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9144000" cy="10972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3FC9"/>
    <a:srgbClr val="4461CC"/>
    <a:srgbClr val="3A487A"/>
    <a:srgbClr val="FFFFFF"/>
    <a:srgbClr val="BCB6BA"/>
    <a:srgbClr val="7282BC"/>
    <a:srgbClr val="8682BC"/>
    <a:srgbClr val="F9EEFB"/>
    <a:srgbClr val="BBB9D9"/>
    <a:srgbClr val="D5CF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2" autoAdjust="0"/>
    <p:restoredTop sz="94660"/>
  </p:normalViewPr>
  <p:slideViewPr>
    <p:cSldViewPr snapToGrid="0">
      <p:cViewPr>
        <p:scale>
          <a:sx n="20" d="100"/>
          <a:sy n="20" d="100"/>
        </p:scale>
        <p:origin x="305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95781"/>
            <a:ext cx="7772400" cy="382016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5763261"/>
            <a:ext cx="6858000" cy="2649219"/>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0EA7B1-063F-4474-9430-EEC5813ADB08}" type="datetimeFigureOut">
              <a:rPr lang="en-US" smtClean="0"/>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BE42C4-24E1-4A70-8579-66A24390580A}" type="slidenum">
              <a:rPr lang="en-US" smtClean="0"/>
              <a:t>‹#›</a:t>
            </a:fld>
            <a:endParaRPr lang="en-US"/>
          </a:p>
        </p:txBody>
      </p:sp>
    </p:spTree>
    <p:extLst>
      <p:ext uri="{BB962C8B-B14F-4D97-AF65-F5344CB8AC3E}">
        <p14:creationId xmlns:p14="http://schemas.microsoft.com/office/powerpoint/2010/main" val="2122392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0EA7B1-063F-4474-9430-EEC5813ADB08}" type="datetimeFigureOut">
              <a:rPr lang="en-US" smtClean="0"/>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BE42C4-24E1-4A70-8579-66A24390580A}" type="slidenum">
              <a:rPr lang="en-US" smtClean="0"/>
              <a:t>‹#›</a:t>
            </a:fld>
            <a:endParaRPr lang="en-US"/>
          </a:p>
        </p:txBody>
      </p:sp>
    </p:spTree>
    <p:extLst>
      <p:ext uri="{BB962C8B-B14F-4D97-AF65-F5344CB8AC3E}">
        <p14:creationId xmlns:p14="http://schemas.microsoft.com/office/powerpoint/2010/main" val="195162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584200"/>
            <a:ext cx="1971675" cy="929894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584200"/>
            <a:ext cx="5800725" cy="929894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0EA7B1-063F-4474-9430-EEC5813ADB08}" type="datetimeFigureOut">
              <a:rPr lang="en-US" smtClean="0"/>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BE42C4-24E1-4A70-8579-66A24390580A}" type="slidenum">
              <a:rPr lang="en-US" smtClean="0"/>
              <a:t>‹#›</a:t>
            </a:fld>
            <a:endParaRPr lang="en-US"/>
          </a:p>
        </p:txBody>
      </p:sp>
    </p:spTree>
    <p:extLst>
      <p:ext uri="{BB962C8B-B14F-4D97-AF65-F5344CB8AC3E}">
        <p14:creationId xmlns:p14="http://schemas.microsoft.com/office/powerpoint/2010/main" val="3036885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0EA7B1-063F-4474-9430-EEC5813ADB08}" type="datetimeFigureOut">
              <a:rPr lang="en-US" smtClean="0"/>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BE42C4-24E1-4A70-8579-66A24390580A}" type="slidenum">
              <a:rPr lang="en-US" smtClean="0"/>
              <a:t>‹#›</a:t>
            </a:fld>
            <a:endParaRPr lang="en-US"/>
          </a:p>
        </p:txBody>
      </p:sp>
    </p:spTree>
    <p:extLst>
      <p:ext uri="{BB962C8B-B14F-4D97-AF65-F5344CB8AC3E}">
        <p14:creationId xmlns:p14="http://schemas.microsoft.com/office/powerpoint/2010/main" val="1620799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2735583"/>
            <a:ext cx="7886700" cy="4564379"/>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7343143"/>
            <a:ext cx="7886700" cy="2400299"/>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0EA7B1-063F-4474-9430-EEC5813ADB08}" type="datetimeFigureOut">
              <a:rPr lang="en-US" smtClean="0"/>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BE42C4-24E1-4A70-8579-66A24390580A}" type="slidenum">
              <a:rPr lang="en-US" smtClean="0"/>
              <a:t>‹#›</a:t>
            </a:fld>
            <a:endParaRPr lang="en-US"/>
          </a:p>
        </p:txBody>
      </p:sp>
    </p:spTree>
    <p:extLst>
      <p:ext uri="{BB962C8B-B14F-4D97-AF65-F5344CB8AC3E}">
        <p14:creationId xmlns:p14="http://schemas.microsoft.com/office/powerpoint/2010/main" val="3221817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2921000"/>
            <a:ext cx="3886200" cy="69621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2921000"/>
            <a:ext cx="3886200" cy="69621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0EA7B1-063F-4474-9430-EEC5813ADB08}" type="datetimeFigureOut">
              <a:rPr lang="en-US" smtClean="0"/>
              <a:t>10/5/2020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BE42C4-24E1-4A70-8579-66A24390580A}" type="slidenum">
              <a:rPr lang="en-US" smtClean="0"/>
              <a:t>‹#›</a:t>
            </a:fld>
            <a:endParaRPr lang="en-US"/>
          </a:p>
        </p:txBody>
      </p:sp>
    </p:spTree>
    <p:extLst>
      <p:ext uri="{BB962C8B-B14F-4D97-AF65-F5344CB8AC3E}">
        <p14:creationId xmlns:p14="http://schemas.microsoft.com/office/powerpoint/2010/main" val="1279255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584202"/>
            <a:ext cx="7886700" cy="2120901"/>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2689861"/>
            <a:ext cx="3868340" cy="13182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4008120"/>
            <a:ext cx="3868340" cy="58953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2689861"/>
            <a:ext cx="3887391" cy="13182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1" y="4008120"/>
            <a:ext cx="3887391" cy="58953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0EA7B1-063F-4474-9430-EEC5813ADB08}" type="datetimeFigureOut">
              <a:rPr lang="en-US" smtClean="0"/>
              <a:t>10/5/2020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BE42C4-24E1-4A70-8579-66A24390580A}" type="slidenum">
              <a:rPr lang="en-US" smtClean="0"/>
              <a:t>‹#›</a:t>
            </a:fld>
            <a:endParaRPr lang="en-US"/>
          </a:p>
        </p:txBody>
      </p:sp>
    </p:spTree>
    <p:extLst>
      <p:ext uri="{BB962C8B-B14F-4D97-AF65-F5344CB8AC3E}">
        <p14:creationId xmlns:p14="http://schemas.microsoft.com/office/powerpoint/2010/main" val="2197320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0EA7B1-063F-4474-9430-EEC5813ADB08}" type="datetimeFigureOut">
              <a:rPr lang="en-US" smtClean="0"/>
              <a:t>10/5/2020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BE42C4-24E1-4A70-8579-66A24390580A}" type="slidenum">
              <a:rPr lang="en-US" smtClean="0"/>
              <a:t>‹#›</a:t>
            </a:fld>
            <a:endParaRPr lang="en-US"/>
          </a:p>
        </p:txBody>
      </p:sp>
    </p:spTree>
    <p:extLst>
      <p:ext uri="{BB962C8B-B14F-4D97-AF65-F5344CB8AC3E}">
        <p14:creationId xmlns:p14="http://schemas.microsoft.com/office/powerpoint/2010/main" val="4030431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0EA7B1-063F-4474-9430-EEC5813ADB08}" type="datetimeFigureOut">
              <a:rPr lang="en-US" smtClean="0"/>
              <a:t>10/5/2020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BE42C4-24E1-4A70-8579-66A24390580A}" type="slidenum">
              <a:rPr lang="en-US" smtClean="0"/>
              <a:t>‹#›</a:t>
            </a:fld>
            <a:endParaRPr lang="en-US"/>
          </a:p>
        </p:txBody>
      </p:sp>
    </p:spTree>
    <p:extLst>
      <p:ext uri="{BB962C8B-B14F-4D97-AF65-F5344CB8AC3E}">
        <p14:creationId xmlns:p14="http://schemas.microsoft.com/office/powerpoint/2010/main" val="174685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731520"/>
            <a:ext cx="2949178" cy="256032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1579882"/>
            <a:ext cx="4629150" cy="7797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3291840"/>
            <a:ext cx="2949178" cy="609854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0EA7B1-063F-4474-9430-EEC5813ADB08}" type="datetimeFigureOut">
              <a:rPr lang="en-US" smtClean="0"/>
              <a:t>10/5/2020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BE42C4-24E1-4A70-8579-66A24390580A}" type="slidenum">
              <a:rPr lang="en-US" smtClean="0"/>
              <a:t>‹#›</a:t>
            </a:fld>
            <a:endParaRPr lang="en-US"/>
          </a:p>
        </p:txBody>
      </p:sp>
    </p:spTree>
    <p:extLst>
      <p:ext uri="{BB962C8B-B14F-4D97-AF65-F5344CB8AC3E}">
        <p14:creationId xmlns:p14="http://schemas.microsoft.com/office/powerpoint/2010/main" val="1038796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731520"/>
            <a:ext cx="2949178" cy="256032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1579882"/>
            <a:ext cx="4629150" cy="779780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3291840"/>
            <a:ext cx="2949178" cy="609854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0EA7B1-063F-4474-9430-EEC5813ADB08}" type="datetimeFigureOut">
              <a:rPr lang="en-US" smtClean="0"/>
              <a:t>10/5/2020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BE42C4-24E1-4A70-8579-66A24390580A}" type="slidenum">
              <a:rPr lang="en-US" smtClean="0"/>
              <a:t>‹#›</a:t>
            </a:fld>
            <a:endParaRPr lang="en-US"/>
          </a:p>
        </p:txBody>
      </p:sp>
    </p:spTree>
    <p:extLst>
      <p:ext uri="{BB962C8B-B14F-4D97-AF65-F5344CB8AC3E}">
        <p14:creationId xmlns:p14="http://schemas.microsoft.com/office/powerpoint/2010/main" val="1374376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584202"/>
            <a:ext cx="7886700" cy="21209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2921000"/>
            <a:ext cx="7886700" cy="696214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10170162"/>
            <a:ext cx="2057400" cy="584200"/>
          </a:xfrm>
          <a:prstGeom prst="rect">
            <a:avLst/>
          </a:prstGeom>
        </p:spPr>
        <p:txBody>
          <a:bodyPr vert="horz" lIns="91440" tIns="45720" rIns="91440" bIns="45720" rtlCol="0" anchor="ctr"/>
          <a:lstStyle>
            <a:lvl1pPr algn="l">
              <a:defRPr sz="1200">
                <a:solidFill>
                  <a:schemeClr val="tx1">
                    <a:tint val="75000"/>
                  </a:schemeClr>
                </a:solidFill>
              </a:defRPr>
            </a:lvl1pPr>
          </a:lstStyle>
          <a:p>
            <a:fld id="{FC0EA7B1-063F-4474-9430-EEC5813ADB08}" type="datetimeFigureOut">
              <a:rPr lang="en-US" smtClean="0"/>
              <a:t>10/5/2020</a:t>
            </a:fld>
            <a:endParaRPr lang="en-US"/>
          </a:p>
        </p:txBody>
      </p:sp>
      <p:sp>
        <p:nvSpPr>
          <p:cNvPr id="5" name="Footer Placeholder 4"/>
          <p:cNvSpPr>
            <a:spLocks noGrp="1"/>
          </p:cNvSpPr>
          <p:nvPr>
            <p:ph type="ftr" sz="quarter" idx="3"/>
          </p:nvPr>
        </p:nvSpPr>
        <p:spPr>
          <a:xfrm>
            <a:off x="3028950" y="10170162"/>
            <a:ext cx="3086100" cy="5842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10170162"/>
            <a:ext cx="2057400" cy="584200"/>
          </a:xfrm>
          <a:prstGeom prst="rect">
            <a:avLst/>
          </a:prstGeom>
        </p:spPr>
        <p:txBody>
          <a:bodyPr vert="horz" lIns="91440" tIns="45720" rIns="91440" bIns="45720" rtlCol="0" anchor="ctr"/>
          <a:lstStyle>
            <a:lvl1pPr algn="r">
              <a:defRPr sz="1200">
                <a:solidFill>
                  <a:schemeClr val="tx1">
                    <a:tint val="75000"/>
                  </a:schemeClr>
                </a:solidFill>
              </a:defRPr>
            </a:lvl1pPr>
          </a:lstStyle>
          <a:p>
            <a:fld id="{F8BE42C4-24E1-4A70-8579-66A24390580A}" type="slidenum">
              <a:rPr lang="en-US" smtClean="0"/>
              <a:t>‹#›</a:t>
            </a:fld>
            <a:endParaRPr lang="en-US"/>
          </a:p>
        </p:txBody>
      </p:sp>
    </p:spTree>
    <p:extLst>
      <p:ext uri="{BB962C8B-B14F-4D97-AF65-F5344CB8AC3E}">
        <p14:creationId xmlns:p14="http://schemas.microsoft.com/office/powerpoint/2010/main" val="22262575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jpe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s>
</file>

<file path=ppt/slides/_rels/slide2.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35361F31-9E80-42BF-908C-B18DBFD19DB1}"/>
              </a:ext>
            </a:extLst>
          </p:cNvPr>
          <p:cNvSpPr/>
          <p:nvPr/>
        </p:nvSpPr>
        <p:spPr>
          <a:xfrm>
            <a:off x="-2356022" y="-225280"/>
            <a:ext cx="13855658" cy="241092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BC75936-742B-4C47-90F8-5F4D65AE0E83}"/>
              </a:ext>
            </a:extLst>
          </p:cNvPr>
          <p:cNvGrpSpPr/>
          <p:nvPr/>
        </p:nvGrpSpPr>
        <p:grpSpPr>
          <a:xfrm>
            <a:off x="-2356022" y="1138575"/>
            <a:ext cx="13855658" cy="5558590"/>
            <a:chOff x="0" y="1964305"/>
            <a:chExt cx="9144000" cy="5203750"/>
          </a:xfrm>
          <a:gradFill>
            <a:gsLst>
              <a:gs pos="43000">
                <a:srgbClr val="593FC9"/>
              </a:gs>
              <a:gs pos="100000">
                <a:srgbClr val="3B70CE"/>
              </a:gs>
              <a:gs pos="100000">
                <a:srgbClr val="219BD3"/>
              </a:gs>
            </a:gsLst>
            <a:lin ang="16200000" scaled="1"/>
          </a:gradFill>
        </p:grpSpPr>
        <p:sp>
          <p:nvSpPr>
            <p:cNvPr id="6" name="Rectangle 5">
              <a:extLst>
                <a:ext uri="{FF2B5EF4-FFF2-40B4-BE49-F238E27FC236}">
                  <a16:creationId xmlns:a16="http://schemas.microsoft.com/office/drawing/2014/main" id="{F19BAE79-1667-44B2-A90B-7EAE5D88508C}"/>
                </a:ext>
              </a:extLst>
            </p:cNvPr>
            <p:cNvSpPr/>
            <p:nvPr/>
          </p:nvSpPr>
          <p:spPr>
            <a:xfrm>
              <a:off x="0" y="1964305"/>
              <a:ext cx="9144000" cy="394250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3774858-FC4F-4469-A418-D540C1A92BC9}"/>
                </a:ext>
              </a:extLst>
            </p:cNvPr>
            <p:cNvSpPr/>
            <p:nvPr/>
          </p:nvSpPr>
          <p:spPr>
            <a:xfrm>
              <a:off x="0" y="5906815"/>
              <a:ext cx="9144000" cy="1261240"/>
            </a:xfrm>
            <a:custGeom>
              <a:avLst/>
              <a:gdLst>
                <a:gd name="connsiteX0" fmla="*/ 0 w 5416425"/>
                <a:gd name="connsiteY0" fmla="*/ 0 h 1762928"/>
                <a:gd name="connsiteX1" fmla="*/ 5416425 w 5416425"/>
                <a:gd name="connsiteY1" fmla="*/ 0 h 1762928"/>
                <a:gd name="connsiteX2" fmla="*/ 5314400 w 5416425"/>
                <a:gd name="connsiteY2" fmla="*/ 211790 h 1762928"/>
                <a:gd name="connsiteX3" fmla="*/ 2708212 w 5416425"/>
                <a:gd name="connsiteY3" fmla="*/ 1762928 h 1762928"/>
                <a:gd name="connsiteX4" fmla="*/ 102024 w 5416425"/>
                <a:gd name="connsiteY4" fmla="*/ 211790 h 1762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16425" h="1762928">
                  <a:moveTo>
                    <a:pt x="0" y="0"/>
                  </a:moveTo>
                  <a:lnTo>
                    <a:pt x="5416425" y="0"/>
                  </a:lnTo>
                  <a:lnTo>
                    <a:pt x="5314400" y="211790"/>
                  </a:lnTo>
                  <a:cubicBezTo>
                    <a:pt x="4812493" y="1135717"/>
                    <a:pt x="3833599" y="1762928"/>
                    <a:pt x="2708212" y="1762928"/>
                  </a:cubicBezTo>
                  <a:cubicBezTo>
                    <a:pt x="1582826" y="1762928"/>
                    <a:pt x="603932" y="1135717"/>
                    <a:pt x="102024" y="21179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35" name="Group 134">
            <a:extLst>
              <a:ext uri="{FF2B5EF4-FFF2-40B4-BE49-F238E27FC236}">
                <a16:creationId xmlns:a16="http://schemas.microsoft.com/office/drawing/2014/main" id="{9CE0D198-D572-403B-B98C-CBFD87298F30}"/>
              </a:ext>
            </a:extLst>
          </p:cNvPr>
          <p:cNvGrpSpPr/>
          <p:nvPr/>
        </p:nvGrpSpPr>
        <p:grpSpPr>
          <a:xfrm>
            <a:off x="-940595" y="168954"/>
            <a:ext cx="3554885" cy="570002"/>
            <a:chOff x="431959" y="183966"/>
            <a:chExt cx="3554885" cy="570002"/>
          </a:xfrm>
        </p:grpSpPr>
        <p:pic>
          <p:nvPicPr>
            <p:cNvPr id="5" name="Picture 4">
              <a:extLst>
                <a:ext uri="{FF2B5EF4-FFF2-40B4-BE49-F238E27FC236}">
                  <a16:creationId xmlns:a16="http://schemas.microsoft.com/office/drawing/2014/main" id="{2870A96E-DDB3-4106-82CD-5B1A2F6C22AC}"/>
                </a:ext>
              </a:extLst>
            </p:cNvPr>
            <p:cNvPicPr>
              <a:picLocks noChangeAspect="1"/>
            </p:cNvPicPr>
            <p:nvPr/>
          </p:nvPicPr>
          <p:blipFill rotWithShape="1">
            <a:blip r:embed="rId2"/>
            <a:srcRect l="20617" t="20783" r="17419" b="18858"/>
            <a:stretch/>
          </p:blipFill>
          <p:spPr>
            <a:xfrm>
              <a:off x="431959" y="183966"/>
              <a:ext cx="570002" cy="570002"/>
            </a:xfrm>
            <a:prstGeom prst="ellipse">
              <a:avLst/>
            </a:prstGeom>
          </p:spPr>
        </p:pic>
        <p:sp>
          <p:nvSpPr>
            <p:cNvPr id="12" name="TextBox 11">
              <a:extLst>
                <a:ext uri="{FF2B5EF4-FFF2-40B4-BE49-F238E27FC236}">
                  <a16:creationId xmlns:a16="http://schemas.microsoft.com/office/drawing/2014/main" id="{5A66C9AD-7B69-4AC6-8971-76F4F6AECA32}"/>
                </a:ext>
              </a:extLst>
            </p:cNvPr>
            <p:cNvSpPr txBox="1"/>
            <p:nvPr/>
          </p:nvSpPr>
          <p:spPr>
            <a:xfrm>
              <a:off x="1156389" y="236432"/>
              <a:ext cx="2830455" cy="461665"/>
            </a:xfrm>
            <a:prstGeom prst="rect">
              <a:avLst/>
            </a:prstGeom>
            <a:noFill/>
          </p:spPr>
          <p:txBody>
            <a:bodyPr wrap="none" rtlCol="0">
              <a:spAutoFit/>
            </a:bodyPr>
            <a:lstStyle/>
            <a:p>
              <a:r>
                <a:rPr lang="en-US" sz="2400" dirty="0">
                  <a:latin typeface="Gill Sans Nova" panose="020B0602020104020203" pitchFamily="34" charset="0"/>
                </a:rPr>
                <a:t>Empower Expression</a:t>
              </a:r>
            </a:p>
          </p:txBody>
        </p:sp>
      </p:grpSp>
      <p:sp>
        <p:nvSpPr>
          <p:cNvPr id="14" name="TextBox 13">
            <a:extLst>
              <a:ext uri="{FF2B5EF4-FFF2-40B4-BE49-F238E27FC236}">
                <a16:creationId xmlns:a16="http://schemas.microsoft.com/office/drawing/2014/main" id="{E5C12595-BF6C-4D00-A6A5-FAACDDB46DA7}"/>
              </a:ext>
            </a:extLst>
          </p:cNvPr>
          <p:cNvSpPr txBox="1"/>
          <p:nvPr/>
        </p:nvSpPr>
        <p:spPr>
          <a:xfrm>
            <a:off x="5267262" y="271787"/>
            <a:ext cx="821763" cy="400110"/>
          </a:xfrm>
          <a:prstGeom prst="rect">
            <a:avLst/>
          </a:prstGeom>
          <a:noFill/>
        </p:spPr>
        <p:txBody>
          <a:bodyPr wrap="none" rtlCol="0">
            <a:spAutoFit/>
          </a:bodyPr>
          <a:lstStyle/>
          <a:p>
            <a:r>
              <a:rPr lang="en-US" sz="2000" dirty="0">
                <a:latin typeface="Gill Sans Nova Light" panose="020B0302020104020203" pitchFamily="34" charset="0"/>
              </a:rPr>
              <a:t>Events</a:t>
            </a:r>
          </a:p>
        </p:txBody>
      </p:sp>
      <p:sp>
        <p:nvSpPr>
          <p:cNvPr id="16" name="TextBox 15">
            <a:extLst>
              <a:ext uri="{FF2B5EF4-FFF2-40B4-BE49-F238E27FC236}">
                <a16:creationId xmlns:a16="http://schemas.microsoft.com/office/drawing/2014/main" id="{3208255E-1000-430C-8CA6-117014E843E8}"/>
              </a:ext>
            </a:extLst>
          </p:cNvPr>
          <p:cNvSpPr txBox="1"/>
          <p:nvPr/>
        </p:nvSpPr>
        <p:spPr>
          <a:xfrm>
            <a:off x="3017119" y="271787"/>
            <a:ext cx="817853" cy="400110"/>
          </a:xfrm>
          <a:prstGeom prst="rect">
            <a:avLst/>
          </a:prstGeom>
          <a:noFill/>
        </p:spPr>
        <p:txBody>
          <a:bodyPr wrap="none" rtlCol="0">
            <a:spAutoFit/>
          </a:bodyPr>
          <a:lstStyle/>
          <a:p>
            <a:r>
              <a:rPr lang="en-US" sz="2000" dirty="0">
                <a:latin typeface="Gill Sans Nova Light" panose="020B0302020104020203" pitchFamily="34" charset="0"/>
              </a:rPr>
              <a:t>About</a:t>
            </a:r>
          </a:p>
        </p:txBody>
      </p:sp>
      <p:sp>
        <p:nvSpPr>
          <p:cNvPr id="18" name="TextBox 17">
            <a:extLst>
              <a:ext uri="{FF2B5EF4-FFF2-40B4-BE49-F238E27FC236}">
                <a16:creationId xmlns:a16="http://schemas.microsoft.com/office/drawing/2014/main" id="{98FEF8D2-FF0C-483B-A21A-5F0CD0F7CF61}"/>
              </a:ext>
            </a:extLst>
          </p:cNvPr>
          <p:cNvSpPr txBox="1"/>
          <p:nvPr/>
        </p:nvSpPr>
        <p:spPr>
          <a:xfrm>
            <a:off x="7074805" y="271787"/>
            <a:ext cx="605359" cy="400110"/>
          </a:xfrm>
          <a:prstGeom prst="rect">
            <a:avLst/>
          </a:prstGeom>
          <a:noFill/>
        </p:spPr>
        <p:txBody>
          <a:bodyPr wrap="none" rtlCol="0">
            <a:spAutoFit/>
          </a:bodyPr>
          <a:lstStyle/>
          <a:p>
            <a:r>
              <a:rPr lang="en-US" sz="2000" dirty="0">
                <a:latin typeface="Gill Sans Nova Light" panose="020B0302020104020203" pitchFamily="34" charset="0"/>
              </a:rPr>
              <a:t>Blog</a:t>
            </a:r>
          </a:p>
        </p:txBody>
      </p:sp>
      <p:sp>
        <p:nvSpPr>
          <p:cNvPr id="22" name="TextBox 21">
            <a:extLst>
              <a:ext uri="{FF2B5EF4-FFF2-40B4-BE49-F238E27FC236}">
                <a16:creationId xmlns:a16="http://schemas.microsoft.com/office/drawing/2014/main" id="{39441E3A-E803-443A-9E87-51039045A199}"/>
              </a:ext>
            </a:extLst>
          </p:cNvPr>
          <p:cNvSpPr txBox="1"/>
          <p:nvPr/>
        </p:nvSpPr>
        <p:spPr>
          <a:xfrm>
            <a:off x="7779794" y="271787"/>
            <a:ext cx="1443472" cy="400110"/>
          </a:xfrm>
          <a:prstGeom prst="rect">
            <a:avLst/>
          </a:prstGeom>
          <a:noFill/>
        </p:spPr>
        <p:txBody>
          <a:bodyPr wrap="none" rtlCol="0">
            <a:spAutoFit/>
          </a:bodyPr>
          <a:lstStyle/>
          <a:p>
            <a:r>
              <a:rPr lang="en-US" sz="2000" dirty="0">
                <a:latin typeface="Gill Sans Nova Light" panose="020B0302020104020203" pitchFamily="34" charset="0"/>
              </a:rPr>
              <a:t>Get Involved</a:t>
            </a:r>
          </a:p>
        </p:txBody>
      </p:sp>
      <p:sp>
        <p:nvSpPr>
          <p:cNvPr id="28" name="Rectangle 27">
            <a:extLst>
              <a:ext uri="{FF2B5EF4-FFF2-40B4-BE49-F238E27FC236}">
                <a16:creationId xmlns:a16="http://schemas.microsoft.com/office/drawing/2014/main" id="{0540885D-357D-4F5E-A48C-C5A8DCD1DB38}"/>
              </a:ext>
            </a:extLst>
          </p:cNvPr>
          <p:cNvSpPr/>
          <p:nvPr/>
        </p:nvSpPr>
        <p:spPr>
          <a:xfrm>
            <a:off x="2801007" y="5881924"/>
            <a:ext cx="3541986" cy="1853690"/>
          </a:xfrm>
          <a:prstGeom prst="rect">
            <a:avLst/>
          </a:prstGeom>
          <a:solidFill>
            <a:schemeClr val="bg1"/>
          </a:solidFill>
          <a:ln>
            <a:noFill/>
          </a:ln>
          <a:effectLst>
            <a:outerShdw blurRad="787400" dist="38100" dir="5400000" algn="t" rotWithShape="0">
              <a:srgbClr val="5A37ED">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3911B3D-FAFA-4730-9929-700BB147A7D9}"/>
              </a:ext>
            </a:extLst>
          </p:cNvPr>
          <p:cNvSpPr/>
          <p:nvPr/>
        </p:nvSpPr>
        <p:spPr>
          <a:xfrm>
            <a:off x="2801007" y="3645866"/>
            <a:ext cx="3541986" cy="1853690"/>
          </a:xfrm>
          <a:prstGeom prst="rect">
            <a:avLst/>
          </a:prstGeom>
          <a:solidFill>
            <a:schemeClr val="bg1"/>
          </a:solidFill>
          <a:ln>
            <a:noFill/>
          </a:ln>
          <a:effectLst>
            <a:outerShdw blurRad="787400" dist="38100" dir="5400000" algn="t" rotWithShape="0">
              <a:srgbClr val="5A37ED">
                <a:alpha val="1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1FEFEFD1-9F83-49BF-8903-8319E3466FFA}"/>
              </a:ext>
            </a:extLst>
          </p:cNvPr>
          <p:cNvSpPr txBox="1"/>
          <p:nvPr/>
        </p:nvSpPr>
        <p:spPr>
          <a:xfrm>
            <a:off x="3101059" y="3910991"/>
            <a:ext cx="1260733" cy="1323439"/>
          </a:xfrm>
          <a:prstGeom prst="rect">
            <a:avLst/>
          </a:prstGeom>
          <a:noFill/>
        </p:spPr>
        <p:txBody>
          <a:bodyPr wrap="square" rtlCol="0">
            <a:spAutoFit/>
          </a:bodyPr>
          <a:lstStyle/>
          <a:p>
            <a:r>
              <a:rPr lang="en-US" sz="8000" dirty="0">
                <a:latin typeface="Gill Sans Nova" panose="020B0602020104020203" pitchFamily="34" charset="0"/>
              </a:rPr>
              <a:t>6+</a:t>
            </a:r>
          </a:p>
        </p:txBody>
      </p:sp>
      <p:sp>
        <p:nvSpPr>
          <p:cNvPr id="33" name="TextBox 32">
            <a:extLst>
              <a:ext uri="{FF2B5EF4-FFF2-40B4-BE49-F238E27FC236}">
                <a16:creationId xmlns:a16="http://schemas.microsoft.com/office/drawing/2014/main" id="{254C041F-6C20-4349-AF8B-EE23F4231AAB}"/>
              </a:ext>
            </a:extLst>
          </p:cNvPr>
          <p:cNvSpPr txBox="1"/>
          <p:nvPr/>
        </p:nvSpPr>
        <p:spPr>
          <a:xfrm>
            <a:off x="3105384" y="6157559"/>
            <a:ext cx="1651597" cy="1323439"/>
          </a:xfrm>
          <a:prstGeom prst="rect">
            <a:avLst/>
          </a:prstGeom>
          <a:noFill/>
        </p:spPr>
        <p:txBody>
          <a:bodyPr wrap="square" rtlCol="0">
            <a:spAutoFit/>
          </a:bodyPr>
          <a:lstStyle/>
          <a:p>
            <a:r>
              <a:rPr lang="en-US" sz="8000" dirty="0">
                <a:latin typeface="Gill Sans Nova" panose="020B0602020104020203" pitchFamily="34" charset="0"/>
              </a:rPr>
              <a:t>40</a:t>
            </a:r>
          </a:p>
        </p:txBody>
      </p:sp>
      <p:sp>
        <p:nvSpPr>
          <p:cNvPr id="35" name="TextBox 34">
            <a:extLst>
              <a:ext uri="{FF2B5EF4-FFF2-40B4-BE49-F238E27FC236}">
                <a16:creationId xmlns:a16="http://schemas.microsoft.com/office/drawing/2014/main" id="{5D12D3C2-8377-4194-98B6-05B61EB8D593}"/>
              </a:ext>
            </a:extLst>
          </p:cNvPr>
          <p:cNvSpPr txBox="1"/>
          <p:nvPr/>
        </p:nvSpPr>
        <p:spPr>
          <a:xfrm>
            <a:off x="4102523" y="4105451"/>
            <a:ext cx="1837975" cy="954107"/>
          </a:xfrm>
          <a:prstGeom prst="rect">
            <a:avLst/>
          </a:prstGeom>
          <a:noFill/>
        </p:spPr>
        <p:txBody>
          <a:bodyPr wrap="square" rtlCol="0">
            <a:spAutoFit/>
          </a:bodyPr>
          <a:lstStyle/>
          <a:p>
            <a:pPr algn="r"/>
            <a:r>
              <a:rPr lang="en-US" sz="2800" dirty="0">
                <a:latin typeface="Gill Sans Nova" panose="020B0602020104020203" pitchFamily="34" charset="0"/>
              </a:rPr>
              <a:t>States</a:t>
            </a:r>
          </a:p>
          <a:p>
            <a:pPr algn="r"/>
            <a:r>
              <a:rPr lang="en-US" sz="2800" dirty="0">
                <a:latin typeface="Gill Sans Nova" panose="020B0602020104020203" pitchFamily="34" charset="0"/>
              </a:rPr>
              <a:t>Involved</a:t>
            </a:r>
          </a:p>
        </p:txBody>
      </p:sp>
      <p:sp>
        <p:nvSpPr>
          <p:cNvPr id="37" name="TextBox 36">
            <a:extLst>
              <a:ext uri="{FF2B5EF4-FFF2-40B4-BE49-F238E27FC236}">
                <a16:creationId xmlns:a16="http://schemas.microsoft.com/office/drawing/2014/main" id="{FDBAE1F1-5FBF-4B4B-931E-E0991A8D2D43}"/>
              </a:ext>
            </a:extLst>
          </p:cNvPr>
          <p:cNvSpPr txBox="1"/>
          <p:nvPr/>
        </p:nvSpPr>
        <p:spPr>
          <a:xfrm>
            <a:off x="4102523" y="6347420"/>
            <a:ext cx="1837975" cy="954107"/>
          </a:xfrm>
          <a:prstGeom prst="rect">
            <a:avLst/>
          </a:prstGeom>
          <a:noFill/>
        </p:spPr>
        <p:txBody>
          <a:bodyPr wrap="square" rtlCol="0">
            <a:spAutoFit/>
          </a:bodyPr>
          <a:lstStyle/>
          <a:p>
            <a:pPr algn="r"/>
            <a:r>
              <a:rPr lang="en-US" sz="2800" dirty="0">
                <a:latin typeface="Gill Sans Nova" panose="020B0602020104020203" pitchFamily="34" charset="0"/>
              </a:rPr>
              <a:t>Students Served</a:t>
            </a:r>
          </a:p>
        </p:txBody>
      </p:sp>
      <p:grpSp>
        <p:nvGrpSpPr>
          <p:cNvPr id="139" name="Group 138">
            <a:extLst>
              <a:ext uri="{FF2B5EF4-FFF2-40B4-BE49-F238E27FC236}">
                <a16:creationId xmlns:a16="http://schemas.microsoft.com/office/drawing/2014/main" id="{C198B340-9485-4402-B805-91700A5DBC4E}"/>
              </a:ext>
            </a:extLst>
          </p:cNvPr>
          <p:cNvGrpSpPr/>
          <p:nvPr/>
        </p:nvGrpSpPr>
        <p:grpSpPr>
          <a:xfrm>
            <a:off x="-1830874" y="6216532"/>
            <a:ext cx="801874" cy="801874"/>
            <a:chOff x="-630621" y="6195368"/>
            <a:chExt cx="801874" cy="801874"/>
          </a:xfrm>
        </p:grpSpPr>
        <p:sp>
          <p:nvSpPr>
            <p:cNvPr id="48" name="Oval 47">
              <a:extLst>
                <a:ext uri="{FF2B5EF4-FFF2-40B4-BE49-F238E27FC236}">
                  <a16:creationId xmlns:a16="http://schemas.microsoft.com/office/drawing/2014/main" id="{A24A7181-2994-4645-A40A-67223B7D51C0}"/>
                </a:ext>
              </a:extLst>
            </p:cNvPr>
            <p:cNvSpPr/>
            <p:nvPr/>
          </p:nvSpPr>
          <p:spPr>
            <a:xfrm flipH="1">
              <a:off x="-630620" y="6213967"/>
              <a:ext cx="689291" cy="725570"/>
            </a:xfrm>
            <a:custGeom>
              <a:avLst/>
              <a:gdLst>
                <a:gd name="connsiteX0" fmla="*/ 0 w 663006"/>
                <a:gd name="connsiteY0" fmla="*/ 331503 h 663006"/>
                <a:gd name="connsiteX1" fmla="*/ 331503 w 663006"/>
                <a:gd name="connsiteY1" fmla="*/ 0 h 663006"/>
                <a:gd name="connsiteX2" fmla="*/ 663006 w 663006"/>
                <a:gd name="connsiteY2" fmla="*/ 331503 h 663006"/>
                <a:gd name="connsiteX3" fmla="*/ 331503 w 663006"/>
                <a:gd name="connsiteY3" fmla="*/ 663006 h 663006"/>
                <a:gd name="connsiteX4" fmla="*/ 0 w 663006"/>
                <a:gd name="connsiteY4" fmla="*/ 331503 h 663006"/>
                <a:gd name="connsiteX0" fmla="*/ 0 w 784450"/>
                <a:gd name="connsiteY0" fmla="*/ 310143 h 663138"/>
                <a:gd name="connsiteX1" fmla="*/ 452947 w 784450"/>
                <a:gd name="connsiteY1" fmla="*/ 71 h 663138"/>
                <a:gd name="connsiteX2" fmla="*/ 784450 w 784450"/>
                <a:gd name="connsiteY2" fmla="*/ 331574 h 663138"/>
                <a:gd name="connsiteX3" fmla="*/ 452947 w 784450"/>
                <a:gd name="connsiteY3" fmla="*/ 663077 h 663138"/>
                <a:gd name="connsiteX4" fmla="*/ 0 w 784450"/>
                <a:gd name="connsiteY4" fmla="*/ 310143 h 663138"/>
                <a:gd name="connsiteX0" fmla="*/ 700 w 785150"/>
                <a:gd name="connsiteY0" fmla="*/ 310124 h 777393"/>
                <a:gd name="connsiteX1" fmla="*/ 453647 w 785150"/>
                <a:gd name="connsiteY1" fmla="*/ 52 h 777393"/>
                <a:gd name="connsiteX2" fmla="*/ 785150 w 785150"/>
                <a:gd name="connsiteY2" fmla="*/ 331555 h 777393"/>
                <a:gd name="connsiteX3" fmla="*/ 360778 w 785150"/>
                <a:gd name="connsiteY3" fmla="*/ 777358 h 777393"/>
                <a:gd name="connsiteX4" fmla="*/ 700 w 785150"/>
                <a:gd name="connsiteY4" fmla="*/ 310124 h 777393"/>
                <a:gd name="connsiteX0" fmla="*/ 1568 w 786018"/>
                <a:gd name="connsiteY0" fmla="*/ 360120 h 827389"/>
                <a:gd name="connsiteX1" fmla="*/ 504522 w 786018"/>
                <a:gd name="connsiteY1" fmla="*/ 41 h 827389"/>
                <a:gd name="connsiteX2" fmla="*/ 786018 w 786018"/>
                <a:gd name="connsiteY2" fmla="*/ 381551 h 827389"/>
                <a:gd name="connsiteX3" fmla="*/ 361646 w 786018"/>
                <a:gd name="connsiteY3" fmla="*/ 827354 h 827389"/>
                <a:gd name="connsiteX4" fmla="*/ 1568 w 786018"/>
                <a:gd name="connsiteY4" fmla="*/ 360120 h 827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6018" h="827389">
                  <a:moveTo>
                    <a:pt x="1568" y="360120"/>
                  </a:moveTo>
                  <a:cubicBezTo>
                    <a:pt x="25381" y="222235"/>
                    <a:pt x="373780" y="-3531"/>
                    <a:pt x="504522" y="41"/>
                  </a:cubicBezTo>
                  <a:cubicBezTo>
                    <a:pt x="635264" y="3613"/>
                    <a:pt x="786018" y="198467"/>
                    <a:pt x="786018" y="381551"/>
                  </a:cubicBezTo>
                  <a:cubicBezTo>
                    <a:pt x="786018" y="564635"/>
                    <a:pt x="492388" y="830926"/>
                    <a:pt x="361646" y="827354"/>
                  </a:cubicBezTo>
                  <a:cubicBezTo>
                    <a:pt x="230904" y="823782"/>
                    <a:pt x="-22245" y="498005"/>
                    <a:pt x="1568" y="360120"/>
                  </a:cubicBezTo>
                  <a:close/>
                </a:path>
              </a:pathLst>
            </a:custGeom>
            <a:solidFill>
              <a:srgbClr val="DCA3EB">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Graphic 57" descr="Bass clef">
              <a:extLst>
                <a:ext uri="{FF2B5EF4-FFF2-40B4-BE49-F238E27FC236}">
                  <a16:creationId xmlns:a16="http://schemas.microsoft.com/office/drawing/2014/main" id="{874635FA-8DF3-4620-AB1C-70C8B484E07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0621" y="6195368"/>
              <a:ext cx="801874" cy="801874"/>
            </a:xfrm>
            <a:prstGeom prst="rect">
              <a:avLst/>
            </a:prstGeom>
          </p:spPr>
        </p:pic>
      </p:grpSp>
      <p:grpSp>
        <p:nvGrpSpPr>
          <p:cNvPr id="141" name="Group 140">
            <a:extLst>
              <a:ext uri="{FF2B5EF4-FFF2-40B4-BE49-F238E27FC236}">
                <a16:creationId xmlns:a16="http://schemas.microsoft.com/office/drawing/2014/main" id="{56A81094-6E1C-4744-B7FC-C0539D430980}"/>
              </a:ext>
            </a:extLst>
          </p:cNvPr>
          <p:cNvGrpSpPr/>
          <p:nvPr/>
        </p:nvGrpSpPr>
        <p:grpSpPr>
          <a:xfrm>
            <a:off x="889373" y="6967009"/>
            <a:ext cx="801874" cy="801874"/>
            <a:chOff x="1419473" y="6853754"/>
            <a:chExt cx="801874" cy="801874"/>
          </a:xfrm>
        </p:grpSpPr>
        <p:sp>
          <p:nvSpPr>
            <p:cNvPr id="50" name="Oval 49">
              <a:extLst>
                <a:ext uri="{FF2B5EF4-FFF2-40B4-BE49-F238E27FC236}">
                  <a16:creationId xmlns:a16="http://schemas.microsoft.com/office/drawing/2014/main" id="{10DDBF32-B9E3-480B-8F0E-EDA87C042FED}"/>
                </a:ext>
              </a:extLst>
            </p:cNvPr>
            <p:cNvSpPr/>
            <p:nvPr/>
          </p:nvSpPr>
          <p:spPr>
            <a:xfrm flipH="1">
              <a:off x="1477867" y="6961864"/>
              <a:ext cx="685088" cy="596087"/>
            </a:xfrm>
            <a:custGeom>
              <a:avLst/>
              <a:gdLst>
                <a:gd name="connsiteX0" fmla="*/ 0 w 663006"/>
                <a:gd name="connsiteY0" fmla="*/ 331503 h 663006"/>
                <a:gd name="connsiteX1" fmla="*/ 331503 w 663006"/>
                <a:gd name="connsiteY1" fmla="*/ 0 h 663006"/>
                <a:gd name="connsiteX2" fmla="*/ 663006 w 663006"/>
                <a:gd name="connsiteY2" fmla="*/ 331503 h 663006"/>
                <a:gd name="connsiteX3" fmla="*/ 331503 w 663006"/>
                <a:gd name="connsiteY3" fmla="*/ 663006 h 663006"/>
                <a:gd name="connsiteX4" fmla="*/ 0 w 663006"/>
                <a:gd name="connsiteY4" fmla="*/ 331503 h 663006"/>
                <a:gd name="connsiteX0" fmla="*/ 6946 w 714832"/>
                <a:gd name="connsiteY0" fmla="*/ 345790 h 677293"/>
                <a:gd name="connsiteX1" fmla="*/ 617055 w 714832"/>
                <a:gd name="connsiteY1" fmla="*/ 0 h 677293"/>
                <a:gd name="connsiteX2" fmla="*/ 669952 w 714832"/>
                <a:gd name="connsiteY2" fmla="*/ 345790 h 677293"/>
                <a:gd name="connsiteX3" fmla="*/ 338449 w 714832"/>
                <a:gd name="connsiteY3" fmla="*/ 677293 h 677293"/>
                <a:gd name="connsiteX4" fmla="*/ 6946 w 714832"/>
                <a:gd name="connsiteY4" fmla="*/ 345790 h 677293"/>
                <a:gd name="connsiteX0" fmla="*/ 4270 w 781225"/>
                <a:gd name="connsiteY0" fmla="*/ 247058 h 679735"/>
                <a:gd name="connsiteX1" fmla="*/ 707247 w 781225"/>
                <a:gd name="connsiteY1" fmla="*/ 1280 h 679735"/>
                <a:gd name="connsiteX2" fmla="*/ 760144 w 781225"/>
                <a:gd name="connsiteY2" fmla="*/ 347070 h 679735"/>
                <a:gd name="connsiteX3" fmla="*/ 428641 w 781225"/>
                <a:gd name="connsiteY3" fmla="*/ 678573 h 679735"/>
                <a:gd name="connsiteX4" fmla="*/ 4270 w 781225"/>
                <a:gd name="connsiteY4" fmla="*/ 247058 h 6797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225" h="679735">
                  <a:moveTo>
                    <a:pt x="4270" y="247058"/>
                  </a:moveTo>
                  <a:cubicBezTo>
                    <a:pt x="50704" y="134176"/>
                    <a:pt x="581268" y="-15389"/>
                    <a:pt x="707247" y="1280"/>
                  </a:cubicBezTo>
                  <a:cubicBezTo>
                    <a:pt x="833226" y="17949"/>
                    <a:pt x="760144" y="163986"/>
                    <a:pt x="760144" y="347070"/>
                  </a:cubicBezTo>
                  <a:cubicBezTo>
                    <a:pt x="760144" y="530154"/>
                    <a:pt x="554620" y="695242"/>
                    <a:pt x="428641" y="678573"/>
                  </a:cubicBezTo>
                  <a:cubicBezTo>
                    <a:pt x="302662" y="661904"/>
                    <a:pt x="-42164" y="359940"/>
                    <a:pt x="4270" y="247058"/>
                  </a:cubicBezTo>
                  <a:close/>
                </a:path>
              </a:pathLst>
            </a:custGeom>
            <a:solidFill>
              <a:srgbClr val="DCA3EB">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Graphic 61" descr="Radio microphone">
              <a:extLst>
                <a:ext uri="{FF2B5EF4-FFF2-40B4-BE49-F238E27FC236}">
                  <a16:creationId xmlns:a16="http://schemas.microsoft.com/office/drawing/2014/main" id="{BF64B333-EC4D-4BB6-8542-F944C4659E3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19473" y="6853754"/>
              <a:ext cx="801874" cy="801874"/>
            </a:xfrm>
            <a:prstGeom prst="rect">
              <a:avLst/>
            </a:prstGeom>
          </p:spPr>
        </p:pic>
      </p:grpSp>
      <p:grpSp>
        <p:nvGrpSpPr>
          <p:cNvPr id="140" name="Group 139">
            <a:extLst>
              <a:ext uri="{FF2B5EF4-FFF2-40B4-BE49-F238E27FC236}">
                <a16:creationId xmlns:a16="http://schemas.microsoft.com/office/drawing/2014/main" id="{A3271116-E9A4-4BA5-BCFF-01B7D90EF111}"/>
              </a:ext>
            </a:extLst>
          </p:cNvPr>
          <p:cNvGrpSpPr/>
          <p:nvPr/>
        </p:nvGrpSpPr>
        <p:grpSpPr>
          <a:xfrm>
            <a:off x="-710002" y="6541824"/>
            <a:ext cx="801874" cy="801874"/>
            <a:chOff x="186909" y="6470006"/>
            <a:chExt cx="801874" cy="801874"/>
          </a:xfrm>
        </p:grpSpPr>
        <p:sp>
          <p:nvSpPr>
            <p:cNvPr id="49" name="Oval 48">
              <a:extLst>
                <a:ext uri="{FF2B5EF4-FFF2-40B4-BE49-F238E27FC236}">
                  <a16:creationId xmlns:a16="http://schemas.microsoft.com/office/drawing/2014/main" id="{ACE7092C-13A2-4D42-A1C5-9FC45CF57243}"/>
                </a:ext>
              </a:extLst>
            </p:cNvPr>
            <p:cNvSpPr/>
            <p:nvPr/>
          </p:nvSpPr>
          <p:spPr>
            <a:xfrm flipH="1">
              <a:off x="373255" y="6610629"/>
              <a:ext cx="598449" cy="644062"/>
            </a:xfrm>
            <a:custGeom>
              <a:avLst/>
              <a:gdLst>
                <a:gd name="connsiteX0" fmla="*/ 0 w 663006"/>
                <a:gd name="connsiteY0" fmla="*/ 331503 h 663006"/>
                <a:gd name="connsiteX1" fmla="*/ 331503 w 663006"/>
                <a:gd name="connsiteY1" fmla="*/ 0 h 663006"/>
                <a:gd name="connsiteX2" fmla="*/ 663006 w 663006"/>
                <a:gd name="connsiteY2" fmla="*/ 331503 h 663006"/>
                <a:gd name="connsiteX3" fmla="*/ 331503 w 663006"/>
                <a:gd name="connsiteY3" fmla="*/ 663006 h 663006"/>
                <a:gd name="connsiteX4" fmla="*/ 0 w 663006"/>
                <a:gd name="connsiteY4" fmla="*/ 331503 h 663006"/>
                <a:gd name="connsiteX0" fmla="*/ 166 w 663172"/>
                <a:gd name="connsiteY0" fmla="*/ 424372 h 755875"/>
                <a:gd name="connsiteX1" fmla="*/ 367388 w 663172"/>
                <a:gd name="connsiteY1" fmla="*/ 0 h 755875"/>
                <a:gd name="connsiteX2" fmla="*/ 663172 w 663172"/>
                <a:gd name="connsiteY2" fmla="*/ 424372 h 755875"/>
                <a:gd name="connsiteX3" fmla="*/ 331669 w 663172"/>
                <a:gd name="connsiteY3" fmla="*/ 755875 h 755875"/>
                <a:gd name="connsiteX4" fmla="*/ 166 w 663172"/>
                <a:gd name="connsiteY4" fmla="*/ 424372 h 755875"/>
                <a:gd name="connsiteX0" fmla="*/ 19423 w 682429"/>
                <a:gd name="connsiteY0" fmla="*/ 424372 h 734443"/>
                <a:gd name="connsiteX1" fmla="*/ 386645 w 682429"/>
                <a:gd name="connsiteY1" fmla="*/ 0 h 734443"/>
                <a:gd name="connsiteX2" fmla="*/ 682429 w 682429"/>
                <a:gd name="connsiteY2" fmla="*/ 424372 h 734443"/>
                <a:gd name="connsiteX3" fmla="*/ 165189 w 682429"/>
                <a:gd name="connsiteY3" fmla="*/ 734443 h 734443"/>
                <a:gd name="connsiteX4" fmla="*/ 19423 w 682429"/>
                <a:gd name="connsiteY4" fmla="*/ 424372 h 734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429" h="734443">
                  <a:moveTo>
                    <a:pt x="19423" y="424372"/>
                  </a:moveTo>
                  <a:cubicBezTo>
                    <a:pt x="56332" y="301965"/>
                    <a:pt x="203561" y="0"/>
                    <a:pt x="386645" y="0"/>
                  </a:cubicBezTo>
                  <a:cubicBezTo>
                    <a:pt x="569729" y="0"/>
                    <a:pt x="682429" y="241288"/>
                    <a:pt x="682429" y="424372"/>
                  </a:cubicBezTo>
                  <a:cubicBezTo>
                    <a:pt x="682429" y="607456"/>
                    <a:pt x="348273" y="734443"/>
                    <a:pt x="165189" y="734443"/>
                  </a:cubicBezTo>
                  <a:cubicBezTo>
                    <a:pt x="-17895" y="734443"/>
                    <a:pt x="-17486" y="546779"/>
                    <a:pt x="19423" y="424372"/>
                  </a:cubicBezTo>
                  <a:close/>
                </a:path>
              </a:pathLst>
            </a:custGeom>
            <a:solidFill>
              <a:srgbClr val="DCA3EB">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Graphic 63" descr="Signature">
              <a:extLst>
                <a:ext uri="{FF2B5EF4-FFF2-40B4-BE49-F238E27FC236}">
                  <a16:creationId xmlns:a16="http://schemas.microsoft.com/office/drawing/2014/main" id="{B82E5E10-C75E-4210-B236-6597122FE21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86909" y="6470006"/>
              <a:ext cx="801874" cy="801874"/>
            </a:xfrm>
            <a:prstGeom prst="rect">
              <a:avLst/>
            </a:prstGeom>
          </p:spPr>
        </p:pic>
      </p:grpSp>
      <p:grpSp>
        <p:nvGrpSpPr>
          <p:cNvPr id="136" name="Group 135">
            <a:extLst>
              <a:ext uri="{FF2B5EF4-FFF2-40B4-BE49-F238E27FC236}">
                <a16:creationId xmlns:a16="http://schemas.microsoft.com/office/drawing/2014/main" id="{BB27CE86-4688-44C6-BF37-283CA09401AF}"/>
              </a:ext>
            </a:extLst>
          </p:cNvPr>
          <p:cNvGrpSpPr/>
          <p:nvPr/>
        </p:nvGrpSpPr>
        <p:grpSpPr>
          <a:xfrm>
            <a:off x="10138813" y="6355767"/>
            <a:ext cx="842242" cy="778229"/>
            <a:chOff x="9403311" y="6445919"/>
            <a:chExt cx="842242" cy="778229"/>
          </a:xfrm>
        </p:grpSpPr>
        <p:sp>
          <p:nvSpPr>
            <p:cNvPr id="40" name="Oval 39">
              <a:extLst>
                <a:ext uri="{FF2B5EF4-FFF2-40B4-BE49-F238E27FC236}">
                  <a16:creationId xmlns:a16="http://schemas.microsoft.com/office/drawing/2014/main" id="{BC2D5ACD-D0B1-40DC-9C99-66778D9888F3}"/>
                </a:ext>
              </a:extLst>
            </p:cNvPr>
            <p:cNvSpPr/>
            <p:nvPr/>
          </p:nvSpPr>
          <p:spPr>
            <a:xfrm>
              <a:off x="9647974" y="6445919"/>
              <a:ext cx="597579" cy="704270"/>
            </a:xfrm>
            <a:custGeom>
              <a:avLst/>
              <a:gdLst>
                <a:gd name="connsiteX0" fmla="*/ 0 w 663006"/>
                <a:gd name="connsiteY0" fmla="*/ 331503 h 663006"/>
                <a:gd name="connsiteX1" fmla="*/ 331503 w 663006"/>
                <a:gd name="connsiteY1" fmla="*/ 0 h 663006"/>
                <a:gd name="connsiteX2" fmla="*/ 663006 w 663006"/>
                <a:gd name="connsiteY2" fmla="*/ 331503 h 663006"/>
                <a:gd name="connsiteX3" fmla="*/ 331503 w 663006"/>
                <a:gd name="connsiteY3" fmla="*/ 663006 h 663006"/>
                <a:gd name="connsiteX4" fmla="*/ 0 w 663006"/>
                <a:gd name="connsiteY4" fmla="*/ 331503 h 663006"/>
                <a:gd name="connsiteX0" fmla="*/ 0 w 663006"/>
                <a:gd name="connsiteY0" fmla="*/ 445803 h 777306"/>
                <a:gd name="connsiteX1" fmla="*/ 331503 w 663006"/>
                <a:gd name="connsiteY1" fmla="*/ 0 h 777306"/>
                <a:gd name="connsiteX2" fmla="*/ 663006 w 663006"/>
                <a:gd name="connsiteY2" fmla="*/ 445803 h 777306"/>
                <a:gd name="connsiteX3" fmla="*/ 331503 w 663006"/>
                <a:gd name="connsiteY3" fmla="*/ 777306 h 777306"/>
                <a:gd name="connsiteX4" fmla="*/ 0 w 663006"/>
                <a:gd name="connsiteY4" fmla="*/ 445803 h 777306"/>
                <a:gd name="connsiteX0" fmla="*/ 14730 w 677736"/>
                <a:gd name="connsiteY0" fmla="*/ 445803 h 798738"/>
                <a:gd name="connsiteX1" fmla="*/ 346233 w 677736"/>
                <a:gd name="connsiteY1" fmla="*/ 0 h 798738"/>
                <a:gd name="connsiteX2" fmla="*/ 677736 w 677736"/>
                <a:gd name="connsiteY2" fmla="*/ 445803 h 798738"/>
                <a:gd name="connsiteX3" fmla="*/ 167639 w 677736"/>
                <a:gd name="connsiteY3" fmla="*/ 798738 h 798738"/>
                <a:gd name="connsiteX4" fmla="*/ 14730 w 677736"/>
                <a:gd name="connsiteY4" fmla="*/ 445803 h 798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736" h="798738">
                  <a:moveTo>
                    <a:pt x="14730" y="445803"/>
                  </a:moveTo>
                  <a:cubicBezTo>
                    <a:pt x="44496" y="312680"/>
                    <a:pt x="163149" y="0"/>
                    <a:pt x="346233" y="0"/>
                  </a:cubicBezTo>
                  <a:cubicBezTo>
                    <a:pt x="529317" y="0"/>
                    <a:pt x="677736" y="262719"/>
                    <a:pt x="677736" y="445803"/>
                  </a:cubicBezTo>
                  <a:cubicBezTo>
                    <a:pt x="677736" y="628887"/>
                    <a:pt x="350723" y="798738"/>
                    <a:pt x="167639" y="798738"/>
                  </a:cubicBezTo>
                  <a:cubicBezTo>
                    <a:pt x="-15445" y="798738"/>
                    <a:pt x="-15036" y="578926"/>
                    <a:pt x="14730" y="445803"/>
                  </a:cubicBezTo>
                  <a:close/>
                </a:path>
              </a:pathLst>
            </a:custGeom>
            <a:solidFill>
              <a:srgbClr val="DCA3EB">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Graphic 55" descr="Video camera">
              <a:extLst>
                <a:ext uri="{FF2B5EF4-FFF2-40B4-BE49-F238E27FC236}">
                  <a16:creationId xmlns:a16="http://schemas.microsoft.com/office/drawing/2014/main" id="{9D2D77C8-8955-40C1-B4D3-0D933970504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403311" y="6463189"/>
              <a:ext cx="760959" cy="760959"/>
            </a:xfrm>
            <a:prstGeom prst="rect">
              <a:avLst/>
            </a:prstGeom>
          </p:spPr>
        </p:pic>
      </p:grpSp>
      <p:grpSp>
        <p:nvGrpSpPr>
          <p:cNvPr id="138" name="Group 137">
            <a:extLst>
              <a:ext uri="{FF2B5EF4-FFF2-40B4-BE49-F238E27FC236}">
                <a16:creationId xmlns:a16="http://schemas.microsoft.com/office/drawing/2014/main" id="{114CB2D7-835C-495D-BD71-D1A6E2E04041}"/>
              </a:ext>
            </a:extLst>
          </p:cNvPr>
          <p:cNvGrpSpPr/>
          <p:nvPr/>
        </p:nvGrpSpPr>
        <p:grpSpPr>
          <a:xfrm>
            <a:off x="7381515" y="7163955"/>
            <a:ext cx="814718" cy="806252"/>
            <a:chOff x="7481758" y="7102577"/>
            <a:chExt cx="814718" cy="806252"/>
          </a:xfrm>
        </p:grpSpPr>
        <p:sp>
          <p:nvSpPr>
            <p:cNvPr id="44" name="Oval 43">
              <a:extLst>
                <a:ext uri="{FF2B5EF4-FFF2-40B4-BE49-F238E27FC236}">
                  <a16:creationId xmlns:a16="http://schemas.microsoft.com/office/drawing/2014/main" id="{1E57DE25-CD3F-45C6-ACA3-FE7F7C943176}"/>
                </a:ext>
              </a:extLst>
            </p:cNvPr>
            <p:cNvSpPr/>
            <p:nvPr/>
          </p:nvSpPr>
          <p:spPr>
            <a:xfrm>
              <a:off x="7481758" y="7189208"/>
              <a:ext cx="579230" cy="661009"/>
            </a:xfrm>
            <a:custGeom>
              <a:avLst/>
              <a:gdLst>
                <a:gd name="connsiteX0" fmla="*/ 0 w 663006"/>
                <a:gd name="connsiteY0" fmla="*/ 331503 h 663006"/>
                <a:gd name="connsiteX1" fmla="*/ 331503 w 663006"/>
                <a:gd name="connsiteY1" fmla="*/ 0 h 663006"/>
                <a:gd name="connsiteX2" fmla="*/ 663006 w 663006"/>
                <a:gd name="connsiteY2" fmla="*/ 331503 h 663006"/>
                <a:gd name="connsiteX3" fmla="*/ 331503 w 663006"/>
                <a:gd name="connsiteY3" fmla="*/ 663006 h 663006"/>
                <a:gd name="connsiteX4" fmla="*/ 0 w 663006"/>
                <a:gd name="connsiteY4" fmla="*/ 331503 h 663006"/>
                <a:gd name="connsiteX0" fmla="*/ 0 w 627287"/>
                <a:gd name="connsiteY0" fmla="*/ 337034 h 708584"/>
                <a:gd name="connsiteX1" fmla="*/ 331503 w 627287"/>
                <a:gd name="connsiteY1" fmla="*/ 5531 h 708584"/>
                <a:gd name="connsiteX2" fmla="*/ 627287 w 627287"/>
                <a:gd name="connsiteY2" fmla="*/ 579921 h 708584"/>
                <a:gd name="connsiteX3" fmla="*/ 331503 w 627287"/>
                <a:gd name="connsiteY3" fmla="*/ 668537 h 708584"/>
                <a:gd name="connsiteX4" fmla="*/ 0 w 627287"/>
                <a:gd name="connsiteY4" fmla="*/ 337034 h 708584"/>
                <a:gd name="connsiteX0" fmla="*/ 4799 w 656926"/>
                <a:gd name="connsiteY0" fmla="*/ 378125 h 749675"/>
                <a:gd name="connsiteX1" fmla="*/ 600621 w 656926"/>
                <a:gd name="connsiteY1" fmla="*/ 3759 h 749675"/>
                <a:gd name="connsiteX2" fmla="*/ 632086 w 656926"/>
                <a:gd name="connsiteY2" fmla="*/ 621012 h 749675"/>
                <a:gd name="connsiteX3" fmla="*/ 336302 w 656926"/>
                <a:gd name="connsiteY3" fmla="*/ 709628 h 749675"/>
                <a:gd name="connsiteX4" fmla="*/ 4799 w 656926"/>
                <a:gd name="connsiteY4" fmla="*/ 378125 h 749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926" h="749675">
                  <a:moveTo>
                    <a:pt x="4799" y="378125"/>
                  </a:moveTo>
                  <a:cubicBezTo>
                    <a:pt x="48852" y="260480"/>
                    <a:pt x="496073" y="-36722"/>
                    <a:pt x="600621" y="3759"/>
                  </a:cubicBezTo>
                  <a:cubicBezTo>
                    <a:pt x="705169" y="44240"/>
                    <a:pt x="632086" y="437928"/>
                    <a:pt x="632086" y="621012"/>
                  </a:cubicBezTo>
                  <a:cubicBezTo>
                    <a:pt x="632086" y="804096"/>
                    <a:pt x="440850" y="750109"/>
                    <a:pt x="336302" y="709628"/>
                  </a:cubicBezTo>
                  <a:cubicBezTo>
                    <a:pt x="231754" y="669147"/>
                    <a:pt x="-39254" y="495770"/>
                    <a:pt x="4799" y="378125"/>
                  </a:cubicBezTo>
                  <a:close/>
                </a:path>
              </a:pathLst>
            </a:custGeom>
            <a:solidFill>
              <a:srgbClr val="DCA3EB">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Graphic 65" descr="Paint brush">
              <a:extLst>
                <a:ext uri="{FF2B5EF4-FFF2-40B4-BE49-F238E27FC236}">
                  <a16:creationId xmlns:a16="http://schemas.microsoft.com/office/drawing/2014/main" id="{EB638771-BD50-4FF1-BBEF-0804408D8F1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5632835">
              <a:off x="7490224" y="7102577"/>
              <a:ext cx="806252" cy="806252"/>
            </a:xfrm>
            <a:prstGeom prst="rect">
              <a:avLst/>
            </a:prstGeom>
          </p:spPr>
        </p:pic>
      </p:grpSp>
      <p:grpSp>
        <p:nvGrpSpPr>
          <p:cNvPr id="137" name="Group 136">
            <a:extLst>
              <a:ext uri="{FF2B5EF4-FFF2-40B4-BE49-F238E27FC236}">
                <a16:creationId xmlns:a16="http://schemas.microsoft.com/office/drawing/2014/main" id="{489BEFC7-4EB0-49AB-B0B2-E88CDECBA97D}"/>
              </a:ext>
            </a:extLst>
          </p:cNvPr>
          <p:cNvGrpSpPr/>
          <p:nvPr/>
        </p:nvGrpSpPr>
        <p:grpSpPr>
          <a:xfrm>
            <a:off x="8753176" y="6720653"/>
            <a:ext cx="898689" cy="912046"/>
            <a:chOff x="8415628" y="6805082"/>
            <a:chExt cx="898689" cy="912046"/>
          </a:xfrm>
        </p:grpSpPr>
        <p:sp>
          <p:nvSpPr>
            <p:cNvPr id="42" name="Oval 41">
              <a:extLst>
                <a:ext uri="{FF2B5EF4-FFF2-40B4-BE49-F238E27FC236}">
                  <a16:creationId xmlns:a16="http://schemas.microsoft.com/office/drawing/2014/main" id="{4E33A654-517B-4AA3-B7DD-D7EE1B4F90ED}"/>
                </a:ext>
              </a:extLst>
            </p:cNvPr>
            <p:cNvSpPr/>
            <p:nvPr/>
          </p:nvSpPr>
          <p:spPr>
            <a:xfrm rot="6027758">
              <a:off x="8596953" y="6999765"/>
              <a:ext cx="760959" cy="673768"/>
            </a:xfrm>
            <a:custGeom>
              <a:avLst/>
              <a:gdLst>
                <a:gd name="connsiteX0" fmla="*/ 0 w 663006"/>
                <a:gd name="connsiteY0" fmla="*/ 331503 h 663006"/>
                <a:gd name="connsiteX1" fmla="*/ 331503 w 663006"/>
                <a:gd name="connsiteY1" fmla="*/ 0 h 663006"/>
                <a:gd name="connsiteX2" fmla="*/ 663006 w 663006"/>
                <a:gd name="connsiteY2" fmla="*/ 331503 h 663006"/>
                <a:gd name="connsiteX3" fmla="*/ 331503 w 663006"/>
                <a:gd name="connsiteY3" fmla="*/ 663006 h 663006"/>
                <a:gd name="connsiteX4" fmla="*/ 0 w 663006"/>
                <a:gd name="connsiteY4" fmla="*/ 331503 h 663006"/>
                <a:gd name="connsiteX0" fmla="*/ 0 w 748731"/>
                <a:gd name="connsiteY0" fmla="*/ 403563 h 664685"/>
                <a:gd name="connsiteX1" fmla="*/ 417228 w 748731"/>
                <a:gd name="connsiteY1" fmla="*/ 623 h 664685"/>
                <a:gd name="connsiteX2" fmla="*/ 748731 w 748731"/>
                <a:gd name="connsiteY2" fmla="*/ 332126 h 664685"/>
                <a:gd name="connsiteX3" fmla="*/ 417228 w 748731"/>
                <a:gd name="connsiteY3" fmla="*/ 663629 h 664685"/>
                <a:gd name="connsiteX4" fmla="*/ 0 w 748731"/>
                <a:gd name="connsiteY4" fmla="*/ 403563 h 664685"/>
                <a:gd name="connsiteX0" fmla="*/ 0 w 863031"/>
                <a:gd name="connsiteY0" fmla="*/ 403889 h 673485"/>
                <a:gd name="connsiteX1" fmla="*/ 417228 w 863031"/>
                <a:gd name="connsiteY1" fmla="*/ 949 h 673485"/>
                <a:gd name="connsiteX2" fmla="*/ 863031 w 863031"/>
                <a:gd name="connsiteY2" fmla="*/ 511046 h 673485"/>
                <a:gd name="connsiteX3" fmla="*/ 417228 w 863031"/>
                <a:gd name="connsiteY3" fmla="*/ 663955 h 673485"/>
                <a:gd name="connsiteX4" fmla="*/ 0 w 863031"/>
                <a:gd name="connsiteY4" fmla="*/ 403889 h 673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031" h="673485">
                  <a:moveTo>
                    <a:pt x="0" y="403889"/>
                  </a:moveTo>
                  <a:cubicBezTo>
                    <a:pt x="0" y="220805"/>
                    <a:pt x="273390" y="-16910"/>
                    <a:pt x="417228" y="949"/>
                  </a:cubicBezTo>
                  <a:cubicBezTo>
                    <a:pt x="561066" y="18808"/>
                    <a:pt x="863031" y="327962"/>
                    <a:pt x="863031" y="511046"/>
                  </a:cubicBezTo>
                  <a:cubicBezTo>
                    <a:pt x="863031" y="694130"/>
                    <a:pt x="561066" y="681814"/>
                    <a:pt x="417228" y="663955"/>
                  </a:cubicBezTo>
                  <a:cubicBezTo>
                    <a:pt x="273390" y="646096"/>
                    <a:pt x="0" y="586973"/>
                    <a:pt x="0" y="403889"/>
                  </a:cubicBezTo>
                  <a:close/>
                </a:path>
              </a:pathLst>
            </a:custGeom>
            <a:solidFill>
              <a:srgbClr val="DCA3EB">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Graphic 67" descr="Speaker phone">
              <a:extLst>
                <a:ext uri="{FF2B5EF4-FFF2-40B4-BE49-F238E27FC236}">
                  <a16:creationId xmlns:a16="http://schemas.microsoft.com/office/drawing/2014/main" id="{EB2DBEBB-1383-4255-820D-1C2D79F3C6F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1149586">
              <a:off x="8415628" y="6805082"/>
              <a:ext cx="806252" cy="806252"/>
            </a:xfrm>
            <a:prstGeom prst="rect">
              <a:avLst/>
            </a:prstGeom>
          </p:spPr>
        </p:pic>
      </p:grpSp>
      <p:sp>
        <p:nvSpPr>
          <p:cNvPr id="73" name="TextBox 72">
            <a:extLst>
              <a:ext uri="{FF2B5EF4-FFF2-40B4-BE49-F238E27FC236}">
                <a16:creationId xmlns:a16="http://schemas.microsoft.com/office/drawing/2014/main" id="{4CFE448A-3505-4FF2-AAFD-5F87FA446C1E}"/>
              </a:ext>
            </a:extLst>
          </p:cNvPr>
          <p:cNvSpPr txBox="1"/>
          <p:nvPr/>
        </p:nvSpPr>
        <p:spPr>
          <a:xfrm>
            <a:off x="3957513" y="9180659"/>
            <a:ext cx="3844233" cy="830997"/>
          </a:xfrm>
          <a:prstGeom prst="rect">
            <a:avLst/>
          </a:prstGeom>
          <a:noFill/>
        </p:spPr>
        <p:txBody>
          <a:bodyPr wrap="square" rtlCol="0">
            <a:spAutoFit/>
          </a:bodyPr>
          <a:lstStyle/>
          <a:p>
            <a:pPr algn="ctr"/>
            <a:r>
              <a:rPr lang="en-US" sz="4800" dirty="0">
                <a:latin typeface="Gill Sans Nova" panose="020B0602020104020203" pitchFamily="34" charset="0"/>
              </a:rPr>
              <a:t>Who We Are</a:t>
            </a:r>
          </a:p>
        </p:txBody>
      </p:sp>
      <p:sp>
        <p:nvSpPr>
          <p:cNvPr id="75" name="TextBox 74">
            <a:extLst>
              <a:ext uri="{FF2B5EF4-FFF2-40B4-BE49-F238E27FC236}">
                <a16:creationId xmlns:a16="http://schemas.microsoft.com/office/drawing/2014/main" id="{C687595E-B10B-40E1-BBBA-D5EE0CD2555F}"/>
              </a:ext>
            </a:extLst>
          </p:cNvPr>
          <p:cNvSpPr txBox="1"/>
          <p:nvPr/>
        </p:nvSpPr>
        <p:spPr>
          <a:xfrm>
            <a:off x="4077317" y="10109920"/>
            <a:ext cx="5644238" cy="2808589"/>
          </a:xfrm>
          <a:prstGeom prst="rect">
            <a:avLst/>
          </a:prstGeom>
          <a:noFill/>
        </p:spPr>
        <p:txBody>
          <a:bodyPr wrap="square" rtlCol="0">
            <a:spAutoFit/>
          </a:bodyPr>
          <a:lstStyle/>
          <a:p>
            <a:pPr>
              <a:lnSpc>
                <a:spcPct val="150000"/>
              </a:lnSpc>
            </a:pPr>
            <a:r>
              <a:rPr lang="en-US" sz="2400" dirty="0">
                <a:latin typeface="Gill Sans Nova Light" panose="020B0302020104020203" pitchFamily="34" charset="0"/>
              </a:rPr>
              <a:t>We are experienced high school and college students who provide free, personalized mentoring in the Arts and Humanities. We seek to encourage expression that fosters self-confidence and communication skills.</a:t>
            </a:r>
          </a:p>
        </p:txBody>
      </p:sp>
      <p:sp>
        <p:nvSpPr>
          <p:cNvPr id="93" name="TextBox 92">
            <a:extLst>
              <a:ext uri="{FF2B5EF4-FFF2-40B4-BE49-F238E27FC236}">
                <a16:creationId xmlns:a16="http://schemas.microsoft.com/office/drawing/2014/main" id="{583EE3EB-8D6B-4374-9FB7-8F7C60BF7358}"/>
              </a:ext>
            </a:extLst>
          </p:cNvPr>
          <p:cNvSpPr txBox="1"/>
          <p:nvPr/>
        </p:nvSpPr>
        <p:spPr>
          <a:xfrm>
            <a:off x="-1097509" y="19123751"/>
            <a:ext cx="2992076" cy="646331"/>
          </a:xfrm>
          <a:prstGeom prst="rect">
            <a:avLst/>
          </a:prstGeom>
          <a:noFill/>
        </p:spPr>
        <p:txBody>
          <a:bodyPr wrap="square" rtlCol="0">
            <a:spAutoFit/>
          </a:bodyPr>
          <a:lstStyle/>
          <a:p>
            <a:pPr algn="ctr"/>
            <a:r>
              <a:rPr lang="en-US" sz="3600" dirty="0">
                <a:latin typeface="Gill Sans Nova" panose="020B0602020104020203" pitchFamily="34" charset="0"/>
              </a:rPr>
              <a:t>Liberal Arts</a:t>
            </a:r>
          </a:p>
        </p:txBody>
      </p:sp>
      <p:sp>
        <p:nvSpPr>
          <p:cNvPr id="95" name="TextBox 94">
            <a:extLst>
              <a:ext uri="{FF2B5EF4-FFF2-40B4-BE49-F238E27FC236}">
                <a16:creationId xmlns:a16="http://schemas.microsoft.com/office/drawing/2014/main" id="{2D6C8E1B-B310-4277-A7F7-5180E8391230}"/>
              </a:ext>
            </a:extLst>
          </p:cNvPr>
          <p:cNvSpPr txBox="1"/>
          <p:nvPr/>
        </p:nvSpPr>
        <p:spPr>
          <a:xfrm>
            <a:off x="2919276" y="19119468"/>
            <a:ext cx="3305061" cy="646331"/>
          </a:xfrm>
          <a:prstGeom prst="rect">
            <a:avLst/>
          </a:prstGeom>
          <a:noFill/>
        </p:spPr>
        <p:txBody>
          <a:bodyPr wrap="square" rtlCol="0">
            <a:spAutoFit/>
          </a:bodyPr>
          <a:lstStyle/>
          <a:p>
            <a:pPr algn="ctr"/>
            <a:r>
              <a:rPr lang="en-US" sz="3600" dirty="0">
                <a:latin typeface="Gill Sans Nova" panose="020B0602020104020203" pitchFamily="34" charset="0"/>
              </a:rPr>
              <a:t>Performing Arts</a:t>
            </a:r>
          </a:p>
        </p:txBody>
      </p:sp>
      <p:sp>
        <p:nvSpPr>
          <p:cNvPr id="97" name="TextBox 96">
            <a:extLst>
              <a:ext uri="{FF2B5EF4-FFF2-40B4-BE49-F238E27FC236}">
                <a16:creationId xmlns:a16="http://schemas.microsoft.com/office/drawing/2014/main" id="{CC94B729-DAB2-4F1B-B67F-E46E5E46D266}"/>
              </a:ext>
            </a:extLst>
          </p:cNvPr>
          <p:cNvSpPr txBox="1"/>
          <p:nvPr/>
        </p:nvSpPr>
        <p:spPr>
          <a:xfrm>
            <a:off x="7516125" y="19119468"/>
            <a:ext cx="2615028" cy="646331"/>
          </a:xfrm>
          <a:prstGeom prst="rect">
            <a:avLst/>
          </a:prstGeom>
          <a:noFill/>
        </p:spPr>
        <p:txBody>
          <a:bodyPr wrap="square" rtlCol="0">
            <a:spAutoFit/>
          </a:bodyPr>
          <a:lstStyle/>
          <a:p>
            <a:pPr algn="ctr"/>
            <a:r>
              <a:rPr lang="en-US" sz="3600" dirty="0">
                <a:latin typeface="Gill Sans Nova" panose="020B0602020104020203" pitchFamily="34" charset="0"/>
              </a:rPr>
              <a:t>Visual Arts</a:t>
            </a:r>
          </a:p>
        </p:txBody>
      </p:sp>
      <p:sp>
        <p:nvSpPr>
          <p:cNvPr id="99" name="TextBox 98">
            <a:extLst>
              <a:ext uri="{FF2B5EF4-FFF2-40B4-BE49-F238E27FC236}">
                <a16:creationId xmlns:a16="http://schemas.microsoft.com/office/drawing/2014/main" id="{4C617110-00FC-456A-9589-E033B40EA260}"/>
              </a:ext>
            </a:extLst>
          </p:cNvPr>
          <p:cNvSpPr txBox="1"/>
          <p:nvPr/>
        </p:nvSpPr>
        <p:spPr>
          <a:xfrm>
            <a:off x="-403082" y="20083304"/>
            <a:ext cx="1487332" cy="830997"/>
          </a:xfrm>
          <a:prstGeom prst="rect">
            <a:avLst/>
          </a:prstGeom>
          <a:noFill/>
        </p:spPr>
        <p:txBody>
          <a:bodyPr wrap="square" rtlCol="0">
            <a:spAutoFit/>
          </a:bodyPr>
          <a:lstStyle/>
          <a:p>
            <a:pPr algn="ctr"/>
            <a:r>
              <a:rPr lang="en-US" sz="2400" dirty="0">
                <a:latin typeface="Gill Sans Nova Light" panose="020B0302020104020203" pitchFamily="34" charset="0"/>
              </a:rPr>
              <a:t>Language</a:t>
            </a:r>
          </a:p>
          <a:p>
            <a:pPr algn="ctr"/>
            <a:r>
              <a:rPr lang="en-US" sz="2400" dirty="0">
                <a:latin typeface="Gill Sans Nova Light" panose="020B0302020104020203" pitchFamily="34" charset="0"/>
              </a:rPr>
              <a:t>Writing</a:t>
            </a:r>
          </a:p>
        </p:txBody>
      </p:sp>
      <p:sp>
        <p:nvSpPr>
          <p:cNvPr id="101" name="TextBox 100">
            <a:extLst>
              <a:ext uri="{FF2B5EF4-FFF2-40B4-BE49-F238E27FC236}">
                <a16:creationId xmlns:a16="http://schemas.microsoft.com/office/drawing/2014/main" id="{2283D5A4-87E9-4980-A216-96F60D7B7585}"/>
              </a:ext>
            </a:extLst>
          </p:cNvPr>
          <p:cNvSpPr txBox="1"/>
          <p:nvPr/>
        </p:nvSpPr>
        <p:spPr>
          <a:xfrm>
            <a:off x="3009147" y="20085248"/>
            <a:ext cx="3243211" cy="830997"/>
          </a:xfrm>
          <a:prstGeom prst="rect">
            <a:avLst/>
          </a:prstGeom>
          <a:noFill/>
        </p:spPr>
        <p:txBody>
          <a:bodyPr wrap="square" rtlCol="0">
            <a:spAutoFit/>
          </a:bodyPr>
          <a:lstStyle/>
          <a:p>
            <a:pPr algn="ctr"/>
            <a:r>
              <a:rPr lang="en-US" sz="2400" dirty="0">
                <a:latin typeface="Gill Sans Nova Light" panose="020B0302020104020203" pitchFamily="34" charset="0"/>
              </a:rPr>
              <a:t>Public Speaking</a:t>
            </a:r>
          </a:p>
          <a:p>
            <a:pPr algn="ctr"/>
            <a:r>
              <a:rPr lang="en-US" sz="2400" dirty="0">
                <a:latin typeface="Gill Sans Nova Light" panose="020B0302020104020203" pitchFamily="34" charset="0"/>
              </a:rPr>
              <a:t>Music</a:t>
            </a:r>
          </a:p>
        </p:txBody>
      </p:sp>
      <p:sp>
        <p:nvSpPr>
          <p:cNvPr id="103" name="TextBox 102">
            <a:extLst>
              <a:ext uri="{FF2B5EF4-FFF2-40B4-BE49-F238E27FC236}">
                <a16:creationId xmlns:a16="http://schemas.microsoft.com/office/drawing/2014/main" id="{945A2E09-342E-44DD-99E1-DB32A0F5390B}"/>
              </a:ext>
            </a:extLst>
          </p:cNvPr>
          <p:cNvSpPr txBox="1"/>
          <p:nvPr/>
        </p:nvSpPr>
        <p:spPr>
          <a:xfrm>
            <a:off x="7364189" y="20085248"/>
            <a:ext cx="3048431" cy="830997"/>
          </a:xfrm>
          <a:prstGeom prst="rect">
            <a:avLst/>
          </a:prstGeom>
          <a:noFill/>
        </p:spPr>
        <p:txBody>
          <a:bodyPr wrap="square" rtlCol="0">
            <a:spAutoFit/>
          </a:bodyPr>
          <a:lstStyle/>
          <a:p>
            <a:pPr algn="ctr"/>
            <a:r>
              <a:rPr lang="en-US" sz="2400" dirty="0">
                <a:latin typeface="Gill Sans Nova Light" panose="020B0302020104020203" pitchFamily="34" charset="0"/>
              </a:rPr>
              <a:t>Film Production</a:t>
            </a:r>
          </a:p>
          <a:p>
            <a:pPr algn="ctr"/>
            <a:r>
              <a:rPr lang="en-US" sz="2400" dirty="0">
                <a:latin typeface="Gill Sans Nova Light" panose="020B0302020104020203" pitchFamily="34" charset="0"/>
              </a:rPr>
              <a:t>Design</a:t>
            </a:r>
          </a:p>
        </p:txBody>
      </p:sp>
      <p:sp>
        <p:nvSpPr>
          <p:cNvPr id="105" name="TextBox 104">
            <a:extLst>
              <a:ext uri="{FF2B5EF4-FFF2-40B4-BE49-F238E27FC236}">
                <a16:creationId xmlns:a16="http://schemas.microsoft.com/office/drawing/2014/main" id="{2FCBB946-60CD-4CF1-876F-A03B1E04C0B8}"/>
              </a:ext>
            </a:extLst>
          </p:cNvPr>
          <p:cNvSpPr txBox="1"/>
          <p:nvPr/>
        </p:nvSpPr>
        <p:spPr>
          <a:xfrm>
            <a:off x="49216" y="13999761"/>
            <a:ext cx="9045182" cy="830997"/>
          </a:xfrm>
          <a:prstGeom prst="rect">
            <a:avLst/>
          </a:prstGeom>
          <a:noFill/>
        </p:spPr>
        <p:txBody>
          <a:bodyPr wrap="square" rtlCol="0">
            <a:spAutoFit/>
          </a:bodyPr>
          <a:lstStyle/>
          <a:p>
            <a:pPr algn="ctr"/>
            <a:r>
              <a:rPr lang="en-US" sz="4800" dirty="0">
                <a:latin typeface="Gill Sans Nova" panose="020B0602020104020203" pitchFamily="34" charset="0"/>
              </a:rPr>
              <a:t>Our Core Subjects</a:t>
            </a:r>
          </a:p>
        </p:txBody>
      </p:sp>
      <p:sp>
        <p:nvSpPr>
          <p:cNvPr id="106" name="Rectangle 105">
            <a:extLst>
              <a:ext uri="{FF2B5EF4-FFF2-40B4-BE49-F238E27FC236}">
                <a16:creationId xmlns:a16="http://schemas.microsoft.com/office/drawing/2014/main" id="{9101FFD5-B6FF-4A6B-A766-2AEEEF23763E}"/>
              </a:ext>
            </a:extLst>
          </p:cNvPr>
          <p:cNvSpPr/>
          <p:nvPr/>
        </p:nvSpPr>
        <p:spPr>
          <a:xfrm>
            <a:off x="-2356022" y="22136969"/>
            <a:ext cx="13855658" cy="4777061"/>
          </a:xfrm>
          <a:prstGeom prst="rect">
            <a:avLst/>
          </a:prstGeom>
          <a:solidFill>
            <a:srgbClr val="593F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a:extLst>
              <a:ext uri="{FF2B5EF4-FFF2-40B4-BE49-F238E27FC236}">
                <a16:creationId xmlns:a16="http://schemas.microsoft.com/office/drawing/2014/main" id="{BC92B2AB-3483-464B-83DB-8DAB2001F3D5}"/>
              </a:ext>
            </a:extLst>
          </p:cNvPr>
          <p:cNvSpPr txBox="1"/>
          <p:nvPr/>
        </p:nvSpPr>
        <p:spPr>
          <a:xfrm>
            <a:off x="-281704" y="22619970"/>
            <a:ext cx="4019314" cy="461665"/>
          </a:xfrm>
          <a:prstGeom prst="rect">
            <a:avLst/>
          </a:prstGeom>
          <a:noFill/>
        </p:spPr>
        <p:txBody>
          <a:bodyPr wrap="square" rtlCol="0">
            <a:spAutoFit/>
          </a:bodyPr>
          <a:lstStyle/>
          <a:p>
            <a:r>
              <a:rPr lang="en-US" sz="2400" dirty="0">
                <a:solidFill>
                  <a:schemeClr val="bg1"/>
                </a:solidFill>
                <a:latin typeface="Gill Sans Nova" panose="020B0602020104020203" pitchFamily="34" charset="0"/>
              </a:rPr>
              <a:t>@2019 Empower Expression</a:t>
            </a:r>
          </a:p>
        </p:txBody>
      </p:sp>
      <p:sp>
        <p:nvSpPr>
          <p:cNvPr id="109" name="TextBox 108">
            <a:extLst>
              <a:ext uri="{FF2B5EF4-FFF2-40B4-BE49-F238E27FC236}">
                <a16:creationId xmlns:a16="http://schemas.microsoft.com/office/drawing/2014/main" id="{9562E266-5558-4F2D-89D0-D2D39CF262FC}"/>
              </a:ext>
            </a:extLst>
          </p:cNvPr>
          <p:cNvSpPr txBox="1"/>
          <p:nvPr/>
        </p:nvSpPr>
        <p:spPr>
          <a:xfrm>
            <a:off x="4401837" y="22656414"/>
            <a:ext cx="2505327" cy="461665"/>
          </a:xfrm>
          <a:prstGeom prst="rect">
            <a:avLst/>
          </a:prstGeom>
          <a:noFill/>
        </p:spPr>
        <p:txBody>
          <a:bodyPr wrap="square" rtlCol="0">
            <a:spAutoFit/>
          </a:bodyPr>
          <a:lstStyle/>
          <a:p>
            <a:r>
              <a:rPr lang="en-US" sz="2400" dirty="0">
                <a:solidFill>
                  <a:schemeClr val="bg1"/>
                </a:solidFill>
                <a:latin typeface="Gill Sans Nova" panose="020B0602020104020203" pitchFamily="34" charset="0"/>
              </a:rPr>
              <a:t>Contact Us</a:t>
            </a:r>
          </a:p>
        </p:txBody>
      </p:sp>
      <p:sp>
        <p:nvSpPr>
          <p:cNvPr id="113" name="TextBox 112">
            <a:extLst>
              <a:ext uri="{FF2B5EF4-FFF2-40B4-BE49-F238E27FC236}">
                <a16:creationId xmlns:a16="http://schemas.microsoft.com/office/drawing/2014/main" id="{7FA69C7E-8675-4EF0-ADAD-4E5363680EC9}"/>
              </a:ext>
            </a:extLst>
          </p:cNvPr>
          <p:cNvSpPr txBox="1"/>
          <p:nvPr/>
        </p:nvSpPr>
        <p:spPr>
          <a:xfrm>
            <a:off x="-234064" y="23118079"/>
            <a:ext cx="3243211" cy="400110"/>
          </a:xfrm>
          <a:prstGeom prst="rect">
            <a:avLst/>
          </a:prstGeom>
          <a:noFill/>
        </p:spPr>
        <p:txBody>
          <a:bodyPr wrap="square" rtlCol="0">
            <a:spAutoFit/>
          </a:bodyPr>
          <a:lstStyle/>
          <a:p>
            <a:r>
              <a:rPr lang="en-US" sz="2000" dirty="0">
                <a:solidFill>
                  <a:schemeClr val="bg1"/>
                </a:solidFill>
                <a:latin typeface="Gill Sans Nova Light" panose="020B0302020104020203" pitchFamily="34" charset="0"/>
              </a:rPr>
              <a:t>Organization Bylaws</a:t>
            </a:r>
          </a:p>
        </p:txBody>
      </p:sp>
      <p:sp>
        <p:nvSpPr>
          <p:cNvPr id="115" name="TextBox 114">
            <a:extLst>
              <a:ext uri="{FF2B5EF4-FFF2-40B4-BE49-F238E27FC236}">
                <a16:creationId xmlns:a16="http://schemas.microsoft.com/office/drawing/2014/main" id="{6E7492A5-E7BE-4125-96DC-3FC9CB5BADA0}"/>
              </a:ext>
            </a:extLst>
          </p:cNvPr>
          <p:cNvSpPr txBox="1"/>
          <p:nvPr/>
        </p:nvSpPr>
        <p:spPr>
          <a:xfrm>
            <a:off x="4431464" y="23093248"/>
            <a:ext cx="4432192" cy="400110"/>
          </a:xfrm>
          <a:prstGeom prst="rect">
            <a:avLst/>
          </a:prstGeom>
          <a:noFill/>
        </p:spPr>
        <p:txBody>
          <a:bodyPr wrap="square" rtlCol="0">
            <a:spAutoFit/>
          </a:bodyPr>
          <a:lstStyle/>
          <a:p>
            <a:r>
              <a:rPr lang="en-US" sz="2000" dirty="0">
                <a:solidFill>
                  <a:schemeClr val="bg1"/>
                </a:solidFill>
                <a:latin typeface="Gill Sans Nova Light" panose="020B0302020104020203" pitchFamily="34" charset="0"/>
              </a:rPr>
              <a:t>team@empowerexpression.org</a:t>
            </a:r>
          </a:p>
        </p:txBody>
      </p:sp>
      <p:grpSp>
        <p:nvGrpSpPr>
          <p:cNvPr id="121" name="Group 120">
            <a:extLst>
              <a:ext uri="{FF2B5EF4-FFF2-40B4-BE49-F238E27FC236}">
                <a16:creationId xmlns:a16="http://schemas.microsoft.com/office/drawing/2014/main" id="{3BE054B7-678E-4FBD-83CE-BF9985ABD845}"/>
              </a:ext>
            </a:extLst>
          </p:cNvPr>
          <p:cNvGrpSpPr/>
          <p:nvPr/>
        </p:nvGrpSpPr>
        <p:grpSpPr>
          <a:xfrm>
            <a:off x="-153751" y="23865744"/>
            <a:ext cx="2877489" cy="552280"/>
            <a:chOff x="3796032" y="23249859"/>
            <a:chExt cx="1838523" cy="352870"/>
          </a:xfrm>
          <a:solidFill>
            <a:srgbClr val="F9EEFB"/>
          </a:solidFill>
        </p:grpSpPr>
        <p:sp>
          <p:nvSpPr>
            <p:cNvPr id="116" name="Rectangle: Rounded Corners 115">
              <a:extLst>
                <a:ext uri="{FF2B5EF4-FFF2-40B4-BE49-F238E27FC236}">
                  <a16:creationId xmlns:a16="http://schemas.microsoft.com/office/drawing/2014/main" id="{5A9425BB-D52C-459E-AA92-A75BDDAD6188}"/>
                </a:ext>
              </a:extLst>
            </p:cNvPr>
            <p:cNvSpPr/>
            <p:nvPr/>
          </p:nvSpPr>
          <p:spPr>
            <a:xfrm>
              <a:off x="3796032" y="23249859"/>
              <a:ext cx="352870" cy="35287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Rounded Corners 117">
              <a:extLst>
                <a:ext uri="{FF2B5EF4-FFF2-40B4-BE49-F238E27FC236}">
                  <a16:creationId xmlns:a16="http://schemas.microsoft.com/office/drawing/2014/main" id="{E2C7513A-DB3C-4D42-B848-1295FC5FBBFC}"/>
                </a:ext>
              </a:extLst>
            </p:cNvPr>
            <p:cNvSpPr/>
            <p:nvPr/>
          </p:nvSpPr>
          <p:spPr>
            <a:xfrm>
              <a:off x="4538859" y="23249859"/>
              <a:ext cx="352870" cy="35287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Rounded Corners 119">
              <a:extLst>
                <a:ext uri="{FF2B5EF4-FFF2-40B4-BE49-F238E27FC236}">
                  <a16:creationId xmlns:a16="http://schemas.microsoft.com/office/drawing/2014/main" id="{D5765920-4EDF-4768-949A-409B9B88633A}"/>
                </a:ext>
              </a:extLst>
            </p:cNvPr>
            <p:cNvSpPr/>
            <p:nvPr/>
          </p:nvSpPr>
          <p:spPr>
            <a:xfrm>
              <a:off x="5281685" y="23249859"/>
              <a:ext cx="352870" cy="35287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2" name="Rectangle 121">
            <a:extLst>
              <a:ext uri="{FF2B5EF4-FFF2-40B4-BE49-F238E27FC236}">
                <a16:creationId xmlns:a16="http://schemas.microsoft.com/office/drawing/2014/main" id="{3C190DA9-A47A-4048-AE1A-1136D1E2C821}"/>
              </a:ext>
            </a:extLst>
          </p:cNvPr>
          <p:cNvSpPr/>
          <p:nvPr/>
        </p:nvSpPr>
        <p:spPr>
          <a:xfrm>
            <a:off x="4479389" y="23850308"/>
            <a:ext cx="4833284" cy="3227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C183205F-E92A-407D-9B1C-2A4F69AB760F}"/>
              </a:ext>
            </a:extLst>
          </p:cNvPr>
          <p:cNvSpPr/>
          <p:nvPr/>
        </p:nvSpPr>
        <p:spPr>
          <a:xfrm>
            <a:off x="4490522" y="24342668"/>
            <a:ext cx="4833284" cy="10757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9" name="Group 128">
            <a:extLst>
              <a:ext uri="{FF2B5EF4-FFF2-40B4-BE49-F238E27FC236}">
                <a16:creationId xmlns:a16="http://schemas.microsoft.com/office/drawing/2014/main" id="{45709993-C04E-4DB8-9CBE-87F399091772}"/>
              </a:ext>
            </a:extLst>
          </p:cNvPr>
          <p:cNvGrpSpPr/>
          <p:nvPr/>
        </p:nvGrpSpPr>
        <p:grpSpPr>
          <a:xfrm>
            <a:off x="4386988" y="25833111"/>
            <a:ext cx="1487332" cy="382531"/>
            <a:chOff x="4390362" y="25714275"/>
            <a:chExt cx="1487332" cy="382531"/>
          </a:xfrm>
        </p:grpSpPr>
        <p:sp>
          <p:nvSpPr>
            <p:cNvPr id="126" name="Rectangle 125">
              <a:extLst>
                <a:ext uri="{FF2B5EF4-FFF2-40B4-BE49-F238E27FC236}">
                  <a16:creationId xmlns:a16="http://schemas.microsoft.com/office/drawing/2014/main" id="{D9F16394-BAEB-40A4-A42E-9BCA4435F5B8}"/>
                </a:ext>
              </a:extLst>
            </p:cNvPr>
            <p:cNvSpPr/>
            <p:nvPr/>
          </p:nvSpPr>
          <p:spPr>
            <a:xfrm>
              <a:off x="4479389" y="25714275"/>
              <a:ext cx="1307987" cy="382531"/>
            </a:xfrm>
            <a:prstGeom prst="rect">
              <a:avLst/>
            </a:prstGeom>
            <a:solidFill>
              <a:srgbClr val="F9EE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a:extLst>
                <a:ext uri="{FF2B5EF4-FFF2-40B4-BE49-F238E27FC236}">
                  <a16:creationId xmlns:a16="http://schemas.microsoft.com/office/drawing/2014/main" id="{FAC912A0-CB5F-47C9-B9B1-8F9BB5A586CA}"/>
                </a:ext>
              </a:extLst>
            </p:cNvPr>
            <p:cNvSpPr txBox="1"/>
            <p:nvPr/>
          </p:nvSpPr>
          <p:spPr>
            <a:xfrm>
              <a:off x="4390362" y="25758252"/>
              <a:ext cx="1487332" cy="338554"/>
            </a:xfrm>
            <a:prstGeom prst="rect">
              <a:avLst/>
            </a:prstGeom>
            <a:noFill/>
          </p:spPr>
          <p:txBody>
            <a:bodyPr wrap="square" rtlCol="0">
              <a:spAutoFit/>
            </a:bodyPr>
            <a:lstStyle/>
            <a:p>
              <a:pPr algn="ctr"/>
              <a:r>
                <a:rPr lang="en-US" sz="1600" spc="300" dirty="0">
                  <a:latin typeface="Gill Sans Nova Light" panose="020B0302020104020203" pitchFamily="34" charset="0"/>
                </a:rPr>
                <a:t>SUBMIT</a:t>
              </a:r>
            </a:p>
          </p:txBody>
        </p:sp>
      </p:grpSp>
      <p:sp>
        <p:nvSpPr>
          <p:cNvPr id="131" name="TextBox 130">
            <a:extLst>
              <a:ext uri="{FF2B5EF4-FFF2-40B4-BE49-F238E27FC236}">
                <a16:creationId xmlns:a16="http://schemas.microsoft.com/office/drawing/2014/main" id="{DE1C9FF9-0C35-43AD-A6E5-B07A6C5D6E85}"/>
              </a:ext>
            </a:extLst>
          </p:cNvPr>
          <p:cNvSpPr txBox="1"/>
          <p:nvPr/>
        </p:nvSpPr>
        <p:spPr>
          <a:xfrm>
            <a:off x="321149" y="1789224"/>
            <a:ext cx="8920455" cy="1323439"/>
          </a:xfrm>
          <a:prstGeom prst="rect">
            <a:avLst/>
          </a:prstGeom>
          <a:noFill/>
        </p:spPr>
        <p:txBody>
          <a:bodyPr wrap="none" rtlCol="0">
            <a:spAutoFit/>
          </a:bodyPr>
          <a:lstStyle/>
          <a:p>
            <a:r>
              <a:rPr lang="en-US" sz="8000" b="1" dirty="0">
                <a:solidFill>
                  <a:schemeClr val="bg1"/>
                </a:solidFill>
                <a:latin typeface="Gill Sans Nova" panose="020B0602020104020203" pitchFamily="34" charset="0"/>
              </a:rPr>
              <a:t>Define the future.</a:t>
            </a:r>
          </a:p>
        </p:txBody>
      </p:sp>
      <p:sp>
        <p:nvSpPr>
          <p:cNvPr id="134" name="TextBox 133">
            <a:extLst>
              <a:ext uri="{FF2B5EF4-FFF2-40B4-BE49-F238E27FC236}">
                <a16:creationId xmlns:a16="http://schemas.microsoft.com/office/drawing/2014/main" id="{C4423CAC-7809-4077-9BDA-BC42DE1267E9}"/>
              </a:ext>
            </a:extLst>
          </p:cNvPr>
          <p:cNvSpPr txBox="1"/>
          <p:nvPr/>
        </p:nvSpPr>
        <p:spPr>
          <a:xfrm>
            <a:off x="9322897" y="271787"/>
            <a:ext cx="936154" cy="400110"/>
          </a:xfrm>
          <a:prstGeom prst="rect">
            <a:avLst/>
          </a:prstGeom>
          <a:noFill/>
        </p:spPr>
        <p:txBody>
          <a:bodyPr wrap="none" rtlCol="0">
            <a:spAutoFit/>
          </a:bodyPr>
          <a:lstStyle/>
          <a:p>
            <a:r>
              <a:rPr lang="en-US" sz="2000" dirty="0">
                <a:latin typeface="Gill Sans Nova Light" panose="020B0302020104020203" pitchFamily="34" charset="0"/>
              </a:rPr>
              <a:t>Donate</a:t>
            </a:r>
          </a:p>
        </p:txBody>
      </p:sp>
      <p:pic>
        <p:nvPicPr>
          <p:cNvPr id="2" name="Picture 1">
            <a:extLst>
              <a:ext uri="{FF2B5EF4-FFF2-40B4-BE49-F238E27FC236}">
                <a16:creationId xmlns:a16="http://schemas.microsoft.com/office/drawing/2014/main" id="{5A7FCB2B-7954-4301-AB8F-5680E25724CA}"/>
              </a:ext>
            </a:extLst>
          </p:cNvPr>
          <p:cNvPicPr>
            <a:picLocks noChangeAspect="1"/>
          </p:cNvPicPr>
          <p:nvPr/>
        </p:nvPicPr>
        <p:blipFill>
          <a:blip r:embed="rId15"/>
          <a:stretch>
            <a:fillRect/>
          </a:stretch>
        </p:blipFill>
        <p:spPr>
          <a:xfrm>
            <a:off x="6982598" y="15326229"/>
            <a:ext cx="3762116" cy="3532912"/>
          </a:xfrm>
          <a:prstGeom prst="rect">
            <a:avLst/>
          </a:prstGeom>
        </p:spPr>
      </p:pic>
      <p:pic>
        <p:nvPicPr>
          <p:cNvPr id="3" name="Picture 2">
            <a:extLst>
              <a:ext uri="{FF2B5EF4-FFF2-40B4-BE49-F238E27FC236}">
                <a16:creationId xmlns:a16="http://schemas.microsoft.com/office/drawing/2014/main" id="{2BAC0632-E217-4733-9BBA-F0DD2C9B5AC7}"/>
              </a:ext>
            </a:extLst>
          </p:cNvPr>
          <p:cNvPicPr>
            <a:picLocks noChangeAspect="1"/>
          </p:cNvPicPr>
          <p:nvPr/>
        </p:nvPicPr>
        <p:blipFill>
          <a:blip r:embed="rId16"/>
          <a:stretch>
            <a:fillRect/>
          </a:stretch>
        </p:blipFill>
        <p:spPr>
          <a:xfrm>
            <a:off x="2714840" y="15049369"/>
            <a:ext cx="3762116" cy="3712614"/>
          </a:xfrm>
          <a:prstGeom prst="rect">
            <a:avLst/>
          </a:prstGeom>
        </p:spPr>
      </p:pic>
      <p:pic>
        <p:nvPicPr>
          <p:cNvPr id="4" name="Picture 3">
            <a:extLst>
              <a:ext uri="{FF2B5EF4-FFF2-40B4-BE49-F238E27FC236}">
                <a16:creationId xmlns:a16="http://schemas.microsoft.com/office/drawing/2014/main" id="{1CD24355-B74A-409C-9C1F-259F6E667A49}"/>
              </a:ext>
            </a:extLst>
          </p:cNvPr>
          <p:cNvPicPr>
            <a:picLocks noChangeAspect="1"/>
          </p:cNvPicPr>
          <p:nvPr/>
        </p:nvPicPr>
        <p:blipFill>
          <a:blip r:embed="rId17"/>
          <a:stretch>
            <a:fillRect/>
          </a:stretch>
        </p:blipFill>
        <p:spPr>
          <a:xfrm>
            <a:off x="-1486228" y="15278440"/>
            <a:ext cx="3805579" cy="3506310"/>
          </a:xfrm>
          <a:prstGeom prst="rect">
            <a:avLst/>
          </a:prstGeom>
        </p:spPr>
      </p:pic>
      <p:sp>
        <p:nvSpPr>
          <p:cNvPr id="7" name="TextBox 6">
            <a:extLst>
              <a:ext uri="{FF2B5EF4-FFF2-40B4-BE49-F238E27FC236}">
                <a16:creationId xmlns:a16="http://schemas.microsoft.com/office/drawing/2014/main" id="{CAC975DD-F927-4E25-9B5C-66DC57464607}"/>
              </a:ext>
            </a:extLst>
          </p:cNvPr>
          <p:cNvSpPr txBox="1"/>
          <p:nvPr/>
        </p:nvSpPr>
        <p:spPr>
          <a:xfrm>
            <a:off x="6188655" y="271787"/>
            <a:ext cx="786520" cy="400110"/>
          </a:xfrm>
          <a:prstGeom prst="rect">
            <a:avLst/>
          </a:prstGeom>
          <a:noFill/>
        </p:spPr>
        <p:txBody>
          <a:bodyPr wrap="square" rtlCol="0">
            <a:spAutoFit/>
          </a:bodyPr>
          <a:lstStyle/>
          <a:p>
            <a:r>
              <a:rPr lang="en-US" sz="2000" dirty="0">
                <a:latin typeface="Gill Sans Nova Light" panose="020B0302020104020203" pitchFamily="34" charset="0"/>
              </a:rPr>
              <a:t>Store</a:t>
            </a:r>
          </a:p>
        </p:txBody>
      </p:sp>
      <p:pic>
        <p:nvPicPr>
          <p:cNvPr id="1026" name="Picture 2" descr="Empower Expression Inc. logo">
            <a:extLst>
              <a:ext uri="{FF2B5EF4-FFF2-40B4-BE49-F238E27FC236}">
                <a16:creationId xmlns:a16="http://schemas.microsoft.com/office/drawing/2014/main" id="{65819833-0DD9-40D9-9D63-1A13CA594775}"/>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63883" y="67000"/>
            <a:ext cx="770504" cy="77050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22E5199-C061-4F11-9E43-2466DD0C6A14}"/>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46503" y="8285070"/>
            <a:ext cx="4644516" cy="524146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1E3F04B-0606-40BC-969D-02279DFE0C5C}"/>
              </a:ext>
            </a:extLst>
          </p:cNvPr>
          <p:cNvSpPr txBox="1"/>
          <p:nvPr/>
        </p:nvSpPr>
        <p:spPr>
          <a:xfrm>
            <a:off x="3934602" y="271787"/>
            <a:ext cx="1233030" cy="400110"/>
          </a:xfrm>
          <a:prstGeom prst="rect">
            <a:avLst/>
          </a:prstGeom>
          <a:noFill/>
        </p:spPr>
        <p:txBody>
          <a:bodyPr wrap="none" rtlCol="0">
            <a:spAutoFit/>
          </a:bodyPr>
          <a:lstStyle/>
          <a:p>
            <a:r>
              <a:rPr lang="en-US" sz="2000" dirty="0">
                <a:latin typeface="Gill Sans Nova Light" panose="020B0302020104020203" pitchFamily="34" charset="0"/>
              </a:rPr>
              <a:t>Our Team</a:t>
            </a:r>
          </a:p>
        </p:txBody>
      </p:sp>
      <p:sp>
        <p:nvSpPr>
          <p:cNvPr id="9" name="Oval 70">
            <a:extLst>
              <a:ext uri="{FF2B5EF4-FFF2-40B4-BE49-F238E27FC236}">
                <a16:creationId xmlns:a16="http://schemas.microsoft.com/office/drawing/2014/main" id="{E11286CD-D932-47EA-905E-B0F3FDB12D0E}"/>
              </a:ext>
            </a:extLst>
          </p:cNvPr>
          <p:cNvSpPr/>
          <p:nvPr/>
        </p:nvSpPr>
        <p:spPr>
          <a:xfrm>
            <a:off x="-346362" y="9019697"/>
            <a:ext cx="3844234" cy="3974047"/>
          </a:xfrm>
          <a:custGeom>
            <a:avLst/>
            <a:gdLst>
              <a:gd name="connsiteX0" fmla="*/ 0 w 3908610"/>
              <a:gd name="connsiteY0" fmla="*/ 1871981 h 3743962"/>
              <a:gd name="connsiteX1" fmla="*/ 1954305 w 3908610"/>
              <a:gd name="connsiteY1" fmla="*/ 0 h 3743962"/>
              <a:gd name="connsiteX2" fmla="*/ 3908610 w 3908610"/>
              <a:gd name="connsiteY2" fmla="*/ 1871981 h 3743962"/>
              <a:gd name="connsiteX3" fmla="*/ 1954305 w 3908610"/>
              <a:gd name="connsiteY3" fmla="*/ 3743962 h 3743962"/>
              <a:gd name="connsiteX4" fmla="*/ 0 w 3908610"/>
              <a:gd name="connsiteY4" fmla="*/ 1871981 h 3743962"/>
              <a:gd name="connsiteX0" fmla="*/ 0 w 4317172"/>
              <a:gd name="connsiteY0" fmla="*/ 1874344 h 3748000"/>
              <a:gd name="connsiteX1" fmla="*/ 1954305 w 4317172"/>
              <a:gd name="connsiteY1" fmla="*/ 2363 h 3748000"/>
              <a:gd name="connsiteX2" fmla="*/ 4317172 w 4317172"/>
              <a:gd name="connsiteY2" fmla="*/ 1601969 h 3748000"/>
              <a:gd name="connsiteX3" fmla="*/ 1954305 w 4317172"/>
              <a:gd name="connsiteY3" fmla="*/ 3746325 h 3748000"/>
              <a:gd name="connsiteX4" fmla="*/ 0 w 4317172"/>
              <a:gd name="connsiteY4" fmla="*/ 1874344 h 3748000"/>
              <a:gd name="connsiteX0" fmla="*/ 0 w 4161529"/>
              <a:gd name="connsiteY0" fmla="*/ 1080065 h 3774020"/>
              <a:gd name="connsiteX1" fmla="*/ 1798662 w 4161529"/>
              <a:gd name="connsiteY1" fmla="*/ 25208 h 3774020"/>
              <a:gd name="connsiteX2" fmla="*/ 4161529 w 4161529"/>
              <a:gd name="connsiteY2" fmla="*/ 1624814 h 3774020"/>
              <a:gd name="connsiteX3" fmla="*/ 1798662 w 4161529"/>
              <a:gd name="connsiteY3" fmla="*/ 3769170 h 3774020"/>
              <a:gd name="connsiteX4" fmla="*/ 0 w 4161529"/>
              <a:gd name="connsiteY4" fmla="*/ 1080065 h 3774020"/>
              <a:gd name="connsiteX0" fmla="*/ 31206 w 4192735"/>
              <a:gd name="connsiteY0" fmla="*/ 1065170 h 3759125"/>
              <a:gd name="connsiteX1" fmla="*/ 1829868 w 4192735"/>
              <a:gd name="connsiteY1" fmla="*/ 10313 h 3759125"/>
              <a:gd name="connsiteX2" fmla="*/ 4192735 w 4192735"/>
              <a:gd name="connsiteY2" fmla="*/ 1609919 h 3759125"/>
              <a:gd name="connsiteX3" fmla="*/ 954378 w 4192735"/>
              <a:gd name="connsiteY3" fmla="*/ 3754275 h 3759125"/>
              <a:gd name="connsiteX4" fmla="*/ 31206 w 4192735"/>
              <a:gd name="connsiteY4" fmla="*/ 1065170 h 3759125"/>
              <a:gd name="connsiteX0" fmla="*/ 31206 w 4192735"/>
              <a:gd name="connsiteY0" fmla="*/ 1079370 h 3785501"/>
              <a:gd name="connsiteX1" fmla="*/ 1829868 w 4192735"/>
              <a:gd name="connsiteY1" fmla="*/ 24513 h 3785501"/>
              <a:gd name="connsiteX2" fmla="*/ 4192735 w 4192735"/>
              <a:gd name="connsiteY2" fmla="*/ 1993770 h 3785501"/>
              <a:gd name="connsiteX3" fmla="*/ 954378 w 4192735"/>
              <a:gd name="connsiteY3" fmla="*/ 3768475 h 3785501"/>
              <a:gd name="connsiteX4" fmla="*/ 31206 w 4192735"/>
              <a:gd name="connsiteY4" fmla="*/ 1079370 h 3785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92735" h="3785501">
                <a:moveTo>
                  <a:pt x="31206" y="1079370"/>
                </a:moveTo>
                <a:cubicBezTo>
                  <a:pt x="177121" y="455376"/>
                  <a:pt x="1136280" y="-127887"/>
                  <a:pt x="1829868" y="24513"/>
                </a:cubicBezTo>
                <a:cubicBezTo>
                  <a:pt x="2523456" y="176913"/>
                  <a:pt x="4192735" y="959903"/>
                  <a:pt x="4192735" y="1993770"/>
                </a:cubicBezTo>
                <a:cubicBezTo>
                  <a:pt x="4192735" y="3027637"/>
                  <a:pt x="1647966" y="3920875"/>
                  <a:pt x="954378" y="3768475"/>
                </a:cubicBezTo>
                <a:cubicBezTo>
                  <a:pt x="260790" y="3616075"/>
                  <a:pt x="-114709" y="1703364"/>
                  <a:pt x="31206" y="1079370"/>
                </a:cubicBezTo>
                <a:close/>
              </a:path>
            </a:pathLst>
          </a:custGeom>
          <a:solidFill>
            <a:srgbClr val="DCA3EB">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Tree>
    <p:extLst>
      <p:ext uri="{BB962C8B-B14F-4D97-AF65-F5344CB8AC3E}">
        <p14:creationId xmlns:p14="http://schemas.microsoft.com/office/powerpoint/2010/main" val="2249996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1E02268-5A5C-4DF8-99F7-E5D599B8D5DF}"/>
              </a:ext>
            </a:extLst>
          </p:cNvPr>
          <p:cNvSpPr/>
          <p:nvPr/>
        </p:nvSpPr>
        <p:spPr>
          <a:xfrm>
            <a:off x="-2293066" y="-308824"/>
            <a:ext cx="13855658" cy="401157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7D393A44-875C-4CD3-826D-7EB00C3CD7BA}"/>
              </a:ext>
            </a:extLst>
          </p:cNvPr>
          <p:cNvGrpSpPr/>
          <p:nvPr/>
        </p:nvGrpSpPr>
        <p:grpSpPr>
          <a:xfrm>
            <a:off x="-2356022" y="1138575"/>
            <a:ext cx="13855658" cy="4347825"/>
            <a:chOff x="0" y="1964305"/>
            <a:chExt cx="9144000" cy="5203750"/>
          </a:xfrm>
          <a:gradFill>
            <a:gsLst>
              <a:gs pos="43000">
                <a:srgbClr val="593FC9"/>
              </a:gs>
              <a:gs pos="100000">
                <a:srgbClr val="3B70CE"/>
              </a:gs>
              <a:gs pos="100000">
                <a:srgbClr val="219BD3"/>
              </a:gs>
            </a:gsLst>
            <a:lin ang="16200000" scaled="1"/>
          </a:gradFill>
        </p:grpSpPr>
        <p:sp>
          <p:nvSpPr>
            <p:cNvPr id="6" name="Rectangle 5">
              <a:extLst>
                <a:ext uri="{FF2B5EF4-FFF2-40B4-BE49-F238E27FC236}">
                  <a16:creationId xmlns:a16="http://schemas.microsoft.com/office/drawing/2014/main" id="{E309AA19-CAF3-4BE4-8034-73385E55BB35}"/>
                </a:ext>
              </a:extLst>
            </p:cNvPr>
            <p:cNvSpPr/>
            <p:nvPr/>
          </p:nvSpPr>
          <p:spPr>
            <a:xfrm>
              <a:off x="0" y="1964305"/>
              <a:ext cx="9144000" cy="394250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D3B4CDAE-ADC1-4435-9B8B-855F71B94F46}"/>
                </a:ext>
              </a:extLst>
            </p:cNvPr>
            <p:cNvSpPr/>
            <p:nvPr/>
          </p:nvSpPr>
          <p:spPr>
            <a:xfrm>
              <a:off x="0" y="5906815"/>
              <a:ext cx="9144000" cy="1261240"/>
            </a:xfrm>
            <a:custGeom>
              <a:avLst/>
              <a:gdLst>
                <a:gd name="connsiteX0" fmla="*/ 0 w 5416425"/>
                <a:gd name="connsiteY0" fmla="*/ 0 h 1762928"/>
                <a:gd name="connsiteX1" fmla="*/ 5416425 w 5416425"/>
                <a:gd name="connsiteY1" fmla="*/ 0 h 1762928"/>
                <a:gd name="connsiteX2" fmla="*/ 5314400 w 5416425"/>
                <a:gd name="connsiteY2" fmla="*/ 211790 h 1762928"/>
                <a:gd name="connsiteX3" fmla="*/ 2708212 w 5416425"/>
                <a:gd name="connsiteY3" fmla="*/ 1762928 h 1762928"/>
                <a:gd name="connsiteX4" fmla="*/ 102024 w 5416425"/>
                <a:gd name="connsiteY4" fmla="*/ 211790 h 1762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16425" h="1762928">
                  <a:moveTo>
                    <a:pt x="0" y="0"/>
                  </a:moveTo>
                  <a:lnTo>
                    <a:pt x="5416425" y="0"/>
                  </a:lnTo>
                  <a:lnTo>
                    <a:pt x="5314400" y="211790"/>
                  </a:lnTo>
                  <a:cubicBezTo>
                    <a:pt x="4812493" y="1135717"/>
                    <a:pt x="3833599" y="1762928"/>
                    <a:pt x="2708212" y="1762928"/>
                  </a:cubicBezTo>
                  <a:cubicBezTo>
                    <a:pt x="1582826" y="1762928"/>
                    <a:pt x="603932" y="1135717"/>
                    <a:pt x="102024" y="21179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8" name="Group 7">
            <a:extLst>
              <a:ext uri="{FF2B5EF4-FFF2-40B4-BE49-F238E27FC236}">
                <a16:creationId xmlns:a16="http://schemas.microsoft.com/office/drawing/2014/main" id="{5CAE2F47-C3A9-4CAC-8346-B370A93E7C8E}"/>
              </a:ext>
            </a:extLst>
          </p:cNvPr>
          <p:cNvGrpSpPr/>
          <p:nvPr/>
        </p:nvGrpSpPr>
        <p:grpSpPr>
          <a:xfrm>
            <a:off x="-940595" y="168954"/>
            <a:ext cx="3554885" cy="570002"/>
            <a:chOff x="431959" y="183966"/>
            <a:chExt cx="3554885" cy="570002"/>
          </a:xfrm>
        </p:grpSpPr>
        <p:pic>
          <p:nvPicPr>
            <p:cNvPr id="9" name="Picture 8">
              <a:extLst>
                <a:ext uri="{FF2B5EF4-FFF2-40B4-BE49-F238E27FC236}">
                  <a16:creationId xmlns:a16="http://schemas.microsoft.com/office/drawing/2014/main" id="{0BDD1D29-66E8-4C90-9A95-BFBB7DF27492}"/>
                </a:ext>
              </a:extLst>
            </p:cNvPr>
            <p:cNvPicPr>
              <a:picLocks noChangeAspect="1"/>
            </p:cNvPicPr>
            <p:nvPr/>
          </p:nvPicPr>
          <p:blipFill rotWithShape="1">
            <a:blip r:embed="rId2"/>
            <a:srcRect l="20617" t="20783" r="17419" b="18858"/>
            <a:stretch/>
          </p:blipFill>
          <p:spPr>
            <a:xfrm>
              <a:off x="431959" y="183966"/>
              <a:ext cx="570002" cy="570002"/>
            </a:xfrm>
            <a:prstGeom prst="ellipse">
              <a:avLst/>
            </a:prstGeom>
          </p:spPr>
        </p:pic>
        <p:sp>
          <p:nvSpPr>
            <p:cNvPr id="10" name="TextBox 9">
              <a:extLst>
                <a:ext uri="{FF2B5EF4-FFF2-40B4-BE49-F238E27FC236}">
                  <a16:creationId xmlns:a16="http://schemas.microsoft.com/office/drawing/2014/main" id="{3B6F0336-8A6C-4651-A8D3-94C1AE063F6D}"/>
                </a:ext>
              </a:extLst>
            </p:cNvPr>
            <p:cNvSpPr txBox="1"/>
            <p:nvPr/>
          </p:nvSpPr>
          <p:spPr>
            <a:xfrm>
              <a:off x="1156389" y="236432"/>
              <a:ext cx="2830455" cy="461665"/>
            </a:xfrm>
            <a:prstGeom prst="rect">
              <a:avLst/>
            </a:prstGeom>
            <a:noFill/>
          </p:spPr>
          <p:txBody>
            <a:bodyPr wrap="none" rtlCol="0">
              <a:spAutoFit/>
            </a:bodyPr>
            <a:lstStyle/>
            <a:p>
              <a:r>
                <a:rPr lang="en-US" sz="2400" dirty="0">
                  <a:latin typeface="Gill Sans Nova" panose="020B0602020104020203" pitchFamily="34" charset="0"/>
                </a:rPr>
                <a:t>Empower Expression</a:t>
              </a:r>
            </a:p>
          </p:txBody>
        </p:sp>
      </p:grpSp>
      <p:sp>
        <p:nvSpPr>
          <p:cNvPr id="11" name="TextBox 10">
            <a:extLst>
              <a:ext uri="{FF2B5EF4-FFF2-40B4-BE49-F238E27FC236}">
                <a16:creationId xmlns:a16="http://schemas.microsoft.com/office/drawing/2014/main" id="{E5AC5F57-E57D-4CB0-9853-3F24964F6601}"/>
              </a:ext>
            </a:extLst>
          </p:cNvPr>
          <p:cNvSpPr txBox="1"/>
          <p:nvPr/>
        </p:nvSpPr>
        <p:spPr>
          <a:xfrm>
            <a:off x="5267262" y="271787"/>
            <a:ext cx="821763" cy="400110"/>
          </a:xfrm>
          <a:prstGeom prst="rect">
            <a:avLst/>
          </a:prstGeom>
          <a:noFill/>
        </p:spPr>
        <p:txBody>
          <a:bodyPr wrap="none" rtlCol="0">
            <a:spAutoFit/>
          </a:bodyPr>
          <a:lstStyle/>
          <a:p>
            <a:r>
              <a:rPr lang="en-US" sz="2000" dirty="0">
                <a:latin typeface="Gill Sans Nova Light" panose="020B0302020104020203" pitchFamily="34" charset="0"/>
              </a:rPr>
              <a:t>Events</a:t>
            </a:r>
          </a:p>
        </p:txBody>
      </p:sp>
      <p:sp>
        <p:nvSpPr>
          <p:cNvPr id="12" name="TextBox 11">
            <a:extLst>
              <a:ext uri="{FF2B5EF4-FFF2-40B4-BE49-F238E27FC236}">
                <a16:creationId xmlns:a16="http://schemas.microsoft.com/office/drawing/2014/main" id="{5728B2B2-F771-407A-90B4-E6ABA2DC9690}"/>
              </a:ext>
            </a:extLst>
          </p:cNvPr>
          <p:cNvSpPr txBox="1"/>
          <p:nvPr/>
        </p:nvSpPr>
        <p:spPr>
          <a:xfrm>
            <a:off x="3017119" y="271787"/>
            <a:ext cx="817853" cy="400110"/>
          </a:xfrm>
          <a:prstGeom prst="rect">
            <a:avLst/>
          </a:prstGeom>
          <a:noFill/>
        </p:spPr>
        <p:txBody>
          <a:bodyPr wrap="none" rtlCol="0">
            <a:spAutoFit/>
          </a:bodyPr>
          <a:lstStyle/>
          <a:p>
            <a:r>
              <a:rPr lang="en-US" sz="2000" dirty="0">
                <a:latin typeface="Gill Sans Nova Light" panose="020B0302020104020203" pitchFamily="34" charset="0"/>
              </a:rPr>
              <a:t>About</a:t>
            </a:r>
          </a:p>
        </p:txBody>
      </p:sp>
      <p:sp>
        <p:nvSpPr>
          <p:cNvPr id="13" name="TextBox 12">
            <a:extLst>
              <a:ext uri="{FF2B5EF4-FFF2-40B4-BE49-F238E27FC236}">
                <a16:creationId xmlns:a16="http://schemas.microsoft.com/office/drawing/2014/main" id="{D72CF41E-DDCE-4041-BE87-A966455EC86F}"/>
              </a:ext>
            </a:extLst>
          </p:cNvPr>
          <p:cNvSpPr txBox="1"/>
          <p:nvPr/>
        </p:nvSpPr>
        <p:spPr>
          <a:xfrm>
            <a:off x="7074805" y="271787"/>
            <a:ext cx="605359" cy="400110"/>
          </a:xfrm>
          <a:prstGeom prst="rect">
            <a:avLst/>
          </a:prstGeom>
          <a:noFill/>
        </p:spPr>
        <p:txBody>
          <a:bodyPr wrap="none" rtlCol="0">
            <a:spAutoFit/>
          </a:bodyPr>
          <a:lstStyle/>
          <a:p>
            <a:r>
              <a:rPr lang="en-US" sz="2000" dirty="0">
                <a:latin typeface="Gill Sans Nova Light" panose="020B0302020104020203" pitchFamily="34" charset="0"/>
              </a:rPr>
              <a:t>Blog</a:t>
            </a:r>
          </a:p>
        </p:txBody>
      </p:sp>
      <p:sp>
        <p:nvSpPr>
          <p:cNvPr id="14" name="TextBox 13">
            <a:extLst>
              <a:ext uri="{FF2B5EF4-FFF2-40B4-BE49-F238E27FC236}">
                <a16:creationId xmlns:a16="http://schemas.microsoft.com/office/drawing/2014/main" id="{A168C0AD-3854-42D9-BAD8-177DFC089E30}"/>
              </a:ext>
            </a:extLst>
          </p:cNvPr>
          <p:cNvSpPr txBox="1"/>
          <p:nvPr/>
        </p:nvSpPr>
        <p:spPr>
          <a:xfrm>
            <a:off x="7779794" y="271787"/>
            <a:ext cx="1443472" cy="400110"/>
          </a:xfrm>
          <a:prstGeom prst="rect">
            <a:avLst/>
          </a:prstGeom>
          <a:noFill/>
        </p:spPr>
        <p:txBody>
          <a:bodyPr wrap="none" rtlCol="0">
            <a:spAutoFit/>
          </a:bodyPr>
          <a:lstStyle/>
          <a:p>
            <a:r>
              <a:rPr lang="en-US" sz="2000" dirty="0">
                <a:latin typeface="Gill Sans Nova Light" panose="020B0302020104020203" pitchFamily="34" charset="0"/>
              </a:rPr>
              <a:t>Get Involved</a:t>
            </a:r>
          </a:p>
        </p:txBody>
      </p:sp>
      <p:sp>
        <p:nvSpPr>
          <p:cNvPr id="63" name="TextBox 62">
            <a:extLst>
              <a:ext uri="{FF2B5EF4-FFF2-40B4-BE49-F238E27FC236}">
                <a16:creationId xmlns:a16="http://schemas.microsoft.com/office/drawing/2014/main" id="{5B847FD5-E6B9-4F95-BA49-93082311B6F0}"/>
              </a:ext>
            </a:extLst>
          </p:cNvPr>
          <p:cNvSpPr txBox="1"/>
          <p:nvPr/>
        </p:nvSpPr>
        <p:spPr>
          <a:xfrm>
            <a:off x="2114392" y="2575100"/>
            <a:ext cx="4873450" cy="1323439"/>
          </a:xfrm>
          <a:prstGeom prst="rect">
            <a:avLst/>
          </a:prstGeom>
          <a:noFill/>
        </p:spPr>
        <p:txBody>
          <a:bodyPr wrap="none" rtlCol="0">
            <a:spAutoFit/>
          </a:bodyPr>
          <a:lstStyle/>
          <a:p>
            <a:r>
              <a:rPr lang="en-US" sz="8000" b="1" dirty="0">
                <a:solidFill>
                  <a:schemeClr val="bg1"/>
                </a:solidFill>
                <a:latin typeface="Gill Sans Nova" panose="020B0602020104020203" pitchFamily="34" charset="0"/>
              </a:rPr>
              <a:t>About Us</a:t>
            </a:r>
          </a:p>
        </p:txBody>
      </p:sp>
      <p:sp>
        <p:nvSpPr>
          <p:cNvPr id="64" name="TextBox 63">
            <a:extLst>
              <a:ext uri="{FF2B5EF4-FFF2-40B4-BE49-F238E27FC236}">
                <a16:creationId xmlns:a16="http://schemas.microsoft.com/office/drawing/2014/main" id="{87D94153-35E3-4208-A407-4CB8EEB3A785}"/>
              </a:ext>
            </a:extLst>
          </p:cNvPr>
          <p:cNvSpPr txBox="1"/>
          <p:nvPr/>
        </p:nvSpPr>
        <p:spPr>
          <a:xfrm>
            <a:off x="9322897" y="271787"/>
            <a:ext cx="936154" cy="400110"/>
          </a:xfrm>
          <a:prstGeom prst="rect">
            <a:avLst/>
          </a:prstGeom>
          <a:noFill/>
        </p:spPr>
        <p:txBody>
          <a:bodyPr wrap="none" rtlCol="0">
            <a:spAutoFit/>
          </a:bodyPr>
          <a:lstStyle/>
          <a:p>
            <a:r>
              <a:rPr lang="en-US" sz="2000" dirty="0">
                <a:latin typeface="Gill Sans Nova Light" panose="020B0302020104020203" pitchFamily="34" charset="0"/>
              </a:rPr>
              <a:t>Donate</a:t>
            </a:r>
          </a:p>
        </p:txBody>
      </p:sp>
      <p:sp>
        <p:nvSpPr>
          <p:cNvPr id="68" name="TextBox 67">
            <a:extLst>
              <a:ext uri="{FF2B5EF4-FFF2-40B4-BE49-F238E27FC236}">
                <a16:creationId xmlns:a16="http://schemas.microsoft.com/office/drawing/2014/main" id="{99CE9BD7-2A7F-462C-930A-5A06216F1F70}"/>
              </a:ext>
            </a:extLst>
          </p:cNvPr>
          <p:cNvSpPr txBox="1"/>
          <p:nvPr/>
        </p:nvSpPr>
        <p:spPr>
          <a:xfrm>
            <a:off x="6188655" y="271787"/>
            <a:ext cx="786520" cy="400110"/>
          </a:xfrm>
          <a:prstGeom prst="rect">
            <a:avLst/>
          </a:prstGeom>
          <a:noFill/>
        </p:spPr>
        <p:txBody>
          <a:bodyPr wrap="square" rtlCol="0">
            <a:spAutoFit/>
          </a:bodyPr>
          <a:lstStyle/>
          <a:p>
            <a:r>
              <a:rPr lang="en-US" sz="2000" dirty="0">
                <a:latin typeface="Gill Sans Nova Light" panose="020B0302020104020203" pitchFamily="34" charset="0"/>
              </a:rPr>
              <a:t>Store</a:t>
            </a:r>
          </a:p>
        </p:txBody>
      </p:sp>
      <p:pic>
        <p:nvPicPr>
          <p:cNvPr id="69" name="Picture 2" descr="Empower Expression Inc. logo">
            <a:extLst>
              <a:ext uri="{FF2B5EF4-FFF2-40B4-BE49-F238E27FC236}">
                <a16:creationId xmlns:a16="http://schemas.microsoft.com/office/drawing/2014/main" id="{2771D7C6-4DD1-4133-874C-37EEA14220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3883" y="67000"/>
            <a:ext cx="770504" cy="770504"/>
          </a:xfrm>
          <a:prstGeom prst="rect">
            <a:avLst/>
          </a:prstGeom>
          <a:noFill/>
          <a:extLst>
            <a:ext uri="{909E8E84-426E-40DD-AFC4-6F175D3DCCD1}">
              <a14:hiddenFill xmlns:a14="http://schemas.microsoft.com/office/drawing/2010/main">
                <a:solidFill>
                  <a:srgbClr val="FFFFFF"/>
                </a:solidFill>
              </a14:hiddenFill>
            </a:ext>
          </a:extLst>
        </p:spPr>
      </p:pic>
      <p:sp>
        <p:nvSpPr>
          <p:cNvPr id="71" name="TextBox 70">
            <a:extLst>
              <a:ext uri="{FF2B5EF4-FFF2-40B4-BE49-F238E27FC236}">
                <a16:creationId xmlns:a16="http://schemas.microsoft.com/office/drawing/2014/main" id="{92856EF9-CD1A-47A8-B608-988DAECB7AAE}"/>
              </a:ext>
            </a:extLst>
          </p:cNvPr>
          <p:cNvSpPr txBox="1"/>
          <p:nvPr/>
        </p:nvSpPr>
        <p:spPr>
          <a:xfrm>
            <a:off x="3934602" y="271787"/>
            <a:ext cx="1233030" cy="400110"/>
          </a:xfrm>
          <a:prstGeom prst="rect">
            <a:avLst/>
          </a:prstGeom>
          <a:noFill/>
        </p:spPr>
        <p:txBody>
          <a:bodyPr wrap="none" rtlCol="0">
            <a:spAutoFit/>
          </a:bodyPr>
          <a:lstStyle/>
          <a:p>
            <a:r>
              <a:rPr lang="en-US" sz="2000" dirty="0">
                <a:latin typeface="Gill Sans Nova Light" panose="020B0302020104020203" pitchFamily="34" charset="0"/>
              </a:rPr>
              <a:t>Our Team</a:t>
            </a:r>
          </a:p>
        </p:txBody>
      </p:sp>
      <p:grpSp>
        <p:nvGrpSpPr>
          <p:cNvPr id="77" name="Group 76">
            <a:extLst>
              <a:ext uri="{FF2B5EF4-FFF2-40B4-BE49-F238E27FC236}">
                <a16:creationId xmlns:a16="http://schemas.microsoft.com/office/drawing/2014/main" id="{B8EB2196-A27A-4018-AE21-A13FF054C69A}"/>
              </a:ext>
            </a:extLst>
          </p:cNvPr>
          <p:cNvGrpSpPr/>
          <p:nvPr/>
        </p:nvGrpSpPr>
        <p:grpSpPr>
          <a:xfrm>
            <a:off x="-940595" y="6522836"/>
            <a:ext cx="11443365" cy="5306499"/>
            <a:chOff x="-940595" y="6021281"/>
            <a:chExt cx="11443365" cy="5306499"/>
          </a:xfrm>
        </p:grpSpPr>
        <p:sp>
          <p:nvSpPr>
            <p:cNvPr id="73" name="TextBox 72">
              <a:extLst>
                <a:ext uri="{FF2B5EF4-FFF2-40B4-BE49-F238E27FC236}">
                  <a16:creationId xmlns:a16="http://schemas.microsoft.com/office/drawing/2014/main" id="{C4D2F7BB-7438-421B-B8A5-0CF07AD27991}"/>
                </a:ext>
              </a:extLst>
            </p:cNvPr>
            <p:cNvSpPr txBox="1"/>
            <p:nvPr/>
          </p:nvSpPr>
          <p:spPr>
            <a:xfrm>
              <a:off x="-940595" y="6458652"/>
              <a:ext cx="6207857" cy="4832092"/>
            </a:xfrm>
            <a:prstGeom prst="rect">
              <a:avLst/>
            </a:prstGeom>
            <a:noFill/>
          </p:spPr>
          <p:txBody>
            <a:bodyPr wrap="square" rtlCol="0">
              <a:spAutoFit/>
            </a:bodyPr>
            <a:lstStyle/>
            <a:p>
              <a:r>
                <a:rPr lang="en-US" sz="2800" b="1" dirty="0">
                  <a:latin typeface="Gill Sans Nova Light" panose="020B0302020104020203" pitchFamily="34" charset="0"/>
                </a:rPr>
                <a:t>Who We Are</a:t>
              </a:r>
            </a:p>
            <a:p>
              <a:r>
                <a:rPr lang="en-US" sz="2800" dirty="0">
                  <a:latin typeface="Gill Sans Nova Light" panose="020B0302020104020203" pitchFamily="34" charset="0"/>
                </a:rPr>
                <a:t>Empower Expression Inc. is a 501(c)(3) certified non-profit organization that offers free, personalized guidance in the Arts. Our team of dedicated mentors meet with mentees over the video-calling platform, Google Meets. During these sessions, mentors assist mentees in achieving goals or refining skills in various subjects, including film production, writing, public speaking, design, music, and language.</a:t>
              </a:r>
            </a:p>
          </p:txBody>
        </p:sp>
        <p:pic>
          <p:nvPicPr>
            <p:cNvPr id="76" name="Picture 75">
              <a:extLst>
                <a:ext uri="{FF2B5EF4-FFF2-40B4-BE49-F238E27FC236}">
                  <a16:creationId xmlns:a16="http://schemas.microsoft.com/office/drawing/2014/main" id="{A0E01194-CD91-4018-9ABC-3397E9CBDAFB}"/>
                </a:ext>
              </a:extLst>
            </p:cNvPr>
            <p:cNvPicPr>
              <a:picLocks noChangeAspect="1"/>
            </p:cNvPicPr>
            <p:nvPr/>
          </p:nvPicPr>
          <p:blipFill>
            <a:blip r:embed="rId4"/>
            <a:stretch>
              <a:fillRect/>
            </a:stretch>
          </p:blipFill>
          <p:spPr>
            <a:xfrm>
              <a:off x="6188655" y="6021281"/>
              <a:ext cx="4314115" cy="5306499"/>
            </a:xfrm>
            <a:prstGeom prst="rect">
              <a:avLst/>
            </a:prstGeom>
          </p:spPr>
        </p:pic>
      </p:grpSp>
      <p:grpSp>
        <p:nvGrpSpPr>
          <p:cNvPr id="20" name="Group 19">
            <a:extLst>
              <a:ext uri="{FF2B5EF4-FFF2-40B4-BE49-F238E27FC236}">
                <a16:creationId xmlns:a16="http://schemas.microsoft.com/office/drawing/2014/main" id="{A54608AA-56B5-4BDB-A2FD-6FDD7316050B}"/>
              </a:ext>
            </a:extLst>
          </p:cNvPr>
          <p:cNvGrpSpPr/>
          <p:nvPr/>
        </p:nvGrpSpPr>
        <p:grpSpPr>
          <a:xfrm>
            <a:off x="-1383538" y="21590654"/>
            <a:ext cx="12319528" cy="5825524"/>
            <a:chOff x="-1288512" y="20439972"/>
            <a:chExt cx="12319528" cy="5825524"/>
          </a:xfrm>
        </p:grpSpPr>
        <p:sp>
          <p:nvSpPr>
            <p:cNvPr id="82" name="TextBox 81">
              <a:extLst>
                <a:ext uri="{FF2B5EF4-FFF2-40B4-BE49-F238E27FC236}">
                  <a16:creationId xmlns:a16="http://schemas.microsoft.com/office/drawing/2014/main" id="{B77C1683-C851-403B-868A-4B516BB2569B}"/>
                </a:ext>
              </a:extLst>
            </p:cNvPr>
            <p:cNvSpPr txBox="1"/>
            <p:nvPr/>
          </p:nvSpPr>
          <p:spPr>
            <a:xfrm>
              <a:off x="-1288512" y="20571630"/>
              <a:ext cx="7029620" cy="5693866"/>
            </a:xfrm>
            <a:prstGeom prst="rect">
              <a:avLst/>
            </a:prstGeom>
            <a:noFill/>
          </p:spPr>
          <p:txBody>
            <a:bodyPr wrap="square" rtlCol="0">
              <a:spAutoFit/>
            </a:bodyPr>
            <a:lstStyle/>
            <a:p>
              <a:r>
                <a:rPr lang="en-US" sz="2800" b="1" dirty="0">
                  <a:latin typeface="Gill Sans Nova Light" panose="020B0302020104020203" pitchFamily="34" charset="0"/>
                </a:rPr>
                <a:t>Our Purpose</a:t>
              </a:r>
            </a:p>
            <a:p>
              <a:r>
                <a:rPr lang="en-US" sz="2800" i="1" dirty="0">
                  <a:latin typeface="Gill Sans Nova Light" panose="020B0302020104020203" pitchFamily="34" charset="0"/>
                </a:rPr>
                <a:t>“We seek to encourage expression that fosters self-confidence and communication skills.”</a:t>
              </a:r>
            </a:p>
            <a:p>
              <a:r>
                <a:rPr lang="en-US" sz="2800" dirty="0">
                  <a:latin typeface="Gill Sans Nova Light" panose="020B0302020104020203" pitchFamily="34" charset="0"/>
                </a:rPr>
                <a:t>Participation in the arts is critical in enhancing creativity, improving emotional expression, and providing an avenue to explore interests outside of strict curriculums. We aim to encourage engagement in the Arts and provide a resource for those aiming to improve their skills in the Arts. Support in the Arts, such as private music lessons, can be monetarily straining to sustain practice. By providing free fine arts instruction, we seek to eliminate any cost barriers.</a:t>
              </a:r>
            </a:p>
          </p:txBody>
        </p:sp>
        <p:pic>
          <p:nvPicPr>
            <p:cNvPr id="15" name="Picture 14">
              <a:extLst>
                <a:ext uri="{FF2B5EF4-FFF2-40B4-BE49-F238E27FC236}">
                  <a16:creationId xmlns:a16="http://schemas.microsoft.com/office/drawing/2014/main" id="{35B9C53C-1F8D-4A41-857A-1631C585844F}"/>
                </a:ext>
              </a:extLst>
            </p:cNvPr>
            <p:cNvPicPr>
              <a:picLocks noChangeAspect="1"/>
            </p:cNvPicPr>
            <p:nvPr/>
          </p:nvPicPr>
          <p:blipFill>
            <a:blip r:embed="rId5"/>
            <a:stretch>
              <a:fillRect/>
            </a:stretch>
          </p:blipFill>
          <p:spPr>
            <a:xfrm>
              <a:off x="5972043" y="20439972"/>
              <a:ext cx="5058973" cy="5490938"/>
            </a:xfrm>
            <a:prstGeom prst="rect">
              <a:avLst/>
            </a:prstGeom>
          </p:spPr>
        </p:pic>
      </p:grpSp>
      <p:sp>
        <p:nvSpPr>
          <p:cNvPr id="32" name="TextBox 31">
            <a:extLst>
              <a:ext uri="{FF2B5EF4-FFF2-40B4-BE49-F238E27FC236}">
                <a16:creationId xmlns:a16="http://schemas.microsoft.com/office/drawing/2014/main" id="{A967FC28-B255-485A-8543-5BF50249E426}"/>
              </a:ext>
            </a:extLst>
          </p:cNvPr>
          <p:cNvSpPr txBox="1"/>
          <p:nvPr/>
        </p:nvSpPr>
        <p:spPr>
          <a:xfrm>
            <a:off x="4287835" y="29579577"/>
            <a:ext cx="6207857" cy="8279190"/>
          </a:xfrm>
          <a:prstGeom prst="rect">
            <a:avLst/>
          </a:prstGeom>
          <a:noFill/>
        </p:spPr>
        <p:txBody>
          <a:bodyPr wrap="square" rtlCol="0">
            <a:spAutoFit/>
          </a:bodyPr>
          <a:lstStyle/>
          <a:p>
            <a:r>
              <a:rPr lang="en-US" sz="2800" b="1" dirty="0">
                <a:latin typeface="Gill Sans Nova Light" panose="020B0302020104020203" pitchFamily="34" charset="0"/>
              </a:rPr>
              <a:t>What makes us different?</a:t>
            </a:r>
          </a:p>
          <a:p>
            <a:r>
              <a:rPr lang="en-US" sz="2800" dirty="0">
                <a:latin typeface="Gill Sans Nova Light" panose="020B0302020104020203" pitchFamily="34" charset="0"/>
              </a:rPr>
              <a:t>First, our mentors are intimately acquainted with the nuances of the learning process, having recently experienced it themselves. They can direct mentees to emerging opportunities and resources they have discovered in their own search. </a:t>
            </a:r>
          </a:p>
          <a:p>
            <a:endParaRPr lang="en-US" sz="2800" dirty="0">
              <a:latin typeface="Gill Sans Nova Light" panose="020B0302020104020203" pitchFamily="34" charset="0"/>
            </a:endParaRPr>
          </a:p>
          <a:p>
            <a:r>
              <a:rPr lang="en-US" sz="2800" dirty="0">
                <a:latin typeface="Gill Sans Nova Light" panose="020B0302020104020203" pitchFamily="34" charset="0"/>
              </a:rPr>
              <a:t>Second, instead of mandating competitions or basing progress on a grading scale, Empower Expression's instruction is guided solely by whatever projects and goals the mentee feels will help him or her the most.</a:t>
            </a:r>
          </a:p>
          <a:p>
            <a:endParaRPr lang="en-US" sz="2800" dirty="0">
              <a:latin typeface="Gill Sans Nova Light" panose="020B0302020104020203" pitchFamily="34" charset="0"/>
            </a:endParaRPr>
          </a:p>
          <a:p>
            <a:r>
              <a:rPr lang="en-US" sz="2800" dirty="0">
                <a:latin typeface="Gill Sans Nova Light" panose="020B0302020104020203" pitchFamily="34" charset="0"/>
              </a:rPr>
              <a:t>Third, the narrow age-gap between mentor and mentee can cultivate closer relationships and a more relaxed, comfortable learning environment for the mentee.</a:t>
            </a:r>
          </a:p>
        </p:txBody>
      </p:sp>
      <p:pic>
        <p:nvPicPr>
          <p:cNvPr id="16" name="Picture 15">
            <a:extLst>
              <a:ext uri="{FF2B5EF4-FFF2-40B4-BE49-F238E27FC236}">
                <a16:creationId xmlns:a16="http://schemas.microsoft.com/office/drawing/2014/main" id="{CF8022F7-B800-44B4-87E8-44D7CF7AD198}"/>
              </a:ext>
            </a:extLst>
          </p:cNvPr>
          <p:cNvPicPr>
            <a:picLocks noChangeAspect="1"/>
          </p:cNvPicPr>
          <p:nvPr/>
        </p:nvPicPr>
        <p:blipFill>
          <a:blip r:embed="rId6"/>
          <a:stretch>
            <a:fillRect/>
          </a:stretch>
        </p:blipFill>
        <p:spPr>
          <a:xfrm>
            <a:off x="-1390693" y="30484311"/>
            <a:ext cx="5179509" cy="5587484"/>
          </a:xfrm>
          <a:prstGeom prst="rect">
            <a:avLst/>
          </a:prstGeom>
        </p:spPr>
      </p:pic>
      <p:grpSp>
        <p:nvGrpSpPr>
          <p:cNvPr id="21" name="Group 20">
            <a:extLst>
              <a:ext uri="{FF2B5EF4-FFF2-40B4-BE49-F238E27FC236}">
                <a16:creationId xmlns:a16="http://schemas.microsoft.com/office/drawing/2014/main" id="{DE4B96BF-C644-49BB-9A29-E94B1336EEEF}"/>
              </a:ext>
            </a:extLst>
          </p:cNvPr>
          <p:cNvGrpSpPr/>
          <p:nvPr/>
        </p:nvGrpSpPr>
        <p:grpSpPr>
          <a:xfrm>
            <a:off x="-1411038" y="14264862"/>
            <a:ext cx="12091601" cy="4972329"/>
            <a:chOff x="-1588831" y="13828552"/>
            <a:chExt cx="12091601" cy="4972329"/>
          </a:xfrm>
        </p:grpSpPr>
        <p:sp>
          <p:nvSpPr>
            <p:cNvPr id="79" name="TextBox 78">
              <a:extLst>
                <a:ext uri="{FF2B5EF4-FFF2-40B4-BE49-F238E27FC236}">
                  <a16:creationId xmlns:a16="http://schemas.microsoft.com/office/drawing/2014/main" id="{2C449F45-85F4-422C-B4E7-CF2A1FB6A6F3}"/>
                </a:ext>
              </a:extLst>
            </p:cNvPr>
            <p:cNvSpPr txBox="1"/>
            <p:nvPr/>
          </p:nvSpPr>
          <p:spPr>
            <a:xfrm>
              <a:off x="4294913" y="13846521"/>
              <a:ext cx="6207857" cy="4832092"/>
            </a:xfrm>
            <a:prstGeom prst="rect">
              <a:avLst/>
            </a:prstGeom>
            <a:noFill/>
          </p:spPr>
          <p:txBody>
            <a:bodyPr wrap="square" rtlCol="0">
              <a:spAutoFit/>
            </a:bodyPr>
            <a:lstStyle/>
            <a:p>
              <a:r>
                <a:rPr lang="en-US" sz="2800" b="1" dirty="0">
                  <a:latin typeface="Gill Sans Nova Light" panose="020B0302020104020203" pitchFamily="34" charset="0"/>
                </a:rPr>
                <a:t>Our Motivation</a:t>
              </a:r>
            </a:p>
            <a:p>
              <a:r>
                <a:rPr lang="en-US" sz="2800" dirty="0">
                  <a:latin typeface="Gill Sans Nova Light" panose="020B0302020104020203" pitchFamily="34" charset="0"/>
                </a:rPr>
                <a:t>Through social media, the youth are constantly subject to harsh criticism from others and from themselves. Artificial expectations can immensely drain self-confidence and create unnecessary stress. The transition to online messaging has led to increased social anxiety and a lack of communication skills. The ability to express can build confidence in oneself and improve communication skills.</a:t>
              </a:r>
            </a:p>
          </p:txBody>
        </p:sp>
        <p:pic>
          <p:nvPicPr>
            <p:cNvPr id="18" name="Picture 17">
              <a:extLst>
                <a:ext uri="{FF2B5EF4-FFF2-40B4-BE49-F238E27FC236}">
                  <a16:creationId xmlns:a16="http://schemas.microsoft.com/office/drawing/2014/main" id="{004036AB-444C-4E22-8482-B46C780F35A5}"/>
                </a:ext>
              </a:extLst>
            </p:cNvPr>
            <p:cNvPicPr>
              <a:picLocks noChangeAspect="1"/>
            </p:cNvPicPr>
            <p:nvPr/>
          </p:nvPicPr>
          <p:blipFill>
            <a:blip r:embed="rId7"/>
            <a:stretch>
              <a:fillRect/>
            </a:stretch>
          </p:blipFill>
          <p:spPr>
            <a:xfrm>
              <a:off x="-1588831" y="13828552"/>
              <a:ext cx="5179509" cy="4972329"/>
            </a:xfrm>
            <a:prstGeom prst="rect">
              <a:avLst/>
            </a:prstGeom>
          </p:spPr>
        </p:pic>
      </p:grpSp>
    </p:spTree>
    <p:extLst>
      <p:ext uri="{BB962C8B-B14F-4D97-AF65-F5344CB8AC3E}">
        <p14:creationId xmlns:p14="http://schemas.microsoft.com/office/powerpoint/2010/main" val="708253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1E02268-5A5C-4DF8-99F7-E5D599B8D5DF}"/>
              </a:ext>
            </a:extLst>
          </p:cNvPr>
          <p:cNvSpPr/>
          <p:nvPr/>
        </p:nvSpPr>
        <p:spPr>
          <a:xfrm>
            <a:off x="-2356022" y="-225281"/>
            <a:ext cx="13855658" cy="229546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7D393A44-875C-4CD3-826D-7EB00C3CD7BA}"/>
              </a:ext>
            </a:extLst>
          </p:cNvPr>
          <p:cNvGrpSpPr/>
          <p:nvPr/>
        </p:nvGrpSpPr>
        <p:grpSpPr>
          <a:xfrm>
            <a:off x="-2356022" y="1138575"/>
            <a:ext cx="13855658" cy="4347825"/>
            <a:chOff x="0" y="1964305"/>
            <a:chExt cx="9144000" cy="5203750"/>
          </a:xfrm>
          <a:gradFill>
            <a:gsLst>
              <a:gs pos="43000">
                <a:srgbClr val="593FC9"/>
              </a:gs>
              <a:gs pos="100000">
                <a:srgbClr val="3B70CE"/>
              </a:gs>
              <a:gs pos="100000">
                <a:srgbClr val="219BD3"/>
              </a:gs>
            </a:gsLst>
            <a:lin ang="16200000" scaled="1"/>
          </a:gradFill>
        </p:grpSpPr>
        <p:sp>
          <p:nvSpPr>
            <p:cNvPr id="6" name="Rectangle 5">
              <a:extLst>
                <a:ext uri="{FF2B5EF4-FFF2-40B4-BE49-F238E27FC236}">
                  <a16:creationId xmlns:a16="http://schemas.microsoft.com/office/drawing/2014/main" id="{E309AA19-CAF3-4BE4-8034-73385E55BB35}"/>
                </a:ext>
              </a:extLst>
            </p:cNvPr>
            <p:cNvSpPr/>
            <p:nvPr/>
          </p:nvSpPr>
          <p:spPr>
            <a:xfrm>
              <a:off x="0" y="1964305"/>
              <a:ext cx="9144000" cy="394250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D3B4CDAE-ADC1-4435-9B8B-855F71B94F46}"/>
                </a:ext>
              </a:extLst>
            </p:cNvPr>
            <p:cNvSpPr/>
            <p:nvPr/>
          </p:nvSpPr>
          <p:spPr>
            <a:xfrm>
              <a:off x="0" y="5906815"/>
              <a:ext cx="9144000" cy="1261240"/>
            </a:xfrm>
            <a:custGeom>
              <a:avLst/>
              <a:gdLst>
                <a:gd name="connsiteX0" fmla="*/ 0 w 5416425"/>
                <a:gd name="connsiteY0" fmla="*/ 0 h 1762928"/>
                <a:gd name="connsiteX1" fmla="*/ 5416425 w 5416425"/>
                <a:gd name="connsiteY1" fmla="*/ 0 h 1762928"/>
                <a:gd name="connsiteX2" fmla="*/ 5314400 w 5416425"/>
                <a:gd name="connsiteY2" fmla="*/ 211790 h 1762928"/>
                <a:gd name="connsiteX3" fmla="*/ 2708212 w 5416425"/>
                <a:gd name="connsiteY3" fmla="*/ 1762928 h 1762928"/>
                <a:gd name="connsiteX4" fmla="*/ 102024 w 5416425"/>
                <a:gd name="connsiteY4" fmla="*/ 211790 h 1762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16425" h="1762928">
                  <a:moveTo>
                    <a:pt x="0" y="0"/>
                  </a:moveTo>
                  <a:lnTo>
                    <a:pt x="5416425" y="0"/>
                  </a:lnTo>
                  <a:lnTo>
                    <a:pt x="5314400" y="211790"/>
                  </a:lnTo>
                  <a:cubicBezTo>
                    <a:pt x="4812493" y="1135717"/>
                    <a:pt x="3833599" y="1762928"/>
                    <a:pt x="2708212" y="1762928"/>
                  </a:cubicBezTo>
                  <a:cubicBezTo>
                    <a:pt x="1582826" y="1762928"/>
                    <a:pt x="603932" y="1135717"/>
                    <a:pt x="102024" y="21179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8" name="Group 7">
            <a:extLst>
              <a:ext uri="{FF2B5EF4-FFF2-40B4-BE49-F238E27FC236}">
                <a16:creationId xmlns:a16="http://schemas.microsoft.com/office/drawing/2014/main" id="{5CAE2F47-C3A9-4CAC-8346-B370A93E7C8E}"/>
              </a:ext>
            </a:extLst>
          </p:cNvPr>
          <p:cNvGrpSpPr/>
          <p:nvPr/>
        </p:nvGrpSpPr>
        <p:grpSpPr>
          <a:xfrm>
            <a:off x="-940595" y="168954"/>
            <a:ext cx="3554885" cy="570002"/>
            <a:chOff x="431959" y="183966"/>
            <a:chExt cx="3554885" cy="570002"/>
          </a:xfrm>
        </p:grpSpPr>
        <p:pic>
          <p:nvPicPr>
            <p:cNvPr id="9" name="Picture 8">
              <a:extLst>
                <a:ext uri="{FF2B5EF4-FFF2-40B4-BE49-F238E27FC236}">
                  <a16:creationId xmlns:a16="http://schemas.microsoft.com/office/drawing/2014/main" id="{0BDD1D29-66E8-4C90-9A95-BFBB7DF27492}"/>
                </a:ext>
              </a:extLst>
            </p:cNvPr>
            <p:cNvPicPr>
              <a:picLocks noChangeAspect="1"/>
            </p:cNvPicPr>
            <p:nvPr/>
          </p:nvPicPr>
          <p:blipFill rotWithShape="1">
            <a:blip r:embed="rId2"/>
            <a:srcRect l="20617" t="20783" r="17419" b="18858"/>
            <a:stretch/>
          </p:blipFill>
          <p:spPr>
            <a:xfrm>
              <a:off x="431959" y="183966"/>
              <a:ext cx="570002" cy="570002"/>
            </a:xfrm>
            <a:prstGeom prst="ellipse">
              <a:avLst/>
            </a:prstGeom>
          </p:spPr>
        </p:pic>
        <p:sp>
          <p:nvSpPr>
            <p:cNvPr id="10" name="TextBox 9">
              <a:extLst>
                <a:ext uri="{FF2B5EF4-FFF2-40B4-BE49-F238E27FC236}">
                  <a16:creationId xmlns:a16="http://schemas.microsoft.com/office/drawing/2014/main" id="{3B6F0336-8A6C-4651-A8D3-94C1AE063F6D}"/>
                </a:ext>
              </a:extLst>
            </p:cNvPr>
            <p:cNvSpPr txBox="1"/>
            <p:nvPr/>
          </p:nvSpPr>
          <p:spPr>
            <a:xfrm>
              <a:off x="1156389" y="236432"/>
              <a:ext cx="2830455" cy="461665"/>
            </a:xfrm>
            <a:prstGeom prst="rect">
              <a:avLst/>
            </a:prstGeom>
            <a:noFill/>
          </p:spPr>
          <p:txBody>
            <a:bodyPr wrap="none" rtlCol="0">
              <a:spAutoFit/>
            </a:bodyPr>
            <a:lstStyle/>
            <a:p>
              <a:r>
                <a:rPr lang="en-US" sz="2400" dirty="0">
                  <a:latin typeface="Gill Sans Nova" panose="020B0602020104020203" pitchFamily="34" charset="0"/>
                </a:rPr>
                <a:t>Empower Expression</a:t>
              </a:r>
            </a:p>
          </p:txBody>
        </p:sp>
      </p:grpSp>
      <p:sp>
        <p:nvSpPr>
          <p:cNvPr id="11" name="TextBox 10">
            <a:extLst>
              <a:ext uri="{FF2B5EF4-FFF2-40B4-BE49-F238E27FC236}">
                <a16:creationId xmlns:a16="http://schemas.microsoft.com/office/drawing/2014/main" id="{E5AC5F57-E57D-4CB0-9853-3F24964F6601}"/>
              </a:ext>
            </a:extLst>
          </p:cNvPr>
          <p:cNvSpPr txBox="1"/>
          <p:nvPr/>
        </p:nvSpPr>
        <p:spPr>
          <a:xfrm>
            <a:off x="5267262" y="271787"/>
            <a:ext cx="821763" cy="400110"/>
          </a:xfrm>
          <a:prstGeom prst="rect">
            <a:avLst/>
          </a:prstGeom>
          <a:noFill/>
        </p:spPr>
        <p:txBody>
          <a:bodyPr wrap="none" rtlCol="0">
            <a:spAutoFit/>
          </a:bodyPr>
          <a:lstStyle/>
          <a:p>
            <a:r>
              <a:rPr lang="en-US" sz="2000" dirty="0">
                <a:latin typeface="Gill Sans Nova Light" panose="020B0302020104020203" pitchFamily="34" charset="0"/>
              </a:rPr>
              <a:t>Events</a:t>
            </a:r>
          </a:p>
        </p:txBody>
      </p:sp>
      <p:sp>
        <p:nvSpPr>
          <p:cNvPr id="12" name="TextBox 11">
            <a:extLst>
              <a:ext uri="{FF2B5EF4-FFF2-40B4-BE49-F238E27FC236}">
                <a16:creationId xmlns:a16="http://schemas.microsoft.com/office/drawing/2014/main" id="{5728B2B2-F771-407A-90B4-E6ABA2DC9690}"/>
              </a:ext>
            </a:extLst>
          </p:cNvPr>
          <p:cNvSpPr txBox="1"/>
          <p:nvPr/>
        </p:nvSpPr>
        <p:spPr>
          <a:xfrm>
            <a:off x="3017119" y="271787"/>
            <a:ext cx="817853" cy="400110"/>
          </a:xfrm>
          <a:prstGeom prst="rect">
            <a:avLst/>
          </a:prstGeom>
          <a:noFill/>
        </p:spPr>
        <p:txBody>
          <a:bodyPr wrap="none" rtlCol="0">
            <a:spAutoFit/>
          </a:bodyPr>
          <a:lstStyle/>
          <a:p>
            <a:r>
              <a:rPr lang="en-US" sz="2000" dirty="0">
                <a:latin typeface="Gill Sans Nova Light" panose="020B0302020104020203" pitchFamily="34" charset="0"/>
              </a:rPr>
              <a:t>About</a:t>
            </a:r>
          </a:p>
        </p:txBody>
      </p:sp>
      <p:sp>
        <p:nvSpPr>
          <p:cNvPr id="13" name="TextBox 12">
            <a:extLst>
              <a:ext uri="{FF2B5EF4-FFF2-40B4-BE49-F238E27FC236}">
                <a16:creationId xmlns:a16="http://schemas.microsoft.com/office/drawing/2014/main" id="{D72CF41E-DDCE-4041-BE87-A966455EC86F}"/>
              </a:ext>
            </a:extLst>
          </p:cNvPr>
          <p:cNvSpPr txBox="1"/>
          <p:nvPr/>
        </p:nvSpPr>
        <p:spPr>
          <a:xfrm>
            <a:off x="7074805" y="271787"/>
            <a:ext cx="605359" cy="400110"/>
          </a:xfrm>
          <a:prstGeom prst="rect">
            <a:avLst/>
          </a:prstGeom>
          <a:noFill/>
        </p:spPr>
        <p:txBody>
          <a:bodyPr wrap="none" rtlCol="0">
            <a:spAutoFit/>
          </a:bodyPr>
          <a:lstStyle/>
          <a:p>
            <a:r>
              <a:rPr lang="en-US" sz="2000" dirty="0">
                <a:latin typeface="Gill Sans Nova Light" panose="020B0302020104020203" pitchFamily="34" charset="0"/>
              </a:rPr>
              <a:t>Blog</a:t>
            </a:r>
          </a:p>
        </p:txBody>
      </p:sp>
      <p:sp>
        <p:nvSpPr>
          <p:cNvPr id="14" name="TextBox 13">
            <a:extLst>
              <a:ext uri="{FF2B5EF4-FFF2-40B4-BE49-F238E27FC236}">
                <a16:creationId xmlns:a16="http://schemas.microsoft.com/office/drawing/2014/main" id="{A168C0AD-3854-42D9-BAD8-177DFC089E30}"/>
              </a:ext>
            </a:extLst>
          </p:cNvPr>
          <p:cNvSpPr txBox="1"/>
          <p:nvPr/>
        </p:nvSpPr>
        <p:spPr>
          <a:xfrm>
            <a:off x="7779794" y="271787"/>
            <a:ext cx="1443472" cy="400110"/>
          </a:xfrm>
          <a:prstGeom prst="rect">
            <a:avLst/>
          </a:prstGeom>
          <a:noFill/>
        </p:spPr>
        <p:txBody>
          <a:bodyPr wrap="none" rtlCol="0">
            <a:spAutoFit/>
          </a:bodyPr>
          <a:lstStyle/>
          <a:p>
            <a:r>
              <a:rPr lang="en-US" sz="2000" dirty="0">
                <a:latin typeface="Gill Sans Nova Light" panose="020B0302020104020203" pitchFamily="34" charset="0"/>
              </a:rPr>
              <a:t>Get Involved</a:t>
            </a:r>
          </a:p>
        </p:txBody>
      </p:sp>
      <p:sp>
        <p:nvSpPr>
          <p:cNvPr id="63" name="TextBox 62">
            <a:extLst>
              <a:ext uri="{FF2B5EF4-FFF2-40B4-BE49-F238E27FC236}">
                <a16:creationId xmlns:a16="http://schemas.microsoft.com/office/drawing/2014/main" id="{5B847FD5-E6B9-4F95-BA49-93082311B6F0}"/>
              </a:ext>
            </a:extLst>
          </p:cNvPr>
          <p:cNvSpPr txBox="1"/>
          <p:nvPr/>
        </p:nvSpPr>
        <p:spPr>
          <a:xfrm>
            <a:off x="1040636" y="2412438"/>
            <a:ext cx="7020961" cy="1323439"/>
          </a:xfrm>
          <a:prstGeom prst="rect">
            <a:avLst/>
          </a:prstGeom>
          <a:noFill/>
        </p:spPr>
        <p:txBody>
          <a:bodyPr wrap="none" rtlCol="0">
            <a:spAutoFit/>
          </a:bodyPr>
          <a:lstStyle/>
          <a:p>
            <a:r>
              <a:rPr lang="en-US" sz="8000" b="1" dirty="0">
                <a:solidFill>
                  <a:schemeClr val="bg1"/>
                </a:solidFill>
                <a:latin typeface="Gill Sans Nova" panose="020B0602020104020203" pitchFamily="34" charset="0"/>
              </a:rPr>
              <a:t>How it Works</a:t>
            </a:r>
          </a:p>
        </p:txBody>
      </p:sp>
      <p:sp>
        <p:nvSpPr>
          <p:cNvPr id="64" name="TextBox 63">
            <a:extLst>
              <a:ext uri="{FF2B5EF4-FFF2-40B4-BE49-F238E27FC236}">
                <a16:creationId xmlns:a16="http://schemas.microsoft.com/office/drawing/2014/main" id="{87D94153-35E3-4208-A407-4CB8EEB3A785}"/>
              </a:ext>
            </a:extLst>
          </p:cNvPr>
          <p:cNvSpPr txBox="1"/>
          <p:nvPr/>
        </p:nvSpPr>
        <p:spPr>
          <a:xfrm>
            <a:off x="9322897" y="271787"/>
            <a:ext cx="936154" cy="400110"/>
          </a:xfrm>
          <a:prstGeom prst="rect">
            <a:avLst/>
          </a:prstGeom>
          <a:noFill/>
        </p:spPr>
        <p:txBody>
          <a:bodyPr wrap="none" rtlCol="0">
            <a:spAutoFit/>
          </a:bodyPr>
          <a:lstStyle/>
          <a:p>
            <a:r>
              <a:rPr lang="en-US" sz="2000" dirty="0">
                <a:latin typeface="Gill Sans Nova Light" panose="020B0302020104020203" pitchFamily="34" charset="0"/>
              </a:rPr>
              <a:t>Donate</a:t>
            </a:r>
          </a:p>
        </p:txBody>
      </p:sp>
      <p:sp>
        <p:nvSpPr>
          <p:cNvPr id="68" name="TextBox 67">
            <a:extLst>
              <a:ext uri="{FF2B5EF4-FFF2-40B4-BE49-F238E27FC236}">
                <a16:creationId xmlns:a16="http://schemas.microsoft.com/office/drawing/2014/main" id="{99CE9BD7-2A7F-462C-930A-5A06216F1F70}"/>
              </a:ext>
            </a:extLst>
          </p:cNvPr>
          <p:cNvSpPr txBox="1"/>
          <p:nvPr/>
        </p:nvSpPr>
        <p:spPr>
          <a:xfrm>
            <a:off x="6188655" y="271787"/>
            <a:ext cx="786520" cy="400110"/>
          </a:xfrm>
          <a:prstGeom prst="rect">
            <a:avLst/>
          </a:prstGeom>
          <a:noFill/>
        </p:spPr>
        <p:txBody>
          <a:bodyPr wrap="square" rtlCol="0">
            <a:spAutoFit/>
          </a:bodyPr>
          <a:lstStyle/>
          <a:p>
            <a:r>
              <a:rPr lang="en-US" sz="2000" dirty="0">
                <a:latin typeface="Gill Sans Nova Light" panose="020B0302020104020203" pitchFamily="34" charset="0"/>
              </a:rPr>
              <a:t>Store</a:t>
            </a:r>
          </a:p>
        </p:txBody>
      </p:sp>
      <p:pic>
        <p:nvPicPr>
          <p:cNvPr id="69" name="Picture 2" descr="Empower Expression Inc. logo">
            <a:extLst>
              <a:ext uri="{FF2B5EF4-FFF2-40B4-BE49-F238E27FC236}">
                <a16:creationId xmlns:a16="http://schemas.microsoft.com/office/drawing/2014/main" id="{2771D7C6-4DD1-4133-874C-37EEA14220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3883" y="67000"/>
            <a:ext cx="770504" cy="770504"/>
          </a:xfrm>
          <a:prstGeom prst="rect">
            <a:avLst/>
          </a:prstGeom>
          <a:noFill/>
          <a:extLst>
            <a:ext uri="{909E8E84-426E-40DD-AFC4-6F175D3DCCD1}">
              <a14:hiddenFill xmlns:a14="http://schemas.microsoft.com/office/drawing/2010/main">
                <a:solidFill>
                  <a:srgbClr val="FFFFFF"/>
                </a:solidFill>
              </a14:hiddenFill>
            </a:ext>
          </a:extLst>
        </p:spPr>
      </p:pic>
      <p:sp>
        <p:nvSpPr>
          <p:cNvPr id="71" name="TextBox 70">
            <a:extLst>
              <a:ext uri="{FF2B5EF4-FFF2-40B4-BE49-F238E27FC236}">
                <a16:creationId xmlns:a16="http://schemas.microsoft.com/office/drawing/2014/main" id="{92856EF9-CD1A-47A8-B608-988DAECB7AAE}"/>
              </a:ext>
            </a:extLst>
          </p:cNvPr>
          <p:cNvSpPr txBox="1"/>
          <p:nvPr/>
        </p:nvSpPr>
        <p:spPr>
          <a:xfrm>
            <a:off x="3934602" y="271787"/>
            <a:ext cx="1233030" cy="400110"/>
          </a:xfrm>
          <a:prstGeom prst="rect">
            <a:avLst/>
          </a:prstGeom>
          <a:noFill/>
        </p:spPr>
        <p:txBody>
          <a:bodyPr wrap="none" rtlCol="0">
            <a:spAutoFit/>
          </a:bodyPr>
          <a:lstStyle/>
          <a:p>
            <a:r>
              <a:rPr lang="en-US" sz="2000" dirty="0">
                <a:latin typeface="Gill Sans Nova Light" panose="020B0302020104020203" pitchFamily="34" charset="0"/>
              </a:rPr>
              <a:t>Our Team</a:t>
            </a:r>
          </a:p>
        </p:txBody>
      </p:sp>
      <p:sp>
        <p:nvSpPr>
          <p:cNvPr id="73" name="TextBox 72">
            <a:extLst>
              <a:ext uri="{FF2B5EF4-FFF2-40B4-BE49-F238E27FC236}">
                <a16:creationId xmlns:a16="http://schemas.microsoft.com/office/drawing/2014/main" id="{C4D2F7BB-7438-421B-B8A5-0CF07AD27991}"/>
              </a:ext>
            </a:extLst>
          </p:cNvPr>
          <p:cNvSpPr txBox="1"/>
          <p:nvPr/>
        </p:nvSpPr>
        <p:spPr>
          <a:xfrm>
            <a:off x="3771316" y="7046690"/>
            <a:ext cx="6266534" cy="3108543"/>
          </a:xfrm>
          <a:prstGeom prst="rect">
            <a:avLst/>
          </a:prstGeom>
          <a:noFill/>
        </p:spPr>
        <p:txBody>
          <a:bodyPr wrap="square" rtlCol="0">
            <a:spAutoFit/>
          </a:bodyPr>
          <a:lstStyle/>
          <a:p>
            <a:pPr algn="ctr"/>
            <a:r>
              <a:rPr lang="en-US" sz="2800" b="1" dirty="0">
                <a:latin typeface="Gill Sans Nova Light" panose="020B0302020104020203" pitchFamily="34" charset="0"/>
              </a:rPr>
              <a:t>Fill out the form!</a:t>
            </a:r>
          </a:p>
          <a:p>
            <a:r>
              <a:rPr lang="en-US" sz="2800" dirty="0">
                <a:latin typeface="Gill Sans Nova Light" panose="020B0302020104020203" pitchFamily="34" charset="0"/>
              </a:rPr>
              <a:t>Fill out the </a:t>
            </a:r>
            <a:r>
              <a:rPr lang="en-US" sz="2800" b="1" u="sng" dirty="0">
                <a:latin typeface="Gill Sans Nova Light" panose="020B0302020104020203" pitchFamily="34" charset="0"/>
              </a:rPr>
              <a:t>Mentee</a:t>
            </a:r>
            <a:r>
              <a:rPr lang="en-US" sz="2800" dirty="0">
                <a:latin typeface="Gill Sans Nova Light" panose="020B0302020104020203" pitchFamily="34" charset="0"/>
              </a:rPr>
              <a:t> or </a:t>
            </a:r>
            <a:r>
              <a:rPr lang="en-US" sz="2800" b="1" u="sng" dirty="0">
                <a:latin typeface="Gill Sans Nova Light" panose="020B0302020104020203" pitchFamily="34" charset="0"/>
              </a:rPr>
              <a:t>Mentor</a:t>
            </a:r>
            <a:r>
              <a:rPr lang="en-US" sz="2800" dirty="0">
                <a:latin typeface="Gill Sans Nova Light" panose="020B0302020104020203" pitchFamily="34" charset="0"/>
              </a:rPr>
              <a:t> form on our website. We welcome mentees of all ages, but mentees under the age of 18 must fill out the parental consent clause of the form. Mentors will also be subject to at least one interview.</a:t>
            </a:r>
          </a:p>
        </p:txBody>
      </p:sp>
      <p:grpSp>
        <p:nvGrpSpPr>
          <p:cNvPr id="29" name="Group 28">
            <a:extLst>
              <a:ext uri="{FF2B5EF4-FFF2-40B4-BE49-F238E27FC236}">
                <a16:creationId xmlns:a16="http://schemas.microsoft.com/office/drawing/2014/main" id="{2CA71C49-5458-4F71-BC05-B6B38FC32D1F}"/>
              </a:ext>
            </a:extLst>
          </p:cNvPr>
          <p:cNvGrpSpPr/>
          <p:nvPr/>
        </p:nvGrpSpPr>
        <p:grpSpPr>
          <a:xfrm>
            <a:off x="-533879" y="6895230"/>
            <a:ext cx="3245215" cy="3653028"/>
            <a:chOff x="-533879" y="6895230"/>
            <a:chExt cx="3245215" cy="3653028"/>
          </a:xfrm>
        </p:grpSpPr>
        <p:sp>
          <p:nvSpPr>
            <p:cNvPr id="16" name="Oval 70">
              <a:extLst>
                <a:ext uri="{FF2B5EF4-FFF2-40B4-BE49-F238E27FC236}">
                  <a16:creationId xmlns:a16="http://schemas.microsoft.com/office/drawing/2014/main" id="{5A36DFAC-4206-453D-AD20-7DAD456DC038}"/>
                </a:ext>
              </a:extLst>
            </p:cNvPr>
            <p:cNvSpPr/>
            <p:nvPr/>
          </p:nvSpPr>
          <p:spPr>
            <a:xfrm>
              <a:off x="-533879" y="6895230"/>
              <a:ext cx="3245215" cy="3653028"/>
            </a:xfrm>
            <a:custGeom>
              <a:avLst/>
              <a:gdLst>
                <a:gd name="connsiteX0" fmla="*/ 0 w 3908610"/>
                <a:gd name="connsiteY0" fmla="*/ 1871981 h 3743962"/>
                <a:gd name="connsiteX1" fmla="*/ 1954305 w 3908610"/>
                <a:gd name="connsiteY1" fmla="*/ 0 h 3743962"/>
                <a:gd name="connsiteX2" fmla="*/ 3908610 w 3908610"/>
                <a:gd name="connsiteY2" fmla="*/ 1871981 h 3743962"/>
                <a:gd name="connsiteX3" fmla="*/ 1954305 w 3908610"/>
                <a:gd name="connsiteY3" fmla="*/ 3743962 h 3743962"/>
                <a:gd name="connsiteX4" fmla="*/ 0 w 3908610"/>
                <a:gd name="connsiteY4" fmla="*/ 1871981 h 3743962"/>
                <a:gd name="connsiteX0" fmla="*/ 0 w 4317172"/>
                <a:gd name="connsiteY0" fmla="*/ 1874344 h 3748000"/>
                <a:gd name="connsiteX1" fmla="*/ 1954305 w 4317172"/>
                <a:gd name="connsiteY1" fmla="*/ 2363 h 3748000"/>
                <a:gd name="connsiteX2" fmla="*/ 4317172 w 4317172"/>
                <a:gd name="connsiteY2" fmla="*/ 1601969 h 3748000"/>
                <a:gd name="connsiteX3" fmla="*/ 1954305 w 4317172"/>
                <a:gd name="connsiteY3" fmla="*/ 3746325 h 3748000"/>
                <a:gd name="connsiteX4" fmla="*/ 0 w 4317172"/>
                <a:gd name="connsiteY4" fmla="*/ 1874344 h 3748000"/>
                <a:gd name="connsiteX0" fmla="*/ 0 w 4161529"/>
                <a:gd name="connsiteY0" fmla="*/ 1080065 h 3774020"/>
                <a:gd name="connsiteX1" fmla="*/ 1798662 w 4161529"/>
                <a:gd name="connsiteY1" fmla="*/ 25208 h 3774020"/>
                <a:gd name="connsiteX2" fmla="*/ 4161529 w 4161529"/>
                <a:gd name="connsiteY2" fmla="*/ 1624814 h 3774020"/>
                <a:gd name="connsiteX3" fmla="*/ 1798662 w 4161529"/>
                <a:gd name="connsiteY3" fmla="*/ 3769170 h 3774020"/>
                <a:gd name="connsiteX4" fmla="*/ 0 w 4161529"/>
                <a:gd name="connsiteY4" fmla="*/ 1080065 h 3774020"/>
                <a:gd name="connsiteX0" fmla="*/ 31206 w 4192735"/>
                <a:gd name="connsiteY0" fmla="*/ 1065170 h 3759125"/>
                <a:gd name="connsiteX1" fmla="*/ 1829868 w 4192735"/>
                <a:gd name="connsiteY1" fmla="*/ 10313 h 3759125"/>
                <a:gd name="connsiteX2" fmla="*/ 4192735 w 4192735"/>
                <a:gd name="connsiteY2" fmla="*/ 1609919 h 3759125"/>
                <a:gd name="connsiteX3" fmla="*/ 954378 w 4192735"/>
                <a:gd name="connsiteY3" fmla="*/ 3754275 h 3759125"/>
                <a:gd name="connsiteX4" fmla="*/ 31206 w 4192735"/>
                <a:gd name="connsiteY4" fmla="*/ 1065170 h 3759125"/>
                <a:gd name="connsiteX0" fmla="*/ 31206 w 4192735"/>
                <a:gd name="connsiteY0" fmla="*/ 1079370 h 3785501"/>
                <a:gd name="connsiteX1" fmla="*/ 1829868 w 4192735"/>
                <a:gd name="connsiteY1" fmla="*/ 24513 h 3785501"/>
                <a:gd name="connsiteX2" fmla="*/ 4192735 w 4192735"/>
                <a:gd name="connsiteY2" fmla="*/ 1993770 h 3785501"/>
                <a:gd name="connsiteX3" fmla="*/ 954378 w 4192735"/>
                <a:gd name="connsiteY3" fmla="*/ 3768475 h 3785501"/>
                <a:gd name="connsiteX4" fmla="*/ 31206 w 4192735"/>
                <a:gd name="connsiteY4" fmla="*/ 1079370 h 3785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92735" h="3785501">
                  <a:moveTo>
                    <a:pt x="31206" y="1079370"/>
                  </a:moveTo>
                  <a:cubicBezTo>
                    <a:pt x="177121" y="455376"/>
                    <a:pt x="1136280" y="-127887"/>
                    <a:pt x="1829868" y="24513"/>
                  </a:cubicBezTo>
                  <a:cubicBezTo>
                    <a:pt x="2523456" y="176913"/>
                    <a:pt x="4192735" y="959903"/>
                    <a:pt x="4192735" y="1993770"/>
                  </a:cubicBezTo>
                  <a:cubicBezTo>
                    <a:pt x="4192735" y="3027637"/>
                    <a:pt x="1647966" y="3920875"/>
                    <a:pt x="954378" y="3768475"/>
                  </a:cubicBezTo>
                  <a:cubicBezTo>
                    <a:pt x="260790" y="3616075"/>
                    <a:pt x="-114709" y="1703364"/>
                    <a:pt x="31206" y="1079370"/>
                  </a:cubicBezTo>
                  <a:close/>
                </a:path>
              </a:pathLst>
            </a:custGeom>
            <a:solidFill>
              <a:srgbClr val="DCA3EB">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9" name="TextBox 18">
              <a:extLst>
                <a:ext uri="{FF2B5EF4-FFF2-40B4-BE49-F238E27FC236}">
                  <a16:creationId xmlns:a16="http://schemas.microsoft.com/office/drawing/2014/main" id="{83EF519B-5681-4E55-85F5-E92A329DD987}"/>
                </a:ext>
              </a:extLst>
            </p:cNvPr>
            <p:cNvSpPr txBox="1"/>
            <p:nvPr/>
          </p:nvSpPr>
          <p:spPr>
            <a:xfrm>
              <a:off x="51551" y="7023606"/>
              <a:ext cx="1651597" cy="3154710"/>
            </a:xfrm>
            <a:prstGeom prst="rect">
              <a:avLst/>
            </a:prstGeom>
            <a:noFill/>
          </p:spPr>
          <p:txBody>
            <a:bodyPr wrap="square" rtlCol="0">
              <a:spAutoFit/>
            </a:bodyPr>
            <a:lstStyle/>
            <a:p>
              <a:pPr algn="r"/>
              <a:r>
                <a:rPr lang="en-US" sz="19900" dirty="0">
                  <a:latin typeface="Gill Sans Nova" panose="020B0602020104020203" pitchFamily="34" charset="0"/>
                </a:rPr>
                <a:t>1</a:t>
              </a:r>
            </a:p>
          </p:txBody>
        </p:sp>
      </p:grpSp>
      <p:sp>
        <p:nvSpPr>
          <p:cNvPr id="2" name="TextBox 1">
            <a:extLst>
              <a:ext uri="{FF2B5EF4-FFF2-40B4-BE49-F238E27FC236}">
                <a16:creationId xmlns:a16="http://schemas.microsoft.com/office/drawing/2014/main" id="{7B4A9F52-8EFA-41B4-94E6-FC8B03C3958D}"/>
              </a:ext>
            </a:extLst>
          </p:cNvPr>
          <p:cNvSpPr txBox="1"/>
          <p:nvPr/>
        </p:nvSpPr>
        <p:spPr>
          <a:xfrm>
            <a:off x="3771316" y="12055977"/>
            <a:ext cx="6266534" cy="3970318"/>
          </a:xfrm>
          <a:prstGeom prst="rect">
            <a:avLst/>
          </a:prstGeom>
          <a:noFill/>
        </p:spPr>
        <p:txBody>
          <a:bodyPr wrap="square" rtlCol="0">
            <a:spAutoFit/>
          </a:bodyPr>
          <a:lstStyle/>
          <a:p>
            <a:pPr algn="ctr"/>
            <a:r>
              <a:rPr lang="en-US" sz="2800" b="1" dirty="0">
                <a:latin typeface="Gill Sans Nova Light" panose="020B0302020104020203" pitchFamily="34" charset="0"/>
              </a:rPr>
              <a:t>Evaluation Session</a:t>
            </a:r>
          </a:p>
          <a:p>
            <a:r>
              <a:rPr lang="en-US" sz="2800" dirty="0">
                <a:latin typeface="Gill Sans Nova Light" panose="020B0302020104020203" pitchFamily="34" charset="0"/>
              </a:rPr>
              <a:t>Once you sign up to be a mentee, you will be contacted by one of our mentors in the category you signed up for. From there, you will have an evaluation session over Google Meet where you can get to know your mentor and decide what you want to learn! In the evaluation session, you will also decide upon a mentoring schedule.</a:t>
            </a:r>
          </a:p>
        </p:txBody>
      </p:sp>
      <p:grpSp>
        <p:nvGrpSpPr>
          <p:cNvPr id="31" name="Group 30">
            <a:extLst>
              <a:ext uri="{FF2B5EF4-FFF2-40B4-BE49-F238E27FC236}">
                <a16:creationId xmlns:a16="http://schemas.microsoft.com/office/drawing/2014/main" id="{43B669D1-FE37-4646-9A53-E57B4C050D07}"/>
              </a:ext>
            </a:extLst>
          </p:cNvPr>
          <p:cNvGrpSpPr/>
          <p:nvPr/>
        </p:nvGrpSpPr>
        <p:grpSpPr>
          <a:xfrm>
            <a:off x="-456665" y="12631670"/>
            <a:ext cx="3168002" cy="3502952"/>
            <a:chOff x="-456665" y="12631670"/>
            <a:chExt cx="3168002" cy="3502952"/>
          </a:xfrm>
        </p:grpSpPr>
        <p:sp>
          <p:nvSpPr>
            <p:cNvPr id="17" name="Oval 70">
              <a:extLst>
                <a:ext uri="{FF2B5EF4-FFF2-40B4-BE49-F238E27FC236}">
                  <a16:creationId xmlns:a16="http://schemas.microsoft.com/office/drawing/2014/main" id="{B3ABBB1B-FD04-461C-AAD4-338849B86ABA}"/>
                </a:ext>
              </a:extLst>
            </p:cNvPr>
            <p:cNvSpPr/>
            <p:nvPr/>
          </p:nvSpPr>
          <p:spPr>
            <a:xfrm flipV="1">
              <a:off x="-456665" y="12631670"/>
              <a:ext cx="3168002" cy="3502952"/>
            </a:xfrm>
            <a:custGeom>
              <a:avLst/>
              <a:gdLst>
                <a:gd name="connsiteX0" fmla="*/ 0 w 3908610"/>
                <a:gd name="connsiteY0" fmla="*/ 1871981 h 3743962"/>
                <a:gd name="connsiteX1" fmla="*/ 1954305 w 3908610"/>
                <a:gd name="connsiteY1" fmla="*/ 0 h 3743962"/>
                <a:gd name="connsiteX2" fmla="*/ 3908610 w 3908610"/>
                <a:gd name="connsiteY2" fmla="*/ 1871981 h 3743962"/>
                <a:gd name="connsiteX3" fmla="*/ 1954305 w 3908610"/>
                <a:gd name="connsiteY3" fmla="*/ 3743962 h 3743962"/>
                <a:gd name="connsiteX4" fmla="*/ 0 w 3908610"/>
                <a:gd name="connsiteY4" fmla="*/ 1871981 h 3743962"/>
                <a:gd name="connsiteX0" fmla="*/ 0 w 4317172"/>
                <a:gd name="connsiteY0" fmla="*/ 1874344 h 3748000"/>
                <a:gd name="connsiteX1" fmla="*/ 1954305 w 4317172"/>
                <a:gd name="connsiteY1" fmla="*/ 2363 h 3748000"/>
                <a:gd name="connsiteX2" fmla="*/ 4317172 w 4317172"/>
                <a:gd name="connsiteY2" fmla="*/ 1601969 h 3748000"/>
                <a:gd name="connsiteX3" fmla="*/ 1954305 w 4317172"/>
                <a:gd name="connsiteY3" fmla="*/ 3746325 h 3748000"/>
                <a:gd name="connsiteX4" fmla="*/ 0 w 4317172"/>
                <a:gd name="connsiteY4" fmla="*/ 1874344 h 3748000"/>
                <a:gd name="connsiteX0" fmla="*/ 0 w 4161529"/>
                <a:gd name="connsiteY0" fmla="*/ 1080065 h 3774020"/>
                <a:gd name="connsiteX1" fmla="*/ 1798662 w 4161529"/>
                <a:gd name="connsiteY1" fmla="*/ 25208 h 3774020"/>
                <a:gd name="connsiteX2" fmla="*/ 4161529 w 4161529"/>
                <a:gd name="connsiteY2" fmla="*/ 1624814 h 3774020"/>
                <a:gd name="connsiteX3" fmla="*/ 1798662 w 4161529"/>
                <a:gd name="connsiteY3" fmla="*/ 3769170 h 3774020"/>
                <a:gd name="connsiteX4" fmla="*/ 0 w 4161529"/>
                <a:gd name="connsiteY4" fmla="*/ 1080065 h 3774020"/>
                <a:gd name="connsiteX0" fmla="*/ 31206 w 4192735"/>
                <a:gd name="connsiteY0" fmla="*/ 1065170 h 3759125"/>
                <a:gd name="connsiteX1" fmla="*/ 1829868 w 4192735"/>
                <a:gd name="connsiteY1" fmla="*/ 10313 h 3759125"/>
                <a:gd name="connsiteX2" fmla="*/ 4192735 w 4192735"/>
                <a:gd name="connsiteY2" fmla="*/ 1609919 h 3759125"/>
                <a:gd name="connsiteX3" fmla="*/ 954378 w 4192735"/>
                <a:gd name="connsiteY3" fmla="*/ 3754275 h 3759125"/>
                <a:gd name="connsiteX4" fmla="*/ 31206 w 4192735"/>
                <a:gd name="connsiteY4" fmla="*/ 1065170 h 3759125"/>
                <a:gd name="connsiteX0" fmla="*/ 31206 w 4192735"/>
                <a:gd name="connsiteY0" fmla="*/ 1079370 h 3785501"/>
                <a:gd name="connsiteX1" fmla="*/ 1829868 w 4192735"/>
                <a:gd name="connsiteY1" fmla="*/ 24513 h 3785501"/>
                <a:gd name="connsiteX2" fmla="*/ 4192735 w 4192735"/>
                <a:gd name="connsiteY2" fmla="*/ 1993770 h 3785501"/>
                <a:gd name="connsiteX3" fmla="*/ 954378 w 4192735"/>
                <a:gd name="connsiteY3" fmla="*/ 3768475 h 3785501"/>
                <a:gd name="connsiteX4" fmla="*/ 31206 w 4192735"/>
                <a:gd name="connsiteY4" fmla="*/ 1079370 h 3785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92735" h="3785501">
                  <a:moveTo>
                    <a:pt x="31206" y="1079370"/>
                  </a:moveTo>
                  <a:cubicBezTo>
                    <a:pt x="177121" y="455376"/>
                    <a:pt x="1136280" y="-127887"/>
                    <a:pt x="1829868" y="24513"/>
                  </a:cubicBezTo>
                  <a:cubicBezTo>
                    <a:pt x="2523456" y="176913"/>
                    <a:pt x="4192735" y="959903"/>
                    <a:pt x="4192735" y="1993770"/>
                  </a:cubicBezTo>
                  <a:cubicBezTo>
                    <a:pt x="4192735" y="3027637"/>
                    <a:pt x="1647966" y="3920875"/>
                    <a:pt x="954378" y="3768475"/>
                  </a:cubicBezTo>
                  <a:cubicBezTo>
                    <a:pt x="260790" y="3616075"/>
                    <a:pt x="-114709" y="1703364"/>
                    <a:pt x="31206" y="1079370"/>
                  </a:cubicBezTo>
                  <a:close/>
                </a:path>
              </a:pathLst>
            </a:custGeom>
            <a:solidFill>
              <a:srgbClr val="DCA3EB">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a:t>
              </a:r>
            </a:p>
          </p:txBody>
        </p:sp>
        <p:sp>
          <p:nvSpPr>
            <p:cNvPr id="20" name="TextBox 19">
              <a:extLst>
                <a:ext uri="{FF2B5EF4-FFF2-40B4-BE49-F238E27FC236}">
                  <a16:creationId xmlns:a16="http://schemas.microsoft.com/office/drawing/2014/main" id="{19482C03-6F65-44EE-BA88-23B591E747F6}"/>
                </a:ext>
              </a:extLst>
            </p:cNvPr>
            <p:cNvSpPr txBox="1"/>
            <p:nvPr/>
          </p:nvSpPr>
          <p:spPr>
            <a:xfrm>
              <a:off x="209977" y="12731542"/>
              <a:ext cx="1651597" cy="3154710"/>
            </a:xfrm>
            <a:prstGeom prst="rect">
              <a:avLst/>
            </a:prstGeom>
            <a:noFill/>
          </p:spPr>
          <p:txBody>
            <a:bodyPr wrap="square" rtlCol="0">
              <a:spAutoFit/>
            </a:bodyPr>
            <a:lstStyle/>
            <a:p>
              <a:pPr algn="r"/>
              <a:r>
                <a:rPr lang="en-US" sz="19900" dirty="0">
                  <a:latin typeface="Gill Sans Nova" panose="020B0602020104020203" pitchFamily="34" charset="0"/>
                </a:rPr>
                <a:t>2</a:t>
              </a:r>
            </a:p>
          </p:txBody>
        </p:sp>
      </p:grpSp>
      <p:sp>
        <p:nvSpPr>
          <p:cNvPr id="15" name="TextBox 14">
            <a:extLst>
              <a:ext uri="{FF2B5EF4-FFF2-40B4-BE49-F238E27FC236}">
                <a16:creationId xmlns:a16="http://schemas.microsoft.com/office/drawing/2014/main" id="{513B60B5-5377-4679-863A-5F9B6F090AB4}"/>
              </a:ext>
            </a:extLst>
          </p:cNvPr>
          <p:cNvSpPr txBox="1"/>
          <p:nvPr/>
        </p:nvSpPr>
        <p:spPr>
          <a:xfrm>
            <a:off x="3771316" y="17642341"/>
            <a:ext cx="6266534" cy="3539430"/>
          </a:xfrm>
          <a:prstGeom prst="rect">
            <a:avLst/>
          </a:prstGeom>
          <a:noFill/>
        </p:spPr>
        <p:txBody>
          <a:bodyPr wrap="square" rtlCol="0">
            <a:spAutoFit/>
          </a:bodyPr>
          <a:lstStyle/>
          <a:p>
            <a:pPr algn="ctr"/>
            <a:r>
              <a:rPr lang="en-US" sz="2800" b="1" dirty="0">
                <a:latin typeface="Gill Sans Nova Light" panose="020B0302020104020203" pitchFamily="34" charset="0"/>
              </a:rPr>
              <a:t>Have Fun!</a:t>
            </a:r>
          </a:p>
          <a:p>
            <a:r>
              <a:rPr lang="en-US" sz="2800" dirty="0">
                <a:latin typeface="Gill Sans Nova Light" panose="020B0302020104020203" pitchFamily="34" charset="0"/>
              </a:rPr>
              <a:t>After all the logistics are set up in your evaluation session, you will be all set to continue your mentoring sessions! We want to hear from you, so we will periodically send you feedback forms. Our process is tailored to each mentee that we have.</a:t>
            </a:r>
          </a:p>
        </p:txBody>
      </p:sp>
      <p:grpSp>
        <p:nvGrpSpPr>
          <p:cNvPr id="33" name="Group 32">
            <a:extLst>
              <a:ext uri="{FF2B5EF4-FFF2-40B4-BE49-F238E27FC236}">
                <a16:creationId xmlns:a16="http://schemas.microsoft.com/office/drawing/2014/main" id="{4CB57EBA-7F67-4F9E-BE8E-73346EE20FCA}"/>
              </a:ext>
            </a:extLst>
          </p:cNvPr>
          <p:cNvGrpSpPr/>
          <p:nvPr/>
        </p:nvGrpSpPr>
        <p:grpSpPr>
          <a:xfrm>
            <a:off x="-624537" y="17885135"/>
            <a:ext cx="3426527" cy="3497054"/>
            <a:chOff x="-624537" y="17885135"/>
            <a:chExt cx="3426527" cy="3497054"/>
          </a:xfrm>
        </p:grpSpPr>
        <p:sp>
          <p:nvSpPr>
            <p:cNvPr id="18" name="Oval 70">
              <a:extLst>
                <a:ext uri="{FF2B5EF4-FFF2-40B4-BE49-F238E27FC236}">
                  <a16:creationId xmlns:a16="http://schemas.microsoft.com/office/drawing/2014/main" id="{14D39132-60B1-4AD0-AA9B-74347F77BA7F}"/>
                </a:ext>
              </a:extLst>
            </p:cNvPr>
            <p:cNvSpPr/>
            <p:nvPr/>
          </p:nvSpPr>
          <p:spPr>
            <a:xfrm rot="3341405" flipV="1">
              <a:off x="-659800" y="17920398"/>
              <a:ext cx="3497054" cy="3426527"/>
            </a:xfrm>
            <a:custGeom>
              <a:avLst/>
              <a:gdLst>
                <a:gd name="connsiteX0" fmla="*/ 0 w 3908610"/>
                <a:gd name="connsiteY0" fmla="*/ 1871981 h 3743962"/>
                <a:gd name="connsiteX1" fmla="*/ 1954305 w 3908610"/>
                <a:gd name="connsiteY1" fmla="*/ 0 h 3743962"/>
                <a:gd name="connsiteX2" fmla="*/ 3908610 w 3908610"/>
                <a:gd name="connsiteY2" fmla="*/ 1871981 h 3743962"/>
                <a:gd name="connsiteX3" fmla="*/ 1954305 w 3908610"/>
                <a:gd name="connsiteY3" fmla="*/ 3743962 h 3743962"/>
                <a:gd name="connsiteX4" fmla="*/ 0 w 3908610"/>
                <a:gd name="connsiteY4" fmla="*/ 1871981 h 3743962"/>
                <a:gd name="connsiteX0" fmla="*/ 0 w 4317172"/>
                <a:gd name="connsiteY0" fmla="*/ 1874344 h 3748000"/>
                <a:gd name="connsiteX1" fmla="*/ 1954305 w 4317172"/>
                <a:gd name="connsiteY1" fmla="*/ 2363 h 3748000"/>
                <a:gd name="connsiteX2" fmla="*/ 4317172 w 4317172"/>
                <a:gd name="connsiteY2" fmla="*/ 1601969 h 3748000"/>
                <a:gd name="connsiteX3" fmla="*/ 1954305 w 4317172"/>
                <a:gd name="connsiteY3" fmla="*/ 3746325 h 3748000"/>
                <a:gd name="connsiteX4" fmla="*/ 0 w 4317172"/>
                <a:gd name="connsiteY4" fmla="*/ 1874344 h 3748000"/>
                <a:gd name="connsiteX0" fmla="*/ 0 w 4161529"/>
                <a:gd name="connsiteY0" fmla="*/ 1080065 h 3774020"/>
                <a:gd name="connsiteX1" fmla="*/ 1798662 w 4161529"/>
                <a:gd name="connsiteY1" fmla="*/ 25208 h 3774020"/>
                <a:gd name="connsiteX2" fmla="*/ 4161529 w 4161529"/>
                <a:gd name="connsiteY2" fmla="*/ 1624814 h 3774020"/>
                <a:gd name="connsiteX3" fmla="*/ 1798662 w 4161529"/>
                <a:gd name="connsiteY3" fmla="*/ 3769170 h 3774020"/>
                <a:gd name="connsiteX4" fmla="*/ 0 w 4161529"/>
                <a:gd name="connsiteY4" fmla="*/ 1080065 h 3774020"/>
                <a:gd name="connsiteX0" fmla="*/ 31206 w 4192735"/>
                <a:gd name="connsiteY0" fmla="*/ 1065170 h 3759125"/>
                <a:gd name="connsiteX1" fmla="*/ 1829868 w 4192735"/>
                <a:gd name="connsiteY1" fmla="*/ 10313 h 3759125"/>
                <a:gd name="connsiteX2" fmla="*/ 4192735 w 4192735"/>
                <a:gd name="connsiteY2" fmla="*/ 1609919 h 3759125"/>
                <a:gd name="connsiteX3" fmla="*/ 954378 w 4192735"/>
                <a:gd name="connsiteY3" fmla="*/ 3754275 h 3759125"/>
                <a:gd name="connsiteX4" fmla="*/ 31206 w 4192735"/>
                <a:gd name="connsiteY4" fmla="*/ 1065170 h 3759125"/>
                <a:gd name="connsiteX0" fmla="*/ 31206 w 4192735"/>
                <a:gd name="connsiteY0" fmla="*/ 1079370 h 3785501"/>
                <a:gd name="connsiteX1" fmla="*/ 1829868 w 4192735"/>
                <a:gd name="connsiteY1" fmla="*/ 24513 h 3785501"/>
                <a:gd name="connsiteX2" fmla="*/ 4192735 w 4192735"/>
                <a:gd name="connsiteY2" fmla="*/ 1993770 h 3785501"/>
                <a:gd name="connsiteX3" fmla="*/ 954378 w 4192735"/>
                <a:gd name="connsiteY3" fmla="*/ 3768475 h 3785501"/>
                <a:gd name="connsiteX4" fmla="*/ 31206 w 4192735"/>
                <a:gd name="connsiteY4" fmla="*/ 1079370 h 3785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92735" h="3785501">
                  <a:moveTo>
                    <a:pt x="31206" y="1079370"/>
                  </a:moveTo>
                  <a:cubicBezTo>
                    <a:pt x="177121" y="455376"/>
                    <a:pt x="1136280" y="-127887"/>
                    <a:pt x="1829868" y="24513"/>
                  </a:cubicBezTo>
                  <a:cubicBezTo>
                    <a:pt x="2523456" y="176913"/>
                    <a:pt x="4192735" y="959903"/>
                    <a:pt x="4192735" y="1993770"/>
                  </a:cubicBezTo>
                  <a:cubicBezTo>
                    <a:pt x="4192735" y="3027637"/>
                    <a:pt x="1647966" y="3920875"/>
                    <a:pt x="954378" y="3768475"/>
                  </a:cubicBezTo>
                  <a:cubicBezTo>
                    <a:pt x="260790" y="3616075"/>
                    <a:pt x="-114709" y="1703364"/>
                    <a:pt x="31206" y="1079370"/>
                  </a:cubicBezTo>
                  <a:close/>
                </a:path>
              </a:pathLst>
            </a:custGeom>
            <a:solidFill>
              <a:srgbClr val="DCA3EB">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a:t>
              </a:r>
            </a:p>
          </p:txBody>
        </p:sp>
        <p:sp>
          <p:nvSpPr>
            <p:cNvPr id="21" name="TextBox 20">
              <a:extLst>
                <a:ext uri="{FF2B5EF4-FFF2-40B4-BE49-F238E27FC236}">
                  <a16:creationId xmlns:a16="http://schemas.microsoft.com/office/drawing/2014/main" id="{C8DB2BD9-C20F-4598-830B-10BAC91B8C0F}"/>
                </a:ext>
              </a:extLst>
            </p:cNvPr>
            <p:cNvSpPr txBox="1"/>
            <p:nvPr/>
          </p:nvSpPr>
          <p:spPr>
            <a:xfrm>
              <a:off x="209976" y="18056306"/>
              <a:ext cx="1651597" cy="3154710"/>
            </a:xfrm>
            <a:prstGeom prst="rect">
              <a:avLst/>
            </a:prstGeom>
            <a:noFill/>
          </p:spPr>
          <p:txBody>
            <a:bodyPr wrap="square" rtlCol="0">
              <a:spAutoFit/>
            </a:bodyPr>
            <a:lstStyle/>
            <a:p>
              <a:pPr algn="r"/>
              <a:r>
                <a:rPr lang="en-US" sz="19900" dirty="0">
                  <a:latin typeface="Gill Sans Nova" panose="020B0602020104020203" pitchFamily="34" charset="0"/>
                </a:rPr>
                <a:t>3</a:t>
              </a:r>
            </a:p>
          </p:txBody>
        </p:sp>
      </p:grpSp>
    </p:spTree>
    <p:extLst>
      <p:ext uri="{BB962C8B-B14F-4D97-AF65-F5344CB8AC3E}">
        <p14:creationId xmlns:p14="http://schemas.microsoft.com/office/powerpoint/2010/main" val="38545219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427</TotalTime>
  <Words>639</Words>
  <Application>Microsoft Office PowerPoint</Application>
  <PresentationFormat>Custom</PresentationFormat>
  <Paragraphs>75</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Light</vt:lpstr>
      <vt:lpstr>Gill Sans Nova</vt:lpstr>
      <vt:lpstr>Gill Sans Nova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Anshu Goel</dc:creator>
  <cp:lastModifiedBy>Anshu Goel</cp:lastModifiedBy>
  <cp:revision>23</cp:revision>
  <dcterms:created xsi:type="dcterms:W3CDTF">2020-08-30T04:38:33Z</dcterms:created>
  <dcterms:modified xsi:type="dcterms:W3CDTF">2020-10-06T02:38:37Z</dcterms:modified>
</cp:coreProperties>
</file>