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D5D7C93-3DC1-44F0-B11A-841E179BA8A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469B88-5AC0-4896-A22E-FCC12E68594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F8ED7C-FB14-4F67-BE16-8AA42820EB8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CCA8ED9-8430-4FD6-BC40-DAE55424FC9F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E1C256D-F7C5-4058-AAE6-9DD5D47EE2DA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BC0051E-32BF-4FC8-814F-A57C74AFD695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555D94-B222-4809-B45C-07525049E1F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1097244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723120"/>
            <a:ext cx="1097244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3A3A8B-3B32-447B-BF2D-A8E5A0B890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535428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095480"/>
            <a:ext cx="535428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723120"/>
            <a:ext cx="535428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723120"/>
            <a:ext cx="535428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31AB2E-9AE2-44F5-B68E-994215F69E6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353304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095480"/>
            <a:ext cx="353304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095480"/>
            <a:ext cx="353304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723120"/>
            <a:ext cx="353304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723120"/>
            <a:ext cx="353304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723120"/>
            <a:ext cx="353304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DC0200-55EA-469F-8434-9A263F1FB23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404EF1-2C44-4BEF-8AD4-27D81DFC01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095480"/>
            <a:ext cx="1097244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4382DC-D67B-4CF2-8FCB-F577B5DAC6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1097244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19F051-6BB7-4C43-96F5-D551B3D781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535428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095480"/>
            <a:ext cx="535428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72E834-D58A-4455-BAEB-54BA435D3A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B06797-8528-4868-8418-8C17DF1131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-47520"/>
            <a:ext cx="109724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E3758A-B53F-40E4-A2AB-71A445B52D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535428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095480"/>
            <a:ext cx="535428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723120"/>
            <a:ext cx="535428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6D0736-5DD2-4270-AE81-382AD9ED7C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095480"/>
            <a:ext cx="1097244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E379A3-F32B-4811-8F62-031C8DB600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535428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095480"/>
            <a:ext cx="535428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1960" y="3723120"/>
            <a:ext cx="535428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93577A-577B-45E5-85B0-5C5A0843C1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535428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095480"/>
            <a:ext cx="535428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723120"/>
            <a:ext cx="1097244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B07F5D-990C-4387-B12E-14FC543C18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1097244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9480" y="3723120"/>
            <a:ext cx="1097244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296E86-A2C1-46C2-A8B0-708EBF9305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535428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095480"/>
            <a:ext cx="535428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723120"/>
            <a:ext cx="535428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31960" y="3723120"/>
            <a:ext cx="535428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09FF0A-B6F8-431F-A91C-726769F33AE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353304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19640" y="1095480"/>
            <a:ext cx="353304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029800" y="1095480"/>
            <a:ext cx="353304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09480" y="3723120"/>
            <a:ext cx="353304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19640" y="3723120"/>
            <a:ext cx="353304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8029800" y="3723120"/>
            <a:ext cx="353304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1CD0E1-F66F-40A0-9550-000B877AA69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2730D29-5CAE-4FA5-97AE-147CA49FE8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095480"/>
            <a:ext cx="1097244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5B777FB-C867-4E74-9B5F-8439A651CE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1097244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955A9E1-0A18-4BB9-9A7C-C69B729219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535428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095480"/>
            <a:ext cx="535428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DF05899-F7BF-4EE5-ACBF-32BF448C87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E209177-3EA6-4037-B1CB-F27BDCC702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1097244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4B15DC-13A7-43B8-97CC-4C4F83E631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-47520"/>
            <a:ext cx="109724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42A7245-D67F-43E0-A1AA-4EEFA37CCF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535428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095480"/>
            <a:ext cx="535428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723120"/>
            <a:ext cx="535428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52B3377-A24A-4081-868D-3195637CC8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535428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095480"/>
            <a:ext cx="535428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1960" y="3723120"/>
            <a:ext cx="535428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11D7800-64D6-46EE-9FFD-9F54866EBE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535428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095480"/>
            <a:ext cx="535428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723120"/>
            <a:ext cx="1097244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126F278-7DDB-459F-8F21-4839026D12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1097244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09480" y="3723120"/>
            <a:ext cx="1097244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D0B8D94-68C3-4BE2-BB69-C4E5AC9171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535428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095480"/>
            <a:ext cx="535428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723120"/>
            <a:ext cx="535428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31960" y="3723120"/>
            <a:ext cx="535428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103D610-F2E0-4966-9542-2C33A30AF6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353304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19640" y="1095480"/>
            <a:ext cx="353304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029800" y="1095480"/>
            <a:ext cx="353304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09480" y="3723120"/>
            <a:ext cx="353304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19640" y="3723120"/>
            <a:ext cx="353304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8029800" y="3723120"/>
            <a:ext cx="353304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B1E26E3-8068-46F2-8BCE-9B9736611CA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535428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095480"/>
            <a:ext cx="535428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06256A-90EB-4B01-8BD0-552D9AA4B6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F575E2-D720-4122-B259-71598A3693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-47520"/>
            <a:ext cx="109724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B04B8E-C7E5-4321-8704-5080F68995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535428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095480"/>
            <a:ext cx="535428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723120"/>
            <a:ext cx="535428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CE9DC3-1E38-4415-B900-350CBDFDD7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535428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095480"/>
            <a:ext cx="535428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723120"/>
            <a:ext cx="535428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CBD623-5E14-4B70-AE83-0FEA99448B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535428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095480"/>
            <a:ext cx="535428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723120"/>
            <a:ext cx="10972440" cy="23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2209B2-31AE-422D-8271-F986DD0E8C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ste</a:t>
            </a:r>
            <a:r>
              <a:rPr b="0" lang="en-US" sz="4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titl</a:t>
            </a:r>
            <a:r>
              <a:rPr b="0" lang="en-US" sz="4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sty</a:t>
            </a:r>
            <a:r>
              <a:rPr b="0" lang="en-US" sz="4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rade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rade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6E9A11-7F71-4DF7-8FD4-180214B1E22C}" type="slidenum"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radeGothic"/>
              </a:rPr>
              <a:t>Click to edit the </a:t>
            </a:r>
            <a:r>
              <a:rPr b="0" lang="en-US" sz="3200" spc="-1" strike="noStrike">
                <a:solidFill>
                  <a:srgbClr val="000000"/>
                </a:solidFill>
                <a:latin typeface="TradeGothic"/>
              </a:rPr>
              <a:t>outline text format</a:t>
            </a:r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radeGothic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Trade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radeGothic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Trade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radeGothic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rade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radeGothic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rade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radeGothic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rade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radeGothic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TradeGothic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Trade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639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Click to edit Master text </a:t>
            </a:r>
            <a:r>
              <a:rPr b="1" lang="en-US" sz="2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styles</a:t>
            </a:r>
            <a:endParaRPr b="0" lang="en-US" sz="24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2174760"/>
            <a:ext cx="5386680" cy="39510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TradeGothic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TradeGothic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TradeGothic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TradeGothic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193440" y="1535040"/>
            <a:ext cx="5388840" cy="639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Click to edit Master text </a:t>
            </a:r>
            <a:r>
              <a:rPr b="1" lang="en-US" sz="2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styles</a:t>
            </a:r>
            <a:endParaRPr b="0" lang="en-US" sz="24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193440" y="2174760"/>
            <a:ext cx="5388840" cy="39510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TradeGothic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TradeGothic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TradeGothic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TradeGothic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dt" idx="4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ftr" idx="5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rade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rade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sldNum" idx="6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A8212F-E39E-4A73-A40E-F10AB9113B59}" type="slidenum"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095480"/>
            <a:ext cx="10972440" cy="50302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TradeGothic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TradeGothic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TradeGothic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TradeGothic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7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 idx="8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rade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rade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 idx="9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FA4E43-0FAF-4559-8BB2-84579EDDF717}" type="slidenum"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24"/>
          <p:cNvSpPr/>
          <p:nvPr/>
        </p:nvSpPr>
        <p:spPr>
          <a:xfrm>
            <a:off x="224496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Freeform: Shape 26"/>
          <p:cNvSpPr/>
          <p:nvPr/>
        </p:nvSpPr>
        <p:spPr>
          <a:xfrm>
            <a:off x="5656680" y="851400"/>
            <a:ext cx="4638240" cy="515448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4" name="Picture 4" descr=""/>
          <p:cNvPicPr/>
          <p:nvPr/>
        </p:nvPicPr>
        <p:blipFill>
          <a:blip r:embed="rId1"/>
          <a:srcRect l="0" t="0" r="59916" b="0"/>
          <a:stretch/>
        </p:blipFill>
        <p:spPr>
          <a:xfrm>
            <a:off x="6854760" y="1715760"/>
            <a:ext cx="3203280" cy="3425760"/>
          </a:xfrm>
          <a:prstGeom prst="rect">
            <a:avLst/>
          </a:prstGeom>
          <a:ln w="0">
            <a:noFill/>
          </a:ln>
        </p:spPr>
      </p:pic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1245600" y="648720"/>
            <a:ext cx="8534160" cy="1298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TITLE PAGE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title"/>
          </p:nvPr>
        </p:nvSpPr>
        <p:spPr>
          <a:xfrm>
            <a:off x="331200" y="-526680"/>
            <a:ext cx="10362960" cy="2076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1f497d"/>
                </a:solidFill>
                <a:latin typeface="Garamond"/>
                <a:ea typeface="ＭＳ Ｐゴシック"/>
              </a:rPr>
              <a:t>SMART INDIA HACKATHON 2025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Box 9"/>
          <p:cNvSpPr/>
          <p:nvPr/>
        </p:nvSpPr>
        <p:spPr>
          <a:xfrm>
            <a:off x="246600" y="1475280"/>
            <a:ext cx="5924160" cy="524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 algn="just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omic"/>
                <a:ea typeface="ＭＳ Ｐゴシック"/>
              </a:rPr>
              <a:t>Problem Statement ID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</a:t>
            </a:r>
            <a:r>
              <a:rPr b="1" lang="en-US" sz="2000" spc="-1" strike="noStrike">
                <a:solidFill>
                  <a:srgbClr val="558ed5"/>
                </a:solidFill>
                <a:latin typeface="Times New Roman"/>
                <a:ea typeface="ＭＳ Ｐゴシック"/>
              </a:rPr>
              <a:t>SIH25070</a:t>
            </a:r>
            <a:endParaRPr b="0" lang="en-US" sz="2000" spc="-1" strike="noStrike">
              <a:latin typeface="Arial"/>
            </a:endParaRPr>
          </a:p>
          <a:p>
            <a:pPr marL="285840" indent="-285840" algn="just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omic"/>
                <a:ea typeface="ＭＳ Ｐゴシック"/>
              </a:rPr>
              <a:t>Problem Statement Title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- </a:t>
            </a:r>
            <a:r>
              <a:rPr b="1" lang="en-US" sz="2000" spc="-1" strike="noStrike">
                <a:solidFill>
                  <a:srgbClr val="558ed5"/>
                </a:solidFill>
                <a:latin typeface="Times New Roman"/>
                <a:ea typeface="ＭＳ Ｐゴシック"/>
              </a:rPr>
              <a:t>Secure Data Wiping for Trustworthy IT</a:t>
            </a:r>
            <a:endParaRPr b="0" lang="en-US" sz="2000" spc="-1" strike="noStrike">
              <a:latin typeface="Arial"/>
            </a:endParaRPr>
          </a:p>
          <a:p>
            <a:pPr marL="285840" indent="-285840" algn="just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omic"/>
                <a:ea typeface="ＭＳ Ｐゴシック"/>
              </a:rPr>
              <a:t>Theme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- </a:t>
            </a:r>
            <a:r>
              <a:rPr b="1" lang="en-US" sz="2000" spc="-1" strike="noStrike">
                <a:solidFill>
                  <a:srgbClr val="558ed5"/>
                </a:solidFill>
                <a:latin typeface="Times New Roman"/>
                <a:ea typeface="ＭＳ Ｐゴシック"/>
              </a:rPr>
              <a:t>Miscellaneous</a:t>
            </a:r>
            <a:endParaRPr b="0" lang="en-US" sz="2000" spc="-1" strike="noStrike">
              <a:latin typeface="Arial"/>
            </a:endParaRPr>
          </a:p>
          <a:p>
            <a:pPr marL="285840" indent="-285840" algn="just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omic"/>
                <a:ea typeface="ＭＳ Ｐゴシック"/>
              </a:rPr>
              <a:t>PS Category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- </a:t>
            </a:r>
            <a:r>
              <a:rPr b="1" lang="en-US" sz="2000" spc="-1" strike="noStrike">
                <a:solidFill>
                  <a:srgbClr val="558ed5"/>
                </a:solidFill>
                <a:latin typeface="Times New Roman"/>
                <a:ea typeface="ＭＳ Ｐゴシック"/>
              </a:rPr>
              <a:t>Software </a:t>
            </a:r>
            <a:endParaRPr b="0" lang="en-US" sz="2000" spc="-1" strike="noStrike">
              <a:latin typeface="Arial"/>
            </a:endParaRPr>
          </a:p>
          <a:p>
            <a:pPr marL="285840" indent="-285840" algn="just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omic"/>
                <a:ea typeface="ＭＳ Ｐゴシック"/>
              </a:rPr>
              <a:t>Team ID- </a:t>
            </a:r>
            <a:r>
              <a:rPr b="1" lang="en-US" sz="2000" spc="-1" strike="noStrike">
                <a:solidFill>
                  <a:srgbClr val="558ed5"/>
                </a:solidFill>
                <a:latin typeface="Times New Roman"/>
                <a:ea typeface="ＭＳ Ｐゴシック"/>
              </a:rPr>
              <a:t>88887</a:t>
            </a:r>
            <a:endParaRPr b="0" lang="en-US" sz="2000" spc="-1" strike="noStrike">
              <a:latin typeface="Arial"/>
            </a:endParaRPr>
          </a:p>
          <a:p>
            <a:pPr marL="285840" indent="-285840" algn="just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omic"/>
                <a:ea typeface="ＭＳ Ｐゴシック"/>
              </a:rPr>
              <a:t>Team Name (Registered on portal)- </a:t>
            </a:r>
            <a:r>
              <a:rPr b="1" lang="en-US" sz="2000" spc="-1" strike="noStrike">
                <a:solidFill>
                  <a:srgbClr val="558ed5"/>
                </a:solidFill>
                <a:latin typeface="Times New Roman"/>
                <a:ea typeface="ＭＳ Ｐゴシック"/>
              </a:rPr>
              <a:t>Data Morphs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38" name="Picture 2" descr="https://www.sih.gov.in/img1/SIH-Logo.png"/>
          <p:cNvPicPr/>
          <p:nvPr/>
        </p:nvPicPr>
        <p:blipFill>
          <a:blip r:embed="rId2"/>
          <a:stretch/>
        </p:blipFill>
        <p:spPr>
          <a:xfrm>
            <a:off x="9841320" y="6120"/>
            <a:ext cx="2208600" cy="112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8"/>
          <p:cNvSpPr/>
          <p:nvPr/>
        </p:nvSpPr>
        <p:spPr>
          <a:xfrm>
            <a:off x="0" y="6354720"/>
            <a:ext cx="12191760" cy="50292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br>
              <a:rPr sz="4400"/>
            </a:br>
            <a:r>
              <a:rPr b="0" lang="en-US" sz="4400" spc="-1" strike="noStrike">
                <a:solidFill>
                  <a:srgbClr val="000000"/>
                </a:solidFill>
                <a:latin typeface="comic"/>
                <a:ea typeface="ＭＳ Ｐゴシック"/>
              </a:rPr>
              <a:t>IDEA TITLE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535040"/>
            <a:ext cx="5386680" cy="639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Solution</a:t>
            </a:r>
            <a:endParaRPr b="0" lang="en-US" sz="20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193440" y="1535040"/>
            <a:ext cx="5388840" cy="639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Problem Resolution</a:t>
            </a:r>
            <a:endParaRPr b="0" lang="en-US" sz="20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143" name="Oval 9"/>
          <p:cNvSpPr/>
          <p:nvPr/>
        </p:nvSpPr>
        <p:spPr>
          <a:xfrm>
            <a:off x="329760" y="252360"/>
            <a:ext cx="1634040" cy="80712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"/>
                <a:ea typeface="ＭＳ Ｐゴシック"/>
              </a:rPr>
              <a:t>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"/>
                <a:ea typeface="ＭＳ Ｐゴシック"/>
              </a:rPr>
              <a:t>Morphs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4" name="Picture 2" descr="https://www.sih.gov.in/img1/SIH-Logo.png"/>
          <p:cNvPicPr/>
          <p:nvPr/>
        </p:nvPicPr>
        <p:blipFill>
          <a:blip r:embed="rId1"/>
          <a:stretch/>
        </p:blipFill>
        <p:spPr>
          <a:xfrm>
            <a:off x="9841320" y="57240"/>
            <a:ext cx="2208600" cy="1122480"/>
          </a:xfrm>
          <a:prstGeom prst="rect">
            <a:avLst/>
          </a:prstGeom>
          <a:ln w="0">
            <a:noFill/>
          </a:ln>
        </p:spPr>
      </p:pic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480" y="2174760"/>
            <a:ext cx="5386680" cy="39510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Develop a </a:t>
            </a:r>
            <a:r>
              <a:rPr b="1" lang="en-IN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secure, cross-platform data wiping application</a:t>
            </a:r>
            <a:r>
              <a:rPr b="0" lang="en-IN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 (Windows, Linux, Android, Offline ISO/USB).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One-click interface</a:t>
            </a:r>
            <a:r>
              <a:rPr b="0" lang="en-IN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 for easy use by the general public.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Tamper-proof wipe certificate</a:t>
            </a:r>
            <a:r>
              <a:rPr b="0" lang="en-IN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 (PDF + JSON, digitally signed).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Supports </a:t>
            </a:r>
            <a:r>
              <a:rPr b="1" lang="en-IN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hidden storage erasure</a:t>
            </a:r>
            <a:r>
              <a:rPr b="0" lang="en-IN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 (HPA, DCO, SSD sectors).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Third-party verifiable</a:t>
            </a:r>
            <a:r>
              <a:rPr b="0" lang="en-IN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 and aligned with </a:t>
            </a:r>
            <a:r>
              <a:rPr b="1" lang="en-IN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NIST SP 800-88 standards</a:t>
            </a:r>
            <a:r>
              <a:rPr b="0" lang="en-IN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.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146" name="TextBox 10"/>
          <p:cNvSpPr/>
          <p:nvPr/>
        </p:nvSpPr>
        <p:spPr>
          <a:xfrm>
            <a:off x="6256800" y="2235240"/>
            <a:ext cx="4961160" cy="25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Eliminates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fear of data breaches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→ users can recycle devices without risk.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Reduces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hoarding of unused IT assets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(₹50,000+ crore locked value).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Simplifies data sanitization → no need for complex or expensive tools.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Ensures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trust, transparency, and compliance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in e-waste recycling workflows.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47" name="TextBox 12"/>
          <p:cNvSpPr/>
          <p:nvPr/>
        </p:nvSpPr>
        <p:spPr>
          <a:xfrm>
            <a:off x="5996520" y="4248000"/>
            <a:ext cx="49611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Unique Value Proposition (UVP)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8" name="TextBox 13"/>
          <p:cNvSpPr/>
          <p:nvPr/>
        </p:nvSpPr>
        <p:spPr>
          <a:xfrm>
            <a:off x="6256800" y="4574160"/>
            <a:ext cx="5754240" cy="227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First open, verifiable, and user-friendly data wiping tool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in India.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Proof of erasure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builds confidence among individuals, enterprises, and recyclers.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Cross-platform + offline support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→ usable anytime, anywhere.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Drives </a:t>
            </a:r>
            <a:r>
              <a:rPr b="1" lang="en-IN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safe e-waste management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and strengthens </a:t>
            </a:r>
            <a:r>
              <a:rPr b="1" lang="en-IN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India’s circular economy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@SIH Idea submission- Template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1A0CA5-E180-4FC0-87D7-DAFB6A3D2D18}" type="slidenum">
              <a:t>2</a:t>
            </a:fld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9"/>
          <p:cNvSpPr/>
          <p:nvPr/>
        </p:nvSpPr>
        <p:spPr>
          <a:xfrm>
            <a:off x="0" y="6354720"/>
            <a:ext cx="12191760" cy="50292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omic"/>
                <a:ea typeface="ＭＳ Ｐゴシック"/>
              </a:rPr>
              <a:t>TECHNICAL APPROACH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535040"/>
            <a:ext cx="10972440" cy="639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Technical Approach                                                    Prototype</a:t>
            </a:r>
            <a:endParaRPr b="0" lang="en-US" sz="24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152" name="Oval 10"/>
          <p:cNvSpPr/>
          <p:nvPr/>
        </p:nvSpPr>
        <p:spPr>
          <a:xfrm>
            <a:off x="329760" y="252360"/>
            <a:ext cx="1541160" cy="80712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"/>
                <a:ea typeface="ＭＳ Ｐゴシック"/>
              </a:rPr>
              <a:t>Data Morphs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3" name="Picture 2" descr="https://www.sih.gov.in/img1/SIH-Logo.png"/>
          <p:cNvPicPr/>
          <p:nvPr/>
        </p:nvPicPr>
        <p:blipFill>
          <a:blip r:embed="rId1"/>
          <a:stretch/>
        </p:blipFill>
        <p:spPr>
          <a:xfrm>
            <a:off x="9841320" y="57240"/>
            <a:ext cx="2208600" cy="1122480"/>
          </a:xfrm>
          <a:prstGeom prst="rect">
            <a:avLst/>
          </a:prstGeom>
          <a:ln w="0">
            <a:noFill/>
          </a:ln>
        </p:spPr>
      </p:pic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09480" y="2174760"/>
            <a:ext cx="5386680" cy="39510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2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Algorithm Development: </a:t>
            </a:r>
            <a:r>
              <a:rPr b="0" lang="en-IN" sz="12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Implements </a:t>
            </a:r>
            <a:r>
              <a:rPr b="1" lang="en-IN" sz="12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NIST SP 800-88 and DoD wipe standards</a:t>
            </a:r>
            <a:r>
              <a:rPr b="0" lang="en-IN" sz="12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, covering HDDs, SSDs, and hidden areas (HPA/DCO), ensuring complete and compliant erasure.</a:t>
            </a:r>
            <a:endParaRPr b="0" lang="en-US" sz="1200" spc="-1" strike="noStrike">
              <a:solidFill>
                <a:srgbClr val="000000"/>
              </a:solidFill>
              <a:latin typeface="TradeGothic"/>
            </a:endParaRPr>
          </a:p>
          <a:p>
            <a:pPr marL="343080" indent="-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2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Mobile App Development: </a:t>
            </a:r>
            <a:r>
              <a:rPr b="0" lang="en-IN" sz="12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Cross-platform app for </a:t>
            </a:r>
            <a:r>
              <a:rPr b="1" lang="en-IN" sz="12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Windows, Linux, Android</a:t>
            </a:r>
            <a:r>
              <a:rPr b="0" lang="en-IN" sz="12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, with a simple </a:t>
            </a:r>
            <a:r>
              <a:rPr b="1" lang="en-IN" sz="12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one-click interface</a:t>
            </a:r>
            <a:r>
              <a:rPr b="0" lang="en-IN" sz="12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 and </a:t>
            </a:r>
            <a:r>
              <a:rPr b="1" lang="en-IN" sz="12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offline ISO/USB</a:t>
            </a:r>
            <a:r>
              <a:rPr b="0" lang="en-IN" sz="12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 support for devices without OS.</a:t>
            </a:r>
            <a:endParaRPr b="0" lang="en-US" sz="1200" spc="-1" strike="noStrike">
              <a:solidFill>
                <a:srgbClr val="000000"/>
              </a:solidFill>
              <a:latin typeface="TradeGothic"/>
            </a:endParaRPr>
          </a:p>
          <a:p>
            <a:pPr marL="343080" indent="-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2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Encryption &amp; Security: </a:t>
            </a:r>
            <a:r>
              <a:rPr b="0" lang="en-IN" sz="12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Generates </a:t>
            </a:r>
            <a:r>
              <a:rPr b="1" lang="en-IN" sz="12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digitally signed, tamper-proof certificates</a:t>
            </a:r>
            <a:r>
              <a:rPr b="0" lang="en-IN" sz="12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 using </a:t>
            </a:r>
            <a:r>
              <a:rPr b="1" lang="en-IN" sz="12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RSA/ECC</a:t>
            </a:r>
            <a:r>
              <a:rPr b="0" lang="en-IN" sz="12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, with encrypted logs and integrity checks for trust and compliance.</a:t>
            </a:r>
            <a:endParaRPr b="0" lang="en-US" sz="1200" spc="-1" strike="noStrike">
              <a:solidFill>
                <a:srgbClr val="000000"/>
              </a:solidFill>
              <a:latin typeface="TradeGothic"/>
            </a:endParaRPr>
          </a:p>
          <a:p>
            <a:pPr marL="343080" indent="-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2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Cloud Services: </a:t>
            </a:r>
            <a:r>
              <a:rPr b="0" lang="en-IN" sz="12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Provides a </a:t>
            </a:r>
            <a:r>
              <a:rPr b="1" lang="en-IN" sz="12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verification portal</a:t>
            </a:r>
            <a:r>
              <a:rPr b="0" lang="en-IN" sz="12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 for wipe certificates, with </a:t>
            </a:r>
            <a:r>
              <a:rPr b="1" lang="en-IN" sz="12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secure storage, audit trails, and enterprise integration</a:t>
            </a:r>
            <a:r>
              <a:rPr b="0" lang="en-IN" sz="12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 for large-scale use.</a:t>
            </a:r>
            <a:endParaRPr b="0" lang="en-US" sz="1200" spc="-1" strike="noStrike">
              <a:solidFill>
                <a:srgbClr val="000000"/>
              </a:solidFill>
              <a:latin typeface="TradeGothic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br>
              <a:rPr sz="1200"/>
            </a:br>
            <a:endParaRPr b="0" lang="en-US" sz="1200" spc="-1" strike="noStrike">
              <a:solidFill>
                <a:srgbClr val="000000"/>
              </a:solidFill>
              <a:latin typeface="Trade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155" name="TextBox 12"/>
          <p:cNvSpPr/>
          <p:nvPr/>
        </p:nvSpPr>
        <p:spPr>
          <a:xfrm>
            <a:off x="668880" y="4600440"/>
            <a:ext cx="5799240" cy="188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Product Status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Implemented: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Core wipe algorithms, prototype desktop app, basic certificate generation.</a:t>
            </a: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 Progress: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Mobile app UI, ISO/USB boot support, cloud verification backend.</a:t>
            </a: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Planned: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Enterprise integration and large-scale pilot testing.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156" name="Picture 2" descr="C:\Users\KOUSHIK DAS\Downloads\_- visual selection (1).png"/>
          <p:cNvPicPr/>
          <p:nvPr/>
        </p:nvPicPr>
        <p:blipFill>
          <a:blip r:embed="rId2"/>
          <a:stretch/>
        </p:blipFill>
        <p:spPr>
          <a:xfrm>
            <a:off x="6286320" y="2174760"/>
            <a:ext cx="5299920" cy="39510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@SIH Idea submission- Template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266EB2-A4A8-4BE9-9FE4-7D771B025B40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9"/>
          <p:cNvSpPr/>
          <p:nvPr/>
        </p:nvSpPr>
        <p:spPr>
          <a:xfrm>
            <a:off x="0" y="6354720"/>
            <a:ext cx="12191760" cy="50292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FEASIBILITY AND VIABILITY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535040"/>
            <a:ext cx="5386680" cy="639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Analysis of Idea</a:t>
            </a:r>
            <a:endParaRPr b="0" lang="en-US" sz="20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10360" y="1467360"/>
            <a:ext cx="5388840" cy="639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Trade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Challenges &amp; Risks</a:t>
            </a:r>
            <a:endParaRPr b="0" lang="en-US" sz="20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ftr" idx="13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rade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radeGothic"/>
              </a:rPr>
              <a:t>@SIH Idea submission- Template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sldNum" idx="14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52130B-4D4D-42E8-AD75-1361CC21815F}" type="slidenum"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3" name="Oval 11"/>
          <p:cNvSpPr/>
          <p:nvPr/>
        </p:nvSpPr>
        <p:spPr>
          <a:xfrm>
            <a:off x="329760" y="252360"/>
            <a:ext cx="1625760" cy="80712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"/>
                <a:ea typeface="ＭＳ Ｐゴシック"/>
              </a:rPr>
              <a:t>Data Morphs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4" name="Picture 2" descr="https://www.sih.gov.in/img1/SIH-Logo.png"/>
          <p:cNvPicPr/>
          <p:nvPr/>
        </p:nvPicPr>
        <p:blipFill>
          <a:blip r:embed="rId1"/>
          <a:stretch/>
        </p:blipFill>
        <p:spPr>
          <a:xfrm>
            <a:off x="9841320" y="57240"/>
            <a:ext cx="2208600" cy="1122480"/>
          </a:xfrm>
          <a:prstGeom prst="rect">
            <a:avLst/>
          </a:prstGeom>
          <a:ln w="0">
            <a:noFill/>
          </a:ln>
        </p:spPr>
      </p:pic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609480" y="2174760"/>
            <a:ext cx="5386680" cy="39510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Technically possible using secure wipe standards (NIST, DoD).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Works across platforms: Windows, Linux, Android, Offline ISO/USB.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Meets real need: users fear data breaches, so assets are hoarded.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Economically viable: unlocks value of unused IT assets.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Environment friendly: promotes safe e-waste recycling.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Scalable: can serve individuals, recyclers, enterprises.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Trustworthy: verifiable certificates build confidence.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Aligns with national goals: supports India’s </a:t>
            </a:r>
            <a:r>
              <a:rPr b="1" lang="en-IN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circular economy</a:t>
            </a:r>
            <a:r>
              <a:rPr b="0" lang="en-IN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 initiatives.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193440" y="2174760"/>
            <a:ext cx="5388840" cy="12790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Different hardware types (HDD, SSD, Android)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Low user awareness and adoption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Building trust and compliance proof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Managing cloud and scalability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167" name="TextBox 4"/>
          <p:cNvSpPr/>
          <p:nvPr/>
        </p:nvSpPr>
        <p:spPr>
          <a:xfrm>
            <a:off x="6299280" y="3454560"/>
            <a:ext cx="4173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Strategies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8" name="TextBox 15"/>
          <p:cNvSpPr/>
          <p:nvPr/>
        </p:nvSpPr>
        <p:spPr>
          <a:xfrm>
            <a:off x="6193440" y="3979440"/>
            <a:ext cx="5816160" cy="130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Modular algorithms for all devices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Simple one-click interface + awareness efforts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Tamper-proof certificates with signatures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Scalable cloud backend with APIs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9"/>
          <p:cNvSpPr/>
          <p:nvPr/>
        </p:nvSpPr>
        <p:spPr>
          <a:xfrm>
            <a:off x="0" y="6354720"/>
            <a:ext cx="12191760" cy="50292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IMPACT AND BENEFITS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786320"/>
            <a:ext cx="5386680" cy="2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Potential on Target Audience</a:t>
            </a:r>
            <a:endParaRPr b="0" lang="en-US" sz="20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193440" y="1395360"/>
            <a:ext cx="5388840" cy="639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Benefits of the Solution</a:t>
            </a:r>
            <a:endParaRPr b="0" lang="en-US" sz="20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ftr" idx="15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rade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radeGothic"/>
              </a:rPr>
              <a:t>@SIH Idea submission- Template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sldNum" idx="16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5DB275-EA1C-4543-81EC-166BA0F7E92A}" type="slidenum"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5" name="Oval 11"/>
          <p:cNvSpPr/>
          <p:nvPr/>
        </p:nvSpPr>
        <p:spPr>
          <a:xfrm>
            <a:off x="329760" y="252360"/>
            <a:ext cx="1541160" cy="80712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"/>
                <a:ea typeface="ＭＳ Ｐゴシック"/>
              </a:rPr>
              <a:t>Data Morphs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6" name="Picture 2" descr="https://www.sih.gov.in/img1/SIH-Logo.png"/>
          <p:cNvPicPr/>
          <p:nvPr/>
        </p:nvPicPr>
        <p:blipFill>
          <a:blip r:embed="rId1"/>
          <a:stretch/>
        </p:blipFill>
        <p:spPr>
          <a:xfrm>
            <a:off x="9841320" y="57240"/>
            <a:ext cx="2208600" cy="1122480"/>
          </a:xfrm>
          <a:prstGeom prst="rect">
            <a:avLst/>
          </a:prstGeom>
          <a:ln w="0">
            <a:noFill/>
          </a:ln>
        </p:spPr>
      </p:pic>
      <p:sp>
        <p:nvSpPr>
          <p:cNvPr id="177" name="PlaceHolder 6"/>
          <p:cNvSpPr>
            <a:spLocks noGrp="1"/>
          </p:cNvSpPr>
          <p:nvPr>
            <p:ph/>
          </p:nvPr>
        </p:nvSpPr>
        <p:spPr>
          <a:xfrm>
            <a:off x="6193440" y="2174760"/>
            <a:ext cx="5388840" cy="39510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Builds User Confidence:</a:t>
            </a:r>
            <a:r>
              <a:rPr b="0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 One-click, secure wiping ensures data is permanently erased.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Reduces Asset Hoarding:</a:t>
            </a:r>
            <a:r>
              <a:rPr b="0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 Unlocks the value of unused IT devices, preventing millions of rupees of IT assets from being locked away.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Promotes Safe E-Waste Management:</a:t>
            </a:r>
            <a:r>
              <a:rPr b="0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 Prevents environmental hazards caused by improper disposal of electronic devices.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Supports Circular Economy:</a:t>
            </a:r>
            <a:r>
              <a:rPr b="0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 Recycled devices can be reused, refurbished, or safely dismantled, contributing to a sustainable lifecycle.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Transparent &amp; Auditable:</a:t>
            </a:r>
            <a:r>
              <a:rPr b="0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 Digitally signed certificates allow third-party verification, enhancing trust and compliance.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TradeGothic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/>
          </p:nvPr>
        </p:nvSpPr>
        <p:spPr>
          <a:xfrm>
            <a:off x="609480" y="2174760"/>
            <a:ext cx="5386680" cy="39510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General Users:</a:t>
            </a:r>
            <a:r>
              <a:rPr b="0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 Can safely recycle old laptops, smartphones, and other devices without worrying about personal or sensitive data being recovered.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Enterprises &amp; Organizations:</a:t>
            </a:r>
            <a:r>
              <a:rPr b="0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 Enables secure disposal of IT assets, reducing storage costs and legal compliance risks.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Recyclers &amp; IT Asset Disposal Firms:</a:t>
            </a:r>
            <a:r>
              <a:rPr b="0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 Provides verifiable, tamper-proof proof of data erasure, building trust with clients.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Government &amp; NGOs:</a:t>
            </a:r>
            <a:r>
              <a:rPr b="0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 Supports e-waste management initiatives and policies, encouraging sustainable and circular economy practices.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9"/>
          <p:cNvSpPr/>
          <p:nvPr/>
        </p:nvSpPr>
        <p:spPr>
          <a:xfrm>
            <a:off x="0" y="6354720"/>
            <a:ext cx="12191760" cy="50292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RESEARCH  AND REFERENCES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ftr" idx="17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rade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radeGothic"/>
              </a:rPr>
              <a:t>@SIH Idea submission- Template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18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3A2C6E-8C26-4332-83A9-24DB77A96FEF}" type="slidenum"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3" name="Oval 8"/>
          <p:cNvSpPr/>
          <p:nvPr/>
        </p:nvSpPr>
        <p:spPr>
          <a:xfrm>
            <a:off x="329760" y="252360"/>
            <a:ext cx="1515600" cy="80712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"/>
                <a:ea typeface="ＭＳ Ｐゴシック"/>
              </a:rPr>
              <a:t>Data Morphs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4" name="Picture 2" descr="https://www.sih.gov.in/img1/SIH-Logo.png"/>
          <p:cNvPicPr/>
          <p:nvPr/>
        </p:nvPicPr>
        <p:blipFill>
          <a:blip r:embed="rId1"/>
          <a:stretch/>
        </p:blipFill>
        <p:spPr>
          <a:xfrm>
            <a:off x="9841320" y="57240"/>
            <a:ext cx="2208600" cy="1122480"/>
          </a:xfrm>
          <a:prstGeom prst="rect">
            <a:avLst/>
          </a:prstGeom>
          <a:ln w="0">
            <a:noFill/>
          </a:ln>
        </p:spPr>
      </p:pic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609480" y="1095480"/>
            <a:ext cx="10972440" cy="50302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Forti, V., Baldé, C.P., Kuehr, R., Bel, G. (2020).</a:t>
            </a:r>
            <a:r>
              <a:rPr b="0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The Global E-Waste Monitor 2020: Quantities, flows, and circular economy potential</a:t>
            </a:r>
            <a:r>
              <a:rPr b="0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. United Nations University.</a:t>
            </a:r>
            <a:br>
              <a:rPr sz="1400"/>
            </a:br>
            <a:r>
              <a:rPr b="0" i="1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Supports understanding of the e-waste problem and the need for device recycling.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National Institute of Standards and Technology (NIST, 2014).</a:t>
            </a:r>
            <a:r>
              <a:rPr b="0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Guidelines for Media Sanitization (SP 800-88 Rev.1)</a:t>
            </a:r>
            <a:r>
              <a:rPr b="0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.</a:t>
            </a:r>
            <a:br>
              <a:rPr sz="1400"/>
            </a:br>
            <a:r>
              <a:rPr b="0" i="1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Provides standards for secure and verifiable data wiping, forming the basis of the solution’s algorithms.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Department of Defense (DoD 5220.22-M, 1995).</a:t>
            </a:r>
            <a:r>
              <a:rPr b="0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National Industrial Security Program Operating Manual</a:t>
            </a:r>
            <a:r>
              <a:rPr b="0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.</a:t>
            </a:r>
            <a:br>
              <a:rPr sz="1400"/>
            </a:br>
            <a:r>
              <a:rPr b="0" i="1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Guidelines for overwriting data to ensure irrecoverable erasure, used in the solution design.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Bhattacharya, J., Sharma, S. (2019).</a:t>
            </a:r>
            <a:r>
              <a:rPr b="0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E-Waste Generation and Management in India: Challenges and Opportunities</a:t>
            </a:r>
            <a:r>
              <a:rPr b="0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. Journal of Environmental Management, 232, 121–131.</a:t>
            </a:r>
            <a:br>
              <a:rPr sz="1400"/>
            </a:br>
            <a:r>
              <a:rPr b="0" i="1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Highlights India-specific e-waste challenges that the solution addresses.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Manhart, A., et al. (2017).</a:t>
            </a:r>
            <a:r>
              <a:rPr b="0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Circular Economy in Electronics: Enabling Secure Data Erasure and Asset Reuse</a:t>
            </a:r>
            <a:r>
              <a:rPr b="0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. Resources, Conservation &amp; Recycling, 124, 156–165.</a:t>
            </a:r>
            <a:br>
              <a:rPr sz="1400"/>
            </a:br>
            <a:r>
              <a:rPr b="0" i="1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Supports the solution’s goal of safe reuse and refurbishment of IT devices.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Singh, A., Gupta, R. (2021).</a:t>
            </a:r>
            <a:r>
              <a:rPr b="0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Secure Mobile Data Wiping Techniques for Consumer Devices</a:t>
            </a:r>
            <a:r>
              <a:rPr b="0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. International Journal of Information Security, 20(3), 345–359.</a:t>
            </a:r>
            <a:br>
              <a:rPr sz="1400"/>
            </a:br>
            <a:r>
              <a:rPr b="0" i="1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Informs the mobile app design and cross-platform functionality of the solution.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Cui, J., et al. (2018).</a:t>
            </a:r>
            <a:r>
              <a:rPr b="0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Data Sanitization and Verification Methods for Recycled IT Assets</a:t>
            </a:r>
            <a:r>
              <a:rPr b="0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. Journal of Cleaner Production, 196, 1234–1245.</a:t>
            </a:r>
            <a:br>
              <a:rPr sz="1400"/>
            </a:br>
            <a:r>
              <a:rPr b="0" i="1" lang="en-US" sz="1400" spc="-1" strike="noStrike">
                <a:solidFill>
                  <a:srgbClr val="000000"/>
                </a:solidFill>
                <a:latin typeface="TradeGothic"/>
                <a:ea typeface="ＭＳ Ｐゴシック"/>
              </a:rPr>
              <a:t>Supports implementation of tamper-proof wipe certificates and verification systems.</a:t>
            </a:r>
            <a:endParaRPr b="0" lang="en-US" sz="1400" spc="-1" strike="noStrike">
              <a:solidFill>
                <a:srgbClr val="000000"/>
              </a:solidFill>
              <a:latin typeface="Trade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8596</TotalTime>
  <Application>LibreOffice/7.3.7.2$Linux_X86_64 LibreOffice_project/30$Build-2</Application>
  <AppVersion>15.0000</AppVersion>
  <Words>765</Words>
  <Paragraphs>100</Paragraphs>
  <Company>Crowdfunder,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2013-12-12T18:46:50Z</dcterms:created>
  <dc:creator>Crowdfunder</dc:creator>
  <dc:description/>
  <dc:language>en-US</dc:language>
  <cp:lastModifiedBy/>
  <dcterms:modified xsi:type="dcterms:W3CDTF">2025-09-30T17:26:08Z</dcterms:modified>
  <cp:revision>182</cp:revision>
  <dc:subject/>
  <dc:title>Investor Pitch Deck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Custom</vt:lpwstr>
  </property>
  <property fmtid="{D5CDD505-2E9C-101B-9397-08002B2CF9AE}" pid="4" name="Slides">
    <vt:i4>6</vt:i4>
  </property>
</Properties>
</file>