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06" autoAdjust="0"/>
    <p:restoredTop sz="94660"/>
  </p:normalViewPr>
  <p:slideViewPr>
    <p:cSldViewPr snapToGrid="0">
      <p:cViewPr varScale="1">
        <p:scale>
          <a:sx n="61" d="100"/>
          <a:sy n="61" d="100"/>
        </p:scale>
        <p:origin x="9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2330"/>
          </a:xfrm>
        </p:spPr>
        <p:txBody>
          <a:bodyPr/>
          <a:lstStyle/>
          <a:p>
            <a:r>
              <a:rPr lang="zh-CN" altLang="en-US"/>
              <a:t>第二章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2269"/>
                <a:ext cx="10713440" cy="5545731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zh-CN" altLang="en-US" sz="3300" dirty="0"/>
                  <a:t>1.  求解下述递归关系的渐进界</a:t>
                </a:r>
              </a:p>
              <a:p>
                <a:pPr marL="457200" lvl="1" indent="0">
                  <a:lnSpc>
                    <a:spcPct val="140000"/>
                  </a:lnSpc>
                  <a:spcBef>
                    <a:spcPts val="600"/>
                  </a:spcBef>
                  <a:buNone/>
                </a:pPr>
                <a:r>
                  <a:rPr lang="zh-CN" altLang="en-US" sz="3300" dirty="0">
                    <a:latin typeface="Times" panose="02020603050405020304" pitchFamily="18" charset="0"/>
                  </a:rPr>
                  <a:t>1) T(n) = 9T(n/3) + n</a:t>
                </a:r>
              </a:p>
              <a:p>
                <a:pPr marL="914400" lvl="2" indent="0">
                  <a:lnSpc>
                    <a:spcPct val="140000"/>
                  </a:lnSpc>
                  <a:spcBef>
                    <a:spcPts val="600"/>
                  </a:spcBef>
                  <a:buNone/>
                </a:pPr>
                <a:r>
                  <a:rPr lang="zh-CN" altLang="en-US" sz="3300" dirty="0">
                    <a:latin typeface="Times" panose="02020603050405020304" pitchFamily="18" charset="0"/>
                  </a:rPr>
                  <a:t>解：在这个递推关系中，</a:t>
                </a:r>
                <a:r>
                  <a:rPr lang="zh-CN" altLang="en-US" sz="3300" i="1" dirty="0">
                    <a:latin typeface="Times" panose="02020603050405020304" pitchFamily="18" charset="0"/>
                  </a:rPr>
                  <a:t>a = 9，b = 3，k = lg</a:t>
                </a:r>
                <a:r>
                  <a:rPr lang="zh-CN" altLang="en-US" sz="3300" i="1" baseline="-25000" dirty="0">
                    <a:latin typeface="Times" panose="02020603050405020304" pitchFamily="18" charset="0"/>
                  </a:rPr>
                  <a:t>b</a:t>
                </a:r>
                <a:r>
                  <a:rPr lang="zh-CN" altLang="en-US" sz="3300" i="1" dirty="0">
                    <a:latin typeface="Times" panose="02020603050405020304" pitchFamily="18" charset="0"/>
                  </a:rPr>
                  <a:t>a = lg</a:t>
                </a:r>
                <a:r>
                  <a:rPr lang="zh-CN" altLang="en-US" sz="3300" i="1" baseline="-25000" dirty="0">
                    <a:latin typeface="Times" panose="02020603050405020304" pitchFamily="18" charset="0"/>
                  </a:rPr>
                  <a:t>3</a:t>
                </a:r>
                <a:r>
                  <a:rPr lang="zh-CN" altLang="en-US" sz="3300" i="1" dirty="0">
                    <a:latin typeface="Times" panose="02020603050405020304" pitchFamily="18" charset="0"/>
                  </a:rPr>
                  <a:t>9 = 2</a:t>
                </a:r>
                <a:r>
                  <a:rPr lang="zh-CN" altLang="en-US" sz="3300" dirty="0">
                    <a:latin typeface="Times" panose="02020603050405020304" pitchFamily="18" charset="0"/>
                  </a:rPr>
                  <a:t>。如果我们用</a:t>
                </a:r>
                <a:r>
                  <a:rPr lang="en-US" sz="3300" i="1" dirty="0">
                    <a:latin typeface="Times" panose="02020603050405020304" pitchFamily="18" charset="0"/>
                    <a:cs typeface="Times New Roman" panose="02020603050405020304" pitchFamily="18" charset="0"/>
                    <a:sym typeface="Symbol" panose="05050102010706020507"/>
                  </a:rPr>
                  <a:t></a:t>
                </a:r>
                <a:r>
                  <a:rPr lang="zh-CN" altLang="en-US" sz="3300" i="1" dirty="0">
                    <a:latin typeface="Times" panose="02020603050405020304" pitchFamily="18" charset="0"/>
                  </a:rPr>
                  <a:t> = 0.2</a:t>
                </a:r>
                <a:r>
                  <a:rPr lang="zh-CN" altLang="en-US" sz="3300" dirty="0">
                    <a:latin typeface="Times" panose="02020603050405020304" pitchFamily="18" charset="0"/>
                  </a:rPr>
                  <a:t>，那么</a:t>
                </a:r>
                <a:r>
                  <a:rPr lang="zh-CN" altLang="en-US" sz="3300" i="1" dirty="0">
                    <a:latin typeface="Times" panose="02020603050405020304" pitchFamily="18" charset="0"/>
                  </a:rPr>
                  <a:t>n</a:t>
                </a:r>
                <a:r>
                  <a:rPr lang="zh-CN" altLang="en-US" sz="3300" i="1" baseline="30000" dirty="0">
                    <a:latin typeface="Times" panose="02020603050405020304" pitchFamily="18" charset="0"/>
                  </a:rPr>
                  <a:t>k</a:t>
                </a:r>
                <a:r>
                  <a:rPr lang="en-US" altLang="zh-CN" sz="3300" i="1" baseline="30000" dirty="0">
                    <a:latin typeface="Times" panose="02020603050405020304" pitchFamily="18" charset="0"/>
                  </a:rPr>
                  <a:t>-</a:t>
                </a:r>
                <a:r>
                  <a:rPr lang="en-US" sz="3300" i="1" baseline="30000" dirty="0">
                    <a:latin typeface="Times" panose="02020603050405020304" pitchFamily="18" charset="0"/>
                    <a:cs typeface="Times New Roman" panose="02020603050405020304" pitchFamily="18" charset="0"/>
                    <a:sym typeface="Symbol" panose="05050102010706020507"/>
                  </a:rPr>
                  <a:t></a:t>
                </a:r>
                <a:r>
                  <a:rPr lang="zh-CN" altLang="en-US" sz="3300" i="1" dirty="0">
                    <a:latin typeface="Times" panose="02020603050405020304" pitchFamily="18" charset="0"/>
                  </a:rPr>
                  <a:t> = n</a:t>
                </a:r>
                <a:r>
                  <a:rPr lang="zh-CN" altLang="en-US" sz="3300" i="1" baseline="30000" dirty="0">
                    <a:latin typeface="Times" panose="02020603050405020304" pitchFamily="18" charset="0"/>
                  </a:rPr>
                  <a:t>2-0.2</a:t>
                </a:r>
                <a:r>
                  <a:rPr lang="zh-CN" altLang="en-US" sz="3300" i="1" dirty="0">
                    <a:latin typeface="Times" panose="02020603050405020304" pitchFamily="18" charset="0"/>
                  </a:rPr>
                  <a:t> = n</a:t>
                </a:r>
                <a:r>
                  <a:rPr lang="zh-CN" altLang="en-US" sz="3300" i="1" baseline="30000" dirty="0">
                    <a:latin typeface="Times" panose="02020603050405020304" pitchFamily="18" charset="0"/>
                  </a:rPr>
                  <a:t>1.8</a:t>
                </a:r>
                <a:r>
                  <a:rPr lang="zh-CN" altLang="en-US" sz="3300" dirty="0">
                    <a:latin typeface="Times" panose="02020603050405020304" pitchFamily="18" charset="0"/>
                  </a:rPr>
                  <a:t>。因为</a:t>
                </a:r>
                <a:r>
                  <a:rPr lang="zh-CN" altLang="en-US" sz="3300" i="1" dirty="0">
                    <a:latin typeface="Times" panose="02020603050405020304" pitchFamily="18" charset="0"/>
                  </a:rPr>
                  <a:t>f(n) = n = O(n</a:t>
                </a:r>
                <a:r>
                  <a:rPr lang="zh-CN" altLang="en-US" sz="3300" i="1" baseline="30000" dirty="0">
                    <a:latin typeface="Times" panose="02020603050405020304" pitchFamily="18" charset="0"/>
                  </a:rPr>
                  <a:t>1.8</a:t>
                </a:r>
                <a:r>
                  <a:rPr lang="zh-CN" altLang="en-US" sz="3300" i="1" dirty="0">
                    <a:latin typeface="Times" panose="02020603050405020304" pitchFamily="18" charset="0"/>
                  </a:rPr>
                  <a:t>)</a:t>
                </a:r>
                <a:r>
                  <a:rPr lang="zh-CN" altLang="en-US" sz="3300" dirty="0">
                    <a:latin typeface="Times" panose="02020603050405020304" pitchFamily="18" charset="0"/>
                  </a:rPr>
                  <a:t>，所以</a:t>
                </a:r>
                <a:r>
                  <a:rPr lang="zh-CN" altLang="en-US" sz="3300" i="1" dirty="0">
                    <a:latin typeface="Times" panose="02020603050405020304" pitchFamily="18" charset="0"/>
                  </a:rPr>
                  <a:t>T(n) = </a:t>
                </a:r>
                <a:r>
                  <a:rPr lang="en-US" sz="3300" dirty="0">
                    <a:latin typeface="Times" panose="02020603050405020304" pitchFamily="18" charset="0"/>
                    <a:cs typeface="Times New Roman" panose="02020603050405020304" pitchFamily="18" charset="0"/>
                    <a:sym typeface="Symbol" panose="05050102010706020507"/>
                  </a:rPr>
                  <a:t></a:t>
                </a:r>
                <a:r>
                  <a:rPr lang="en-US" sz="3300" i="1" dirty="0">
                    <a:latin typeface="Times" panose="02020603050405020304" pitchFamily="18" charset="0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sz="3300" i="1" dirty="0">
                    <a:latin typeface="Times" panose="02020603050405020304" pitchFamily="18" charset="0"/>
                    <a:sym typeface="+mn-ea"/>
                  </a:rPr>
                  <a:t>n</a:t>
                </a:r>
                <a:r>
                  <a:rPr lang="en-US" sz="3300" i="1" baseline="30000" dirty="0">
                    <a:latin typeface="Times" panose="02020603050405020304" pitchFamily="18" charset="0"/>
                    <a:sym typeface="+mn-ea"/>
                  </a:rPr>
                  <a:t>2</a:t>
                </a:r>
                <a:r>
                  <a:rPr lang="en-US" sz="3300" i="1" dirty="0">
                    <a:latin typeface="Times" panose="02020603050405020304" pitchFamily="18" charset="0"/>
                    <a:sym typeface="+mn-ea"/>
                  </a:rPr>
                  <a:t>)</a:t>
                </a:r>
                <a:r>
                  <a:rPr lang="zh-CN" altLang="en-US" sz="3300" i="1" dirty="0">
                    <a:latin typeface="Times" panose="02020603050405020304" pitchFamily="18" charset="0"/>
                    <a:sym typeface="+mn-ea"/>
                  </a:rPr>
                  <a:t>。</a:t>
                </a:r>
                <a:endParaRPr lang="zh-CN" altLang="en-US" sz="3300" i="1" dirty="0">
                  <a:latin typeface="Times" panose="02020603050405020304" pitchFamily="18" charset="0"/>
                </a:endParaRPr>
              </a:p>
              <a:p>
                <a:pPr marL="457200" lvl="1" indent="0">
                  <a:lnSpc>
                    <a:spcPct val="140000"/>
                  </a:lnSpc>
                  <a:spcBef>
                    <a:spcPts val="600"/>
                  </a:spcBef>
                  <a:buNone/>
                </a:pPr>
                <a:r>
                  <a:rPr lang="en-US" altLang="zh-CN" sz="3300" dirty="0">
                    <a:latin typeface="Times" panose="02020603050405020304" pitchFamily="18" charset="0"/>
                  </a:rPr>
                  <a:t>2) T(n) =T(2n/3) +1</a:t>
                </a:r>
              </a:p>
              <a:p>
                <a:pPr marL="914400" lvl="2" indent="0">
                  <a:lnSpc>
                    <a:spcPct val="140000"/>
                  </a:lnSpc>
                  <a:spcBef>
                    <a:spcPts val="600"/>
                  </a:spcBef>
                  <a:buNone/>
                </a:pPr>
                <a:r>
                  <a:rPr lang="en-US" altLang="zh-CN" sz="3300" dirty="0" err="1">
                    <a:latin typeface="Times" panose="02020603050405020304" pitchFamily="18" charset="0"/>
                  </a:rPr>
                  <a:t>解：在这个递推关系中，</a:t>
                </a:r>
                <a:r>
                  <a:rPr lang="en-US" altLang="zh-CN" sz="3300" i="1" dirty="0" err="1">
                    <a:latin typeface="Times" panose="02020603050405020304" pitchFamily="18" charset="0"/>
                  </a:rPr>
                  <a:t>a</a:t>
                </a:r>
                <a:r>
                  <a:rPr lang="en-US" altLang="zh-CN" sz="3300" i="1" dirty="0">
                    <a:latin typeface="Times" panose="02020603050405020304" pitchFamily="18" charset="0"/>
                  </a:rPr>
                  <a:t> =1, b = 3/2, k = </a:t>
                </a:r>
                <a:r>
                  <a:rPr lang="en-US" altLang="zh-CN" sz="3300" i="1" dirty="0" err="1">
                    <a:latin typeface="Times" panose="02020603050405020304" pitchFamily="18" charset="0"/>
                  </a:rPr>
                  <a:t>lg</a:t>
                </a:r>
                <a:r>
                  <a:rPr lang="en-US" altLang="zh-CN" sz="3300" i="1" baseline="-25000" dirty="0" err="1">
                    <a:latin typeface="Times" panose="02020603050405020304" pitchFamily="18" charset="0"/>
                  </a:rPr>
                  <a:t>b</a:t>
                </a:r>
                <a:r>
                  <a:rPr lang="en-US" altLang="zh-CN" sz="3300" i="1" dirty="0" err="1">
                    <a:latin typeface="Times" panose="02020603050405020304" pitchFamily="18" charset="0"/>
                  </a:rPr>
                  <a:t>a</a:t>
                </a:r>
                <a:r>
                  <a:rPr lang="en-US" altLang="zh-CN" sz="3300" i="1" dirty="0">
                    <a:latin typeface="Times" panose="02020603050405020304" pitchFamily="18" charset="0"/>
                  </a:rPr>
                  <a:t> = lg</a:t>
                </a:r>
                <a:r>
                  <a:rPr lang="en-US" altLang="zh-CN" sz="3300" i="1" baseline="-25000" dirty="0">
                    <a:latin typeface="Times" panose="02020603050405020304" pitchFamily="18" charset="0"/>
                  </a:rPr>
                  <a:t>3/2</a:t>
                </a:r>
                <a:r>
                  <a:rPr lang="en-US" altLang="zh-CN" sz="3300" i="1" dirty="0">
                    <a:latin typeface="Times" panose="02020603050405020304" pitchFamily="18" charset="0"/>
                  </a:rPr>
                  <a:t>1 = 0</a:t>
                </a:r>
                <a:r>
                  <a:rPr lang="en-US" altLang="zh-CN" sz="3300" dirty="0">
                    <a:latin typeface="Times" panose="02020603050405020304" pitchFamily="18" charset="0"/>
                  </a:rPr>
                  <a:t>。</a:t>
                </a:r>
                <a:r>
                  <a:rPr lang="en-US" altLang="zh-CN" sz="3300" i="1" dirty="0">
                    <a:latin typeface="Times" panose="02020603050405020304" pitchFamily="18" charset="0"/>
                  </a:rPr>
                  <a:t>f(n) = 1 = </a:t>
                </a:r>
                <a:r>
                  <a:rPr lang="en-US" sz="3300" dirty="0">
                    <a:latin typeface="Times" panose="02020603050405020304" pitchFamily="18" charset="0"/>
                    <a:cs typeface="Times New Roman" panose="02020603050405020304" pitchFamily="18" charset="0"/>
                    <a:sym typeface="Symbol" panose="05050102010706020507"/>
                  </a:rPr>
                  <a:t></a:t>
                </a:r>
                <a:r>
                  <a:rPr lang="en-US" altLang="zh-CN" sz="3300" i="1" dirty="0">
                    <a:latin typeface="Times" panose="02020603050405020304" pitchFamily="18" charset="0"/>
                  </a:rPr>
                  <a:t>(n</a:t>
                </a:r>
                <a:r>
                  <a:rPr lang="en-US" altLang="zh-CN" sz="3300" i="1" baseline="30000" dirty="0">
                    <a:latin typeface="Times" panose="02020603050405020304" pitchFamily="18" charset="0"/>
                  </a:rPr>
                  <a:t>0</a:t>
                </a:r>
                <a:r>
                  <a:rPr lang="en-US" altLang="zh-CN" sz="3300" i="1" dirty="0">
                    <a:latin typeface="Times" panose="02020603050405020304" pitchFamily="18" charset="0"/>
                  </a:rPr>
                  <a:t>)</a:t>
                </a:r>
                <a:r>
                  <a:rPr lang="zh-CN" altLang="en-US" sz="3300" i="1" dirty="0">
                    <a:latin typeface="Times" panose="02020603050405020304" pitchFamily="18" charset="0"/>
                  </a:rPr>
                  <a:t>。</a:t>
                </a:r>
                <a:r>
                  <a:rPr lang="en-US" altLang="zh-CN" sz="3300" i="1" dirty="0">
                    <a:latin typeface="Times" panose="02020603050405020304" pitchFamily="18" charset="0"/>
                  </a:rPr>
                  <a:t> </a:t>
                </a:r>
                <a:r>
                  <a:rPr lang="en-US" altLang="zh-CN" sz="3300" dirty="0">
                    <a:latin typeface="Times" panose="02020603050405020304" pitchFamily="18" charset="0"/>
                  </a:rPr>
                  <a:t>所以，根据主方法规则2，</a:t>
                </a:r>
                <a:r>
                  <a:rPr lang="en-US" altLang="zh-CN" sz="3300" i="1" dirty="0">
                    <a:latin typeface="Times" panose="02020603050405020304" pitchFamily="18" charset="0"/>
                  </a:rPr>
                  <a:t>T(n) = </a:t>
                </a:r>
                <a:r>
                  <a:rPr lang="en-US" sz="3300" dirty="0">
                    <a:latin typeface="Times" panose="02020603050405020304" pitchFamily="18" charset="0"/>
                    <a:cs typeface="Times New Roman" panose="02020603050405020304" pitchFamily="18" charset="0"/>
                    <a:sym typeface="Symbol" panose="05050102010706020507"/>
                  </a:rPr>
                  <a:t></a:t>
                </a:r>
                <a:r>
                  <a:rPr lang="en-US" altLang="zh-CN" sz="3300" i="1" dirty="0">
                    <a:latin typeface="Times" panose="02020603050405020304" pitchFamily="18" charset="0"/>
                  </a:rPr>
                  <a:t>(</a:t>
                </a:r>
                <a:r>
                  <a:rPr lang="en-US" altLang="zh-CN" sz="3300" i="1" dirty="0" err="1">
                    <a:latin typeface="Times" panose="02020603050405020304" pitchFamily="18" charset="0"/>
                  </a:rPr>
                  <a:t>lgn</a:t>
                </a:r>
                <a:r>
                  <a:rPr lang="en-US" altLang="zh-CN" sz="3300" i="1" dirty="0">
                    <a:latin typeface="Times" panose="02020603050405020304" pitchFamily="18" charset="0"/>
                  </a:rPr>
                  <a:t>)</a:t>
                </a:r>
                <a:r>
                  <a:rPr lang="zh-CN" altLang="en-US" sz="3300" i="1" dirty="0">
                    <a:latin typeface="Times" panose="02020603050405020304" pitchFamily="18" charset="0"/>
                  </a:rPr>
                  <a:t>。</a:t>
                </a:r>
                <a:endParaRPr lang="en-US" altLang="zh-CN" sz="3300" i="1" dirty="0">
                  <a:latin typeface="Times" panose="02020603050405020304" pitchFamily="18" charset="0"/>
                </a:endParaRPr>
              </a:p>
              <a:p>
                <a:pPr marL="457200" lvl="1" indent="0">
                  <a:lnSpc>
                    <a:spcPct val="140000"/>
                  </a:lnSpc>
                  <a:spcBef>
                    <a:spcPts val="600"/>
                  </a:spcBef>
                  <a:buNone/>
                </a:pPr>
                <a:r>
                  <a:rPr lang="en-US" altLang="zh-CN" sz="3300" dirty="0">
                    <a:latin typeface="Times" panose="02020603050405020304" pitchFamily="18" charset="0"/>
                  </a:rPr>
                  <a:t>3) T(n) = 3T(n/4) + </a:t>
                </a:r>
                <a:r>
                  <a:rPr lang="en-US" altLang="zh-CN" sz="3300" dirty="0" err="1">
                    <a:latin typeface="Times" panose="02020603050405020304" pitchFamily="18" charset="0"/>
                  </a:rPr>
                  <a:t>nlgn</a:t>
                </a:r>
                <a:endParaRPr lang="en-US" altLang="zh-CN" sz="3300" dirty="0">
                  <a:latin typeface="Times" panose="02020603050405020304" pitchFamily="18" charset="0"/>
                </a:endParaRPr>
              </a:p>
              <a:p>
                <a:pPr marL="914400" lvl="2" indent="0">
                  <a:lnSpc>
                    <a:spcPct val="140000"/>
                  </a:lnSpc>
                  <a:spcBef>
                    <a:spcPts val="600"/>
                  </a:spcBef>
                  <a:buNone/>
                </a:pPr>
                <a:r>
                  <a:rPr lang="en-US" altLang="zh-CN" sz="3300" dirty="0" err="1">
                    <a:latin typeface="Times" panose="02020603050405020304" pitchFamily="18" charset="0"/>
                  </a:rPr>
                  <a:t>解：在这个递推关系中，</a:t>
                </a:r>
                <a:r>
                  <a:rPr lang="en-US" altLang="zh-CN" sz="3300" i="1" dirty="0" err="1">
                    <a:latin typeface="Times" panose="02020603050405020304" pitchFamily="18" charset="0"/>
                  </a:rPr>
                  <a:t>a</a:t>
                </a:r>
                <a:r>
                  <a:rPr lang="en-US" altLang="zh-CN" sz="3300" i="1" dirty="0">
                    <a:latin typeface="Times" panose="02020603050405020304" pitchFamily="18" charset="0"/>
                  </a:rPr>
                  <a:t> = 3, b = 4, k = lg</a:t>
                </a:r>
                <a:r>
                  <a:rPr lang="en-US" altLang="zh-CN" sz="3300" i="1" baseline="-25000" dirty="0">
                    <a:latin typeface="Times" panose="02020603050405020304" pitchFamily="18" charset="0"/>
                  </a:rPr>
                  <a:t>4</a:t>
                </a:r>
                <a:r>
                  <a:rPr lang="en-US" altLang="zh-CN" sz="3300" i="1" dirty="0">
                    <a:latin typeface="Times" panose="02020603050405020304" pitchFamily="18" charset="0"/>
                  </a:rPr>
                  <a:t>3 = ln3/ln4 = 0.79</a:t>
                </a:r>
                <a:r>
                  <a:rPr lang="en-US" altLang="zh-CN" sz="3300" dirty="0">
                    <a:latin typeface="Times" panose="02020603050405020304" pitchFamily="18" charset="0"/>
                  </a:rPr>
                  <a:t>。显然，我们可以用</a:t>
                </a:r>
                <a:r>
                  <a:rPr lang="en-US" sz="3300" i="1" dirty="0">
                    <a:latin typeface="Times" panose="02020603050405020304" pitchFamily="18" charset="0"/>
                    <a:cs typeface="Times New Roman" panose="02020603050405020304" pitchFamily="18" charset="0"/>
                    <a:sym typeface="Symbol" panose="05050102010706020507"/>
                  </a:rPr>
                  <a:t></a:t>
                </a:r>
                <a:r>
                  <a:rPr lang="en-US" altLang="zh-CN" sz="3300" i="1" dirty="0">
                    <a:latin typeface="Times" panose="02020603050405020304" pitchFamily="18" charset="0"/>
                  </a:rPr>
                  <a:t> = 0.1</a:t>
                </a:r>
                <a:r>
                  <a:rPr lang="en-US" altLang="zh-CN" sz="3300" dirty="0">
                    <a:latin typeface="Times" panose="02020603050405020304" pitchFamily="18" charset="0"/>
                  </a:rPr>
                  <a:t>使得</a:t>
                </a:r>
                <a:r>
                  <a:rPr lang="en-US" altLang="zh-CN" sz="3300" i="1" dirty="0">
                    <a:latin typeface="Times" panose="02020603050405020304" pitchFamily="18" charset="0"/>
                  </a:rPr>
                  <a:t>f(n) = </a:t>
                </a:r>
                <a:r>
                  <a:rPr lang="en-US" altLang="zh-CN" sz="3300" i="1" dirty="0" err="1">
                    <a:latin typeface="Times" panose="02020603050405020304" pitchFamily="18" charset="0"/>
                  </a:rPr>
                  <a:t>nlgn</a:t>
                </a:r>
                <a:r>
                  <a:rPr lang="en-US" altLang="zh-CN" sz="3300" i="1" dirty="0">
                    <a:latin typeface="Times" panose="02020603050405020304" pitchFamily="18" charset="0"/>
                  </a:rPr>
                  <a:t> = </a:t>
                </a:r>
                <a:r>
                  <a:rPr lang="en-US" sz="3300" i="1" dirty="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/>
                  </a:rPr>
                  <a:t></a:t>
                </a:r>
                <a:r>
                  <a:rPr lang="en-US" altLang="zh-CN" sz="3300" i="1" dirty="0">
                    <a:latin typeface="Times" panose="02020603050405020304" pitchFamily="18" charset="0"/>
                  </a:rPr>
                  <a:t>(n</a:t>
                </a:r>
                <a:r>
                  <a:rPr lang="en-US" altLang="zh-CN" sz="3300" i="1" baseline="30000" dirty="0">
                    <a:latin typeface="Times" panose="02020603050405020304" pitchFamily="18" charset="0"/>
                  </a:rPr>
                  <a:t>0.79+0.1</a:t>
                </a:r>
                <a:r>
                  <a:rPr lang="en-US" altLang="zh-CN" sz="3300" i="1" dirty="0">
                    <a:latin typeface="Times" panose="02020603050405020304" pitchFamily="18" charset="0"/>
                  </a:rPr>
                  <a:t>)</a:t>
                </a:r>
                <a:r>
                  <a:rPr lang="zh-CN" altLang="en-US" sz="3300" i="1" dirty="0">
                    <a:latin typeface="Times" panose="02020603050405020304" pitchFamily="18" charset="0"/>
                  </a:rPr>
                  <a:t>。</a:t>
                </a:r>
                <a:endParaRPr lang="en-US" altLang="zh-CN" sz="3300" i="1" dirty="0">
                  <a:latin typeface="Times" panose="02020603050405020304" pitchFamily="18" charset="0"/>
                </a:endParaRPr>
              </a:p>
              <a:p>
                <a:pPr marL="914400" lvl="2" indent="0">
                  <a:lnSpc>
                    <a:spcPct val="140000"/>
                  </a:lnSpc>
                  <a:spcBef>
                    <a:spcPts val="600"/>
                  </a:spcBef>
                  <a:buNone/>
                </a:pPr>
                <a:r>
                  <a:rPr lang="en-US" altLang="zh-CN" sz="3300" dirty="0" err="1">
                    <a:latin typeface="Times" panose="02020603050405020304" pitchFamily="18" charset="0"/>
                  </a:rPr>
                  <a:t>现在需要找到一个正数</a:t>
                </a:r>
                <a:r>
                  <a:rPr lang="en-US" altLang="zh-CN" sz="3300" i="1" dirty="0" err="1">
                    <a:latin typeface="Times" panose="02020603050405020304" pitchFamily="18" charset="0"/>
                  </a:rPr>
                  <a:t>c</a:t>
                </a:r>
                <a:r>
                  <a:rPr lang="en-US" altLang="zh-CN" sz="3300" i="1" dirty="0">
                    <a:latin typeface="Times" panose="02020603050405020304" pitchFamily="18" charset="0"/>
                  </a:rPr>
                  <a:t> &lt; 1</a:t>
                </a:r>
                <a:r>
                  <a:rPr lang="en-US" altLang="zh-CN" sz="3300" dirty="0">
                    <a:latin typeface="Times" panose="02020603050405020304" pitchFamily="18" charset="0"/>
                  </a:rPr>
                  <a:t>使得</a:t>
                </a:r>
                <a:r>
                  <a:rPr lang="en-US" altLang="zh-CN" sz="3300" i="1" dirty="0">
                    <a:latin typeface="Times" panose="02020603050405020304" pitchFamily="18" charset="0"/>
                  </a:rPr>
                  <a:t>af(n/b) ≤ </a:t>
                </a:r>
                <a:r>
                  <a:rPr lang="en-US" altLang="zh-CN" sz="3300" i="1" dirty="0" err="1">
                    <a:latin typeface="Times" panose="02020603050405020304" pitchFamily="18" charset="0"/>
                  </a:rPr>
                  <a:t>cf</a:t>
                </a:r>
                <a:r>
                  <a:rPr lang="en-US" altLang="zh-CN" sz="3300" i="1" dirty="0">
                    <a:latin typeface="Times" panose="02020603050405020304" pitchFamily="18" charset="0"/>
                  </a:rPr>
                  <a:t>(n)。</a:t>
                </a:r>
              </a:p>
              <a:p>
                <a:pPr marL="914400" lvl="2" indent="0">
                  <a:lnSpc>
                    <a:spcPct val="140000"/>
                  </a:lnSpc>
                  <a:spcBef>
                    <a:spcPts val="600"/>
                  </a:spcBef>
                  <a:buNone/>
                </a:pPr>
                <a:r>
                  <a:rPr lang="en-US" altLang="zh-CN" sz="3300" dirty="0" err="1">
                    <a:latin typeface="Times" panose="02020603050405020304" pitchFamily="18" charset="0"/>
                  </a:rPr>
                  <a:t>因为</a:t>
                </a:r>
                <a:r>
                  <a:rPr lang="en-US" altLang="zh-CN" sz="3300" i="1" dirty="0" err="1">
                    <a:latin typeface="Times" panose="02020603050405020304" pitchFamily="18" charset="0"/>
                  </a:rPr>
                  <a:t>af</a:t>
                </a:r>
                <a:r>
                  <a:rPr lang="en-US" altLang="zh-CN" sz="3300" i="1" dirty="0">
                    <a:latin typeface="Times" panose="02020603050405020304" pitchFamily="18" charset="0"/>
                  </a:rPr>
                  <a:t>(n/b) = 3(n/4)lg(n/4)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3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30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3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altLang="zh-CN" sz="330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3300" i="1" dirty="0">
                    <a:latin typeface="Times" panose="02020603050405020304" pitchFamily="18" charset="0"/>
                  </a:rPr>
                  <a:t> </a:t>
                </a:r>
                <a:r>
                  <a:rPr lang="en-US" altLang="zh-CN" sz="3300" i="1" dirty="0" err="1">
                    <a:latin typeface="Times" panose="02020603050405020304" pitchFamily="18" charset="0"/>
                  </a:rPr>
                  <a:t>nlg</a:t>
                </a:r>
                <a:r>
                  <a:rPr lang="en-US" altLang="zh-CN" sz="3300" i="1" dirty="0">
                    <a:latin typeface="Times" panose="02020603050405020304" pitchFamily="18" charset="0"/>
                  </a:rPr>
                  <a:t>(n/4) &lt;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3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300" i="1" dirty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3300" i="1" dirty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3300" i="1" dirty="0">
                    <a:latin typeface="Times" panose="02020603050405020304" pitchFamily="18" charset="0"/>
                  </a:rPr>
                  <a:t> nlgn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3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300" i="1" dirty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3300" i="1" dirty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3300" i="1" dirty="0">
                    <a:latin typeface="Times" panose="02020603050405020304" pitchFamily="18" charset="0"/>
                  </a:rPr>
                  <a:t> f(n)</a:t>
                </a:r>
                <a:r>
                  <a:rPr lang="zh-CN" altLang="en-US" sz="3300" i="1" dirty="0">
                    <a:latin typeface="Times" panose="02020603050405020304" pitchFamily="18" charset="0"/>
                  </a:rPr>
                  <a:t>。</a:t>
                </a:r>
                <a:r>
                  <a:rPr lang="en-US" altLang="zh-CN" sz="3300" i="1" dirty="0">
                    <a:latin typeface="Times" panose="02020603050405020304" pitchFamily="18" charset="0"/>
                  </a:rPr>
                  <a:t>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3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30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330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3300" i="1" dirty="0">
                    <a:latin typeface="Times" panose="02020603050405020304" pitchFamily="18" charset="0"/>
                  </a:rPr>
                  <a:t> &lt; 1</a:t>
                </a:r>
                <a:r>
                  <a:rPr lang="en-US" altLang="zh-CN" sz="3300" dirty="0">
                    <a:latin typeface="Times" panose="02020603050405020304" pitchFamily="18" charset="0"/>
                  </a:rPr>
                  <a:t>可以满足要求。</a:t>
                </a:r>
              </a:p>
              <a:p>
                <a:pPr marL="914400" lvl="2" indent="0">
                  <a:lnSpc>
                    <a:spcPct val="140000"/>
                  </a:lnSpc>
                  <a:spcBef>
                    <a:spcPts val="600"/>
                  </a:spcBef>
                  <a:buNone/>
                </a:pPr>
                <a:r>
                  <a:rPr lang="en-US" altLang="zh-CN" sz="3300" dirty="0" err="1">
                    <a:latin typeface="Times" panose="02020603050405020304" pitchFamily="18" charset="0"/>
                  </a:rPr>
                  <a:t>因此，</a:t>
                </a:r>
                <a:r>
                  <a:rPr lang="en-US" altLang="zh-CN" sz="3300" i="1" dirty="0" err="1">
                    <a:latin typeface="Times" panose="02020603050405020304" pitchFamily="18" charset="0"/>
                  </a:rPr>
                  <a:t>T</a:t>
                </a:r>
                <a:r>
                  <a:rPr lang="en-US" altLang="zh-CN" sz="3300" i="1" dirty="0">
                    <a:latin typeface="Times" panose="02020603050405020304" pitchFamily="18" charset="0"/>
                  </a:rPr>
                  <a:t>(n) = </a:t>
                </a:r>
                <a:r>
                  <a:rPr lang="en-US" sz="3300" dirty="0">
                    <a:latin typeface="Times" panose="02020603050405020304" pitchFamily="18" charset="0"/>
                    <a:cs typeface="Times New Roman" panose="02020603050405020304" pitchFamily="18" charset="0"/>
                    <a:sym typeface="Symbol" panose="05050102010706020507"/>
                  </a:rPr>
                  <a:t></a:t>
                </a:r>
                <a:r>
                  <a:rPr lang="en-US" altLang="zh-CN" sz="3300" i="1" dirty="0">
                    <a:latin typeface="Times" panose="02020603050405020304" pitchFamily="18" charset="0"/>
                  </a:rPr>
                  <a:t>(</a:t>
                </a:r>
                <a:r>
                  <a:rPr lang="en-US" altLang="zh-CN" sz="3300" i="1" dirty="0" err="1">
                    <a:latin typeface="Times" panose="02020603050405020304" pitchFamily="18" charset="0"/>
                  </a:rPr>
                  <a:t>nlgn</a:t>
                </a:r>
                <a:r>
                  <a:rPr lang="en-US" altLang="zh-CN" sz="3300" i="1" dirty="0">
                    <a:latin typeface="Times" panose="02020603050405020304" pitchFamily="18" charset="0"/>
                  </a:rPr>
                  <a:t>)。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2269"/>
                <a:ext cx="10713440" cy="5545731"/>
              </a:xfrm>
              <a:blipFill>
                <a:blip r:embed="rId2"/>
                <a:stretch>
                  <a:fillRect l="-512" t="-1868" r="-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608" y="847288"/>
            <a:ext cx="10399779" cy="497724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75682" y="4286806"/>
            <a:ext cx="629179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输入：数组</a:t>
            </a:r>
            <a:r>
              <a:rPr lang="en-US" altLang="zh-CN" i="1" dirty="0"/>
              <a:t>P</a:t>
            </a:r>
            <a:r>
              <a:rPr lang="zh-CN" altLang="en-US" dirty="0"/>
              <a:t>表示不同长度的钢条的价格，</a:t>
            </a:r>
            <a:r>
              <a:rPr lang="en-US" altLang="zh-CN" i="1" dirty="0"/>
              <a:t>n</a:t>
            </a:r>
            <a:r>
              <a:rPr lang="zh-CN" altLang="en-US" dirty="0"/>
              <a:t>表示钢条的长度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/>
              <a:t>：初始化；</a:t>
            </a:r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i="1" dirty="0"/>
              <a:t>k</a:t>
            </a:r>
            <a:r>
              <a:rPr lang="zh-CN" altLang="en-US" dirty="0"/>
              <a:t>表示钢条的长度，不断变长，直到</a:t>
            </a:r>
            <a:r>
              <a:rPr lang="en-US" altLang="zh-CN" i="1" dirty="0"/>
              <a:t>n</a:t>
            </a:r>
            <a:endParaRPr lang="zh-CN" altLang="en-US" i="1" dirty="0"/>
          </a:p>
          <a:p>
            <a:r>
              <a:rPr lang="en-US" altLang="zh-CN" dirty="0"/>
              <a:t>3-4</a:t>
            </a:r>
            <a:r>
              <a:rPr lang="zh-CN" altLang="en-US" dirty="0"/>
              <a:t>：表示不切割的情况，</a:t>
            </a:r>
            <a:r>
              <a:rPr lang="en-US" altLang="zh-CN" dirty="0"/>
              <a:t>C[</a:t>
            </a:r>
            <a:r>
              <a:rPr lang="en-US" altLang="zh-CN" i="1" dirty="0"/>
              <a:t>k</a:t>
            </a:r>
            <a:r>
              <a:rPr lang="en-US" altLang="zh-CN" dirty="0"/>
              <a:t>]</a:t>
            </a:r>
            <a:r>
              <a:rPr lang="zh-CN" altLang="en-US" dirty="0"/>
              <a:t>表示长度为</a:t>
            </a:r>
            <a:r>
              <a:rPr lang="en-US" altLang="zh-CN" dirty="0"/>
              <a:t>k</a:t>
            </a:r>
            <a:r>
              <a:rPr lang="zh-CN" altLang="en-US" dirty="0"/>
              <a:t>的钢条的切割位置</a:t>
            </a:r>
          </a:p>
          <a:p>
            <a:r>
              <a:rPr lang="en-US" altLang="zh-CN" dirty="0"/>
              <a:t>5-10</a:t>
            </a:r>
            <a:r>
              <a:rPr lang="zh-CN" altLang="en-US" dirty="0"/>
              <a:t>：表示将切割点从</a:t>
            </a:r>
            <a:r>
              <a:rPr lang="en-US" altLang="zh-CN" dirty="0"/>
              <a:t>1</a:t>
            </a:r>
            <a:r>
              <a:rPr lang="zh-CN" altLang="en-US" dirty="0"/>
              <a:t>至</a:t>
            </a:r>
            <a:r>
              <a:rPr lang="zh-CN" altLang="zh-CN" dirty="0">
                <a:effectLst/>
                <a:ea typeface="Times New Roman" panose="02020603050405020304" pitchFamily="18" charset="0"/>
                <a:sym typeface="+mn-ea"/>
              </a:rPr>
              <a:t> </a:t>
            </a:r>
            <a:r>
              <a:rPr lang="en-US" altLang="zh-CN" dirty="0">
                <a:latin typeface="Times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zh-CN" i="1" dirty="0">
                <a:sym typeface="Symbol" panose="05050102010706020507" pitchFamily="18" charset="2"/>
              </a:rPr>
              <a:t>k</a:t>
            </a:r>
            <a:r>
              <a:rPr lang="en-US" altLang="zh-CN" dirty="0">
                <a:latin typeface="Times" panose="02020603050405020304" pitchFamily="18" charset="0"/>
                <a:sym typeface="+mn-ea"/>
              </a:rPr>
              <a:t>/2</a:t>
            </a:r>
            <a:r>
              <a:rPr lang="en-US" altLang="zh-CN" dirty="0">
                <a:latin typeface="Times" panose="02020603050405020304" pitchFamily="18" charset="0"/>
                <a:sym typeface="Symbol" panose="05050102010706020507" pitchFamily="18" charset="2"/>
              </a:rPr>
              <a:t></a:t>
            </a:r>
            <a:r>
              <a:rPr lang="zh-CN" altLang="en-US" dirty="0">
                <a:latin typeface="Times" panose="02020603050405020304" pitchFamily="18" charset="0"/>
                <a:sym typeface="Symbol" panose="05050102010706020507" pitchFamily="18" charset="2"/>
              </a:rPr>
              <a:t>不停变换，找出总卖价最大的值及其对应的切割点</a:t>
            </a:r>
          </a:p>
          <a:p>
            <a:r>
              <a:rPr lang="en-US" altLang="zh-CN" dirty="0"/>
              <a:t>11</a:t>
            </a:r>
            <a:r>
              <a:rPr lang="zh-CN" altLang="en-US" dirty="0"/>
              <a:t>：将找出的</a:t>
            </a:r>
            <a:r>
              <a:rPr lang="zh-CN" altLang="en-US" dirty="0">
                <a:latin typeface="Times" panose="02020603050405020304" pitchFamily="18" charset="0"/>
                <a:sym typeface="Symbol" panose="05050102010706020507" pitchFamily="18" charset="2"/>
              </a:rPr>
              <a:t>总卖价最大的值记录到</a:t>
            </a:r>
            <a:r>
              <a:rPr lang="en-US" altLang="zh-CN" i="1" dirty="0">
                <a:latin typeface="Times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dirty="0">
                <a:latin typeface="Times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i="1" dirty="0">
                <a:sym typeface="Symbol" panose="05050102010706020507" pitchFamily="18" charset="2"/>
              </a:rPr>
              <a:t>k</a:t>
            </a:r>
            <a:r>
              <a:rPr lang="en-US" altLang="zh-CN" dirty="0">
                <a:latin typeface="Times" panose="02020603050405020304" pitchFamily="18" charset="0"/>
                <a:sym typeface="Symbol" panose="05050102010706020507" pitchFamily="18" charset="2"/>
              </a:rPr>
              <a:t>]</a:t>
            </a:r>
            <a:r>
              <a:rPr lang="zh-CN" altLang="en-US" dirty="0">
                <a:latin typeface="Times" panose="02020603050405020304" pitchFamily="18" charset="0"/>
                <a:sym typeface="Symbol" panose="05050102010706020507" pitchFamily="18" charset="2"/>
              </a:rPr>
              <a:t>中</a:t>
            </a:r>
            <a:endParaRPr lang="zh-CN" altLang="en-US" dirty="0"/>
          </a:p>
          <a:p>
            <a:r>
              <a:rPr lang="zh-CN" altLang="en-US" dirty="0"/>
              <a:t>算法复杂度</a:t>
            </a:r>
            <a:r>
              <a:rPr lang="en-US" altLang="zh-CN" dirty="0"/>
              <a:t>O(</a:t>
            </a:r>
            <a:r>
              <a:rPr lang="en-US" altLang="zh-CN" i="1" dirty="0"/>
              <a:t>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94030"/>
            <a:ext cx="10515600" cy="56832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作业中出现的一些问题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个别同学把归纳公式搞错了，</a:t>
            </a:r>
            <a:r>
              <a:rPr lang="en-US" altLang="zh-CN" i="1" dirty="0">
                <a:sym typeface="+mn-ea"/>
              </a:rPr>
              <a:t>R</a:t>
            </a:r>
            <a:r>
              <a:rPr lang="en-US" altLang="zh-CN" dirty="0">
                <a:sym typeface="+mn-ea"/>
              </a:rPr>
              <a:t>[</a:t>
            </a:r>
            <a:r>
              <a:rPr lang="en-US" altLang="zh-CN" i="1" dirty="0">
                <a:sym typeface="+mn-ea"/>
              </a:rPr>
              <a:t>k</a:t>
            </a:r>
            <a:r>
              <a:rPr lang="en-US" altLang="zh-CN" dirty="0">
                <a:sym typeface="+mn-ea"/>
              </a:rPr>
              <a:t>]</a:t>
            </a:r>
            <a:r>
              <a:rPr lang="en-US" altLang="zh-CN" i="1" dirty="0">
                <a:sym typeface="+mn-ea"/>
              </a:rPr>
              <a:t>=Max{Max</a:t>
            </a:r>
            <a:r>
              <a:rPr lang="en-US" altLang="zh-CN" sz="2800" i="1" baseline="-25000" dirty="0">
                <a:sym typeface="+mn-ea"/>
              </a:rPr>
              <a:t>i</a:t>
            </a:r>
            <a:r>
              <a:rPr lang="en-US" altLang="zh-CN" i="1" dirty="0">
                <a:sym typeface="+mn-ea"/>
              </a:rPr>
              <a:t>{p</a:t>
            </a:r>
            <a:r>
              <a:rPr lang="en-US" altLang="zh-CN" i="1" baseline="-25000" dirty="0">
                <a:sym typeface="+mn-ea"/>
              </a:rPr>
              <a:t>i</a:t>
            </a:r>
            <a:r>
              <a:rPr lang="en-US" altLang="zh-CN" i="1" dirty="0">
                <a:sym typeface="+mn-ea"/>
              </a:rPr>
              <a:t> + R</a:t>
            </a:r>
            <a:r>
              <a:rPr lang="en-US" altLang="zh-CN" dirty="0">
                <a:sym typeface="+mn-ea"/>
              </a:rPr>
              <a:t>[</a:t>
            </a:r>
            <a:r>
              <a:rPr lang="en-US" altLang="zh-CN" i="1" dirty="0">
                <a:sym typeface="+mn-ea"/>
              </a:rPr>
              <a:t>k-</a:t>
            </a:r>
            <a:r>
              <a:rPr lang="en-US" altLang="zh-CN" i="1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]</a:t>
            </a:r>
            <a:r>
              <a:rPr lang="en-US" altLang="zh-CN" i="1" dirty="0">
                <a:sym typeface="+mn-ea"/>
              </a:rPr>
              <a:t>}</a:t>
            </a:r>
            <a:r>
              <a:rPr lang="en-US" altLang="zh-CN" dirty="0">
                <a:sym typeface="+mn-ea"/>
              </a:rPr>
              <a:t>, </a:t>
            </a:r>
            <a:r>
              <a:rPr lang="en-US" altLang="zh-CN" i="1" dirty="0">
                <a:sym typeface="+mn-ea"/>
              </a:rPr>
              <a:t>p</a:t>
            </a:r>
            <a:r>
              <a:rPr lang="en-US" altLang="zh-CN" i="1" baseline="-25000" dirty="0">
                <a:sym typeface="+mn-ea"/>
              </a:rPr>
              <a:t>k</a:t>
            </a:r>
            <a:r>
              <a:rPr lang="en-US" altLang="zh-CN" i="1" dirty="0">
                <a:sym typeface="+mn-ea"/>
              </a:rPr>
              <a:t>} </a:t>
            </a:r>
            <a:r>
              <a:rPr lang="zh-CN" altLang="en-US" i="1" dirty="0">
                <a:sym typeface="+mn-ea"/>
              </a:rPr>
              <a:t>（</a:t>
            </a:r>
            <a:r>
              <a:rPr lang="en-US" altLang="zh-CN" i="1" dirty="0">
                <a:sym typeface="+mn-ea"/>
              </a:rPr>
              <a:t>1 </a:t>
            </a:r>
            <a:r>
              <a:rPr lang="en-US" altLang="zh-CN" i="1" dirty="0">
                <a:sym typeface="Symbol" panose="05050102010706020507" pitchFamily="18" charset="2"/>
              </a:rPr>
              <a:t></a:t>
            </a:r>
            <a:r>
              <a:rPr lang="en-US" altLang="zh-CN" i="1" dirty="0">
                <a:sym typeface="+mn-ea"/>
              </a:rPr>
              <a:t>  </a:t>
            </a:r>
            <a:r>
              <a:rPr lang="en-US" altLang="zh-CN" i="1" dirty="0" err="1">
                <a:sym typeface="+mn-ea"/>
              </a:rPr>
              <a:t>i</a:t>
            </a:r>
            <a:r>
              <a:rPr lang="en-US" altLang="zh-CN" i="1" dirty="0">
                <a:sym typeface="+mn-ea"/>
              </a:rPr>
              <a:t> &lt; k</a:t>
            </a:r>
            <a:r>
              <a:rPr lang="zh-CN" altLang="en-US" i="1" dirty="0">
                <a:sym typeface="+mn-ea"/>
              </a:rPr>
              <a:t>）</a:t>
            </a:r>
            <a:r>
              <a:rPr lang="zh-CN" altLang="en-US" dirty="0">
                <a:sym typeface="+mn-ea"/>
              </a:rPr>
              <a:t>。该归纳公式是错误的</a:t>
            </a:r>
            <a:r>
              <a:rPr lang="en-US" altLang="zh-CN" dirty="0">
                <a:sym typeface="+mn-ea"/>
              </a:rPr>
              <a:t>——</a:t>
            </a:r>
            <a:r>
              <a:rPr lang="zh-CN" altLang="en-US" dirty="0">
                <a:sym typeface="+mn-ea"/>
              </a:rPr>
              <a:t>因为</a:t>
            </a:r>
            <a:r>
              <a:rPr lang="en-US" altLang="zh-CN" i="1" dirty="0">
                <a:sym typeface="+mn-ea"/>
              </a:rPr>
              <a:t>p</a:t>
            </a:r>
            <a:r>
              <a:rPr lang="en-US" altLang="zh-CN" i="1" baseline="-25000" dirty="0">
                <a:sym typeface="+mn-ea"/>
              </a:rPr>
              <a:t>i</a:t>
            </a:r>
            <a:r>
              <a:rPr lang="zh-CN" altLang="en-US" dirty="0">
                <a:sym typeface="+mn-ea"/>
              </a:rPr>
              <a:t>并不一定是长度为</a:t>
            </a:r>
            <a:r>
              <a:rPr lang="en-US" altLang="zh-CN" i="1" dirty="0">
                <a:sym typeface="+mn-ea"/>
              </a:rPr>
              <a:t>i</a:t>
            </a:r>
            <a:r>
              <a:rPr lang="zh-CN" altLang="en-US" dirty="0">
                <a:sym typeface="+mn-ea"/>
              </a:rPr>
              <a:t>的钢板的最大售价。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DA199-79AD-660C-AD3A-8006E684E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C5DB984D-B808-FCA5-E0C0-80176974A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045"/>
            <a:ext cx="10515600" cy="878840"/>
          </a:xfrm>
        </p:spPr>
        <p:txBody>
          <a:bodyPr/>
          <a:lstStyle/>
          <a:p>
            <a:r>
              <a:rPr lang="zh-CN" altLang="en-US" dirty="0"/>
              <a:t>第八章</a:t>
            </a: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48FEFE0F-55EF-2B13-B846-44C9FE1A974A}"/>
              </a:ext>
            </a:extLst>
          </p:cNvPr>
          <p:cNvSpPr txBox="1">
            <a:spLocks/>
          </p:cNvSpPr>
          <p:nvPr/>
        </p:nvSpPr>
        <p:spPr>
          <a:xfrm>
            <a:off x="838199" y="1240339"/>
            <a:ext cx="9188669" cy="43773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/>
              <a:tabLst>
                <a:tab pos="1143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(a) </a:t>
            </a:r>
            <a:r>
              <a:rPr 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对下图做</a:t>
            </a:r>
            <a:r>
              <a:rPr 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DFS</a:t>
            </a:r>
            <a:r>
              <a:rPr 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搜索。请标出图中每个节点的发现时间和完成时间</a:t>
            </a:r>
            <a:r>
              <a:rPr lang="en-US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)/</a:t>
            </a:r>
            <a:r>
              <a:rPr lang="en-US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。搜索从顶点</a:t>
            </a:r>
            <a:r>
              <a:rPr lang="en-US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开始，并且，在搜索过程中，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当存在</a:t>
            </a:r>
            <a:r>
              <a:rPr 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多个可选邻居情况下，遵照字母顺序进行选择。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(b) </a:t>
            </a:r>
            <a:r>
              <a:rPr 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列出属于下述集合的边</a:t>
            </a:r>
            <a:r>
              <a:rPr 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 marL="342265" algn="just">
              <a:lnSpc>
                <a:spcPct val="150000"/>
              </a:lnSpc>
              <a:spcAft>
                <a:spcPts val="600"/>
              </a:spcAft>
            </a:pPr>
            <a:r>
              <a:rPr 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后向边集合</a:t>
            </a:r>
            <a:r>
              <a:rPr 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 marL="342265" algn="just">
              <a:lnSpc>
                <a:spcPct val="150000"/>
              </a:lnSpc>
              <a:spcAft>
                <a:spcPts val="600"/>
              </a:spcAft>
            </a:pPr>
            <a:r>
              <a:rPr 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前向边集合</a:t>
            </a:r>
            <a:r>
              <a:rPr 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:	</a:t>
            </a:r>
          </a:p>
          <a:p>
            <a:pPr marL="342265" algn="just">
              <a:lnSpc>
                <a:spcPct val="150000"/>
              </a:lnSpc>
              <a:spcAft>
                <a:spcPts val="600"/>
              </a:spcAft>
            </a:pPr>
            <a:r>
              <a:rPr 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交叉边集合</a:t>
            </a:r>
            <a:r>
              <a:rPr 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:		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lphaLcParenBoth" startAt="3"/>
            </a:pPr>
            <a:r>
              <a:rPr 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找出图中的强连通分支并画出分支图</a:t>
            </a:r>
            <a:r>
              <a:rPr 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  <a:p>
            <a:pPr marL="342900" indent="-342900" algn="just">
              <a:buFont typeface="+mj-lt"/>
              <a:buAutoNum type="arabicPeriod"/>
              <a:tabLst>
                <a:tab pos="114300" algn="l"/>
              </a:tabLst>
            </a:pPr>
            <a:endParaRPr lang="en-US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7C932F5C-484A-29AC-1286-5206AF1F68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9167506"/>
              </p:ext>
            </p:extLst>
          </p:nvPr>
        </p:nvGraphicFramePr>
        <p:xfrm>
          <a:off x="5647109" y="2222875"/>
          <a:ext cx="6110288" cy="326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4912804" imgH="2632849" progId="Word.Picture.8">
                  <p:embed/>
                </p:oleObj>
              </mc:Choice>
              <mc:Fallback>
                <p:oleObj name="Picture" r:id="rId2" imgW="4912804" imgH="2632849" progId="Word.Picture.8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EC3A2133-1F9A-4E76-8047-9803B02888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7109" y="2222875"/>
                        <a:ext cx="6110288" cy="32686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7313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8">
            <a:extLst>
              <a:ext uri="{FF2B5EF4-FFF2-40B4-BE49-F238E27FC236}">
                <a16:creationId xmlns:a16="http://schemas.microsoft.com/office/drawing/2014/main" id="{69B46BD0-C70B-285A-5ECE-C87D93536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5" name="Rectangle 52">
            <a:extLst>
              <a:ext uri="{FF2B5EF4-FFF2-40B4-BE49-F238E27FC236}">
                <a16:creationId xmlns:a16="http://schemas.microsoft.com/office/drawing/2014/main" id="{9B159DA4-8101-96F8-8A19-61CCBB6ED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622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EA8EA06-95B5-31FB-AAA8-EB79F7C65361}"/>
              </a:ext>
            </a:extLst>
          </p:cNvPr>
          <p:cNvSpPr txBox="1"/>
          <p:nvPr/>
        </p:nvSpPr>
        <p:spPr>
          <a:xfrm>
            <a:off x="637127" y="257146"/>
            <a:ext cx="79694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(a) DFS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搜索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并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标出图中每个节点的发现时间和完成时间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)/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" name="Rectangle 158">
            <a:extLst>
              <a:ext uri="{FF2B5EF4-FFF2-40B4-BE49-F238E27FC236}">
                <a16:creationId xmlns:a16="http://schemas.microsoft.com/office/drawing/2014/main" id="{936A237F-D9AA-0D2C-95D7-28E2D1941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69" y="24145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4" name="Rectangle 237">
            <a:extLst>
              <a:ext uri="{FF2B5EF4-FFF2-40B4-BE49-F238E27FC236}">
                <a16:creationId xmlns:a16="http://schemas.microsoft.com/office/drawing/2014/main" id="{F141B511-1D41-EC52-8468-08677E52D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8317" y="249200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8" name="Rectangle 317">
            <a:extLst>
              <a:ext uri="{FF2B5EF4-FFF2-40B4-BE49-F238E27FC236}">
                <a16:creationId xmlns:a16="http://schemas.microsoft.com/office/drawing/2014/main" id="{CF3F9A00-98B1-7BEE-BD62-954F1586C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7485" y="249200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3" name="Rectangle 396">
            <a:extLst>
              <a:ext uri="{FF2B5EF4-FFF2-40B4-BE49-F238E27FC236}">
                <a16:creationId xmlns:a16="http://schemas.microsoft.com/office/drawing/2014/main" id="{149766B4-429D-7E90-9C95-EFF8E01E4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1723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54" name="Group 344">
            <a:extLst>
              <a:ext uri="{FF2B5EF4-FFF2-40B4-BE49-F238E27FC236}">
                <a16:creationId xmlns:a16="http://schemas.microsoft.com/office/drawing/2014/main" id="{D598EA90-DAE1-24D2-2A17-4E5AE1630A7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81643" y="1201738"/>
            <a:ext cx="4854391" cy="2580558"/>
            <a:chOff x="9045" y="8775"/>
            <a:chExt cx="7644" cy="4063"/>
          </a:xfrm>
        </p:grpSpPr>
        <p:sp>
          <p:nvSpPr>
            <p:cNvPr id="256" name="Line 394">
              <a:extLst>
                <a:ext uri="{FF2B5EF4-FFF2-40B4-BE49-F238E27FC236}">
                  <a16:creationId xmlns:a16="http://schemas.microsoft.com/office/drawing/2014/main" id="{B19A9E6F-34F1-E191-43E3-2A6AA2694F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84" y="10449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" name="Text Box 393">
              <a:extLst>
                <a:ext uri="{FF2B5EF4-FFF2-40B4-BE49-F238E27FC236}">
                  <a16:creationId xmlns:a16="http://schemas.microsoft.com/office/drawing/2014/main" id="{47A0D8E3-60A2-6300-3E90-1D47432268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92" y="8775"/>
              <a:ext cx="687" cy="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8" name="Text Box 392">
              <a:extLst>
                <a:ext uri="{FF2B5EF4-FFF2-40B4-BE49-F238E27FC236}">
                  <a16:creationId xmlns:a16="http://schemas.microsoft.com/office/drawing/2014/main" id="{9BE1C4AE-1684-9079-8154-F4BDB1FFAB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67" y="11927"/>
              <a:ext cx="789" cy="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9" name="Text Box 391">
              <a:extLst>
                <a:ext uri="{FF2B5EF4-FFF2-40B4-BE49-F238E27FC236}">
                  <a16:creationId xmlns:a16="http://schemas.microsoft.com/office/drawing/2014/main" id="{546D3D0F-B796-7A35-CC75-83F97B85F5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80" y="10661"/>
              <a:ext cx="866" cy="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0" name="Text Box 390">
              <a:extLst>
                <a:ext uri="{FF2B5EF4-FFF2-40B4-BE49-F238E27FC236}">
                  <a16:creationId xmlns:a16="http://schemas.microsoft.com/office/drawing/2014/main" id="{360CEEF6-E789-6570-6DAC-970E2B8C03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05" y="10503"/>
              <a:ext cx="622" cy="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1" name="Text Box 389">
              <a:extLst>
                <a:ext uri="{FF2B5EF4-FFF2-40B4-BE49-F238E27FC236}">
                  <a16:creationId xmlns:a16="http://schemas.microsoft.com/office/drawing/2014/main" id="{F3528910-121D-30A6-6F0D-CA2C0D64A4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67" y="11373"/>
              <a:ext cx="714" cy="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2" name="Text Box 388">
              <a:extLst>
                <a:ext uri="{FF2B5EF4-FFF2-40B4-BE49-F238E27FC236}">
                  <a16:creationId xmlns:a16="http://schemas.microsoft.com/office/drawing/2014/main" id="{EA5E2CDE-5EB5-289C-23C9-CC5A80D720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55" y="10095"/>
              <a:ext cx="709" cy="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3" name="Text Box 387">
              <a:extLst>
                <a:ext uri="{FF2B5EF4-FFF2-40B4-BE49-F238E27FC236}">
                  <a16:creationId xmlns:a16="http://schemas.microsoft.com/office/drawing/2014/main" id="{9090D6D3-AC89-8558-D199-F4C6B5EE91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26" y="11263"/>
              <a:ext cx="765" cy="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4" name="Text Box 386">
              <a:extLst>
                <a:ext uri="{FF2B5EF4-FFF2-40B4-BE49-F238E27FC236}">
                  <a16:creationId xmlns:a16="http://schemas.microsoft.com/office/drawing/2014/main" id="{45D4DB57-E2BF-445B-43BC-699422384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" y="8957"/>
              <a:ext cx="991" cy="8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5" name="Text Box 385">
              <a:extLst>
                <a:ext uri="{FF2B5EF4-FFF2-40B4-BE49-F238E27FC236}">
                  <a16:creationId xmlns:a16="http://schemas.microsoft.com/office/drawing/2014/main" id="{5CB714A4-427F-5C76-B16F-B53024D866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04" y="8854"/>
              <a:ext cx="687" cy="7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6" name="Text Box 384">
              <a:extLst>
                <a:ext uri="{FF2B5EF4-FFF2-40B4-BE49-F238E27FC236}">
                  <a16:creationId xmlns:a16="http://schemas.microsoft.com/office/drawing/2014/main" id="{6905896F-3C1A-69AA-F378-9E67B49AF9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86" y="10593"/>
              <a:ext cx="712" cy="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7" name="Text Box 383">
              <a:extLst>
                <a:ext uri="{FF2B5EF4-FFF2-40B4-BE49-F238E27FC236}">
                  <a16:creationId xmlns:a16="http://schemas.microsoft.com/office/drawing/2014/main" id="{E21B69BF-2E29-344F-E101-E96C1D92C2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81" y="12017"/>
              <a:ext cx="968" cy="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k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8" name="Text Box 382">
              <a:extLst>
                <a:ext uri="{FF2B5EF4-FFF2-40B4-BE49-F238E27FC236}">
                  <a16:creationId xmlns:a16="http://schemas.microsoft.com/office/drawing/2014/main" id="{02EF66CD-2801-2DB9-C6B8-37AED12ECF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58" y="12047"/>
              <a:ext cx="619" cy="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9" name="Text Box 381">
              <a:extLst>
                <a:ext uri="{FF2B5EF4-FFF2-40B4-BE49-F238E27FC236}">
                  <a16:creationId xmlns:a16="http://schemas.microsoft.com/office/drawing/2014/main" id="{CE37BCF7-5F80-8A00-D7EF-49F09DD703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81" y="9011"/>
              <a:ext cx="849" cy="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g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0" name="Line 380">
              <a:extLst>
                <a:ext uri="{FF2B5EF4-FFF2-40B4-BE49-F238E27FC236}">
                  <a16:creationId xmlns:a16="http://schemas.microsoft.com/office/drawing/2014/main" id="{B20DE504-D1CD-E8D6-EB93-2034527459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03" y="9210"/>
              <a:ext cx="1355" cy="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1" name="Line 379">
              <a:extLst>
                <a:ext uri="{FF2B5EF4-FFF2-40B4-BE49-F238E27FC236}">
                  <a16:creationId xmlns:a16="http://schemas.microsoft.com/office/drawing/2014/main" id="{7F49F351-42DD-21E1-0AB2-DB535DE22E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017" y="9298"/>
              <a:ext cx="1576" cy="10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2" name="Line 378">
              <a:extLst>
                <a:ext uri="{FF2B5EF4-FFF2-40B4-BE49-F238E27FC236}">
                  <a16:creationId xmlns:a16="http://schemas.microsoft.com/office/drawing/2014/main" id="{6A9FF0E5-67D0-5D48-0A60-0E78CED83A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16" y="10877"/>
              <a:ext cx="469" cy="1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3" name="Line 377">
              <a:extLst>
                <a:ext uri="{FF2B5EF4-FFF2-40B4-BE49-F238E27FC236}">
                  <a16:creationId xmlns:a16="http://schemas.microsoft.com/office/drawing/2014/main" id="{C5869B06-4573-BD48-F115-1509DD0221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05" y="10381"/>
              <a:ext cx="0" cy="8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4" name="Line 376">
              <a:extLst>
                <a:ext uri="{FF2B5EF4-FFF2-40B4-BE49-F238E27FC236}">
                  <a16:creationId xmlns:a16="http://schemas.microsoft.com/office/drawing/2014/main" id="{2300EFB6-E671-3EC2-D6B1-DAB39D10A3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42" y="10877"/>
              <a:ext cx="1681" cy="36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5" name="Line 375">
              <a:extLst>
                <a:ext uri="{FF2B5EF4-FFF2-40B4-BE49-F238E27FC236}">
                  <a16:creationId xmlns:a16="http://schemas.microsoft.com/office/drawing/2014/main" id="{BD5B04B3-7F41-03BD-5A40-AE272D82F2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385" y="11256"/>
              <a:ext cx="1220" cy="8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6" name="Line 374">
              <a:extLst>
                <a:ext uri="{FF2B5EF4-FFF2-40B4-BE49-F238E27FC236}">
                  <a16:creationId xmlns:a16="http://schemas.microsoft.com/office/drawing/2014/main" id="{F18B9DC3-D5ED-84B4-4C75-758FE31205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76" y="11198"/>
              <a:ext cx="1074" cy="90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" name="Line 373">
              <a:extLst>
                <a:ext uri="{FF2B5EF4-FFF2-40B4-BE49-F238E27FC236}">
                  <a16:creationId xmlns:a16="http://schemas.microsoft.com/office/drawing/2014/main" id="{341FE844-21B3-4C9D-BBB9-46B974CDF4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35" y="10351"/>
              <a:ext cx="1738" cy="4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8" name="Line 372">
              <a:extLst>
                <a:ext uri="{FF2B5EF4-FFF2-40B4-BE49-F238E27FC236}">
                  <a16:creationId xmlns:a16="http://schemas.microsoft.com/office/drawing/2014/main" id="{B3C1B0F4-BB09-D6D6-4645-255BD85D93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651" y="10790"/>
              <a:ext cx="706" cy="13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9" name="Line 371">
              <a:extLst>
                <a:ext uri="{FF2B5EF4-FFF2-40B4-BE49-F238E27FC236}">
                  <a16:creationId xmlns:a16="http://schemas.microsoft.com/office/drawing/2014/main" id="{03F0DC8E-CB69-D0D2-A3EF-BCDF270DE5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43" y="10732"/>
              <a:ext cx="1767" cy="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0" name="Line 370">
              <a:extLst>
                <a:ext uri="{FF2B5EF4-FFF2-40B4-BE49-F238E27FC236}">
                  <a16:creationId xmlns:a16="http://schemas.microsoft.com/office/drawing/2014/main" id="{B8C52B70-897A-B6AB-5721-176BF02087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23" y="10732"/>
              <a:ext cx="1073" cy="7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1" name="Line 369">
              <a:extLst>
                <a:ext uri="{FF2B5EF4-FFF2-40B4-BE49-F238E27FC236}">
                  <a16:creationId xmlns:a16="http://schemas.microsoft.com/office/drawing/2014/main" id="{911514E1-EA49-8EDB-1DF0-8FFC385F2E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681" y="11420"/>
              <a:ext cx="1355" cy="68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2" name="Line 368">
              <a:extLst>
                <a:ext uri="{FF2B5EF4-FFF2-40B4-BE49-F238E27FC236}">
                  <a16:creationId xmlns:a16="http://schemas.microsoft.com/office/drawing/2014/main" id="{387DF92D-C6B1-3CD9-2282-6E71269FA7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633" y="9515"/>
              <a:ext cx="1575" cy="8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3" name="Line 367">
              <a:extLst>
                <a:ext uri="{FF2B5EF4-FFF2-40B4-BE49-F238E27FC236}">
                  <a16:creationId xmlns:a16="http://schemas.microsoft.com/office/drawing/2014/main" id="{C9B5237F-E49B-3F8A-E3FD-693239315D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241" y="9477"/>
              <a:ext cx="2302" cy="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4" name="Line 366">
              <a:extLst>
                <a:ext uri="{FF2B5EF4-FFF2-40B4-BE49-F238E27FC236}">
                  <a16:creationId xmlns:a16="http://schemas.microsoft.com/office/drawing/2014/main" id="{E2A73283-A18F-A2D7-FAF7-4A8CF84013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28" y="11445"/>
              <a:ext cx="1465" cy="71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5" name="Line 365">
              <a:extLst>
                <a:ext uri="{FF2B5EF4-FFF2-40B4-BE49-F238E27FC236}">
                  <a16:creationId xmlns:a16="http://schemas.microsoft.com/office/drawing/2014/main" id="{81C89505-456E-2D7F-CEF0-792931AB6D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25" y="10763"/>
              <a:ext cx="398" cy="14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" name="Line 364">
              <a:extLst>
                <a:ext uri="{FF2B5EF4-FFF2-40B4-BE49-F238E27FC236}">
                  <a16:creationId xmlns:a16="http://schemas.microsoft.com/office/drawing/2014/main" id="{35570E11-DABC-A4AB-CE94-A3D6F7E3BE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125" y="9477"/>
              <a:ext cx="430" cy="12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7" name="Line 363">
              <a:extLst>
                <a:ext uri="{FF2B5EF4-FFF2-40B4-BE49-F238E27FC236}">
                  <a16:creationId xmlns:a16="http://schemas.microsoft.com/office/drawing/2014/main" id="{3877C0F2-F785-B677-9B7D-0E3E4DC8AC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213" y="9531"/>
              <a:ext cx="1881" cy="11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8" name="Line 362">
              <a:extLst>
                <a:ext uri="{FF2B5EF4-FFF2-40B4-BE49-F238E27FC236}">
                  <a16:creationId xmlns:a16="http://schemas.microsoft.com/office/drawing/2014/main" id="{A844B0CE-EC6B-85FB-D98C-4EDB2BAE3C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08" y="9514"/>
              <a:ext cx="148" cy="12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9" name="Line 361">
              <a:extLst>
                <a:ext uri="{FF2B5EF4-FFF2-40B4-BE49-F238E27FC236}">
                  <a16:creationId xmlns:a16="http://schemas.microsoft.com/office/drawing/2014/main" id="{6BD25D75-50F7-0FE7-EEF3-066974C489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925" y="9268"/>
              <a:ext cx="89" cy="15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0" name="Line 360">
              <a:extLst>
                <a:ext uri="{FF2B5EF4-FFF2-40B4-BE49-F238E27FC236}">
                  <a16:creationId xmlns:a16="http://schemas.microsoft.com/office/drawing/2014/main" id="{6D3D208F-BD96-4732-CD9A-E387FBEE35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681" y="12121"/>
              <a:ext cx="2785" cy="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1" name="Line 359">
              <a:extLst>
                <a:ext uri="{FF2B5EF4-FFF2-40B4-BE49-F238E27FC236}">
                  <a16:creationId xmlns:a16="http://schemas.microsoft.com/office/drawing/2014/main" id="{9DD640F4-E366-974F-1B9D-7446700687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47" y="9243"/>
              <a:ext cx="276" cy="11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2" name="Line 358">
              <a:extLst>
                <a:ext uri="{FF2B5EF4-FFF2-40B4-BE49-F238E27FC236}">
                  <a16:creationId xmlns:a16="http://schemas.microsoft.com/office/drawing/2014/main" id="{6C2FD024-35A2-FCFE-4CCA-A5DBCA7298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510" y="9328"/>
              <a:ext cx="30" cy="1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3" name="Text Box 357">
              <a:extLst>
                <a:ext uri="{FF2B5EF4-FFF2-40B4-BE49-F238E27FC236}">
                  <a16:creationId xmlns:a16="http://schemas.microsoft.com/office/drawing/2014/main" id="{BF38C0CA-B60A-15F4-E3E5-EC9FAA11D7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33" y="10381"/>
              <a:ext cx="1239" cy="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4" name="Text Box 356">
              <a:extLst>
                <a:ext uri="{FF2B5EF4-FFF2-40B4-BE49-F238E27FC236}">
                  <a16:creationId xmlns:a16="http://schemas.microsoft.com/office/drawing/2014/main" id="{A238CB5D-856F-341D-D4CA-D15665515E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5" y="10936"/>
              <a:ext cx="1239" cy="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2/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5" name="Text Box 355">
              <a:extLst>
                <a:ext uri="{FF2B5EF4-FFF2-40B4-BE49-F238E27FC236}">
                  <a16:creationId xmlns:a16="http://schemas.microsoft.com/office/drawing/2014/main" id="{6882AEEA-FB63-8FE3-A61A-225832FE26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74" y="11987"/>
              <a:ext cx="1239" cy="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6" name="Text Box 354">
              <a:extLst>
                <a:ext uri="{FF2B5EF4-FFF2-40B4-BE49-F238E27FC236}">
                  <a16:creationId xmlns:a16="http://schemas.microsoft.com/office/drawing/2014/main" id="{7D924854-C341-3489-7A5D-64A34BA1CB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61" y="10361"/>
              <a:ext cx="1088" cy="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1/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7" name="Text Box 353">
              <a:extLst>
                <a:ext uri="{FF2B5EF4-FFF2-40B4-BE49-F238E27FC236}">
                  <a16:creationId xmlns:a16="http://schemas.microsoft.com/office/drawing/2014/main" id="{8FE150FC-4919-8A36-AD14-BFD1ED43BA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06" y="12101"/>
              <a:ext cx="1088" cy="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3/8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8" name="Text Box 352">
              <a:extLst>
                <a:ext uri="{FF2B5EF4-FFF2-40B4-BE49-F238E27FC236}">
                  <a16:creationId xmlns:a16="http://schemas.microsoft.com/office/drawing/2014/main" id="{14E487A0-60B7-1F87-F1A2-D7924EC538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51" y="11201"/>
              <a:ext cx="1088" cy="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4/7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9" name="Text Box 351">
              <a:extLst>
                <a:ext uri="{FF2B5EF4-FFF2-40B4-BE49-F238E27FC236}">
                  <a16:creationId xmlns:a16="http://schemas.microsoft.com/office/drawing/2014/main" id="{AB91660E-A7F0-E65B-0AE8-74AF3EF6DB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16" y="11936"/>
              <a:ext cx="1088" cy="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5/6</a:t>
              </a:r>
              <a:endPara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0" name="Text Box 350">
              <a:extLst>
                <a:ext uri="{FF2B5EF4-FFF2-40B4-BE49-F238E27FC236}">
                  <a16:creationId xmlns:a16="http://schemas.microsoft.com/office/drawing/2014/main" id="{EE185F70-4C76-6C3B-E11A-4E59EDCDA8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40" y="9076"/>
              <a:ext cx="1239" cy="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1" name="Text Box 349">
              <a:extLst>
                <a:ext uri="{FF2B5EF4-FFF2-40B4-BE49-F238E27FC236}">
                  <a16:creationId xmlns:a16="http://schemas.microsoft.com/office/drawing/2014/main" id="{531D97F1-E396-EDDF-4500-FEC5227AEB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45" y="9271"/>
              <a:ext cx="1239" cy="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2" name="Text Box 348">
              <a:extLst>
                <a:ext uri="{FF2B5EF4-FFF2-40B4-BE49-F238E27FC236}">
                  <a16:creationId xmlns:a16="http://schemas.microsoft.com/office/drawing/2014/main" id="{5ECBA9DE-E78A-F992-3127-1506ECAA64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81" y="10511"/>
              <a:ext cx="1088" cy="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3" name="Text Box 347">
              <a:extLst>
                <a:ext uri="{FF2B5EF4-FFF2-40B4-BE49-F238E27FC236}">
                  <a16:creationId xmlns:a16="http://schemas.microsoft.com/office/drawing/2014/main" id="{40118A1E-9A4B-E373-22D1-118AF08BE7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81" y="10346"/>
              <a:ext cx="1088" cy="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4" name="Text Box 346">
              <a:extLst>
                <a:ext uri="{FF2B5EF4-FFF2-40B4-BE49-F238E27FC236}">
                  <a16:creationId xmlns:a16="http://schemas.microsoft.com/office/drawing/2014/main" id="{59970204-9FC0-71C9-244B-6E55E7F705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35" y="9061"/>
              <a:ext cx="1239" cy="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5" name="Text Box 345">
              <a:extLst>
                <a:ext uri="{FF2B5EF4-FFF2-40B4-BE49-F238E27FC236}">
                  <a16:creationId xmlns:a16="http://schemas.microsoft.com/office/drawing/2014/main" id="{A044137C-0069-ED17-38BE-AE91F482AB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50" y="9481"/>
              <a:ext cx="1239" cy="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07" name="文本框 306">
            <a:extLst>
              <a:ext uri="{FF2B5EF4-FFF2-40B4-BE49-F238E27FC236}">
                <a16:creationId xmlns:a16="http://schemas.microsoft.com/office/drawing/2014/main" id="{84F8237B-FD91-3617-EA00-EBADD1B62AD1}"/>
              </a:ext>
            </a:extLst>
          </p:cNvPr>
          <p:cNvSpPr txBox="1"/>
          <p:nvPr/>
        </p:nvSpPr>
        <p:spPr>
          <a:xfrm>
            <a:off x="641531" y="806042"/>
            <a:ext cx="41638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(1) 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访问节点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a,b,j,h,k</a:t>
            </a:r>
            <a:endParaRPr lang="zh-CN" altLang="en-US" sz="1800" dirty="0"/>
          </a:p>
        </p:txBody>
      </p:sp>
      <p:grpSp>
        <p:nvGrpSpPr>
          <p:cNvPr id="308" name="Group 344">
            <a:extLst>
              <a:ext uri="{FF2B5EF4-FFF2-40B4-BE49-F238E27FC236}">
                <a16:creationId xmlns:a16="http://schemas.microsoft.com/office/drawing/2014/main" id="{B9B10BFB-7D7E-0C80-D8FC-3D7D5C87981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168258" y="1198949"/>
            <a:ext cx="4854391" cy="2580558"/>
            <a:chOff x="9045" y="8775"/>
            <a:chExt cx="7644" cy="4063"/>
          </a:xfrm>
        </p:grpSpPr>
        <p:sp>
          <p:nvSpPr>
            <p:cNvPr id="309" name="Line 394">
              <a:extLst>
                <a:ext uri="{FF2B5EF4-FFF2-40B4-BE49-F238E27FC236}">
                  <a16:creationId xmlns:a16="http://schemas.microsoft.com/office/drawing/2014/main" id="{843B8C28-35B3-32C4-5ECC-4BECA0C48E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84" y="10449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" name="Text Box 393">
              <a:extLst>
                <a:ext uri="{FF2B5EF4-FFF2-40B4-BE49-F238E27FC236}">
                  <a16:creationId xmlns:a16="http://schemas.microsoft.com/office/drawing/2014/main" id="{ACDDC435-DA30-F526-EC36-6401DF12BA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92" y="8775"/>
              <a:ext cx="687" cy="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1" name="Text Box 392">
              <a:extLst>
                <a:ext uri="{FF2B5EF4-FFF2-40B4-BE49-F238E27FC236}">
                  <a16:creationId xmlns:a16="http://schemas.microsoft.com/office/drawing/2014/main" id="{85664B7A-46F3-1397-C7A2-254D0C7DEE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67" y="11927"/>
              <a:ext cx="789" cy="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</a:t>
              </a:r>
              <a:endPara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2" name="Text Box 391">
              <a:extLst>
                <a:ext uri="{FF2B5EF4-FFF2-40B4-BE49-F238E27FC236}">
                  <a16:creationId xmlns:a16="http://schemas.microsoft.com/office/drawing/2014/main" id="{062854FD-F1D1-D67A-4560-1FC8F44E25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80" y="10661"/>
              <a:ext cx="866" cy="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3" name="Text Box 390">
              <a:extLst>
                <a:ext uri="{FF2B5EF4-FFF2-40B4-BE49-F238E27FC236}">
                  <a16:creationId xmlns:a16="http://schemas.microsoft.com/office/drawing/2014/main" id="{49FBCFB9-B1A0-8BE6-E5F9-BAFF56F1C7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05" y="10503"/>
              <a:ext cx="622" cy="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4" name="Text Box 389">
              <a:extLst>
                <a:ext uri="{FF2B5EF4-FFF2-40B4-BE49-F238E27FC236}">
                  <a16:creationId xmlns:a16="http://schemas.microsoft.com/office/drawing/2014/main" id="{51B7CBC2-57CF-CE8E-5A8E-18B73279D8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67" y="11373"/>
              <a:ext cx="714" cy="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5" name="Text Box 388">
              <a:extLst>
                <a:ext uri="{FF2B5EF4-FFF2-40B4-BE49-F238E27FC236}">
                  <a16:creationId xmlns:a16="http://schemas.microsoft.com/office/drawing/2014/main" id="{97202FEF-A289-39AF-20A8-742522E4A8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55" y="10095"/>
              <a:ext cx="709" cy="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6" name="Text Box 387">
              <a:extLst>
                <a:ext uri="{FF2B5EF4-FFF2-40B4-BE49-F238E27FC236}">
                  <a16:creationId xmlns:a16="http://schemas.microsoft.com/office/drawing/2014/main" id="{2629FBD4-74BA-DDDB-2857-198FC0546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26" y="11263"/>
              <a:ext cx="765" cy="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7" name="Text Box 386">
              <a:extLst>
                <a:ext uri="{FF2B5EF4-FFF2-40B4-BE49-F238E27FC236}">
                  <a16:creationId xmlns:a16="http://schemas.microsoft.com/office/drawing/2014/main" id="{29097DE3-19B7-743C-965F-FE7FBAE91B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" y="8957"/>
              <a:ext cx="991" cy="8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8" name="Text Box 385">
              <a:extLst>
                <a:ext uri="{FF2B5EF4-FFF2-40B4-BE49-F238E27FC236}">
                  <a16:creationId xmlns:a16="http://schemas.microsoft.com/office/drawing/2014/main" id="{D544B3A0-638C-9078-07FC-1F20E3567F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04" y="8854"/>
              <a:ext cx="687" cy="7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9" name="Text Box 384">
              <a:extLst>
                <a:ext uri="{FF2B5EF4-FFF2-40B4-BE49-F238E27FC236}">
                  <a16:creationId xmlns:a16="http://schemas.microsoft.com/office/drawing/2014/main" id="{A8656C43-FED6-98FD-6514-BD047DFE2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86" y="10593"/>
              <a:ext cx="712" cy="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0" name="Text Box 383">
              <a:extLst>
                <a:ext uri="{FF2B5EF4-FFF2-40B4-BE49-F238E27FC236}">
                  <a16:creationId xmlns:a16="http://schemas.microsoft.com/office/drawing/2014/main" id="{BDBA24AC-A6D7-7259-A0C3-49BFCEE81E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81" y="12017"/>
              <a:ext cx="968" cy="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k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1" name="Text Box 382">
              <a:extLst>
                <a:ext uri="{FF2B5EF4-FFF2-40B4-BE49-F238E27FC236}">
                  <a16:creationId xmlns:a16="http://schemas.microsoft.com/office/drawing/2014/main" id="{28192CB4-16FD-05E6-AACE-5D343CFF5D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58" y="12047"/>
              <a:ext cx="619" cy="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2" name="Text Box 381">
              <a:extLst>
                <a:ext uri="{FF2B5EF4-FFF2-40B4-BE49-F238E27FC236}">
                  <a16:creationId xmlns:a16="http://schemas.microsoft.com/office/drawing/2014/main" id="{3C358D15-37F4-1C77-8898-FA60C7847E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81" y="9011"/>
              <a:ext cx="849" cy="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g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3" name="Line 380">
              <a:extLst>
                <a:ext uri="{FF2B5EF4-FFF2-40B4-BE49-F238E27FC236}">
                  <a16:creationId xmlns:a16="http://schemas.microsoft.com/office/drawing/2014/main" id="{57C636CB-E875-60A0-756B-0FE1D38813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03" y="9210"/>
              <a:ext cx="1355" cy="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4" name="Line 379">
              <a:extLst>
                <a:ext uri="{FF2B5EF4-FFF2-40B4-BE49-F238E27FC236}">
                  <a16:creationId xmlns:a16="http://schemas.microsoft.com/office/drawing/2014/main" id="{FE4165CC-63BD-299E-A272-D8BCE0C8C8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017" y="9298"/>
              <a:ext cx="1576" cy="10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5" name="Line 378">
              <a:extLst>
                <a:ext uri="{FF2B5EF4-FFF2-40B4-BE49-F238E27FC236}">
                  <a16:creationId xmlns:a16="http://schemas.microsoft.com/office/drawing/2014/main" id="{D1C82593-F5D1-5709-5129-43FB0A18A5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16" y="10877"/>
              <a:ext cx="469" cy="1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6" name="Line 377">
              <a:extLst>
                <a:ext uri="{FF2B5EF4-FFF2-40B4-BE49-F238E27FC236}">
                  <a16:creationId xmlns:a16="http://schemas.microsoft.com/office/drawing/2014/main" id="{9493D012-E862-7BB0-973E-0E831EA52E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05" y="10381"/>
              <a:ext cx="0" cy="8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7" name="Line 376">
              <a:extLst>
                <a:ext uri="{FF2B5EF4-FFF2-40B4-BE49-F238E27FC236}">
                  <a16:creationId xmlns:a16="http://schemas.microsoft.com/office/drawing/2014/main" id="{895F3E4B-FF6B-6B1D-5609-0D4C021ABD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42" y="10877"/>
              <a:ext cx="1681" cy="36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8" name="Line 375">
              <a:extLst>
                <a:ext uri="{FF2B5EF4-FFF2-40B4-BE49-F238E27FC236}">
                  <a16:creationId xmlns:a16="http://schemas.microsoft.com/office/drawing/2014/main" id="{B5DCB94F-16C5-04EE-B3DE-F0C79C861C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385" y="11256"/>
              <a:ext cx="1220" cy="83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329" name="Line 374">
              <a:extLst>
                <a:ext uri="{FF2B5EF4-FFF2-40B4-BE49-F238E27FC236}">
                  <a16:creationId xmlns:a16="http://schemas.microsoft.com/office/drawing/2014/main" id="{3821730E-2974-0E47-F149-39E955ACC1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76" y="11198"/>
              <a:ext cx="1074" cy="90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0" name="Line 373">
              <a:extLst>
                <a:ext uri="{FF2B5EF4-FFF2-40B4-BE49-F238E27FC236}">
                  <a16:creationId xmlns:a16="http://schemas.microsoft.com/office/drawing/2014/main" id="{DBAC7F9E-7525-6180-D785-EB3332BD52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35" y="10351"/>
              <a:ext cx="1738" cy="4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1" name="Line 372">
              <a:extLst>
                <a:ext uri="{FF2B5EF4-FFF2-40B4-BE49-F238E27FC236}">
                  <a16:creationId xmlns:a16="http://schemas.microsoft.com/office/drawing/2014/main" id="{03068895-484C-AE4B-39F1-5DC2CC8C1B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651" y="10790"/>
              <a:ext cx="706" cy="13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2" name="Line 371">
              <a:extLst>
                <a:ext uri="{FF2B5EF4-FFF2-40B4-BE49-F238E27FC236}">
                  <a16:creationId xmlns:a16="http://schemas.microsoft.com/office/drawing/2014/main" id="{10804615-C81A-C5A3-EFC6-34B2394646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43" y="10732"/>
              <a:ext cx="1767" cy="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3" name="Line 370">
              <a:extLst>
                <a:ext uri="{FF2B5EF4-FFF2-40B4-BE49-F238E27FC236}">
                  <a16:creationId xmlns:a16="http://schemas.microsoft.com/office/drawing/2014/main" id="{430E466B-061C-C561-7963-4030F3C25E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23" y="10732"/>
              <a:ext cx="1073" cy="7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4" name="Line 369">
              <a:extLst>
                <a:ext uri="{FF2B5EF4-FFF2-40B4-BE49-F238E27FC236}">
                  <a16:creationId xmlns:a16="http://schemas.microsoft.com/office/drawing/2014/main" id="{37577132-5667-B0CD-A7E9-4D48DDF021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681" y="11420"/>
              <a:ext cx="1355" cy="68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5" name="Line 368">
              <a:extLst>
                <a:ext uri="{FF2B5EF4-FFF2-40B4-BE49-F238E27FC236}">
                  <a16:creationId xmlns:a16="http://schemas.microsoft.com/office/drawing/2014/main" id="{BFAE9F6E-4134-7342-BEE0-117A997C25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633" y="9515"/>
              <a:ext cx="1575" cy="8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6" name="Line 367">
              <a:extLst>
                <a:ext uri="{FF2B5EF4-FFF2-40B4-BE49-F238E27FC236}">
                  <a16:creationId xmlns:a16="http://schemas.microsoft.com/office/drawing/2014/main" id="{392EACD7-5F77-456D-0896-D421BE9211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241" y="9477"/>
              <a:ext cx="2302" cy="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7" name="Line 366">
              <a:extLst>
                <a:ext uri="{FF2B5EF4-FFF2-40B4-BE49-F238E27FC236}">
                  <a16:creationId xmlns:a16="http://schemas.microsoft.com/office/drawing/2014/main" id="{A80B93E3-A2AE-36A7-5566-353B0E3C65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28" y="11445"/>
              <a:ext cx="1465" cy="71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8" name="Line 365">
              <a:extLst>
                <a:ext uri="{FF2B5EF4-FFF2-40B4-BE49-F238E27FC236}">
                  <a16:creationId xmlns:a16="http://schemas.microsoft.com/office/drawing/2014/main" id="{F8E0C7AA-82BB-D2F5-FAC9-D1536F6957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25" y="10763"/>
              <a:ext cx="398" cy="14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9" name="Line 364">
              <a:extLst>
                <a:ext uri="{FF2B5EF4-FFF2-40B4-BE49-F238E27FC236}">
                  <a16:creationId xmlns:a16="http://schemas.microsoft.com/office/drawing/2014/main" id="{A20D8219-3DB0-D842-90EF-4A8E76F1CE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125" y="9477"/>
              <a:ext cx="430" cy="12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0" name="Line 363">
              <a:extLst>
                <a:ext uri="{FF2B5EF4-FFF2-40B4-BE49-F238E27FC236}">
                  <a16:creationId xmlns:a16="http://schemas.microsoft.com/office/drawing/2014/main" id="{DD4621FF-F1D6-8A15-C6BB-5DAE977BB5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213" y="9531"/>
              <a:ext cx="1881" cy="11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1" name="Line 362">
              <a:extLst>
                <a:ext uri="{FF2B5EF4-FFF2-40B4-BE49-F238E27FC236}">
                  <a16:creationId xmlns:a16="http://schemas.microsoft.com/office/drawing/2014/main" id="{21BCC2A6-CC73-7599-4C36-BEC0DB4A75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08" y="9514"/>
              <a:ext cx="148" cy="12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2" name="Line 361">
              <a:extLst>
                <a:ext uri="{FF2B5EF4-FFF2-40B4-BE49-F238E27FC236}">
                  <a16:creationId xmlns:a16="http://schemas.microsoft.com/office/drawing/2014/main" id="{8602D754-8DD0-7B29-3B65-21F993B0B6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925" y="9268"/>
              <a:ext cx="89" cy="15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" name="Line 360">
              <a:extLst>
                <a:ext uri="{FF2B5EF4-FFF2-40B4-BE49-F238E27FC236}">
                  <a16:creationId xmlns:a16="http://schemas.microsoft.com/office/drawing/2014/main" id="{636790DB-C8B4-50C9-7899-8A61C4A421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681" y="12121"/>
              <a:ext cx="2785" cy="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4" name="Line 359">
              <a:extLst>
                <a:ext uri="{FF2B5EF4-FFF2-40B4-BE49-F238E27FC236}">
                  <a16:creationId xmlns:a16="http://schemas.microsoft.com/office/drawing/2014/main" id="{1C179DF6-BC8A-B640-8DFD-7CD9064F75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47" y="9243"/>
              <a:ext cx="276" cy="11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5" name="Line 358">
              <a:extLst>
                <a:ext uri="{FF2B5EF4-FFF2-40B4-BE49-F238E27FC236}">
                  <a16:creationId xmlns:a16="http://schemas.microsoft.com/office/drawing/2014/main" id="{AAE3D9D4-A1EE-1FF1-6C5A-42309AC186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510" y="9328"/>
              <a:ext cx="30" cy="1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6" name="Text Box 357">
              <a:extLst>
                <a:ext uri="{FF2B5EF4-FFF2-40B4-BE49-F238E27FC236}">
                  <a16:creationId xmlns:a16="http://schemas.microsoft.com/office/drawing/2014/main" id="{6E36C8AD-75D3-3E9C-ADF6-982A88328E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33" y="10381"/>
              <a:ext cx="1239" cy="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7" name="Text Box 356">
              <a:extLst>
                <a:ext uri="{FF2B5EF4-FFF2-40B4-BE49-F238E27FC236}">
                  <a16:creationId xmlns:a16="http://schemas.microsoft.com/office/drawing/2014/main" id="{BECFB516-1A04-C595-5255-BA81D557BF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5" y="10936"/>
              <a:ext cx="1239" cy="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2/11</a:t>
              </a:r>
              <a:endPara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8" name="Text Box 355">
              <a:extLst>
                <a:ext uri="{FF2B5EF4-FFF2-40B4-BE49-F238E27FC236}">
                  <a16:creationId xmlns:a16="http://schemas.microsoft.com/office/drawing/2014/main" id="{2BE27C77-5305-AD7F-54A5-CBDF1B47D1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74" y="11987"/>
              <a:ext cx="1239" cy="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9/10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9" name="Text Box 354">
              <a:extLst>
                <a:ext uri="{FF2B5EF4-FFF2-40B4-BE49-F238E27FC236}">
                  <a16:creationId xmlns:a16="http://schemas.microsoft.com/office/drawing/2014/main" id="{54DA8CB1-E951-0732-AAB3-4676988DDC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61" y="10361"/>
              <a:ext cx="1088" cy="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1/12</a:t>
              </a:r>
              <a:endPara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0" name="Text Box 353">
              <a:extLst>
                <a:ext uri="{FF2B5EF4-FFF2-40B4-BE49-F238E27FC236}">
                  <a16:creationId xmlns:a16="http://schemas.microsoft.com/office/drawing/2014/main" id="{306585A1-31F6-FB19-FE52-6286BF2ED7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06" y="12101"/>
              <a:ext cx="1088" cy="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3/8</a:t>
              </a:r>
              <a:endPara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1" name="Text Box 352">
              <a:extLst>
                <a:ext uri="{FF2B5EF4-FFF2-40B4-BE49-F238E27FC236}">
                  <a16:creationId xmlns:a16="http://schemas.microsoft.com/office/drawing/2014/main" id="{09E116C9-B1CD-785F-1954-2C00717319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51" y="11201"/>
              <a:ext cx="1088" cy="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4/7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2" name="Text Box 351">
              <a:extLst>
                <a:ext uri="{FF2B5EF4-FFF2-40B4-BE49-F238E27FC236}">
                  <a16:creationId xmlns:a16="http://schemas.microsoft.com/office/drawing/2014/main" id="{C31E46D6-B362-722A-1C66-8F5A42F7B6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16" y="11936"/>
              <a:ext cx="1088" cy="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5/6</a:t>
              </a:r>
              <a:endPara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3" name="Text Box 350">
              <a:extLst>
                <a:ext uri="{FF2B5EF4-FFF2-40B4-BE49-F238E27FC236}">
                  <a16:creationId xmlns:a16="http://schemas.microsoft.com/office/drawing/2014/main" id="{877A9D0E-2C1E-5A87-7364-3B346E9F4B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40" y="9076"/>
              <a:ext cx="1239" cy="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4" name="Text Box 349">
              <a:extLst>
                <a:ext uri="{FF2B5EF4-FFF2-40B4-BE49-F238E27FC236}">
                  <a16:creationId xmlns:a16="http://schemas.microsoft.com/office/drawing/2014/main" id="{672A2BF7-858D-CF7A-B472-16D26900A2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45" y="9271"/>
              <a:ext cx="1239" cy="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5" name="Text Box 348">
              <a:extLst>
                <a:ext uri="{FF2B5EF4-FFF2-40B4-BE49-F238E27FC236}">
                  <a16:creationId xmlns:a16="http://schemas.microsoft.com/office/drawing/2014/main" id="{29348B73-92D2-DC96-7505-2D79A8D5B1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81" y="10511"/>
              <a:ext cx="1088" cy="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6" name="Text Box 347">
              <a:extLst>
                <a:ext uri="{FF2B5EF4-FFF2-40B4-BE49-F238E27FC236}">
                  <a16:creationId xmlns:a16="http://schemas.microsoft.com/office/drawing/2014/main" id="{2212FED6-BC41-52A7-F329-7EC111E336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81" y="10346"/>
              <a:ext cx="1088" cy="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7" name="Text Box 346">
              <a:extLst>
                <a:ext uri="{FF2B5EF4-FFF2-40B4-BE49-F238E27FC236}">
                  <a16:creationId xmlns:a16="http://schemas.microsoft.com/office/drawing/2014/main" id="{6C638366-7058-0B8B-4048-A7FA6F0173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35" y="9061"/>
              <a:ext cx="1239" cy="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8" name="Text Box 345">
              <a:extLst>
                <a:ext uri="{FF2B5EF4-FFF2-40B4-BE49-F238E27FC236}">
                  <a16:creationId xmlns:a16="http://schemas.microsoft.com/office/drawing/2014/main" id="{CA55DD35-EC38-2225-3FCF-E483D7711F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50" y="9481"/>
              <a:ext cx="1239" cy="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59" name="文本框 358">
            <a:extLst>
              <a:ext uri="{FF2B5EF4-FFF2-40B4-BE49-F238E27FC236}">
                <a16:creationId xmlns:a16="http://schemas.microsoft.com/office/drawing/2014/main" id="{A07B859F-B102-35BE-B379-9ED91B9FCACF}"/>
              </a:ext>
            </a:extLst>
          </p:cNvPr>
          <p:cNvSpPr txBox="1"/>
          <p:nvPr/>
        </p:nvSpPr>
        <p:spPr>
          <a:xfrm>
            <a:off x="6028146" y="803253"/>
            <a:ext cx="41638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(2) 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访问节点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endParaRPr lang="zh-CN" altLang="en-US" sz="1800" dirty="0"/>
          </a:p>
        </p:txBody>
      </p:sp>
      <p:grpSp>
        <p:nvGrpSpPr>
          <p:cNvPr id="360" name="Group 344">
            <a:extLst>
              <a:ext uri="{FF2B5EF4-FFF2-40B4-BE49-F238E27FC236}">
                <a16:creationId xmlns:a16="http://schemas.microsoft.com/office/drawing/2014/main" id="{8199E9FE-7949-B3FF-B9AF-25C319BD6CE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44657" y="4020296"/>
            <a:ext cx="4854391" cy="2580558"/>
            <a:chOff x="9045" y="8775"/>
            <a:chExt cx="7644" cy="4063"/>
          </a:xfrm>
        </p:grpSpPr>
        <p:sp>
          <p:nvSpPr>
            <p:cNvPr id="361" name="Line 394">
              <a:extLst>
                <a:ext uri="{FF2B5EF4-FFF2-40B4-BE49-F238E27FC236}">
                  <a16:creationId xmlns:a16="http://schemas.microsoft.com/office/drawing/2014/main" id="{406D0CD1-577C-8164-EC01-ACECB7596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84" y="10449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2" name="Text Box 393">
              <a:extLst>
                <a:ext uri="{FF2B5EF4-FFF2-40B4-BE49-F238E27FC236}">
                  <a16:creationId xmlns:a16="http://schemas.microsoft.com/office/drawing/2014/main" id="{EBE79F83-35C7-9485-E44F-0EADB761EC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92" y="8775"/>
              <a:ext cx="687" cy="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3" name="Text Box 392">
              <a:extLst>
                <a:ext uri="{FF2B5EF4-FFF2-40B4-BE49-F238E27FC236}">
                  <a16:creationId xmlns:a16="http://schemas.microsoft.com/office/drawing/2014/main" id="{EDF25700-D418-7087-9F6A-15DC3EA357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67" y="11927"/>
              <a:ext cx="789" cy="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4" name="Text Box 391">
              <a:extLst>
                <a:ext uri="{FF2B5EF4-FFF2-40B4-BE49-F238E27FC236}">
                  <a16:creationId xmlns:a16="http://schemas.microsoft.com/office/drawing/2014/main" id="{1A81A3F0-1DDD-1F98-86B9-2840D79672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80" y="10661"/>
              <a:ext cx="866" cy="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5" name="Text Box 390">
              <a:extLst>
                <a:ext uri="{FF2B5EF4-FFF2-40B4-BE49-F238E27FC236}">
                  <a16:creationId xmlns:a16="http://schemas.microsoft.com/office/drawing/2014/main" id="{D2309C02-1880-F783-B9D4-33AF019F5F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05" y="10503"/>
              <a:ext cx="622" cy="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6" name="Text Box 389">
              <a:extLst>
                <a:ext uri="{FF2B5EF4-FFF2-40B4-BE49-F238E27FC236}">
                  <a16:creationId xmlns:a16="http://schemas.microsoft.com/office/drawing/2014/main" id="{0486BE8B-1224-5263-9C63-2DC06B5D7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67" y="11373"/>
              <a:ext cx="714" cy="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7" name="Text Box 388">
              <a:extLst>
                <a:ext uri="{FF2B5EF4-FFF2-40B4-BE49-F238E27FC236}">
                  <a16:creationId xmlns:a16="http://schemas.microsoft.com/office/drawing/2014/main" id="{24EC29ED-B67B-CC49-81D1-84625101F9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55" y="10095"/>
              <a:ext cx="709" cy="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8" name="Text Box 387">
              <a:extLst>
                <a:ext uri="{FF2B5EF4-FFF2-40B4-BE49-F238E27FC236}">
                  <a16:creationId xmlns:a16="http://schemas.microsoft.com/office/drawing/2014/main" id="{E88309D7-4B4D-BA48-1180-C99523A6EC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26" y="11263"/>
              <a:ext cx="765" cy="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9" name="Text Box 386">
              <a:extLst>
                <a:ext uri="{FF2B5EF4-FFF2-40B4-BE49-F238E27FC236}">
                  <a16:creationId xmlns:a16="http://schemas.microsoft.com/office/drawing/2014/main" id="{0F394B14-0182-A6A8-FBE8-A2896D85D7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" y="8957"/>
              <a:ext cx="991" cy="8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0" name="Text Box 385">
              <a:extLst>
                <a:ext uri="{FF2B5EF4-FFF2-40B4-BE49-F238E27FC236}">
                  <a16:creationId xmlns:a16="http://schemas.microsoft.com/office/drawing/2014/main" id="{7898FF24-41C9-08FB-7409-6919EFC9CC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04" y="8854"/>
              <a:ext cx="687" cy="7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1" name="Text Box 384">
              <a:extLst>
                <a:ext uri="{FF2B5EF4-FFF2-40B4-BE49-F238E27FC236}">
                  <a16:creationId xmlns:a16="http://schemas.microsoft.com/office/drawing/2014/main" id="{A81B41FE-7C57-F7E2-5EA6-E166F18254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86" y="10593"/>
              <a:ext cx="712" cy="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2" name="Text Box 383">
              <a:extLst>
                <a:ext uri="{FF2B5EF4-FFF2-40B4-BE49-F238E27FC236}">
                  <a16:creationId xmlns:a16="http://schemas.microsoft.com/office/drawing/2014/main" id="{4AEF49F3-A928-EEDA-87C6-D5AC756671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81" y="12017"/>
              <a:ext cx="968" cy="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k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3" name="Text Box 382">
              <a:extLst>
                <a:ext uri="{FF2B5EF4-FFF2-40B4-BE49-F238E27FC236}">
                  <a16:creationId xmlns:a16="http://schemas.microsoft.com/office/drawing/2014/main" id="{01710A0A-8E91-F3D9-EBDC-FF32B4026A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58" y="12047"/>
              <a:ext cx="619" cy="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4" name="Text Box 381">
              <a:extLst>
                <a:ext uri="{FF2B5EF4-FFF2-40B4-BE49-F238E27FC236}">
                  <a16:creationId xmlns:a16="http://schemas.microsoft.com/office/drawing/2014/main" id="{5C52CE36-ECA2-8A1A-B656-9C420EF996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81" y="9011"/>
              <a:ext cx="849" cy="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g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5" name="Line 380">
              <a:extLst>
                <a:ext uri="{FF2B5EF4-FFF2-40B4-BE49-F238E27FC236}">
                  <a16:creationId xmlns:a16="http://schemas.microsoft.com/office/drawing/2014/main" id="{27986B18-6B27-6448-DF9C-78E5DFEF5D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03" y="9210"/>
              <a:ext cx="1355" cy="7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6" name="Line 379">
              <a:extLst>
                <a:ext uri="{FF2B5EF4-FFF2-40B4-BE49-F238E27FC236}">
                  <a16:creationId xmlns:a16="http://schemas.microsoft.com/office/drawing/2014/main" id="{E59167BF-C106-390D-12ED-E5D64250E9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017" y="9298"/>
              <a:ext cx="1576" cy="105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377" name="Line 378">
              <a:extLst>
                <a:ext uri="{FF2B5EF4-FFF2-40B4-BE49-F238E27FC236}">
                  <a16:creationId xmlns:a16="http://schemas.microsoft.com/office/drawing/2014/main" id="{19A69163-29F4-A471-32FC-0F06AA8ACF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16" y="10877"/>
              <a:ext cx="469" cy="1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8" name="Line 377">
              <a:extLst>
                <a:ext uri="{FF2B5EF4-FFF2-40B4-BE49-F238E27FC236}">
                  <a16:creationId xmlns:a16="http://schemas.microsoft.com/office/drawing/2014/main" id="{40FF53EF-7622-C094-A18B-5163E38CE1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05" y="10381"/>
              <a:ext cx="0" cy="8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9" name="Line 376">
              <a:extLst>
                <a:ext uri="{FF2B5EF4-FFF2-40B4-BE49-F238E27FC236}">
                  <a16:creationId xmlns:a16="http://schemas.microsoft.com/office/drawing/2014/main" id="{62DE3CA4-A731-51D7-D582-7B6C23F3EA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42" y="10877"/>
              <a:ext cx="1681" cy="36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0" name="Line 375">
              <a:extLst>
                <a:ext uri="{FF2B5EF4-FFF2-40B4-BE49-F238E27FC236}">
                  <a16:creationId xmlns:a16="http://schemas.microsoft.com/office/drawing/2014/main" id="{A8002E9E-299A-50D3-BCE0-6DF3CF8CB9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385" y="11256"/>
              <a:ext cx="1220" cy="83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381" name="Line 374">
              <a:extLst>
                <a:ext uri="{FF2B5EF4-FFF2-40B4-BE49-F238E27FC236}">
                  <a16:creationId xmlns:a16="http://schemas.microsoft.com/office/drawing/2014/main" id="{5F41E097-6419-E438-F928-2BBCA26B15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76" y="11198"/>
              <a:ext cx="1074" cy="90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2" name="Line 373">
              <a:extLst>
                <a:ext uri="{FF2B5EF4-FFF2-40B4-BE49-F238E27FC236}">
                  <a16:creationId xmlns:a16="http://schemas.microsoft.com/office/drawing/2014/main" id="{B0C1BCDE-3879-B5B2-C4FF-36315916F7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35" y="10351"/>
              <a:ext cx="1738" cy="4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3" name="Line 372">
              <a:extLst>
                <a:ext uri="{FF2B5EF4-FFF2-40B4-BE49-F238E27FC236}">
                  <a16:creationId xmlns:a16="http://schemas.microsoft.com/office/drawing/2014/main" id="{AE626174-B3C9-D0F0-B5FF-28774CBE6D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651" y="10790"/>
              <a:ext cx="706" cy="13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4" name="Line 371">
              <a:extLst>
                <a:ext uri="{FF2B5EF4-FFF2-40B4-BE49-F238E27FC236}">
                  <a16:creationId xmlns:a16="http://schemas.microsoft.com/office/drawing/2014/main" id="{7AE8C60D-A349-E95D-F068-F7827368B3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43" y="10732"/>
              <a:ext cx="1767" cy="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5" name="Line 370">
              <a:extLst>
                <a:ext uri="{FF2B5EF4-FFF2-40B4-BE49-F238E27FC236}">
                  <a16:creationId xmlns:a16="http://schemas.microsoft.com/office/drawing/2014/main" id="{091D9FF2-B74F-FAAA-A0EA-0BB6EAC72E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23" y="10732"/>
              <a:ext cx="1073" cy="7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6" name="Line 369">
              <a:extLst>
                <a:ext uri="{FF2B5EF4-FFF2-40B4-BE49-F238E27FC236}">
                  <a16:creationId xmlns:a16="http://schemas.microsoft.com/office/drawing/2014/main" id="{F055FF60-1A9C-9615-8E68-26534EAFE5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681" y="11420"/>
              <a:ext cx="1355" cy="68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7" name="Line 368">
              <a:extLst>
                <a:ext uri="{FF2B5EF4-FFF2-40B4-BE49-F238E27FC236}">
                  <a16:creationId xmlns:a16="http://schemas.microsoft.com/office/drawing/2014/main" id="{10FA3A82-2D56-3144-A06B-A6CB68D8C1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633" y="9515"/>
              <a:ext cx="1575" cy="8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8" name="Line 367">
              <a:extLst>
                <a:ext uri="{FF2B5EF4-FFF2-40B4-BE49-F238E27FC236}">
                  <a16:creationId xmlns:a16="http://schemas.microsoft.com/office/drawing/2014/main" id="{837C1136-2790-9E3C-B7AB-17770EB772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241" y="9477"/>
              <a:ext cx="2302" cy="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9" name="Line 366">
              <a:extLst>
                <a:ext uri="{FF2B5EF4-FFF2-40B4-BE49-F238E27FC236}">
                  <a16:creationId xmlns:a16="http://schemas.microsoft.com/office/drawing/2014/main" id="{583E2B58-6D03-BDA0-2D84-8F993A166D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28" y="11445"/>
              <a:ext cx="1465" cy="71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0" name="Line 365">
              <a:extLst>
                <a:ext uri="{FF2B5EF4-FFF2-40B4-BE49-F238E27FC236}">
                  <a16:creationId xmlns:a16="http://schemas.microsoft.com/office/drawing/2014/main" id="{78E2A04E-1089-7D3B-20FA-E6E2C4AAFA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25" y="10763"/>
              <a:ext cx="398" cy="14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1" name="Line 364">
              <a:extLst>
                <a:ext uri="{FF2B5EF4-FFF2-40B4-BE49-F238E27FC236}">
                  <a16:creationId xmlns:a16="http://schemas.microsoft.com/office/drawing/2014/main" id="{BD590100-F02A-59F1-94FB-7E78B2852F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125" y="9477"/>
              <a:ext cx="430" cy="12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2" name="Line 363">
              <a:extLst>
                <a:ext uri="{FF2B5EF4-FFF2-40B4-BE49-F238E27FC236}">
                  <a16:creationId xmlns:a16="http://schemas.microsoft.com/office/drawing/2014/main" id="{934283AC-3DEE-3BFC-156F-F74DA3324F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213" y="9531"/>
              <a:ext cx="1881" cy="11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3" name="Line 362">
              <a:extLst>
                <a:ext uri="{FF2B5EF4-FFF2-40B4-BE49-F238E27FC236}">
                  <a16:creationId xmlns:a16="http://schemas.microsoft.com/office/drawing/2014/main" id="{073C27DE-AA0C-A192-C1B3-DC1BBB0921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08" y="9514"/>
              <a:ext cx="148" cy="12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4" name="Line 361">
              <a:extLst>
                <a:ext uri="{FF2B5EF4-FFF2-40B4-BE49-F238E27FC236}">
                  <a16:creationId xmlns:a16="http://schemas.microsoft.com/office/drawing/2014/main" id="{93DEADFA-3AC5-8938-3D61-F043547F53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925" y="9268"/>
              <a:ext cx="89" cy="15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5" name="Line 360">
              <a:extLst>
                <a:ext uri="{FF2B5EF4-FFF2-40B4-BE49-F238E27FC236}">
                  <a16:creationId xmlns:a16="http://schemas.microsoft.com/office/drawing/2014/main" id="{E4570A29-4442-F6EA-E48A-B41C1644B6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681" y="12121"/>
              <a:ext cx="2785" cy="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6" name="Line 359">
              <a:extLst>
                <a:ext uri="{FF2B5EF4-FFF2-40B4-BE49-F238E27FC236}">
                  <a16:creationId xmlns:a16="http://schemas.microsoft.com/office/drawing/2014/main" id="{EF4E61D4-12B1-7FEF-EAAA-3B3B02E4E4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47" y="9243"/>
              <a:ext cx="276" cy="1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397" name="Line 358">
              <a:extLst>
                <a:ext uri="{FF2B5EF4-FFF2-40B4-BE49-F238E27FC236}">
                  <a16:creationId xmlns:a16="http://schemas.microsoft.com/office/drawing/2014/main" id="{3E0E5471-EE06-64DD-AAA7-CEE4E4FED3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510" y="9328"/>
              <a:ext cx="30" cy="1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8" name="Text Box 357">
              <a:extLst>
                <a:ext uri="{FF2B5EF4-FFF2-40B4-BE49-F238E27FC236}">
                  <a16:creationId xmlns:a16="http://schemas.microsoft.com/office/drawing/2014/main" id="{0EE2933F-D53C-97C2-AB15-103110A3AC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33" y="10381"/>
              <a:ext cx="1239" cy="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13/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9" name="Text Box 356">
              <a:extLst>
                <a:ext uri="{FF2B5EF4-FFF2-40B4-BE49-F238E27FC236}">
                  <a16:creationId xmlns:a16="http://schemas.microsoft.com/office/drawing/2014/main" id="{F29D5554-BDCD-F9CB-88CE-DD12F6651E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5" y="10936"/>
              <a:ext cx="1239" cy="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2/11</a:t>
              </a:r>
              <a:endPara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0" name="Text Box 355">
              <a:extLst>
                <a:ext uri="{FF2B5EF4-FFF2-40B4-BE49-F238E27FC236}">
                  <a16:creationId xmlns:a16="http://schemas.microsoft.com/office/drawing/2014/main" id="{D332765C-C783-3B93-3D4C-614BE1AF52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74" y="11987"/>
              <a:ext cx="1239" cy="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9/10</a:t>
              </a:r>
              <a:endParaRPr lang="zh-CN" altLang="en-US" dirty="0"/>
            </a:p>
          </p:txBody>
        </p:sp>
        <p:sp>
          <p:nvSpPr>
            <p:cNvPr id="401" name="Text Box 354">
              <a:extLst>
                <a:ext uri="{FF2B5EF4-FFF2-40B4-BE49-F238E27FC236}">
                  <a16:creationId xmlns:a16="http://schemas.microsoft.com/office/drawing/2014/main" id="{4F142AF5-9302-1425-4299-6666F72492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61" y="10361"/>
              <a:ext cx="1088" cy="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1/12</a:t>
              </a:r>
              <a:endPara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2" name="Text Box 353">
              <a:extLst>
                <a:ext uri="{FF2B5EF4-FFF2-40B4-BE49-F238E27FC236}">
                  <a16:creationId xmlns:a16="http://schemas.microsoft.com/office/drawing/2014/main" id="{4F437CC9-CD75-9A68-FCF5-A0B72AE05B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06" y="12101"/>
              <a:ext cx="1088" cy="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3/8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3" name="Text Box 352">
              <a:extLst>
                <a:ext uri="{FF2B5EF4-FFF2-40B4-BE49-F238E27FC236}">
                  <a16:creationId xmlns:a16="http://schemas.microsoft.com/office/drawing/2014/main" id="{332874EE-1B4F-2C57-EC35-15A84D0549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51" y="11201"/>
              <a:ext cx="1088" cy="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4/7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4" name="Text Box 351">
              <a:extLst>
                <a:ext uri="{FF2B5EF4-FFF2-40B4-BE49-F238E27FC236}">
                  <a16:creationId xmlns:a16="http://schemas.microsoft.com/office/drawing/2014/main" id="{41799EEC-C4C2-7D1D-633D-C97E7686E9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16" y="11936"/>
              <a:ext cx="1088" cy="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5/6</a:t>
              </a:r>
              <a:endPara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5" name="Text Box 350">
              <a:extLst>
                <a:ext uri="{FF2B5EF4-FFF2-40B4-BE49-F238E27FC236}">
                  <a16:creationId xmlns:a16="http://schemas.microsoft.com/office/drawing/2014/main" id="{08A70EFF-1627-A79B-3E75-125D319514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40" y="9076"/>
              <a:ext cx="1239" cy="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15/16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49">
              <a:extLst>
                <a:ext uri="{FF2B5EF4-FFF2-40B4-BE49-F238E27FC236}">
                  <a16:creationId xmlns:a16="http://schemas.microsoft.com/office/drawing/2014/main" id="{3D0B44F1-1C81-8394-0D0B-06884A9B5C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45" y="9271"/>
              <a:ext cx="1239" cy="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14/17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Text Box 348">
              <a:extLst>
                <a:ext uri="{FF2B5EF4-FFF2-40B4-BE49-F238E27FC236}">
                  <a16:creationId xmlns:a16="http://schemas.microsoft.com/office/drawing/2014/main" id="{81078DFC-C487-C2A0-EEDC-D457B4222E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81" y="10511"/>
              <a:ext cx="1088" cy="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8" name="Text Box 347">
              <a:extLst>
                <a:ext uri="{FF2B5EF4-FFF2-40B4-BE49-F238E27FC236}">
                  <a16:creationId xmlns:a16="http://schemas.microsoft.com/office/drawing/2014/main" id="{8DF3E1DC-7856-7C17-2E4F-52C31147D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81" y="10346"/>
              <a:ext cx="1088" cy="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9" name="Text Box 346">
              <a:extLst>
                <a:ext uri="{FF2B5EF4-FFF2-40B4-BE49-F238E27FC236}">
                  <a16:creationId xmlns:a16="http://schemas.microsoft.com/office/drawing/2014/main" id="{043B7124-7107-DB89-60C3-9197B05F5E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35" y="9061"/>
              <a:ext cx="1239" cy="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0" name="Text Box 345">
              <a:extLst>
                <a:ext uri="{FF2B5EF4-FFF2-40B4-BE49-F238E27FC236}">
                  <a16:creationId xmlns:a16="http://schemas.microsoft.com/office/drawing/2014/main" id="{D1D37BE1-489D-9EB4-71E6-D5BF63F51F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50" y="9481"/>
              <a:ext cx="1239" cy="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11" name="文本框 410">
            <a:extLst>
              <a:ext uri="{FF2B5EF4-FFF2-40B4-BE49-F238E27FC236}">
                <a16:creationId xmlns:a16="http://schemas.microsoft.com/office/drawing/2014/main" id="{EA3F8BE2-1401-0B36-35C3-E820989BF740}"/>
              </a:ext>
            </a:extLst>
          </p:cNvPr>
          <p:cNvSpPr txBox="1"/>
          <p:nvPr/>
        </p:nvSpPr>
        <p:spPr>
          <a:xfrm>
            <a:off x="604545" y="3624600"/>
            <a:ext cx="41638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(3) 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访问节点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c,d,e</a:t>
            </a:r>
            <a:endParaRPr lang="zh-CN" altLang="en-US" sz="1800" dirty="0"/>
          </a:p>
        </p:txBody>
      </p:sp>
      <p:grpSp>
        <p:nvGrpSpPr>
          <p:cNvPr id="414" name="Group 344">
            <a:extLst>
              <a:ext uri="{FF2B5EF4-FFF2-40B4-BE49-F238E27FC236}">
                <a16:creationId xmlns:a16="http://schemas.microsoft.com/office/drawing/2014/main" id="{59A60299-6B96-2C7A-5855-2E06868B9D3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168258" y="4020296"/>
            <a:ext cx="4860742" cy="2580558"/>
            <a:chOff x="9045" y="8775"/>
            <a:chExt cx="7654" cy="4063"/>
          </a:xfrm>
        </p:grpSpPr>
        <p:sp>
          <p:nvSpPr>
            <p:cNvPr id="415" name="Line 394">
              <a:extLst>
                <a:ext uri="{FF2B5EF4-FFF2-40B4-BE49-F238E27FC236}">
                  <a16:creationId xmlns:a16="http://schemas.microsoft.com/office/drawing/2014/main" id="{67A060DC-2CB4-460E-BBCA-ECAC83D60F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84" y="10449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6" name="Text Box 393">
              <a:extLst>
                <a:ext uri="{FF2B5EF4-FFF2-40B4-BE49-F238E27FC236}">
                  <a16:creationId xmlns:a16="http://schemas.microsoft.com/office/drawing/2014/main" id="{012C7728-145E-1A88-B74A-0D7737B456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92" y="8775"/>
              <a:ext cx="687" cy="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7" name="Text Box 392">
              <a:extLst>
                <a:ext uri="{FF2B5EF4-FFF2-40B4-BE49-F238E27FC236}">
                  <a16:creationId xmlns:a16="http://schemas.microsoft.com/office/drawing/2014/main" id="{6EFBB160-C634-23AB-6F4C-57168A43F4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67" y="11927"/>
              <a:ext cx="789" cy="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8" name="Text Box 391">
              <a:extLst>
                <a:ext uri="{FF2B5EF4-FFF2-40B4-BE49-F238E27FC236}">
                  <a16:creationId xmlns:a16="http://schemas.microsoft.com/office/drawing/2014/main" id="{980487B4-EAD7-746E-02A7-99E2FBF1A5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80" y="10661"/>
              <a:ext cx="866" cy="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9" name="Text Box 390">
              <a:extLst>
                <a:ext uri="{FF2B5EF4-FFF2-40B4-BE49-F238E27FC236}">
                  <a16:creationId xmlns:a16="http://schemas.microsoft.com/office/drawing/2014/main" id="{988E111D-9BCE-3810-28D3-651BCB05AB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05" y="10503"/>
              <a:ext cx="622" cy="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0" name="Text Box 389">
              <a:extLst>
                <a:ext uri="{FF2B5EF4-FFF2-40B4-BE49-F238E27FC236}">
                  <a16:creationId xmlns:a16="http://schemas.microsoft.com/office/drawing/2014/main" id="{ADB98FDE-7CC7-CF55-9F34-96DEB9774A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67" y="11373"/>
              <a:ext cx="714" cy="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1" name="Text Box 388">
              <a:extLst>
                <a:ext uri="{FF2B5EF4-FFF2-40B4-BE49-F238E27FC236}">
                  <a16:creationId xmlns:a16="http://schemas.microsoft.com/office/drawing/2014/main" id="{4CD1D081-D64A-02BE-FCA7-FB01D60F85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55" y="10095"/>
              <a:ext cx="709" cy="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2" name="Text Box 387">
              <a:extLst>
                <a:ext uri="{FF2B5EF4-FFF2-40B4-BE49-F238E27FC236}">
                  <a16:creationId xmlns:a16="http://schemas.microsoft.com/office/drawing/2014/main" id="{E5939495-9CF4-3E94-8BB9-4916838D5F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26" y="11263"/>
              <a:ext cx="765" cy="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3" name="Text Box 386">
              <a:extLst>
                <a:ext uri="{FF2B5EF4-FFF2-40B4-BE49-F238E27FC236}">
                  <a16:creationId xmlns:a16="http://schemas.microsoft.com/office/drawing/2014/main" id="{704D2750-CD41-0EE2-9B19-0B41FC3325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" y="8957"/>
              <a:ext cx="991" cy="8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4" name="Text Box 385">
              <a:extLst>
                <a:ext uri="{FF2B5EF4-FFF2-40B4-BE49-F238E27FC236}">
                  <a16:creationId xmlns:a16="http://schemas.microsoft.com/office/drawing/2014/main" id="{CA1DD9F8-FA36-788A-D5CA-152AECB66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04" y="8854"/>
              <a:ext cx="687" cy="7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5" name="Text Box 384">
              <a:extLst>
                <a:ext uri="{FF2B5EF4-FFF2-40B4-BE49-F238E27FC236}">
                  <a16:creationId xmlns:a16="http://schemas.microsoft.com/office/drawing/2014/main" id="{7AE19A95-12ED-3F63-03B6-EEA04C7120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86" y="10593"/>
              <a:ext cx="712" cy="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6" name="Text Box 383">
              <a:extLst>
                <a:ext uri="{FF2B5EF4-FFF2-40B4-BE49-F238E27FC236}">
                  <a16:creationId xmlns:a16="http://schemas.microsoft.com/office/drawing/2014/main" id="{929AE366-57EA-5A5E-C24F-DDB22E5A9C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81" y="12017"/>
              <a:ext cx="968" cy="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k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7" name="Text Box 382">
              <a:extLst>
                <a:ext uri="{FF2B5EF4-FFF2-40B4-BE49-F238E27FC236}">
                  <a16:creationId xmlns:a16="http://schemas.microsoft.com/office/drawing/2014/main" id="{E2ECF931-D8CE-FA79-581C-6946E2A19C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58" y="12047"/>
              <a:ext cx="619" cy="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8" name="Text Box 381">
              <a:extLst>
                <a:ext uri="{FF2B5EF4-FFF2-40B4-BE49-F238E27FC236}">
                  <a16:creationId xmlns:a16="http://schemas.microsoft.com/office/drawing/2014/main" id="{9FD2771D-26AA-49B2-C486-005463FAFD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81" y="9011"/>
              <a:ext cx="849" cy="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g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9" name="Line 380">
              <a:extLst>
                <a:ext uri="{FF2B5EF4-FFF2-40B4-BE49-F238E27FC236}">
                  <a16:creationId xmlns:a16="http://schemas.microsoft.com/office/drawing/2014/main" id="{0A3D6F17-ADC9-6BC1-DFE8-85D0CE0DDA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03" y="9210"/>
              <a:ext cx="1355" cy="7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0" name="Line 379">
              <a:extLst>
                <a:ext uri="{FF2B5EF4-FFF2-40B4-BE49-F238E27FC236}">
                  <a16:creationId xmlns:a16="http://schemas.microsoft.com/office/drawing/2014/main" id="{EE2E099A-E380-F041-67AD-49103BF96B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017" y="9298"/>
              <a:ext cx="1576" cy="105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431" name="Line 378">
              <a:extLst>
                <a:ext uri="{FF2B5EF4-FFF2-40B4-BE49-F238E27FC236}">
                  <a16:creationId xmlns:a16="http://schemas.microsoft.com/office/drawing/2014/main" id="{A2DBE305-F75A-3D8D-4B8F-01F3E79CCA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16" y="10877"/>
              <a:ext cx="469" cy="1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" name="Line 377">
              <a:extLst>
                <a:ext uri="{FF2B5EF4-FFF2-40B4-BE49-F238E27FC236}">
                  <a16:creationId xmlns:a16="http://schemas.microsoft.com/office/drawing/2014/main" id="{9570FC3B-0616-1446-36E5-5BEB2CBA79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05" y="10381"/>
              <a:ext cx="0" cy="8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3" name="Line 376">
              <a:extLst>
                <a:ext uri="{FF2B5EF4-FFF2-40B4-BE49-F238E27FC236}">
                  <a16:creationId xmlns:a16="http://schemas.microsoft.com/office/drawing/2014/main" id="{E2433F36-F497-B59A-658E-3714929166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42" y="10877"/>
              <a:ext cx="1681" cy="36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4" name="Line 375">
              <a:extLst>
                <a:ext uri="{FF2B5EF4-FFF2-40B4-BE49-F238E27FC236}">
                  <a16:creationId xmlns:a16="http://schemas.microsoft.com/office/drawing/2014/main" id="{C07558FC-EDDA-D7AB-31C9-0EFECEBFF1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385" y="11256"/>
              <a:ext cx="1220" cy="83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435" name="Line 374">
              <a:extLst>
                <a:ext uri="{FF2B5EF4-FFF2-40B4-BE49-F238E27FC236}">
                  <a16:creationId xmlns:a16="http://schemas.microsoft.com/office/drawing/2014/main" id="{37ECB901-61C4-1F69-813F-933213B016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76" y="11198"/>
              <a:ext cx="1074" cy="90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6" name="Line 373">
              <a:extLst>
                <a:ext uri="{FF2B5EF4-FFF2-40B4-BE49-F238E27FC236}">
                  <a16:creationId xmlns:a16="http://schemas.microsoft.com/office/drawing/2014/main" id="{627ACB7D-FAE1-21CD-A26A-84B4019E4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35" y="10351"/>
              <a:ext cx="1738" cy="4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7" name="Line 372">
              <a:extLst>
                <a:ext uri="{FF2B5EF4-FFF2-40B4-BE49-F238E27FC236}">
                  <a16:creationId xmlns:a16="http://schemas.microsoft.com/office/drawing/2014/main" id="{2DE84993-BA3E-1FE5-6BBB-1064301773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651" y="10790"/>
              <a:ext cx="706" cy="13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8" name="Line 371">
              <a:extLst>
                <a:ext uri="{FF2B5EF4-FFF2-40B4-BE49-F238E27FC236}">
                  <a16:creationId xmlns:a16="http://schemas.microsoft.com/office/drawing/2014/main" id="{D9DFD172-88DD-7D3F-BFCB-5E0DDB5F65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43" y="10732"/>
              <a:ext cx="1767" cy="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9" name="Line 370">
              <a:extLst>
                <a:ext uri="{FF2B5EF4-FFF2-40B4-BE49-F238E27FC236}">
                  <a16:creationId xmlns:a16="http://schemas.microsoft.com/office/drawing/2014/main" id="{806B6B5A-BE9F-AB67-BF7B-64EE54840E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23" y="10732"/>
              <a:ext cx="1073" cy="7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0" name="Line 369">
              <a:extLst>
                <a:ext uri="{FF2B5EF4-FFF2-40B4-BE49-F238E27FC236}">
                  <a16:creationId xmlns:a16="http://schemas.microsoft.com/office/drawing/2014/main" id="{29289CEB-1AAD-EBE4-035E-94BFA26739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681" y="11420"/>
              <a:ext cx="1355" cy="68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1" name="Line 368">
              <a:extLst>
                <a:ext uri="{FF2B5EF4-FFF2-40B4-BE49-F238E27FC236}">
                  <a16:creationId xmlns:a16="http://schemas.microsoft.com/office/drawing/2014/main" id="{B6486B66-94B8-4241-C8A8-B538E9EFC3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633" y="9515"/>
              <a:ext cx="1575" cy="80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" name="Line 367">
              <a:extLst>
                <a:ext uri="{FF2B5EF4-FFF2-40B4-BE49-F238E27FC236}">
                  <a16:creationId xmlns:a16="http://schemas.microsoft.com/office/drawing/2014/main" id="{B6A48A5F-0BE3-AC82-60EF-BD6BD3F6AF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241" y="9477"/>
              <a:ext cx="2302" cy="4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3" name="Line 366">
              <a:extLst>
                <a:ext uri="{FF2B5EF4-FFF2-40B4-BE49-F238E27FC236}">
                  <a16:creationId xmlns:a16="http://schemas.microsoft.com/office/drawing/2014/main" id="{22D8F0FC-6F2B-4BC9-E6E3-B574A8A15E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28" y="11445"/>
              <a:ext cx="1465" cy="71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4" name="Line 365">
              <a:extLst>
                <a:ext uri="{FF2B5EF4-FFF2-40B4-BE49-F238E27FC236}">
                  <a16:creationId xmlns:a16="http://schemas.microsoft.com/office/drawing/2014/main" id="{D3DF4BF6-4657-A339-3CD1-0DBCA617AF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25" y="10763"/>
              <a:ext cx="398" cy="14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5" name="Line 364">
              <a:extLst>
                <a:ext uri="{FF2B5EF4-FFF2-40B4-BE49-F238E27FC236}">
                  <a16:creationId xmlns:a16="http://schemas.microsoft.com/office/drawing/2014/main" id="{029483E5-202F-4B43-6BCA-8DB2819ACC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125" y="9477"/>
              <a:ext cx="430" cy="122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6" name="Line 363">
              <a:extLst>
                <a:ext uri="{FF2B5EF4-FFF2-40B4-BE49-F238E27FC236}">
                  <a16:creationId xmlns:a16="http://schemas.microsoft.com/office/drawing/2014/main" id="{E49C744E-2CB0-7313-F178-E5FD1B0C1B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213" y="9531"/>
              <a:ext cx="1881" cy="11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7" name="Line 362">
              <a:extLst>
                <a:ext uri="{FF2B5EF4-FFF2-40B4-BE49-F238E27FC236}">
                  <a16:creationId xmlns:a16="http://schemas.microsoft.com/office/drawing/2014/main" id="{04ED953B-CCBF-F40C-6A02-7C05F0AFBE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08" y="9514"/>
              <a:ext cx="148" cy="12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8" name="Line 361">
              <a:extLst>
                <a:ext uri="{FF2B5EF4-FFF2-40B4-BE49-F238E27FC236}">
                  <a16:creationId xmlns:a16="http://schemas.microsoft.com/office/drawing/2014/main" id="{B071D0D3-9751-26C8-14D7-B71E5671AC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925" y="9268"/>
              <a:ext cx="89" cy="15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9" name="Line 360">
              <a:extLst>
                <a:ext uri="{FF2B5EF4-FFF2-40B4-BE49-F238E27FC236}">
                  <a16:creationId xmlns:a16="http://schemas.microsoft.com/office/drawing/2014/main" id="{E3B20A82-E9C5-EB93-435D-F468713F9A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681" y="12121"/>
              <a:ext cx="2785" cy="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0" name="Line 359">
              <a:extLst>
                <a:ext uri="{FF2B5EF4-FFF2-40B4-BE49-F238E27FC236}">
                  <a16:creationId xmlns:a16="http://schemas.microsoft.com/office/drawing/2014/main" id="{13CEE7C5-B88C-0AD2-ED15-B283635906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47" y="9243"/>
              <a:ext cx="276" cy="1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451" name="Line 358">
              <a:extLst>
                <a:ext uri="{FF2B5EF4-FFF2-40B4-BE49-F238E27FC236}">
                  <a16:creationId xmlns:a16="http://schemas.microsoft.com/office/drawing/2014/main" id="{EC6FB174-1C22-ED96-C114-FC0F300EE0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510" y="9328"/>
              <a:ext cx="30" cy="1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2" name="Text Box 357">
              <a:extLst>
                <a:ext uri="{FF2B5EF4-FFF2-40B4-BE49-F238E27FC236}">
                  <a16:creationId xmlns:a16="http://schemas.microsoft.com/office/drawing/2014/main" id="{C2418D51-7F45-A110-780D-6E226CEAC6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33" y="10381"/>
              <a:ext cx="1239" cy="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13/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3" name="Text Box 356">
              <a:extLst>
                <a:ext uri="{FF2B5EF4-FFF2-40B4-BE49-F238E27FC236}">
                  <a16:creationId xmlns:a16="http://schemas.microsoft.com/office/drawing/2014/main" id="{977A4A0E-D99D-F41E-E130-650DA1D873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5" y="10936"/>
              <a:ext cx="1239" cy="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2/11</a:t>
              </a:r>
              <a:endPara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4" name="Text Box 355">
              <a:extLst>
                <a:ext uri="{FF2B5EF4-FFF2-40B4-BE49-F238E27FC236}">
                  <a16:creationId xmlns:a16="http://schemas.microsoft.com/office/drawing/2014/main" id="{FE85F827-627E-A892-0986-78232F78AC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74" y="11987"/>
              <a:ext cx="1239" cy="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9/10</a:t>
              </a:r>
              <a:endParaRPr lang="zh-CN" altLang="en-US" dirty="0"/>
            </a:p>
          </p:txBody>
        </p:sp>
        <p:sp>
          <p:nvSpPr>
            <p:cNvPr id="455" name="Text Box 354">
              <a:extLst>
                <a:ext uri="{FF2B5EF4-FFF2-40B4-BE49-F238E27FC236}">
                  <a16:creationId xmlns:a16="http://schemas.microsoft.com/office/drawing/2014/main" id="{278EBBFB-D93B-126D-C338-8340BA8B64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61" y="10361"/>
              <a:ext cx="1088" cy="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1/12</a:t>
              </a:r>
              <a:endPara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6" name="Text Box 353">
              <a:extLst>
                <a:ext uri="{FF2B5EF4-FFF2-40B4-BE49-F238E27FC236}">
                  <a16:creationId xmlns:a16="http://schemas.microsoft.com/office/drawing/2014/main" id="{90D7D1BB-37FB-A839-0776-C26A093234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06" y="12101"/>
              <a:ext cx="1088" cy="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3/8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7" name="Text Box 352">
              <a:extLst>
                <a:ext uri="{FF2B5EF4-FFF2-40B4-BE49-F238E27FC236}">
                  <a16:creationId xmlns:a16="http://schemas.microsoft.com/office/drawing/2014/main" id="{DE9A15CB-7F04-5639-80D0-04128568C9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51" y="11201"/>
              <a:ext cx="1088" cy="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4/7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8" name="Text Box 351">
              <a:extLst>
                <a:ext uri="{FF2B5EF4-FFF2-40B4-BE49-F238E27FC236}">
                  <a16:creationId xmlns:a16="http://schemas.microsoft.com/office/drawing/2014/main" id="{71CA3DC4-0B82-DF65-93E5-3BD6AD8BBC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16" y="11936"/>
              <a:ext cx="1088" cy="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5/6</a:t>
              </a:r>
              <a:endPara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9" name="Text Box 350">
              <a:extLst>
                <a:ext uri="{FF2B5EF4-FFF2-40B4-BE49-F238E27FC236}">
                  <a16:creationId xmlns:a16="http://schemas.microsoft.com/office/drawing/2014/main" id="{AB989920-E181-C131-B33E-7119D0BBA8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40" y="9076"/>
              <a:ext cx="1239" cy="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15/16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0" name="Text Box 349">
              <a:extLst>
                <a:ext uri="{FF2B5EF4-FFF2-40B4-BE49-F238E27FC236}">
                  <a16:creationId xmlns:a16="http://schemas.microsoft.com/office/drawing/2014/main" id="{62788857-8E40-DB1A-A36F-73D7BFFC2A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45" y="9271"/>
              <a:ext cx="1239" cy="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14/17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1" name="Text Box 348">
              <a:extLst>
                <a:ext uri="{FF2B5EF4-FFF2-40B4-BE49-F238E27FC236}">
                  <a16:creationId xmlns:a16="http://schemas.microsoft.com/office/drawing/2014/main" id="{91C13EA0-AFCD-6B5A-63AA-52A32D2734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81" y="10511"/>
              <a:ext cx="1088" cy="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20/21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2" name="Text Box 347">
              <a:extLst>
                <a:ext uri="{FF2B5EF4-FFF2-40B4-BE49-F238E27FC236}">
                  <a16:creationId xmlns:a16="http://schemas.microsoft.com/office/drawing/2014/main" id="{9F26F350-CC35-6A50-D1FD-EF1E13B73F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81" y="10346"/>
              <a:ext cx="1088" cy="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3" name="Text Box 346">
              <a:extLst>
                <a:ext uri="{FF2B5EF4-FFF2-40B4-BE49-F238E27FC236}">
                  <a16:creationId xmlns:a16="http://schemas.microsoft.com/office/drawing/2014/main" id="{B896F307-1165-A504-C1EA-9ADA03B965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35" y="9061"/>
              <a:ext cx="1239" cy="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18/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4" name="Text Box 345">
              <a:extLst>
                <a:ext uri="{FF2B5EF4-FFF2-40B4-BE49-F238E27FC236}">
                  <a16:creationId xmlns:a16="http://schemas.microsoft.com/office/drawing/2014/main" id="{23F79F52-E6B3-8D4F-C825-1AAD6FC669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60" y="8968"/>
              <a:ext cx="1239" cy="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19/22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65" name="文本框 464">
            <a:extLst>
              <a:ext uri="{FF2B5EF4-FFF2-40B4-BE49-F238E27FC236}">
                <a16:creationId xmlns:a16="http://schemas.microsoft.com/office/drawing/2014/main" id="{3D58B171-2B41-32DC-210E-F2E7CE023CFD}"/>
              </a:ext>
            </a:extLst>
          </p:cNvPr>
          <p:cNvSpPr txBox="1"/>
          <p:nvPr/>
        </p:nvSpPr>
        <p:spPr>
          <a:xfrm>
            <a:off x="6028146" y="3624600"/>
            <a:ext cx="41638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) 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访问节点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g,f,m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96030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CA38B6-EFCF-0C42-A028-7E5EEE1FA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8">
            <a:extLst>
              <a:ext uri="{FF2B5EF4-FFF2-40B4-BE49-F238E27FC236}">
                <a16:creationId xmlns:a16="http://schemas.microsoft.com/office/drawing/2014/main" id="{5FECF653-B2DE-ADC9-3BC9-C0DFAFB00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0" name="Rectangle 158">
            <a:extLst>
              <a:ext uri="{FF2B5EF4-FFF2-40B4-BE49-F238E27FC236}">
                <a16:creationId xmlns:a16="http://schemas.microsoft.com/office/drawing/2014/main" id="{F902C2E1-2189-D0B9-3382-DD9CF7BE8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69" y="24145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4" name="Rectangle 237">
            <a:extLst>
              <a:ext uri="{FF2B5EF4-FFF2-40B4-BE49-F238E27FC236}">
                <a16:creationId xmlns:a16="http://schemas.microsoft.com/office/drawing/2014/main" id="{807BA4FC-5308-C6B3-2CEE-5FD82E440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8317" y="249200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8" name="Rectangle 317">
            <a:extLst>
              <a:ext uri="{FF2B5EF4-FFF2-40B4-BE49-F238E27FC236}">
                <a16:creationId xmlns:a16="http://schemas.microsoft.com/office/drawing/2014/main" id="{80C8C1E8-5641-4ADF-01A4-F92CA058D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7485" y="249200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3" name="Rectangle 396">
            <a:extLst>
              <a:ext uri="{FF2B5EF4-FFF2-40B4-BE49-F238E27FC236}">
                <a16:creationId xmlns:a16="http://schemas.microsoft.com/office/drawing/2014/main" id="{2174E6CD-E601-E5B1-5666-6085DAC29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1723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7" name="文本框 306">
            <a:extLst>
              <a:ext uri="{FF2B5EF4-FFF2-40B4-BE49-F238E27FC236}">
                <a16:creationId xmlns:a16="http://schemas.microsoft.com/office/drawing/2014/main" id="{18E08D4F-17AC-6F2A-8241-FCD69FFAADD6}"/>
              </a:ext>
            </a:extLst>
          </p:cNvPr>
          <p:cNvSpPr txBox="1"/>
          <p:nvPr/>
        </p:nvSpPr>
        <p:spPr>
          <a:xfrm>
            <a:off x="641531" y="806042"/>
            <a:ext cx="41638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(5) 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访问节点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endParaRPr lang="zh-CN" altLang="en-US" sz="1800" dirty="0"/>
          </a:p>
        </p:txBody>
      </p:sp>
      <p:sp>
        <p:nvSpPr>
          <p:cNvPr id="359" name="文本框 358">
            <a:extLst>
              <a:ext uri="{FF2B5EF4-FFF2-40B4-BE49-F238E27FC236}">
                <a16:creationId xmlns:a16="http://schemas.microsoft.com/office/drawing/2014/main" id="{07950360-5048-797D-898F-144987160FB2}"/>
              </a:ext>
            </a:extLst>
          </p:cNvPr>
          <p:cNvSpPr txBox="1"/>
          <p:nvPr/>
        </p:nvSpPr>
        <p:spPr>
          <a:xfrm>
            <a:off x="6028146" y="803253"/>
            <a:ext cx="41638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最终结果：</a:t>
            </a:r>
            <a:endParaRPr lang="zh-CN" altLang="en-US" sz="1800" dirty="0"/>
          </a:p>
        </p:txBody>
      </p:sp>
      <p:grpSp>
        <p:nvGrpSpPr>
          <p:cNvPr id="57" name="Group 344">
            <a:extLst>
              <a:ext uri="{FF2B5EF4-FFF2-40B4-BE49-F238E27FC236}">
                <a16:creationId xmlns:a16="http://schemas.microsoft.com/office/drawing/2014/main" id="{6CE01387-C836-993B-DEA1-29B74BF60AA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62933" y="1197351"/>
            <a:ext cx="4860742" cy="2580558"/>
            <a:chOff x="9045" y="8775"/>
            <a:chExt cx="7654" cy="4063"/>
          </a:xfrm>
        </p:grpSpPr>
        <p:sp>
          <p:nvSpPr>
            <p:cNvPr id="58" name="Line 394">
              <a:extLst>
                <a:ext uri="{FF2B5EF4-FFF2-40B4-BE49-F238E27FC236}">
                  <a16:creationId xmlns:a16="http://schemas.microsoft.com/office/drawing/2014/main" id="{F381D3BB-843E-4FE5-678F-604AC1F96B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84" y="10449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Text Box 393">
              <a:extLst>
                <a:ext uri="{FF2B5EF4-FFF2-40B4-BE49-F238E27FC236}">
                  <a16:creationId xmlns:a16="http://schemas.microsoft.com/office/drawing/2014/main" id="{CA89A3FB-6B6D-3A6B-AC92-F090619765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92" y="8775"/>
              <a:ext cx="687" cy="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Text Box 392">
              <a:extLst>
                <a:ext uri="{FF2B5EF4-FFF2-40B4-BE49-F238E27FC236}">
                  <a16:creationId xmlns:a16="http://schemas.microsoft.com/office/drawing/2014/main" id="{A632CE48-A62E-1F2F-659C-BFBFA9D7A3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67" y="11927"/>
              <a:ext cx="789" cy="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" name="Text Box 391">
              <a:extLst>
                <a:ext uri="{FF2B5EF4-FFF2-40B4-BE49-F238E27FC236}">
                  <a16:creationId xmlns:a16="http://schemas.microsoft.com/office/drawing/2014/main" id="{DEFFBCE8-3563-6369-E0AA-82F5944C85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80" y="10661"/>
              <a:ext cx="866" cy="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Text Box 390">
              <a:extLst>
                <a:ext uri="{FF2B5EF4-FFF2-40B4-BE49-F238E27FC236}">
                  <a16:creationId xmlns:a16="http://schemas.microsoft.com/office/drawing/2014/main" id="{38620899-15C3-E68D-8B7F-EF33CB4F3F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05" y="10503"/>
              <a:ext cx="622" cy="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" name="Text Box 389">
              <a:extLst>
                <a:ext uri="{FF2B5EF4-FFF2-40B4-BE49-F238E27FC236}">
                  <a16:creationId xmlns:a16="http://schemas.microsoft.com/office/drawing/2014/main" id="{55605D96-2719-E2FB-0F32-C1422EADD8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67" y="11373"/>
              <a:ext cx="714" cy="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6" name="Text Box 388">
              <a:extLst>
                <a:ext uri="{FF2B5EF4-FFF2-40B4-BE49-F238E27FC236}">
                  <a16:creationId xmlns:a16="http://schemas.microsoft.com/office/drawing/2014/main" id="{2A55053A-0412-73CA-0F21-BD42C37797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55" y="10095"/>
              <a:ext cx="709" cy="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7" name="Text Box 387">
              <a:extLst>
                <a:ext uri="{FF2B5EF4-FFF2-40B4-BE49-F238E27FC236}">
                  <a16:creationId xmlns:a16="http://schemas.microsoft.com/office/drawing/2014/main" id="{2F2C2423-AA05-07F7-B5CC-94B9C0B108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26" y="11263"/>
              <a:ext cx="765" cy="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8" name="Text Box 386">
              <a:extLst>
                <a:ext uri="{FF2B5EF4-FFF2-40B4-BE49-F238E27FC236}">
                  <a16:creationId xmlns:a16="http://schemas.microsoft.com/office/drawing/2014/main" id="{8A7C2742-418C-77FB-8A3E-12FF184D10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" y="8957"/>
              <a:ext cx="991" cy="8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9" name="Text Box 385">
              <a:extLst>
                <a:ext uri="{FF2B5EF4-FFF2-40B4-BE49-F238E27FC236}">
                  <a16:creationId xmlns:a16="http://schemas.microsoft.com/office/drawing/2014/main" id="{0EE2912A-25E0-79D8-DD24-BD5AE0122A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04" y="8854"/>
              <a:ext cx="687" cy="7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0" name="Text Box 384">
              <a:extLst>
                <a:ext uri="{FF2B5EF4-FFF2-40B4-BE49-F238E27FC236}">
                  <a16:creationId xmlns:a16="http://schemas.microsoft.com/office/drawing/2014/main" id="{C4A5216C-6E33-CBC9-6327-C3BA65FDCC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86" y="10593"/>
              <a:ext cx="712" cy="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1" name="Text Box 383">
              <a:extLst>
                <a:ext uri="{FF2B5EF4-FFF2-40B4-BE49-F238E27FC236}">
                  <a16:creationId xmlns:a16="http://schemas.microsoft.com/office/drawing/2014/main" id="{35ABD071-570F-A3EC-5387-ED96A02484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81" y="12017"/>
              <a:ext cx="968" cy="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k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2" name="Text Box 382">
              <a:extLst>
                <a:ext uri="{FF2B5EF4-FFF2-40B4-BE49-F238E27FC236}">
                  <a16:creationId xmlns:a16="http://schemas.microsoft.com/office/drawing/2014/main" id="{84E63048-C093-0C17-E24C-2A40C4F8E9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58" y="12047"/>
              <a:ext cx="619" cy="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3" name="Text Box 381">
              <a:extLst>
                <a:ext uri="{FF2B5EF4-FFF2-40B4-BE49-F238E27FC236}">
                  <a16:creationId xmlns:a16="http://schemas.microsoft.com/office/drawing/2014/main" id="{C9B48344-4438-3C63-AAD2-34A100CB04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81" y="9011"/>
              <a:ext cx="849" cy="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g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4" name="Line 380">
              <a:extLst>
                <a:ext uri="{FF2B5EF4-FFF2-40B4-BE49-F238E27FC236}">
                  <a16:creationId xmlns:a16="http://schemas.microsoft.com/office/drawing/2014/main" id="{B80CC2DF-E92E-FB26-08E3-336B737873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03" y="9210"/>
              <a:ext cx="1355" cy="7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5" name="Line 379">
              <a:extLst>
                <a:ext uri="{FF2B5EF4-FFF2-40B4-BE49-F238E27FC236}">
                  <a16:creationId xmlns:a16="http://schemas.microsoft.com/office/drawing/2014/main" id="{84B79F0F-22DF-5181-C6CC-4451DC11EC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017" y="9298"/>
              <a:ext cx="1576" cy="105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476" name="Line 378">
              <a:extLst>
                <a:ext uri="{FF2B5EF4-FFF2-40B4-BE49-F238E27FC236}">
                  <a16:creationId xmlns:a16="http://schemas.microsoft.com/office/drawing/2014/main" id="{FA5A92AF-E8A1-5EA4-29A7-A204E1835A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16" y="10877"/>
              <a:ext cx="469" cy="1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7" name="Line 377">
              <a:extLst>
                <a:ext uri="{FF2B5EF4-FFF2-40B4-BE49-F238E27FC236}">
                  <a16:creationId xmlns:a16="http://schemas.microsoft.com/office/drawing/2014/main" id="{3C7FD79D-D9C4-93A1-5229-EDA04E3962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05" y="10381"/>
              <a:ext cx="0" cy="8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8" name="Line 376">
              <a:extLst>
                <a:ext uri="{FF2B5EF4-FFF2-40B4-BE49-F238E27FC236}">
                  <a16:creationId xmlns:a16="http://schemas.microsoft.com/office/drawing/2014/main" id="{7BE97CDC-38ED-A03C-9412-76910EBE82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42" y="10877"/>
              <a:ext cx="1681" cy="36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9" name="Line 375">
              <a:extLst>
                <a:ext uri="{FF2B5EF4-FFF2-40B4-BE49-F238E27FC236}">
                  <a16:creationId xmlns:a16="http://schemas.microsoft.com/office/drawing/2014/main" id="{D3864416-DDAE-5DE1-3719-B22183DA93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385" y="11256"/>
              <a:ext cx="1220" cy="83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480" name="Line 374">
              <a:extLst>
                <a:ext uri="{FF2B5EF4-FFF2-40B4-BE49-F238E27FC236}">
                  <a16:creationId xmlns:a16="http://schemas.microsoft.com/office/drawing/2014/main" id="{80AACC66-2DC0-9247-87F7-788F31D371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76" y="11198"/>
              <a:ext cx="1074" cy="90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" name="Line 373">
              <a:extLst>
                <a:ext uri="{FF2B5EF4-FFF2-40B4-BE49-F238E27FC236}">
                  <a16:creationId xmlns:a16="http://schemas.microsoft.com/office/drawing/2014/main" id="{6C274D04-A727-765E-782A-92277605AF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35" y="10351"/>
              <a:ext cx="1738" cy="4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2" name="Line 372">
              <a:extLst>
                <a:ext uri="{FF2B5EF4-FFF2-40B4-BE49-F238E27FC236}">
                  <a16:creationId xmlns:a16="http://schemas.microsoft.com/office/drawing/2014/main" id="{A6987581-9476-6511-3AF2-137414C06D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651" y="10790"/>
              <a:ext cx="706" cy="13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3" name="Line 371">
              <a:extLst>
                <a:ext uri="{FF2B5EF4-FFF2-40B4-BE49-F238E27FC236}">
                  <a16:creationId xmlns:a16="http://schemas.microsoft.com/office/drawing/2014/main" id="{5300F21E-08F5-639C-231D-5E2446AD5F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43" y="10732"/>
              <a:ext cx="1767" cy="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4" name="Line 370">
              <a:extLst>
                <a:ext uri="{FF2B5EF4-FFF2-40B4-BE49-F238E27FC236}">
                  <a16:creationId xmlns:a16="http://schemas.microsoft.com/office/drawing/2014/main" id="{12460A9D-9244-6435-6134-7572F76D96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23" y="10732"/>
              <a:ext cx="1073" cy="7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5" name="Line 369">
              <a:extLst>
                <a:ext uri="{FF2B5EF4-FFF2-40B4-BE49-F238E27FC236}">
                  <a16:creationId xmlns:a16="http://schemas.microsoft.com/office/drawing/2014/main" id="{2DDE8AB2-C153-B805-4852-BA03F977FB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681" y="11420"/>
              <a:ext cx="1355" cy="68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6" name="Line 368">
              <a:extLst>
                <a:ext uri="{FF2B5EF4-FFF2-40B4-BE49-F238E27FC236}">
                  <a16:creationId xmlns:a16="http://schemas.microsoft.com/office/drawing/2014/main" id="{96C146BC-AFE2-A330-F5BD-B44D536204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633" y="9515"/>
              <a:ext cx="1575" cy="80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7" name="Line 367">
              <a:extLst>
                <a:ext uri="{FF2B5EF4-FFF2-40B4-BE49-F238E27FC236}">
                  <a16:creationId xmlns:a16="http://schemas.microsoft.com/office/drawing/2014/main" id="{50D64996-425B-1BC3-7C36-B25EC4F0E8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241" y="9477"/>
              <a:ext cx="2302" cy="4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8" name="Line 366">
              <a:extLst>
                <a:ext uri="{FF2B5EF4-FFF2-40B4-BE49-F238E27FC236}">
                  <a16:creationId xmlns:a16="http://schemas.microsoft.com/office/drawing/2014/main" id="{360320F3-C288-53A1-6407-5D6E6B779B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28" y="11445"/>
              <a:ext cx="1465" cy="71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9" name="Line 365">
              <a:extLst>
                <a:ext uri="{FF2B5EF4-FFF2-40B4-BE49-F238E27FC236}">
                  <a16:creationId xmlns:a16="http://schemas.microsoft.com/office/drawing/2014/main" id="{6DE2C31E-0151-7AD8-A9C0-7C6C12984B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25" y="10763"/>
              <a:ext cx="398" cy="14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0" name="Line 364">
              <a:extLst>
                <a:ext uri="{FF2B5EF4-FFF2-40B4-BE49-F238E27FC236}">
                  <a16:creationId xmlns:a16="http://schemas.microsoft.com/office/drawing/2014/main" id="{A94DB37C-A44A-815D-2524-F2FBAC3D7D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125" y="9477"/>
              <a:ext cx="430" cy="122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1" name="Line 363">
              <a:extLst>
                <a:ext uri="{FF2B5EF4-FFF2-40B4-BE49-F238E27FC236}">
                  <a16:creationId xmlns:a16="http://schemas.microsoft.com/office/drawing/2014/main" id="{91A6A039-74AE-BFFE-4E67-22F3D60FC0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213" y="9531"/>
              <a:ext cx="1881" cy="11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2" name="Line 362">
              <a:extLst>
                <a:ext uri="{FF2B5EF4-FFF2-40B4-BE49-F238E27FC236}">
                  <a16:creationId xmlns:a16="http://schemas.microsoft.com/office/drawing/2014/main" id="{EDA3D105-3E66-4AC5-B11C-AFB50AF77D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08" y="9514"/>
              <a:ext cx="148" cy="12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3" name="Line 361">
              <a:extLst>
                <a:ext uri="{FF2B5EF4-FFF2-40B4-BE49-F238E27FC236}">
                  <a16:creationId xmlns:a16="http://schemas.microsoft.com/office/drawing/2014/main" id="{076427F8-0BD4-28D3-761E-DA047881E7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925" y="9268"/>
              <a:ext cx="89" cy="15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4" name="Line 360">
              <a:extLst>
                <a:ext uri="{FF2B5EF4-FFF2-40B4-BE49-F238E27FC236}">
                  <a16:creationId xmlns:a16="http://schemas.microsoft.com/office/drawing/2014/main" id="{215EC171-CBB1-DEE8-1095-6E75513CC9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681" y="12121"/>
              <a:ext cx="2785" cy="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5" name="Line 359">
              <a:extLst>
                <a:ext uri="{FF2B5EF4-FFF2-40B4-BE49-F238E27FC236}">
                  <a16:creationId xmlns:a16="http://schemas.microsoft.com/office/drawing/2014/main" id="{5223744A-F4CE-872E-DA51-710A30A8E5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47" y="9243"/>
              <a:ext cx="276" cy="1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496" name="Line 358">
              <a:extLst>
                <a:ext uri="{FF2B5EF4-FFF2-40B4-BE49-F238E27FC236}">
                  <a16:creationId xmlns:a16="http://schemas.microsoft.com/office/drawing/2014/main" id="{CA09A5F8-C45A-774D-AA7E-01ED1CF2CD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510" y="9328"/>
              <a:ext cx="30" cy="1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7" name="Text Box 357">
              <a:extLst>
                <a:ext uri="{FF2B5EF4-FFF2-40B4-BE49-F238E27FC236}">
                  <a16:creationId xmlns:a16="http://schemas.microsoft.com/office/drawing/2014/main" id="{F934F249-353B-D203-AB27-0A80310D8E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33" y="10386"/>
              <a:ext cx="1239" cy="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13/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8" name="Text Box 356">
              <a:extLst>
                <a:ext uri="{FF2B5EF4-FFF2-40B4-BE49-F238E27FC236}">
                  <a16:creationId xmlns:a16="http://schemas.microsoft.com/office/drawing/2014/main" id="{7856C500-3A08-DF89-5B23-E6B0B7A9DB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5" y="10936"/>
              <a:ext cx="1239" cy="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2/11</a:t>
              </a:r>
              <a:endPara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9" name="Text Box 355">
              <a:extLst>
                <a:ext uri="{FF2B5EF4-FFF2-40B4-BE49-F238E27FC236}">
                  <a16:creationId xmlns:a16="http://schemas.microsoft.com/office/drawing/2014/main" id="{59178C75-2B19-12A3-83A6-F3A98BBAE1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74" y="11987"/>
              <a:ext cx="1239" cy="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9/10</a:t>
              </a:r>
              <a:endParaRPr lang="zh-CN" altLang="en-US" dirty="0"/>
            </a:p>
          </p:txBody>
        </p:sp>
        <p:sp>
          <p:nvSpPr>
            <p:cNvPr id="500" name="Text Box 354">
              <a:extLst>
                <a:ext uri="{FF2B5EF4-FFF2-40B4-BE49-F238E27FC236}">
                  <a16:creationId xmlns:a16="http://schemas.microsoft.com/office/drawing/2014/main" id="{9F72F3B1-3710-161C-216D-57889A873E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61" y="10361"/>
              <a:ext cx="1088" cy="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1/12</a:t>
              </a:r>
              <a:endPara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1" name="Text Box 353">
              <a:extLst>
                <a:ext uri="{FF2B5EF4-FFF2-40B4-BE49-F238E27FC236}">
                  <a16:creationId xmlns:a16="http://schemas.microsoft.com/office/drawing/2014/main" id="{6980B881-D618-1BA6-663F-04B4852D96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06" y="12101"/>
              <a:ext cx="1088" cy="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3/8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2" name="Text Box 352">
              <a:extLst>
                <a:ext uri="{FF2B5EF4-FFF2-40B4-BE49-F238E27FC236}">
                  <a16:creationId xmlns:a16="http://schemas.microsoft.com/office/drawing/2014/main" id="{E354E21A-530A-7284-81C8-3CA3669B8B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51" y="11201"/>
              <a:ext cx="1088" cy="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4/7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3" name="Text Box 351">
              <a:extLst>
                <a:ext uri="{FF2B5EF4-FFF2-40B4-BE49-F238E27FC236}">
                  <a16:creationId xmlns:a16="http://schemas.microsoft.com/office/drawing/2014/main" id="{886D6893-488C-BBB6-AA17-4A68B91C50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16" y="11936"/>
              <a:ext cx="1088" cy="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5/6</a:t>
              </a:r>
              <a:endPara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4" name="Text Box 350">
              <a:extLst>
                <a:ext uri="{FF2B5EF4-FFF2-40B4-BE49-F238E27FC236}">
                  <a16:creationId xmlns:a16="http://schemas.microsoft.com/office/drawing/2014/main" id="{EEAE1648-44EF-32AD-6810-4870B431D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40" y="9076"/>
              <a:ext cx="1239" cy="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15/16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5" name="Text Box 349">
              <a:extLst>
                <a:ext uri="{FF2B5EF4-FFF2-40B4-BE49-F238E27FC236}">
                  <a16:creationId xmlns:a16="http://schemas.microsoft.com/office/drawing/2014/main" id="{791A23CF-C7B9-6676-519C-A59B59AA3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45" y="9271"/>
              <a:ext cx="1239" cy="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14/17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6" name="Text Box 348">
              <a:extLst>
                <a:ext uri="{FF2B5EF4-FFF2-40B4-BE49-F238E27FC236}">
                  <a16:creationId xmlns:a16="http://schemas.microsoft.com/office/drawing/2014/main" id="{E12C099F-3E95-86B5-BB22-4990F380C7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81" y="10511"/>
              <a:ext cx="1088" cy="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20/21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7" name="Text Box 347">
              <a:extLst>
                <a:ext uri="{FF2B5EF4-FFF2-40B4-BE49-F238E27FC236}">
                  <a16:creationId xmlns:a16="http://schemas.microsoft.com/office/drawing/2014/main" id="{C2BBA9A4-5CF7-4A1B-B6E4-0D7C76751E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81" y="10346"/>
              <a:ext cx="1088" cy="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23/24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8" name="Text Box 346">
              <a:extLst>
                <a:ext uri="{FF2B5EF4-FFF2-40B4-BE49-F238E27FC236}">
                  <a16:creationId xmlns:a16="http://schemas.microsoft.com/office/drawing/2014/main" id="{DC2F8677-7A44-B250-2940-949293072F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35" y="9061"/>
              <a:ext cx="1239" cy="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18/25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9" name="Text Box 345">
              <a:extLst>
                <a:ext uri="{FF2B5EF4-FFF2-40B4-BE49-F238E27FC236}">
                  <a16:creationId xmlns:a16="http://schemas.microsoft.com/office/drawing/2014/main" id="{5F564FAA-6796-499C-C270-988EEF4A27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60" y="8968"/>
              <a:ext cx="1239" cy="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19/22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10" name="Group 344">
            <a:extLst>
              <a:ext uri="{FF2B5EF4-FFF2-40B4-BE49-F238E27FC236}">
                <a16:creationId xmlns:a16="http://schemas.microsoft.com/office/drawing/2014/main" id="{44A5C7A8-91BC-BB27-42B3-0110D8002F5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96000" y="1247527"/>
            <a:ext cx="4860742" cy="2580558"/>
            <a:chOff x="9045" y="8775"/>
            <a:chExt cx="7654" cy="4063"/>
          </a:xfrm>
        </p:grpSpPr>
        <p:sp>
          <p:nvSpPr>
            <p:cNvPr id="511" name="Line 394">
              <a:extLst>
                <a:ext uri="{FF2B5EF4-FFF2-40B4-BE49-F238E27FC236}">
                  <a16:creationId xmlns:a16="http://schemas.microsoft.com/office/drawing/2014/main" id="{6E3EB879-5E84-26E4-BCB2-556DC2E857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84" y="10449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Text Box 393">
              <a:extLst>
                <a:ext uri="{FF2B5EF4-FFF2-40B4-BE49-F238E27FC236}">
                  <a16:creationId xmlns:a16="http://schemas.microsoft.com/office/drawing/2014/main" id="{0CD761F7-8139-1418-15F6-0B0CB5B2BA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92" y="8775"/>
              <a:ext cx="687" cy="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" name="Text Box 392">
              <a:extLst>
                <a:ext uri="{FF2B5EF4-FFF2-40B4-BE49-F238E27FC236}">
                  <a16:creationId xmlns:a16="http://schemas.microsoft.com/office/drawing/2014/main" id="{090DEB9B-2F16-5835-6B38-BBFBDA4C0F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67" y="11927"/>
              <a:ext cx="789" cy="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" name="Text Box 391">
              <a:extLst>
                <a:ext uri="{FF2B5EF4-FFF2-40B4-BE49-F238E27FC236}">
                  <a16:creationId xmlns:a16="http://schemas.microsoft.com/office/drawing/2014/main" id="{1C6A6170-0842-2C17-083A-600E40D7A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80" y="10661"/>
              <a:ext cx="866" cy="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" name="Text Box 390">
              <a:extLst>
                <a:ext uri="{FF2B5EF4-FFF2-40B4-BE49-F238E27FC236}">
                  <a16:creationId xmlns:a16="http://schemas.microsoft.com/office/drawing/2014/main" id="{226AD877-D4C9-B3A6-B13D-8FA7AC296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05" y="10503"/>
              <a:ext cx="622" cy="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" name="Text Box 389">
              <a:extLst>
                <a:ext uri="{FF2B5EF4-FFF2-40B4-BE49-F238E27FC236}">
                  <a16:creationId xmlns:a16="http://schemas.microsoft.com/office/drawing/2014/main" id="{AE7C9324-A423-0EFF-B7B3-3BF2809D83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67" y="11373"/>
              <a:ext cx="714" cy="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" name="Text Box 388">
              <a:extLst>
                <a:ext uri="{FF2B5EF4-FFF2-40B4-BE49-F238E27FC236}">
                  <a16:creationId xmlns:a16="http://schemas.microsoft.com/office/drawing/2014/main" id="{CB07484E-2B19-0BCC-9721-AC5614325B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55" y="10095"/>
              <a:ext cx="709" cy="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" name="Text Box 387">
              <a:extLst>
                <a:ext uri="{FF2B5EF4-FFF2-40B4-BE49-F238E27FC236}">
                  <a16:creationId xmlns:a16="http://schemas.microsoft.com/office/drawing/2014/main" id="{325CD357-0633-8C1C-CEDF-8FC6902BB8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26" y="11263"/>
              <a:ext cx="765" cy="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" name="Text Box 386">
              <a:extLst>
                <a:ext uri="{FF2B5EF4-FFF2-40B4-BE49-F238E27FC236}">
                  <a16:creationId xmlns:a16="http://schemas.microsoft.com/office/drawing/2014/main" id="{260A9D44-F235-074F-11DE-5A538FD287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" y="8957"/>
              <a:ext cx="991" cy="8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" name="Text Box 385">
              <a:extLst>
                <a:ext uri="{FF2B5EF4-FFF2-40B4-BE49-F238E27FC236}">
                  <a16:creationId xmlns:a16="http://schemas.microsoft.com/office/drawing/2014/main" id="{E13A298B-1C5C-EBC8-0B7A-6146D4D7B3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04" y="8854"/>
              <a:ext cx="687" cy="7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" name="Text Box 384">
              <a:extLst>
                <a:ext uri="{FF2B5EF4-FFF2-40B4-BE49-F238E27FC236}">
                  <a16:creationId xmlns:a16="http://schemas.microsoft.com/office/drawing/2014/main" id="{6660E4AC-8B5A-096D-0A5B-81882729A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86" y="10593"/>
              <a:ext cx="712" cy="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" name="Text Box 383">
              <a:extLst>
                <a:ext uri="{FF2B5EF4-FFF2-40B4-BE49-F238E27FC236}">
                  <a16:creationId xmlns:a16="http://schemas.microsoft.com/office/drawing/2014/main" id="{26BFA755-C303-9D5C-31B8-AC558290F0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81" y="12017"/>
              <a:ext cx="968" cy="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k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" name="Text Box 382">
              <a:extLst>
                <a:ext uri="{FF2B5EF4-FFF2-40B4-BE49-F238E27FC236}">
                  <a16:creationId xmlns:a16="http://schemas.microsoft.com/office/drawing/2014/main" id="{1D8055BA-ED43-BB78-000F-77F6EE3217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58" y="12047"/>
              <a:ext cx="619" cy="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" name="Text Box 381">
              <a:extLst>
                <a:ext uri="{FF2B5EF4-FFF2-40B4-BE49-F238E27FC236}">
                  <a16:creationId xmlns:a16="http://schemas.microsoft.com/office/drawing/2014/main" id="{AD525460-F154-737A-2908-14D264138B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81" y="9011"/>
              <a:ext cx="849" cy="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g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" name="Line 380">
              <a:extLst>
                <a:ext uri="{FF2B5EF4-FFF2-40B4-BE49-F238E27FC236}">
                  <a16:creationId xmlns:a16="http://schemas.microsoft.com/office/drawing/2014/main" id="{906022F6-9832-051D-9B9A-16A601CFEA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03" y="9210"/>
              <a:ext cx="1355" cy="7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Line 379">
              <a:extLst>
                <a:ext uri="{FF2B5EF4-FFF2-40B4-BE49-F238E27FC236}">
                  <a16:creationId xmlns:a16="http://schemas.microsoft.com/office/drawing/2014/main" id="{69434C72-0A07-882F-555C-2074A9B34C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017" y="9298"/>
              <a:ext cx="1576" cy="105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79" name="Line 378">
              <a:extLst>
                <a:ext uri="{FF2B5EF4-FFF2-40B4-BE49-F238E27FC236}">
                  <a16:creationId xmlns:a16="http://schemas.microsoft.com/office/drawing/2014/main" id="{F42DA91D-2453-6007-CA89-86A10765DC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16" y="10877"/>
              <a:ext cx="469" cy="1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Line 377">
              <a:extLst>
                <a:ext uri="{FF2B5EF4-FFF2-40B4-BE49-F238E27FC236}">
                  <a16:creationId xmlns:a16="http://schemas.microsoft.com/office/drawing/2014/main" id="{ADF10E8B-3C85-4A80-EADE-82A7859BEF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05" y="10381"/>
              <a:ext cx="0" cy="8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Line 376">
              <a:extLst>
                <a:ext uri="{FF2B5EF4-FFF2-40B4-BE49-F238E27FC236}">
                  <a16:creationId xmlns:a16="http://schemas.microsoft.com/office/drawing/2014/main" id="{E108F620-F042-9004-2736-07089A65F7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42" y="10877"/>
              <a:ext cx="1681" cy="36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Line 375">
              <a:extLst>
                <a:ext uri="{FF2B5EF4-FFF2-40B4-BE49-F238E27FC236}">
                  <a16:creationId xmlns:a16="http://schemas.microsoft.com/office/drawing/2014/main" id="{A1F77F0C-810D-FBB5-64CE-5A3768CD1D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385" y="11256"/>
              <a:ext cx="1220" cy="83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83" name="Line 374">
              <a:extLst>
                <a:ext uri="{FF2B5EF4-FFF2-40B4-BE49-F238E27FC236}">
                  <a16:creationId xmlns:a16="http://schemas.microsoft.com/office/drawing/2014/main" id="{6F89D66B-881F-D8E4-588B-5B4FE77DE6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76" y="11198"/>
              <a:ext cx="1074" cy="90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Line 373">
              <a:extLst>
                <a:ext uri="{FF2B5EF4-FFF2-40B4-BE49-F238E27FC236}">
                  <a16:creationId xmlns:a16="http://schemas.microsoft.com/office/drawing/2014/main" id="{D2403E8E-DCC0-E42C-A295-ECC1B33F44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35" y="10351"/>
              <a:ext cx="1738" cy="4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Line 372">
              <a:extLst>
                <a:ext uri="{FF2B5EF4-FFF2-40B4-BE49-F238E27FC236}">
                  <a16:creationId xmlns:a16="http://schemas.microsoft.com/office/drawing/2014/main" id="{BFF607A0-8C82-5D92-F810-D26F8B194B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651" y="10790"/>
              <a:ext cx="706" cy="13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Line 371">
              <a:extLst>
                <a:ext uri="{FF2B5EF4-FFF2-40B4-BE49-F238E27FC236}">
                  <a16:creationId xmlns:a16="http://schemas.microsoft.com/office/drawing/2014/main" id="{FF22A2AE-04F7-32EF-2DDA-1CF54A2D04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43" y="10732"/>
              <a:ext cx="1767" cy="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Line 370">
              <a:extLst>
                <a:ext uri="{FF2B5EF4-FFF2-40B4-BE49-F238E27FC236}">
                  <a16:creationId xmlns:a16="http://schemas.microsoft.com/office/drawing/2014/main" id="{F640763F-9177-B494-C4AA-BD46F00145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23" y="10732"/>
              <a:ext cx="1073" cy="7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Line 369">
              <a:extLst>
                <a:ext uri="{FF2B5EF4-FFF2-40B4-BE49-F238E27FC236}">
                  <a16:creationId xmlns:a16="http://schemas.microsoft.com/office/drawing/2014/main" id="{CE143EF9-6C27-AFF1-16DF-1EDDF55D20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681" y="11420"/>
              <a:ext cx="1355" cy="68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Line 368">
              <a:extLst>
                <a:ext uri="{FF2B5EF4-FFF2-40B4-BE49-F238E27FC236}">
                  <a16:creationId xmlns:a16="http://schemas.microsoft.com/office/drawing/2014/main" id="{AD0AA95F-1722-A4A7-0D2D-C21952B523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633" y="9515"/>
              <a:ext cx="1575" cy="80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Line 367">
              <a:extLst>
                <a:ext uri="{FF2B5EF4-FFF2-40B4-BE49-F238E27FC236}">
                  <a16:creationId xmlns:a16="http://schemas.microsoft.com/office/drawing/2014/main" id="{8D98B8C1-8A8D-0873-6B74-E677595F1A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241" y="9477"/>
              <a:ext cx="2302" cy="4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Line 366">
              <a:extLst>
                <a:ext uri="{FF2B5EF4-FFF2-40B4-BE49-F238E27FC236}">
                  <a16:creationId xmlns:a16="http://schemas.microsoft.com/office/drawing/2014/main" id="{230A4080-9409-F7DF-440C-CA5A9B0DB9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28" y="11445"/>
              <a:ext cx="1465" cy="71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Line 365">
              <a:extLst>
                <a:ext uri="{FF2B5EF4-FFF2-40B4-BE49-F238E27FC236}">
                  <a16:creationId xmlns:a16="http://schemas.microsoft.com/office/drawing/2014/main" id="{8590C8BE-E04E-5B65-51A5-30BADA5557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25" y="10763"/>
              <a:ext cx="398" cy="14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Line 364">
              <a:extLst>
                <a:ext uri="{FF2B5EF4-FFF2-40B4-BE49-F238E27FC236}">
                  <a16:creationId xmlns:a16="http://schemas.microsoft.com/office/drawing/2014/main" id="{228CA619-FE06-5C14-3D3A-46AC74BB23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125" y="9477"/>
              <a:ext cx="430" cy="122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Line 363">
              <a:extLst>
                <a:ext uri="{FF2B5EF4-FFF2-40B4-BE49-F238E27FC236}">
                  <a16:creationId xmlns:a16="http://schemas.microsoft.com/office/drawing/2014/main" id="{E30970D5-3740-CB52-FC2A-A194A1D131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213" y="9531"/>
              <a:ext cx="1881" cy="11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Line 362">
              <a:extLst>
                <a:ext uri="{FF2B5EF4-FFF2-40B4-BE49-F238E27FC236}">
                  <a16:creationId xmlns:a16="http://schemas.microsoft.com/office/drawing/2014/main" id="{FFB4ECF0-D6E7-5B27-D70A-D6A387F617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08" y="9514"/>
              <a:ext cx="148" cy="12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Line 361">
              <a:extLst>
                <a:ext uri="{FF2B5EF4-FFF2-40B4-BE49-F238E27FC236}">
                  <a16:creationId xmlns:a16="http://schemas.microsoft.com/office/drawing/2014/main" id="{A03F7C46-3BF6-CB33-6FD2-FA97952886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925" y="9268"/>
              <a:ext cx="89" cy="15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8" name="Line 360">
              <a:extLst>
                <a:ext uri="{FF2B5EF4-FFF2-40B4-BE49-F238E27FC236}">
                  <a16:creationId xmlns:a16="http://schemas.microsoft.com/office/drawing/2014/main" id="{70F89306-7FD1-8D17-8D70-4ACECE5973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681" y="12121"/>
              <a:ext cx="2785" cy="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Line 359">
              <a:extLst>
                <a:ext uri="{FF2B5EF4-FFF2-40B4-BE49-F238E27FC236}">
                  <a16:creationId xmlns:a16="http://schemas.microsoft.com/office/drawing/2014/main" id="{491A5E58-ECFF-F1D8-D686-3968931560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47" y="9243"/>
              <a:ext cx="276" cy="1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00" name="Line 358">
              <a:extLst>
                <a:ext uri="{FF2B5EF4-FFF2-40B4-BE49-F238E27FC236}">
                  <a16:creationId xmlns:a16="http://schemas.microsoft.com/office/drawing/2014/main" id="{D4031D22-E573-E1E5-E790-C9E5B300DB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510" y="9328"/>
              <a:ext cx="30" cy="1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Text Box 357">
              <a:extLst>
                <a:ext uri="{FF2B5EF4-FFF2-40B4-BE49-F238E27FC236}">
                  <a16:creationId xmlns:a16="http://schemas.microsoft.com/office/drawing/2014/main" id="{07C5D386-E117-B679-D14B-E06C9AFA84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33" y="10386"/>
              <a:ext cx="1239" cy="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13/26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Text Box 356">
              <a:extLst>
                <a:ext uri="{FF2B5EF4-FFF2-40B4-BE49-F238E27FC236}">
                  <a16:creationId xmlns:a16="http://schemas.microsoft.com/office/drawing/2014/main" id="{23EF5DCF-5523-D9A6-46BA-DE19526284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5" y="10936"/>
              <a:ext cx="1239" cy="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2/11</a:t>
              </a:r>
              <a:endPara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3" name="Text Box 355">
              <a:extLst>
                <a:ext uri="{FF2B5EF4-FFF2-40B4-BE49-F238E27FC236}">
                  <a16:creationId xmlns:a16="http://schemas.microsoft.com/office/drawing/2014/main" id="{61454F7A-46F5-4637-AC5F-813CA42C23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74" y="11987"/>
              <a:ext cx="1239" cy="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9/10</a:t>
              </a:r>
              <a:endParaRPr lang="zh-CN" altLang="en-US" dirty="0"/>
            </a:p>
          </p:txBody>
        </p:sp>
        <p:sp>
          <p:nvSpPr>
            <p:cNvPr id="104" name="Text Box 354">
              <a:extLst>
                <a:ext uri="{FF2B5EF4-FFF2-40B4-BE49-F238E27FC236}">
                  <a16:creationId xmlns:a16="http://schemas.microsoft.com/office/drawing/2014/main" id="{48C2A668-6A23-10C9-E82D-E4E5E009FE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61" y="10361"/>
              <a:ext cx="1088" cy="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1/12</a:t>
              </a:r>
              <a:endPara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" name="Text Box 353">
              <a:extLst>
                <a:ext uri="{FF2B5EF4-FFF2-40B4-BE49-F238E27FC236}">
                  <a16:creationId xmlns:a16="http://schemas.microsoft.com/office/drawing/2014/main" id="{AF15600C-70A6-A137-DAF6-2F2F319296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06" y="12101"/>
              <a:ext cx="1088" cy="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3/8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6" name="Text Box 352">
              <a:extLst>
                <a:ext uri="{FF2B5EF4-FFF2-40B4-BE49-F238E27FC236}">
                  <a16:creationId xmlns:a16="http://schemas.microsoft.com/office/drawing/2014/main" id="{59FA3898-2C03-7DCC-34A4-BA1DC0828B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51" y="11201"/>
              <a:ext cx="1088" cy="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4/7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7" name="Text Box 351">
              <a:extLst>
                <a:ext uri="{FF2B5EF4-FFF2-40B4-BE49-F238E27FC236}">
                  <a16:creationId xmlns:a16="http://schemas.microsoft.com/office/drawing/2014/main" id="{17120FDB-8D80-6D51-E3A0-2F09B3B062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16" y="11936"/>
              <a:ext cx="1088" cy="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5/6</a:t>
              </a:r>
              <a:endPara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8" name="Text Box 350">
              <a:extLst>
                <a:ext uri="{FF2B5EF4-FFF2-40B4-BE49-F238E27FC236}">
                  <a16:creationId xmlns:a16="http://schemas.microsoft.com/office/drawing/2014/main" id="{29EADE85-3D72-CE92-DA50-6FFFF7F1C6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40" y="9076"/>
              <a:ext cx="1239" cy="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15/16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Text Box 349">
              <a:extLst>
                <a:ext uri="{FF2B5EF4-FFF2-40B4-BE49-F238E27FC236}">
                  <a16:creationId xmlns:a16="http://schemas.microsoft.com/office/drawing/2014/main" id="{2F4B3BBF-1BEF-8099-57EB-183D38F3D2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45" y="9271"/>
              <a:ext cx="1239" cy="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14/17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Text Box 348">
              <a:extLst>
                <a:ext uri="{FF2B5EF4-FFF2-40B4-BE49-F238E27FC236}">
                  <a16:creationId xmlns:a16="http://schemas.microsoft.com/office/drawing/2014/main" id="{9FEF1FDE-5D90-EDAC-FBA3-04E78F1D60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81" y="10511"/>
              <a:ext cx="1088" cy="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20/21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Text Box 347">
              <a:extLst>
                <a:ext uri="{FF2B5EF4-FFF2-40B4-BE49-F238E27FC236}">
                  <a16:creationId xmlns:a16="http://schemas.microsoft.com/office/drawing/2014/main" id="{3BBE861E-770E-56AB-1320-340338D737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81" y="10346"/>
              <a:ext cx="1088" cy="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23/24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Text Box 346">
              <a:extLst>
                <a:ext uri="{FF2B5EF4-FFF2-40B4-BE49-F238E27FC236}">
                  <a16:creationId xmlns:a16="http://schemas.microsoft.com/office/drawing/2014/main" id="{0CEA1E3A-A133-2AB0-BE4D-93CC640D0D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35" y="9061"/>
              <a:ext cx="1239" cy="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18/25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Text Box 345">
              <a:extLst>
                <a:ext uri="{FF2B5EF4-FFF2-40B4-BE49-F238E27FC236}">
                  <a16:creationId xmlns:a16="http://schemas.microsoft.com/office/drawing/2014/main" id="{1D4C98FB-C6F3-D95E-2E32-F62A2DA9C3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60" y="8968"/>
              <a:ext cx="1239" cy="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19/22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6" name="文本框 165">
            <a:extLst>
              <a:ext uri="{FF2B5EF4-FFF2-40B4-BE49-F238E27FC236}">
                <a16:creationId xmlns:a16="http://schemas.microsoft.com/office/drawing/2014/main" id="{76BD0653-722C-BD03-EB7D-4B42B24D5F00}"/>
              </a:ext>
            </a:extLst>
          </p:cNvPr>
          <p:cNvSpPr txBox="1"/>
          <p:nvPr/>
        </p:nvSpPr>
        <p:spPr>
          <a:xfrm>
            <a:off x="641532" y="4011210"/>
            <a:ext cx="603043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(b) 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边的集合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后向边集合：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{(e,c), (k,j), (m,g), (p,a)}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前向边集合：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{(c,s)}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交叉边集合：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{(c,b), (d,a), (m,h), (m,k), (s,j), (s,m)}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32" name="组合 231">
            <a:extLst>
              <a:ext uri="{FF2B5EF4-FFF2-40B4-BE49-F238E27FC236}">
                <a16:creationId xmlns:a16="http://schemas.microsoft.com/office/drawing/2014/main" id="{9422DBEF-BE70-A183-A7A4-A52859EBD339}"/>
              </a:ext>
            </a:extLst>
          </p:cNvPr>
          <p:cNvGrpSpPr/>
          <p:nvPr/>
        </p:nvGrpSpPr>
        <p:grpSpPr>
          <a:xfrm>
            <a:off x="6614160" y="3953941"/>
            <a:ext cx="4860742" cy="2580558"/>
            <a:chOff x="6614160" y="3953941"/>
            <a:chExt cx="4860742" cy="2580558"/>
          </a:xfrm>
        </p:grpSpPr>
        <p:grpSp>
          <p:nvGrpSpPr>
            <p:cNvPr id="167" name="Group 344">
              <a:extLst>
                <a:ext uri="{FF2B5EF4-FFF2-40B4-BE49-F238E27FC236}">
                  <a16:creationId xmlns:a16="http://schemas.microsoft.com/office/drawing/2014/main" id="{A8F46D1D-341A-787D-5272-36FA65F5F08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614160" y="3953941"/>
              <a:ext cx="4860742" cy="2580558"/>
              <a:chOff x="9045" y="8775"/>
              <a:chExt cx="7654" cy="4063"/>
            </a:xfrm>
          </p:grpSpPr>
          <p:sp>
            <p:nvSpPr>
              <p:cNvPr id="168" name="Line 394">
                <a:extLst>
                  <a:ext uri="{FF2B5EF4-FFF2-40B4-BE49-F238E27FC236}">
                    <a16:creationId xmlns:a16="http://schemas.microsoft.com/office/drawing/2014/main" id="{812C8700-C093-7934-7054-8E50347952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584" y="10449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Text Box 393">
                <a:extLst>
                  <a:ext uri="{FF2B5EF4-FFF2-40B4-BE49-F238E27FC236}">
                    <a16:creationId xmlns:a16="http://schemas.microsoft.com/office/drawing/2014/main" id="{898C13BE-60B9-C808-B823-EB17664A25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192" y="8775"/>
                <a:ext cx="687" cy="6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endParaRPr kumimoji="0" lang="en-US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0" name="Text Box 392">
                <a:extLst>
                  <a:ext uri="{FF2B5EF4-FFF2-40B4-BE49-F238E27FC236}">
                    <a16:creationId xmlns:a16="http://schemas.microsoft.com/office/drawing/2014/main" id="{27E44890-D5E8-5448-69FD-5DDC3FE073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67" y="11927"/>
                <a:ext cx="789" cy="8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</a:t>
                </a:r>
                <a:endParaRPr kumimoji="0" lang="en-US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1" name="Text Box 391">
                <a:extLst>
                  <a:ext uri="{FF2B5EF4-FFF2-40B4-BE49-F238E27FC236}">
                    <a16:creationId xmlns:a16="http://schemas.microsoft.com/office/drawing/2014/main" id="{999595C0-5A1B-3527-B671-F0AF897B79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80" y="10661"/>
                <a:ext cx="866" cy="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</a:t>
                </a:r>
                <a:endParaRPr kumimoji="0" lang="en-US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2" name="Text Box 390">
                <a:extLst>
                  <a:ext uri="{FF2B5EF4-FFF2-40B4-BE49-F238E27FC236}">
                    <a16:creationId xmlns:a16="http://schemas.microsoft.com/office/drawing/2014/main" id="{A27E0488-6C06-9C15-BD14-36B2197EC4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105" y="10503"/>
                <a:ext cx="622" cy="6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</a:t>
                </a:r>
                <a:endParaRPr kumimoji="0" lang="en-US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3" name="Text Box 389">
                <a:extLst>
                  <a:ext uri="{FF2B5EF4-FFF2-40B4-BE49-F238E27FC236}">
                    <a16:creationId xmlns:a16="http://schemas.microsoft.com/office/drawing/2014/main" id="{0FCFA2F4-AB10-03BB-D6DA-0E32478DE2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67" y="11373"/>
                <a:ext cx="714" cy="6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h</a:t>
                </a:r>
                <a:endParaRPr kumimoji="0" lang="en-US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4" name="Text Box 388">
                <a:extLst>
                  <a:ext uri="{FF2B5EF4-FFF2-40B4-BE49-F238E27FC236}">
                    <a16:creationId xmlns:a16="http://schemas.microsoft.com/office/drawing/2014/main" id="{EB6E50A6-1AAA-EA46-45AC-BB2F2B5BB3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55" y="10095"/>
                <a:ext cx="709" cy="7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endPara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5" name="Text Box 387">
                <a:extLst>
                  <a:ext uri="{FF2B5EF4-FFF2-40B4-BE49-F238E27FC236}">
                    <a16:creationId xmlns:a16="http://schemas.microsoft.com/office/drawing/2014/main" id="{44838A80-B1E4-DD92-AAC5-D7937582A0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26" y="11263"/>
                <a:ext cx="765" cy="8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kumimoji="0" lang="en-US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6" name="Text Box 386">
                <a:extLst>
                  <a:ext uri="{FF2B5EF4-FFF2-40B4-BE49-F238E27FC236}">
                    <a16:creationId xmlns:a16="http://schemas.microsoft.com/office/drawing/2014/main" id="{8ABFA183-3CFD-7DF6-149F-FA0A8418D4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554" y="8957"/>
                <a:ext cx="991" cy="8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endPara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7" name="Text Box 385">
                <a:extLst>
                  <a:ext uri="{FF2B5EF4-FFF2-40B4-BE49-F238E27FC236}">
                    <a16:creationId xmlns:a16="http://schemas.microsoft.com/office/drawing/2014/main" id="{C967F248-C5B9-3707-DE20-35CCC90507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004" y="8854"/>
                <a:ext cx="687" cy="7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</a:t>
                </a:r>
                <a:endParaRPr kumimoji="0" lang="en-US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8" name="Text Box 384">
                <a:extLst>
                  <a:ext uri="{FF2B5EF4-FFF2-40B4-BE49-F238E27FC236}">
                    <a16:creationId xmlns:a16="http://schemas.microsoft.com/office/drawing/2014/main" id="{C2367EB4-6342-E49D-5241-DDCE1033B5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486" y="10593"/>
                <a:ext cx="712" cy="7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endParaRPr kumimoji="0" lang="en-US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9" name="Text Box 383">
                <a:extLst>
                  <a:ext uri="{FF2B5EF4-FFF2-40B4-BE49-F238E27FC236}">
                    <a16:creationId xmlns:a16="http://schemas.microsoft.com/office/drawing/2014/main" id="{440E4228-8F50-DCBB-18F9-899B717D94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81" y="12017"/>
                <a:ext cx="968" cy="8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</a:t>
                </a:r>
                <a:endParaRPr kumimoji="0" lang="en-US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0" name="Text Box 382">
                <a:extLst>
                  <a:ext uri="{FF2B5EF4-FFF2-40B4-BE49-F238E27FC236}">
                    <a16:creationId xmlns:a16="http://schemas.microsoft.com/office/drawing/2014/main" id="{9C3F2B02-02B6-5DEA-A644-103934D5EB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358" y="12047"/>
                <a:ext cx="619" cy="6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j</a:t>
                </a:r>
                <a:endParaRPr kumimoji="0" lang="en-US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1" name="Text Box 381">
                <a:extLst>
                  <a:ext uri="{FF2B5EF4-FFF2-40B4-BE49-F238E27FC236}">
                    <a16:creationId xmlns:a16="http://schemas.microsoft.com/office/drawing/2014/main" id="{EBFB056C-AD07-DAAD-AA9C-99BD8B4681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81" y="9011"/>
                <a:ext cx="849" cy="7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g</a:t>
                </a:r>
                <a:endParaRPr kumimoji="0" lang="en-US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2" name="Line 380">
                <a:extLst>
                  <a:ext uri="{FF2B5EF4-FFF2-40B4-BE49-F238E27FC236}">
                    <a16:creationId xmlns:a16="http://schemas.microsoft.com/office/drawing/2014/main" id="{44DD007E-AA7F-D339-703E-9967CE76F3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003" y="9210"/>
                <a:ext cx="1355" cy="7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3" name="Line 379">
                <a:extLst>
                  <a:ext uri="{FF2B5EF4-FFF2-40B4-BE49-F238E27FC236}">
                    <a16:creationId xmlns:a16="http://schemas.microsoft.com/office/drawing/2014/main" id="{1BDC9C5C-56B9-B8D2-C76D-16FA9F97E7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0017" y="9298"/>
                <a:ext cx="1576" cy="105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184" name="Line 378">
                <a:extLst>
                  <a:ext uri="{FF2B5EF4-FFF2-40B4-BE49-F238E27FC236}">
                    <a16:creationId xmlns:a16="http://schemas.microsoft.com/office/drawing/2014/main" id="{0EAC9101-6759-99BE-FDD7-F375A15C09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16" y="10877"/>
                <a:ext cx="469" cy="12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5" name="Line 377">
                <a:extLst>
                  <a:ext uri="{FF2B5EF4-FFF2-40B4-BE49-F238E27FC236}">
                    <a16:creationId xmlns:a16="http://schemas.microsoft.com/office/drawing/2014/main" id="{63C5CC9E-EE35-F03F-2A1A-DAE61B4193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05" y="10381"/>
                <a:ext cx="0" cy="8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6" name="Line 376">
                <a:extLst>
                  <a:ext uri="{FF2B5EF4-FFF2-40B4-BE49-F238E27FC236}">
                    <a16:creationId xmlns:a16="http://schemas.microsoft.com/office/drawing/2014/main" id="{EC1F3D61-76CA-5E2E-F7CC-02762D332D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42" y="10877"/>
                <a:ext cx="1681" cy="367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Line 375">
                <a:extLst>
                  <a:ext uri="{FF2B5EF4-FFF2-40B4-BE49-F238E27FC236}">
                    <a16:creationId xmlns:a16="http://schemas.microsoft.com/office/drawing/2014/main" id="{D3ACDE65-602C-DABB-0127-E46A85FCDC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385" y="11256"/>
                <a:ext cx="1220" cy="837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188" name="Line 374">
                <a:extLst>
                  <a:ext uri="{FF2B5EF4-FFF2-40B4-BE49-F238E27FC236}">
                    <a16:creationId xmlns:a16="http://schemas.microsoft.com/office/drawing/2014/main" id="{FCE6C2F2-CA3D-3F76-5190-B90B06E0E9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76" y="11198"/>
                <a:ext cx="1074" cy="909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Line 373">
                <a:extLst>
                  <a:ext uri="{FF2B5EF4-FFF2-40B4-BE49-F238E27FC236}">
                    <a16:creationId xmlns:a16="http://schemas.microsoft.com/office/drawing/2014/main" id="{9A46350E-C3D3-317F-D88F-10A1AF20BC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35" y="10351"/>
                <a:ext cx="1738" cy="45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Line 372">
                <a:extLst>
                  <a:ext uri="{FF2B5EF4-FFF2-40B4-BE49-F238E27FC236}">
                    <a16:creationId xmlns:a16="http://schemas.microsoft.com/office/drawing/2014/main" id="{88A752F6-9C9E-013C-FB7F-F72C74AC7C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651" y="10790"/>
                <a:ext cx="706" cy="134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Line 371">
                <a:extLst>
                  <a:ext uri="{FF2B5EF4-FFF2-40B4-BE49-F238E27FC236}">
                    <a16:creationId xmlns:a16="http://schemas.microsoft.com/office/drawing/2014/main" id="{E3A802F7-11B3-B9E0-91D6-793A47B0F9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343" y="10732"/>
                <a:ext cx="1767" cy="7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2" name="Line 370">
                <a:extLst>
                  <a:ext uri="{FF2B5EF4-FFF2-40B4-BE49-F238E27FC236}">
                    <a16:creationId xmlns:a16="http://schemas.microsoft.com/office/drawing/2014/main" id="{DBAB0C1D-5BC4-1BE3-7EA4-9167276FD1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023" y="10732"/>
                <a:ext cx="1073" cy="70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Line 369">
                <a:extLst>
                  <a:ext uri="{FF2B5EF4-FFF2-40B4-BE49-F238E27FC236}">
                    <a16:creationId xmlns:a16="http://schemas.microsoft.com/office/drawing/2014/main" id="{C1F4359E-3C21-8B40-4457-8E721979B0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681" y="11420"/>
                <a:ext cx="1355" cy="68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4" name="Line 368">
                <a:extLst>
                  <a:ext uri="{FF2B5EF4-FFF2-40B4-BE49-F238E27FC236}">
                    <a16:creationId xmlns:a16="http://schemas.microsoft.com/office/drawing/2014/main" id="{1D27B67D-1BF7-E5D9-C204-B8B35ECC38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633" y="9515"/>
                <a:ext cx="1575" cy="80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Line 367">
                <a:extLst>
                  <a:ext uri="{FF2B5EF4-FFF2-40B4-BE49-F238E27FC236}">
                    <a16:creationId xmlns:a16="http://schemas.microsoft.com/office/drawing/2014/main" id="{0C0BCBE1-831D-5BD2-9C72-E8059C73D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241" y="9477"/>
                <a:ext cx="2302" cy="4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6" name="Line 366">
                <a:extLst>
                  <a:ext uri="{FF2B5EF4-FFF2-40B4-BE49-F238E27FC236}">
                    <a16:creationId xmlns:a16="http://schemas.microsoft.com/office/drawing/2014/main" id="{3DBFCD45-0CB6-22BD-58BB-410FBDF56C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28" y="11445"/>
                <a:ext cx="1465" cy="719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" name="Line 365">
                <a:extLst>
                  <a:ext uri="{FF2B5EF4-FFF2-40B4-BE49-F238E27FC236}">
                    <a16:creationId xmlns:a16="http://schemas.microsoft.com/office/drawing/2014/main" id="{C8EE850D-6676-D729-A570-B29DB64385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125" y="10763"/>
                <a:ext cx="398" cy="14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9" name="Line 364">
                <a:extLst>
                  <a:ext uri="{FF2B5EF4-FFF2-40B4-BE49-F238E27FC236}">
                    <a16:creationId xmlns:a16="http://schemas.microsoft.com/office/drawing/2014/main" id="{7FB4625E-0C5D-4F9F-0149-E55BE48D82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125" y="9477"/>
                <a:ext cx="430" cy="122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0" name="Line 363">
                <a:extLst>
                  <a:ext uri="{FF2B5EF4-FFF2-40B4-BE49-F238E27FC236}">
                    <a16:creationId xmlns:a16="http://schemas.microsoft.com/office/drawing/2014/main" id="{32A76A46-58ED-4EA0-DFC1-20625192E9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3213" y="9531"/>
                <a:ext cx="1881" cy="117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Line 362">
                <a:extLst>
                  <a:ext uri="{FF2B5EF4-FFF2-40B4-BE49-F238E27FC236}">
                    <a16:creationId xmlns:a16="http://schemas.microsoft.com/office/drawing/2014/main" id="{5B3E0436-97AB-FA6F-73D2-E615272F8A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208" y="9514"/>
                <a:ext cx="148" cy="128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Line 361">
                <a:extLst>
                  <a:ext uri="{FF2B5EF4-FFF2-40B4-BE49-F238E27FC236}">
                    <a16:creationId xmlns:a16="http://schemas.microsoft.com/office/drawing/2014/main" id="{40A5EBC7-1312-E89D-750C-5B4F9F1650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925" y="9268"/>
                <a:ext cx="89" cy="158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203" name="Line 360">
                <a:extLst>
                  <a:ext uri="{FF2B5EF4-FFF2-40B4-BE49-F238E27FC236}">
                    <a16:creationId xmlns:a16="http://schemas.microsoft.com/office/drawing/2014/main" id="{824D1595-D889-DAB2-A40A-27EBCD525E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681" y="12121"/>
                <a:ext cx="2785" cy="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4" name="Line 359">
                <a:extLst>
                  <a:ext uri="{FF2B5EF4-FFF2-40B4-BE49-F238E27FC236}">
                    <a16:creationId xmlns:a16="http://schemas.microsoft.com/office/drawing/2014/main" id="{05ACFED3-E1F6-AA88-4C67-44EA074CB2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47" y="9243"/>
                <a:ext cx="276" cy="11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205" name="Line 358">
                <a:extLst>
                  <a:ext uri="{FF2B5EF4-FFF2-40B4-BE49-F238E27FC236}">
                    <a16:creationId xmlns:a16="http://schemas.microsoft.com/office/drawing/2014/main" id="{9A038AE0-730E-1B21-1EA9-070011BEF7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510" y="9328"/>
                <a:ext cx="30" cy="14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Text Box 357">
                <a:extLst>
                  <a:ext uri="{FF2B5EF4-FFF2-40B4-BE49-F238E27FC236}">
                    <a16:creationId xmlns:a16="http://schemas.microsoft.com/office/drawing/2014/main" id="{C2258337-A1FA-0E2D-4C5E-9A65D87BB0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33" y="10386"/>
                <a:ext cx="1239" cy="6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13/26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Text Box 356">
                <a:extLst>
                  <a:ext uri="{FF2B5EF4-FFF2-40B4-BE49-F238E27FC236}">
                    <a16:creationId xmlns:a16="http://schemas.microsoft.com/office/drawing/2014/main" id="{B419B83F-E807-4303-699A-BBAEF6A614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65" y="10936"/>
                <a:ext cx="1239" cy="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2/11</a:t>
                </a:r>
                <a:endPara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8" name="Text Box 355">
                <a:extLst>
                  <a:ext uri="{FF2B5EF4-FFF2-40B4-BE49-F238E27FC236}">
                    <a16:creationId xmlns:a16="http://schemas.microsoft.com/office/drawing/2014/main" id="{8CD72DA9-1D0A-DFCA-A3FB-F81FB309F8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374" y="11987"/>
                <a:ext cx="1239" cy="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9/10</a:t>
                </a:r>
                <a:endParaRPr lang="zh-CN" altLang="en-US" dirty="0"/>
              </a:p>
            </p:txBody>
          </p:sp>
          <p:sp>
            <p:nvSpPr>
              <p:cNvPr id="209" name="Text Box 354">
                <a:extLst>
                  <a:ext uri="{FF2B5EF4-FFF2-40B4-BE49-F238E27FC236}">
                    <a16:creationId xmlns:a16="http://schemas.microsoft.com/office/drawing/2014/main" id="{773BDF85-9142-4930-E504-0340C4EF0A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61" y="10361"/>
                <a:ext cx="1088" cy="6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1/12</a:t>
                </a:r>
                <a:endPara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Text Box 353">
                <a:extLst>
                  <a:ext uri="{FF2B5EF4-FFF2-40B4-BE49-F238E27FC236}">
                    <a16:creationId xmlns:a16="http://schemas.microsoft.com/office/drawing/2014/main" id="{EBE7964D-0D0E-E7A2-B39D-E788E582DD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606" y="12101"/>
                <a:ext cx="1088" cy="6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3/8</a:t>
                </a:r>
                <a:endParaRPr kumimoji="0" lang="en-US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1" name="Text Box 352">
                <a:extLst>
                  <a:ext uri="{FF2B5EF4-FFF2-40B4-BE49-F238E27FC236}">
                    <a16:creationId xmlns:a16="http://schemas.microsoft.com/office/drawing/2014/main" id="{C1634294-E1CF-46A8-9C98-B3D8F579F1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151" y="11201"/>
                <a:ext cx="1088" cy="6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4/7</a:t>
                </a:r>
                <a:endParaRPr kumimoji="0" lang="en-US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2" name="Text Box 351">
                <a:extLst>
                  <a:ext uri="{FF2B5EF4-FFF2-40B4-BE49-F238E27FC236}">
                    <a16:creationId xmlns:a16="http://schemas.microsoft.com/office/drawing/2014/main" id="{369B98F4-F6E8-0E22-536D-FD05EA8B7C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516" y="11936"/>
                <a:ext cx="1088" cy="6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5/6</a:t>
                </a:r>
                <a:endPara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3" name="Text Box 350">
                <a:extLst>
                  <a:ext uri="{FF2B5EF4-FFF2-40B4-BE49-F238E27FC236}">
                    <a16:creationId xmlns:a16="http://schemas.microsoft.com/office/drawing/2014/main" id="{3698CB73-939F-F658-8DB7-F3A64A4753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340" y="9076"/>
                <a:ext cx="1239" cy="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15/16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" name="Text Box 349">
                <a:extLst>
                  <a:ext uri="{FF2B5EF4-FFF2-40B4-BE49-F238E27FC236}">
                    <a16:creationId xmlns:a16="http://schemas.microsoft.com/office/drawing/2014/main" id="{BB43B76E-EBF9-5FFB-77EE-ECBF3C83CB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45" y="9271"/>
                <a:ext cx="1239" cy="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14/17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" name="Text Box 348">
                <a:extLst>
                  <a:ext uri="{FF2B5EF4-FFF2-40B4-BE49-F238E27FC236}">
                    <a16:creationId xmlns:a16="http://schemas.microsoft.com/office/drawing/2014/main" id="{2519A96C-5F48-23D3-2AEC-1003E410CC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81" y="10511"/>
                <a:ext cx="1088" cy="6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20/21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6" name="Text Box 347">
                <a:extLst>
                  <a:ext uri="{FF2B5EF4-FFF2-40B4-BE49-F238E27FC236}">
                    <a16:creationId xmlns:a16="http://schemas.microsoft.com/office/drawing/2014/main" id="{1AA62DDB-E80F-1BF0-F1F9-5616F9C44A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281" y="10346"/>
                <a:ext cx="1088" cy="6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23/24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7" name="Text Box 346">
                <a:extLst>
                  <a:ext uri="{FF2B5EF4-FFF2-40B4-BE49-F238E27FC236}">
                    <a16:creationId xmlns:a16="http://schemas.microsoft.com/office/drawing/2014/main" id="{621A09DD-5411-B46F-DBC1-D33657014D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35" y="9061"/>
                <a:ext cx="1239" cy="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18/25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8" name="Text Box 345">
                <a:extLst>
                  <a:ext uri="{FF2B5EF4-FFF2-40B4-BE49-F238E27FC236}">
                    <a16:creationId xmlns:a16="http://schemas.microsoft.com/office/drawing/2014/main" id="{1BF8CA59-0EA9-B67D-2EB1-C97CFD5D66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460" y="8968"/>
                <a:ext cx="1239" cy="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19/22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9" name="Text Box 349">
              <a:extLst>
                <a:ext uri="{FF2B5EF4-FFF2-40B4-BE49-F238E27FC236}">
                  <a16:creationId xmlns:a16="http://schemas.microsoft.com/office/drawing/2014/main" id="{A9C9F251-05E1-6C96-6C31-A9CE77DBAC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397" y="4623167"/>
              <a:ext cx="296392" cy="387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0" name="Text Box 349">
              <a:extLst>
                <a:ext uri="{FF2B5EF4-FFF2-40B4-BE49-F238E27FC236}">
                  <a16:creationId xmlns:a16="http://schemas.microsoft.com/office/drawing/2014/main" id="{2B738C8C-F116-4895-5505-A4533BC379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1873" y="5010600"/>
              <a:ext cx="296392" cy="387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1" name="Text Box 349">
              <a:extLst>
                <a:ext uri="{FF2B5EF4-FFF2-40B4-BE49-F238E27FC236}">
                  <a16:creationId xmlns:a16="http://schemas.microsoft.com/office/drawing/2014/main" id="{037D1033-1E21-9D53-63BB-DBA055247D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90083" y="5324207"/>
              <a:ext cx="296392" cy="387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2" name="Text Box 349">
              <a:extLst>
                <a:ext uri="{FF2B5EF4-FFF2-40B4-BE49-F238E27FC236}">
                  <a16:creationId xmlns:a16="http://schemas.microsoft.com/office/drawing/2014/main" id="{C25D240D-6E3C-1FDE-F0DD-7CBA0630ED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45029" y="5434811"/>
              <a:ext cx="296392" cy="387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3" name="Text Box 349">
              <a:extLst>
                <a:ext uri="{FF2B5EF4-FFF2-40B4-BE49-F238E27FC236}">
                  <a16:creationId xmlns:a16="http://schemas.microsoft.com/office/drawing/2014/main" id="{3A19976B-944D-1D8E-78D0-455B02597B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99108" y="5434811"/>
              <a:ext cx="296392" cy="387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4" name="Text Box 349">
              <a:extLst>
                <a:ext uri="{FF2B5EF4-FFF2-40B4-BE49-F238E27FC236}">
                  <a16:creationId xmlns:a16="http://schemas.microsoft.com/office/drawing/2014/main" id="{33796DB7-5D0A-1FDA-7689-FA063CEBFF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59598" y="5134594"/>
              <a:ext cx="296392" cy="387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5" name="Text Box 349">
              <a:extLst>
                <a:ext uri="{FF2B5EF4-FFF2-40B4-BE49-F238E27FC236}">
                  <a16:creationId xmlns:a16="http://schemas.microsoft.com/office/drawing/2014/main" id="{9D67BAC5-C117-398B-4A87-6BACE1A5A7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53167" y="4783939"/>
              <a:ext cx="296392" cy="387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6" name="Text Box 349">
              <a:extLst>
                <a:ext uri="{FF2B5EF4-FFF2-40B4-BE49-F238E27FC236}">
                  <a16:creationId xmlns:a16="http://schemas.microsoft.com/office/drawing/2014/main" id="{D710EA1D-88F9-017B-6D15-D5C8A26AD1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10069" y="4396506"/>
              <a:ext cx="296392" cy="387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9" name="Text Box 349">
              <a:extLst>
                <a:ext uri="{FF2B5EF4-FFF2-40B4-BE49-F238E27FC236}">
                  <a16:creationId xmlns:a16="http://schemas.microsoft.com/office/drawing/2014/main" id="{6454EFE2-A67B-374A-0356-7FE9948765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0528" y="5517923"/>
              <a:ext cx="296392" cy="387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0" name="Text Box 349">
              <a:extLst>
                <a:ext uri="{FF2B5EF4-FFF2-40B4-BE49-F238E27FC236}">
                  <a16:creationId xmlns:a16="http://schemas.microsoft.com/office/drawing/2014/main" id="{ED20595C-CEFC-69FD-8A37-4D1D856764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4562" y="4526804"/>
              <a:ext cx="296392" cy="387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1" name="Text Box 349">
              <a:extLst>
                <a:ext uri="{FF2B5EF4-FFF2-40B4-BE49-F238E27FC236}">
                  <a16:creationId xmlns:a16="http://schemas.microsoft.com/office/drawing/2014/main" id="{B81959FD-04FB-B7E3-AA41-6E20605B45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93691" y="6064262"/>
              <a:ext cx="296392" cy="387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7959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52B602-BD0F-81CB-5A9D-93C8D155B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8">
            <a:extLst>
              <a:ext uri="{FF2B5EF4-FFF2-40B4-BE49-F238E27FC236}">
                <a16:creationId xmlns:a16="http://schemas.microsoft.com/office/drawing/2014/main" id="{533043BB-8112-6DD2-2382-0C75D8D2D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0246F3C-B8A9-6B4A-3B44-47ECFF75B0A0}"/>
              </a:ext>
            </a:extLst>
          </p:cNvPr>
          <p:cNvSpPr txBox="1"/>
          <p:nvPr/>
        </p:nvSpPr>
        <p:spPr>
          <a:xfrm>
            <a:off x="637127" y="257146"/>
            <a:ext cx="79694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(c)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强连通分支和分支图。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4" name="Rectangle 237">
            <a:extLst>
              <a:ext uri="{FF2B5EF4-FFF2-40B4-BE49-F238E27FC236}">
                <a16:creationId xmlns:a16="http://schemas.microsoft.com/office/drawing/2014/main" id="{D81B8319-1F9D-F401-BCDC-C7CCFF20A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8317" y="249200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3" name="Rectangle 396">
            <a:extLst>
              <a:ext uri="{FF2B5EF4-FFF2-40B4-BE49-F238E27FC236}">
                <a16:creationId xmlns:a16="http://schemas.microsoft.com/office/drawing/2014/main" id="{9A0FA641-B323-F10E-B10E-7A308E791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1723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54" name="Group 344">
            <a:extLst>
              <a:ext uri="{FF2B5EF4-FFF2-40B4-BE49-F238E27FC236}">
                <a16:creationId xmlns:a16="http://schemas.microsoft.com/office/drawing/2014/main" id="{93D12288-31E2-D93A-3644-821AC709C7F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81643" y="1201738"/>
            <a:ext cx="4854391" cy="2580558"/>
            <a:chOff x="9045" y="8775"/>
            <a:chExt cx="7644" cy="4063"/>
          </a:xfrm>
        </p:grpSpPr>
        <p:sp>
          <p:nvSpPr>
            <p:cNvPr id="256" name="Line 394">
              <a:extLst>
                <a:ext uri="{FF2B5EF4-FFF2-40B4-BE49-F238E27FC236}">
                  <a16:creationId xmlns:a16="http://schemas.microsoft.com/office/drawing/2014/main" id="{A91D5D97-A1F6-9E49-8106-7DCB490132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84" y="10449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" name="Text Box 393">
              <a:extLst>
                <a:ext uri="{FF2B5EF4-FFF2-40B4-BE49-F238E27FC236}">
                  <a16:creationId xmlns:a16="http://schemas.microsoft.com/office/drawing/2014/main" id="{C681F463-8B48-D4EA-8839-39E34A0101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92" y="8775"/>
              <a:ext cx="687" cy="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8" name="Text Box 392">
              <a:extLst>
                <a:ext uri="{FF2B5EF4-FFF2-40B4-BE49-F238E27FC236}">
                  <a16:creationId xmlns:a16="http://schemas.microsoft.com/office/drawing/2014/main" id="{BFC41FFD-985F-0EC4-1844-7E188BEB53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67" y="11927"/>
              <a:ext cx="789" cy="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9" name="Text Box 391">
              <a:extLst>
                <a:ext uri="{FF2B5EF4-FFF2-40B4-BE49-F238E27FC236}">
                  <a16:creationId xmlns:a16="http://schemas.microsoft.com/office/drawing/2014/main" id="{126843DE-460D-C625-465C-9C5A7DE9D9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80" y="10661"/>
              <a:ext cx="866" cy="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0" name="Text Box 390">
              <a:extLst>
                <a:ext uri="{FF2B5EF4-FFF2-40B4-BE49-F238E27FC236}">
                  <a16:creationId xmlns:a16="http://schemas.microsoft.com/office/drawing/2014/main" id="{DA299E75-3A1D-961D-8EEF-1D7B9996B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05" y="10503"/>
              <a:ext cx="622" cy="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1" name="Text Box 389">
              <a:extLst>
                <a:ext uri="{FF2B5EF4-FFF2-40B4-BE49-F238E27FC236}">
                  <a16:creationId xmlns:a16="http://schemas.microsoft.com/office/drawing/2014/main" id="{C826971E-E8C7-11F7-6E4E-D30F0321AE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67" y="11373"/>
              <a:ext cx="714" cy="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2" name="Text Box 388">
              <a:extLst>
                <a:ext uri="{FF2B5EF4-FFF2-40B4-BE49-F238E27FC236}">
                  <a16:creationId xmlns:a16="http://schemas.microsoft.com/office/drawing/2014/main" id="{0A8C019D-81A8-6B3C-8D9E-A727CD8620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55" y="10095"/>
              <a:ext cx="709" cy="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3" name="Text Box 387">
              <a:extLst>
                <a:ext uri="{FF2B5EF4-FFF2-40B4-BE49-F238E27FC236}">
                  <a16:creationId xmlns:a16="http://schemas.microsoft.com/office/drawing/2014/main" id="{BB17945F-C923-5529-F590-E24B4944A3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26" y="11263"/>
              <a:ext cx="765" cy="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4" name="Text Box 386">
              <a:extLst>
                <a:ext uri="{FF2B5EF4-FFF2-40B4-BE49-F238E27FC236}">
                  <a16:creationId xmlns:a16="http://schemas.microsoft.com/office/drawing/2014/main" id="{B31CF36B-C52F-294B-151F-BC8D9E74DE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" y="8957"/>
              <a:ext cx="991" cy="8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5" name="Text Box 385">
              <a:extLst>
                <a:ext uri="{FF2B5EF4-FFF2-40B4-BE49-F238E27FC236}">
                  <a16:creationId xmlns:a16="http://schemas.microsoft.com/office/drawing/2014/main" id="{7DADDF4B-C3DE-DC59-6817-3F3B0B9081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04" y="8854"/>
              <a:ext cx="687" cy="7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6" name="Text Box 384">
              <a:extLst>
                <a:ext uri="{FF2B5EF4-FFF2-40B4-BE49-F238E27FC236}">
                  <a16:creationId xmlns:a16="http://schemas.microsoft.com/office/drawing/2014/main" id="{D4FC3A50-3A95-6938-2582-10A696A8C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86" y="10593"/>
              <a:ext cx="712" cy="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7" name="Text Box 383">
              <a:extLst>
                <a:ext uri="{FF2B5EF4-FFF2-40B4-BE49-F238E27FC236}">
                  <a16:creationId xmlns:a16="http://schemas.microsoft.com/office/drawing/2014/main" id="{B33B1A77-E155-0C0D-5C1B-D273086A5F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81" y="12017"/>
              <a:ext cx="968" cy="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k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8" name="Text Box 382">
              <a:extLst>
                <a:ext uri="{FF2B5EF4-FFF2-40B4-BE49-F238E27FC236}">
                  <a16:creationId xmlns:a16="http://schemas.microsoft.com/office/drawing/2014/main" id="{5C09A7BB-0FD1-27AB-B9BC-65F2E600E8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58" y="12047"/>
              <a:ext cx="619" cy="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9" name="Text Box 381">
              <a:extLst>
                <a:ext uri="{FF2B5EF4-FFF2-40B4-BE49-F238E27FC236}">
                  <a16:creationId xmlns:a16="http://schemas.microsoft.com/office/drawing/2014/main" id="{369DFBA2-E825-CD4A-FBFB-EC1F00E53C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81" y="9011"/>
              <a:ext cx="849" cy="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g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0" name="Line 380">
              <a:extLst>
                <a:ext uri="{FF2B5EF4-FFF2-40B4-BE49-F238E27FC236}">
                  <a16:creationId xmlns:a16="http://schemas.microsoft.com/office/drawing/2014/main" id="{CB0F1F21-50B7-DAA8-56CF-7635317167F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10003" y="9210"/>
              <a:ext cx="1355" cy="73"/>
            </a:xfrm>
            <a:prstGeom prst="line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1" name="Line 379">
              <a:extLst>
                <a:ext uri="{FF2B5EF4-FFF2-40B4-BE49-F238E27FC236}">
                  <a16:creationId xmlns:a16="http://schemas.microsoft.com/office/drawing/2014/main" id="{1E0DEE2B-345B-985C-C214-36F89E6AE7D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 flipV="1">
              <a:off x="10017" y="9298"/>
              <a:ext cx="1576" cy="1053"/>
            </a:xfrm>
            <a:prstGeom prst="line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2" name="Line 378">
              <a:extLst>
                <a:ext uri="{FF2B5EF4-FFF2-40B4-BE49-F238E27FC236}">
                  <a16:creationId xmlns:a16="http://schemas.microsoft.com/office/drawing/2014/main" id="{75B4CB14-B89E-DC7A-6249-0BB93A5B1B6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9916" y="10877"/>
              <a:ext cx="469" cy="1216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 type="triangle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3" name="Line 377">
              <a:extLst>
                <a:ext uri="{FF2B5EF4-FFF2-40B4-BE49-F238E27FC236}">
                  <a16:creationId xmlns:a16="http://schemas.microsoft.com/office/drawing/2014/main" id="{B321D930-9BF3-8823-5BB4-65ECDC40480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1605" y="10381"/>
              <a:ext cx="0" cy="8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4" name="Line 376">
              <a:extLst>
                <a:ext uri="{FF2B5EF4-FFF2-40B4-BE49-F238E27FC236}">
                  <a16:creationId xmlns:a16="http://schemas.microsoft.com/office/drawing/2014/main" id="{0D6F7424-66FA-81A2-1461-1790109FCF1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9942" y="10877"/>
              <a:ext cx="1681" cy="367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275" name="Line 375">
              <a:extLst>
                <a:ext uri="{FF2B5EF4-FFF2-40B4-BE49-F238E27FC236}">
                  <a16:creationId xmlns:a16="http://schemas.microsoft.com/office/drawing/2014/main" id="{0FD00A4D-92AA-231A-FCA1-A8A4BA282AD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10385" y="11256"/>
              <a:ext cx="1220" cy="837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6" name="Line 374">
              <a:extLst>
                <a:ext uri="{FF2B5EF4-FFF2-40B4-BE49-F238E27FC236}">
                  <a16:creationId xmlns:a16="http://schemas.microsoft.com/office/drawing/2014/main" id="{09BB8D1B-ECC7-9CB8-C0AE-84C5917A5E6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1576" y="11198"/>
              <a:ext cx="1074" cy="9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277" name="Line 373">
              <a:extLst>
                <a:ext uri="{FF2B5EF4-FFF2-40B4-BE49-F238E27FC236}">
                  <a16:creationId xmlns:a16="http://schemas.microsoft.com/office/drawing/2014/main" id="{2E143E93-BE5B-E54C-6372-72956293A1C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1635" y="10351"/>
              <a:ext cx="1738" cy="4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278" name="Line 372">
              <a:extLst>
                <a:ext uri="{FF2B5EF4-FFF2-40B4-BE49-F238E27FC236}">
                  <a16:creationId xmlns:a16="http://schemas.microsoft.com/office/drawing/2014/main" id="{0E82C10B-863C-BA89-41BA-608380B79ED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12651" y="10790"/>
              <a:ext cx="706" cy="13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9" name="Line 371">
              <a:extLst>
                <a:ext uri="{FF2B5EF4-FFF2-40B4-BE49-F238E27FC236}">
                  <a16:creationId xmlns:a16="http://schemas.microsoft.com/office/drawing/2014/main" id="{4861C6E6-4A86-4249-F6B9-016964FD860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13343" y="10732"/>
              <a:ext cx="1767" cy="73"/>
            </a:xfrm>
            <a:prstGeom prst="line">
              <a:avLst/>
            </a:prstGeom>
            <a:noFill/>
            <a:ln w="28575">
              <a:solidFill>
                <a:srgbClr val="FFC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0" name="Line 370">
              <a:extLst>
                <a:ext uri="{FF2B5EF4-FFF2-40B4-BE49-F238E27FC236}">
                  <a16:creationId xmlns:a16="http://schemas.microsoft.com/office/drawing/2014/main" id="{84BA203E-25D6-0456-E1B8-4239CF24CD6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4023" y="10732"/>
              <a:ext cx="1073" cy="7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1" name="Line 369">
              <a:extLst>
                <a:ext uri="{FF2B5EF4-FFF2-40B4-BE49-F238E27FC236}">
                  <a16:creationId xmlns:a16="http://schemas.microsoft.com/office/drawing/2014/main" id="{731F859C-FCDE-006C-95A9-9709222C578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2681" y="11420"/>
              <a:ext cx="1355" cy="68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282" name="Line 368">
              <a:extLst>
                <a:ext uri="{FF2B5EF4-FFF2-40B4-BE49-F238E27FC236}">
                  <a16:creationId xmlns:a16="http://schemas.microsoft.com/office/drawing/2014/main" id="{CABB93EC-8F80-3E51-E295-EE43DE071B4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11633" y="9515"/>
              <a:ext cx="1575" cy="8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283" name="Line 367">
              <a:extLst>
                <a:ext uri="{FF2B5EF4-FFF2-40B4-BE49-F238E27FC236}">
                  <a16:creationId xmlns:a16="http://schemas.microsoft.com/office/drawing/2014/main" id="{8FC53A5C-58B9-30F5-9A9D-647C7A806ED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13241" y="9477"/>
              <a:ext cx="2302" cy="41"/>
            </a:xfrm>
            <a:prstGeom prst="line">
              <a:avLst/>
            </a:prstGeom>
            <a:noFill/>
            <a:ln w="28575">
              <a:solidFill>
                <a:srgbClr val="FFC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4" name="Line 366">
              <a:extLst>
                <a:ext uri="{FF2B5EF4-FFF2-40B4-BE49-F238E27FC236}">
                  <a16:creationId xmlns:a16="http://schemas.microsoft.com/office/drawing/2014/main" id="{A8925C3F-1097-FC59-0DEB-E8341B327CC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4028" y="11445"/>
              <a:ext cx="1465" cy="71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5" name="Line 365">
              <a:extLst>
                <a:ext uri="{FF2B5EF4-FFF2-40B4-BE49-F238E27FC236}">
                  <a16:creationId xmlns:a16="http://schemas.microsoft.com/office/drawing/2014/main" id="{AB3452F5-1C5E-7030-64C6-A1380A8A6B2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5125" y="10763"/>
              <a:ext cx="398" cy="14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" name="Line 364">
              <a:extLst>
                <a:ext uri="{FF2B5EF4-FFF2-40B4-BE49-F238E27FC236}">
                  <a16:creationId xmlns:a16="http://schemas.microsoft.com/office/drawing/2014/main" id="{87AFA621-2DD7-4466-544B-11CCB5BB009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5125" y="9477"/>
              <a:ext cx="430" cy="1224"/>
            </a:xfrm>
            <a:prstGeom prst="line">
              <a:avLst/>
            </a:prstGeom>
            <a:noFill/>
            <a:ln w="28575">
              <a:solidFill>
                <a:srgbClr val="FFC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287" name="Line 363">
              <a:extLst>
                <a:ext uri="{FF2B5EF4-FFF2-40B4-BE49-F238E27FC236}">
                  <a16:creationId xmlns:a16="http://schemas.microsoft.com/office/drawing/2014/main" id="{E173FBBF-21E6-0160-2E72-D5312575C11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 flipV="1">
              <a:off x="13213" y="9531"/>
              <a:ext cx="1881" cy="1170"/>
            </a:xfrm>
            <a:prstGeom prst="line">
              <a:avLst/>
            </a:prstGeom>
            <a:noFill/>
            <a:ln w="28575">
              <a:solidFill>
                <a:srgbClr val="FFC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8" name="Line 362">
              <a:extLst>
                <a:ext uri="{FF2B5EF4-FFF2-40B4-BE49-F238E27FC236}">
                  <a16:creationId xmlns:a16="http://schemas.microsoft.com/office/drawing/2014/main" id="{F6180723-B3C4-4EEA-BADD-BFD8F14E0F5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3208" y="9514"/>
              <a:ext cx="148" cy="1282"/>
            </a:xfrm>
            <a:prstGeom prst="line">
              <a:avLst/>
            </a:prstGeom>
            <a:noFill/>
            <a:ln w="28575">
              <a:solidFill>
                <a:srgbClr val="FFC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9" name="Line 361">
              <a:extLst>
                <a:ext uri="{FF2B5EF4-FFF2-40B4-BE49-F238E27FC236}">
                  <a16:creationId xmlns:a16="http://schemas.microsoft.com/office/drawing/2014/main" id="{9C4ED627-D62E-B886-02B7-F3ED4C654B3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9925" y="9268"/>
              <a:ext cx="89" cy="15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0" name="Line 360">
              <a:extLst>
                <a:ext uri="{FF2B5EF4-FFF2-40B4-BE49-F238E27FC236}">
                  <a16:creationId xmlns:a16="http://schemas.microsoft.com/office/drawing/2014/main" id="{2D8EEFEE-76FF-1C7D-82B5-663309F42B4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 flipV="1">
              <a:off x="12681" y="12121"/>
              <a:ext cx="2785" cy="3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291" name="Line 359">
              <a:extLst>
                <a:ext uri="{FF2B5EF4-FFF2-40B4-BE49-F238E27FC236}">
                  <a16:creationId xmlns:a16="http://schemas.microsoft.com/office/drawing/2014/main" id="{6D7690D2-43AD-DA41-B0AA-257D23B52A0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1347" y="9243"/>
              <a:ext cx="276" cy="1137"/>
            </a:xfrm>
            <a:prstGeom prst="line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2" name="Line 358">
              <a:extLst>
                <a:ext uri="{FF2B5EF4-FFF2-40B4-BE49-F238E27FC236}">
                  <a16:creationId xmlns:a16="http://schemas.microsoft.com/office/drawing/2014/main" id="{92D6BD19-01A6-84A2-B4A4-898A0C5EC9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510" y="9328"/>
              <a:ext cx="30" cy="1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3" name="Text Box 357">
              <a:extLst>
                <a:ext uri="{FF2B5EF4-FFF2-40B4-BE49-F238E27FC236}">
                  <a16:creationId xmlns:a16="http://schemas.microsoft.com/office/drawing/2014/main" id="{C8AF950B-2C62-2C4F-F64E-361C131C2C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5" y="10724"/>
              <a:ext cx="1239" cy="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294" name="Text Box 356">
              <a:extLst>
                <a:ext uri="{FF2B5EF4-FFF2-40B4-BE49-F238E27FC236}">
                  <a16:creationId xmlns:a16="http://schemas.microsoft.com/office/drawing/2014/main" id="{97C2518B-B183-5076-2A66-303E04497C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5" y="10936"/>
              <a:ext cx="1239" cy="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5" name="Text Box 355">
              <a:extLst>
                <a:ext uri="{FF2B5EF4-FFF2-40B4-BE49-F238E27FC236}">
                  <a16:creationId xmlns:a16="http://schemas.microsoft.com/office/drawing/2014/main" id="{97A4F022-324E-B433-028F-0B97F283C3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74" y="11987"/>
              <a:ext cx="1239" cy="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6" name="Text Box 354">
              <a:extLst>
                <a:ext uri="{FF2B5EF4-FFF2-40B4-BE49-F238E27FC236}">
                  <a16:creationId xmlns:a16="http://schemas.microsoft.com/office/drawing/2014/main" id="{842D4CDC-B53C-9A3B-E78D-17BB2C133C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61" y="10361"/>
              <a:ext cx="1088" cy="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7" name="Text Box 353">
              <a:extLst>
                <a:ext uri="{FF2B5EF4-FFF2-40B4-BE49-F238E27FC236}">
                  <a16:creationId xmlns:a16="http://schemas.microsoft.com/office/drawing/2014/main" id="{53B1B11A-4C21-1C78-9057-810B44E8A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99" y="12102"/>
              <a:ext cx="1088" cy="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8" name="Text Box 352">
              <a:extLst>
                <a:ext uri="{FF2B5EF4-FFF2-40B4-BE49-F238E27FC236}">
                  <a16:creationId xmlns:a16="http://schemas.microsoft.com/office/drawing/2014/main" id="{D3F5FC22-E5D9-1676-CF1A-28C377821B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51" y="11201"/>
              <a:ext cx="1088" cy="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9" name="Text Box 351">
              <a:extLst>
                <a:ext uri="{FF2B5EF4-FFF2-40B4-BE49-F238E27FC236}">
                  <a16:creationId xmlns:a16="http://schemas.microsoft.com/office/drawing/2014/main" id="{E9FFD601-C64E-EBB7-F67F-290F652692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16" y="11936"/>
              <a:ext cx="1088" cy="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0" name="Text Box 350">
              <a:extLst>
                <a:ext uri="{FF2B5EF4-FFF2-40B4-BE49-F238E27FC236}">
                  <a16:creationId xmlns:a16="http://schemas.microsoft.com/office/drawing/2014/main" id="{EB3C7DCD-DE68-1857-DC61-E663E923D7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40" y="9076"/>
              <a:ext cx="1239" cy="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1" name="Text Box 349">
              <a:extLst>
                <a:ext uri="{FF2B5EF4-FFF2-40B4-BE49-F238E27FC236}">
                  <a16:creationId xmlns:a16="http://schemas.microsoft.com/office/drawing/2014/main" id="{7080A608-45AE-636B-4920-7B83162C96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45" y="9271"/>
              <a:ext cx="1239" cy="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2" name="Text Box 348">
              <a:extLst>
                <a:ext uri="{FF2B5EF4-FFF2-40B4-BE49-F238E27FC236}">
                  <a16:creationId xmlns:a16="http://schemas.microsoft.com/office/drawing/2014/main" id="{EB0D8058-AF5B-4761-81B6-DC1B84D54D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81" y="10511"/>
              <a:ext cx="1088" cy="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3" name="Text Box 347">
              <a:extLst>
                <a:ext uri="{FF2B5EF4-FFF2-40B4-BE49-F238E27FC236}">
                  <a16:creationId xmlns:a16="http://schemas.microsoft.com/office/drawing/2014/main" id="{44F66EFA-FF2B-C879-A6F4-993846A375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81" y="10346"/>
              <a:ext cx="1088" cy="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4" name="Text Box 346">
              <a:extLst>
                <a:ext uri="{FF2B5EF4-FFF2-40B4-BE49-F238E27FC236}">
                  <a16:creationId xmlns:a16="http://schemas.microsoft.com/office/drawing/2014/main" id="{87844C9F-CFE1-97A3-F709-1C01414DF8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35" y="9061"/>
              <a:ext cx="1239" cy="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5" name="Text Box 345">
              <a:extLst>
                <a:ext uri="{FF2B5EF4-FFF2-40B4-BE49-F238E27FC236}">
                  <a16:creationId xmlns:a16="http://schemas.microsoft.com/office/drawing/2014/main" id="{14181AA3-03C5-A1B8-9B48-6BD5029230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50" y="9481"/>
              <a:ext cx="1239" cy="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07" name="文本框 306">
            <a:extLst>
              <a:ext uri="{FF2B5EF4-FFF2-40B4-BE49-F238E27FC236}">
                <a16:creationId xmlns:a16="http://schemas.microsoft.com/office/drawing/2014/main" id="{C52FFC7B-610C-D981-26EA-4DFC1974D442}"/>
              </a:ext>
            </a:extLst>
          </p:cNvPr>
          <p:cNvSpPr txBox="1"/>
          <p:nvPr/>
        </p:nvSpPr>
        <p:spPr>
          <a:xfrm>
            <a:off x="641531" y="806042"/>
            <a:ext cx="41638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转置图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并采用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DFS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分离出分支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1800" dirty="0"/>
          </a:p>
        </p:txBody>
      </p:sp>
      <p:sp>
        <p:nvSpPr>
          <p:cNvPr id="359" name="文本框 358">
            <a:extLst>
              <a:ext uri="{FF2B5EF4-FFF2-40B4-BE49-F238E27FC236}">
                <a16:creationId xmlns:a16="http://schemas.microsoft.com/office/drawing/2014/main" id="{AAE7EB26-D3CF-5DD2-5231-9486CD7E7459}"/>
              </a:ext>
            </a:extLst>
          </p:cNvPr>
          <p:cNvSpPr txBox="1"/>
          <p:nvPr/>
        </p:nvSpPr>
        <p:spPr>
          <a:xfrm>
            <a:off x="6028146" y="803253"/>
            <a:ext cx="416384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Both" startAt="2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强连通分支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buAutoNum type="arabicParenBoth" startAt="2"/>
            </a:pP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{c, d, e}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{a, b, p}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{f, m, g, s}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{h, k, j}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2ADBF8F-6777-5C53-3F65-87A9BA622C09}"/>
              </a:ext>
            </a:extLst>
          </p:cNvPr>
          <p:cNvSpPr txBox="1"/>
          <p:nvPr/>
        </p:nvSpPr>
        <p:spPr>
          <a:xfrm>
            <a:off x="641531" y="3864972"/>
            <a:ext cx="41638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(3)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分支图</a:t>
            </a:r>
            <a:endParaRPr lang="zh-CN" altLang="en-US" sz="1800" dirty="0"/>
          </a:p>
        </p:txBody>
      </p:sp>
      <p:grpSp>
        <p:nvGrpSpPr>
          <p:cNvPr id="3" name="Group 1">
            <a:extLst>
              <a:ext uri="{FF2B5EF4-FFF2-40B4-BE49-F238E27FC236}">
                <a16:creationId xmlns:a16="http://schemas.microsoft.com/office/drawing/2014/main" id="{7C4EED90-8954-F73A-91EE-49853C709D7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9035" y="4337392"/>
            <a:ext cx="5321936" cy="2448347"/>
            <a:chOff x="2520" y="1440"/>
            <a:chExt cx="7515" cy="2748"/>
          </a:xfrm>
        </p:grpSpPr>
        <p:sp>
          <p:nvSpPr>
            <p:cNvPr id="4" name="AutoShape 14">
              <a:extLst>
                <a:ext uri="{FF2B5EF4-FFF2-40B4-BE49-F238E27FC236}">
                  <a16:creationId xmlns:a16="http://schemas.microsoft.com/office/drawing/2014/main" id="{26C95D14-D1D0-9617-B3CD-5BCE14E693D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520" y="1440"/>
              <a:ext cx="7515" cy="2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5" name="Oval 13">
              <a:extLst>
                <a:ext uri="{FF2B5EF4-FFF2-40B4-BE49-F238E27FC236}">
                  <a16:creationId xmlns:a16="http://schemas.microsoft.com/office/drawing/2014/main" id="{422DBA8E-2725-413B-917B-81F8B651F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2" y="1519"/>
              <a:ext cx="1026" cy="70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6" name="Text Box 12">
              <a:extLst>
                <a:ext uri="{FF2B5EF4-FFF2-40B4-BE49-F238E27FC236}">
                  <a16:creationId xmlns:a16="http://schemas.microsoft.com/office/drawing/2014/main" id="{E18EE323-7E1C-33F3-3416-8AF020B32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6" y="1602"/>
              <a:ext cx="1728" cy="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i="1" dirty="0"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 c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, 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,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 e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FAA142C1-DD08-CFB6-436C-C9311153A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0" y="1519"/>
              <a:ext cx="1063" cy="70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B9198BC9-4C37-3252-1169-3336C56B2A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08" y="1657"/>
              <a:ext cx="1345" cy="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i="1" dirty="0" err="1"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f</a:t>
              </a:r>
              <a:r>
                <a:rPr kumimoji="0" lang="en-US" altLang="zh-CN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,</a:t>
              </a:r>
              <a:r>
                <a:rPr lang="en-US" altLang="zh-CN" i="1" dirty="0" err="1"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m</a:t>
              </a:r>
              <a:r>
                <a:rPr kumimoji="0" lang="en-US" altLang="zh-CN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,</a:t>
              </a:r>
              <a:r>
                <a:rPr lang="en-US" altLang="zh-CN" i="1" dirty="0" err="1"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g</a:t>
              </a:r>
              <a:r>
                <a:rPr kumimoji="0" lang="en-US" altLang="zh-CN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,</a:t>
              </a:r>
              <a:r>
                <a:rPr lang="en-US" altLang="zh-CN" i="1" dirty="0" err="1"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s</a:t>
              </a:r>
              <a:endPara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03526F6-EAE5-2EBB-49DB-AED1974F6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2" y="3182"/>
              <a:ext cx="967" cy="70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1" name="Text Box 8">
              <a:extLst>
                <a:ext uri="{FF2B5EF4-FFF2-40B4-BE49-F238E27FC236}">
                  <a16:creationId xmlns:a16="http://schemas.microsoft.com/office/drawing/2014/main" id="{97687C27-7E55-217C-9601-F2D407AD96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3286"/>
              <a:ext cx="1226" cy="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i="1" dirty="0"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a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, 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b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, 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p</a:t>
              </a:r>
              <a:endParaRPr kumimoji="0" lang="en-US" altLang="zh-CN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043A6CC6-6FC9-53E7-92CF-52F83508A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0" y="3216"/>
              <a:ext cx="1024" cy="70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3" name="Text Box 6">
              <a:extLst>
                <a:ext uri="{FF2B5EF4-FFF2-40B4-BE49-F238E27FC236}">
                  <a16:creationId xmlns:a16="http://schemas.microsoft.com/office/drawing/2014/main" id="{EFDDA6D1-A210-CF95-0C40-6B3C14BEB9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0" y="3320"/>
              <a:ext cx="1225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i="1" dirty="0"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h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, </a:t>
              </a:r>
              <a:r>
                <a:rPr lang="en-US" altLang="zh-CN" i="1" dirty="0"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k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,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 </a:t>
              </a:r>
              <a:r>
                <a:rPr lang="en-US" altLang="zh-CN" i="1" dirty="0"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j</a:t>
              </a:r>
              <a:endPara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Line 5">
              <a:extLst>
                <a:ext uri="{FF2B5EF4-FFF2-40B4-BE49-F238E27FC236}">
                  <a16:creationId xmlns:a16="http://schemas.microsoft.com/office/drawing/2014/main" id="{710DF001-9548-F7E0-A690-94D5895F08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53" y="2257"/>
              <a:ext cx="0" cy="8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5" name="Line 4">
              <a:extLst>
                <a:ext uri="{FF2B5EF4-FFF2-40B4-BE49-F238E27FC236}">
                  <a16:creationId xmlns:a16="http://schemas.microsoft.com/office/drawing/2014/main" id="{6D022598-1A99-D3B3-DF8A-667A393B54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6" y="1863"/>
              <a:ext cx="20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6" name="Line 3">
              <a:extLst>
                <a:ext uri="{FF2B5EF4-FFF2-40B4-BE49-F238E27FC236}">
                  <a16:creationId xmlns:a16="http://schemas.microsoft.com/office/drawing/2014/main" id="{AE29B776-D922-FCC6-1DCD-542FCC8899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71" y="2223"/>
              <a:ext cx="0" cy="10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7" name="Line 2">
              <a:extLst>
                <a:ext uri="{FF2B5EF4-FFF2-40B4-BE49-F238E27FC236}">
                  <a16:creationId xmlns:a16="http://schemas.microsoft.com/office/drawing/2014/main" id="{CB0ABF73-CB21-6CD0-E964-BD03AA565C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76" y="3576"/>
              <a:ext cx="2152" cy="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1622560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9462A6-5C86-E4ED-81AD-C51CFD1A1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097302-1AD0-4C9F-8B25-BD888F4F9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4030"/>
            <a:ext cx="10515600" cy="56832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作业中出现的一些问题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由于本题中</a:t>
            </a:r>
            <a:r>
              <a:rPr lang="en-US" altLang="zh-CN" dirty="0"/>
              <a:t>DFS</a:t>
            </a:r>
            <a:r>
              <a:rPr lang="zh-CN" altLang="en-US" dirty="0"/>
              <a:t>结果不只是一棵树，个别同学在</a:t>
            </a:r>
            <a:r>
              <a:rPr lang="en-US" altLang="zh-CN" dirty="0"/>
              <a:t>c</a:t>
            </a:r>
            <a:r>
              <a:rPr lang="zh-CN" altLang="en-US" dirty="0"/>
              <a:t>节点开始</a:t>
            </a:r>
            <a:r>
              <a:rPr lang="en-US" altLang="zh-CN" dirty="0"/>
              <a:t>DFS</a:t>
            </a:r>
            <a:r>
              <a:rPr lang="zh-CN" altLang="en-US" dirty="0"/>
              <a:t>的过程中选择错了节点；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对于个别后向边和交叉边的判断错误，而且存在遗漏（本题中共有</a:t>
            </a:r>
            <a:r>
              <a:rPr lang="en-US" altLang="zh-CN" dirty="0"/>
              <a:t>11</a:t>
            </a:r>
            <a:r>
              <a:rPr lang="zh-CN" altLang="en-US" dirty="0"/>
              <a:t>条边需要进行分类）；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>
                <a:sym typeface="+mn-ea"/>
              </a:rPr>
              <a:t>在转置图确定强连通分支后，错误</a:t>
            </a:r>
            <a:r>
              <a:rPr lang="zh-CN" altLang="en-US">
                <a:sym typeface="+mn-ea"/>
              </a:rPr>
              <a:t>地使用了转置</a:t>
            </a:r>
            <a:r>
              <a:rPr lang="zh-CN" altLang="en-US" dirty="0">
                <a:sym typeface="+mn-ea"/>
              </a:rPr>
              <a:t>图确定分支图。</a:t>
            </a:r>
          </a:p>
        </p:txBody>
      </p:sp>
    </p:spTree>
    <p:extLst>
      <p:ext uri="{BB962C8B-B14F-4D97-AF65-F5344CB8AC3E}">
        <p14:creationId xmlns:p14="http://schemas.microsoft.com/office/powerpoint/2010/main" val="3603641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53720"/>
            <a:ext cx="10515600" cy="562356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作业中存在的一些问题：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符号使用不规范，</a:t>
            </a:r>
            <a:r>
              <a:rPr lang="en-US" altLang="zh-CN" sz="2000" dirty="0"/>
              <a:t>O</a:t>
            </a:r>
            <a:r>
              <a:rPr lang="zh-CN" altLang="en-US" sz="2000" dirty="0"/>
              <a:t>与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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混淆。</a:t>
            </a:r>
            <a:endParaRPr lang="zh-CN" altLang="en-US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主方法规则</a:t>
            </a:r>
            <a:r>
              <a:rPr lang="en-US" altLang="zh-CN" sz="2000" dirty="0"/>
              <a:t>3</a:t>
            </a:r>
            <a:r>
              <a:rPr lang="zh-CN" altLang="en-US" sz="2000" dirty="0"/>
              <a:t>的使用。在证明</a:t>
            </a:r>
            <a:r>
              <a:rPr lang="fr-FR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f(n) = </a:t>
            </a:r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</a:t>
            </a:r>
            <a:r>
              <a:rPr lang="fr-FR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en-US" sz="20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</a:t>
            </a:r>
            <a:r>
              <a:rPr lang="fr-FR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fr-F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之后，还要证明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正则条件的成立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 </a:t>
            </a:r>
            <a:r>
              <a:rPr lang="zh-CN" altLang="en-US" sz="2000" dirty="0">
                <a:sym typeface="+mn-ea"/>
              </a:rPr>
              <a:t>存在一个正数 </a:t>
            </a:r>
            <a:r>
              <a:rPr lang="fr-FR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&lt; 1</a:t>
            </a:r>
            <a:r>
              <a:rPr lang="fr-FR" sz="2000" dirty="0">
                <a:sym typeface="+mn-ea"/>
              </a:rPr>
              <a:t>，</a:t>
            </a:r>
            <a:r>
              <a:rPr lang="zh-CN" altLang="en-US" sz="2000" dirty="0">
                <a:sym typeface="+mn-ea"/>
              </a:rPr>
              <a:t>使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得 </a:t>
            </a:r>
            <a:r>
              <a:rPr lang="fr-FR" sz="20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af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fr-FR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</a:t>
            </a:r>
            <a:r>
              <a:rPr lang="fr-FR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≤ </a:t>
            </a:r>
            <a:r>
              <a:rPr lang="fr-FR" sz="20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cf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fr-FR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fr-F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。部分同学忽略后面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这一步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zh-CN" altLang="fr-FR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9310" y="502285"/>
            <a:ext cx="10524490" cy="5674995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假定我们开着一辆车，从城市</a:t>
            </a:r>
            <a:r>
              <a:rPr lang="en-US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</a:t>
            </a:r>
            <a:r>
              <a:rPr 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到城市</a:t>
            </a:r>
            <a:r>
              <a:rPr lang="en-US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B</a:t>
            </a:r>
            <a:r>
              <a:rPr 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，沿途经过</a:t>
            </a:r>
            <a:r>
              <a:rPr lang="en-US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个苹果市场，包括城市</a:t>
            </a:r>
            <a:r>
              <a:rPr lang="en-US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</a:t>
            </a:r>
            <a:r>
              <a:rPr 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和城市</a:t>
            </a:r>
            <a:r>
              <a:rPr lang="en-US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B</a:t>
            </a:r>
            <a:r>
              <a:rPr 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的苹果市场，编号为</a:t>
            </a:r>
            <a:r>
              <a:rPr lang="en-US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1~</a:t>
            </a:r>
            <a:r>
              <a:rPr lang="en-US" i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。在市场</a:t>
            </a:r>
            <a:r>
              <a:rPr lang="en-US" i="1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i</a:t>
            </a:r>
            <a:r>
              <a:rPr lang="en-US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, 1</a:t>
            </a:r>
            <a:r>
              <a:rPr lang="en-US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i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i</a:t>
            </a:r>
            <a:r>
              <a:rPr lang="en-US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i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，从顾客的角度看，每斤苹果的买入价</a:t>
            </a:r>
            <a:r>
              <a:rPr lang="en-US" i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B</a:t>
            </a:r>
            <a:r>
              <a:rPr lang="en-US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[</a:t>
            </a:r>
            <a:r>
              <a:rPr lang="en-US" i="1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i</a:t>
            </a:r>
            <a:r>
              <a:rPr lang="en-US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]</a:t>
            </a:r>
            <a:r>
              <a:rPr 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和卖出价</a:t>
            </a:r>
            <a:r>
              <a:rPr lang="en-US" i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S</a:t>
            </a:r>
            <a:r>
              <a:rPr lang="en-US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[</a:t>
            </a:r>
            <a:r>
              <a:rPr lang="en-US" i="1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i</a:t>
            </a:r>
            <a:r>
              <a:rPr lang="en-US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]</a:t>
            </a:r>
            <a:r>
              <a:rPr 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都已知（单位是元）。下图给出了一个</a:t>
            </a:r>
            <a:r>
              <a:rPr lang="en-US" i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n</a:t>
            </a:r>
            <a:r>
              <a:rPr lang="en-US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=6</a:t>
            </a:r>
            <a:r>
              <a:rPr 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的情况</a:t>
            </a:r>
            <a:r>
              <a:rPr lang="zh-CN" altLang="en-US" dirty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 </a:t>
            </a:r>
          </a:p>
          <a:p>
            <a:pPr>
              <a:lnSpc>
                <a:spcPct val="100000"/>
              </a:lnSpc>
            </a:pPr>
            <a:endParaRPr lang="zh-CN" alt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现在，我们计划找一个市场</a:t>
            </a:r>
            <a:r>
              <a:rPr lang="en-US" i="1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i</a:t>
            </a:r>
            <a:r>
              <a:rPr 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买苹果，然后找一个市场</a:t>
            </a:r>
            <a:r>
              <a:rPr lang="en-US" i="1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j</a:t>
            </a:r>
            <a:r>
              <a:rPr lang="en-US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i="1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i</a:t>
            </a:r>
            <a:r>
              <a:rPr 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卖苹果，并使得赚的钱尽量多（如果不赚钱的话，则使亏的钱尽量少）。假设车不允许向回开，并且只做一次买卖。例如上面的例子中，最佳方案是在市场</a:t>
            </a:r>
            <a:r>
              <a:rPr lang="en-US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4</a:t>
            </a:r>
            <a:r>
              <a:rPr 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买入，在市场</a:t>
            </a:r>
            <a:r>
              <a:rPr lang="en-US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6</a:t>
            </a:r>
            <a:r>
              <a:rPr 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卖出，每斤可赚差价为</a:t>
            </a:r>
            <a:r>
              <a:rPr lang="en-US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7-2=5</a:t>
            </a:r>
            <a:r>
              <a:rPr 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元。请设计一个</a:t>
            </a:r>
            <a:r>
              <a:rPr lang="zh-CN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分治算法</a:t>
            </a:r>
            <a:r>
              <a:rPr 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找出买入的市场</a:t>
            </a:r>
            <a:r>
              <a:rPr lang="en-US" i="1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i</a:t>
            </a:r>
            <a:r>
              <a:rPr 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和卖出的市场</a:t>
            </a:r>
            <a:r>
              <a:rPr lang="en-US" i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j</a:t>
            </a:r>
            <a:r>
              <a:rPr 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并使得利润最大或亏损最少，并分析问题的</a:t>
            </a:r>
            <a:r>
              <a:rPr lang="zh-CN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复杂度</a:t>
            </a:r>
            <a:r>
              <a:rPr 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。</a:t>
            </a:r>
            <a:endParaRPr lang="zh-CN" altLang="en-US" dirty="0"/>
          </a:p>
        </p:txBody>
      </p:sp>
      <p:graphicFrame>
        <p:nvGraphicFramePr>
          <p:cNvPr id="4" name="对象 3"/>
          <p:cNvGraphicFramePr/>
          <p:nvPr>
            <p:extLst>
              <p:ext uri="{D42A27DB-BD31-4B8C-83A1-F6EECF244321}">
                <p14:modId xmlns:p14="http://schemas.microsoft.com/office/powerpoint/2010/main" val="717429892"/>
              </p:ext>
            </p:extLst>
          </p:nvPr>
        </p:nvGraphicFramePr>
        <p:xfrm>
          <a:off x="2462496" y="2208529"/>
          <a:ext cx="6395318" cy="1330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975225" imgH="970915" progId="Word.Picture.8">
                  <p:embed/>
                </p:oleObj>
              </mc:Choice>
              <mc:Fallback>
                <p:oleObj r:id="rId2" imgW="4975225" imgH="970915" progId="Word.Picture.8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62496" y="2208529"/>
                        <a:ext cx="6395318" cy="13304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28320"/>
            <a:ext cx="10515600" cy="56489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分治法就是</a:t>
            </a:r>
            <a:r>
              <a:rPr lang="zh-CN" altLang="en-US" dirty="0">
                <a:latin typeface="+mn-ea"/>
                <a:sym typeface="+mn-ea"/>
              </a:rPr>
              <a:t>将</a:t>
            </a:r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sym typeface="+mn-ea"/>
              </a:rPr>
              <a:t>一个规模为</a:t>
            </a:r>
            <a:r>
              <a:rPr lang="en-US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sym typeface="+mn-ea"/>
              </a:rPr>
              <a:t>n</a:t>
            </a:r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sym typeface="+mn-ea"/>
              </a:rPr>
              <a:t>的问题</a:t>
            </a:r>
            <a:r>
              <a:rPr lang="zh-CN" altLang="en-US" dirty="0">
                <a:latin typeface="+mn-ea"/>
                <a:sym typeface="+mn-ea"/>
              </a:rPr>
              <a:t>分解为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sym typeface="+mn-ea"/>
              </a:rPr>
              <a:t>整数个</a:t>
            </a:r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sym typeface="+mn-ea"/>
              </a:rPr>
              <a:t>规模小些的子问题</a:t>
            </a:r>
            <a:r>
              <a:rPr lang="zh-CN" altLang="en-US" dirty="0">
                <a:latin typeface="+mn-ea"/>
                <a:sym typeface="+mn-ea"/>
              </a:rPr>
              <a:t>，然后找出这些子问题的解（分），并通过子问题与原问题关系得到原问题的解（合）。</a:t>
            </a:r>
          </a:p>
          <a:p>
            <a:pPr lvl="0">
              <a:lnSpc>
                <a:spcPct val="150000"/>
              </a:lnSpc>
            </a:pPr>
            <a:r>
              <a:rPr lang="zh-CN" altLang="en-US" dirty="0">
                <a:latin typeface="+mn-ea"/>
                <a:sym typeface="+mn-ea"/>
              </a:rPr>
              <a:t>对于本题而言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n-ea"/>
                <a:sym typeface="+mn-ea"/>
              </a:rPr>
              <a:t>底：就是只有一个市场的情况。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n-ea"/>
                <a:sym typeface="+mn-ea"/>
              </a:rPr>
              <a:t>分：</a:t>
            </a:r>
            <a:r>
              <a:rPr lang="zh-CN" altLang="en-US" dirty="0">
                <a:latin typeface="Times" panose="02020603050405020304" pitchFamily="18" charset="0"/>
                <a:sym typeface="+mn-ea"/>
              </a:rPr>
              <a:t>将</a:t>
            </a:r>
            <a:r>
              <a:rPr lang="en-US" altLang="zh-CN" i="1" dirty="0">
                <a:latin typeface="Times" panose="02020603050405020304" pitchFamily="18" charset="0"/>
                <a:sym typeface="+mn-ea"/>
              </a:rPr>
              <a:t>i</a:t>
            </a:r>
            <a:r>
              <a:rPr lang="zh-CN" altLang="en-US" dirty="0">
                <a:latin typeface="Times" panose="02020603050405020304" pitchFamily="18" charset="0"/>
                <a:sym typeface="+mn-ea"/>
              </a:rPr>
              <a:t>到</a:t>
            </a:r>
            <a:r>
              <a:rPr lang="en-US" altLang="zh-CN" i="1" dirty="0">
                <a:latin typeface="Times" panose="02020603050405020304" pitchFamily="18" charset="0"/>
                <a:sym typeface="+mn-ea"/>
              </a:rPr>
              <a:t>j</a:t>
            </a:r>
            <a:r>
              <a:rPr lang="zh-CN" altLang="en-US" dirty="0">
                <a:latin typeface="Times" panose="02020603050405020304" pitchFamily="18" charset="0"/>
                <a:sym typeface="+mn-ea"/>
              </a:rPr>
              <a:t>的情况，分解为两个子问题，</a:t>
            </a:r>
            <a:r>
              <a:rPr lang="en-US" altLang="zh-CN" i="1" dirty="0">
                <a:latin typeface="Times" panose="02020603050405020304" pitchFamily="18" charset="0"/>
                <a:sym typeface="+mn-ea"/>
              </a:rPr>
              <a:t>i</a:t>
            </a:r>
            <a:r>
              <a:rPr lang="zh-CN" altLang="en-US" dirty="0">
                <a:latin typeface="Times" panose="02020603050405020304" pitchFamily="18" charset="0"/>
                <a:sym typeface="+mn-ea"/>
              </a:rPr>
              <a:t>到</a:t>
            </a:r>
            <a:r>
              <a:rPr lang="en-US" altLang="zh-CN" i="1" dirty="0">
                <a:latin typeface="Times" panose="02020603050405020304" pitchFamily="18" charset="0"/>
                <a:sym typeface="+mn-ea"/>
              </a:rPr>
              <a:t>i+(j-i)/2</a:t>
            </a:r>
            <a:r>
              <a:rPr lang="zh-CN" altLang="en-US" dirty="0">
                <a:latin typeface="Times" panose="02020603050405020304" pitchFamily="18" charset="0"/>
                <a:sym typeface="+mn-ea"/>
              </a:rPr>
              <a:t>和</a:t>
            </a:r>
            <a:r>
              <a:rPr lang="en-US" altLang="zh-CN" i="1" dirty="0" err="1">
                <a:latin typeface="Times" panose="02020603050405020304" pitchFamily="18" charset="0"/>
                <a:sym typeface="+mn-ea"/>
              </a:rPr>
              <a:t>i</a:t>
            </a:r>
            <a:r>
              <a:rPr lang="en-US" altLang="zh-CN" i="1" dirty="0">
                <a:latin typeface="Times" panose="02020603050405020304" pitchFamily="18" charset="0"/>
                <a:sym typeface="+mn-ea"/>
              </a:rPr>
              <a:t>+(j-i)/2+1</a:t>
            </a:r>
            <a:r>
              <a:rPr lang="zh-CN" altLang="en-US" dirty="0">
                <a:latin typeface="Times" panose="02020603050405020304" pitchFamily="18" charset="0"/>
                <a:sym typeface="+mn-ea"/>
              </a:rPr>
              <a:t>到</a:t>
            </a:r>
            <a:r>
              <a:rPr lang="en-US" altLang="zh-CN" i="1" dirty="0">
                <a:latin typeface="Times" panose="02020603050405020304" pitchFamily="18" charset="0"/>
                <a:sym typeface="+mn-ea"/>
              </a:rPr>
              <a:t>j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+mn-ea"/>
                <a:sym typeface="+mn-ea"/>
              </a:rPr>
              <a:t>合：要求选取利润最大的，方法：</a:t>
            </a:r>
            <a:r>
              <a:rPr lang="en-US" altLang="zh-CN" dirty="0">
                <a:latin typeface="+mn-ea"/>
                <a:sym typeface="+mn-ea"/>
              </a:rPr>
              <a:t> </a:t>
            </a:r>
            <a:r>
              <a:rPr lang="zh-CN" altLang="en-US" dirty="0">
                <a:latin typeface="+mn-ea"/>
                <a:sym typeface="+mn-ea"/>
              </a:rPr>
              <a:t>从“左子问题的解”、“右子问题的解”、“跨越中间情况下的最大值” 三者中，选最大的。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127" y="109440"/>
            <a:ext cx="5508228" cy="67485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246370" y="860425"/>
            <a:ext cx="6775450" cy="2306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输入：数组</a:t>
            </a:r>
            <a:r>
              <a:rPr lang="en-US" altLang="zh-CN" dirty="0"/>
              <a:t>B[]</a:t>
            </a:r>
            <a:r>
              <a:rPr lang="zh-CN" altLang="en-US" dirty="0"/>
              <a:t>表示各市场的购买价格，</a:t>
            </a:r>
            <a:r>
              <a:rPr lang="en-US" altLang="zh-CN" dirty="0"/>
              <a:t>S[]</a:t>
            </a:r>
            <a:r>
              <a:rPr lang="zh-CN" altLang="en-US" dirty="0"/>
              <a:t>表示</a:t>
            </a:r>
            <a:r>
              <a:rPr lang="zh-CN" altLang="en-US" dirty="0">
                <a:sym typeface="+mn-ea"/>
              </a:rPr>
              <a:t>各市场的</a:t>
            </a:r>
            <a:r>
              <a:rPr lang="zh-CN" altLang="en-US" dirty="0"/>
              <a:t>出售价格，</a:t>
            </a:r>
            <a:r>
              <a:rPr lang="en-US" altLang="zh-CN" dirty="0"/>
              <a:t>L</a:t>
            </a:r>
            <a:r>
              <a:rPr lang="zh-CN" altLang="en-US" dirty="0"/>
              <a:t>与</a:t>
            </a:r>
            <a:r>
              <a:rPr lang="en-US" altLang="zh-CN" dirty="0"/>
              <a:t>R</a:t>
            </a:r>
            <a:r>
              <a:rPr lang="zh-CN" altLang="en-US" dirty="0"/>
              <a:t>分别表示市场编号的左右边界</a:t>
            </a:r>
          </a:p>
          <a:p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1-5 </a:t>
            </a:r>
            <a:r>
              <a:rPr lang="zh-CN" altLang="en-US" dirty="0"/>
              <a:t>行： 只有一个市场时的处理</a:t>
            </a:r>
            <a:r>
              <a:rPr lang="en-US" altLang="zh-CN" dirty="0"/>
              <a:t>	            </a:t>
            </a:r>
            <a:r>
              <a:rPr lang="zh-CN" altLang="en-US" dirty="0"/>
              <a:t>（底）</a:t>
            </a:r>
          </a:p>
          <a:p>
            <a:r>
              <a:rPr lang="zh-CN" altLang="en-US" dirty="0"/>
              <a:t>第</a:t>
            </a:r>
            <a:r>
              <a:rPr lang="en-US" altLang="zh-CN" dirty="0"/>
              <a:t>7-8 </a:t>
            </a:r>
            <a:r>
              <a:rPr lang="zh-CN" altLang="en-US" dirty="0"/>
              <a:t>行： 将原问题分解为两个子问题         （分）</a:t>
            </a:r>
          </a:p>
          <a:p>
            <a:r>
              <a:rPr lang="zh-CN" altLang="en-US" dirty="0"/>
              <a:t>第</a:t>
            </a:r>
            <a:r>
              <a:rPr lang="en-US" altLang="zh-CN" dirty="0"/>
              <a:t>9-27</a:t>
            </a:r>
            <a:r>
              <a:rPr lang="zh-CN" altLang="en-US" dirty="0"/>
              <a:t>行：将子问题的解转化为原问题的解（合）</a:t>
            </a:r>
          </a:p>
          <a:p>
            <a:endParaRPr lang="zh-CN" altLang="en-US" dirty="0"/>
          </a:p>
          <a:p>
            <a:r>
              <a:rPr lang="zh-CN" altLang="en-US" dirty="0"/>
              <a:t>T(n) = T(n/2) + T(n/2) + O(n) = </a:t>
            </a:r>
            <a:r>
              <a:rPr lang="en-US" altLang="zh-CN" dirty="0"/>
              <a:t>2</a:t>
            </a:r>
            <a:r>
              <a:rPr lang="zh-CN" altLang="en-US" dirty="0"/>
              <a:t>T(n/2) + O(n) </a:t>
            </a:r>
            <a:r>
              <a:rPr lang="en-US" altLang="zh-CN" dirty="0"/>
              <a:t>=</a:t>
            </a:r>
            <a:r>
              <a:rPr lang="zh-CN" altLang="en-US" dirty="0"/>
              <a:t> O(nlgn).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174" y="398780"/>
            <a:ext cx="10960688" cy="5778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作业中出现的一些问题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与课件中的股票增值问题混淆</a:t>
            </a:r>
            <a:r>
              <a:rPr lang="en-US" altLang="zh-CN" dirty="0"/>
              <a:t>: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股票增值问题中在同一天买与卖是同一个价格，因此可以转化为连续最大子数组问题。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本题中，每个市场的买入与卖出价格不同，因此不能够转化为最大子数组问题。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合并过程时求第三种情况时出错</a:t>
            </a:r>
            <a:r>
              <a:rPr lang="en-US" altLang="zh-CN" dirty="0"/>
              <a:t>: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出错原因：采用了左子问题解中的购买点，和右子问题解的出售点，作为跨越中点情况的购买点和出售点。</a:t>
            </a:r>
            <a:endParaRPr lang="en-US" altLang="zh-CN" dirty="0"/>
          </a:p>
          <a:p>
            <a:pPr lvl="3">
              <a:lnSpc>
                <a:spcPct val="150000"/>
              </a:lnSpc>
            </a:pPr>
            <a:r>
              <a:rPr lang="zh-CN" altLang="en-US" dirty="0"/>
              <a:t>实际跨越中间点的最优解是从左侧最低点买、从右侧的最高点卖！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8840"/>
          </a:xfrm>
        </p:spPr>
        <p:txBody>
          <a:bodyPr/>
          <a:lstStyle/>
          <a:p>
            <a:r>
              <a:rPr lang="zh-CN" altLang="en-US" dirty="0"/>
              <a:t>第四章</a:t>
            </a:r>
            <a:r>
              <a:rPr lang="en-US" altLang="zh-CN" dirty="0"/>
              <a:t>【</a:t>
            </a:r>
            <a:r>
              <a:rPr lang="zh-CN" altLang="en-US" dirty="0">
                <a:solidFill>
                  <a:srgbClr val="FF0000"/>
                </a:solidFill>
              </a:rPr>
              <a:t>思考题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44600"/>
            <a:ext cx="10515600" cy="493268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给定</a:t>
            </a:r>
            <a:r>
              <a:rPr lang="en-US" altLang="zh-CN" i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个整数，其中每个数的取值范围都是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[0, </a:t>
            </a:r>
            <a:r>
              <a:rPr lang="en-US" altLang="zh-CN" i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n</a:t>
            </a:r>
            <a:r>
              <a:rPr lang="en-US" altLang="zh-CN" baseline="20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2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-1]</a:t>
            </a:r>
            <a:r>
              <a:rPr lang="zh-CN" altLang="en-US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，给出一个排序算法，实现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O(</a:t>
            </a:r>
            <a:r>
              <a:rPr lang="en-US" altLang="zh-CN" i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时间内对这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个数排序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给出解题思路。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/>
              <a:t>解：把这</a:t>
            </a:r>
            <a:r>
              <a:rPr lang="zh-CN" altLang="en-US" i="1" dirty="0"/>
              <a:t>n</a:t>
            </a:r>
            <a:r>
              <a:rPr lang="zh-CN" altLang="en-US" dirty="0"/>
              <a:t>个数中每个数转换成</a:t>
            </a:r>
            <a:r>
              <a:rPr lang="zh-CN" altLang="en-US" i="1" dirty="0"/>
              <a:t>n</a:t>
            </a:r>
            <a:r>
              <a:rPr lang="zh-CN" altLang="en-US" dirty="0"/>
              <a:t>进制的两位整数，其中，每一位的取值范围是0至</a:t>
            </a:r>
            <a:r>
              <a:rPr lang="zh-CN" altLang="en-US" i="1" dirty="0"/>
              <a:t>n</a:t>
            </a:r>
            <a:r>
              <a:rPr lang="zh-CN" altLang="en-US" dirty="0"/>
              <a:t>-1, 然后采用基数排序。也就是说，对于每个数</a:t>
            </a:r>
            <a:r>
              <a:rPr lang="zh-CN" altLang="en-US" i="1" dirty="0"/>
              <a:t>a</a:t>
            </a:r>
            <a:r>
              <a:rPr lang="zh-CN" altLang="en-US" dirty="0"/>
              <a:t>，令</a:t>
            </a:r>
            <a:r>
              <a:rPr lang="zh-CN" altLang="en-US" i="1" dirty="0"/>
              <a:t>a</a:t>
            </a:r>
            <a:r>
              <a:rPr lang="zh-CN" altLang="en-US" dirty="0"/>
              <a:t> =</a:t>
            </a:r>
            <a:r>
              <a:rPr lang="zh-CN" altLang="en-US" i="1" dirty="0"/>
              <a:t>pn+q</a:t>
            </a:r>
            <a:r>
              <a:rPr lang="zh-CN" altLang="en-US" dirty="0"/>
              <a:t>, 其中0</a:t>
            </a:r>
            <a:r>
              <a:rPr lang="en-US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i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i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i="1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n-</a:t>
            </a:r>
            <a:r>
              <a:rPr lang="en-US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/>
              <a:t>        然后，采用基数排序对这些两位整数进行排序。即，首先基于各个数的低位上</a:t>
            </a:r>
            <a:r>
              <a:rPr lang="zh-CN" altLang="en-US" i="1" dirty="0"/>
              <a:t>q</a:t>
            </a:r>
            <a:r>
              <a:rPr lang="zh-CN" altLang="en-US" dirty="0"/>
              <a:t>的值进行排序，然后基于高位上的</a:t>
            </a:r>
            <a:r>
              <a:rPr lang="zh-CN" altLang="en-US" i="1" dirty="0"/>
              <a:t>p</a:t>
            </a:r>
            <a:r>
              <a:rPr lang="zh-CN" altLang="en-US" dirty="0"/>
              <a:t>的值进行排序。这可以通过两次调用计数排序来完成。计数排序的时间复杂度为是</a:t>
            </a:r>
            <a:r>
              <a:rPr lang="zh-CN" altLang="en-US" i="1" dirty="0"/>
              <a:t>O(n)</a:t>
            </a:r>
            <a:r>
              <a:rPr lang="zh-CN" altLang="en-US" dirty="0"/>
              <a:t>，因此，总的执行时间是</a:t>
            </a:r>
            <a:r>
              <a:rPr lang="zh-CN" altLang="en-US" i="1" dirty="0"/>
              <a:t>O(n+n)= O(n)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952" y="467995"/>
            <a:ext cx="11178692" cy="570928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/>
              <a:t>可能出现的一些问题：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Times" panose="02020603050405020304" pitchFamily="18" charset="0"/>
                <a:ea typeface="华文细黑" panose="02010600040101010101" pitchFamily="2" charset="-122"/>
              </a:rPr>
              <a:t>有的人直接使用计数排序。由于数值的大小是</a:t>
            </a:r>
            <a:r>
              <a:rPr lang="en-US" altLang="zh-CN" dirty="0">
                <a:latin typeface="Times" panose="02020603050405020304" pitchFamily="18" charset="0"/>
                <a:ea typeface="华文细黑" panose="02010600040101010101" pitchFamily="2" charset="-122"/>
              </a:rPr>
              <a:t>0</a:t>
            </a:r>
            <a:r>
              <a:rPr lang="zh-CN" altLang="en-US" dirty="0">
                <a:latin typeface="Times" panose="02020603050405020304" pitchFamily="18" charset="0"/>
                <a:ea typeface="华文细黑" panose="02010600040101010101" pitchFamily="2" charset="-122"/>
              </a:rPr>
              <a:t>到</a:t>
            </a:r>
            <a:r>
              <a:rPr lang="en-US" altLang="zh-CN" i="1" dirty="0">
                <a:latin typeface="Times" panose="02020603050405020304" pitchFamily="18" charset="0"/>
                <a:ea typeface="华文细黑" panose="02010600040101010101" pitchFamily="2" charset="-122"/>
              </a:rPr>
              <a:t>n</a:t>
            </a:r>
            <a:r>
              <a:rPr lang="en-US" altLang="zh-CN" baseline="30000" dirty="0">
                <a:latin typeface="Times" panose="02020603050405020304" pitchFamily="18" charset="0"/>
                <a:ea typeface="华文细黑" panose="02010600040101010101" pitchFamily="2" charset="-122"/>
              </a:rPr>
              <a:t>2</a:t>
            </a:r>
            <a:r>
              <a:rPr lang="en-US" altLang="zh-CN" dirty="0">
                <a:latin typeface="Times" panose="02020603050405020304" pitchFamily="18" charset="0"/>
                <a:ea typeface="华文细黑" panose="02010600040101010101" pitchFamily="2" charset="-122"/>
              </a:rPr>
              <a:t>-1</a:t>
            </a:r>
            <a:r>
              <a:rPr lang="zh-CN" altLang="en-US" dirty="0">
                <a:latin typeface="Times" panose="02020603050405020304" pitchFamily="18" charset="0"/>
                <a:ea typeface="华文细黑" panose="02010600040101010101" pitchFamily="2" charset="-122"/>
              </a:rPr>
              <a:t>，因此计数排序中会出现一个遍历长度为</a:t>
            </a:r>
            <a:r>
              <a:rPr lang="en-US" altLang="zh-CN" i="1" dirty="0">
                <a:latin typeface="Times" panose="02020603050405020304" pitchFamily="18" charset="0"/>
                <a:ea typeface="华文细黑" panose="02010600040101010101" pitchFamily="2" charset="-122"/>
              </a:rPr>
              <a:t>n</a:t>
            </a:r>
            <a:r>
              <a:rPr lang="en-US" altLang="zh-CN" baseline="30000" dirty="0">
                <a:latin typeface="Times" panose="02020603050405020304" pitchFamily="18" charset="0"/>
                <a:ea typeface="华文细黑" panose="02010600040101010101" pitchFamily="2" charset="-122"/>
              </a:rPr>
              <a:t>2</a:t>
            </a:r>
            <a:r>
              <a:rPr lang="zh-CN" altLang="en-US" dirty="0">
                <a:latin typeface="Times" panose="02020603050405020304" pitchFamily="18" charset="0"/>
                <a:ea typeface="华文细黑" panose="02010600040101010101" pitchFamily="2" charset="-122"/>
              </a:rPr>
              <a:t>的数组的操作，来记录小于等于该下标的数字的个数。因此时间复杂度不是</a:t>
            </a:r>
            <a:r>
              <a:rPr lang="en-US" altLang="zh-CN" i="1" dirty="0">
                <a:latin typeface="Times" panose="02020603050405020304" pitchFamily="18" charset="0"/>
                <a:ea typeface="华文细黑" panose="02010600040101010101" pitchFamily="2" charset="-122"/>
              </a:rPr>
              <a:t>O(n)</a:t>
            </a:r>
            <a:r>
              <a:rPr lang="zh-CN" altLang="en-US" dirty="0">
                <a:latin typeface="Times" panose="02020603050405020304" pitchFamily="18" charset="0"/>
                <a:ea typeface="华文细黑" panose="02010600040101010101" pitchFamily="2" charset="-122"/>
              </a:rPr>
              <a:t>，而是</a:t>
            </a:r>
            <a:r>
              <a:rPr lang="en-US" altLang="zh-CN" i="1" dirty="0">
                <a:latin typeface="Times" panose="02020603050405020304" pitchFamily="18" charset="0"/>
                <a:ea typeface="华文细黑" panose="02010600040101010101" pitchFamily="2" charset="-122"/>
              </a:rPr>
              <a:t>O(n</a:t>
            </a:r>
            <a:r>
              <a:rPr lang="en-US" altLang="zh-CN" i="1" baseline="30000" dirty="0">
                <a:latin typeface="Times" panose="02020603050405020304" pitchFamily="18" charset="0"/>
                <a:ea typeface="华文细黑" panose="02010600040101010101" pitchFamily="2" charset="-122"/>
              </a:rPr>
              <a:t>2</a:t>
            </a:r>
            <a:r>
              <a:rPr lang="en-US" altLang="zh-CN" i="1" dirty="0">
                <a:latin typeface="Times" panose="02020603050405020304" pitchFamily="18" charset="0"/>
                <a:ea typeface="华文细黑" panose="02010600040101010101" pitchFamily="2" charset="-122"/>
              </a:rPr>
              <a:t>).</a:t>
            </a:r>
          </a:p>
          <a:p>
            <a:pPr lvl="2">
              <a:lnSpc>
                <a:spcPct val="150000"/>
              </a:lnSpc>
            </a:pPr>
            <a:r>
              <a:rPr lang="zh-CN" altLang="en-US" sz="2200" dirty="0">
                <a:latin typeface="Times" panose="02020603050405020304" pitchFamily="18" charset="0"/>
                <a:ea typeface="华文细黑" panose="02010600040101010101" pitchFamily="2" charset="-122"/>
              </a:rPr>
              <a:t>使用计数排序的条件是：数组元素的取值为</a:t>
            </a:r>
            <a:r>
              <a:rPr lang="en-US" altLang="zh-CN" sz="2200" dirty="0">
                <a:latin typeface="Times" panose="02020603050405020304" pitchFamily="18" charset="0"/>
                <a:ea typeface="华文细黑" panose="02010600040101010101" pitchFamily="2" charset="-122"/>
              </a:rPr>
              <a:t>[0,</a:t>
            </a:r>
            <a:r>
              <a:rPr lang="en-US" altLang="zh-CN" sz="2200" i="1" dirty="0">
                <a:latin typeface="Times" panose="02020603050405020304" pitchFamily="18" charset="0"/>
                <a:ea typeface="华文细黑" panose="02010600040101010101" pitchFamily="2" charset="-122"/>
              </a:rPr>
              <a:t>k</a:t>
            </a:r>
            <a:r>
              <a:rPr lang="en-US" altLang="zh-CN" sz="2200" dirty="0">
                <a:latin typeface="Times" panose="02020603050405020304" pitchFamily="18" charset="0"/>
                <a:ea typeface="华文细黑" panose="02010600040101010101" pitchFamily="2" charset="-122"/>
              </a:rPr>
              <a:t>]</a:t>
            </a:r>
            <a:r>
              <a:rPr lang="zh-CN" altLang="en-US" sz="2200" dirty="0">
                <a:latin typeface="Times" panose="02020603050405020304" pitchFamily="18" charset="0"/>
                <a:ea typeface="华文细黑" panose="02010600040101010101" pitchFamily="2" charset="-122"/>
              </a:rPr>
              <a:t>范围内的整数，且</a:t>
            </a:r>
            <a:r>
              <a:rPr lang="en-US" sz="2200" i="1" dirty="0">
                <a:latin typeface="Times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en-US" sz="2200" dirty="0">
                <a:latin typeface="Times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 = O(</a:t>
            </a:r>
            <a:r>
              <a:rPr lang="en-US" sz="2200" i="1" dirty="0">
                <a:latin typeface="Times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sz="2200" dirty="0">
                <a:latin typeface="Times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).</a:t>
            </a:r>
          </a:p>
          <a:p>
            <a:pPr lvl="2">
              <a:lnSpc>
                <a:spcPct val="150000"/>
              </a:lnSpc>
            </a:pPr>
            <a:r>
              <a:rPr lang="zh-CN" altLang="en-US" sz="2200" dirty="0">
                <a:latin typeface="Times" panose="02020603050405020304" pitchFamily="18" charset="0"/>
                <a:ea typeface="华文细黑" panose="02010600040101010101" pitchFamily="2" charset="-122"/>
              </a:rPr>
              <a:t>计数排序的复杂度是：</a:t>
            </a:r>
            <a:r>
              <a:rPr lang="en-US" altLang="zh-CN" sz="2200" i="1" dirty="0">
                <a:latin typeface="Times" panose="02020603050405020304" pitchFamily="18" charset="0"/>
                <a:ea typeface="华文细黑" panose="02010600040101010101" pitchFamily="2" charset="-122"/>
              </a:rPr>
              <a:t>O(</a:t>
            </a:r>
            <a:r>
              <a:rPr lang="en-US" altLang="zh-CN" sz="2200" i="1" dirty="0" err="1">
                <a:latin typeface="Times" panose="02020603050405020304" pitchFamily="18" charset="0"/>
                <a:ea typeface="华文细黑" panose="02010600040101010101" pitchFamily="2" charset="-122"/>
              </a:rPr>
              <a:t>n+k</a:t>
            </a:r>
            <a:r>
              <a:rPr lang="en-US" altLang="zh-CN" sz="2200" i="1" dirty="0">
                <a:latin typeface="Times" panose="02020603050405020304" pitchFamily="18" charset="0"/>
                <a:ea typeface="华文细黑" panose="02010600040101010101" pitchFamily="2" charset="-122"/>
              </a:rPr>
              <a:t>)</a:t>
            </a:r>
            <a:r>
              <a:rPr lang="zh-CN" altLang="en-US" sz="2200" dirty="0">
                <a:latin typeface="Times" panose="02020603050405020304" pitchFamily="18" charset="0"/>
                <a:ea typeface="华文细黑" panose="02010600040101010101" pitchFamily="2" charset="-122"/>
              </a:rPr>
              <a:t>，当</a:t>
            </a:r>
            <a:r>
              <a:rPr lang="en-US" sz="2200" i="1" dirty="0">
                <a:latin typeface="Times" panose="02020603050405020304" pitchFamily="18" charset="0"/>
                <a:ea typeface="华文细黑" panose="02010600040101010101" pitchFamily="2" charset="-122"/>
              </a:rPr>
              <a:t>k = O(n)</a:t>
            </a:r>
            <a:r>
              <a:rPr lang="zh-CN" altLang="en-US" sz="2200" dirty="0">
                <a:latin typeface="Times" panose="02020603050405020304" pitchFamily="18" charset="0"/>
                <a:ea typeface="华文细黑" panose="02010600040101010101" pitchFamily="2" charset="-122"/>
              </a:rPr>
              <a:t>，可以写成</a:t>
            </a:r>
            <a:r>
              <a:rPr lang="en-US" sz="2200" i="1" dirty="0">
                <a:latin typeface="Times" panose="02020603050405020304" pitchFamily="18" charset="0"/>
                <a:ea typeface="华文细黑" panose="02010600040101010101" pitchFamily="2" charset="-122"/>
              </a:rPr>
              <a:t>O(n)</a:t>
            </a:r>
            <a:r>
              <a:rPr lang="en-US" altLang="zh-CN" sz="2200" dirty="0">
                <a:latin typeface="Times" panose="02020603050405020304" pitchFamily="18" charset="0"/>
                <a:ea typeface="华文细黑" panose="02010600040101010101" pitchFamily="2" charset="-122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Times" panose="02020603050405020304" pitchFamily="18" charset="0"/>
                <a:ea typeface="华文细黑" panose="02010600040101010101" pitchFamily="2" charset="-122"/>
              </a:rPr>
              <a:t>有的人使用了基数排序，但没有进行进制转换，而采用了十进制。这样的话，原数组中，每个数的取值范围为</a:t>
            </a:r>
            <a:r>
              <a:rPr lang="en-US" altLang="zh-CN" dirty="0">
                <a:effectLst/>
                <a:latin typeface="Times" panose="02020603050405020304" pitchFamily="18" charset="0"/>
                <a:ea typeface="华文细黑" panose="02010600040101010101" pitchFamily="2" charset="-122"/>
                <a:sym typeface="+mn-ea"/>
              </a:rPr>
              <a:t>[0, </a:t>
            </a:r>
            <a:r>
              <a:rPr lang="en-US" altLang="zh-CN" i="1" dirty="0">
                <a:latin typeface="Times" panose="02020603050405020304" pitchFamily="18" charset="0"/>
                <a:ea typeface="华文细黑" panose="02010600040101010101" pitchFamily="2" charset="-122"/>
                <a:sym typeface="+mn-ea"/>
              </a:rPr>
              <a:t>n</a:t>
            </a:r>
            <a:r>
              <a:rPr lang="en-US" altLang="zh-CN" sz="3000" i="1" baseline="20000" dirty="0">
                <a:latin typeface="Times" panose="02020603050405020304" pitchFamily="18" charset="0"/>
                <a:ea typeface="华文细黑" panose="02010600040101010101" pitchFamily="2" charset="-122"/>
                <a:sym typeface="+mn-ea"/>
              </a:rPr>
              <a:t>2</a:t>
            </a:r>
            <a:r>
              <a:rPr lang="en-US" altLang="zh-CN" dirty="0">
                <a:latin typeface="Times" panose="02020603050405020304" pitchFamily="18" charset="0"/>
                <a:ea typeface="华文细黑" panose="02010600040101010101" pitchFamily="2" charset="-122"/>
                <a:sym typeface="+mn-ea"/>
              </a:rPr>
              <a:t>-1]</a:t>
            </a:r>
            <a:r>
              <a:rPr lang="zh-CN" altLang="en-US" dirty="0">
                <a:effectLst/>
                <a:latin typeface="Times" panose="02020603050405020304" pitchFamily="18" charset="0"/>
                <a:ea typeface="华文细黑" panose="02010600040101010101" pitchFamily="2" charset="-122"/>
                <a:sym typeface="+mn-ea"/>
              </a:rPr>
              <a:t>，</a:t>
            </a:r>
            <a:r>
              <a:rPr lang="zh-CN" altLang="en-US" dirty="0">
                <a:latin typeface="Times" panose="02020603050405020304" pitchFamily="18" charset="0"/>
                <a:ea typeface="华文细黑" panose="02010600040101010101" pitchFamily="2" charset="-122"/>
                <a:sym typeface="+mn-ea"/>
              </a:rPr>
              <a:t>这样在十进制下，则每个数有      </a:t>
            </a:r>
            <a:r>
              <a:rPr lang="en-US" altLang="zh-CN" i="1" dirty="0">
                <a:latin typeface="Times" panose="02020603050405020304" pitchFamily="18" charset="0"/>
                <a:ea typeface="华文细黑" panose="02010600040101010101" pitchFamily="2" charset="-122"/>
              </a:rPr>
              <a:t>O(lg</a:t>
            </a:r>
            <a:r>
              <a:rPr lang="en-US" altLang="zh-CN" i="1" baseline="-25000" dirty="0">
                <a:latin typeface="Times" panose="02020603050405020304" pitchFamily="18" charset="0"/>
                <a:ea typeface="华文细黑" panose="02010600040101010101" pitchFamily="2" charset="-122"/>
              </a:rPr>
              <a:t>10</a:t>
            </a:r>
            <a:r>
              <a:rPr lang="en-US" altLang="zh-CN" i="1" dirty="0">
                <a:latin typeface="Times" panose="02020603050405020304" pitchFamily="18" charset="0"/>
                <a:ea typeface="华文细黑" panose="02010600040101010101" pitchFamily="2" charset="-122"/>
              </a:rPr>
              <a:t>(n</a:t>
            </a:r>
            <a:r>
              <a:rPr lang="en-US" altLang="zh-CN" i="1" baseline="30000" dirty="0">
                <a:latin typeface="Times" panose="02020603050405020304" pitchFamily="18" charset="0"/>
                <a:ea typeface="华文细黑" panose="02010600040101010101" pitchFamily="2" charset="-122"/>
              </a:rPr>
              <a:t>2</a:t>
            </a:r>
            <a:r>
              <a:rPr lang="en-US" altLang="zh-CN" i="1" dirty="0">
                <a:latin typeface="Times" panose="02020603050405020304" pitchFamily="18" charset="0"/>
                <a:ea typeface="华文细黑" panose="02010600040101010101" pitchFamily="2" charset="-122"/>
              </a:rPr>
              <a:t>-1)) = O(lg</a:t>
            </a:r>
            <a:r>
              <a:rPr lang="en-US" altLang="zh-CN" i="1" baseline="-25000" dirty="0">
                <a:latin typeface="Times" panose="02020603050405020304" pitchFamily="18" charset="0"/>
                <a:ea typeface="华文细黑" panose="02010600040101010101" pitchFamily="2" charset="-122"/>
              </a:rPr>
              <a:t>10</a:t>
            </a:r>
            <a:r>
              <a:rPr lang="en-US" altLang="zh-CN" i="1" dirty="0">
                <a:latin typeface="Times" panose="02020603050405020304" pitchFamily="18" charset="0"/>
                <a:ea typeface="华文细黑" panose="02010600040101010101" pitchFamily="2" charset="-122"/>
              </a:rPr>
              <a:t>n) = O(</a:t>
            </a:r>
            <a:r>
              <a:rPr lang="en-US" altLang="zh-CN" i="1" dirty="0" err="1">
                <a:latin typeface="Times" panose="02020603050405020304" pitchFamily="18" charset="0"/>
                <a:ea typeface="华文细黑" panose="02010600040101010101" pitchFamily="2" charset="-122"/>
              </a:rPr>
              <a:t>lgn</a:t>
            </a:r>
            <a:r>
              <a:rPr lang="en-US" altLang="zh-CN" i="1" dirty="0">
                <a:latin typeface="Times" panose="02020603050405020304" pitchFamily="18" charset="0"/>
                <a:ea typeface="华文细黑" panose="02010600040101010101" pitchFamily="2" charset="-122"/>
              </a:rPr>
              <a:t>)</a:t>
            </a:r>
            <a:r>
              <a:rPr lang="zh-CN" altLang="en-US" dirty="0">
                <a:latin typeface="Times" panose="02020603050405020304" pitchFamily="18" charset="0"/>
                <a:ea typeface="华文细黑" panose="02010600040101010101" pitchFamily="2" charset="-122"/>
              </a:rPr>
              <a:t>位，基数排序每次调用计数排序为</a:t>
            </a:r>
            <a:r>
              <a:rPr lang="en-US" altLang="zh-CN" i="1" dirty="0">
                <a:latin typeface="Times" panose="02020603050405020304" pitchFamily="18" charset="0"/>
                <a:ea typeface="华文细黑" panose="02010600040101010101" pitchFamily="2" charset="-122"/>
              </a:rPr>
              <a:t>O(n)</a:t>
            </a:r>
            <a:r>
              <a:rPr lang="zh-CN" altLang="en-US" dirty="0">
                <a:latin typeface="Times" panose="02020603050405020304" pitchFamily="18" charset="0"/>
                <a:ea typeface="华文细黑" panose="02010600040101010101" pitchFamily="2" charset="-122"/>
              </a:rPr>
              <a:t>，需要</a:t>
            </a:r>
            <a:r>
              <a:rPr lang="en-US" altLang="zh-CN" i="1" dirty="0">
                <a:latin typeface="Times" panose="02020603050405020304" pitchFamily="18" charset="0"/>
                <a:ea typeface="华文细黑" panose="02010600040101010101" pitchFamily="2" charset="-122"/>
              </a:rPr>
              <a:t>O(</a:t>
            </a:r>
            <a:r>
              <a:rPr lang="en-US" altLang="zh-CN" i="1" dirty="0" err="1">
                <a:latin typeface="Times" panose="02020603050405020304" pitchFamily="18" charset="0"/>
                <a:ea typeface="华文细黑" panose="02010600040101010101" pitchFamily="2" charset="-122"/>
              </a:rPr>
              <a:t>lgn</a:t>
            </a:r>
            <a:r>
              <a:rPr lang="en-US" altLang="zh-CN" i="1" dirty="0">
                <a:latin typeface="Times" panose="02020603050405020304" pitchFamily="18" charset="0"/>
                <a:ea typeface="华文细黑" panose="02010600040101010101" pitchFamily="2" charset="-122"/>
              </a:rPr>
              <a:t>)</a:t>
            </a:r>
            <a:r>
              <a:rPr lang="zh-CN" altLang="en-US" dirty="0">
                <a:latin typeface="Times" panose="02020603050405020304" pitchFamily="18" charset="0"/>
                <a:ea typeface="华文细黑" panose="02010600040101010101" pitchFamily="2" charset="-122"/>
              </a:rPr>
              <a:t>轮，因此总体复杂度为</a:t>
            </a:r>
            <a:r>
              <a:rPr lang="en-US" altLang="zh-CN" i="1" dirty="0">
                <a:latin typeface="Times" panose="02020603050405020304" pitchFamily="18" charset="0"/>
                <a:ea typeface="华文细黑" panose="02010600040101010101" pitchFamily="2" charset="-122"/>
              </a:rPr>
              <a:t>O(</a:t>
            </a:r>
            <a:r>
              <a:rPr lang="en-US" altLang="zh-CN" i="1" dirty="0" err="1">
                <a:latin typeface="Times" panose="02020603050405020304" pitchFamily="18" charset="0"/>
                <a:ea typeface="华文细黑" panose="02010600040101010101" pitchFamily="2" charset="-122"/>
              </a:rPr>
              <a:t>nlgn</a:t>
            </a:r>
            <a:r>
              <a:rPr lang="en-US" altLang="zh-CN" i="1" dirty="0">
                <a:latin typeface="Times" panose="02020603050405020304" pitchFamily="18" charset="0"/>
                <a:ea typeface="华文细黑" panose="02010600040101010101" pitchFamily="2" charset="-122"/>
              </a:rPr>
              <a:t>).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Times" panose="02020603050405020304" pitchFamily="18" charset="0"/>
                <a:ea typeface="华文细黑" panose="02010600040101010101" pitchFamily="2" charset="-122"/>
              </a:rPr>
              <a:t>有的人使用了桶排序的思路，也可以正确得到</a:t>
            </a:r>
            <a:r>
              <a:rPr lang="en-US" altLang="zh-CN" i="1" dirty="0">
                <a:latin typeface="Times" panose="02020603050405020304" pitchFamily="18" charset="0"/>
                <a:ea typeface="华文细黑" panose="02010600040101010101" pitchFamily="2" charset="-122"/>
              </a:rPr>
              <a:t>O(n)</a:t>
            </a:r>
            <a:r>
              <a:rPr lang="zh-CN" altLang="en-US" dirty="0">
                <a:latin typeface="Times" panose="02020603050405020304" pitchFamily="18" charset="0"/>
                <a:ea typeface="华文细黑" panose="02010600040101010101" pitchFamily="2" charset="-122"/>
              </a:rPr>
              <a:t>的复杂度。但需要注意的是，这个</a:t>
            </a:r>
            <a:r>
              <a:rPr lang="en-US" altLang="zh-CN" i="1" dirty="0">
                <a:latin typeface="Times" panose="02020603050405020304" pitchFamily="18" charset="0"/>
                <a:ea typeface="华文细黑" panose="02010600040101010101" pitchFamily="2" charset="-122"/>
              </a:rPr>
              <a:t>O(n)</a:t>
            </a:r>
            <a:r>
              <a:rPr lang="zh-CN" altLang="en-US" dirty="0">
                <a:latin typeface="Times" panose="02020603050405020304" pitchFamily="18" charset="0"/>
                <a:ea typeface="华文细黑" panose="02010600040101010101" pitchFamily="2" charset="-122"/>
              </a:rPr>
              <a:t>是平均意义的复杂度，最坏情况下可为</a:t>
            </a:r>
            <a:r>
              <a:rPr lang="en-US" altLang="zh-CN" i="1">
                <a:latin typeface="Times" panose="02020603050405020304" pitchFamily="18" charset="0"/>
                <a:ea typeface="华文细黑" panose="02010600040101010101" pitchFamily="2" charset="-122"/>
              </a:rPr>
              <a:t>O(n</a:t>
            </a:r>
            <a:r>
              <a:rPr lang="en-US" altLang="zh-CN" i="1" baseline="30000">
                <a:latin typeface="Times" panose="02020603050405020304" pitchFamily="18" charset="0"/>
                <a:ea typeface="华文细黑" panose="02010600040101010101" pitchFamily="2" charset="-122"/>
              </a:rPr>
              <a:t>2</a:t>
            </a:r>
            <a:r>
              <a:rPr lang="en-US" altLang="zh-CN" i="1">
                <a:latin typeface="Times" panose="02020603050405020304" pitchFamily="18" charset="0"/>
                <a:ea typeface="华文细黑" panose="02010600040101010101" pitchFamily="2" charset="-122"/>
              </a:rPr>
              <a:t>)</a:t>
            </a:r>
            <a:r>
              <a:rPr lang="en-US" altLang="zh-CN">
                <a:latin typeface="Times" panose="02020603050405020304" pitchFamily="18" charset="0"/>
                <a:ea typeface="华文细黑" panose="02010600040101010101" pitchFamily="2" charset="-122"/>
              </a:rPr>
              <a:t>. </a:t>
            </a:r>
            <a:endParaRPr lang="zh-CN" altLang="en-US" dirty="0">
              <a:latin typeface="Times" panose="02020603050405020304" pitchFamily="18" charset="0"/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1841041"/>
            <a:ext cx="7962900" cy="714375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4695" y="1023800"/>
            <a:ext cx="10764520" cy="5925185"/>
          </a:xfrm>
        </p:spPr>
        <p:txBody>
          <a:bodyPr>
            <a:normAutofit/>
          </a:bodyPr>
          <a:lstStyle/>
          <a:p>
            <a:pPr marL="0" lvl="0" indent="0" algn="just">
              <a:buNone/>
              <a:tabLst>
                <a:tab pos="457200" algn="l"/>
              </a:tabLst>
            </a:pP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假设我们要销售一段长度为</a:t>
            </a:r>
            <a:r>
              <a:rPr lang="en-US" altLang="zh-CN" sz="2000" i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英寸的钢条。可以不切割直接销售，也可以切割后分段销售。如果切割的话，切出来的钢条长度必须是整英寸。每段钢条的价格依赖于其长度，但不一定与长度成正比。比如，对于长度为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1-6</a:t>
            </a:r>
            <a:r>
              <a:rPr lang="zh-CN" altLang="en-US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英寸的钢条长度，其价目表如下：</a:t>
            </a:r>
            <a:endParaRPr lang="fr-FR" sz="2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just">
              <a:tabLst>
                <a:tab pos="457200" algn="l"/>
              </a:tabLst>
            </a:pPr>
            <a:endParaRPr lang="fr-FR" sz="2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just">
              <a:spcBef>
                <a:spcPts val="1800"/>
              </a:spcBef>
              <a:buNone/>
              <a:tabLst>
                <a:tab pos="457200" algn="l"/>
              </a:tabLst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如果我们将长度为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6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英寸的钢条切分为两段，一段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英寸、一段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英寸，则售价总计为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4+7 = 11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元；如果我们将其切为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段，每段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英寸，则售价为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4 =12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元。如果不切分，直接卖，则售价为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9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元。</a:t>
            </a:r>
            <a:endParaRPr lang="fr-FR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133350" lvl="0" indent="0" algn="just">
              <a:buNone/>
              <a:tabLst>
                <a:tab pos="457200" algn="l"/>
              </a:tabLst>
            </a:pPr>
            <a:r>
              <a:rPr lang="zh-CN" altLang="en-US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给定一段长度为</a:t>
            </a:r>
            <a:r>
              <a:rPr lang="en-US" altLang="zh-CN" sz="2000" i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英寸的钢条和不同钢条长度的价格表</a:t>
            </a:r>
            <a:r>
              <a:rPr lang="en-US" altLang="zh-CN" sz="2000" i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p</a:t>
            </a:r>
            <a:r>
              <a:rPr lang="en-US" altLang="zh-CN" sz="2000" i="1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i</a:t>
            </a:r>
            <a:r>
              <a:rPr lang="zh-CN" altLang="en-US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(</a:t>
            </a:r>
            <a:r>
              <a:rPr lang="en-US" altLang="zh-CN" sz="2000" i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i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=1,2,…</a:t>
            </a:r>
            <a:r>
              <a:rPr lang="en-US" altLang="zh-CN" sz="2000" i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n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)</a:t>
            </a:r>
            <a:r>
              <a:rPr lang="en-US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, </a:t>
            </a:r>
            <a:r>
              <a:rPr lang="zh-CN" altLang="en-US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设计一个动态规划算法将该钢条进行切分，并最大化总收益。需要给出伪代码、分析算法的复杂度。</a:t>
            </a:r>
          </a:p>
          <a:p>
            <a:pPr marL="133350" lvl="0" indent="0" algn="just">
              <a:buNone/>
              <a:tabLst>
                <a:tab pos="457200" algn="l"/>
              </a:tabLst>
            </a:pPr>
            <a:r>
              <a:rPr lang="en-US" altLang="zh-CN" sz="2000" dirty="0"/>
              <a:t>	</a:t>
            </a:r>
            <a:r>
              <a:rPr lang="zh-CN" altLang="en-US" sz="2000" dirty="0"/>
              <a:t>求解的关键在于确定初始解集和归纳公式。</a:t>
            </a:r>
          </a:p>
          <a:p>
            <a:pPr marL="133350" lvl="0" indent="0" algn="just">
              <a:buNone/>
              <a:tabLst>
                <a:tab pos="457200" algn="l"/>
              </a:tabLst>
            </a:pPr>
            <a:r>
              <a:rPr lang="en-US" altLang="zh-CN" sz="2000" dirty="0"/>
              <a:t>	</a:t>
            </a:r>
            <a:r>
              <a:rPr lang="zh-CN" altLang="en-US" sz="2000" dirty="0"/>
              <a:t>令</a:t>
            </a:r>
            <a:r>
              <a:rPr lang="en-US" altLang="zh-CN" sz="2000" i="1" dirty="0"/>
              <a:t>R</a:t>
            </a:r>
            <a:r>
              <a:rPr lang="en-US" altLang="zh-CN" sz="2000" dirty="0"/>
              <a:t>[</a:t>
            </a:r>
            <a:r>
              <a:rPr lang="en-US" altLang="zh-CN" sz="2000" i="1" dirty="0"/>
              <a:t>k</a:t>
            </a:r>
            <a:r>
              <a:rPr lang="en-US" altLang="zh-CN" sz="2000" dirty="0"/>
              <a:t>]</a:t>
            </a:r>
            <a:r>
              <a:rPr lang="zh-CN" altLang="en-US" sz="2000" dirty="0"/>
              <a:t>表示长度为</a:t>
            </a:r>
            <a:r>
              <a:rPr lang="en-US" altLang="zh-CN" sz="2000" i="1" dirty="0"/>
              <a:t>k</a:t>
            </a:r>
            <a:r>
              <a:rPr lang="zh-CN" altLang="en-US" sz="2000" dirty="0"/>
              <a:t>英寸钢条的最大总收益。</a:t>
            </a:r>
          </a:p>
          <a:p>
            <a:pPr marL="133350" lvl="0" indent="0" algn="just">
              <a:buNone/>
              <a:tabLst>
                <a:tab pos="457200" algn="l"/>
              </a:tabLst>
            </a:pPr>
            <a:r>
              <a:rPr lang="en-US" altLang="zh-CN" sz="2000" dirty="0"/>
              <a:t>	</a:t>
            </a:r>
            <a:r>
              <a:rPr lang="zh-CN" altLang="en-US" sz="2000" dirty="0"/>
              <a:t>对于本题而言初始解就是长度为</a:t>
            </a:r>
            <a:r>
              <a:rPr lang="en-US" altLang="zh-CN" sz="2000" dirty="0"/>
              <a:t>1</a:t>
            </a:r>
            <a:r>
              <a:rPr lang="zh-CN" altLang="en-US" sz="2000" dirty="0"/>
              <a:t>时的价格，即</a:t>
            </a:r>
            <a:r>
              <a:rPr lang="en-US" altLang="zh-CN" sz="2000" i="1" dirty="0"/>
              <a:t>R</a:t>
            </a:r>
            <a:r>
              <a:rPr lang="en-US" altLang="zh-CN" sz="2000" dirty="0"/>
              <a:t>[1]</a:t>
            </a:r>
            <a:r>
              <a:rPr lang="en-US" altLang="zh-CN" sz="2000" i="1" dirty="0"/>
              <a:t>=p</a:t>
            </a:r>
            <a:r>
              <a:rPr lang="en-US" altLang="zh-CN" sz="2000" i="1" baseline="-25000" dirty="0"/>
              <a:t>1</a:t>
            </a:r>
            <a:r>
              <a:rPr lang="zh-CN" altLang="en-US" sz="2000" dirty="0"/>
              <a:t>； </a:t>
            </a:r>
          </a:p>
          <a:p>
            <a:pPr marL="133350" lvl="0" indent="0" algn="just">
              <a:buNone/>
              <a:tabLst>
                <a:tab pos="457200" algn="l"/>
              </a:tabLst>
            </a:pPr>
            <a:r>
              <a:rPr lang="en-US" altLang="zh-CN" sz="2000" dirty="0"/>
              <a:t>	</a:t>
            </a:r>
            <a:r>
              <a:rPr lang="zh-CN" altLang="en-US" sz="2000" dirty="0"/>
              <a:t>归纳公式为：</a:t>
            </a:r>
            <a:endParaRPr lang="en-US" altLang="zh-CN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646" y="5013131"/>
            <a:ext cx="4450603" cy="114406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F05A3BB-D7A9-454E-BDB2-967303CBF18E}"/>
              </a:ext>
            </a:extLst>
          </p:cNvPr>
          <p:cNvSpPr txBox="1"/>
          <p:nvPr/>
        </p:nvSpPr>
        <p:spPr>
          <a:xfrm>
            <a:off x="7840301" y="5787862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</a:t>
            </a:r>
            <a:r>
              <a:rPr lang="zh-CN" altLang="en-US" dirty="0"/>
              <a:t>切到左边和切到右边是等效的</a:t>
            </a:r>
            <a:endParaRPr 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D689F8DE-1630-7288-833D-1D29E084E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964"/>
            <a:ext cx="10515600" cy="878840"/>
          </a:xfrm>
        </p:spPr>
        <p:txBody>
          <a:bodyPr/>
          <a:lstStyle/>
          <a:p>
            <a:r>
              <a:rPr lang="zh-CN" altLang="en-US" dirty="0"/>
              <a:t>第六章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6429</TotalTime>
  <Words>2446</Words>
  <Application>Microsoft Office PowerPoint</Application>
  <PresentationFormat>宽屏</PresentationFormat>
  <Paragraphs>290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Calibri</vt:lpstr>
      <vt:lpstr>Cambria Math</vt:lpstr>
      <vt:lpstr>Symbol</vt:lpstr>
      <vt:lpstr>Times</vt:lpstr>
      <vt:lpstr>Times New Roman</vt:lpstr>
      <vt:lpstr>Office 主题</vt:lpstr>
      <vt:lpstr>Microsoft Word Picture</vt:lpstr>
      <vt:lpstr>Picture</vt:lpstr>
      <vt:lpstr>第二章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第四章【思考题】</vt:lpstr>
      <vt:lpstr>PowerPoint 演示文稿</vt:lpstr>
      <vt:lpstr>第六章</vt:lpstr>
      <vt:lpstr>PowerPoint 演示文稿</vt:lpstr>
      <vt:lpstr>PowerPoint 演示文稿</vt:lpstr>
      <vt:lpstr>第八章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</dc:title>
  <dc:creator>Kun</dc:creator>
  <cp:lastModifiedBy>zbx</cp:lastModifiedBy>
  <cp:revision>115</cp:revision>
  <dcterms:created xsi:type="dcterms:W3CDTF">2021-10-29T01:50:00Z</dcterms:created>
  <dcterms:modified xsi:type="dcterms:W3CDTF">2025-03-19T11:30:53Z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2052-11.1.0.9995</vt:lpwstr>
  </property>
</Properties>
</file>