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9" r:id="rId3"/>
    <p:sldId id="275" r:id="rId4"/>
    <p:sldId id="274" r:id="rId5"/>
    <p:sldId id="299" r:id="rId6"/>
    <p:sldId id="257" r:id="rId7"/>
    <p:sldId id="258" r:id="rId8"/>
    <p:sldId id="259" r:id="rId9"/>
    <p:sldId id="282" r:id="rId10"/>
    <p:sldId id="276" r:id="rId11"/>
    <p:sldId id="260" r:id="rId12"/>
    <p:sldId id="261" r:id="rId13"/>
    <p:sldId id="277" r:id="rId14"/>
    <p:sldId id="278" r:id="rId15"/>
    <p:sldId id="262" r:id="rId16"/>
    <p:sldId id="263" r:id="rId17"/>
    <p:sldId id="264" r:id="rId18"/>
    <p:sldId id="291" r:id="rId19"/>
    <p:sldId id="298" r:id="rId20"/>
    <p:sldId id="293" r:id="rId21"/>
    <p:sldId id="265" r:id="rId22"/>
    <p:sldId id="266" r:id="rId23"/>
    <p:sldId id="294" r:id="rId24"/>
    <p:sldId id="267" r:id="rId25"/>
    <p:sldId id="279" r:id="rId26"/>
    <p:sldId id="281" r:id="rId27"/>
    <p:sldId id="280" r:id="rId28"/>
    <p:sldId id="269" r:id="rId29"/>
    <p:sldId id="270" r:id="rId30"/>
    <p:sldId id="271" r:id="rId31"/>
    <p:sldId id="272" r:id="rId32"/>
    <p:sldId id="273" r:id="rId33"/>
    <p:sldId id="295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88780" autoAdjust="0"/>
  </p:normalViewPr>
  <p:slideViewPr>
    <p:cSldViewPr>
      <p:cViewPr>
        <p:scale>
          <a:sx n="60" d="100"/>
          <a:sy n="60" d="100"/>
        </p:scale>
        <p:origin x="129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D785B-F163-43CF-B981-E877DF1DF7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6B48-D5BD-43D4-8162-78179500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6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下面，我们给出一个具体的例子，来利用</a:t>
            </a:r>
            <a:r>
              <a:rPr 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Dijkstra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算法求解最短路径树。这里，上面的图是图的拓扑，每条边旁边的数字是该边的权重，这个图是一个有向带权图，我们要找的是以信源</a:t>
            </a:r>
            <a:r>
              <a:rPr lang="en-US" altLang="zh-CN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的最短路径树。下面的图，我们执行了初始化步骤，即所有的顶点的暂时距离都设为无穷，前驱节点为</a:t>
            </a:r>
            <a:r>
              <a:rPr lang="en-US" altLang="zh-CN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0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，而信源</a:t>
            </a:r>
            <a:r>
              <a:rPr lang="en-US" altLang="zh-CN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的距离则设置为</a:t>
            </a:r>
            <a:r>
              <a:rPr lang="en-US" altLang="zh-CN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0,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 即自己到自己的距离为</a:t>
            </a:r>
            <a:r>
              <a:rPr lang="en-US" altLang="zh-CN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0…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这时所有的顶点还都是树外顶点，即最短路都尚未确定。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从这个图开始，我们开始进入循环体，第一轮循环中，具有最小暂时距离的是信源</a:t>
            </a:r>
            <a:r>
              <a:rPr lang="en-US" altLang="zh-CN" dirty="0"/>
              <a:t>s</a:t>
            </a:r>
            <a:r>
              <a:rPr lang="zh-CN" altLang="en-US" dirty="0"/>
              <a:t>，因此</a:t>
            </a:r>
            <a:r>
              <a:rPr lang="en-US" altLang="zh-CN" dirty="0"/>
              <a:t>s</a:t>
            </a:r>
            <a:r>
              <a:rPr lang="zh-CN" altLang="en-US" dirty="0"/>
              <a:t>变成了黑色节点，并变成了最短路径树上的第一个节点，然后我们松弛信源</a:t>
            </a:r>
            <a:r>
              <a:rPr lang="en-US" altLang="zh-CN" dirty="0"/>
              <a:t>s</a:t>
            </a:r>
            <a:r>
              <a:rPr lang="zh-CN" altLang="en-US" dirty="0"/>
              <a:t>的每一条出行边，因此顶点</a:t>
            </a:r>
            <a:r>
              <a:rPr lang="en-US" altLang="zh-CN" dirty="0"/>
              <a:t>a</a:t>
            </a:r>
            <a:r>
              <a:rPr lang="zh-CN" altLang="en-US" dirty="0"/>
              <a:t>和顶点</a:t>
            </a:r>
            <a:r>
              <a:rPr lang="en-US" altLang="zh-CN" dirty="0"/>
              <a:t>b</a:t>
            </a:r>
            <a:r>
              <a:rPr lang="zh-CN" altLang="en-US" dirty="0"/>
              <a:t>获得了新的距离值。这时，可以看出顶点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构成了灰色顶点集合，</a:t>
            </a:r>
            <a:r>
              <a:rPr lang="en-US" altLang="zh-CN" dirty="0"/>
              <a:t>【</a:t>
            </a:r>
            <a:r>
              <a:rPr lang="zh-CN" altLang="en-US" dirty="0"/>
              <a:t>按鼠标</a:t>
            </a:r>
            <a:r>
              <a:rPr lang="en-US" altLang="zh-CN" dirty="0"/>
              <a:t>】</a:t>
            </a:r>
            <a:r>
              <a:rPr lang="zh-CN" altLang="en-US" dirty="0"/>
              <a:t>顶点</a:t>
            </a:r>
            <a:r>
              <a:rPr lang="en-US" altLang="zh-CN" dirty="0"/>
              <a:t>s</a:t>
            </a:r>
            <a:r>
              <a:rPr lang="zh-CN" altLang="en-US" dirty="0"/>
              <a:t>构成了黑色顶点集合，而顶点</a:t>
            </a:r>
            <a:r>
              <a:rPr lang="en-US" altLang="zh-CN" dirty="0" err="1"/>
              <a:t>c,d,e</a:t>
            </a:r>
            <a:r>
              <a:rPr lang="zh-CN" altLang="en-US" dirty="0"/>
              <a:t>则构成了白色顶点集合，因为后三者的距离估计值仍然是无穷。这样，在灰色顶点集中，我们选择暂时距离小的，也就是顶点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47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这样，在左图所示的新一轮循环中，顶点</a:t>
            </a:r>
            <a:r>
              <a:rPr lang="en-US" altLang="zh-CN" dirty="0"/>
              <a:t>b</a:t>
            </a:r>
            <a:r>
              <a:rPr lang="zh-CN" altLang="en-US" dirty="0"/>
              <a:t>首先变成了黑色顶点，即，它的最短路径确定了，然后松弛它的每一条出行边，这时，我们看出从</a:t>
            </a:r>
            <a:r>
              <a:rPr lang="en-US" altLang="zh-CN" dirty="0"/>
              <a:t>s</a:t>
            </a:r>
            <a:r>
              <a:rPr lang="zh-CN" altLang="en-US" dirty="0"/>
              <a:t>通过</a:t>
            </a:r>
            <a:r>
              <a:rPr lang="en-US" altLang="zh-CN" dirty="0"/>
              <a:t>b</a:t>
            </a:r>
            <a:r>
              <a:rPr lang="zh-CN" altLang="en-US" dirty="0"/>
              <a:t>到达</a:t>
            </a:r>
            <a:r>
              <a:rPr lang="en-US" altLang="zh-CN" dirty="0"/>
              <a:t>a</a:t>
            </a:r>
            <a:r>
              <a:rPr lang="zh-CN" altLang="en-US" dirty="0"/>
              <a:t>的路径长度，比从</a:t>
            </a:r>
            <a:r>
              <a:rPr lang="en-US" altLang="zh-CN" dirty="0"/>
              <a:t>s</a:t>
            </a:r>
            <a:r>
              <a:rPr lang="zh-CN" altLang="en-US" dirty="0"/>
              <a:t>直接到</a:t>
            </a:r>
            <a:r>
              <a:rPr lang="en-US" altLang="zh-CN" dirty="0"/>
              <a:t>a</a:t>
            </a:r>
            <a:r>
              <a:rPr lang="zh-CN" altLang="en-US" dirty="0"/>
              <a:t>的路径短，因此</a:t>
            </a:r>
            <a:r>
              <a:rPr lang="en-US" altLang="zh-CN" dirty="0"/>
              <a:t>d[a]</a:t>
            </a:r>
            <a:r>
              <a:rPr lang="zh-CN" altLang="en-US" dirty="0"/>
              <a:t>从上一轮的</a:t>
            </a:r>
            <a:r>
              <a:rPr lang="en-US" altLang="zh-CN" dirty="0"/>
              <a:t>12</a:t>
            </a:r>
            <a:r>
              <a:rPr lang="zh-CN" altLang="en-US" dirty="0"/>
              <a:t>变成了</a:t>
            </a:r>
            <a:r>
              <a:rPr lang="en-US" altLang="zh-CN" dirty="0"/>
              <a:t>9</a:t>
            </a:r>
            <a:r>
              <a:rPr lang="zh-CN" altLang="en-US" dirty="0"/>
              <a:t>，其前驱节点也从</a:t>
            </a:r>
            <a:r>
              <a:rPr lang="en-US" altLang="zh-CN" dirty="0"/>
              <a:t>s</a:t>
            </a:r>
            <a:r>
              <a:rPr lang="zh-CN" altLang="en-US" dirty="0"/>
              <a:t>变成了</a:t>
            </a:r>
            <a:r>
              <a:rPr lang="en-US" altLang="zh-CN" dirty="0"/>
              <a:t>b</a:t>
            </a:r>
            <a:r>
              <a:rPr lang="zh-CN" altLang="en-US" dirty="0"/>
              <a:t>，类似地，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也获得了低的临时距离值，分别是</a:t>
            </a:r>
            <a:r>
              <a:rPr lang="en-US" altLang="zh-CN" dirty="0"/>
              <a:t>14</a:t>
            </a:r>
            <a:r>
              <a:rPr lang="zh-CN" altLang="en-US" dirty="0"/>
              <a:t>和</a:t>
            </a:r>
            <a:r>
              <a:rPr lang="en-US" altLang="zh-CN" dirty="0"/>
              <a:t>12</a:t>
            </a:r>
            <a:r>
              <a:rPr lang="zh-CN" altLang="en-US" dirty="0"/>
              <a:t>，其前驱节点都是</a:t>
            </a:r>
            <a:r>
              <a:rPr lang="en-US" altLang="zh-CN" dirty="0"/>
              <a:t>b. </a:t>
            </a:r>
            <a:r>
              <a:rPr lang="zh-CN" altLang="en-US" dirty="0"/>
              <a:t>这时</a:t>
            </a:r>
            <a:r>
              <a:rPr lang="en-US" altLang="zh-CN" dirty="0" err="1"/>
              <a:t>a,c,d</a:t>
            </a:r>
            <a:r>
              <a:rPr lang="zh-CN" altLang="en-US" dirty="0"/>
              <a:t>构成了灰色顶点集合（这里我们没有显示黑色顶点集和白色顶点集，这也是为了避免看着乱），这样在</a:t>
            </a:r>
            <a:r>
              <a:rPr lang="en-US" altLang="zh-CN" dirty="0" err="1"/>
              <a:t>a,c,d</a:t>
            </a:r>
            <a:r>
              <a:rPr lang="zh-CN" altLang="en-US" dirty="0"/>
              <a:t>中间</a:t>
            </a:r>
            <a:r>
              <a:rPr lang="en-US" altLang="zh-CN" dirty="0"/>
              <a:t>, a</a:t>
            </a:r>
            <a:r>
              <a:rPr lang="zh-CN" altLang="en-US" dirty="0"/>
              <a:t>的暂时距离值最小。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因此在有图中，</a:t>
            </a:r>
            <a:r>
              <a:rPr lang="en-US" altLang="zh-CN" dirty="0"/>
              <a:t>a</a:t>
            </a:r>
            <a:r>
              <a:rPr lang="zh-CN" altLang="en-US" dirty="0"/>
              <a:t>变成了黑色顶点，然后松弛其邻居节点，这里只有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中间的链路显示成了红色，并不是不需要松弛链路</a:t>
            </a:r>
            <a:r>
              <a:rPr lang="en-US" altLang="zh-CN" dirty="0"/>
              <a:t>(</a:t>
            </a:r>
            <a:r>
              <a:rPr lang="en-US" altLang="zh-CN" dirty="0" err="1"/>
              <a:t>a,d</a:t>
            </a:r>
            <a:r>
              <a:rPr lang="en-US" altLang="zh-CN" dirty="0"/>
              <a:t>)</a:t>
            </a:r>
            <a:r>
              <a:rPr lang="zh-CN" altLang="en-US" dirty="0"/>
              <a:t>，而是只有对链路</a:t>
            </a:r>
            <a:r>
              <a:rPr lang="en-US" altLang="zh-CN" dirty="0"/>
              <a:t>(</a:t>
            </a:r>
            <a:r>
              <a:rPr lang="en-US" altLang="zh-CN" dirty="0" err="1"/>
              <a:t>a,c</a:t>
            </a:r>
            <a:r>
              <a:rPr lang="en-US" altLang="zh-CN" dirty="0"/>
              <a:t>)</a:t>
            </a:r>
            <a:r>
              <a:rPr lang="zh-CN" altLang="en-US" dirty="0"/>
              <a:t>的松弛降低了另一端的临时距离值，因而只有它显示成了红色。这样，松弛之后，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变成了当前的灰色节点集，而两者临时距离值相等，我们随机从中选择了顶点</a:t>
            </a:r>
            <a:r>
              <a:rPr lang="en-US" altLang="zh-CN" dirty="0"/>
              <a:t>c</a:t>
            </a:r>
          </a:p>
          <a:p>
            <a:endParaRPr lang="en-US" altLang="zh-CN" dirty="0"/>
          </a:p>
          <a:p>
            <a:r>
              <a:rPr lang="zh-CN" altLang="en-US" dirty="0"/>
              <a:t>画红色的边，意味着这一轮，其下游节点的距离会更新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这样顶点</a:t>
            </a:r>
            <a:r>
              <a:rPr lang="en-US" altLang="zh-CN" dirty="0"/>
              <a:t>c</a:t>
            </a:r>
            <a:r>
              <a:rPr lang="zh-CN" altLang="en-US" dirty="0"/>
              <a:t>变成黑色顶点后，导致顶点</a:t>
            </a:r>
            <a:r>
              <a:rPr lang="en-US" altLang="zh-CN" dirty="0"/>
              <a:t>e</a:t>
            </a:r>
            <a:r>
              <a:rPr lang="zh-CN" altLang="en-US" dirty="0"/>
              <a:t>的临时距离从无穷变成</a:t>
            </a:r>
            <a:r>
              <a:rPr lang="en-US" altLang="zh-CN" dirty="0"/>
              <a:t>17.</a:t>
            </a:r>
            <a:r>
              <a:rPr lang="zh-CN" altLang="en-US" dirty="0"/>
              <a:t>这时顶点</a:t>
            </a:r>
            <a:r>
              <a:rPr lang="en-US" altLang="zh-CN" dirty="0" err="1"/>
              <a:t>d,e</a:t>
            </a:r>
            <a:r>
              <a:rPr lang="zh-CN" altLang="en-US" dirty="0"/>
              <a:t>构成了灰色顶点集，其中</a:t>
            </a:r>
            <a:r>
              <a:rPr lang="en-US" altLang="zh-CN" dirty="0"/>
              <a:t>d</a:t>
            </a:r>
            <a:r>
              <a:rPr lang="zh-CN" altLang="en-US" dirty="0"/>
              <a:t>的临时距离更小。因此在有图中，顶点</a:t>
            </a:r>
            <a:r>
              <a:rPr lang="en-US" altLang="zh-CN" dirty="0"/>
              <a:t>d</a:t>
            </a:r>
            <a:r>
              <a:rPr lang="zh-CN" altLang="en-US" dirty="0"/>
              <a:t>的最短距离确定了，然后灰色顶点集中之后</a:t>
            </a:r>
            <a:r>
              <a:rPr lang="en-US" altLang="zh-CN" dirty="0"/>
              <a:t>e</a:t>
            </a:r>
            <a:r>
              <a:rPr lang="zh-CN" altLang="en-US" dirty="0"/>
              <a:t>了。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5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这里，左图显示顶点</a:t>
            </a:r>
            <a:r>
              <a:rPr lang="en-US" altLang="zh-CN" sz="12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e 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被选中后，无需更新任何顶点。有图给出了以信源</a:t>
            </a:r>
            <a:r>
              <a:rPr lang="en-US" altLang="zh-CN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12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为根的最短路径树，图中的每条边都是对应顶点和其前驱顶点之间所确定的边。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3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6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下面我们来分析一下</a:t>
            </a:r>
            <a:r>
              <a:rPr lang="en-US" altLang="zh-CN" dirty="0"/>
              <a:t>Dijkstra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算法的时间复杂性。</a:t>
            </a:r>
            <a:endParaRPr lang="en-US" altLang="zh-CN" sz="1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很明显，第</a:t>
            </a:r>
            <a:r>
              <a:rPr lang="en-US" altLang="zh-CN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1—4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行的初始化里面，每次操作都是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O(1)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时间，一共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次，因此，初始化的复杂度为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sz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zh-CN" altLang="en-US" dirty="0"/>
              <a:t>第</a:t>
            </a:r>
            <a:r>
              <a:rPr lang="en-US" altLang="zh-CN" dirty="0"/>
              <a:t>6-7</a:t>
            </a:r>
            <a:r>
              <a:rPr lang="zh-CN" altLang="en-US" dirty="0"/>
              <a:t>行对最短路径树进行初始化，耗时也是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sz="1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第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行构造一个数据结构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，来存储树外节点，每个元素的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key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值是其临时距离值，因为这时除了信源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，大家的临时距离值都还是无穷，因此，不论用什么数据结构，这一步的复杂度都是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1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).</a:t>
            </a:r>
          </a:p>
          <a:p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下面，开始进入循环体，其中第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步，是从树外顶点集合</a:t>
            </a:r>
            <a:r>
              <a:rPr lang="en-US" altLang="zh-CN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sz="1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中选择临时距离值最小的，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假设采用最小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二叉堆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优先队列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来组织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中元素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，那么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行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Extract-Min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的时间复杂度为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，第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行共调用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次，因此总复杂度为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，而第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13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行涉及到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Decrease-Key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操作，在最小二叉堆中，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Decrease-Key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的时间复杂度为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，一共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次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为图中边的数量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，因此总复杂度为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).</a:t>
            </a:r>
          </a:p>
          <a:p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因此，采用最小二叉堆的话，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Dijkstra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算法的总体时间复杂度为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n+n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)=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采用二叉堆构成的优先队列来存储树外节点，每个元素的</a:t>
            </a:r>
            <a:r>
              <a:rPr lang="en-US" altLang="zh-CN" dirty="0"/>
              <a:t>key</a:t>
            </a:r>
            <a:r>
              <a:rPr lang="zh-CN" altLang="en-US" dirty="0"/>
              <a:t>值为其</a:t>
            </a:r>
            <a:r>
              <a:rPr lang="en-US" altLang="zh-CN" dirty="0"/>
              <a:t>d[</a:t>
            </a:r>
            <a:r>
              <a:rPr lang="en-US" altLang="zh-CN" dirty="0">
                <a:sym typeface="Symbol" panose="05050102010706020507" pitchFamily="18" charset="2"/>
              </a:rPr>
              <a:t></a:t>
            </a:r>
            <a:r>
              <a:rPr lang="en-US" altLang="zh-CN" dirty="0"/>
              <a:t>]</a:t>
            </a:r>
            <a:r>
              <a:rPr lang="zh-CN" altLang="en-US" dirty="0"/>
              <a:t>值</a:t>
            </a:r>
            <a:r>
              <a:rPr lang="en-US" altLang="zh-CN" dirty="0"/>
              <a:t>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另外，如果不采用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最小堆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而采用遍历的方式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那么算法的时间复杂度又是什么样呢？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  <a:p>
            <a:r>
              <a:rPr lang="zh-CN" altLang="en-US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假定采用数组来存储和组织树外节点，那么第</a:t>
            </a:r>
            <a:r>
              <a:rPr lang="en-US" altLang="zh-CN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10</a:t>
            </a:r>
            <a:r>
              <a:rPr lang="zh-CN" altLang="en-US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行的</a:t>
            </a:r>
            <a:r>
              <a:rPr lang="en-US" altLang="zh-CN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Extract-Min</a:t>
            </a:r>
            <a:r>
              <a:rPr lang="zh-CN" altLang="en-US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操作</a:t>
            </a:r>
            <a:r>
              <a:rPr lang="en-US" altLang="zh-CN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每次耗时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，共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次，总时间为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1600" baseline="15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，第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13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行的更新</a:t>
            </a:r>
            <a:r>
              <a:rPr lang="zh-CN" altLang="en-US" dirty="0"/>
              <a:t>时间为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  <a:r>
              <a:rPr lang="zh-CN" altLang="en-US" dirty="0"/>
              <a:t>，共</a:t>
            </a:r>
            <a:r>
              <a:rPr lang="en-US" altLang="zh-CN" i="1" dirty="0"/>
              <a:t>m</a:t>
            </a:r>
            <a:r>
              <a:rPr lang="zh-CN" altLang="en-US" dirty="0"/>
              <a:t>次，总时间为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。因此，这种情况下，算法的总体复杂度为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sz="1600" baseline="15000" dirty="0"/>
              <a:t>2</a:t>
            </a:r>
            <a:r>
              <a:rPr lang="en-US" altLang="zh-CN" dirty="0"/>
              <a:t>).</a:t>
            </a:r>
            <a:endParaRPr lang="en-US" dirty="0"/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4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下面介绍</a:t>
            </a:r>
            <a:r>
              <a:rPr 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Dijkstra </a:t>
            </a:r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算法在存在负环路和负权边的网络中能不能用呢，为什么？</a:t>
            </a:r>
            <a:endParaRPr lang="en-US" altLang="zh-CN" sz="1200" b="1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首先，</a:t>
            </a:r>
            <a:r>
              <a:rPr 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Dijkstra</a:t>
            </a:r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算法不支持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负环路，这是因为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如果网络中存在总权值为负值的环路，则将出现两点最短距离为负无穷的情况。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  <a:p>
            <a:r>
              <a:rPr lang="zh-CN" altLang="en-US" sz="1200" b="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然后，我们看</a:t>
            </a:r>
            <a:r>
              <a:rPr lang="zh-CN" altLang="en-US" sz="1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负权边</a:t>
            </a:r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对</a:t>
            </a:r>
            <a:r>
              <a:rPr 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Dijkstra </a:t>
            </a:r>
            <a:r>
              <a:rPr lang="zh-CN" altLang="en-US" sz="12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算法的影响，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即使图中不存在负环路，负权边的存在仍然可能导致计算错误，这是因为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Dijkstra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算法采用的是贪心策略，当一个节点作为（树外）最小选中后，变成黑色顶点之后，就不会再重新计算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.  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而在这个例子中，信源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计算完毕后，下一个是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，然后是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，但由于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之间的负权边，导致通过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到达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的路径距离短于从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直接到达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，从而导致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Dijkstra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算法计算结果出错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.</a:t>
            </a:r>
          </a:p>
          <a:p>
            <a:endParaRPr lang="en-US" sz="1200" b="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负权边的存在使得最短路径计算过程中，后续的计算会推翻前面步骤的计算结果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</a:p>
          <a:p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所以，对于最长路径问题，不能通过将所有边的权重改为负值，求解修改后的图上最短路的方式进行求解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.</a:t>
            </a:r>
            <a:endParaRPr 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9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简单路径指：无环路径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后续介绍的算法对无向带权图也适用。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不带权的图，广度优先算法就可以求解从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到所有顶点的最短路径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33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一轮松弛遍历会改变多少节点的状态，和边的松弛次序有关。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(c</a:t>
            </a:r>
            <a:r>
              <a:rPr lang="zh-CN" altLang="en-US" dirty="0"/>
              <a:t>）图中，</a:t>
            </a:r>
            <a:r>
              <a:rPr lang="en-US" altLang="zh-CN" dirty="0"/>
              <a:t>d(d) = -2, d(e) =2, </a:t>
            </a:r>
            <a:r>
              <a:rPr lang="zh-CN" altLang="en-US" dirty="0"/>
              <a:t>是以为在上一轮松弛之后</a:t>
            </a:r>
            <a:r>
              <a:rPr lang="en-US" altLang="zh-CN" dirty="0"/>
              <a:t>d(b) = 3, </a:t>
            </a:r>
            <a:r>
              <a:rPr lang="zh-CN" altLang="en-US" dirty="0"/>
              <a:t>而此轮松弛的次序是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在</a:t>
            </a:r>
            <a:r>
              <a:rPr lang="en-US" altLang="zh-CN" dirty="0"/>
              <a:t>(</a:t>
            </a:r>
            <a:r>
              <a:rPr lang="en-US" altLang="zh-CN" dirty="0" err="1"/>
              <a:t>b,e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dirty="0" err="1"/>
              <a:t>b,d</a:t>
            </a:r>
            <a:r>
              <a:rPr lang="en-US" altLang="zh-CN" dirty="0"/>
              <a:t>)</a:t>
            </a:r>
            <a:r>
              <a:rPr lang="zh-CN" altLang="en-US" dirty="0"/>
              <a:t>之前进行。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92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一轮松弛遍历会改变多少节点的状态，和边的松弛次序有关。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(c</a:t>
            </a:r>
            <a:r>
              <a:rPr lang="zh-CN" altLang="en-US" dirty="0"/>
              <a:t>）图中，</a:t>
            </a:r>
            <a:r>
              <a:rPr lang="en-US" altLang="zh-CN" dirty="0"/>
              <a:t>d(d) = -2, d(e) =2, </a:t>
            </a:r>
            <a:r>
              <a:rPr lang="zh-CN" altLang="en-US" dirty="0"/>
              <a:t>是因为在上一轮松弛之后</a:t>
            </a:r>
            <a:r>
              <a:rPr lang="en-US" altLang="zh-CN" dirty="0"/>
              <a:t>d(b) = 3, </a:t>
            </a:r>
            <a:r>
              <a:rPr lang="zh-CN" altLang="en-US" dirty="0"/>
              <a:t>而此轮松弛的次序是</a:t>
            </a:r>
            <a:r>
              <a:rPr lang="en-US" altLang="zh-CN" dirty="0"/>
              <a:t>(</a:t>
            </a:r>
            <a:r>
              <a:rPr lang="en-US" altLang="zh-CN" dirty="0" err="1"/>
              <a:t>b,e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dirty="0" err="1"/>
              <a:t>b,d</a:t>
            </a:r>
            <a:r>
              <a:rPr lang="en-US" altLang="zh-CN" dirty="0"/>
              <a:t>)</a:t>
            </a:r>
            <a:r>
              <a:rPr lang="zh-CN" altLang="en-US" dirty="0"/>
              <a:t>在前，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在后。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8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一轮松弛遍历会改变多少节点的状态，和边的松弛次序有关。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(c</a:t>
            </a:r>
            <a:r>
              <a:rPr lang="zh-CN" altLang="en-US" dirty="0"/>
              <a:t>）图中，</a:t>
            </a:r>
            <a:r>
              <a:rPr lang="en-US" altLang="zh-CN" dirty="0"/>
              <a:t>d(d) = -2, d(e) =2, </a:t>
            </a:r>
            <a:r>
              <a:rPr lang="zh-CN" altLang="en-US" dirty="0"/>
              <a:t>是以为在上一轮松弛之后</a:t>
            </a:r>
            <a:r>
              <a:rPr lang="en-US" altLang="zh-CN" dirty="0"/>
              <a:t>d(b) = 3, </a:t>
            </a:r>
            <a:r>
              <a:rPr lang="zh-CN" altLang="en-US" dirty="0"/>
              <a:t>而此轮松弛的次序是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在</a:t>
            </a:r>
            <a:r>
              <a:rPr lang="en-US" altLang="zh-CN" dirty="0"/>
              <a:t>(</a:t>
            </a:r>
            <a:r>
              <a:rPr lang="en-US" altLang="zh-CN" dirty="0" err="1"/>
              <a:t>b,e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en-US" altLang="zh-CN" dirty="0" err="1"/>
              <a:t>b,d</a:t>
            </a:r>
            <a:r>
              <a:rPr lang="en-US" altLang="zh-CN" dirty="0"/>
              <a:t>)</a:t>
            </a:r>
            <a:r>
              <a:rPr lang="zh-CN" altLang="en-US" dirty="0"/>
              <a:t>之前进行。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1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Bellman-Ford</a:t>
            </a:r>
            <a:r>
              <a:rPr lang="zh-CN" altLang="en-US" dirty="0"/>
              <a:t>算法执行过程中，如何有效减少松弛遍历的轮数，和边长的分布以及松弛的次序安排两者都有关系。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2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不加权的长短，指跳数或边的个数</a:t>
            </a:r>
            <a:endParaRPr lang="en-US" altLang="zh-CN" dirty="0"/>
          </a:p>
          <a:p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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，指从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的最短路径的权重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8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2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60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从右向左的松弛方式，</a:t>
            </a:r>
            <a:r>
              <a:rPr lang="en-US" altLang="zh-CN" dirty="0"/>
              <a:t>n</a:t>
            </a:r>
            <a:r>
              <a:rPr lang="zh-CN" altLang="en-US" dirty="0"/>
              <a:t>轮松弛之后，不需要再额外做一轮松弛，因为</a:t>
            </a:r>
            <a:r>
              <a:rPr lang="en-US" altLang="zh-CN" dirty="0"/>
              <a:t>n+1</a:t>
            </a:r>
            <a:r>
              <a:rPr lang="zh-CN" altLang="en-US" dirty="0"/>
              <a:t>个顶点的网络中，最长最短路径也就是</a:t>
            </a:r>
            <a:r>
              <a:rPr lang="en-US" altLang="zh-CN" dirty="0"/>
              <a:t>n</a:t>
            </a:r>
            <a:r>
              <a:rPr lang="zh-CN" altLang="en-US" dirty="0"/>
              <a:t>条边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5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带权有向图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Weighted DAG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采用贪心法获得最优解的前提条件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每轮确定至少一个顶点的最短路，对于</a:t>
            </a:r>
            <a:r>
              <a:rPr lang="en-US" altLang="zh-CN" dirty="0"/>
              <a:t>Bellman-Ford</a:t>
            </a:r>
            <a:r>
              <a:rPr lang="zh-CN" altLang="en-US" dirty="0"/>
              <a:t>算法，情况是这样的，第一轮至少确定最短路径为</a:t>
            </a:r>
            <a:r>
              <a:rPr lang="en-US" altLang="zh-CN" dirty="0"/>
              <a:t>1</a:t>
            </a:r>
            <a:r>
              <a:rPr lang="zh-CN" altLang="en-US" dirty="0"/>
              <a:t>跳的所有顶点的最短路，第二轮至少确定最短路径为</a:t>
            </a:r>
            <a:r>
              <a:rPr lang="en-US" altLang="zh-CN" dirty="0"/>
              <a:t>2</a:t>
            </a:r>
            <a:r>
              <a:rPr lang="zh-CN" altLang="en-US" dirty="0"/>
              <a:t>跳的所有顶点的最短路</a:t>
            </a:r>
            <a:r>
              <a:rPr lang="en-US" altLang="zh-CN" dirty="0"/>
              <a:t>….</a:t>
            </a:r>
            <a:r>
              <a:rPr lang="zh-CN" altLang="en-US" dirty="0"/>
              <a:t>以此类推</a:t>
            </a:r>
            <a:r>
              <a:rPr lang="en-US" altLang="zh-CN" dirty="0"/>
              <a:t>.</a:t>
            </a:r>
            <a:r>
              <a:rPr lang="zh-CN" altLang="en-US" dirty="0"/>
              <a:t>最坏情况是一条线形状的网络，而边松弛的次序是反着来</a:t>
            </a:r>
            <a:r>
              <a:rPr lang="en-US" altLang="zh-CN" dirty="0"/>
              <a:t>…</a:t>
            </a:r>
            <a:r>
              <a:rPr lang="zh-CN" altLang="en-US" dirty="0"/>
              <a:t>这样收敛最慢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8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/>
              <a:buNone/>
            </a:pP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当前集合</a:t>
            </a:r>
            <a:r>
              <a:rPr lang="en-US" sz="1200" b="0" i="1" dirty="0" err="1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sz="1200" b="0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形成的</a:t>
            </a:r>
            <a:r>
              <a:rPr lang="en-US" sz="1200" b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树</a:t>
            </a:r>
            <a:r>
              <a:rPr lang="en-US" sz="12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sz="1200" b="0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en-US" sz="1200" b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的距离</a:t>
            </a:r>
            <a:r>
              <a:rPr 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:  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即，已构造的树和树外顶点</a:t>
            </a:r>
            <a:r>
              <a:rPr lang="en-US" altLang="zh-CN" sz="1200" b="0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zh-CN" altLang="en-US" sz="1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之间的距离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8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最短路径，比较的是从信源开始的累加距离，而</a:t>
            </a:r>
            <a:r>
              <a:rPr lang="en-US" altLang="zh-CN" dirty="0"/>
              <a:t>Prim</a:t>
            </a:r>
            <a:r>
              <a:rPr lang="zh-CN" altLang="en-US" dirty="0"/>
              <a:t>算法比较的是距离已建立的</a:t>
            </a:r>
            <a:r>
              <a:rPr lang="en-US" altLang="zh-CN" dirty="0"/>
              <a:t>MST</a:t>
            </a:r>
            <a:r>
              <a:rPr lang="zh-CN" altLang="en-US" dirty="0"/>
              <a:t>的距离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r>
              <a:rPr lang="en-US" dirty="0"/>
              <a:t>Relax: </a:t>
            </a:r>
            <a:r>
              <a:rPr lang="zh-CN" altLang="en-US" dirty="0"/>
              <a:t>松弛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算法是由出生于荷兰的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博士于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1957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年提出的。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博士是图灵奖获得者，以表彰其在计算机算法和程序领域的贡献。据说他提出这一著名的算法的时候，正和她太太在一家咖啡厅的二楼喝咖啡。有人问他如何能给出这么简洁明了的算法，他说他当时没有纸和笔，只能靠脑子，所以只能找这样更简洁的方式。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博士后来移居到了美国德格萨斯的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Austin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，并加盟了那里的一所大学。我查了一下，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Google Scholar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显示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算法那篇论文现在的引用量已经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36000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多，其实实际还不止，因为很多人引用这个算法的时候，没有去引用原文，而是引用了某本经典的算法教科书，就像我自己。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博士于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2002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年去世，据说他去世后，他所在大学的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CS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排名降了不少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他在荷兰一所大学任教后，并不顺利，他的第一个学生的论文被拒了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  <a:r>
              <a:rPr lang="zh-CN" altLang="en-US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让他很郁闷</a:t>
            </a:r>
            <a:r>
              <a:rPr lang="en-US" altLang="zh-CN" sz="1200" b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  <a:endParaRPr lang="en-US" sz="1200" b="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结构程序设计之父、反对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Goto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语言、不支持神经网络类算法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0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黑色顶点，获得的都是永久（最短）距离值，灰色顶点获得是临时的最短距离估计值，路由计算过程中是下降的</a:t>
            </a:r>
            <a:r>
              <a:rPr lang="en-US" altLang="zh-CN" b="0" dirty="0"/>
              <a:t>…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4C05-0428-4442-B4D5-A71869A1CE7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E56C-0B89-46DC-AF76-53EEB20FAF5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CE55-3D65-43E8-9B3F-285C2EAF7520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14B-7E0F-4823-9D7D-6EDE2DCCF93F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6458-163C-4DBD-BDCB-0B522061021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2397-B9DE-4018-BA9E-E95E712941D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ABDF-05D0-415A-87F4-5C12CC9921A8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026A-B9A2-4F9C-BD53-C2B5B5FE5C7A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6CCF-95D8-48A1-B9B7-C69FE4946383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879-889F-4C55-BDB1-83B7E7B5D680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0EFD-EAFD-4639-BC30-778185FA018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B3B7-2ED1-428C-90FC-F63C63D634D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924800" cy="10668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SimSun" pitchFamily="2" charset="-122"/>
                <a:ea typeface="SimSun" pitchFamily="2" charset="-122"/>
              </a:rPr>
              <a:t>第 </a:t>
            </a:r>
            <a:r>
              <a:rPr lang="en-US" altLang="zh-CN" sz="36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</a:t>
            </a:r>
            <a:r>
              <a:rPr lang="en-US" sz="3600" b="1" dirty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3600" b="1" dirty="0">
                <a:latin typeface="SimSun" pitchFamily="2" charset="-122"/>
                <a:ea typeface="SimSun" pitchFamily="2" charset="-122"/>
              </a:rPr>
              <a:t>章</a:t>
            </a:r>
            <a:r>
              <a:rPr lang="en-US" sz="3600" b="1" dirty="0">
                <a:latin typeface="SimSun" pitchFamily="2" charset="-122"/>
                <a:ea typeface="SimSun" pitchFamily="2" charset="-122"/>
              </a:rPr>
              <a:t>	</a:t>
            </a:r>
            <a:r>
              <a:rPr lang="zh-CN" altLang="en-US" sz="3600" b="1" dirty="0"/>
              <a:t>单源最短路径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524000"/>
            <a:ext cx="7924800" cy="373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计算从信源</a:t>
            </a:r>
            <a:r>
              <a:rPr lang="en-US" sz="2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s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到图中其它各个顶点的最短路径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sym typeface="Symbol"/>
              </a:rPr>
              <a:t>Dijkstra 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sym typeface="Symbol"/>
              </a:rPr>
              <a:t>算法和</a:t>
            </a:r>
            <a:r>
              <a:rPr lang="en-US" altLang="zh-CN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sym typeface="Symbol"/>
              </a:rPr>
              <a:t>Bellman-</a:t>
            </a:r>
            <a:r>
              <a:rPr lang="en-US" altLang="zh-CN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  <a:sym typeface="Symbol"/>
              </a:rPr>
              <a:t>Ford算法</a:t>
            </a:r>
            <a:endParaRPr lang="en-US" altLang="zh-CN" sz="2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  <a:ea typeface="华文细黑" pitchFamily="2" charset="-122"/>
              <a:sym typeface="Symbol"/>
            </a:endParaRPr>
          </a:p>
          <a:p>
            <a:pPr marL="914400" lvl="1" indent="-457200" algn="just">
              <a:lnSpc>
                <a:spcPct val="150000"/>
              </a:lnSpc>
              <a:buFont typeface="Symbol"/>
              <a:buChar char="·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前者采用了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贪心法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Symbol"/>
              <a:buChar char="·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后者采用了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动态规划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198BF3-4DBC-4BE4-8A09-A3574AC57F3D}"/>
              </a:ext>
            </a:extLst>
          </p:cNvPr>
          <p:cNvSpPr txBox="1"/>
          <p:nvPr/>
        </p:nvSpPr>
        <p:spPr>
          <a:xfrm>
            <a:off x="7239000" y="278999"/>
            <a:ext cx="1647631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信源：</a:t>
            </a:r>
            <a:r>
              <a:rPr lang="en-US" altLang="zh-CN" sz="2000" dirty="0"/>
              <a:t>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985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40603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9825" indent="-1139825"/>
            <a:r>
              <a:rPr lang="zh-CN" altLang="en-US" sz="2400" b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例 </a:t>
            </a:r>
            <a:r>
              <a:rPr lang="en-US" sz="2400" b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1	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用</a:t>
            </a:r>
            <a:r>
              <a:rPr lang="en-US" sz="2000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算法找出下面有向图中以顶点</a:t>
            </a:r>
            <a:r>
              <a:rPr lang="en-US" sz="20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为源点的最短路径树。</a:t>
            </a:r>
            <a:endParaRPr lang="en-US" sz="2400" dirty="0">
              <a:latin typeface="Times" panose="02020603050405020304" pitchFamily="18" charset="0"/>
              <a:ea typeface="华文细黑" panose="02010600040101010101" pitchFamily="2" charset="-122"/>
              <a:cs typeface="Times New Roman" pitchFamily="18" charset="0"/>
            </a:endParaRP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61908" y="1052635"/>
            <a:ext cx="3227357" cy="1696510"/>
            <a:chOff x="3564" y="5980"/>
            <a:chExt cx="3070" cy="1609"/>
          </a:xfrm>
        </p:grpSpPr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3741" y="6355"/>
              <a:ext cx="41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3854" y="7077"/>
              <a:ext cx="41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4828" y="5980"/>
              <a:ext cx="51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4840" y="7102"/>
              <a:ext cx="41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5987" y="6355"/>
              <a:ext cx="41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5769" y="6964"/>
              <a:ext cx="41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4315" y="6066"/>
              <a:ext cx="413" cy="338"/>
              <a:chOff x="4503" y="6441"/>
              <a:chExt cx="412" cy="338"/>
            </a:xfrm>
          </p:grpSpPr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4503" y="6441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Oval 34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4265" y="7251"/>
              <a:ext cx="413" cy="338"/>
              <a:chOff x="4503" y="6476"/>
              <a:chExt cx="412" cy="338"/>
            </a:xfrm>
          </p:grpSpPr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Oval 31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3564" y="6678"/>
              <a:ext cx="414" cy="344"/>
              <a:chOff x="4527" y="6429"/>
              <a:chExt cx="413" cy="343"/>
            </a:xfrm>
          </p:grpSpPr>
          <p:sp>
            <p:nvSpPr>
              <p:cNvPr id="41" name="Text Box 29"/>
              <p:cNvSpPr txBox="1">
                <a:spLocks noChangeArrowheads="1"/>
              </p:cNvSpPr>
              <p:nvPr/>
            </p:nvSpPr>
            <p:spPr bwMode="auto">
              <a:xfrm>
                <a:off x="4528" y="6429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5434" y="6023"/>
              <a:ext cx="412" cy="362"/>
              <a:chOff x="4509" y="6410"/>
              <a:chExt cx="412" cy="362"/>
            </a:xfrm>
          </p:grpSpPr>
          <p:sp>
            <p:nvSpPr>
              <p:cNvPr id="39" name="Text Box 26"/>
              <p:cNvSpPr txBox="1">
                <a:spLocks noChangeArrowheads="1"/>
              </p:cNvSpPr>
              <p:nvPr/>
            </p:nvSpPr>
            <p:spPr bwMode="auto">
              <a:xfrm>
                <a:off x="4509" y="6410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25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21"/>
            <p:cNvGrpSpPr>
              <a:grpSpLocks/>
            </p:cNvGrpSpPr>
            <p:nvPr/>
          </p:nvGrpSpPr>
          <p:grpSpPr bwMode="auto">
            <a:xfrm>
              <a:off x="5415" y="7238"/>
              <a:ext cx="413" cy="339"/>
              <a:chOff x="4503" y="6476"/>
              <a:chExt cx="412" cy="338"/>
            </a:xfrm>
          </p:grpSpPr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6221" y="6734"/>
              <a:ext cx="413" cy="338"/>
              <a:chOff x="4509" y="6434"/>
              <a:chExt cx="412" cy="338"/>
            </a:xfrm>
          </p:grpSpPr>
          <p:sp>
            <p:nvSpPr>
              <p:cNvPr id="35" name="Text Box 20"/>
              <p:cNvSpPr txBox="1">
                <a:spLocks noChangeArrowheads="1"/>
              </p:cNvSpPr>
              <p:nvPr/>
            </p:nvSpPr>
            <p:spPr bwMode="auto">
              <a:xfrm>
                <a:off x="4509" y="6434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89" y="6259"/>
              <a:ext cx="8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506" y="7372"/>
              <a:ext cx="90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5577" y="6409"/>
              <a:ext cx="1" cy="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3802" y="6347"/>
              <a:ext cx="575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802" y="6934"/>
              <a:ext cx="512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714" y="6272"/>
              <a:ext cx="588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5689" y="7022"/>
              <a:ext cx="563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V="1">
              <a:off x="4527" y="6359"/>
              <a:ext cx="975" cy="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H="1" flipV="1">
              <a:off x="4564" y="6371"/>
              <a:ext cx="913" cy="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H="1" flipV="1">
              <a:off x="5639" y="6347"/>
              <a:ext cx="575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5765" y="6589"/>
              <a:ext cx="41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5133" y="6809"/>
              <a:ext cx="41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4951" y="6355"/>
              <a:ext cx="41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5503" y="6652"/>
              <a:ext cx="41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Line 3"/>
            <p:cNvSpPr>
              <a:spLocks noChangeShapeType="1"/>
            </p:cNvSpPr>
            <p:nvPr/>
          </p:nvSpPr>
          <p:spPr bwMode="auto">
            <a:xfrm flipV="1">
              <a:off x="4464" y="6384"/>
              <a:ext cx="1" cy="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4403" y="6714"/>
              <a:ext cx="41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29874" y="3026257"/>
            <a:ext cx="211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mSun" pitchFamily="2" charset="-122"/>
                <a:ea typeface="SimSun" pitchFamily="2" charset="-122"/>
              </a:rPr>
              <a:t>解</a:t>
            </a:r>
            <a:r>
              <a:rPr lang="en-US" sz="2400" dirty="0">
                <a:latin typeface="SimSun" pitchFamily="2" charset="-122"/>
                <a:ea typeface="SimSun" pitchFamily="2" charset="-122"/>
              </a:rPr>
              <a:t>：</a:t>
            </a:r>
          </a:p>
        </p:txBody>
      </p:sp>
      <p:sp>
        <p:nvSpPr>
          <p:cNvPr id="48" name="Rectangle 9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" name="Rectangle 2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6" name="Group 190"/>
          <p:cNvGrpSpPr>
            <a:grpSpLocks/>
          </p:cNvGrpSpPr>
          <p:nvPr/>
        </p:nvGrpSpPr>
        <p:grpSpPr bwMode="auto">
          <a:xfrm>
            <a:off x="2688393" y="3024514"/>
            <a:ext cx="4280040" cy="3147321"/>
            <a:chOff x="2480" y="10477"/>
            <a:chExt cx="4602" cy="3772"/>
          </a:xfrm>
        </p:grpSpPr>
        <p:sp>
          <p:nvSpPr>
            <p:cNvPr id="193" name="Text Box 236"/>
            <p:cNvSpPr txBox="1">
              <a:spLocks noChangeArrowheads="1"/>
            </p:cNvSpPr>
            <p:nvPr/>
          </p:nvSpPr>
          <p:spPr bwMode="auto">
            <a:xfrm>
              <a:off x="3389" y="10498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4" name="Text Box 235"/>
            <p:cNvSpPr txBox="1">
              <a:spLocks noChangeArrowheads="1"/>
            </p:cNvSpPr>
            <p:nvPr/>
          </p:nvSpPr>
          <p:spPr bwMode="auto">
            <a:xfrm>
              <a:off x="4716" y="10477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5" name="Text Box 234"/>
            <p:cNvSpPr txBox="1">
              <a:spLocks noChangeArrowheads="1"/>
            </p:cNvSpPr>
            <p:nvPr/>
          </p:nvSpPr>
          <p:spPr bwMode="auto">
            <a:xfrm>
              <a:off x="3148" y="11485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 Box 233"/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232"/>
            <p:cNvSpPr txBox="1">
              <a:spLocks noChangeArrowheads="1"/>
            </p:cNvSpPr>
            <p:nvPr/>
          </p:nvSpPr>
          <p:spPr bwMode="auto">
            <a:xfrm>
              <a:off x="4325" y="11053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231"/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 Box 230"/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 Box 229"/>
            <p:cNvSpPr txBox="1">
              <a:spLocks noChangeArrowheads="1"/>
            </p:cNvSpPr>
            <p:nvPr/>
          </p:nvSpPr>
          <p:spPr bwMode="auto">
            <a:xfrm>
              <a:off x="5278" y="12256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1" name="Group 226"/>
            <p:cNvGrpSpPr>
              <a:grpSpLocks/>
            </p:cNvGrpSpPr>
            <p:nvPr/>
          </p:nvGrpSpPr>
          <p:grpSpPr bwMode="auto">
            <a:xfrm>
              <a:off x="3760" y="11117"/>
              <a:ext cx="456" cy="445"/>
              <a:chOff x="4503" y="6403"/>
              <a:chExt cx="412" cy="369"/>
            </a:xfrm>
          </p:grpSpPr>
          <p:sp>
            <p:nvSpPr>
              <p:cNvPr id="237" name="Text Box 228"/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Oval 227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2" name="Text Box 225"/>
            <p:cNvSpPr txBox="1">
              <a:spLocks noChangeArrowheads="1"/>
            </p:cNvSpPr>
            <p:nvPr/>
          </p:nvSpPr>
          <p:spPr bwMode="auto">
            <a:xfrm>
              <a:off x="3672" y="12555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Oval 224"/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04" name="Group 221"/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235" name="Text Box 223"/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Oval 222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5" name="Group 218"/>
            <p:cNvGrpSpPr>
              <a:grpSpLocks/>
            </p:cNvGrpSpPr>
            <p:nvPr/>
          </p:nvGrpSpPr>
          <p:grpSpPr bwMode="auto">
            <a:xfrm>
              <a:off x="5001" y="11128"/>
              <a:ext cx="456" cy="406"/>
              <a:chOff x="4517" y="6448"/>
              <a:chExt cx="412" cy="338"/>
            </a:xfrm>
          </p:grpSpPr>
          <p:sp>
            <p:nvSpPr>
              <p:cNvPr id="233" name="Text Box 220"/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Oval 219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6" name="Group 215"/>
            <p:cNvGrpSpPr>
              <a:grpSpLocks/>
            </p:cNvGrpSpPr>
            <p:nvPr/>
          </p:nvGrpSpPr>
          <p:grpSpPr bwMode="auto">
            <a:xfrm>
              <a:off x="4972" y="12539"/>
              <a:ext cx="455" cy="407"/>
              <a:chOff x="4503" y="6476"/>
              <a:chExt cx="412" cy="338"/>
            </a:xfrm>
          </p:grpSpPr>
          <p:sp>
            <p:nvSpPr>
              <p:cNvPr id="231" name="Text Box 217"/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Oval 216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7" name="Group 212"/>
            <p:cNvGrpSpPr>
              <a:grpSpLocks/>
            </p:cNvGrpSpPr>
            <p:nvPr/>
          </p:nvGrpSpPr>
          <p:grpSpPr bwMode="auto">
            <a:xfrm>
              <a:off x="5849" y="11984"/>
              <a:ext cx="331" cy="406"/>
              <a:chOff x="4503" y="6476"/>
              <a:chExt cx="300" cy="338"/>
            </a:xfrm>
          </p:grpSpPr>
          <p:sp>
            <p:nvSpPr>
              <p:cNvPr id="229" name="Text Box 214"/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Oval 213"/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8" name="Line 211"/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9" name="Line 210"/>
            <p:cNvSpPr>
              <a:spLocks noChangeShapeType="1"/>
            </p:cNvSpPr>
            <p:nvPr/>
          </p:nvSpPr>
          <p:spPr bwMode="auto">
            <a:xfrm>
              <a:off x="3961" y="12701"/>
              <a:ext cx="99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Line 209"/>
            <p:cNvSpPr>
              <a:spLocks noChangeShapeType="1"/>
            </p:cNvSpPr>
            <p:nvPr/>
          </p:nvSpPr>
          <p:spPr bwMode="auto">
            <a:xfrm>
              <a:off x="5151" y="11544"/>
              <a:ext cx="1" cy="1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Line 208"/>
            <p:cNvSpPr>
              <a:spLocks noChangeShapeType="1"/>
            </p:cNvSpPr>
            <p:nvPr/>
          </p:nvSpPr>
          <p:spPr bwMode="auto">
            <a:xfrm flipV="1">
              <a:off x="3194" y="11470"/>
              <a:ext cx="634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Line 207"/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Line 206"/>
            <p:cNvSpPr>
              <a:spLocks noChangeShapeType="1"/>
            </p:cNvSpPr>
            <p:nvPr/>
          </p:nvSpPr>
          <p:spPr bwMode="auto">
            <a:xfrm>
              <a:off x="5302" y="11380"/>
              <a:ext cx="648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Line 205"/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Line 204"/>
            <p:cNvSpPr>
              <a:spLocks noChangeShapeType="1"/>
            </p:cNvSpPr>
            <p:nvPr/>
          </p:nvSpPr>
          <p:spPr bwMode="auto">
            <a:xfrm flipV="1">
              <a:off x="3992" y="11484"/>
              <a:ext cx="1077" cy="1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Line 203"/>
            <p:cNvSpPr>
              <a:spLocks noChangeShapeType="1"/>
            </p:cNvSpPr>
            <p:nvPr/>
          </p:nvSpPr>
          <p:spPr bwMode="auto">
            <a:xfrm flipH="1" flipV="1">
              <a:off x="4034" y="11498"/>
              <a:ext cx="1005" cy="1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Line 202"/>
            <p:cNvSpPr>
              <a:spLocks noChangeShapeType="1"/>
            </p:cNvSpPr>
            <p:nvPr/>
          </p:nvSpPr>
          <p:spPr bwMode="auto">
            <a:xfrm flipH="1" flipV="1">
              <a:off x="5219" y="11470"/>
              <a:ext cx="634" cy="6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Text Box 201"/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" name="Text Box 200"/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Text Box 199"/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Text Box 198"/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Line 197"/>
            <p:cNvSpPr>
              <a:spLocks noChangeShapeType="1"/>
            </p:cNvSpPr>
            <p:nvPr/>
          </p:nvSpPr>
          <p:spPr bwMode="auto">
            <a:xfrm flipV="1">
              <a:off x="3917" y="11514"/>
              <a:ext cx="8" cy="10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3" name="Text Box 196"/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Text Box 195"/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5" name="Text Box 194"/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6" name="Text Box 193"/>
            <p:cNvSpPr txBox="1">
              <a:spLocks noChangeArrowheads="1"/>
            </p:cNvSpPr>
            <p:nvPr/>
          </p:nvSpPr>
          <p:spPr bwMode="auto">
            <a:xfrm>
              <a:off x="5869" y="11310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7" name="Text Box 192"/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8" name="Text Box 191"/>
            <p:cNvSpPr txBox="1">
              <a:spLocks noChangeArrowheads="1"/>
            </p:cNvSpPr>
            <p:nvPr/>
          </p:nvSpPr>
          <p:spPr bwMode="auto">
            <a:xfrm>
              <a:off x="3014" y="13764"/>
              <a:ext cx="3007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(a)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初始化，源点是顶点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s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4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40603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9825" indent="-1139825"/>
            <a:r>
              <a:rPr lang="zh-CN" altLang="en-US" sz="2400" b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例</a:t>
            </a:r>
            <a:r>
              <a:rPr lang="en-US" sz="2400" b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1	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用</a:t>
            </a:r>
            <a:r>
              <a:rPr lang="en-US" sz="2000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Dijkstra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算法找出下面有向图中以顶点</a:t>
            </a:r>
            <a:r>
              <a:rPr lang="en-US" sz="20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为源点的最短路径树。</a:t>
            </a:r>
            <a:endParaRPr lang="en-US" sz="2400" dirty="0">
              <a:latin typeface="Times" panose="02020603050405020304" pitchFamily="18" charset="0"/>
              <a:ea typeface="华文细黑" panose="02010600040101010101" pitchFamily="2" charset="-122"/>
              <a:cs typeface="Times New Roman" pitchFamily="18" charset="0"/>
            </a:endParaRP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" name="Rectangle 9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3" name="Rectangle 2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83" name="Group 190">
            <a:extLst>
              <a:ext uri="{FF2B5EF4-FFF2-40B4-BE49-F238E27FC236}">
                <a16:creationId xmlns:a16="http://schemas.microsoft.com/office/drawing/2014/main" id="{79201143-1922-4DFC-BC42-1DB86FED551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28800"/>
            <a:ext cx="4876800" cy="3505200"/>
            <a:chOff x="2480" y="10516"/>
            <a:chExt cx="4602" cy="3733"/>
          </a:xfrm>
        </p:grpSpPr>
        <p:sp>
          <p:nvSpPr>
            <p:cNvPr id="284" name="Text Box 236">
              <a:extLst>
                <a:ext uri="{FF2B5EF4-FFF2-40B4-BE49-F238E27FC236}">
                  <a16:creationId xmlns:a16="http://schemas.microsoft.com/office/drawing/2014/main" id="{498BBA4A-B11F-44D1-AD0F-3AA659025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5" name="Text Box 235">
              <a:extLst>
                <a:ext uri="{FF2B5EF4-FFF2-40B4-BE49-F238E27FC236}">
                  <a16:creationId xmlns:a16="http://schemas.microsoft.com/office/drawing/2014/main" id="{3C995A58-F99F-4D1A-9BFA-02FB49D3C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86" name="Text Box 234">
              <a:extLst>
                <a:ext uri="{FF2B5EF4-FFF2-40B4-BE49-F238E27FC236}">
                  <a16:creationId xmlns:a16="http://schemas.microsoft.com/office/drawing/2014/main" id="{4D8EBD73-4B62-4B0D-AAAB-6EC6BE4A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11429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Text Box 233">
              <a:extLst>
                <a:ext uri="{FF2B5EF4-FFF2-40B4-BE49-F238E27FC236}">
                  <a16:creationId xmlns:a16="http://schemas.microsoft.com/office/drawing/2014/main" id="{1F656690-0B4B-41B1-8544-36464B17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8" name="Text Box 232">
              <a:extLst>
                <a:ext uri="{FF2B5EF4-FFF2-40B4-BE49-F238E27FC236}">
                  <a16:creationId xmlns:a16="http://schemas.microsoft.com/office/drawing/2014/main" id="{C75074A2-8B9F-4001-BACB-1E103EA76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53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Text Box 231">
              <a:extLst>
                <a:ext uri="{FF2B5EF4-FFF2-40B4-BE49-F238E27FC236}">
                  <a16:creationId xmlns:a16="http://schemas.microsoft.com/office/drawing/2014/main" id="{37DC1C1E-9420-41DC-9EE0-9266D7AD7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Text Box 230">
              <a:extLst>
                <a:ext uri="{FF2B5EF4-FFF2-40B4-BE49-F238E27FC236}">
                  <a16:creationId xmlns:a16="http://schemas.microsoft.com/office/drawing/2014/main" id="{9DFA6749-AF52-4D0C-BF25-C4530DE3E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1" name="Text Box 229">
              <a:extLst>
                <a:ext uri="{FF2B5EF4-FFF2-40B4-BE49-F238E27FC236}">
                  <a16:creationId xmlns:a16="http://schemas.microsoft.com/office/drawing/2014/main" id="{E7D9E49D-1A26-4709-8934-70E832F44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256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2" name="Group 226">
              <a:extLst>
                <a:ext uri="{FF2B5EF4-FFF2-40B4-BE49-F238E27FC236}">
                  <a16:creationId xmlns:a16="http://schemas.microsoft.com/office/drawing/2014/main" id="{F0A980E3-639A-4CEA-8AE0-E3E9F2168B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3" y="11184"/>
              <a:ext cx="460" cy="413"/>
              <a:chOff x="4527" y="6431"/>
              <a:chExt cx="416" cy="341"/>
            </a:xfrm>
          </p:grpSpPr>
          <p:sp>
            <p:nvSpPr>
              <p:cNvPr id="328" name="Text Box 228">
                <a:extLst>
                  <a:ext uri="{FF2B5EF4-FFF2-40B4-BE49-F238E27FC236}">
                    <a16:creationId xmlns:a16="http://schemas.microsoft.com/office/drawing/2014/main" id="{710DCBA1-9080-463E-BDB2-8A6D967A98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1" y="6431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9" name="Oval 227">
                <a:extLst>
                  <a:ext uri="{FF2B5EF4-FFF2-40B4-BE49-F238E27FC236}">
                    <a16:creationId xmlns:a16="http://schemas.microsoft.com/office/drawing/2014/main" id="{8E90EDD3-52B2-4077-AA6D-E55C3B1C4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93" name="Text Box 225">
              <a:extLst>
                <a:ext uri="{FF2B5EF4-FFF2-40B4-BE49-F238E27FC236}">
                  <a16:creationId xmlns:a16="http://schemas.microsoft.com/office/drawing/2014/main" id="{B35FD7DE-E7E9-4B08-B8C8-891F80D22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12525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Oval 224">
              <a:extLst>
                <a:ext uri="{FF2B5EF4-FFF2-40B4-BE49-F238E27FC236}">
                  <a16:creationId xmlns:a16="http://schemas.microsoft.com/office/drawing/2014/main" id="{648696AB-95CF-4EDE-8E5B-A1866121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95" name="Group 221">
              <a:extLst>
                <a:ext uri="{FF2B5EF4-FFF2-40B4-BE49-F238E27FC236}">
                  <a16:creationId xmlns:a16="http://schemas.microsoft.com/office/drawing/2014/main" id="{7B36626D-674B-4063-B8FB-8EE13C7B1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7" y="11883"/>
              <a:ext cx="468" cy="407"/>
              <a:chOff x="4527" y="6443"/>
              <a:chExt cx="425" cy="338"/>
            </a:xfrm>
          </p:grpSpPr>
          <p:sp>
            <p:nvSpPr>
              <p:cNvPr id="326" name="Text Box 223">
                <a:extLst>
                  <a:ext uri="{FF2B5EF4-FFF2-40B4-BE49-F238E27FC236}">
                    <a16:creationId xmlns:a16="http://schemas.microsoft.com/office/drawing/2014/main" id="{1BDD1587-24E3-4B0A-8130-4E37A3865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0" y="6443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7" name="Oval 222">
                <a:extLst>
                  <a:ext uri="{FF2B5EF4-FFF2-40B4-BE49-F238E27FC236}">
                    <a16:creationId xmlns:a16="http://schemas.microsoft.com/office/drawing/2014/main" id="{BD351ED2-C975-4189-8D80-37EFB17A8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96" name="Group 218">
              <a:extLst>
                <a:ext uri="{FF2B5EF4-FFF2-40B4-BE49-F238E27FC236}">
                  <a16:creationId xmlns:a16="http://schemas.microsoft.com/office/drawing/2014/main" id="{DECC7F2F-FBD4-4A5B-AA13-874994AA4E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1" y="11136"/>
              <a:ext cx="468" cy="406"/>
              <a:chOff x="4527" y="6455"/>
              <a:chExt cx="423" cy="338"/>
            </a:xfrm>
          </p:grpSpPr>
          <p:sp>
            <p:nvSpPr>
              <p:cNvPr id="324" name="Text Box 220">
                <a:extLst>
                  <a:ext uri="{FF2B5EF4-FFF2-40B4-BE49-F238E27FC236}">
                    <a16:creationId xmlns:a16="http://schemas.microsoft.com/office/drawing/2014/main" id="{34B9A4B6-A942-4069-AE11-A09D09CB6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8" y="6455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5" name="Oval 219">
                <a:extLst>
                  <a:ext uri="{FF2B5EF4-FFF2-40B4-BE49-F238E27FC236}">
                    <a16:creationId xmlns:a16="http://schemas.microsoft.com/office/drawing/2014/main" id="{629F9917-6690-4CDD-94C0-C5F57E2A6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97" name="Group 215">
              <a:extLst>
                <a:ext uri="{FF2B5EF4-FFF2-40B4-BE49-F238E27FC236}">
                  <a16:creationId xmlns:a16="http://schemas.microsoft.com/office/drawing/2014/main" id="{8D867458-53CB-4369-93CF-2F7F79DBA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" y="12539"/>
              <a:ext cx="455" cy="407"/>
              <a:chOff x="4503" y="6476"/>
              <a:chExt cx="412" cy="338"/>
            </a:xfrm>
          </p:grpSpPr>
          <p:sp>
            <p:nvSpPr>
              <p:cNvPr id="322" name="Text Box 217">
                <a:extLst>
                  <a:ext uri="{FF2B5EF4-FFF2-40B4-BE49-F238E27FC236}">
                    <a16:creationId xmlns:a16="http://schemas.microsoft.com/office/drawing/2014/main" id="{058A1EC1-334A-4855-B717-7D6732022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3" name="Oval 216">
                <a:extLst>
                  <a:ext uri="{FF2B5EF4-FFF2-40B4-BE49-F238E27FC236}">
                    <a16:creationId xmlns:a16="http://schemas.microsoft.com/office/drawing/2014/main" id="{895D9A51-427F-4B44-BC27-E8922808C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98" name="Group 212">
              <a:extLst>
                <a:ext uri="{FF2B5EF4-FFF2-40B4-BE49-F238E27FC236}">
                  <a16:creationId xmlns:a16="http://schemas.microsoft.com/office/drawing/2014/main" id="{46713561-9D19-4EB9-8E4B-04A2E6995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84"/>
              <a:ext cx="331" cy="406"/>
              <a:chOff x="4503" y="6476"/>
              <a:chExt cx="300" cy="338"/>
            </a:xfrm>
          </p:grpSpPr>
          <p:sp>
            <p:nvSpPr>
              <p:cNvPr id="320" name="Text Box 214">
                <a:extLst>
                  <a:ext uri="{FF2B5EF4-FFF2-40B4-BE49-F238E27FC236}">
                    <a16:creationId xmlns:a16="http://schemas.microsoft.com/office/drawing/2014/main" id="{2497BABB-27BC-482A-95F6-29D8487E9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1" name="Oval 213">
                <a:extLst>
                  <a:ext uri="{FF2B5EF4-FFF2-40B4-BE49-F238E27FC236}">
                    <a16:creationId xmlns:a16="http://schemas.microsoft.com/office/drawing/2014/main" id="{266A33AE-CAF0-4495-802F-3B651FD92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99" name="Line 211">
              <a:extLst>
                <a:ext uri="{FF2B5EF4-FFF2-40B4-BE49-F238E27FC236}">
                  <a16:creationId xmlns:a16="http://schemas.microsoft.com/office/drawing/2014/main" id="{F712B409-4B9A-443A-AB69-686FC021D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1342"/>
              <a:ext cx="976" cy="2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0" name="Line 210">
              <a:extLst>
                <a:ext uri="{FF2B5EF4-FFF2-40B4-BE49-F238E27FC236}">
                  <a16:creationId xmlns:a16="http://schemas.microsoft.com/office/drawing/2014/main" id="{F8F9017C-74D7-436E-AC6C-CE47639F5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12706"/>
              <a:ext cx="99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1" name="Line 209">
              <a:extLst>
                <a:ext uri="{FF2B5EF4-FFF2-40B4-BE49-F238E27FC236}">
                  <a16:creationId xmlns:a16="http://schemas.microsoft.com/office/drawing/2014/main" id="{7F74ECE2-8E37-49A8-AD75-BC540806A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1" y="11544"/>
              <a:ext cx="1" cy="1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2" name="Line 208">
              <a:extLst>
                <a:ext uri="{FF2B5EF4-FFF2-40B4-BE49-F238E27FC236}">
                  <a16:creationId xmlns:a16="http://schemas.microsoft.com/office/drawing/2014/main" id="{B22EA3BD-363E-40E5-85B0-68AD111EE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11470"/>
              <a:ext cx="598" cy="5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3" name="Line 207">
              <a:extLst>
                <a:ext uri="{FF2B5EF4-FFF2-40B4-BE49-F238E27FC236}">
                  <a16:creationId xmlns:a16="http://schemas.microsoft.com/office/drawing/2014/main" id="{D22E78E4-A7D9-48A0-8DC9-2E186962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4" name="Line 206">
              <a:extLst>
                <a:ext uri="{FF2B5EF4-FFF2-40B4-BE49-F238E27FC236}">
                  <a16:creationId xmlns:a16="http://schemas.microsoft.com/office/drawing/2014/main" id="{4AB7F777-8390-41B3-A38C-4E89173A1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5" y="11405"/>
              <a:ext cx="582" cy="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5" name="Line 205">
              <a:extLst>
                <a:ext uri="{FF2B5EF4-FFF2-40B4-BE49-F238E27FC236}">
                  <a16:creationId xmlns:a16="http://schemas.microsoft.com/office/drawing/2014/main" id="{C2F38D51-6EC7-4654-871D-5A7913535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6" name="Line 204">
              <a:extLst>
                <a:ext uri="{FF2B5EF4-FFF2-40B4-BE49-F238E27FC236}">
                  <a16:creationId xmlns:a16="http://schemas.microsoft.com/office/drawing/2014/main" id="{2E719841-42FA-4B54-BCFD-FFBDFED1F1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11484"/>
              <a:ext cx="1077" cy="11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7" name="Line 203">
              <a:extLst>
                <a:ext uri="{FF2B5EF4-FFF2-40B4-BE49-F238E27FC236}">
                  <a16:creationId xmlns:a16="http://schemas.microsoft.com/office/drawing/2014/main" id="{2C983E23-47A4-4132-B1F9-FAC0E3C18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8" y="11531"/>
              <a:ext cx="1001" cy="10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8" name="Line 202">
              <a:extLst>
                <a:ext uri="{FF2B5EF4-FFF2-40B4-BE49-F238E27FC236}">
                  <a16:creationId xmlns:a16="http://schemas.microsoft.com/office/drawing/2014/main" id="{2B11A4E9-1F4D-46F5-86D5-E1C258F21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47" y="11454"/>
              <a:ext cx="634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9" name="Text Box 201">
              <a:extLst>
                <a:ext uri="{FF2B5EF4-FFF2-40B4-BE49-F238E27FC236}">
                  <a16:creationId xmlns:a16="http://schemas.microsoft.com/office/drawing/2014/main" id="{050932B4-A392-463B-BB74-5B71FA532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Text Box 200">
              <a:extLst>
                <a:ext uri="{FF2B5EF4-FFF2-40B4-BE49-F238E27FC236}">
                  <a16:creationId xmlns:a16="http://schemas.microsoft.com/office/drawing/2014/main" id="{318F4466-BABD-4DE2-9D01-556D110AE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Text Box 199">
              <a:extLst>
                <a:ext uri="{FF2B5EF4-FFF2-40B4-BE49-F238E27FC236}">
                  <a16:creationId xmlns:a16="http://schemas.microsoft.com/office/drawing/2014/main" id="{5DB7A023-119E-4C55-98D6-0A935B66D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Text Box 198">
              <a:extLst>
                <a:ext uri="{FF2B5EF4-FFF2-40B4-BE49-F238E27FC236}">
                  <a16:creationId xmlns:a16="http://schemas.microsoft.com/office/drawing/2014/main" id="{64A8087D-9934-40E1-B0BC-B8EFA1D94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Line 197">
              <a:extLst>
                <a:ext uri="{FF2B5EF4-FFF2-40B4-BE49-F238E27FC236}">
                  <a16:creationId xmlns:a16="http://schemas.microsoft.com/office/drawing/2014/main" id="{041FABAA-E6C9-4548-A667-7FC7DF69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1" y="11584"/>
              <a:ext cx="11" cy="9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4" name="Text Box 196">
              <a:extLst>
                <a:ext uri="{FF2B5EF4-FFF2-40B4-BE49-F238E27FC236}">
                  <a16:creationId xmlns:a16="http://schemas.microsoft.com/office/drawing/2014/main" id="{61E82AD1-DC55-41FA-91C3-FFD0229B1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Text Box 195">
              <a:extLst>
                <a:ext uri="{FF2B5EF4-FFF2-40B4-BE49-F238E27FC236}">
                  <a16:creationId xmlns:a16="http://schemas.microsoft.com/office/drawing/2014/main" id="{B7B2477C-7C99-470B-904B-B0C682268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6" name="Text Box 194">
              <a:extLst>
                <a:ext uri="{FF2B5EF4-FFF2-40B4-BE49-F238E27FC236}">
                  <a16:creationId xmlns:a16="http://schemas.microsoft.com/office/drawing/2014/main" id="{5D48356F-D9B8-41A3-A495-66F9848A3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7" name="Text Box 193">
              <a:extLst>
                <a:ext uri="{FF2B5EF4-FFF2-40B4-BE49-F238E27FC236}">
                  <a16:creationId xmlns:a16="http://schemas.microsoft.com/office/drawing/2014/main" id="{96865757-3637-47E6-8095-168B1A8D5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310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8" name="Text Box 192">
              <a:extLst>
                <a:ext uri="{FF2B5EF4-FFF2-40B4-BE49-F238E27FC236}">
                  <a16:creationId xmlns:a16="http://schemas.microsoft.com/office/drawing/2014/main" id="{6FCD3D3E-9D41-4E4D-A6EB-5AB61CC6C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19" name="Text Box 191">
              <a:extLst>
                <a:ext uri="{FF2B5EF4-FFF2-40B4-BE49-F238E27FC236}">
                  <a16:creationId xmlns:a16="http://schemas.microsoft.com/office/drawing/2014/main" id="{9D466DF0-5754-4DA4-849C-E78807701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3764"/>
              <a:ext cx="3916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b)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顶点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s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被选中，更新顶点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a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、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373C3F-1149-4687-91DB-E06E6A559901}"/>
              </a:ext>
            </a:extLst>
          </p:cNvPr>
          <p:cNvGrpSpPr/>
          <p:nvPr/>
        </p:nvGrpSpPr>
        <p:grpSpPr>
          <a:xfrm>
            <a:off x="3243745" y="1081060"/>
            <a:ext cx="964339" cy="3706323"/>
            <a:chOff x="3243745" y="1081060"/>
            <a:chExt cx="964339" cy="370632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69E96F0-E95B-4156-A16B-F994271A8B63}"/>
                </a:ext>
              </a:extLst>
            </p:cNvPr>
            <p:cNvSpPr/>
            <p:nvPr/>
          </p:nvSpPr>
          <p:spPr>
            <a:xfrm>
              <a:off x="3243745" y="1717675"/>
              <a:ext cx="964339" cy="3069708"/>
            </a:xfrm>
            <a:prstGeom prst="roundRect">
              <a:avLst/>
            </a:prstGeom>
            <a:solidFill>
              <a:schemeClr val="bg1">
                <a:lumMod val="6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2F49FA1-DCD2-41E9-9CF1-D4414F0A4F77}"/>
                </a:ext>
              </a:extLst>
            </p:cNvPr>
            <p:cNvSpPr txBox="1"/>
            <p:nvPr/>
          </p:nvSpPr>
          <p:spPr>
            <a:xfrm>
              <a:off x="3298025" y="1081060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C0C0C0"/>
                  </a:highlight>
                  <a:latin typeface="华文细黑" pitchFamily="2" charset="-122"/>
                  <a:ea typeface="华文细黑" pitchFamily="2" charset="-122"/>
                </a:rPr>
                <a:t>灰</a:t>
              </a: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色节</a:t>
              </a:r>
              <a:endPara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点集合</a:t>
              </a:r>
              <a:endParaRPr 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50F311-D155-40A4-90BB-469F0806B18A}"/>
              </a:ext>
            </a:extLst>
          </p:cNvPr>
          <p:cNvGrpSpPr/>
          <p:nvPr/>
        </p:nvGrpSpPr>
        <p:grpSpPr>
          <a:xfrm>
            <a:off x="2277573" y="1078013"/>
            <a:ext cx="4580427" cy="3672382"/>
            <a:chOff x="2277573" y="1078013"/>
            <a:chExt cx="4580427" cy="3672382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73237751-1A8F-4D24-B652-6AF1125C1FC7}"/>
                </a:ext>
              </a:extLst>
            </p:cNvPr>
            <p:cNvSpPr/>
            <p:nvPr/>
          </p:nvSpPr>
          <p:spPr>
            <a:xfrm>
              <a:off x="2277573" y="1778595"/>
              <a:ext cx="925080" cy="2971800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FD592D76-0EA5-4F1B-BC8D-14EC278F4E5A}"/>
                </a:ext>
              </a:extLst>
            </p:cNvPr>
            <p:cNvSpPr/>
            <p:nvPr/>
          </p:nvSpPr>
          <p:spPr>
            <a:xfrm>
              <a:off x="4485965" y="1778595"/>
              <a:ext cx="2372035" cy="2971800"/>
            </a:xfrm>
            <a:prstGeom prst="roundRect">
              <a:avLst/>
            </a:prstGeom>
            <a:solidFill>
              <a:schemeClr val="bg1">
                <a:alpha val="57000"/>
              </a:schemeClr>
            </a:solidFill>
            <a:ln w="38100" cmpd="sng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CDB3835-E64E-400F-8F96-534713FF5FF3}"/>
                </a:ext>
              </a:extLst>
            </p:cNvPr>
            <p:cNvSpPr txBox="1"/>
            <p:nvPr/>
          </p:nvSpPr>
          <p:spPr>
            <a:xfrm>
              <a:off x="2277573" y="1078013"/>
              <a:ext cx="902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C0C0C0"/>
                  </a:highlight>
                  <a:latin typeface="华文细黑" pitchFamily="2" charset="-122"/>
                  <a:ea typeface="华文细黑" pitchFamily="2" charset="-122"/>
                </a:rPr>
                <a:t>黑</a:t>
              </a: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色节</a:t>
              </a:r>
              <a:endPara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点集合</a:t>
              </a:r>
              <a:endParaRPr 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30DF2BF-3A64-4D62-9ABA-6A1FB4A97DBC}"/>
                </a:ext>
              </a:extLst>
            </p:cNvPr>
            <p:cNvSpPr txBox="1"/>
            <p:nvPr/>
          </p:nvSpPr>
          <p:spPr>
            <a:xfrm>
              <a:off x="5207858" y="1105942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ighlight>
                    <a:srgbClr val="C0C0C0"/>
                  </a:highlight>
                  <a:latin typeface="华文细黑" pitchFamily="2" charset="-122"/>
                  <a:ea typeface="华文细黑" pitchFamily="2" charset="-122"/>
                </a:rPr>
                <a:t>白</a:t>
              </a:r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色节</a:t>
              </a:r>
              <a:endPara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点集合</a:t>
              </a:r>
              <a:endParaRPr lang="en-US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270D1E4-033C-4E00-E933-14F429FF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0">
            <a:extLst>
              <a:ext uri="{FF2B5EF4-FFF2-40B4-BE49-F238E27FC236}">
                <a16:creationId xmlns:a16="http://schemas.microsoft.com/office/drawing/2014/main" id="{79D7D228-E68B-4DE4-B428-A0F99CA12A7B}"/>
              </a:ext>
            </a:extLst>
          </p:cNvPr>
          <p:cNvGrpSpPr>
            <a:grpSpLocks/>
          </p:cNvGrpSpPr>
          <p:nvPr/>
        </p:nvGrpSpPr>
        <p:grpSpPr bwMode="auto">
          <a:xfrm>
            <a:off x="4776593" y="1609619"/>
            <a:ext cx="4280040" cy="3218244"/>
            <a:chOff x="2480" y="10516"/>
            <a:chExt cx="4602" cy="3857"/>
          </a:xfrm>
        </p:grpSpPr>
        <p:sp>
          <p:nvSpPr>
            <p:cNvPr id="227" name="Text Box 193">
              <a:extLst>
                <a:ext uri="{FF2B5EF4-FFF2-40B4-BE49-F238E27FC236}">
                  <a16:creationId xmlns:a16="http://schemas.microsoft.com/office/drawing/2014/main" id="{EE36DAF0-7327-4B0D-98F8-AC2A2BBB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301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4" name="Text Box 236">
              <a:extLst>
                <a:ext uri="{FF2B5EF4-FFF2-40B4-BE49-F238E27FC236}">
                  <a16:creationId xmlns:a16="http://schemas.microsoft.com/office/drawing/2014/main" id="{99D1BCEF-D6B8-4B92-888B-54C663E4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5" name="Text Box 235">
              <a:extLst>
                <a:ext uri="{FF2B5EF4-FFF2-40B4-BE49-F238E27FC236}">
                  <a16:creationId xmlns:a16="http://schemas.microsoft.com/office/drawing/2014/main" id="{34A4C197-0DF9-460D-85F5-AE5754D14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6" name="Text Box 234">
              <a:extLst>
                <a:ext uri="{FF2B5EF4-FFF2-40B4-BE49-F238E27FC236}">
                  <a16:creationId xmlns:a16="http://schemas.microsoft.com/office/drawing/2014/main" id="{434383AF-571B-47BA-9F7D-AFB6D75D8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11418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233">
              <a:extLst>
                <a:ext uri="{FF2B5EF4-FFF2-40B4-BE49-F238E27FC236}">
                  <a16:creationId xmlns:a16="http://schemas.microsoft.com/office/drawing/2014/main" id="{41E0932B-C634-4662-A3B2-D799B4034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232">
              <a:extLst>
                <a:ext uri="{FF2B5EF4-FFF2-40B4-BE49-F238E27FC236}">
                  <a16:creationId xmlns:a16="http://schemas.microsoft.com/office/drawing/2014/main" id="{85050181-2B75-482B-A9DC-28F126A28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53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 Box 231">
              <a:extLst>
                <a:ext uri="{FF2B5EF4-FFF2-40B4-BE49-F238E27FC236}">
                  <a16:creationId xmlns:a16="http://schemas.microsoft.com/office/drawing/2014/main" id="{CFA299F7-E700-4425-BAB4-07EBD44BB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 Box 230">
              <a:extLst>
                <a:ext uri="{FF2B5EF4-FFF2-40B4-BE49-F238E27FC236}">
                  <a16:creationId xmlns:a16="http://schemas.microsoft.com/office/drawing/2014/main" id="{58F5EBBB-875B-4931-A1BE-2E84EE2F4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Text Box 229">
              <a:extLst>
                <a:ext uri="{FF2B5EF4-FFF2-40B4-BE49-F238E27FC236}">
                  <a16:creationId xmlns:a16="http://schemas.microsoft.com/office/drawing/2014/main" id="{1134A586-F453-4046-B3B4-7975AB758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256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2" name="Group 226">
              <a:extLst>
                <a:ext uri="{FF2B5EF4-FFF2-40B4-BE49-F238E27FC236}">
                  <a16:creationId xmlns:a16="http://schemas.microsoft.com/office/drawing/2014/main" id="{7338BF7D-47B8-4F69-BFB3-58758CC4B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7" y="11117"/>
              <a:ext cx="317" cy="445"/>
              <a:chOff x="4503" y="6403"/>
              <a:chExt cx="286" cy="369"/>
            </a:xfrm>
          </p:grpSpPr>
          <p:sp>
            <p:nvSpPr>
              <p:cNvPr id="238" name="Text Box 228">
                <a:extLst>
                  <a:ext uri="{FF2B5EF4-FFF2-40B4-BE49-F238E27FC236}">
                    <a16:creationId xmlns:a16="http://schemas.microsoft.com/office/drawing/2014/main" id="{32456D67-0997-416A-B02D-3B470F8F18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25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Oval 227">
                <a:extLst>
                  <a:ext uri="{FF2B5EF4-FFF2-40B4-BE49-F238E27FC236}">
                    <a16:creationId xmlns:a16="http://schemas.microsoft.com/office/drawing/2014/main" id="{D4CA7513-C46E-4309-BB88-C826B91B3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3" name="Text Box 225">
              <a:extLst>
                <a:ext uri="{FF2B5EF4-FFF2-40B4-BE49-F238E27FC236}">
                  <a16:creationId xmlns:a16="http://schemas.microsoft.com/office/drawing/2014/main" id="{513409D6-4669-40D5-8B1F-92C6DACA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2531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Oval 224">
              <a:extLst>
                <a:ext uri="{FF2B5EF4-FFF2-40B4-BE49-F238E27FC236}">
                  <a16:creationId xmlns:a16="http://schemas.microsoft.com/office/drawing/2014/main" id="{01BB33EB-A4E5-46D8-A1F4-36CD9B21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05" name="Group 221">
              <a:extLst>
                <a:ext uri="{FF2B5EF4-FFF2-40B4-BE49-F238E27FC236}">
                  <a16:creationId xmlns:a16="http://schemas.microsoft.com/office/drawing/2014/main" id="{239664AC-EFCC-476F-8840-8937D855F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236" name="Text Box 223">
                <a:extLst>
                  <a:ext uri="{FF2B5EF4-FFF2-40B4-BE49-F238E27FC236}">
                    <a16:creationId xmlns:a16="http://schemas.microsoft.com/office/drawing/2014/main" id="{2F577BE4-2C37-4282-BB1A-B6C1EE76F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Oval 222">
                <a:extLst>
                  <a:ext uri="{FF2B5EF4-FFF2-40B4-BE49-F238E27FC236}">
                    <a16:creationId xmlns:a16="http://schemas.microsoft.com/office/drawing/2014/main" id="{0A076C74-A455-4A53-A57B-1A901E0D7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6" name="Group 218">
              <a:extLst>
                <a:ext uri="{FF2B5EF4-FFF2-40B4-BE49-F238E27FC236}">
                  <a16:creationId xmlns:a16="http://schemas.microsoft.com/office/drawing/2014/main" id="{4061EABB-F923-43A4-8253-DFDA55DFFB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1" y="11128"/>
              <a:ext cx="456" cy="406"/>
              <a:chOff x="4517" y="6448"/>
              <a:chExt cx="412" cy="338"/>
            </a:xfrm>
          </p:grpSpPr>
          <p:sp>
            <p:nvSpPr>
              <p:cNvPr id="234" name="Text Box 220">
                <a:extLst>
                  <a:ext uri="{FF2B5EF4-FFF2-40B4-BE49-F238E27FC236}">
                    <a16:creationId xmlns:a16="http://schemas.microsoft.com/office/drawing/2014/main" id="{D2B5C7D7-7250-404B-B85D-277CB9788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" name="Oval 219">
                <a:extLst>
                  <a:ext uri="{FF2B5EF4-FFF2-40B4-BE49-F238E27FC236}">
                    <a16:creationId xmlns:a16="http://schemas.microsoft.com/office/drawing/2014/main" id="{F75E414F-39D6-46F1-93DD-9D1FD872D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7" name="Group 215">
              <a:extLst>
                <a:ext uri="{FF2B5EF4-FFF2-40B4-BE49-F238E27FC236}">
                  <a16:creationId xmlns:a16="http://schemas.microsoft.com/office/drawing/2014/main" id="{3C8FA66E-6524-414E-AB9A-B07168F02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" y="12519"/>
              <a:ext cx="455" cy="407"/>
              <a:chOff x="4503" y="6460"/>
              <a:chExt cx="412" cy="338"/>
            </a:xfrm>
          </p:grpSpPr>
          <p:sp>
            <p:nvSpPr>
              <p:cNvPr id="232" name="Text Box 217">
                <a:extLst>
                  <a:ext uri="{FF2B5EF4-FFF2-40B4-BE49-F238E27FC236}">
                    <a16:creationId xmlns:a16="http://schemas.microsoft.com/office/drawing/2014/main" id="{4A2D65DD-91B9-4D4F-A0CF-5E08F563F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60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Oval 216">
                <a:extLst>
                  <a:ext uri="{FF2B5EF4-FFF2-40B4-BE49-F238E27FC236}">
                    <a16:creationId xmlns:a16="http://schemas.microsoft.com/office/drawing/2014/main" id="{75D9F61B-E520-4453-866A-6CE9C4E8E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8" name="Group 212">
              <a:extLst>
                <a:ext uri="{FF2B5EF4-FFF2-40B4-BE49-F238E27FC236}">
                  <a16:creationId xmlns:a16="http://schemas.microsoft.com/office/drawing/2014/main" id="{89E10794-02D6-4FE8-8923-3680B14EA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44"/>
              <a:ext cx="331" cy="406"/>
              <a:chOff x="4503" y="6444"/>
              <a:chExt cx="300" cy="338"/>
            </a:xfrm>
          </p:grpSpPr>
          <p:sp>
            <p:nvSpPr>
              <p:cNvPr id="230" name="Text Box 214">
                <a:extLst>
                  <a:ext uri="{FF2B5EF4-FFF2-40B4-BE49-F238E27FC236}">
                    <a16:creationId xmlns:a16="http://schemas.microsoft.com/office/drawing/2014/main" id="{EB8ED9D5-555B-49AB-97E1-E0334128F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44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Oval 213">
                <a:extLst>
                  <a:ext uri="{FF2B5EF4-FFF2-40B4-BE49-F238E27FC236}">
                    <a16:creationId xmlns:a16="http://schemas.microsoft.com/office/drawing/2014/main" id="{BDFEB0AC-ED5E-4E0B-A276-F6A0F8B8B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9" name="Line 211">
              <a:extLst>
                <a:ext uri="{FF2B5EF4-FFF2-40B4-BE49-F238E27FC236}">
                  <a16:creationId xmlns:a16="http://schemas.microsoft.com/office/drawing/2014/main" id="{94C0C9DD-B756-4407-96B2-CE1A35ACA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0" name="Line 210">
              <a:extLst>
                <a:ext uri="{FF2B5EF4-FFF2-40B4-BE49-F238E27FC236}">
                  <a16:creationId xmlns:a16="http://schemas.microsoft.com/office/drawing/2014/main" id="{CC16D03C-1BDD-4606-9F2B-8AC854E20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12701"/>
              <a:ext cx="9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Line 209">
              <a:extLst>
                <a:ext uri="{FF2B5EF4-FFF2-40B4-BE49-F238E27FC236}">
                  <a16:creationId xmlns:a16="http://schemas.microsoft.com/office/drawing/2014/main" id="{17106446-A9DB-44A9-9664-C64A64543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2" y="11517"/>
              <a:ext cx="4" cy="10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Line 208">
              <a:extLst>
                <a:ext uri="{FF2B5EF4-FFF2-40B4-BE49-F238E27FC236}">
                  <a16:creationId xmlns:a16="http://schemas.microsoft.com/office/drawing/2014/main" id="{A3F44C9C-37DA-40EC-BE87-E1970BBC3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11470"/>
              <a:ext cx="63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Line 207">
              <a:extLst>
                <a:ext uri="{FF2B5EF4-FFF2-40B4-BE49-F238E27FC236}">
                  <a16:creationId xmlns:a16="http://schemas.microsoft.com/office/drawing/2014/main" id="{993F3222-4CA8-4250-AB58-373DD2BC6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Line 206">
              <a:extLst>
                <a:ext uri="{FF2B5EF4-FFF2-40B4-BE49-F238E27FC236}">
                  <a16:creationId xmlns:a16="http://schemas.microsoft.com/office/drawing/2014/main" id="{83ABD8EE-91A9-47DC-B1F6-09005F43A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1380"/>
              <a:ext cx="648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Line 205">
              <a:extLst>
                <a:ext uri="{FF2B5EF4-FFF2-40B4-BE49-F238E27FC236}">
                  <a16:creationId xmlns:a16="http://schemas.microsoft.com/office/drawing/2014/main" id="{6658DD35-DEC4-4F79-875F-0D3B68725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Line 204">
              <a:extLst>
                <a:ext uri="{FF2B5EF4-FFF2-40B4-BE49-F238E27FC236}">
                  <a16:creationId xmlns:a16="http://schemas.microsoft.com/office/drawing/2014/main" id="{A814D640-5B00-4F8B-8153-9B5F5FFB2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11484"/>
              <a:ext cx="1077" cy="1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Line 203">
              <a:extLst>
                <a:ext uri="{FF2B5EF4-FFF2-40B4-BE49-F238E27FC236}">
                  <a16:creationId xmlns:a16="http://schemas.microsoft.com/office/drawing/2014/main" id="{843169B1-DDC2-49DB-96CF-74A176116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4" y="11498"/>
              <a:ext cx="1005" cy="1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Line 202">
              <a:extLst>
                <a:ext uri="{FF2B5EF4-FFF2-40B4-BE49-F238E27FC236}">
                  <a16:creationId xmlns:a16="http://schemas.microsoft.com/office/drawing/2014/main" id="{41FFEBC6-A6F8-4148-A913-E381F3263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9" y="11470"/>
              <a:ext cx="634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Text Box 201">
              <a:extLst>
                <a:ext uri="{FF2B5EF4-FFF2-40B4-BE49-F238E27FC236}">
                  <a16:creationId xmlns:a16="http://schemas.microsoft.com/office/drawing/2014/main" id="{B6AFAC55-3B81-436D-BE29-F74A9530D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" name="Text Box 200">
              <a:extLst>
                <a:ext uri="{FF2B5EF4-FFF2-40B4-BE49-F238E27FC236}">
                  <a16:creationId xmlns:a16="http://schemas.microsoft.com/office/drawing/2014/main" id="{68CB8266-30AA-44C4-B475-AEB2AD9D5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Text Box 199">
              <a:extLst>
                <a:ext uri="{FF2B5EF4-FFF2-40B4-BE49-F238E27FC236}">
                  <a16:creationId xmlns:a16="http://schemas.microsoft.com/office/drawing/2014/main" id="{52ED9349-252F-4AF4-AD2E-52E5476B3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Text Box 198">
              <a:extLst>
                <a:ext uri="{FF2B5EF4-FFF2-40B4-BE49-F238E27FC236}">
                  <a16:creationId xmlns:a16="http://schemas.microsoft.com/office/drawing/2014/main" id="{B9DA7B91-11D7-499E-84EC-E92B0FFBA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Line 197">
              <a:extLst>
                <a:ext uri="{FF2B5EF4-FFF2-40B4-BE49-F238E27FC236}">
                  <a16:creationId xmlns:a16="http://schemas.microsoft.com/office/drawing/2014/main" id="{8152F2D3-0791-4642-9BBB-DB859D408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571"/>
              <a:ext cx="24" cy="10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4" name="Text Box 196">
              <a:extLst>
                <a:ext uri="{FF2B5EF4-FFF2-40B4-BE49-F238E27FC236}">
                  <a16:creationId xmlns:a16="http://schemas.microsoft.com/office/drawing/2014/main" id="{FBF2B2AD-A71B-4661-ACA9-9EB4C4459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" name="Text Box 195">
              <a:extLst>
                <a:ext uri="{FF2B5EF4-FFF2-40B4-BE49-F238E27FC236}">
                  <a16:creationId xmlns:a16="http://schemas.microsoft.com/office/drawing/2014/main" id="{A849D958-0E2D-4A0E-A2D5-8D5C1977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6" name="Text Box 194">
              <a:extLst>
                <a:ext uri="{FF2B5EF4-FFF2-40B4-BE49-F238E27FC236}">
                  <a16:creationId xmlns:a16="http://schemas.microsoft.com/office/drawing/2014/main" id="{FBE881C9-DA43-4806-8ED4-B391E0953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8" name="Text Box 192">
              <a:extLst>
                <a:ext uri="{FF2B5EF4-FFF2-40B4-BE49-F238E27FC236}">
                  <a16:creationId xmlns:a16="http://schemas.microsoft.com/office/drawing/2014/main" id="{27AB8727-237A-4A83-A24F-4DEB34895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9" name="Text Box 191">
              <a:extLst>
                <a:ext uri="{FF2B5EF4-FFF2-40B4-BE49-F238E27FC236}">
                  <a16:creationId xmlns:a16="http://schemas.microsoft.com/office/drawing/2014/main" id="{6A9A11BD-EF83-4236-8FC5-EAF2DD039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3888"/>
              <a:ext cx="412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(d)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顶点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a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被选中，更新顶点</a:t>
              </a:r>
              <a:r>
                <a:rPr lang="en-US" altLang="zh-CN" sz="1800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c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40" name="Group 190">
            <a:extLst>
              <a:ext uri="{FF2B5EF4-FFF2-40B4-BE49-F238E27FC236}">
                <a16:creationId xmlns:a16="http://schemas.microsoft.com/office/drawing/2014/main" id="{E2B7A91B-051D-4F55-8E81-C9859EABCFAC}"/>
              </a:ext>
            </a:extLst>
          </p:cNvPr>
          <p:cNvGrpSpPr>
            <a:grpSpLocks/>
          </p:cNvGrpSpPr>
          <p:nvPr/>
        </p:nvGrpSpPr>
        <p:grpSpPr bwMode="auto">
          <a:xfrm>
            <a:off x="43186" y="1603361"/>
            <a:ext cx="4280040" cy="3233263"/>
            <a:chOff x="2480" y="10516"/>
            <a:chExt cx="4602" cy="3875"/>
          </a:xfrm>
        </p:grpSpPr>
        <p:sp>
          <p:nvSpPr>
            <p:cNvPr id="274" name="Text Box 193">
              <a:extLst>
                <a:ext uri="{FF2B5EF4-FFF2-40B4-BE49-F238E27FC236}">
                  <a16:creationId xmlns:a16="http://schemas.microsoft.com/office/drawing/2014/main" id="{4D11C8EA-462B-46D0-94CC-EF84EFE8C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243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1" name="Text Box 236">
              <a:extLst>
                <a:ext uri="{FF2B5EF4-FFF2-40B4-BE49-F238E27FC236}">
                  <a16:creationId xmlns:a16="http://schemas.microsoft.com/office/drawing/2014/main" id="{0E19FF89-BC59-4B3D-826D-0D17E9280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2" name="Text Box 235">
              <a:extLst>
                <a:ext uri="{FF2B5EF4-FFF2-40B4-BE49-F238E27FC236}">
                  <a16:creationId xmlns:a16="http://schemas.microsoft.com/office/drawing/2014/main" id="{9FAE924B-C978-4742-84C8-18341B1B9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3" name="Text Box 234">
              <a:extLst>
                <a:ext uri="{FF2B5EF4-FFF2-40B4-BE49-F238E27FC236}">
                  <a16:creationId xmlns:a16="http://schemas.microsoft.com/office/drawing/2014/main" id="{5D777668-D1F1-4715-A127-26CE61197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11425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Text Box 233">
              <a:extLst>
                <a:ext uri="{FF2B5EF4-FFF2-40B4-BE49-F238E27FC236}">
                  <a16:creationId xmlns:a16="http://schemas.microsoft.com/office/drawing/2014/main" id="{ABDE2E89-DADB-4DB3-B68E-84C2B3E61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 Box 232">
              <a:extLst>
                <a:ext uri="{FF2B5EF4-FFF2-40B4-BE49-F238E27FC236}">
                  <a16:creationId xmlns:a16="http://schemas.microsoft.com/office/drawing/2014/main" id="{958A8B15-1EE0-43DF-BE9F-BBA0EED87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53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ext Box 231">
              <a:extLst>
                <a:ext uri="{FF2B5EF4-FFF2-40B4-BE49-F238E27FC236}">
                  <a16:creationId xmlns:a16="http://schemas.microsoft.com/office/drawing/2014/main" id="{726B900C-C862-49EB-BD92-BBC756D40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Text Box 230">
              <a:extLst>
                <a:ext uri="{FF2B5EF4-FFF2-40B4-BE49-F238E27FC236}">
                  <a16:creationId xmlns:a16="http://schemas.microsoft.com/office/drawing/2014/main" id="{70DAB0AA-4CDB-4D55-B099-EC4C66256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Text Box 229">
              <a:extLst>
                <a:ext uri="{FF2B5EF4-FFF2-40B4-BE49-F238E27FC236}">
                  <a16:creationId xmlns:a16="http://schemas.microsoft.com/office/drawing/2014/main" id="{D8CA25C7-8EE9-45A4-BC09-994233063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256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9" name="Group 226">
              <a:extLst>
                <a:ext uri="{FF2B5EF4-FFF2-40B4-BE49-F238E27FC236}">
                  <a16:creationId xmlns:a16="http://schemas.microsoft.com/office/drawing/2014/main" id="{EB6B3448-C5A2-4900-85F9-B1338238B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" y="11117"/>
              <a:ext cx="456" cy="445"/>
              <a:chOff x="4503" y="6403"/>
              <a:chExt cx="412" cy="369"/>
            </a:xfrm>
          </p:grpSpPr>
          <p:sp>
            <p:nvSpPr>
              <p:cNvPr id="285" name="Text Box 228">
                <a:extLst>
                  <a:ext uri="{FF2B5EF4-FFF2-40B4-BE49-F238E27FC236}">
                    <a16:creationId xmlns:a16="http://schemas.microsoft.com/office/drawing/2014/main" id="{F61C9E0A-5885-4CD8-B314-9A474C4BF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" name="Oval 227">
                <a:extLst>
                  <a:ext uri="{FF2B5EF4-FFF2-40B4-BE49-F238E27FC236}">
                    <a16:creationId xmlns:a16="http://schemas.microsoft.com/office/drawing/2014/main" id="{5836B732-1630-4224-B028-B353B52AE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50" name="Text Box 225">
              <a:extLst>
                <a:ext uri="{FF2B5EF4-FFF2-40B4-BE49-F238E27FC236}">
                  <a16:creationId xmlns:a16="http://schemas.microsoft.com/office/drawing/2014/main" id="{E7FB65FA-A7AA-48DA-88E4-AB5DB7029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2522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1" name="Oval 224">
              <a:extLst>
                <a:ext uri="{FF2B5EF4-FFF2-40B4-BE49-F238E27FC236}">
                  <a16:creationId xmlns:a16="http://schemas.microsoft.com/office/drawing/2014/main" id="{4A3E5478-E609-4D1D-916A-31B1775B8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52" name="Group 221">
              <a:extLst>
                <a:ext uri="{FF2B5EF4-FFF2-40B4-BE49-F238E27FC236}">
                  <a16:creationId xmlns:a16="http://schemas.microsoft.com/office/drawing/2014/main" id="{00745C8E-9E01-4055-9A98-2E77AEAAE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283" name="Text Box 223">
                <a:extLst>
                  <a:ext uri="{FF2B5EF4-FFF2-40B4-BE49-F238E27FC236}">
                    <a16:creationId xmlns:a16="http://schemas.microsoft.com/office/drawing/2014/main" id="{7CC6AAA4-8948-4392-9621-6BA0C135F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4" name="Oval 222">
                <a:extLst>
                  <a:ext uri="{FF2B5EF4-FFF2-40B4-BE49-F238E27FC236}">
                    <a16:creationId xmlns:a16="http://schemas.microsoft.com/office/drawing/2014/main" id="{DFC63149-9B8E-49EB-8FFE-4FF0BD186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53" name="Group 218">
              <a:extLst>
                <a:ext uri="{FF2B5EF4-FFF2-40B4-BE49-F238E27FC236}">
                  <a16:creationId xmlns:a16="http://schemas.microsoft.com/office/drawing/2014/main" id="{039140B2-1892-461A-ABF8-8B0BFEDA7F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1" y="11128"/>
              <a:ext cx="456" cy="406"/>
              <a:chOff x="4517" y="6448"/>
              <a:chExt cx="412" cy="338"/>
            </a:xfrm>
          </p:grpSpPr>
          <p:sp>
            <p:nvSpPr>
              <p:cNvPr id="281" name="Text Box 220">
                <a:extLst>
                  <a:ext uri="{FF2B5EF4-FFF2-40B4-BE49-F238E27FC236}">
                    <a16:creationId xmlns:a16="http://schemas.microsoft.com/office/drawing/2014/main" id="{F74E0DD6-E480-4809-A647-A62E92393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2" name="Oval 219">
                <a:extLst>
                  <a:ext uri="{FF2B5EF4-FFF2-40B4-BE49-F238E27FC236}">
                    <a16:creationId xmlns:a16="http://schemas.microsoft.com/office/drawing/2014/main" id="{2A175261-999D-4211-8982-431B2A08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54" name="Group 215">
              <a:extLst>
                <a:ext uri="{FF2B5EF4-FFF2-40B4-BE49-F238E27FC236}">
                  <a16:creationId xmlns:a16="http://schemas.microsoft.com/office/drawing/2014/main" id="{2EDB6F25-9865-4DE7-B22A-48937EDA4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" y="12509"/>
              <a:ext cx="455" cy="407"/>
              <a:chOff x="4503" y="6452"/>
              <a:chExt cx="412" cy="338"/>
            </a:xfrm>
          </p:grpSpPr>
          <p:sp>
            <p:nvSpPr>
              <p:cNvPr id="279" name="Text Box 217">
                <a:extLst>
                  <a:ext uri="{FF2B5EF4-FFF2-40B4-BE49-F238E27FC236}">
                    <a16:creationId xmlns:a16="http://schemas.microsoft.com/office/drawing/2014/main" id="{8DBDA672-D608-4EBA-9660-1634C49D3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5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0" name="Oval 216">
                <a:extLst>
                  <a:ext uri="{FF2B5EF4-FFF2-40B4-BE49-F238E27FC236}">
                    <a16:creationId xmlns:a16="http://schemas.microsoft.com/office/drawing/2014/main" id="{0FA2B66E-5F52-46B6-B683-C964DA3AD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55" name="Group 212">
              <a:extLst>
                <a:ext uri="{FF2B5EF4-FFF2-40B4-BE49-F238E27FC236}">
                  <a16:creationId xmlns:a16="http://schemas.microsoft.com/office/drawing/2014/main" id="{047C6CEE-D429-4DA7-967C-6B2607A8B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26"/>
              <a:ext cx="331" cy="422"/>
              <a:chOff x="4503" y="6421"/>
              <a:chExt cx="300" cy="351"/>
            </a:xfrm>
          </p:grpSpPr>
          <p:sp>
            <p:nvSpPr>
              <p:cNvPr id="277" name="Text Box 214">
                <a:extLst>
                  <a:ext uri="{FF2B5EF4-FFF2-40B4-BE49-F238E27FC236}">
                    <a16:creationId xmlns:a16="http://schemas.microsoft.com/office/drawing/2014/main" id="{9BEEB4AA-D30A-446F-8EDE-7DC103A2F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21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8" name="Oval 213">
                <a:extLst>
                  <a:ext uri="{FF2B5EF4-FFF2-40B4-BE49-F238E27FC236}">
                    <a16:creationId xmlns:a16="http://schemas.microsoft.com/office/drawing/2014/main" id="{78B7FC1F-5DF9-4EA7-B3B9-8AA74A611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56" name="Line 211">
              <a:extLst>
                <a:ext uri="{FF2B5EF4-FFF2-40B4-BE49-F238E27FC236}">
                  <a16:creationId xmlns:a16="http://schemas.microsoft.com/office/drawing/2014/main" id="{5C8FFCC8-F014-4609-BEB8-BED7C4B36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7" name="Line 210">
              <a:extLst>
                <a:ext uri="{FF2B5EF4-FFF2-40B4-BE49-F238E27FC236}">
                  <a16:creationId xmlns:a16="http://schemas.microsoft.com/office/drawing/2014/main" id="{8D83EAF3-1660-4D9B-AC89-A7631ED2E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2" y="12701"/>
              <a:ext cx="991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Line 209">
              <a:extLst>
                <a:ext uri="{FF2B5EF4-FFF2-40B4-BE49-F238E27FC236}">
                  <a16:creationId xmlns:a16="http://schemas.microsoft.com/office/drawing/2014/main" id="{AF234E63-E69C-4565-B84E-A5EA36EFC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1" y="11514"/>
              <a:ext cx="1" cy="10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Line 208">
              <a:extLst>
                <a:ext uri="{FF2B5EF4-FFF2-40B4-BE49-F238E27FC236}">
                  <a16:creationId xmlns:a16="http://schemas.microsoft.com/office/drawing/2014/main" id="{0B91890D-799E-4621-AF37-BBC74C12D1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11470"/>
              <a:ext cx="63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Line 207">
              <a:extLst>
                <a:ext uri="{FF2B5EF4-FFF2-40B4-BE49-F238E27FC236}">
                  <a16:creationId xmlns:a16="http://schemas.microsoft.com/office/drawing/2014/main" id="{01096C78-1F5D-4039-9524-5D99F95FE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Line 206">
              <a:extLst>
                <a:ext uri="{FF2B5EF4-FFF2-40B4-BE49-F238E27FC236}">
                  <a16:creationId xmlns:a16="http://schemas.microsoft.com/office/drawing/2014/main" id="{54D216EE-8DCD-417F-9D72-98F934819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1380"/>
              <a:ext cx="648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Line 205">
              <a:extLst>
                <a:ext uri="{FF2B5EF4-FFF2-40B4-BE49-F238E27FC236}">
                  <a16:creationId xmlns:a16="http://schemas.microsoft.com/office/drawing/2014/main" id="{71032B55-BE3E-4D3D-BC4B-F73484659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Line 204">
              <a:extLst>
                <a:ext uri="{FF2B5EF4-FFF2-40B4-BE49-F238E27FC236}">
                  <a16:creationId xmlns:a16="http://schemas.microsoft.com/office/drawing/2014/main" id="{795AC988-2FC2-4485-A6D6-C4F337FECA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11484"/>
              <a:ext cx="1077" cy="11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Line 203">
              <a:extLst>
                <a:ext uri="{FF2B5EF4-FFF2-40B4-BE49-F238E27FC236}">
                  <a16:creationId xmlns:a16="http://schemas.microsoft.com/office/drawing/2014/main" id="{6DC8211B-5A2E-4763-B089-F1AEB6A77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4" y="11498"/>
              <a:ext cx="1005" cy="1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Line 202">
              <a:extLst>
                <a:ext uri="{FF2B5EF4-FFF2-40B4-BE49-F238E27FC236}">
                  <a16:creationId xmlns:a16="http://schemas.microsoft.com/office/drawing/2014/main" id="{07F704F2-158E-4ED1-AB46-E175469C3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41" y="11470"/>
              <a:ext cx="634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Text Box 201">
              <a:extLst>
                <a:ext uri="{FF2B5EF4-FFF2-40B4-BE49-F238E27FC236}">
                  <a16:creationId xmlns:a16="http://schemas.microsoft.com/office/drawing/2014/main" id="{E3C41256-8491-4FC1-AA6D-FC3B014E7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7" name="Text Box 200">
              <a:extLst>
                <a:ext uri="{FF2B5EF4-FFF2-40B4-BE49-F238E27FC236}">
                  <a16:creationId xmlns:a16="http://schemas.microsoft.com/office/drawing/2014/main" id="{D5881C18-F80D-4AB6-94BF-D43D4B8CE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ext Box 199">
              <a:extLst>
                <a:ext uri="{FF2B5EF4-FFF2-40B4-BE49-F238E27FC236}">
                  <a16:creationId xmlns:a16="http://schemas.microsoft.com/office/drawing/2014/main" id="{084DE947-DDD9-4D58-97A1-621317CF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Text Box 198">
              <a:extLst>
                <a:ext uri="{FF2B5EF4-FFF2-40B4-BE49-F238E27FC236}">
                  <a16:creationId xmlns:a16="http://schemas.microsoft.com/office/drawing/2014/main" id="{FE82AD63-1734-4C71-8670-56497A5D8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Line 197">
              <a:extLst>
                <a:ext uri="{FF2B5EF4-FFF2-40B4-BE49-F238E27FC236}">
                  <a16:creationId xmlns:a16="http://schemas.microsoft.com/office/drawing/2014/main" id="{69B53E7B-EAB7-4368-BD7B-268E493CD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541"/>
              <a:ext cx="8" cy="10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1" name="Text Box 196">
              <a:extLst>
                <a:ext uri="{FF2B5EF4-FFF2-40B4-BE49-F238E27FC236}">
                  <a16:creationId xmlns:a16="http://schemas.microsoft.com/office/drawing/2014/main" id="{28A60FA6-548E-4665-8B42-1B52942E5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Text Box 195">
              <a:extLst>
                <a:ext uri="{FF2B5EF4-FFF2-40B4-BE49-F238E27FC236}">
                  <a16:creationId xmlns:a16="http://schemas.microsoft.com/office/drawing/2014/main" id="{6947529F-50D6-4CBD-9A5D-4E11B00B3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3" name="Text Box 194">
              <a:extLst>
                <a:ext uri="{FF2B5EF4-FFF2-40B4-BE49-F238E27FC236}">
                  <a16:creationId xmlns:a16="http://schemas.microsoft.com/office/drawing/2014/main" id="{BA574FB3-2785-4880-AC3B-0EB5F1797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5" name="Text Box 192">
              <a:extLst>
                <a:ext uri="{FF2B5EF4-FFF2-40B4-BE49-F238E27FC236}">
                  <a16:creationId xmlns:a16="http://schemas.microsoft.com/office/drawing/2014/main" id="{28ABFD4D-EF9B-43B6-90C1-F9760F894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6" name="Text Box 191">
              <a:extLst>
                <a:ext uri="{FF2B5EF4-FFF2-40B4-BE49-F238E27FC236}">
                  <a16:creationId xmlns:a16="http://schemas.microsoft.com/office/drawing/2014/main" id="{15C89BDF-DD59-4973-A9F4-57E78FEA3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3906"/>
              <a:ext cx="412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(c) </a:t>
              </a:r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顶点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b</a:t>
              </a:r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被选中，更新顶点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a</a:t>
              </a:r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、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c</a:t>
              </a:r>
              <a:r>
                <a:rPr lang="zh-CN" altLang="en-US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、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AF2C9D-A42A-43C2-9774-0AF193AE3D36}"/>
              </a:ext>
            </a:extLst>
          </p:cNvPr>
          <p:cNvGrpSpPr/>
          <p:nvPr/>
        </p:nvGrpSpPr>
        <p:grpSpPr>
          <a:xfrm>
            <a:off x="856040" y="1603361"/>
            <a:ext cx="2194938" cy="2624979"/>
            <a:chOff x="856040" y="1603361"/>
            <a:chExt cx="2194938" cy="2624979"/>
          </a:xfrm>
          <a:solidFill>
            <a:schemeClr val="bg1">
              <a:lumMod val="65000"/>
              <a:alpha val="51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83B9CD-CD71-4D6F-9176-D569DA166CC8}"/>
                </a:ext>
              </a:extLst>
            </p:cNvPr>
            <p:cNvSpPr/>
            <p:nvPr/>
          </p:nvSpPr>
          <p:spPr>
            <a:xfrm>
              <a:off x="856040" y="1603361"/>
              <a:ext cx="2194938" cy="1026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1B318A-D3FB-458D-A8D3-A29CF25DF2BD}"/>
                </a:ext>
              </a:extLst>
            </p:cNvPr>
            <p:cNvSpPr/>
            <p:nvPr/>
          </p:nvSpPr>
          <p:spPr>
            <a:xfrm>
              <a:off x="1981200" y="2629661"/>
              <a:ext cx="1058080" cy="15986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53313A6-18A2-44A4-925A-953F9653168C}"/>
              </a:ext>
            </a:extLst>
          </p:cNvPr>
          <p:cNvSpPr/>
          <p:nvPr/>
        </p:nvSpPr>
        <p:spPr>
          <a:xfrm>
            <a:off x="6813783" y="1463488"/>
            <a:ext cx="964339" cy="2971800"/>
          </a:xfrm>
          <a:prstGeom prst="round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8FC301B-66E4-2FF5-58E8-7A943D7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0">
            <a:extLst>
              <a:ext uri="{FF2B5EF4-FFF2-40B4-BE49-F238E27FC236}">
                <a16:creationId xmlns:a16="http://schemas.microsoft.com/office/drawing/2014/main" id="{49640CCE-903A-4767-B79F-672DE1300850}"/>
              </a:ext>
            </a:extLst>
          </p:cNvPr>
          <p:cNvGrpSpPr>
            <a:grpSpLocks/>
          </p:cNvGrpSpPr>
          <p:nvPr/>
        </p:nvGrpSpPr>
        <p:grpSpPr bwMode="auto">
          <a:xfrm>
            <a:off x="36399" y="1600201"/>
            <a:ext cx="4280040" cy="3265805"/>
            <a:chOff x="2480" y="10516"/>
            <a:chExt cx="4602" cy="3914"/>
          </a:xfrm>
        </p:grpSpPr>
        <p:sp>
          <p:nvSpPr>
            <p:cNvPr id="228" name="Text Box 193">
              <a:extLst>
                <a:ext uri="{FF2B5EF4-FFF2-40B4-BE49-F238E27FC236}">
                  <a16:creationId xmlns:a16="http://schemas.microsoft.com/office/drawing/2014/main" id="{D3ABB52E-4875-40ED-A28E-A11A44A0E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310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17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5" name="Text Box 236">
              <a:extLst>
                <a:ext uri="{FF2B5EF4-FFF2-40B4-BE49-F238E27FC236}">
                  <a16:creationId xmlns:a16="http://schemas.microsoft.com/office/drawing/2014/main" id="{5D86C9C0-B1FC-4345-B43F-A50E295F9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6" name="Text Box 235">
              <a:extLst>
                <a:ext uri="{FF2B5EF4-FFF2-40B4-BE49-F238E27FC236}">
                  <a16:creationId xmlns:a16="http://schemas.microsoft.com/office/drawing/2014/main" id="{770C4309-7538-42F1-946E-7D30D32B0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97" name="Text Box 234">
              <a:extLst>
                <a:ext uri="{FF2B5EF4-FFF2-40B4-BE49-F238E27FC236}">
                  <a16:creationId xmlns:a16="http://schemas.microsoft.com/office/drawing/2014/main" id="{DFA43372-89BB-4F03-B06C-F10D57B01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11485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233">
              <a:extLst>
                <a:ext uri="{FF2B5EF4-FFF2-40B4-BE49-F238E27FC236}">
                  <a16:creationId xmlns:a16="http://schemas.microsoft.com/office/drawing/2014/main" id="{AC71A1B6-5913-4151-8661-B975EA42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9" name="Text Box 232">
              <a:extLst>
                <a:ext uri="{FF2B5EF4-FFF2-40B4-BE49-F238E27FC236}">
                  <a16:creationId xmlns:a16="http://schemas.microsoft.com/office/drawing/2014/main" id="{6584FC0A-3B86-4BBD-A4B5-0107D79D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23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Text Box 231">
              <a:extLst>
                <a:ext uri="{FF2B5EF4-FFF2-40B4-BE49-F238E27FC236}">
                  <a16:creationId xmlns:a16="http://schemas.microsoft.com/office/drawing/2014/main" id="{DED2EB39-CC88-4881-A933-2F341653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Text Box 230">
              <a:extLst>
                <a:ext uri="{FF2B5EF4-FFF2-40B4-BE49-F238E27FC236}">
                  <a16:creationId xmlns:a16="http://schemas.microsoft.com/office/drawing/2014/main" id="{1D477D6A-3324-479F-A0B3-22271C569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Text Box 229">
              <a:extLst>
                <a:ext uri="{FF2B5EF4-FFF2-40B4-BE49-F238E27FC236}">
                  <a16:creationId xmlns:a16="http://schemas.microsoft.com/office/drawing/2014/main" id="{4005A1E3-BF18-4D6C-BADB-D5825F097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256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3" name="Group 226">
              <a:extLst>
                <a:ext uri="{FF2B5EF4-FFF2-40B4-BE49-F238E27FC236}">
                  <a16:creationId xmlns:a16="http://schemas.microsoft.com/office/drawing/2014/main" id="{E5253F87-7D99-4539-9EA2-9382516D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7" y="11117"/>
              <a:ext cx="317" cy="445"/>
              <a:chOff x="4503" y="6403"/>
              <a:chExt cx="286" cy="369"/>
            </a:xfrm>
          </p:grpSpPr>
          <p:sp>
            <p:nvSpPr>
              <p:cNvPr id="239" name="Text Box 228">
                <a:extLst>
                  <a:ext uri="{FF2B5EF4-FFF2-40B4-BE49-F238E27FC236}">
                    <a16:creationId xmlns:a16="http://schemas.microsoft.com/office/drawing/2014/main" id="{0918CADD-748F-4D3C-B7E7-D89797213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25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Oval 227">
                <a:extLst>
                  <a:ext uri="{FF2B5EF4-FFF2-40B4-BE49-F238E27FC236}">
                    <a16:creationId xmlns:a16="http://schemas.microsoft.com/office/drawing/2014/main" id="{4F2B3444-FA91-47BC-984F-4CEF6682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04" name="Text Box 225">
              <a:extLst>
                <a:ext uri="{FF2B5EF4-FFF2-40B4-BE49-F238E27FC236}">
                  <a16:creationId xmlns:a16="http://schemas.microsoft.com/office/drawing/2014/main" id="{0665BE01-A58C-4331-A639-5C2AD1646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2531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Oval 224">
              <a:extLst>
                <a:ext uri="{FF2B5EF4-FFF2-40B4-BE49-F238E27FC236}">
                  <a16:creationId xmlns:a16="http://schemas.microsoft.com/office/drawing/2014/main" id="{1644CBEA-022B-46BE-A383-17C7DEEBB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06" name="Group 221">
              <a:extLst>
                <a:ext uri="{FF2B5EF4-FFF2-40B4-BE49-F238E27FC236}">
                  <a16:creationId xmlns:a16="http://schemas.microsoft.com/office/drawing/2014/main" id="{3369A860-23D3-4D17-907E-F074DF406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237" name="Text Box 223">
                <a:extLst>
                  <a:ext uri="{FF2B5EF4-FFF2-40B4-BE49-F238E27FC236}">
                    <a16:creationId xmlns:a16="http://schemas.microsoft.com/office/drawing/2014/main" id="{25DBCB38-1473-436A-A65F-DAFC4A30A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8" name="Oval 222">
                <a:extLst>
                  <a:ext uri="{FF2B5EF4-FFF2-40B4-BE49-F238E27FC236}">
                    <a16:creationId xmlns:a16="http://schemas.microsoft.com/office/drawing/2014/main" id="{03FB4789-E75C-4AF1-BE26-C968ECCFE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7" name="Group 218">
              <a:extLst>
                <a:ext uri="{FF2B5EF4-FFF2-40B4-BE49-F238E27FC236}">
                  <a16:creationId xmlns:a16="http://schemas.microsoft.com/office/drawing/2014/main" id="{9B1496A5-75F7-42CA-A99A-B51FB75EC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" y="11128"/>
              <a:ext cx="309" cy="406"/>
              <a:chOff x="4517" y="6448"/>
              <a:chExt cx="279" cy="338"/>
            </a:xfrm>
          </p:grpSpPr>
          <p:sp>
            <p:nvSpPr>
              <p:cNvPr id="235" name="Text Box 220">
                <a:extLst>
                  <a:ext uri="{FF2B5EF4-FFF2-40B4-BE49-F238E27FC236}">
                    <a16:creationId xmlns:a16="http://schemas.microsoft.com/office/drawing/2014/main" id="{BB265C1C-B1FC-405D-81A1-39F158847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27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6" name="Oval 219">
                <a:extLst>
                  <a:ext uri="{FF2B5EF4-FFF2-40B4-BE49-F238E27FC236}">
                    <a16:creationId xmlns:a16="http://schemas.microsoft.com/office/drawing/2014/main" id="{4E4D2E5B-D2DA-48BF-A4AC-E0B2D6181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8" name="Group 215">
              <a:extLst>
                <a:ext uri="{FF2B5EF4-FFF2-40B4-BE49-F238E27FC236}">
                  <a16:creationId xmlns:a16="http://schemas.microsoft.com/office/drawing/2014/main" id="{821DB977-5B4E-47EC-AFC2-042E77CED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2" y="12509"/>
              <a:ext cx="455" cy="407"/>
              <a:chOff x="4503" y="6452"/>
              <a:chExt cx="412" cy="338"/>
            </a:xfrm>
          </p:grpSpPr>
          <p:sp>
            <p:nvSpPr>
              <p:cNvPr id="233" name="Text Box 217">
                <a:extLst>
                  <a:ext uri="{FF2B5EF4-FFF2-40B4-BE49-F238E27FC236}">
                    <a16:creationId xmlns:a16="http://schemas.microsoft.com/office/drawing/2014/main" id="{A2E21A4F-4900-45B4-9E1D-D8E959D57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5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Oval 216">
                <a:extLst>
                  <a:ext uri="{FF2B5EF4-FFF2-40B4-BE49-F238E27FC236}">
                    <a16:creationId xmlns:a16="http://schemas.microsoft.com/office/drawing/2014/main" id="{DCF18D6B-A66B-4420-805F-8B2FB2DB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09" name="Group 212">
              <a:extLst>
                <a:ext uri="{FF2B5EF4-FFF2-40B4-BE49-F238E27FC236}">
                  <a16:creationId xmlns:a16="http://schemas.microsoft.com/office/drawing/2014/main" id="{B2417F14-393D-4D35-8AD3-928FB3BAC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34"/>
              <a:ext cx="331" cy="406"/>
              <a:chOff x="4503" y="6436"/>
              <a:chExt cx="300" cy="338"/>
            </a:xfrm>
          </p:grpSpPr>
          <p:sp>
            <p:nvSpPr>
              <p:cNvPr id="231" name="Text Box 214">
                <a:extLst>
                  <a:ext uri="{FF2B5EF4-FFF2-40B4-BE49-F238E27FC236}">
                    <a16:creationId xmlns:a16="http://schemas.microsoft.com/office/drawing/2014/main" id="{720CAFC2-5727-4617-8311-979DF87D5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36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Oval 213">
                <a:extLst>
                  <a:ext uri="{FF2B5EF4-FFF2-40B4-BE49-F238E27FC236}">
                    <a16:creationId xmlns:a16="http://schemas.microsoft.com/office/drawing/2014/main" id="{B7C68977-36A6-409C-B243-D06CD7626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10" name="Line 211">
              <a:extLst>
                <a:ext uri="{FF2B5EF4-FFF2-40B4-BE49-F238E27FC236}">
                  <a16:creationId xmlns:a16="http://schemas.microsoft.com/office/drawing/2014/main" id="{9C189694-B915-4DCC-AD90-63739C5D6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1" name="Line 210">
              <a:extLst>
                <a:ext uri="{FF2B5EF4-FFF2-40B4-BE49-F238E27FC236}">
                  <a16:creationId xmlns:a16="http://schemas.microsoft.com/office/drawing/2014/main" id="{776A9F54-D7B5-45F2-B7A0-9AA274763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2710"/>
              <a:ext cx="102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2" name="Line 209">
              <a:extLst>
                <a:ext uri="{FF2B5EF4-FFF2-40B4-BE49-F238E27FC236}">
                  <a16:creationId xmlns:a16="http://schemas.microsoft.com/office/drawing/2014/main" id="{BDDE5B7C-C29E-440A-AE6A-FDE6763AC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1" y="11544"/>
              <a:ext cx="1" cy="1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3" name="Line 208">
              <a:extLst>
                <a:ext uri="{FF2B5EF4-FFF2-40B4-BE49-F238E27FC236}">
                  <a16:creationId xmlns:a16="http://schemas.microsoft.com/office/drawing/2014/main" id="{4B8AFC17-AE8C-48BD-8F96-61341BD57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11470"/>
              <a:ext cx="63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4" name="Line 207">
              <a:extLst>
                <a:ext uri="{FF2B5EF4-FFF2-40B4-BE49-F238E27FC236}">
                  <a16:creationId xmlns:a16="http://schemas.microsoft.com/office/drawing/2014/main" id="{3BA96A23-0132-41B4-8D0A-145BB3B4E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5" name="Line 206">
              <a:extLst>
                <a:ext uri="{FF2B5EF4-FFF2-40B4-BE49-F238E27FC236}">
                  <a16:creationId xmlns:a16="http://schemas.microsoft.com/office/drawing/2014/main" id="{254DFED5-8E5B-420C-BE09-149CF2288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1380"/>
              <a:ext cx="648" cy="6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6" name="Line 205">
              <a:extLst>
                <a:ext uri="{FF2B5EF4-FFF2-40B4-BE49-F238E27FC236}">
                  <a16:creationId xmlns:a16="http://schemas.microsoft.com/office/drawing/2014/main" id="{74722FA4-B915-44CC-89BE-2CA152E7D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FE312AFC-88CC-4646-9114-2E5614DFE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11484"/>
              <a:ext cx="1077" cy="1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8" name="Line 203">
              <a:extLst>
                <a:ext uri="{FF2B5EF4-FFF2-40B4-BE49-F238E27FC236}">
                  <a16:creationId xmlns:a16="http://schemas.microsoft.com/office/drawing/2014/main" id="{DBCC0B41-DE9C-4AFF-BD26-FED11BF24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4" y="11498"/>
              <a:ext cx="1005" cy="1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9" name="Line 202">
              <a:extLst>
                <a:ext uri="{FF2B5EF4-FFF2-40B4-BE49-F238E27FC236}">
                  <a16:creationId xmlns:a16="http://schemas.microsoft.com/office/drawing/2014/main" id="{24FEBC9B-DEFE-48C4-93D8-258B44669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9" y="11470"/>
              <a:ext cx="634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0" name="Text Box 201">
              <a:extLst>
                <a:ext uri="{FF2B5EF4-FFF2-40B4-BE49-F238E27FC236}">
                  <a16:creationId xmlns:a16="http://schemas.microsoft.com/office/drawing/2014/main" id="{B56CFD7B-6BF7-452D-BF6E-3D6388F7A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" name="Text Box 200">
              <a:extLst>
                <a:ext uri="{FF2B5EF4-FFF2-40B4-BE49-F238E27FC236}">
                  <a16:creationId xmlns:a16="http://schemas.microsoft.com/office/drawing/2014/main" id="{7DB8A2F2-7306-46C8-A1A7-E76BF9CE5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Text Box 199">
              <a:extLst>
                <a:ext uri="{FF2B5EF4-FFF2-40B4-BE49-F238E27FC236}">
                  <a16:creationId xmlns:a16="http://schemas.microsoft.com/office/drawing/2014/main" id="{47B7849F-E91C-4034-833E-99A20E37D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Text Box 198">
              <a:extLst>
                <a:ext uri="{FF2B5EF4-FFF2-40B4-BE49-F238E27FC236}">
                  <a16:creationId xmlns:a16="http://schemas.microsoft.com/office/drawing/2014/main" id="{0368BA63-4384-4A90-B2E2-20CFD667C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4" name="Line 197">
              <a:extLst>
                <a:ext uri="{FF2B5EF4-FFF2-40B4-BE49-F238E27FC236}">
                  <a16:creationId xmlns:a16="http://schemas.microsoft.com/office/drawing/2014/main" id="{C04C90A9-494E-4086-80E0-ED1F85D5E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514"/>
              <a:ext cx="8" cy="10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5" name="Text Box 196">
              <a:extLst>
                <a:ext uri="{FF2B5EF4-FFF2-40B4-BE49-F238E27FC236}">
                  <a16:creationId xmlns:a16="http://schemas.microsoft.com/office/drawing/2014/main" id="{40788A7E-B5BC-451F-9DD5-4885F423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Text Box 195">
              <a:extLst>
                <a:ext uri="{FF2B5EF4-FFF2-40B4-BE49-F238E27FC236}">
                  <a16:creationId xmlns:a16="http://schemas.microsoft.com/office/drawing/2014/main" id="{1187144B-5BD9-451D-A255-CFB1D5619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7" name="Text Box 194">
              <a:extLst>
                <a:ext uri="{FF2B5EF4-FFF2-40B4-BE49-F238E27FC236}">
                  <a16:creationId xmlns:a16="http://schemas.microsoft.com/office/drawing/2014/main" id="{AE114813-4AEC-4512-8EF1-E39F50008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9" name="Text Box 192">
              <a:extLst>
                <a:ext uri="{FF2B5EF4-FFF2-40B4-BE49-F238E27FC236}">
                  <a16:creationId xmlns:a16="http://schemas.microsoft.com/office/drawing/2014/main" id="{C2C0AE69-38EA-4C24-BB24-8B7A8DB97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30" name="Text Box 191">
              <a:extLst>
                <a:ext uri="{FF2B5EF4-FFF2-40B4-BE49-F238E27FC236}">
                  <a16:creationId xmlns:a16="http://schemas.microsoft.com/office/drawing/2014/main" id="{0891F252-4083-4DEF-A24B-D8D294BC9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3945"/>
              <a:ext cx="412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(e) </a:t>
              </a:r>
              <a:r>
                <a:rPr lang="zh-CN" altLang="en-US" sz="1800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顶点</a:t>
              </a:r>
              <a:r>
                <a:rPr lang="en-US" altLang="zh-CN" sz="1800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c </a:t>
              </a:r>
              <a:r>
                <a:rPr lang="zh-CN" altLang="en-US" sz="1800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被选中，更新顶点</a:t>
              </a:r>
              <a:r>
                <a:rPr lang="en-US" altLang="zh-CN" sz="1800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e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</p:grpSp>
      <p:grpSp>
        <p:nvGrpSpPr>
          <p:cNvPr id="241" name="Group 190">
            <a:extLst>
              <a:ext uri="{FF2B5EF4-FFF2-40B4-BE49-F238E27FC236}">
                <a16:creationId xmlns:a16="http://schemas.microsoft.com/office/drawing/2014/main" id="{BB47FD56-4A78-4727-80B6-1C6AB0193CE7}"/>
              </a:ext>
            </a:extLst>
          </p:cNvPr>
          <p:cNvGrpSpPr>
            <a:grpSpLocks/>
          </p:cNvGrpSpPr>
          <p:nvPr/>
        </p:nvGrpSpPr>
        <p:grpSpPr bwMode="auto">
          <a:xfrm>
            <a:off x="4611915" y="1606458"/>
            <a:ext cx="4280040" cy="3217410"/>
            <a:chOff x="2480" y="10516"/>
            <a:chExt cx="4602" cy="3856"/>
          </a:xfrm>
        </p:grpSpPr>
        <p:sp>
          <p:nvSpPr>
            <p:cNvPr id="275" name="Text Box 193">
              <a:extLst>
                <a:ext uri="{FF2B5EF4-FFF2-40B4-BE49-F238E27FC236}">
                  <a16:creationId xmlns:a16="http://schemas.microsoft.com/office/drawing/2014/main" id="{E0145976-B43E-461C-A100-627B36076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310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2" name="Text Box 236">
              <a:extLst>
                <a:ext uri="{FF2B5EF4-FFF2-40B4-BE49-F238E27FC236}">
                  <a16:creationId xmlns:a16="http://schemas.microsoft.com/office/drawing/2014/main" id="{E0F96BD1-7F53-4DD2-9CD9-72347FD6B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3" name="Text Box 235">
              <a:extLst>
                <a:ext uri="{FF2B5EF4-FFF2-40B4-BE49-F238E27FC236}">
                  <a16:creationId xmlns:a16="http://schemas.microsoft.com/office/drawing/2014/main" id="{412E16E2-16AC-4DCC-92D7-68BAC84A3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4" name="Text Box 234">
              <a:extLst>
                <a:ext uri="{FF2B5EF4-FFF2-40B4-BE49-F238E27FC236}">
                  <a16:creationId xmlns:a16="http://schemas.microsoft.com/office/drawing/2014/main" id="{69DFEE0A-3C1B-4974-92D0-5F77D903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11485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 Box 233">
              <a:extLst>
                <a:ext uri="{FF2B5EF4-FFF2-40B4-BE49-F238E27FC236}">
                  <a16:creationId xmlns:a16="http://schemas.microsoft.com/office/drawing/2014/main" id="{3BDB5E74-801C-4C47-B1AE-F97E4A04D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ext Box 232">
              <a:extLst>
                <a:ext uri="{FF2B5EF4-FFF2-40B4-BE49-F238E27FC236}">
                  <a16:creationId xmlns:a16="http://schemas.microsoft.com/office/drawing/2014/main" id="{631906D8-92C2-4CD0-A997-F4CC7CF25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16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Text Box 231">
              <a:extLst>
                <a:ext uri="{FF2B5EF4-FFF2-40B4-BE49-F238E27FC236}">
                  <a16:creationId xmlns:a16="http://schemas.microsoft.com/office/drawing/2014/main" id="{7592987F-1926-49BB-83CD-C687D952D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38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Text Box 230">
              <a:extLst>
                <a:ext uri="{FF2B5EF4-FFF2-40B4-BE49-F238E27FC236}">
                  <a16:creationId xmlns:a16="http://schemas.microsoft.com/office/drawing/2014/main" id="{C0C3DE01-5163-4EFD-9F1D-DE80471AC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Text Box 229">
              <a:extLst>
                <a:ext uri="{FF2B5EF4-FFF2-40B4-BE49-F238E27FC236}">
                  <a16:creationId xmlns:a16="http://schemas.microsoft.com/office/drawing/2014/main" id="{AC8C0BED-9DAB-4122-BD20-51174B5E2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256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0" name="Group 226">
              <a:extLst>
                <a:ext uri="{FF2B5EF4-FFF2-40B4-BE49-F238E27FC236}">
                  <a16:creationId xmlns:a16="http://schemas.microsoft.com/office/drawing/2014/main" id="{CC72B39B-8CDF-483B-82A7-79C1ABB86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7" y="11117"/>
              <a:ext cx="317" cy="445"/>
              <a:chOff x="4503" y="6403"/>
              <a:chExt cx="286" cy="369"/>
            </a:xfrm>
          </p:grpSpPr>
          <p:sp>
            <p:nvSpPr>
              <p:cNvPr id="286" name="Text Box 228">
                <a:extLst>
                  <a:ext uri="{FF2B5EF4-FFF2-40B4-BE49-F238E27FC236}">
                    <a16:creationId xmlns:a16="http://schemas.microsoft.com/office/drawing/2014/main" id="{F67D3CDA-FD68-4D75-A046-AB8B9ED4DA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25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7" name="Oval 227">
                <a:extLst>
                  <a:ext uri="{FF2B5EF4-FFF2-40B4-BE49-F238E27FC236}">
                    <a16:creationId xmlns:a16="http://schemas.microsoft.com/office/drawing/2014/main" id="{52F3151D-0E6F-45C0-AFF3-3BC5ECF90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51" name="Text Box 225">
              <a:extLst>
                <a:ext uri="{FF2B5EF4-FFF2-40B4-BE49-F238E27FC236}">
                  <a16:creationId xmlns:a16="http://schemas.microsoft.com/office/drawing/2014/main" id="{24730E27-2B8D-435C-8A9D-8EF09ACB6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2531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3" name="Group 221">
              <a:extLst>
                <a:ext uri="{FF2B5EF4-FFF2-40B4-BE49-F238E27FC236}">
                  <a16:creationId xmlns:a16="http://schemas.microsoft.com/office/drawing/2014/main" id="{88A45290-216D-41A6-8C84-AE878B4EB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284" name="Text Box 223">
                <a:extLst>
                  <a:ext uri="{FF2B5EF4-FFF2-40B4-BE49-F238E27FC236}">
                    <a16:creationId xmlns:a16="http://schemas.microsoft.com/office/drawing/2014/main" id="{67A2BA8F-D875-481F-B388-DCA2B62A1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" name="Oval 222">
                <a:extLst>
                  <a:ext uri="{FF2B5EF4-FFF2-40B4-BE49-F238E27FC236}">
                    <a16:creationId xmlns:a16="http://schemas.microsoft.com/office/drawing/2014/main" id="{15675EFE-0769-4982-912B-5564019A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54" name="Group 218">
              <a:extLst>
                <a:ext uri="{FF2B5EF4-FFF2-40B4-BE49-F238E27FC236}">
                  <a16:creationId xmlns:a16="http://schemas.microsoft.com/office/drawing/2014/main" id="{BFC5CA37-E638-47CA-8B0F-6B2E9A282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" y="11128"/>
              <a:ext cx="309" cy="406"/>
              <a:chOff x="4517" y="6448"/>
              <a:chExt cx="279" cy="338"/>
            </a:xfrm>
          </p:grpSpPr>
          <p:sp>
            <p:nvSpPr>
              <p:cNvPr id="282" name="Text Box 220">
                <a:extLst>
                  <a:ext uri="{FF2B5EF4-FFF2-40B4-BE49-F238E27FC236}">
                    <a16:creationId xmlns:a16="http://schemas.microsoft.com/office/drawing/2014/main" id="{FAC90E2E-D844-4711-B776-F6768AEA8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27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3" name="Oval 219">
                <a:extLst>
                  <a:ext uri="{FF2B5EF4-FFF2-40B4-BE49-F238E27FC236}">
                    <a16:creationId xmlns:a16="http://schemas.microsoft.com/office/drawing/2014/main" id="{E6DD1F7D-E212-45C9-8715-20214C8E2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55" name="Group 215">
              <a:extLst>
                <a:ext uri="{FF2B5EF4-FFF2-40B4-BE49-F238E27FC236}">
                  <a16:creationId xmlns:a16="http://schemas.microsoft.com/office/drawing/2014/main" id="{2D4E91A0-0E23-4590-A96D-F9BA23A90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" y="12509"/>
              <a:ext cx="316" cy="407"/>
              <a:chOff x="4503" y="6452"/>
              <a:chExt cx="286" cy="338"/>
            </a:xfrm>
          </p:grpSpPr>
          <p:sp>
            <p:nvSpPr>
              <p:cNvPr id="280" name="Text Box 217">
                <a:extLst>
                  <a:ext uri="{FF2B5EF4-FFF2-40B4-BE49-F238E27FC236}">
                    <a16:creationId xmlns:a16="http://schemas.microsoft.com/office/drawing/2014/main" id="{EEC7EDAE-3C84-4805-9195-3B211326A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52"/>
                <a:ext cx="286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1" name="Oval 216">
                <a:extLst>
                  <a:ext uri="{FF2B5EF4-FFF2-40B4-BE49-F238E27FC236}">
                    <a16:creationId xmlns:a16="http://schemas.microsoft.com/office/drawing/2014/main" id="{05D40504-59B4-4876-B99C-BC3123B56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256" name="Group 212">
              <a:extLst>
                <a:ext uri="{FF2B5EF4-FFF2-40B4-BE49-F238E27FC236}">
                  <a16:creationId xmlns:a16="http://schemas.microsoft.com/office/drawing/2014/main" id="{0FDF952A-9DEB-4409-8061-E0F21F34B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21"/>
              <a:ext cx="331" cy="413"/>
              <a:chOff x="4503" y="6428"/>
              <a:chExt cx="300" cy="344"/>
            </a:xfrm>
          </p:grpSpPr>
          <p:sp>
            <p:nvSpPr>
              <p:cNvPr id="278" name="Text Box 214">
                <a:extLst>
                  <a:ext uri="{FF2B5EF4-FFF2-40B4-BE49-F238E27FC236}">
                    <a16:creationId xmlns:a16="http://schemas.microsoft.com/office/drawing/2014/main" id="{36F158BE-4EB4-4A89-90C1-6D02A23E8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28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9" name="Oval 213">
                <a:extLst>
                  <a:ext uri="{FF2B5EF4-FFF2-40B4-BE49-F238E27FC236}">
                    <a16:creationId xmlns:a16="http://schemas.microsoft.com/office/drawing/2014/main" id="{421EBA04-29D5-47AD-9D8B-59E542078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257" name="Line 211">
              <a:extLst>
                <a:ext uri="{FF2B5EF4-FFF2-40B4-BE49-F238E27FC236}">
                  <a16:creationId xmlns:a16="http://schemas.microsoft.com/office/drawing/2014/main" id="{7D0E49F9-87DA-43CC-851A-92BBB8BB32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8" name="Line 210">
              <a:extLst>
                <a:ext uri="{FF2B5EF4-FFF2-40B4-BE49-F238E27FC236}">
                  <a16:creationId xmlns:a16="http://schemas.microsoft.com/office/drawing/2014/main" id="{1A3C9720-D0AB-41EA-B561-C3EBF52BE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689"/>
              <a:ext cx="960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9" name="Line 209">
              <a:extLst>
                <a:ext uri="{FF2B5EF4-FFF2-40B4-BE49-F238E27FC236}">
                  <a16:creationId xmlns:a16="http://schemas.microsoft.com/office/drawing/2014/main" id="{1BE6CE61-70F6-4C49-A3E5-DC55AE475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1" y="11544"/>
              <a:ext cx="1" cy="1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0" name="Line 208">
              <a:extLst>
                <a:ext uri="{FF2B5EF4-FFF2-40B4-BE49-F238E27FC236}">
                  <a16:creationId xmlns:a16="http://schemas.microsoft.com/office/drawing/2014/main" id="{B965A225-51D4-4CEE-A685-505F6AA08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11470"/>
              <a:ext cx="63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1" name="Line 207">
              <a:extLst>
                <a:ext uri="{FF2B5EF4-FFF2-40B4-BE49-F238E27FC236}">
                  <a16:creationId xmlns:a16="http://schemas.microsoft.com/office/drawing/2014/main" id="{B0D07F83-51D1-459F-AFD3-7171D077F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2" name="Line 206">
              <a:extLst>
                <a:ext uri="{FF2B5EF4-FFF2-40B4-BE49-F238E27FC236}">
                  <a16:creationId xmlns:a16="http://schemas.microsoft.com/office/drawing/2014/main" id="{D0501C5E-65D6-405A-9A35-8AD37AE36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1380"/>
              <a:ext cx="648" cy="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3" name="Line 205">
              <a:extLst>
                <a:ext uri="{FF2B5EF4-FFF2-40B4-BE49-F238E27FC236}">
                  <a16:creationId xmlns:a16="http://schemas.microsoft.com/office/drawing/2014/main" id="{4F16CF9A-E8BE-4087-B870-467ECFA30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4" name="Line 204">
              <a:extLst>
                <a:ext uri="{FF2B5EF4-FFF2-40B4-BE49-F238E27FC236}">
                  <a16:creationId xmlns:a16="http://schemas.microsoft.com/office/drawing/2014/main" id="{F6C87470-FDEE-42F5-93B3-4833DBD63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1484"/>
              <a:ext cx="1055" cy="1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5" name="Line 203">
              <a:extLst>
                <a:ext uri="{FF2B5EF4-FFF2-40B4-BE49-F238E27FC236}">
                  <a16:creationId xmlns:a16="http://schemas.microsoft.com/office/drawing/2014/main" id="{580AEF16-38E5-47CA-B041-45BE6EC19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4" y="11498"/>
              <a:ext cx="1005" cy="1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6" name="Line 202">
              <a:extLst>
                <a:ext uri="{FF2B5EF4-FFF2-40B4-BE49-F238E27FC236}">
                  <a16:creationId xmlns:a16="http://schemas.microsoft.com/office/drawing/2014/main" id="{1D44B89F-5105-4861-8CE8-CB0D26388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9" y="11470"/>
              <a:ext cx="634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7" name="Text Box 201">
              <a:extLst>
                <a:ext uri="{FF2B5EF4-FFF2-40B4-BE49-F238E27FC236}">
                  <a16:creationId xmlns:a16="http://schemas.microsoft.com/office/drawing/2014/main" id="{740FB652-337E-4651-84B2-521DA7337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8" name="Text Box 200">
              <a:extLst>
                <a:ext uri="{FF2B5EF4-FFF2-40B4-BE49-F238E27FC236}">
                  <a16:creationId xmlns:a16="http://schemas.microsoft.com/office/drawing/2014/main" id="{291128F5-8ED3-4EBF-8AF5-DEFF1E3B6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9" name="Text Box 199">
              <a:extLst>
                <a:ext uri="{FF2B5EF4-FFF2-40B4-BE49-F238E27FC236}">
                  <a16:creationId xmlns:a16="http://schemas.microsoft.com/office/drawing/2014/main" id="{38206504-D576-4184-ADCE-CAC7B8FAE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Text Box 198">
              <a:extLst>
                <a:ext uri="{FF2B5EF4-FFF2-40B4-BE49-F238E27FC236}">
                  <a16:creationId xmlns:a16="http://schemas.microsoft.com/office/drawing/2014/main" id="{3DE9C0F5-B9D5-4FE4-A969-937C6F150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Line 197">
              <a:extLst>
                <a:ext uri="{FF2B5EF4-FFF2-40B4-BE49-F238E27FC236}">
                  <a16:creationId xmlns:a16="http://schemas.microsoft.com/office/drawing/2014/main" id="{C6DF9A64-A249-49CD-A366-AB9D8FAFC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514"/>
              <a:ext cx="8" cy="10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2" name="Text Box 196">
              <a:extLst>
                <a:ext uri="{FF2B5EF4-FFF2-40B4-BE49-F238E27FC236}">
                  <a16:creationId xmlns:a16="http://schemas.microsoft.com/office/drawing/2014/main" id="{0D6779CF-3454-4622-A488-BE3ED8BB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Text Box 195">
              <a:extLst>
                <a:ext uri="{FF2B5EF4-FFF2-40B4-BE49-F238E27FC236}">
                  <a16:creationId xmlns:a16="http://schemas.microsoft.com/office/drawing/2014/main" id="{43795801-553C-40A9-8208-EF2CE1436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4" name="Text Box 194">
              <a:extLst>
                <a:ext uri="{FF2B5EF4-FFF2-40B4-BE49-F238E27FC236}">
                  <a16:creationId xmlns:a16="http://schemas.microsoft.com/office/drawing/2014/main" id="{DB908928-BB82-4831-A09F-26C6475E2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6" name="Text Box 192">
              <a:extLst>
                <a:ext uri="{FF2B5EF4-FFF2-40B4-BE49-F238E27FC236}">
                  <a16:creationId xmlns:a16="http://schemas.microsoft.com/office/drawing/2014/main" id="{8F16474D-4F4D-489C-8ED6-FFBB354B9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77" name="Text Box 191">
              <a:extLst>
                <a:ext uri="{FF2B5EF4-FFF2-40B4-BE49-F238E27FC236}">
                  <a16:creationId xmlns:a16="http://schemas.microsoft.com/office/drawing/2014/main" id="{7324B0D4-CE5C-4DAA-B513-BBAE64889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3887"/>
              <a:ext cx="412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(f)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顶点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d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被选中，更新顶点</a:t>
              </a:r>
              <a:r>
                <a:rPr lang="en-US" altLang="zh-CN" sz="1800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e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252" name="Oval 224">
              <a:extLst>
                <a:ext uri="{FF2B5EF4-FFF2-40B4-BE49-F238E27FC236}">
                  <a16:creationId xmlns:a16="http://schemas.microsoft.com/office/drawing/2014/main" id="{D10FE963-6775-4049-AD9A-8A7274CC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7F2C0B1-CBF2-443C-801C-5C8C06E62490}"/>
              </a:ext>
            </a:extLst>
          </p:cNvPr>
          <p:cNvSpPr/>
          <p:nvPr/>
        </p:nvSpPr>
        <p:spPr>
          <a:xfrm rot="2990642">
            <a:off x="2569246" y="1889904"/>
            <a:ext cx="1071209" cy="2744005"/>
          </a:xfrm>
          <a:prstGeom prst="round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4D450EC-C323-4A15-AA4A-DF061BD1B7C3}"/>
              </a:ext>
            </a:extLst>
          </p:cNvPr>
          <p:cNvSpPr/>
          <p:nvPr/>
        </p:nvSpPr>
        <p:spPr>
          <a:xfrm>
            <a:off x="7686883" y="2208331"/>
            <a:ext cx="964339" cy="1187061"/>
          </a:xfrm>
          <a:prstGeom prst="roundRect">
            <a:avLst/>
          </a:prstGeom>
          <a:solidFill>
            <a:schemeClr val="bg1">
              <a:lumMod val="6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5CABE26-AD02-1D5B-CE7C-444326DB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90">
            <a:extLst>
              <a:ext uri="{FF2B5EF4-FFF2-40B4-BE49-F238E27FC236}">
                <a16:creationId xmlns:a16="http://schemas.microsoft.com/office/drawing/2014/main" id="{E60A338E-DD8A-43B8-8BCD-37B5731EA55E}"/>
              </a:ext>
            </a:extLst>
          </p:cNvPr>
          <p:cNvGrpSpPr>
            <a:grpSpLocks/>
          </p:cNvGrpSpPr>
          <p:nvPr/>
        </p:nvGrpSpPr>
        <p:grpSpPr bwMode="auto">
          <a:xfrm>
            <a:off x="46611" y="1615830"/>
            <a:ext cx="4280040" cy="3114780"/>
            <a:chOff x="2480" y="10516"/>
            <a:chExt cx="4602" cy="3733"/>
          </a:xfrm>
        </p:grpSpPr>
        <p:sp>
          <p:nvSpPr>
            <p:cNvPr id="100" name="Text Box 236">
              <a:extLst>
                <a:ext uri="{FF2B5EF4-FFF2-40B4-BE49-F238E27FC236}">
                  <a16:creationId xmlns:a16="http://schemas.microsoft.com/office/drawing/2014/main" id="{A72DECE9-43A1-45B2-8314-201BD4CE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1" name="Text Box 235">
              <a:extLst>
                <a:ext uri="{FF2B5EF4-FFF2-40B4-BE49-F238E27FC236}">
                  <a16:creationId xmlns:a16="http://schemas.microsoft.com/office/drawing/2014/main" id="{124BE27F-0846-4BF1-A4F3-598F63A89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2" name="Text Box 234">
              <a:extLst>
                <a:ext uri="{FF2B5EF4-FFF2-40B4-BE49-F238E27FC236}">
                  <a16:creationId xmlns:a16="http://schemas.microsoft.com/office/drawing/2014/main" id="{CEEBFC9D-B97A-49EC-8CF4-784D4D65C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11485"/>
              <a:ext cx="57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 Box 233">
              <a:extLst>
                <a:ext uri="{FF2B5EF4-FFF2-40B4-BE49-F238E27FC236}">
                  <a16:creationId xmlns:a16="http://schemas.microsoft.com/office/drawing/2014/main" id="{D1C54D3C-F662-400F-B6D1-5AEADA99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 Box 232">
              <a:extLst>
                <a:ext uri="{FF2B5EF4-FFF2-40B4-BE49-F238E27FC236}">
                  <a16:creationId xmlns:a16="http://schemas.microsoft.com/office/drawing/2014/main" id="{F102A4C3-3DF9-401D-8C9B-9401512A6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05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 Box 231">
              <a:extLst>
                <a:ext uri="{FF2B5EF4-FFF2-40B4-BE49-F238E27FC236}">
                  <a16:creationId xmlns:a16="http://schemas.microsoft.com/office/drawing/2014/main" id="{8291C202-2E58-4205-B403-ED66A77BD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 Box 230">
              <a:extLst>
                <a:ext uri="{FF2B5EF4-FFF2-40B4-BE49-F238E27FC236}">
                  <a16:creationId xmlns:a16="http://schemas.microsoft.com/office/drawing/2014/main" id="{C47E618C-F3A9-4E1B-8500-F64ECF74A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" y="11317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 Box 229">
              <a:extLst>
                <a:ext uri="{FF2B5EF4-FFF2-40B4-BE49-F238E27FC236}">
                  <a16:creationId xmlns:a16="http://schemas.microsoft.com/office/drawing/2014/main" id="{A62AD9D7-E074-42A9-A64B-44688ABEB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194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8" name="Group 226">
              <a:extLst>
                <a:ext uri="{FF2B5EF4-FFF2-40B4-BE49-F238E27FC236}">
                  <a16:creationId xmlns:a16="http://schemas.microsoft.com/office/drawing/2014/main" id="{24FA3CBD-781C-420E-B77A-09BF1C49E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7" y="11117"/>
              <a:ext cx="317" cy="445"/>
              <a:chOff x="4503" y="6403"/>
              <a:chExt cx="286" cy="369"/>
            </a:xfrm>
          </p:grpSpPr>
          <p:sp>
            <p:nvSpPr>
              <p:cNvPr id="144" name="Text Box 228">
                <a:extLst>
                  <a:ext uri="{FF2B5EF4-FFF2-40B4-BE49-F238E27FC236}">
                    <a16:creationId xmlns:a16="http://schemas.microsoft.com/office/drawing/2014/main" id="{3F301666-CCAA-4502-AC0D-A1732F9A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25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5" name="Oval 227">
                <a:extLst>
                  <a:ext uri="{FF2B5EF4-FFF2-40B4-BE49-F238E27FC236}">
                    <a16:creationId xmlns:a16="http://schemas.microsoft.com/office/drawing/2014/main" id="{F8A89904-BD74-4359-AEED-A35536A3F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09" name="Text Box 225">
              <a:extLst>
                <a:ext uri="{FF2B5EF4-FFF2-40B4-BE49-F238E27FC236}">
                  <a16:creationId xmlns:a16="http://schemas.microsoft.com/office/drawing/2014/main" id="{BCA4468B-3DA2-4456-B162-D8494852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2531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0" name="Group 221">
              <a:extLst>
                <a:ext uri="{FF2B5EF4-FFF2-40B4-BE49-F238E27FC236}">
                  <a16:creationId xmlns:a16="http://schemas.microsoft.com/office/drawing/2014/main" id="{12336913-DC6A-428E-AB7B-9628F7732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142" name="Text Box 223">
                <a:extLst>
                  <a:ext uri="{FF2B5EF4-FFF2-40B4-BE49-F238E27FC236}">
                    <a16:creationId xmlns:a16="http://schemas.microsoft.com/office/drawing/2014/main" id="{36163884-CEFD-4F03-A236-77D561B6D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3" name="Oval 222">
                <a:extLst>
                  <a:ext uri="{FF2B5EF4-FFF2-40B4-BE49-F238E27FC236}">
                    <a16:creationId xmlns:a16="http://schemas.microsoft.com/office/drawing/2014/main" id="{69D1EA99-8C3F-46DF-9771-5CDA938BB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11" name="Group 218">
              <a:extLst>
                <a:ext uri="{FF2B5EF4-FFF2-40B4-BE49-F238E27FC236}">
                  <a16:creationId xmlns:a16="http://schemas.microsoft.com/office/drawing/2014/main" id="{BDEBA3E5-8F7B-4985-8F59-0B9986890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" y="11128"/>
              <a:ext cx="309" cy="406"/>
              <a:chOff x="4517" y="6448"/>
              <a:chExt cx="279" cy="338"/>
            </a:xfrm>
          </p:grpSpPr>
          <p:sp>
            <p:nvSpPr>
              <p:cNvPr id="140" name="Text Box 220">
                <a:extLst>
                  <a:ext uri="{FF2B5EF4-FFF2-40B4-BE49-F238E27FC236}">
                    <a16:creationId xmlns:a16="http://schemas.microsoft.com/office/drawing/2014/main" id="{94218C61-F715-40E5-A819-AAEE0DB65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27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Oval 219">
                <a:extLst>
                  <a:ext uri="{FF2B5EF4-FFF2-40B4-BE49-F238E27FC236}">
                    <a16:creationId xmlns:a16="http://schemas.microsoft.com/office/drawing/2014/main" id="{44D5D487-9D04-42B1-9064-EB90E0DB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12" name="Group 215">
              <a:extLst>
                <a:ext uri="{FF2B5EF4-FFF2-40B4-BE49-F238E27FC236}">
                  <a16:creationId xmlns:a16="http://schemas.microsoft.com/office/drawing/2014/main" id="{6FCABA7A-0A7A-46F3-ACED-B5DBF1106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" y="12523"/>
              <a:ext cx="316" cy="407"/>
              <a:chOff x="4503" y="6462"/>
              <a:chExt cx="286" cy="338"/>
            </a:xfrm>
          </p:grpSpPr>
          <p:sp>
            <p:nvSpPr>
              <p:cNvPr id="138" name="Text Box 217">
                <a:extLst>
                  <a:ext uri="{FF2B5EF4-FFF2-40B4-BE49-F238E27FC236}">
                    <a16:creationId xmlns:a16="http://schemas.microsoft.com/office/drawing/2014/main" id="{F9E6BDEE-D4A2-4B85-8EDF-E68BA8DCA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62"/>
                <a:ext cx="286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9" name="Oval 216">
                <a:extLst>
                  <a:ext uri="{FF2B5EF4-FFF2-40B4-BE49-F238E27FC236}">
                    <a16:creationId xmlns:a16="http://schemas.microsoft.com/office/drawing/2014/main" id="{322CE068-7F70-4B59-A8EC-45A809C55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13" name="Group 212">
              <a:extLst>
                <a:ext uri="{FF2B5EF4-FFF2-40B4-BE49-F238E27FC236}">
                  <a16:creationId xmlns:a16="http://schemas.microsoft.com/office/drawing/2014/main" id="{00EE0591-5B62-4098-8E6D-F64B98D9F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84"/>
              <a:ext cx="331" cy="406"/>
              <a:chOff x="4503" y="6476"/>
              <a:chExt cx="300" cy="338"/>
            </a:xfrm>
          </p:grpSpPr>
          <p:sp>
            <p:nvSpPr>
              <p:cNvPr id="136" name="Text Box 214">
                <a:extLst>
                  <a:ext uri="{FF2B5EF4-FFF2-40B4-BE49-F238E27FC236}">
                    <a16:creationId xmlns:a16="http://schemas.microsoft.com/office/drawing/2014/main" id="{BE2751C6-BA0F-47CB-8CA4-F41421382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Oval 213">
                <a:extLst>
                  <a:ext uri="{FF2B5EF4-FFF2-40B4-BE49-F238E27FC236}">
                    <a16:creationId xmlns:a16="http://schemas.microsoft.com/office/drawing/2014/main" id="{835B3653-9E17-4AF8-84BE-37A936978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14" name="Line 211">
              <a:extLst>
                <a:ext uri="{FF2B5EF4-FFF2-40B4-BE49-F238E27FC236}">
                  <a16:creationId xmlns:a16="http://schemas.microsoft.com/office/drawing/2014/main" id="{D19052C1-3034-4EAC-A0C0-BB500EE6A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Line 210">
              <a:extLst>
                <a:ext uri="{FF2B5EF4-FFF2-40B4-BE49-F238E27FC236}">
                  <a16:creationId xmlns:a16="http://schemas.microsoft.com/office/drawing/2014/main" id="{D3151381-D8CB-40A2-A923-0744477DD7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2688"/>
              <a:ext cx="97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Line 209">
              <a:extLst>
                <a:ext uri="{FF2B5EF4-FFF2-40B4-BE49-F238E27FC236}">
                  <a16:creationId xmlns:a16="http://schemas.microsoft.com/office/drawing/2014/main" id="{0F6DC057-D84D-4123-AA04-2A9CF6A3D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1" y="11544"/>
              <a:ext cx="1" cy="10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Line 208">
              <a:extLst>
                <a:ext uri="{FF2B5EF4-FFF2-40B4-BE49-F238E27FC236}">
                  <a16:creationId xmlns:a16="http://schemas.microsoft.com/office/drawing/2014/main" id="{CBECE5F3-3DAC-4175-9A0D-1117B358C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4" y="11470"/>
              <a:ext cx="634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Line 207">
              <a:extLst>
                <a:ext uri="{FF2B5EF4-FFF2-40B4-BE49-F238E27FC236}">
                  <a16:creationId xmlns:a16="http://schemas.microsoft.com/office/drawing/2014/main" id="{A3B5A5E5-890F-4491-8EE6-76073CB1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Line 206">
              <a:extLst>
                <a:ext uri="{FF2B5EF4-FFF2-40B4-BE49-F238E27FC236}">
                  <a16:creationId xmlns:a16="http://schemas.microsoft.com/office/drawing/2014/main" id="{970EABD5-F128-4C39-9B76-39867F249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2" y="11380"/>
              <a:ext cx="648" cy="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Line 205">
              <a:extLst>
                <a:ext uri="{FF2B5EF4-FFF2-40B4-BE49-F238E27FC236}">
                  <a16:creationId xmlns:a16="http://schemas.microsoft.com/office/drawing/2014/main" id="{F3341EEC-91FE-4548-B96A-DE68B0DF8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1" name="Line 204">
              <a:extLst>
                <a:ext uri="{FF2B5EF4-FFF2-40B4-BE49-F238E27FC236}">
                  <a16:creationId xmlns:a16="http://schemas.microsoft.com/office/drawing/2014/main" id="{CE7BFA21-EADF-4AB5-89C2-ED669205A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11484"/>
              <a:ext cx="1055" cy="12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Line 203">
              <a:extLst>
                <a:ext uri="{FF2B5EF4-FFF2-40B4-BE49-F238E27FC236}">
                  <a16:creationId xmlns:a16="http://schemas.microsoft.com/office/drawing/2014/main" id="{CB91BBFB-E6B6-4EA0-B2DE-1DC79922E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4" y="11498"/>
              <a:ext cx="1005" cy="11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Line 202">
              <a:extLst>
                <a:ext uri="{FF2B5EF4-FFF2-40B4-BE49-F238E27FC236}">
                  <a16:creationId xmlns:a16="http://schemas.microsoft.com/office/drawing/2014/main" id="{C3C9E05A-78EC-4DFB-A360-9FBFDEDC0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9" y="11470"/>
              <a:ext cx="634" cy="6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Text Box 201">
              <a:extLst>
                <a:ext uri="{FF2B5EF4-FFF2-40B4-BE49-F238E27FC236}">
                  <a16:creationId xmlns:a16="http://schemas.microsoft.com/office/drawing/2014/main" id="{CF55D52A-8A04-47C5-BA2F-87C08033A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8" y="1176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 Box 200">
              <a:extLst>
                <a:ext uri="{FF2B5EF4-FFF2-40B4-BE49-F238E27FC236}">
                  <a16:creationId xmlns:a16="http://schemas.microsoft.com/office/drawing/2014/main" id="{5C8BDC74-1F2C-43A3-A489-77B48BDA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9" y="11966"/>
              <a:ext cx="45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 Box 199">
              <a:extLst>
                <a:ext uri="{FF2B5EF4-FFF2-40B4-BE49-F238E27FC236}">
                  <a16:creationId xmlns:a16="http://schemas.microsoft.com/office/drawing/2014/main" id="{ABC31612-59A2-4172-A00B-D295B3522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4" y="11536"/>
              <a:ext cx="53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10</a:t>
              </a:r>
              <a:endParaRPr kumimoji="0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 Box 198">
              <a:extLst>
                <a:ext uri="{FF2B5EF4-FFF2-40B4-BE49-F238E27FC236}">
                  <a16:creationId xmlns:a16="http://schemas.microsoft.com/office/drawing/2014/main" id="{021FA9CA-54E3-4132-98F2-3714A9005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11836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Line 197">
              <a:extLst>
                <a:ext uri="{FF2B5EF4-FFF2-40B4-BE49-F238E27FC236}">
                  <a16:creationId xmlns:a16="http://schemas.microsoft.com/office/drawing/2014/main" id="{67C297DC-8903-42B9-B449-D9446E89C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571"/>
              <a:ext cx="2" cy="10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Text Box 196">
              <a:extLst>
                <a:ext uri="{FF2B5EF4-FFF2-40B4-BE49-F238E27FC236}">
                  <a16:creationId xmlns:a16="http://schemas.microsoft.com/office/drawing/2014/main" id="{4ABB705F-92C1-45B0-8B18-095ABD91E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Text Box 195">
              <a:extLst>
                <a:ext uri="{FF2B5EF4-FFF2-40B4-BE49-F238E27FC236}">
                  <a16:creationId xmlns:a16="http://schemas.microsoft.com/office/drawing/2014/main" id="{387D93C7-734B-4C7A-BB62-E9A882A42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1" name="Text Box 194">
              <a:extLst>
                <a:ext uri="{FF2B5EF4-FFF2-40B4-BE49-F238E27FC236}">
                  <a16:creationId xmlns:a16="http://schemas.microsoft.com/office/drawing/2014/main" id="{EB7CD3E1-5BE4-4724-AF0B-9D7F5F51A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2" name="Text Box 193">
              <a:extLst>
                <a:ext uri="{FF2B5EF4-FFF2-40B4-BE49-F238E27FC236}">
                  <a16:creationId xmlns:a16="http://schemas.microsoft.com/office/drawing/2014/main" id="{002E0844-2979-4AFA-9F35-8EC38C630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310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3" name="Text Box 192">
              <a:extLst>
                <a:ext uri="{FF2B5EF4-FFF2-40B4-BE49-F238E27FC236}">
                  <a16:creationId xmlns:a16="http://schemas.microsoft.com/office/drawing/2014/main" id="{A69DD7B0-3157-455A-AA0C-A31C2B037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4" name="Text Box 191">
              <a:extLst>
                <a:ext uri="{FF2B5EF4-FFF2-40B4-BE49-F238E27FC236}">
                  <a16:creationId xmlns:a16="http://schemas.microsoft.com/office/drawing/2014/main" id="{1F329290-C1E6-4A49-B3CE-D90EC3A21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3764"/>
              <a:ext cx="4253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(g) </a:t>
              </a:r>
              <a:r>
                <a:rPr lang="zh-CN" altLang="en-US" sz="1800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顶点</a:t>
              </a:r>
              <a:r>
                <a:rPr lang="en-US" altLang="zh-CN" sz="1800" i="1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e </a:t>
              </a:r>
              <a:r>
                <a:rPr lang="zh-CN" altLang="en-US" sz="1800" dirty="0"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被选中，无需更新任何顶点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135" name="Oval 224">
              <a:extLst>
                <a:ext uri="{FF2B5EF4-FFF2-40B4-BE49-F238E27FC236}">
                  <a16:creationId xmlns:a16="http://schemas.microsoft.com/office/drawing/2014/main" id="{2EB02CDB-0CBE-4528-A998-61142C22F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46" name="Group 190">
            <a:extLst>
              <a:ext uri="{FF2B5EF4-FFF2-40B4-BE49-F238E27FC236}">
                <a16:creationId xmlns:a16="http://schemas.microsoft.com/office/drawing/2014/main" id="{EF1FD832-7DE3-4E5F-961B-7A15222EE6B0}"/>
              </a:ext>
            </a:extLst>
          </p:cNvPr>
          <p:cNvGrpSpPr>
            <a:grpSpLocks/>
          </p:cNvGrpSpPr>
          <p:nvPr/>
        </p:nvGrpSpPr>
        <p:grpSpPr bwMode="auto">
          <a:xfrm>
            <a:off x="4604100" y="1632518"/>
            <a:ext cx="4280040" cy="3114780"/>
            <a:chOff x="2480" y="10516"/>
            <a:chExt cx="4602" cy="3733"/>
          </a:xfrm>
        </p:grpSpPr>
        <p:sp>
          <p:nvSpPr>
            <p:cNvPr id="147" name="Text Box 236">
              <a:extLst>
                <a:ext uri="{FF2B5EF4-FFF2-40B4-BE49-F238E27FC236}">
                  <a16:creationId xmlns:a16="http://schemas.microsoft.com/office/drawing/2014/main" id="{5798690B-936C-4F39-836B-49B2D64B5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0536"/>
              <a:ext cx="1218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8" name="Text Box 235">
              <a:extLst>
                <a:ext uri="{FF2B5EF4-FFF2-40B4-BE49-F238E27FC236}">
                  <a16:creationId xmlns:a16="http://schemas.microsoft.com/office/drawing/2014/main" id="{590965A9-1263-4500-93C4-4B2BE50E7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" y="10516"/>
              <a:ext cx="1285" cy="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50" name="Text Box 233">
              <a:extLst>
                <a:ext uri="{FF2B5EF4-FFF2-40B4-BE49-F238E27FC236}">
                  <a16:creationId xmlns:a16="http://schemas.microsoft.com/office/drawing/2014/main" id="{98021293-30E3-47BF-ADC1-53E0C6B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" y="12058"/>
              <a:ext cx="4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Text Box 232">
              <a:extLst>
                <a:ext uri="{FF2B5EF4-FFF2-40B4-BE49-F238E27FC236}">
                  <a16:creationId xmlns:a16="http://schemas.microsoft.com/office/drawing/2014/main" id="{4DCD7ED6-A854-4D02-8FA0-4E298BAB5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1025"/>
              <a:ext cx="56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 Box 231">
              <a:extLst>
                <a:ext uri="{FF2B5EF4-FFF2-40B4-BE49-F238E27FC236}">
                  <a16:creationId xmlns:a16="http://schemas.microsoft.com/office/drawing/2014/main" id="{AA83657A-DDFB-4E73-A022-1F0B3F2F4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12356"/>
              <a:ext cx="45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Text Box 229">
              <a:extLst>
                <a:ext uri="{FF2B5EF4-FFF2-40B4-BE49-F238E27FC236}">
                  <a16:creationId xmlns:a16="http://schemas.microsoft.com/office/drawing/2014/main" id="{C16463C8-D40B-42DA-BF0A-76C21DA51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8" y="12212"/>
              <a:ext cx="4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5" name="Group 226">
              <a:extLst>
                <a:ext uri="{FF2B5EF4-FFF2-40B4-BE49-F238E27FC236}">
                  <a16:creationId xmlns:a16="http://schemas.microsoft.com/office/drawing/2014/main" id="{D38BEC7A-0CB0-4B52-A237-0E166A9C3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7" y="11117"/>
              <a:ext cx="317" cy="445"/>
              <a:chOff x="4503" y="6403"/>
              <a:chExt cx="286" cy="369"/>
            </a:xfrm>
          </p:grpSpPr>
          <p:sp>
            <p:nvSpPr>
              <p:cNvPr id="191" name="Text Box 228">
                <a:extLst>
                  <a:ext uri="{FF2B5EF4-FFF2-40B4-BE49-F238E27FC236}">
                    <a16:creationId xmlns:a16="http://schemas.microsoft.com/office/drawing/2014/main" id="{BA29E144-D555-463C-A1F7-76DBBB2A22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03"/>
                <a:ext cx="25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Oval 227">
                <a:extLst>
                  <a:ext uri="{FF2B5EF4-FFF2-40B4-BE49-F238E27FC236}">
                    <a16:creationId xmlns:a16="http://schemas.microsoft.com/office/drawing/2014/main" id="{D5D7DA67-8E47-486F-8D46-D0B568F8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56" name="Text Box 225">
              <a:extLst>
                <a:ext uri="{FF2B5EF4-FFF2-40B4-BE49-F238E27FC236}">
                  <a16:creationId xmlns:a16="http://schemas.microsoft.com/office/drawing/2014/main" id="{94710063-5F5A-4BE9-8997-114258AC6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" y="12531"/>
              <a:ext cx="332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7" name="Group 221">
              <a:extLst>
                <a:ext uri="{FF2B5EF4-FFF2-40B4-BE49-F238E27FC236}">
                  <a16:creationId xmlns:a16="http://schemas.microsoft.com/office/drawing/2014/main" id="{CA06BC7F-F1F6-4BF7-ADEE-F3B484B32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11850"/>
              <a:ext cx="453" cy="421"/>
              <a:chOff x="4519" y="6422"/>
              <a:chExt cx="412" cy="350"/>
            </a:xfrm>
          </p:grpSpPr>
          <p:sp>
            <p:nvSpPr>
              <p:cNvPr id="189" name="Text Box 223">
                <a:extLst>
                  <a:ext uri="{FF2B5EF4-FFF2-40B4-BE49-F238E27FC236}">
                    <a16:creationId xmlns:a16="http://schemas.microsoft.com/office/drawing/2014/main" id="{3A77FBF6-7431-464E-A819-5AD413C31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9" y="6422"/>
                <a:ext cx="412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Oval 222">
                <a:extLst>
                  <a:ext uri="{FF2B5EF4-FFF2-40B4-BE49-F238E27FC236}">
                    <a16:creationId xmlns:a16="http://schemas.microsoft.com/office/drawing/2014/main" id="{7B1C9C1A-CE71-4600-8F99-C307AE471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8" name="Group 218">
              <a:extLst>
                <a:ext uri="{FF2B5EF4-FFF2-40B4-BE49-F238E27FC236}">
                  <a16:creationId xmlns:a16="http://schemas.microsoft.com/office/drawing/2014/main" id="{7BFF48F0-AAEB-4A6C-A4AF-203EDE01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" y="11128"/>
              <a:ext cx="309" cy="406"/>
              <a:chOff x="4517" y="6448"/>
              <a:chExt cx="279" cy="338"/>
            </a:xfrm>
          </p:grpSpPr>
          <p:sp>
            <p:nvSpPr>
              <p:cNvPr id="187" name="Text Box 220">
                <a:extLst>
                  <a:ext uri="{FF2B5EF4-FFF2-40B4-BE49-F238E27FC236}">
                    <a16:creationId xmlns:a16="http://schemas.microsoft.com/office/drawing/2014/main" id="{795D5C5C-444D-4107-9B10-9262D3E26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7" y="6448"/>
                <a:ext cx="27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Oval 219">
                <a:extLst>
                  <a:ext uri="{FF2B5EF4-FFF2-40B4-BE49-F238E27FC236}">
                    <a16:creationId xmlns:a16="http://schemas.microsoft.com/office/drawing/2014/main" id="{5E2A6D70-C7A5-479E-9C95-F5E108B2C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59" name="Group 215">
              <a:extLst>
                <a:ext uri="{FF2B5EF4-FFF2-40B4-BE49-F238E27FC236}">
                  <a16:creationId xmlns:a16="http://schemas.microsoft.com/office/drawing/2014/main" id="{9A39F620-767A-40F7-BB29-6773B4319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4" y="12515"/>
              <a:ext cx="316" cy="408"/>
              <a:chOff x="4503" y="6441"/>
              <a:chExt cx="286" cy="338"/>
            </a:xfrm>
          </p:grpSpPr>
          <p:sp>
            <p:nvSpPr>
              <p:cNvPr id="185" name="Text Box 217">
                <a:extLst>
                  <a:ext uri="{FF2B5EF4-FFF2-40B4-BE49-F238E27FC236}">
                    <a16:creationId xmlns:a16="http://schemas.microsoft.com/office/drawing/2014/main" id="{3986A8C0-4B6E-4B1A-B60D-F46AC3673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41"/>
                <a:ext cx="286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Oval 216">
                <a:extLst>
                  <a:ext uri="{FF2B5EF4-FFF2-40B4-BE49-F238E27FC236}">
                    <a16:creationId xmlns:a16="http://schemas.microsoft.com/office/drawing/2014/main" id="{E7F35B12-9260-4A44-85CE-E5A7E39D7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160" name="Group 212">
              <a:extLst>
                <a:ext uri="{FF2B5EF4-FFF2-40B4-BE49-F238E27FC236}">
                  <a16:creationId xmlns:a16="http://schemas.microsoft.com/office/drawing/2014/main" id="{687082E5-DDB6-4EEB-8869-C8F45D9B6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9" y="11984"/>
              <a:ext cx="331" cy="406"/>
              <a:chOff x="4503" y="6476"/>
              <a:chExt cx="300" cy="338"/>
            </a:xfrm>
          </p:grpSpPr>
          <p:sp>
            <p:nvSpPr>
              <p:cNvPr id="183" name="Text Box 214">
                <a:extLst>
                  <a:ext uri="{FF2B5EF4-FFF2-40B4-BE49-F238E27FC236}">
                    <a16:creationId xmlns:a16="http://schemas.microsoft.com/office/drawing/2014/main" id="{D6CB8D44-BD7F-4287-AFD9-8437024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" y="6476"/>
                <a:ext cx="300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Oval 213">
                <a:extLst>
                  <a:ext uri="{FF2B5EF4-FFF2-40B4-BE49-F238E27FC236}">
                    <a16:creationId xmlns:a16="http://schemas.microsoft.com/office/drawing/2014/main" id="{2DFEEDB7-D5AC-4C04-93ED-6EDB199F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6509"/>
                <a:ext cx="262" cy="2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161" name="Line 211">
              <a:extLst>
                <a:ext uri="{FF2B5EF4-FFF2-40B4-BE49-F238E27FC236}">
                  <a16:creationId xmlns:a16="http://schemas.microsoft.com/office/drawing/2014/main" id="{F94D2242-1BFB-4FC7-AE6D-066A13467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1" y="11364"/>
              <a:ext cx="932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Line 210">
              <a:extLst>
                <a:ext uri="{FF2B5EF4-FFF2-40B4-BE49-F238E27FC236}">
                  <a16:creationId xmlns:a16="http://schemas.microsoft.com/office/drawing/2014/main" id="{D6F74DED-0D98-4339-AD51-B42281A6A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689"/>
              <a:ext cx="983" cy="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Line 207">
              <a:extLst>
                <a:ext uri="{FF2B5EF4-FFF2-40B4-BE49-F238E27FC236}">
                  <a16:creationId xmlns:a16="http://schemas.microsoft.com/office/drawing/2014/main" id="{F7A25C11-6583-4AA8-B3C3-2FEEF444F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12200"/>
              <a:ext cx="557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Line 205">
              <a:extLst>
                <a:ext uri="{FF2B5EF4-FFF2-40B4-BE49-F238E27FC236}">
                  <a16:creationId xmlns:a16="http://schemas.microsoft.com/office/drawing/2014/main" id="{C6E32F7E-3CDE-4F45-8EF5-8887BFE88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2" y="12280"/>
              <a:ext cx="613" cy="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75" name="Line 197">
              <a:extLst>
                <a:ext uri="{FF2B5EF4-FFF2-40B4-BE49-F238E27FC236}">
                  <a16:creationId xmlns:a16="http://schemas.microsoft.com/office/drawing/2014/main" id="{569BBCCB-EE66-4A69-8333-4CF1E8B56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534"/>
              <a:ext cx="22" cy="10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Text Box 196">
              <a:extLst>
                <a:ext uri="{FF2B5EF4-FFF2-40B4-BE49-F238E27FC236}">
                  <a16:creationId xmlns:a16="http://schemas.microsoft.com/office/drawing/2014/main" id="{A306912D-3701-417B-A75D-112E3A975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" y="11910"/>
              <a:ext cx="45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Text Box 195">
              <a:extLst>
                <a:ext uri="{FF2B5EF4-FFF2-40B4-BE49-F238E27FC236}">
                  <a16:creationId xmlns:a16="http://schemas.microsoft.com/office/drawing/2014/main" id="{46D98DB3-992E-4000-9C3D-BF27BFCE2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12963"/>
              <a:ext cx="1230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8" name="Text Box 194">
              <a:extLst>
                <a:ext uri="{FF2B5EF4-FFF2-40B4-BE49-F238E27FC236}">
                  <a16:creationId xmlns:a16="http://schemas.microsoft.com/office/drawing/2014/main" id="{2342D7A8-F1DB-48A3-ADF4-DDF9B65B6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12931"/>
              <a:ext cx="1247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9" name="Text Box 193">
              <a:extLst>
                <a:ext uri="{FF2B5EF4-FFF2-40B4-BE49-F238E27FC236}">
                  <a16:creationId xmlns:a16="http://schemas.microsoft.com/office/drawing/2014/main" id="{31197EB2-9A07-43C5-8838-035895668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9" y="11310"/>
              <a:ext cx="121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0" name="Text Box 192">
              <a:extLst>
                <a:ext uri="{FF2B5EF4-FFF2-40B4-BE49-F238E27FC236}">
                  <a16:creationId xmlns:a16="http://schemas.microsoft.com/office/drawing/2014/main" id="{057F24A1-4E89-43AA-B8AF-6CE35E8EC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2329"/>
              <a:ext cx="112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81" name="Text Box 191">
              <a:extLst>
                <a:ext uri="{FF2B5EF4-FFF2-40B4-BE49-F238E27FC236}">
                  <a16:creationId xmlns:a16="http://schemas.microsoft.com/office/drawing/2014/main" id="{F9609C8D-4E01-42BA-A0E6-299B541A3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13764"/>
              <a:ext cx="412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(h)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Dijkstra </a:t>
              </a:r>
              <a:r>
                <a:rPr kumimoji="0" lang="en-US" altLang="zh-CN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华文细黑" panose="02010600040101010101" pitchFamily="2" charset="-122"/>
                  <a:cs typeface="Times New Roman" pitchFamily="18" charset="0"/>
                </a:rPr>
                <a:t>算法产生的最短路径树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华文细黑" panose="02010600040101010101" pitchFamily="2" charset="-122"/>
                <a:cs typeface="Arial" pitchFamily="34" charset="0"/>
              </a:endParaRPr>
            </a:p>
          </p:txBody>
        </p:sp>
        <p:sp>
          <p:nvSpPr>
            <p:cNvPr id="182" name="Oval 224">
              <a:extLst>
                <a:ext uri="{FF2B5EF4-FFF2-40B4-BE49-F238E27FC236}">
                  <a16:creationId xmlns:a16="http://schemas.microsoft.com/office/drawing/2014/main" id="{58D288CF-4519-4F0E-A011-EA9BA2D0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2595"/>
              <a:ext cx="290" cy="3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F2810E4-BA08-0809-17A8-D0C28FA0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9600" y="1524000"/>
            <a:ext cx="77099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算法正确性证明</a:t>
            </a:r>
            <a:endParaRPr lang="en-US" altLang="zh-CN" sz="24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我们用归纳法证明，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当顶点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被选中而连到树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上去时，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值就是从源点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的最短路径的长度，即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。对应的最短路径是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中从源点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的父亲顶点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，再到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的这条路径。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81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33400"/>
            <a:ext cx="8763000" cy="595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归纳基础</a:t>
            </a:r>
            <a:r>
              <a:rPr lang="zh-CN" altLang="en-US" sz="2400" dirty="0"/>
              <a:t>：</a:t>
            </a:r>
            <a:endParaRPr lang="en-US" sz="2400" dirty="0"/>
          </a:p>
          <a:p>
            <a:pPr indent="457200">
              <a:lnSpc>
                <a:spcPct val="150000"/>
              </a:lnSpc>
            </a:pPr>
            <a:r>
              <a:rPr lang="zh-CN" altLang="en-US" sz="2000" dirty="0"/>
              <a:t>因为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= 0 &lt;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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zh-CN" altLang="en-US" sz="2000" dirty="0"/>
              <a:t>第一个被选中的点必定是源点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/>
              <a:t>。因为图中所有权值都大于等于零，显然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正确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归纳步骤</a:t>
            </a:r>
            <a:r>
              <a:rPr lang="zh-CN" altLang="en-US" sz="2400" dirty="0"/>
              <a:t>：</a:t>
            </a:r>
            <a:endParaRPr lang="en-US" sz="2400" dirty="0"/>
          </a:p>
          <a:p>
            <a:pPr indent="457200">
              <a:lnSpc>
                <a:spcPct val="140000"/>
              </a:lnSpc>
            </a:pPr>
            <a:r>
              <a:rPr lang="zh-CN" altLang="en-US" sz="2000" dirty="0"/>
              <a:t>假没算法已经正确地选取了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个顶点在树中，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，即沿着树中从源点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到这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个顶点的任意一个顶点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的路径都是到该顶点的一条最短路径，长度为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。现在证明算法选取的第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也是正确的，也就是要证明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一定是一条从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最短路径的长度。 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4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用反证法。假设图中还有一条比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还短的路径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)) &lt;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]，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我们将由此导出矛盾。让我们定义一个割，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是已在树中的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个点（包括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），而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是树外的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个点。因为信源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分属割的两边，路径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含有至少一条穿越边。设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是路径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上第一条穿越边。我们可以把这条路径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分为三段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890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335" y="684886"/>
            <a:ext cx="404046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段从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，长度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段是边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段是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，长度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根据反证法假设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)) &lt;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即：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            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3810000" y="446922"/>
            <a:ext cx="5257800" cy="2928095"/>
            <a:chOff x="2520" y="3774"/>
            <a:chExt cx="7872" cy="4028"/>
          </a:xfrm>
        </p:grpSpPr>
        <p:sp>
          <p:nvSpPr>
            <p:cNvPr id="6" name="AutoShape 32"/>
            <p:cNvSpPr>
              <a:spLocks noChangeAspect="1" noChangeArrowheads="1" noTextEdit="1"/>
            </p:cNvSpPr>
            <p:nvPr/>
          </p:nvSpPr>
          <p:spPr bwMode="auto">
            <a:xfrm>
              <a:off x="2520" y="3774"/>
              <a:ext cx="7872" cy="3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" name="Freeform 31"/>
            <p:cNvSpPr>
              <a:spLocks/>
            </p:cNvSpPr>
            <p:nvPr/>
          </p:nvSpPr>
          <p:spPr bwMode="auto">
            <a:xfrm>
              <a:off x="3076" y="4043"/>
              <a:ext cx="3343" cy="3194"/>
            </a:xfrm>
            <a:custGeom>
              <a:avLst/>
              <a:gdLst>
                <a:gd name="T0" fmla="*/ 270 w 2985"/>
                <a:gd name="T1" fmla="*/ 300 h 3195"/>
                <a:gd name="T2" fmla="*/ 960 w 2985"/>
                <a:gd name="T3" fmla="*/ 210 h 3195"/>
                <a:gd name="T4" fmla="*/ 1365 w 2985"/>
                <a:gd name="T5" fmla="*/ 60 h 3195"/>
                <a:gd name="T6" fmla="*/ 1560 w 2985"/>
                <a:gd name="T7" fmla="*/ 0 h 3195"/>
                <a:gd name="T8" fmla="*/ 1725 w 2985"/>
                <a:gd name="T9" fmla="*/ 105 h 3195"/>
                <a:gd name="T10" fmla="*/ 1845 w 2985"/>
                <a:gd name="T11" fmla="*/ 195 h 3195"/>
                <a:gd name="T12" fmla="*/ 2025 w 2985"/>
                <a:gd name="T13" fmla="*/ 285 h 3195"/>
                <a:gd name="T14" fmla="*/ 2325 w 2985"/>
                <a:gd name="T15" fmla="*/ 360 h 3195"/>
                <a:gd name="T16" fmla="*/ 2610 w 2985"/>
                <a:gd name="T17" fmla="*/ 450 h 3195"/>
                <a:gd name="T18" fmla="*/ 2820 w 2985"/>
                <a:gd name="T19" fmla="*/ 615 h 3195"/>
                <a:gd name="T20" fmla="*/ 2820 w 2985"/>
                <a:gd name="T21" fmla="*/ 885 h 3195"/>
                <a:gd name="T22" fmla="*/ 2985 w 2985"/>
                <a:gd name="T23" fmla="*/ 1440 h 3195"/>
                <a:gd name="T24" fmla="*/ 2850 w 2985"/>
                <a:gd name="T25" fmla="*/ 1695 h 3195"/>
                <a:gd name="T26" fmla="*/ 2790 w 2985"/>
                <a:gd name="T27" fmla="*/ 1755 h 3195"/>
                <a:gd name="T28" fmla="*/ 2715 w 2985"/>
                <a:gd name="T29" fmla="*/ 2010 h 3195"/>
                <a:gd name="T30" fmla="*/ 2745 w 2985"/>
                <a:gd name="T31" fmla="*/ 2550 h 3195"/>
                <a:gd name="T32" fmla="*/ 2415 w 2985"/>
                <a:gd name="T33" fmla="*/ 2790 h 3195"/>
                <a:gd name="T34" fmla="*/ 2130 w 2985"/>
                <a:gd name="T35" fmla="*/ 2880 h 3195"/>
                <a:gd name="T36" fmla="*/ 1965 w 2985"/>
                <a:gd name="T37" fmla="*/ 3060 h 3195"/>
                <a:gd name="T38" fmla="*/ 1200 w 2985"/>
                <a:gd name="T39" fmla="*/ 3090 h 3195"/>
                <a:gd name="T40" fmla="*/ 1095 w 2985"/>
                <a:gd name="T41" fmla="*/ 2970 h 3195"/>
                <a:gd name="T42" fmla="*/ 810 w 2985"/>
                <a:gd name="T43" fmla="*/ 2805 h 3195"/>
                <a:gd name="T44" fmla="*/ 285 w 2985"/>
                <a:gd name="T45" fmla="*/ 2700 h 3195"/>
                <a:gd name="T46" fmla="*/ 105 w 2985"/>
                <a:gd name="T47" fmla="*/ 2640 h 3195"/>
                <a:gd name="T48" fmla="*/ 60 w 2985"/>
                <a:gd name="T49" fmla="*/ 2505 h 3195"/>
                <a:gd name="T50" fmla="*/ 285 w 2985"/>
                <a:gd name="T51" fmla="*/ 2145 h 3195"/>
                <a:gd name="T52" fmla="*/ 330 w 2985"/>
                <a:gd name="T53" fmla="*/ 2010 h 3195"/>
                <a:gd name="T54" fmla="*/ 165 w 2985"/>
                <a:gd name="T55" fmla="*/ 1710 h 3195"/>
                <a:gd name="T56" fmla="*/ 30 w 2985"/>
                <a:gd name="T57" fmla="*/ 1500 h 3195"/>
                <a:gd name="T58" fmla="*/ 0 w 2985"/>
                <a:gd name="T59" fmla="*/ 1410 h 3195"/>
                <a:gd name="T60" fmla="*/ 210 w 2985"/>
                <a:gd name="T61" fmla="*/ 1005 h 3195"/>
                <a:gd name="T62" fmla="*/ 285 w 2985"/>
                <a:gd name="T63" fmla="*/ 825 h 3195"/>
                <a:gd name="T64" fmla="*/ 195 w 2985"/>
                <a:gd name="T65" fmla="*/ 585 h 3195"/>
                <a:gd name="T66" fmla="*/ 135 w 2985"/>
                <a:gd name="T67" fmla="*/ 450 h 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85" h="3195">
                  <a:moveTo>
                    <a:pt x="135" y="465"/>
                  </a:moveTo>
                  <a:cubicBezTo>
                    <a:pt x="171" y="357"/>
                    <a:pt x="163" y="353"/>
                    <a:pt x="270" y="300"/>
                  </a:cubicBezTo>
                  <a:cubicBezTo>
                    <a:pt x="290" y="241"/>
                    <a:pt x="281" y="227"/>
                    <a:pt x="375" y="225"/>
                  </a:cubicBezTo>
                  <a:cubicBezTo>
                    <a:pt x="570" y="220"/>
                    <a:pt x="765" y="215"/>
                    <a:pt x="960" y="210"/>
                  </a:cubicBezTo>
                  <a:cubicBezTo>
                    <a:pt x="1035" y="191"/>
                    <a:pt x="1170" y="175"/>
                    <a:pt x="1230" y="135"/>
                  </a:cubicBezTo>
                  <a:cubicBezTo>
                    <a:pt x="1272" y="107"/>
                    <a:pt x="1320" y="83"/>
                    <a:pt x="1365" y="60"/>
                  </a:cubicBezTo>
                  <a:cubicBezTo>
                    <a:pt x="1390" y="47"/>
                    <a:pt x="1446" y="37"/>
                    <a:pt x="1470" y="30"/>
                  </a:cubicBezTo>
                  <a:cubicBezTo>
                    <a:pt x="1500" y="21"/>
                    <a:pt x="1560" y="0"/>
                    <a:pt x="1560" y="0"/>
                  </a:cubicBezTo>
                  <a:cubicBezTo>
                    <a:pt x="1600" y="5"/>
                    <a:pt x="1643" y="0"/>
                    <a:pt x="1680" y="15"/>
                  </a:cubicBezTo>
                  <a:cubicBezTo>
                    <a:pt x="1717" y="30"/>
                    <a:pt x="1706" y="81"/>
                    <a:pt x="1725" y="105"/>
                  </a:cubicBezTo>
                  <a:cubicBezTo>
                    <a:pt x="1736" y="119"/>
                    <a:pt x="1755" y="125"/>
                    <a:pt x="1770" y="135"/>
                  </a:cubicBezTo>
                  <a:cubicBezTo>
                    <a:pt x="1825" y="218"/>
                    <a:pt x="1768" y="152"/>
                    <a:pt x="1845" y="195"/>
                  </a:cubicBezTo>
                  <a:cubicBezTo>
                    <a:pt x="1877" y="213"/>
                    <a:pt x="1901" y="244"/>
                    <a:pt x="1935" y="255"/>
                  </a:cubicBezTo>
                  <a:cubicBezTo>
                    <a:pt x="1965" y="265"/>
                    <a:pt x="1999" y="267"/>
                    <a:pt x="2025" y="285"/>
                  </a:cubicBezTo>
                  <a:cubicBezTo>
                    <a:pt x="2069" y="314"/>
                    <a:pt x="2065" y="318"/>
                    <a:pt x="2115" y="330"/>
                  </a:cubicBezTo>
                  <a:cubicBezTo>
                    <a:pt x="2191" y="349"/>
                    <a:pt x="2241" y="351"/>
                    <a:pt x="2325" y="360"/>
                  </a:cubicBezTo>
                  <a:cubicBezTo>
                    <a:pt x="2405" y="387"/>
                    <a:pt x="2485" y="408"/>
                    <a:pt x="2565" y="435"/>
                  </a:cubicBezTo>
                  <a:cubicBezTo>
                    <a:pt x="2580" y="440"/>
                    <a:pt x="2597" y="441"/>
                    <a:pt x="2610" y="450"/>
                  </a:cubicBezTo>
                  <a:cubicBezTo>
                    <a:pt x="2640" y="470"/>
                    <a:pt x="2700" y="510"/>
                    <a:pt x="2700" y="510"/>
                  </a:cubicBezTo>
                  <a:cubicBezTo>
                    <a:pt x="2750" y="585"/>
                    <a:pt x="2715" y="545"/>
                    <a:pt x="2820" y="615"/>
                  </a:cubicBezTo>
                  <a:cubicBezTo>
                    <a:pt x="2835" y="625"/>
                    <a:pt x="2865" y="645"/>
                    <a:pt x="2865" y="645"/>
                  </a:cubicBezTo>
                  <a:cubicBezTo>
                    <a:pt x="2855" y="734"/>
                    <a:pt x="2848" y="802"/>
                    <a:pt x="2820" y="885"/>
                  </a:cubicBezTo>
                  <a:cubicBezTo>
                    <a:pt x="2831" y="1020"/>
                    <a:pt x="2828" y="1148"/>
                    <a:pt x="2925" y="1245"/>
                  </a:cubicBezTo>
                  <a:cubicBezTo>
                    <a:pt x="2947" y="1311"/>
                    <a:pt x="2968" y="1373"/>
                    <a:pt x="2985" y="1440"/>
                  </a:cubicBezTo>
                  <a:cubicBezTo>
                    <a:pt x="2968" y="1543"/>
                    <a:pt x="2970" y="1590"/>
                    <a:pt x="2880" y="1650"/>
                  </a:cubicBezTo>
                  <a:cubicBezTo>
                    <a:pt x="2870" y="1665"/>
                    <a:pt x="2864" y="1684"/>
                    <a:pt x="2850" y="1695"/>
                  </a:cubicBezTo>
                  <a:cubicBezTo>
                    <a:pt x="2838" y="1705"/>
                    <a:pt x="2816" y="1699"/>
                    <a:pt x="2805" y="1710"/>
                  </a:cubicBezTo>
                  <a:cubicBezTo>
                    <a:pt x="2794" y="1721"/>
                    <a:pt x="2797" y="1741"/>
                    <a:pt x="2790" y="1755"/>
                  </a:cubicBezTo>
                  <a:cubicBezTo>
                    <a:pt x="2782" y="1771"/>
                    <a:pt x="2768" y="1784"/>
                    <a:pt x="2760" y="1800"/>
                  </a:cubicBezTo>
                  <a:cubicBezTo>
                    <a:pt x="2729" y="1862"/>
                    <a:pt x="2724" y="1945"/>
                    <a:pt x="2715" y="2010"/>
                  </a:cubicBezTo>
                  <a:cubicBezTo>
                    <a:pt x="2732" y="2142"/>
                    <a:pt x="2753" y="2270"/>
                    <a:pt x="2775" y="2400"/>
                  </a:cubicBezTo>
                  <a:cubicBezTo>
                    <a:pt x="2773" y="2411"/>
                    <a:pt x="2756" y="2528"/>
                    <a:pt x="2745" y="2550"/>
                  </a:cubicBezTo>
                  <a:cubicBezTo>
                    <a:pt x="2703" y="2634"/>
                    <a:pt x="2661" y="2664"/>
                    <a:pt x="2595" y="2730"/>
                  </a:cubicBezTo>
                  <a:cubicBezTo>
                    <a:pt x="2586" y="2739"/>
                    <a:pt x="2445" y="2780"/>
                    <a:pt x="2415" y="2790"/>
                  </a:cubicBezTo>
                  <a:cubicBezTo>
                    <a:pt x="2350" y="2812"/>
                    <a:pt x="2285" y="2830"/>
                    <a:pt x="2220" y="2850"/>
                  </a:cubicBezTo>
                  <a:cubicBezTo>
                    <a:pt x="2190" y="2859"/>
                    <a:pt x="2130" y="2880"/>
                    <a:pt x="2130" y="2880"/>
                  </a:cubicBezTo>
                  <a:cubicBezTo>
                    <a:pt x="2085" y="2925"/>
                    <a:pt x="2030" y="2962"/>
                    <a:pt x="1995" y="3015"/>
                  </a:cubicBezTo>
                  <a:cubicBezTo>
                    <a:pt x="1985" y="3030"/>
                    <a:pt x="1979" y="3048"/>
                    <a:pt x="1965" y="3060"/>
                  </a:cubicBezTo>
                  <a:cubicBezTo>
                    <a:pt x="1890" y="3126"/>
                    <a:pt x="1811" y="3152"/>
                    <a:pt x="1725" y="3195"/>
                  </a:cubicBezTo>
                  <a:cubicBezTo>
                    <a:pt x="1554" y="3186"/>
                    <a:pt x="1351" y="3190"/>
                    <a:pt x="1200" y="3090"/>
                  </a:cubicBezTo>
                  <a:cubicBezTo>
                    <a:pt x="1120" y="2970"/>
                    <a:pt x="1225" y="3115"/>
                    <a:pt x="1125" y="3015"/>
                  </a:cubicBezTo>
                  <a:cubicBezTo>
                    <a:pt x="1112" y="3002"/>
                    <a:pt x="1109" y="2982"/>
                    <a:pt x="1095" y="2970"/>
                  </a:cubicBezTo>
                  <a:cubicBezTo>
                    <a:pt x="1020" y="2904"/>
                    <a:pt x="941" y="2878"/>
                    <a:pt x="855" y="2835"/>
                  </a:cubicBezTo>
                  <a:cubicBezTo>
                    <a:pt x="839" y="2827"/>
                    <a:pt x="826" y="2812"/>
                    <a:pt x="810" y="2805"/>
                  </a:cubicBezTo>
                  <a:cubicBezTo>
                    <a:pt x="725" y="2767"/>
                    <a:pt x="616" y="2741"/>
                    <a:pt x="525" y="2730"/>
                  </a:cubicBezTo>
                  <a:cubicBezTo>
                    <a:pt x="462" y="2722"/>
                    <a:pt x="353" y="2717"/>
                    <a:pt x="285" y="2700"/>
                  </a:cubicBezTo>
                  <a:cubicBezTo>
                    <a:pt x="285" y="2700"/>
                    <a:pt x="173" y="2663"/>
                    <a:pt x="150" y="2655"/>
                  </a:cubicBezTo>
                  <a:cubicBezTo>
                    <a:pt x="135" y="2650"/>
                    <a:pt x="105" y="2640"/>
                    <a:pt x="105" y="2640"/>
                  </a:cubicBezTo>
                  <a:cubicBezTo>
                    <a:pt x="95" y="2610"/>
                    <a:pt x="85" y="2580"/>
                    <a:pt x="75" y="2550"/>
                  </a:cubicBezTo>
                  <a:cubicBezTo>
                    <a:pt x="70" y="2535"/>
                    <a:pt x="60" y="2505"/>
                    <a:pt x="60" y="2505"/>
                  </a:cubicBezTo>
                  <a:cubicBezTo>
                    <a:pt x="78" y="2381"/>
                    <a:pt x="69" y="2389"/>
                    <a:pt x="165" y="2325"/>
                  </a:cubicBezTo>
                  <a:cubicBezTo>
                    <a:pt x="205" y="2265"/>
                    <a:pt x="245" y="2205"/>
                    <a:pt x="285" y="2145"/>
                  </a:cubicBezTo>
                  <a:cubicBezTo>
                    <a:pt x="303" y="2119"/>
                    <a:pt x="305" y="2085"/>
                    <a:pt x="315" y="2055"/>
                  </a:cubicBezTo>
                  <a:cubicBezTo>
                    <a:pt x="320" y="2040"/>
                    <a:pt x="330" y="2010"/>
                    <a:pt x="330" y="2010"/>
                  </a:cubicBezTo>
                  <a:cubicBezTo>
                    <a:pt x="320" y="1911"/>
                    <a:pt x="336" y="1833"/>
                    <a:pt x="255" y="1770"/>
                  </a:cubicBezTo>
                  <a:cubicBezTo>
                    <a:pt x="227" y="1748"/>
                    <a:pt x="195" y="1730"/>
                    <a:pt x="165" y="1710"/>
                  </a:cubicBezTo>
                  <a:cubicBezTo>
                    <a:pt x="150" y="1700"/>
                    <a:pt x="120" y="1680"/>
                    <a:pt x="120" y="1680"/>
                  </a:cubicBezTo>
                  <a:cubicBezTo>
                    <a:pt x="42" y="1564"/>
                    <a:pt x="71" y="1624"/>
                    <a:pt x="30" y="1500"/>
                  </a:cubicBezTo>
                  <a:cubicBezTo>
                    <a:pt x="25" y="1485"/>
                    <a:pt x="20" y="1470"/>
                    <a:pt x="15" y="1455"/>
                  </a:cubicBezTo>
                  <a:cubicBezTo>
                    <a:pt x="10" y="1440"/>
                    <a:pt x="0" y="1410"/>
                    <a:pt x="0" y="1410"/>
                  </a:cubicBezTo>
                  <a:cubicBezTo>
                    <a:pt x="5" y="1360"/>
                    <a:pt x="7" y="1310"/>
                    <a:pt x="15" y="1260"/>
                  </a:cubicBezTo>
                  <a:cubicBezTo>
                    <a:pt x="29" y="1168"/>
                    <a:pt x="133" y="1056"/>
                    <a:pt x="210" y="1005"/>
                  </a:cubicBezTo>
                  <a:cubicBezTo>
                    <a:pt x="258" y="934"/>
                    <a:pt x="234" y="977"/>
                    <a:pt x="270" y="870"/>
                  </a:cubicBezTo>
                  <a:cubicBezTo>
                    <a:pt x="275" y="855"/>
                    <a:pt x="285" y="825"/>
                    <a:pt x="285" y="825"/>
                  </a:cubicBezTo>
                  <a:cubicBezTo>
                    <a:pt x="283" y="810"/>
                    <a:pt x="266" y="626"/>
                    <a:pt x="240" y="600"/>
                  </a:cubicBezTo>
                  <a:cubicBezTo>
                    <a:pt x="229" y="589"/>
                    <a:pt x="210" y="590"/>
                    <a:pt x="195" y="585"/>
                  </a:cubicBezTo>
                  <a:cubicBezTo>
                    <a:pt x="157" y="472"/>
                    <a:pt x="208" y="611"/>
                    <a:pt x="150" y="495"/>
                  </a:cubicBezTo>
                  <a:cubicBezTo>
                    <a:pt x="143" y="481"/>
                    <a:pt x="142" y="464"/>
                    <a:pt x="135" y="450"/>
                  </a:cubicBezTo>
                  <a:cubicBezTo>
                    <a:pt x="133" y="446"/>
                    <a:pt x="135" y="460"/>
                    <a:pt x="135" y="465"/>
                  </a:cubicBez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>
                      <a:alpha val="50000"/>
                    </a:srgbClr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3644" y="4734"/>
              <a:ext cx="572" cy="484"/>
              <a:chOff x="3101" y="6144"/>
              <a:chExt cx="477" cy="403"/>
            </a:xfrm>
          </p:grpSpPr>
          <p:sp>
            <p:nvSpPr>
              <p:cNvPr id="35" name="Oval 30"/>
              <p:cNvSpPr>
                <a:spLocks noChangeArrowheads="1"/>
              </p:cNvSpPr>
              <p:nvPr/>
            </p:nvSpPr>
            <p:spPr bwMode="auto">
              <a:xfrm>
                <a:off x="3115" y="6260"/>
                <a:ext cx="287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>
                        <a:alpha val="50000"/>
                      </a:srgb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3101" y="6144"/>
                <a:ext cx="477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4977" y="6147"/>
              <a:ext cx="543" cy="510"/>
              <a:chOff x="4352" y="7364"/>
              <a:chExt cx="452" cy="425"/>
            </a:xfrm>
          </p:grpSpPr>
          <p:sp>
            <p:nvSpPr>
              <p:cNvPr id="33" name="Oval 27"/>
              <p:cNvSpPr>
                <a:spLocks noChangeArrowheads="1"/>
              </p:cNvSpPr>
              <p:nvPr/>
            </p:nvSpPr>
            <p:spPr bwMode="auto">
              <a:xfrm>
                <a:off x="4352" y="7410"/>
                <a:ext cx="317" cy="31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666699">
                        <a:alpha val="50000"/>
                      </a:srgb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4" name="Text Box 26"/>
              <p:cNvSpPr txBox="1">
                <a:spLocks noChangeArrowheads="1"/>
              </p:cNvSpPr>
              <p:nvPr/>
            </p:nvSpPr>
            <p:spPr bwMode="auto">
              <a:xfrm>
                <a:off x="4353" y="7364"/>
                <a:ext cx="451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x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6438" y="5658"/>
              <a:ext cx="623" cy="604"/>
              <a:chOff x="5614" y="7118"/>
              <a:chExt cx="518" cy="503"/>
            </a:xfrm>
          </p:grpSpPr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5614" y="7199"/>
                <a:ext cx="375" cy="37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2" name="Text Box 23"/>
              <p:cNvSpPr txBox="1">
                <a:spLocks noChangeArrowheads="1"/>
              </p:cNvSpPr>
              <p:nvPr/>
            </p:nvSpPr>
            <p:spPr bwMode="auto">
              <a:xfrm>
                <a:off x="5619" y="7118"/>
                <a:ext cx="513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y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3638" y="5182"/>
              <a:ext cx="1343" cy="1304"/>
              <a:chOff x="11399" y="9874"/>
              <a:chExt cx="1371" cy="1333"/>
            </a:xfrm>
          </p:grpSpPr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11399" y="9874"/>
                <a:ext cx="1371" cy="1333"/>
              </a:xfrm>
              <a:custGeom>
                <a:avLst/>
                <a:gdLst>
                  <a:gd name="T0" fmla="*/ 157 w 1342"/>
                  <a:gd name="T1" fmla="*/ 0 h 1305"/>
                  <a:gd name="T2" fmla="*/ 7 w 1342"/>
                  <a:gd name="T3" fmla="*/ 360 h 1305"/>
                  <a:gd name="T4" fmla="*/ 112 w 1342"/>
                  <a:gd name="T5" fmla="*/ 750 h 1305"/>
                  <a:gd name="T6" fmla="*/ 577 w 1342"/>
                  <a:gd name="T7" fmla="*/ 840 h 1305"/>
                  <a:gd name="T8" fmla="*/ 937 w 1342"/>
                  <a:gd name="T9" fmla="*/ 1245 h 1305"/>
                  <a:gd name="T10" fmla="*/ 1342 w 1342"/>
                  <a:gd name="T11" fmla="*/ 120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2" h="1305">
                    <a:moveTo>
                      <a:pt x="157" y="0"/>
                    </a:moveTo>
                    <a:cubicBezTo>
                      <a:pt x="85" y="117"/>
                      <a:pt x="14" y="235"/>
                      <a:pt x="7" y="360"/>
                    </a:cubicBezTo>
                    <a:cubicBezTo>
                      <a:pt x="0" y="485"/>
                      <a:pt x="17" y="670"/>
                      <a:pt x="112" y="750"/>
                    </a:cubicBezTo>
                    <a:cubicBezTo>
                      <a:pt x="207" y="830"/>
                      <a:pt x="439" y="757"/>
                      <a:pt x="577" y="840"/>
                    </a:cubicBezTo>
                    <a:cubicBezTo>
                      <a:pt x="715" y="923"/>
                      <a:pt x="809" y="1185"/>
                      <a:pt x="937" y="1245"/>
                    </a:cubicBezTo>
                    <a:cubicBezTo>
                      <a:pt x="1065" y="1305"/>
                      <a:pt x="1275" y="1207"/>
                      <a:pt x="1342" y="120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12601" y="11085"/>
                <a:ext cx="154" cy="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156" y="4327"/>
              <a:ext cx="645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5324" y="6066"/>
              <a:ext cx="1156" cy="271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5192" y="4177"/>
              <a:ext cx="3642" cy="1649"/>
              <a:chOff x="12987" y="8848"/>
              <a:chExt cx="3720" cy="1685"/>
            </a:xfrm>
          </p:grpSpPr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>
                <a:off x="12987" y="8848"/>
                <a:ext cx="3720" cy="1685"/>
              </a:xfrm>
              <a:custGeom>
                <a:avLst/>
                <a:gdLst>
                  <a:gd name="T0" fmla="*/ 1527 w 3642"/>
                  <a:gd name="T1" fmla="*/ 1650 h 1650"/>
                  <a:gd name="T2" fmla="*/ 1632 w 3642"/>
                  <a:gd name="T3" fmla="*/ 1245 h 1650"/>
                  <a:gd name="T4" fmla="*/ 1437 w 3642"/>
                  <a:gd name="T5" fmla="*/ 930 h 1650"/>
                  <a:gd name="T6" fmla="*/ 942 w 3642"/>
                  <a:gd name="T7" fmla="*/ 855 h 1650"/>
                  <a:gd name="T8" fmla="*/ 522 w 3642"/>
                  <a:gd name="T9" fmla="*/ 1110 h 1650"/>
                  <a:gd name="T10" fmla="*/ 87 w 3642"/>
                  <a:gd name="T11" fmla="*/ 1005 h 1650"/>
                  <a:gd name="T12" fmla="*/ 27 w 3642"/>
                  <a:gd name="T13" fmla="*/ 615 h 1650"/>
                  <a:gd name="T14" fmla="*/ 252 w 3642"/>
                  <a:gd name="T15" fmla="*/ 240 h 1650"/>
                  <a:gd name="T16" fmla="*/ 792 w 3642"/>
                  <a:gd name="T17" fmla="*/ 15 h 1650"/>
                  <a:gd name="T18" fmla="*/ 1962 w 3642"/>
                  <a:gd name="T19" fmla="*/ 330 h 1650"/>
                  <a:gd name="T20" fmla="*/ 2637 w 3642"/>
                  <a:gd name="T21" fmla="*/ 720 h 1650"/>
                  <a:gd name="T22" fmla="*/ 3222 w 3642"/>
                  <a:gd name="T23" fmla="*/ 765 h 1650"/>
                  <a:gd name="T24" fmla="*/ 3642 w 3642"/>
                  <a:gd name="T25" fmla="*/ 495 h 1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42" h="1650">
                    <a:moveTo>
                      <a:pt x="1527" y="1650"/>
                    </a:moveTo>
                    <a:cubicBezTo>
                      <a:pt x="1587" y="1507"/>
                      <a:pt x="1647" y="1365"/>
                      <a:pt x="1632" y="1245"/>
                    </a:cubicBezTo>
                    <a:cubicBezTo>
                      <a:pt x="1617" y="1125"/>
                      <a:pt x="1552" y="995"/>
                      <a:pt x="1437" y="930"/>
                    </a:cubicBezTo>
                    <a:cubicBezTo>
                      <a:pt x="1322" y="865"/>
                      <a:pt x="1094" y="825"/>
                      <a:pt x="942" y="855"/>
                    </a:cubicBezTo>
                    <a:cubicBezTo>
                      <a:pt x="790" y="885"/>
                      <a:pt x="664" y="1085"/>
                      <a:pt x="522" y="1110"/>
                    </a:cubicBezTo>
                    <a:cubicBezTo>
                      <a:pt x="380" y="1135"/>
                      <a:pt x="169" y="1087"/>
                      <a:pt x="87" y="1005"/>
                    </a:cubicBezTo>
                    <a:cubicBezTo>
                      <a:pt x="5" y="923"/>
                      <a:pt x="0" y="742"/>
                      <a:pt x="27" y="615"/>
                    </a:cubicBezTo>
                    <a:cubicBezTo>
                      <a:pt x="54" y="488"/>
                      <a:pt x="125" y="340"/>
                      <a:pt x="252" y="240"/>
                    </a:cubicBezTo>
                    <a:cubicBezTo>
                      <a:pt x="379" y="140"/>
                      <a:pt x="507" y="0"/>
                      <a:pt x="792" y="15"/>
                    </a:cubicBezTo>
                    <a:cubicBezTo>
                      <a:pt x="1077" y="30"/>
                      <a:pt x="1655" y="213"/>
                      <a:pt x="1962" y="330"/>
                    </a:cubicBezTo>
                    <a:cubicBezTo>
                      <a:pt x="2269" y="447"/>
                      <a:pt x="2427" y="648"/>
                      <a:pt x="2637" y="720"/>
                    </a:cubicBezTo>
                    <a:cubicBezTo>
                      <a:pt x="2847" y="792"/>
                      <a:pt x="3055" y="802"/>
                      <a:pt x="3222" y="765"/>
                    </a:cubicBezTo>
                    <a:cubicBezTo>
                      <a:pt x="3389" y="728"/>
                      <a:pt x="3572" y="540"/>
                      <a:pt x="3642" y="495"/>
                    </a:cubicBezTo>
                  </a:path>
                </a:pathLst>
              </a:custGeom>
              <a:noFill/>
              <a:ln w="28575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 flipV="1">
                <a:off x="16585" y="9354"/>
                <a:ext cx="107" cy="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811" y="5873"/>
              <a:ext cx="825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p</a:t>
              </a:r>
              <a:r>
                <a:rPr kumimoji="0" lang="en-US" altLang="zh-CN" sz="20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740" y="4941"/>
              <a:ext cx="686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p</a:t>
              </a:r>
              <a:r>
                <a:rPr kumimoji="0" lang="en-US" altLang="zh-CN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59" y="5690"/>
              <a:ext cx="1186" cy="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y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 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8135" y="5000"/>
              <a:ext cx="1954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[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u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]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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[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y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]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7083" y="4144"/>
              <a:ext cx="154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V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–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6"/>
            <p:cNvGrpSpPr>
              <a:grpSpLocks/>
            </p:cNvGrpSpPr>
            <p:nvPr/>
          </p:nvGrpSpPr>
          <p:grpSpPr bwMode="auto">
            <a:xfrm>
              <a:off x="8804" y="4417"/>
              <a:ext cx="452" cy="419"/>
              <a:chOff x="5614" y="7210"/>
              <a:chExt cx="376" cy="349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auto">
              <a:xfrm>
                <a:off x="5640" y="7260"/>
                <a:ext cx="263" cy="26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5614" y="7210"/>
                <a:ext cx="376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u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6161" y="7149"/>
              <a:ext cx="3540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割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=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（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V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）</a:t>
              </a:r>
              <a:endPara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5546" y="6927"/>
              <a:ext cx="630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5567" y="6087"/>
              <a:ext cx="1392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w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x, y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5529" y="5608"/>
              <a:ext cx="778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p</a:t>
              </a:r>
              <a:r>
                <a:rPr kumimoji="0" lang="en-US" altLang="zh-CN" sz="2000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83418" y="3562693"/>
            <a:ext cx="8031982" cy="280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>
              <a:lnSpc>
                <a:spcPct val="150000"/>
              </a:lnSpc>
            </a:pPr>
            <a:r>
              <a:rPr lang="zh-CN" altLang="en-US" sz="2000" dirty="0"/>
              <a:t>因为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itchFamily="18" charset="0"/>
              </a:rPr>
              <a:t>正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是在先前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被选中时向邻居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提供的更新路径的距离，所以必有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。否则的话，顶点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在那个时刻应该更新而没有更新，违反了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算法。所以，我们必有如下关系：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这与算法矛盾，因为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算法在选取第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个顶点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时有：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]。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这个矛盾说明不存在比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还短的路径。                                     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43682660-692C-2935-1192-047CA4282286}"/>
              </a:ext>
            </a:extLst>
          </p:cNvPr>
          <p:cNvSpPr/>
          <p:nvPr/>
        </p:nvSpPr>
        <p:spPr>
          <a:xfrm>
            <a:off x="3461329" y="2601655"/>
            <a:ext cx="521208" cy="435927"/>
          </a:xfrm>
          <a:prstGeom prst="rightArrow">
            <a:avLst>
              <a:gd name="adj1" fmla="val 50000"/>
              <a:gd name="adj2" fmla="val 439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635522F-B41C-6960-930D-00445D73B06C}"/>
              </a:ext>
            </a:extLst>
          </p:cNvPr>
          <p:cNvSpPr/>
          <p:nvPr/>
        </p:nvSpPr>
        <p:spPr>
          <a:xfrm>
            <a:off x="277123" y="3083133"/>
            <a:ext cx="521208" cy="435927"/>
          </a:xfrm>
          <a:prstGeom prst="rightArrow">
            <a:avLst>
              <a:gd name="adj1" fmla="val 50000"/>
              <a:gd name="adj2" fmla="val 439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4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21175"/>
            <a:ext cx="76962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  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each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     //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   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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3       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cap="small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nil 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   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          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//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O(1)  </a:t>
            </a:r>
          </a:p>
          <a:p>
            <a:pPr indent="1588">
              <a:buAutoNum type="arabicPlain" startAt="6"/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A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</a:p>
          <a:p>
            <a:pPr lvl="0" indent="1588">
              <a:buFontTx/>
              <a:buAutoNum type="arabicPlain" startAt="6"/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construct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8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  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</a:p>
          <a:p>
            <a:pPr marL="465138" lvl="0" indent="-465138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10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 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Extract-Min(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	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each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	</a:t>
            </a:r>
          </a:p>
          <a:p>
            <a:pPr marL="465138" lvl="0" indent="-465138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	    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&gt;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 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 	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14	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lvl="0" indent="-457200">
              <a:buAutoNum type="arabicPlain" startAt="15"/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endif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marL="457200" lvl="0" indent="-457200">
              <a:buAutoNum type="arabicPlain" startAt="15"/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marL="457200" lvl="0" indent="-457200">
              <a:buAutoNum type="arabicPlain" startAt="15"/>
            </a:pP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endwhile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16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{(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):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 –{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}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	 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17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return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876FCB-DFC5-4867-99E8-94B1E806397A}"/>
              </a:ext>
            </a:extLst>
          </p:cNvPr>
          <p:cNvGrpSpPr/>
          <p:nvPr/>
        </p:nvGrpSpPr>
        <p:grpSpPr>
          <a:xfrm>
            <a:off x="914400" y="609600"/>
            <a:ext cx="8137346" cy="1570892"/>
            <a:chOff x="1295400" y="609600"/>
            <a:chExt cx="7756346" cy="15708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FADA82D-CF16-4F34-886A-A57AFB53A851}"/>
                </a:ext>
              </a:extLst>
            </p:cNvPr>
            <p:cNvSpPr/>
            <p:nvPr/>
          </p:nvSpPr>
          <p:spPr>
            <a:xfrm>
              <a:off x="1295400" y="609600"/>
              <a:ext cx="7315200" cy="157089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8621632-3E14-4130-8757-95DC665008C4}"/>
                </a:ext>
              </a:extLst>
            </p:cNvPr>
            <p:cNvSpPr txBox="1"/>
            <p:nvPr/>
          </p:nvSpPr>
          <p:spPr>
            <a:xfrm>
              <a:off x="8610600" y="933381"/>
              <a:ext cx="441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初</a:t>
              </a:r>
              <a:endPara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始</a:t>
              </a:r>
              <a:endPara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化</a:t>
              </a:r>
              <a:endParaRPr 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79BF89-C553-409C-98C9-82A8EAE6673A}"/>
              </a:ext>
            </a:extLst>
          </p:cNvPr>
          <p:cNvGrpSpPr/>
          <p:nvPr/>
        </p:nvGrpSpPr>
        <p:grpSpPr>
          <a:xfrm>
            <a:off x="914400" y="3106616"/>
            <a:ext cx="8110663" cy="2684583"/>
            <a:chOff x="1295400" y="3106616"/>
            <a:chExt cx="7729663" cy="268458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DC1C9F1-629F-467C-97FB-A44C9DB92F72}"/>
                </a:ext>
              </a:extLst>
            </p:cNvPr>
            <p:cNvSpPr/>
            <p:nvPr/>
          </p:nvSpPr>
          <p:spPr>
            <a:xfrm>
              <a:off x="1295400" y="3106616"/>
              <a:ext cx="7315200" cy="268458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8E5370-175D-43C4-A3FB-78166A3A0372}"/>
                </a:ext>
              </a:extLst>
            </p:cNvPr>
            <p:cNvSpPr txBox="1"/>
            <p:nvPr/>
          </p:nvSpPr>
          <p:spPr>
            <a:xfrm>
              <a:off x="8583917" y="3889717"/>
              <a:ext cx="44114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循</a:t>
              </a:r>
              <a:endPara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环</a:t>
              </a:r>
              <a:endPara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zh-CN" altLang="en-US" sz="20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体</a:t>
              </a:r>
              <a:endParaRPr lang="en-US" sz="20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07C8EF-BB23-4C3D-8C5F-257BB4D13D4A}"/>
              </a:ext>
            </a:extLst>
          </p:cNvPr>
          <p:cNvGrpSpPr/>
          <p:nvPr/>
        </p:nvGrpSpPr>
        <p:grpSpPr>
          <a:xfrm>
            <a:off x="2245056" y="2290601"/>
            <a:ext cx="3276600" cy="459643"/>
            <a:chOff x="3276600" y="2262555"/>
            <a:chExt cx="4572000" cy="459643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03B5DBEB-6C73-4F45-942D-24F5C9E92CA9}"/>
                </a:ext>
              </a:extLst>
            </p:cNvPr>
            <p:cNvSpPr/>
            <p:nvPr/>
          </p:nvSpPr>
          <p:spPr>
            <a:xfrm>
              <a:off x="4495800" y="2262555"/>
              <a:ext cx="152400" cy="45964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7707B6-5488-4D1C-B2DD-225F911276E6}"/>
                </a:ext>
              </a:extLst>
            </p:cNvPr>
            <p:cNvSpPr txBox="1"/>
            <p:nvPr/>
          </p:nvSpPr>
          <p:spPr>
            <a:xfrm>
              <a:off x="3276600" y="2319905"/>
              <a:ext cx="4572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20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28258-30F4-4195-BF0E-0E4DFBA3591E}"/>
              </a:ext>
            </a:extLst>
          </p:cNvPr>
          <p:cNvSpPr txBox="1"/>
          <p:nvPr/>
        </p:nvSpPr>
        <p:spPr>
          <a:xfrm>
            <a:off x="3124200" y="2742594"/>
            <a:ext cx="5010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//O(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因为初始时每个元素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key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值均为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</a:t>
            </a:r>
            <a:endParaRPr 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F5316B-3087-4B89-AF63-06DB44D095BE}"/>
              </a:ext>
            </a:extLst>
          </p:cNvPr>
          <p:cNvSpPr txBox="1"/>
          <p:nvPr/>
        </p:nvSpPr>
        <p:spPr>
          <a:xfrm>
            <a:off x="6773636" y="913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算法复杂性分析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AC7256-BD7B-42E9-85B9-B620E569FB45}"/>
              </a:ext>
            </a:extLst>
          </p:cNvPr>
          <p:cNvSpPr txBox="1"/>
          <p:nvPr/>
        </p:nvSpPr>
        <p:spPr>
          <a:xfrm>
            <a:off x="3138170" y="2344587"/>
            <a:ext cx="4619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A001CD-83A7-4C1B-B8F8-4DC130E3E945}"/>
              </a:ext>
            </a:extLst>
          </p:cNvPr>
          <p:cNvSpPr txBox="1"/>
          <p:nvPr/>
        </p:nvSpPr>
        <p:spPr>
          <a:xfrm>
            <a:off x="4070801" y="3116680"/>
            <a:ext cx="4503145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假设采用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数组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方式来组织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中元素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:</a:t>
            </a:r>
          </a:p>
          <a:p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行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Extract-Min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的时间复杂度为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，一共调用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次，因此总复杂度为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400" baseline="2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CC1A8-65E9-4355-ACC2-A651179B0211}"/>
              </a:ext>
            </a:extLst>
          </p:cNvPr>
          <p:cNvSpPr txBox="1"/>
          <p:nvPr/>
        </p:nvSpPr>
        <p:spPr>
          <a:xfrm>
            <a:off x="4064915" y="4688780"/>
            <a:ext cx="450314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13</a:t>
            </a:r>
            <a:r>
              <a:rPr lang="zh-CN" altLang="en-US" dirty="0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行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</a:t>
            </a:r>
            <a:r>
              <a:rPr lang="en-US" altLang="zh-CN" dirty="0" err="1">
                <a:latin typeface="Times" panose="02020603050405020304" pitchFamily="18" charset="0"/>
                <a:ea typeface="华文细黑" panose="02010600040101010101" pitchFamily="2" charset="-122"/>
              </a:rPr>
              <a:t>DecreaseKey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的时间复杂度为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(1)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，最多执行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次，因此这步的总复杂度为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m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F47D993-F247-4556-94A2-37360FAD09E6}"/>
              </a:ext>
            </a:extLst>
          </p:cNvPr>
          <p:cNvSpPr txBox="1"/>
          <p:nvPr/>
        </p:nvSpPr>
        <p:spPr>
          <a:xfrm>
            <a:off x="4070801" y="5856961"/>
            <a:ext cx="4503145" cy="67710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因此，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Dijkstra</a:t>
            </a:r>
            <a:r>
              <a:rPr lang="zh-CN" altLang="en-US" dirty="0">
                <a:latin typeface="Times" panose="02020603050405020304" pitchFamily="18" charset="0"/>
                <a:ea typeface="华文细黑" panose="02010600040101010101" pitchFamily="2" charset="-122"/>
              </a:rPr>
              <a:t>算法的总体时间复杂度为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000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400" baseline="2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baseline="20000" dirty="0">
                <a:latin typeface="Times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+ m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)=</a:t>
            </a:r>
            <a:r>
              <a:rPr lang="en-US" altLang="zh-CN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000" i="1" dirty="0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400" baseline="20000" dirty="0">
                <a:latin typeface="Times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lang="en-US" altLang="zh-CN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endParaRPr 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Footer Placeholder 1">
            <a:extLst>
              <a:ext uri="{FF2B5EF4-FFF2-40B4-BE49-F238E27FC236}">
                <a16:creationId xmlns:a16="http://schemas.microsoft.com/office/drawing/2014/main" id="{4524B6A4-DF91-4749-8802-EB2280DE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8170" y="6439969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-18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217ECF5-2098-4983-86ED-5B6A7F1425AE}"/>
              </a:ext>
            </a:extLst>
          </p:cNvPr>
          <p:cNvSpPr txBox="1"/>
          <p:nvPr/>
        </p:nvSpPr>
        <p:spPr>
          <a:xfrm>
            <a:off x="4098295" y="606594"/>
            <a:ext cx="4503145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网络中边的数目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网络中顶点的数目</a:t>
            </a:r>
            <a:endParaRPr 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71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CB27D43-84C2-4D39-BB6B-33F78F7F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408836"/>
            <a:ext cx="6440895" cy="522056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8A96501-CC36-4533-9433-E23EF5AE6286}"/>
              </a:ext>
            </a:extLst>
          </p:cNvPr>
          <p:cNvGrpSpPr/>
          <p:nvPr/>
        </p:nvGrpSpPr>
        <p:grpSpPr>
          <a:xfrm>
            <a:off x="3152568" y="3935657"/>
            <a:ext cx="5345727" cy="908535"/>
            <a:chOff x="2807673" y="3810000"/>
            <a:chExt cx="5345727" cy="90853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8FDC2D3-09CF-4929-9DC5-99E19D4CE5BA}"/>
                </a:ext>
              </a:extLst>
            </p:cNvPr>
            <p:cNvSpPr/>
            <p:nvPr/>
          </p:nvSpPr>
          <p:spPr>
            <a:xfrm>
              <a:off x="2819400" y="3810000"/>
              <a:ext cx="5334000" cy="2188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D171FA-4407-45E4-A514-0EDE186C0753}"/>
                </a:ext>
              </a:extLst>
            </p:cNvPr>
            <p:cNvSpPr/>
            <p:nvPr/>
          </p:nvSpPr>
          <p:spPr>
            <a:xfrm>
              <a:off x="2807673" y="4499700"/>
              <a:ext cx="5334000" cy="2188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5D5B73B-9ECD-40D2-BF0E-4DB70D732029}"/>
              </a:ext>
            </a:extLst>
          </p:cNvPr>
          <p:cNvGrpSpPr/>
          <p:nvPr/>
        </p:nvGrpSpPr>
        <p:grpSpPr>
          <a:xfrm>
            <a:off x="0" y="2980057"/>
            <a:ext cx="3164295" cy="1293170"/>
            <a:chOff x="0" y="2854400"/>
            <a:chExt cx="3164295" cy="129317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02DEDB6-7CF9-44F1-A91A-E287477EBBA6}"/>
                </a:ext>
              </a:extLst>
            </p:cNvPr>
            <p:cNvSpPr txBox="1"/>
            <p:nvPr/>
          </p:nvSpPr>
          <p:spPr>
            <a:xfrm>
              <a:off x="76200" y="3224240"/>
              <a:ext cx="2667000" cy="923330"/>
            </a:xfrm>
            <a:prstGeom prst="rect">
              <a:avLst/>
            </a:prstGeom>
            <a:solidFill>
              <a:srgbClr val="FFC000">
                <a:alpha val="31000"/>
              </a:srgb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</a:rPr>
                <a:t>每次找最小，时间为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</a:rPr>
                <a:t>O</a:t>
              </a:r>
              <a:r>
                <a:rPr lang="en-US" altLang="zh-CN" dirty="0">
                  <a:latin typeface="Times" panose="02020603050405020304" pitchFamily="18" charset="0"/>
                  <a:ea typeface="华文细黑" panose="02010600040101010101" pitchFamily="2" charset="-122"/>
                </a:rPr>
                <a:t>(</a:t>
              </a:r>
              <a:r>
                <a:rPr lang="en-US" altLang="zh-CN" dirty="0" err="1">
                  <a:latin typeface="Times" panose="02020603050405020304" pitchFamily="18" charset="0"/>
                  <a:ea typeface="华文细黑" panose="02010600040101010101" pitchFamily="2" charset="-122"/>
                </a:rPr>
                <a:t>lg</a:t>
              </a:r>
              <a:r>
                <a:rPr lang="en-US" altLang="zh-CN" i="1" dirty="0" err="1">
                  <a:latin typeface="Times" panose="02020603050405020304" pitchFamily="18" charset="0"/>
                  <a:ea typeface="华文细黑" panose="02010600040101010101" pitchFamily="2" charset="-122"/>
                </a:rPr>
                <a:t>n</a:t>
              </a:r>
              <a:r>
                <a:rPr lang="en-US" altLang="zh-CN" dirty="0">
                  <a:latin typeface="Times" panose="02020603050405020304" pitchFamily="18" charset="0"/>
                  <a:ea typeface="华文细黑" panose="02010600040101010101" pitchFamily="2" charset="-122"/>
                </a:rPr>
                <a:t>)</a:t>
              </a:r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</a:rPr>
                <a:t>，共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</a:rPr>
                <a:t>n</a:t>
              </a:r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</a:rPr>
                <a:t>次，总时间为</a:t>
              </a:r>
              <a:r>
                <a:rPr lang="en-US" altLang="zh-CN" i="1" dirty="0">
                  <a:latin typeface="Times" panose="02020603050405020304" pitchFamily="18" charset="0"/>
                  <a:ea typeface="华文细黑" panose="02010600040101010101" pitchFamily="2" charset="-122"/>
                </a:rPr>
                <a:t>O</a:t>
              </a:r>
              <a:r>
                <a:rPr lang="en-US" altLang="zh-CN" dirty="0">
                  <a:latin typeface="Times" panose="02020603050405020304" pitchFamily="18" charset="0"/>
                  <a:ea typeface="华文细黑" panose="02010600040101010101" pitchFamily="2" charset="-122"/>
                </a:rPr>
                <a:t>(</a:t>
              </a:r>
              <a:r>
                <a:rPr lang="en-US" altLang="zh-CN" i="1" dirty="0" err="1">
                  <a:latin typeface="Times" panose="02020603050405020304" pitchFamily="18" charset="0"/>
                  <a:ea typeface="华文细黑" panose="02010600040101010101" pitchFamily="2" charset="-122"/>
                </a:rPr>
                <a:t>n</a:t>
              </a:r>
              <a:r>
                <a:rPr lang="en-US" altLang="zh-CN" dirty="0" err="1">
                  <a:latin typeface="Times" panose="02020603050405020304" pitchFamily="18" charset="0"/>
                  <a:ea typeface="华文细黑" panose="02010600040101010101" pitchFamily="2" charset="-122"/>
                </a:rPr>
                <a:t>lg</a:t>
              </a:r>
              <a:r>
                <a:rPr lang="en-US" altLang="zh-CN" i="1" dirty="0" err="1">
                  <a:latin typeface="Times" panose="02020603050405020304" pitchFamily="18" charset="0"/>
                  <a:ea typeface="华文细黑" panose="02010600040101010101" pitchFamily="2" charset="-122"/>
                </a:rPr>
                <a:t>n</a:t>
              </a:r>
              <a:r>
                <a:rPr lang="en-US" altLang="zh-CN" dirty="0">
                  <a:latin typeface="Times" panose="02020603050405020304" pitchFamily="18" charset="0"/>
                  <a:ea typeface="华文细黑" panose="02010600040101010101" pitchFamily="2" charset="-122"/>
                </a:rPr>
                <a:t>)</a:t>
              </a:r>
              <a:endParaRPr lang="en-US" dirty="0">
                <a:latin typeface="Times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94ABC06-AF4A-492A-A391-0EBD84E4EC42}"/>
                </a:ext>
              </a:extLst>
            </p:cNvPr>
            <p:cNvSpPr txBox="1"/>
            <p:nvPr/>
          </p:nvSpPr>
          <p:spPr>
            <a:xfrm>
              <a:off x="0" y="2854400"/>
              <a:ext cx="152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华文细黑" pitchFamily="2" charset="-122"/>
                  <a:cs typeface="Times New Roman" panose="02020603050405020304" pitchFamily="18" charset="0"/>
                </a:rPr>
                <a:t>最小堆</a:t>
              </a:r>
              <a:r>
                <a:rPr lang="zh-CN" altLang="en-US" dirty="0">
                  <a:latin typeface="Times" panose="02020603050405020304" pitchFamily="18" charset="0"/>
                  <a:ea typeface="华文细黑" panose="02010600040101010101" pitchFamily="2" charset="-122"/>
                </a:rPr>
                <a:t>方式</a:t>
              </a:r>
              <a:r>
                <a:rPr lang="en-US" altLang="zh-CN" dirty="0">
                  <a:latin typeface="Times" panose="02020603050405020304" pitchFamily="18" charset="0"/>
                  <a:ea typeface="华文细黑" panose="02010600040101010101" pitchFamily="2" charset="-122"/>
                </a:rPr>
                <a:t>: </a:t>
              </a:r>
              <a:endParaRPr 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B108B80-0923-41C0-9A42-587E204CC607}"/>
                </a:ext>
              </a:extLst>
            </p:cNvPr>
            <p:cNvCxnSpPr>
              <a:stCxn id="10" idx="3"/>
              <a:endCxn id="7" idx="1"/>
            </p:cNvCxnSpPr>
            <p:nvPr/>
          </p:nvCxnSpPr>
          <p:spPr>
            <a:xfrm>
              <a:off x="2743200" y="3685905"/>
              <a:ext cx="421095" cy="309713"/>
            </a:xfrm>
            <a:prstGeom prst="straightConnector1">
              <a:avLst/>
            </a:prstGeom>
            <a:ln w="508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EFC229-6B3A-4AAF-8EBD-011D41EFE46B}"/>
              </a:ext>
            </a:extLst>
          </p:cNvPr>
          <p:cNvGrpSpPr/>
          <p:nvPr/>
        </p:nvGrpSpPr>
        <p:grpSpPr>
          <a:xfrm>
            <a:off x="76200" y="4329331"/>
            <a:ext cx="3076368" cy="1919069"/>
            <a:chOff x="76200" y="4329331"/>
            <a:chExt cx="3076368" cy="19190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E37A9B1-E422-4F99-9B01-0BC138FF240E}"/>
                </a:ext>
              </a:extLst>
            </p:cNvPr>
            <p:cNvGrpSpPr/>
            <p:nvPr/>
          </p:nvGrpSpPr>
          <p:grpSpPr>
            <a:xfrm>
              <a:off x="76200" y="4329331"/>
              <a:ext cx="2667000" cy="1919069"/>
              <a:chOff x="76200" y="4329331"/>
              <a:chExt cx="2667000" cy="1919069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174BAF8-4942-4E8D-B97C-4488352FBAA0}"/>
                  </a:ext>
                </a:extLst>
              </p:cNvPr>
              <p:cNvSpPr txBox="1"/>
              <p:nvPr/>
            </p:nvSpPr>
            <p:spPr>
              <a:xfrm>
                <a:off x="76200" y="4329331"/>
                <a:ext cx="2667000" cy="923330"/>
              </a:xfrm>
              <a:prstGeom prst="rect">
                <a:avLst/>
              </a:prstGeom>
              <a:solidFill>
                <a:srgbClr val="FFC000">
                  <a:alpha val="31000"/>
                </a:srgb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Times" panose="02020603050405020304" pitchFamily="18" charset="0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dirty="0"/>
                  <a:t>每次更新，时间为</a:t>
                </a:r>
                <a:r>
                  <a:rPr lang="en-US" altLang="zh-CN" i="1" dirty="0"/>
                  <a:t>O</a:t>
                </a:r>
                <a:r>
                  <a:rPr lang="en-US" altLang="zh-CN" dirty="0"/>
                  <a:t>(</a:t>
                </a:r>
                <a:r>
                  <a:rPr lang="en-US" altLang="zh-CN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lg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n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，最多</a:t>
                </a:r>
                <a:r>
                  <a:rPr lang="en-US" altLang="zh-CN" i="1" dirty="0"/>
                  <a:t>m</a:t>
                </a:r>
                <a:r>
                  <a:rPr lang="zh-CN" altLang="en-US" dirty="0"/>
                  <a:t>次，总时间为  </a:t>
                </a:r>
                <a:r>
                  <a:rPr lang="en-US" altLang="zh-CN" i="1" dirty="0"/>
                  <a:t>O</a:t>
                </a:r>
                <a:r>
                  <a:rPr lang="en-US" altLang="zh-CN" dirty="0"/>
                  <a:t>(</a:t>
                </a:r>
                <a:r>
                  <a:rPr lang="en-US" altLang="zh-CN" i="1" dirty="0" err="1"/>
                  <a:t>m</a:t>
                </a:r>
                <a:r>
                  <a:rPr lang="en-US" altLang="zh-CN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lg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n</a:t>
                </a:r>
                <a:r>
                  <a:rPr lang="en-US" altLang="zh-CN" dirty="0"/>
                  <a:t>)</a:t>
                </a:r>
                <a:endParaRPr lang="en-US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2B323E4-2AB5-4DBF-83F2-52599653F332}"/>
                  </a:ext>
                </a:extLst>
              </p:cNvPr>
              <p:cNvSpPr txBox="1"/>
              <p:nvPr/>
            </p:nvSpPr>
            <p:spPr>
              <a:xfrm>
                <a:off x="76200" y="5325070"/>
                <a:ext cx="2667000" cy="923330"/>
              </a:xfrm>
              <a:prstGeom prst="rect">
                <a:avLst/>
              </a:prstGeom>
              <a:solidFill>
                <a:srgbClr val="FFC000">
                  <a:alpha val="31000"/>
                </a:srgb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Times" panose="02020603050405020304" pitchFamily="18" charset="0"/>
                    <a:ea typeface="华文细黑" panose="02010600040101010101" pitchFamily="2" charset="-122"/>
                  </a:defRPr>
                </a:lvl1pPr>
              </a:lstStyle>
              <a:p>
                <a:r>
                  <a:rPr lang="zh-CN" altLang="en-US" dirty="0"/>
                  <a:t>因此，算法的总体时间复杂度为</a:t>
                </a:r>
                <a:r>
                  <a:rPr lang="en-US" altLang="zh-CN" i="1" dirty="0">
                    <a:latin typeface="Times" panose="02020603050405020304" pitchFamily="18" charset="0"/>
                    <a:ea typeface="华文细黑" panose="02010600040101010101" pitchFamily="2" charset="-122"/>
                  </a:rPr>
                  <a:t>O</a:t>
                </a:r>
                <a:r>
                  <a:rPr lang="en-US" altLang="zh-CN" dirty="0">
                    <a:latin typeface="Times" panose="02020603050405020304" pitchFamily="18" charset="0"/>
                    <a:ea typeface="华文细黑" panose="02010600040101010101" pitchFamily="2" charset="-122"/>
                  </a:rPr>
                  <a:t>(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m</a:t>
                </a:r>
                <a:r>
                  <a:rPr lang="en-US" altLang="zh-CN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lg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n+n</a:t>
                </a:r>
                <a:r>
                  <a:rPr lang="en-US" altLang="zh-CN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lg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n</a:t>
                </a:r>
                <a:r>
                  <a:rPr lang="en-US" altLang="zh-CN" dirty="0">
                    <a:latin typeface="Times" panose="02020603050405020304" pitchFamily="18" charset="0"/>
                    <a:ea typeface="华文细黑" panose="02010600040101010101" pitchFamily="2" charset="-122"/>
                  </a:rPr>
                  <a:t>)=</a:t>
                </a:r>
                <a:r>
                  <a:rPr lang="en-US" altLang="zh-CN" i="1" dirty="0">
                    <a:latin typeface="Times" panose="02020603050405020304" pitchFamily="18" charset="0"/>
                    <a:ea typeface="华文细黑" panose="02010600040101010101" pitchFamily="2" charset="-122"/>
                  </a:rPr>
                  <a:t>O</a:t>
                </a:r>
                <a:r>
                  <a:rPr lang="en-US" altLang="zh-CN" dirty="0">
                    <a:latin typeface="Times" panose="02020603050405020304" pitchFamily="18" charset="0"/>
                    <a:ea typeface="华文细黑" panose="02010600040101010101" pitchFamily="2" charset="-122"/>
                  </a:rPr>
                  <a:t>(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m</a:t>
                </a:r>
                <a:r>
                  <a:rPr lang="en-US" altLang="zh-CN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lg</a:t>
                </a:r>
                <a:r>
                  <a:rPr lang="en-US" altLang="zh-CN" i="1" dirty="0" err="1">
                    <a:latin typeface="Times" panose="02020603050405020304" pitchFamily="18" charset="0"/>
                    <a:ea typeface="华文细黑" panose="02010600040101010101" pitchFamily="2" charset="-122"/>
                  </a:rPr>
                  <a:t>n</a:t>
                </a:r>
                <a:r>
                  <a:rPr lang="en-US" altLang="zh-CN" dirty="0">
                    <a:latin typeface="Times" panose="02020603050405020304" pitchFamily="18" charset="0"/>
                    <a:ea typeface="华文细黑" panose="02010600040101010101" pitchFamily="2" charset="-122"/>
                  </a:rPr>
                  <a:t>)</a:t>
                </a:r>
                <a:endParaRPr lang="en-US" dirty="0"/>
              </a:p>
            </p:txBody>
          </p:sp>
        </p:grp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9570305-BCBE-4440-A6F2-3EF7D01E6CD9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749063" y="4639637"/>
              <a:ext cx="403505" cy="95138"/>
            </a:xfrm>
            <a:prstGeom prst="straightConnector1">
              <a:avLst/>
            </a:prstGeom>
            <a:ln w="508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76200" y="0"/>
            <a:ext cx="8534400" cy="14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endParaRPr lang="en-US" altLang="zh-CN" sz="2400" b="1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marL="358775" indent="-358775">
              <a:lnSpc>
                <a:spcPct val="120000"/>
              </a:lnSpc>
              <a:spcBef>
                <a:spcPts val="200"/>
              </a:spcBef>
            </a:pPr>
            <a:r>
              <a:rPr lang="en-US" sz="2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如果不用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数组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，而采用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最小堆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的方式来组织</a:t>
            </a:r>
            <a:r>
              <a:rPr lang="zh-CN" altLang="en-US" sz="20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树外节点集合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，那么算法的时间复杂度如何？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E34F64CA-9322-417F-A509-3574F280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-19</a:t>
            </a:r>
            <a:endParaRPr 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CCDAA4-D98A-4CBF-B704-B3920698BA7B}"/>
              </a:ext>
            </a:extLst>
          </p:cNvPr>
          <p:cNvSpPr txBox="1"/>
          <p:nvPr/>
        </p:nvSpPr>
        <p:spPr>
          <a:xfrm>
            <a:off x="6773636" y="913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算法复杂性分析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43A945-1C79-4019-9A39-8F9CFDC7E4D5}"/>
              </a:ext>
            </a:extLst>
          </p:cNvPr>
          <p:cNvSpPr txBox="1"/>
          <p:nvPr/>
        </p:nvSpPr>
        <p:spPr>
          <a:xfrm>
            <a:off x="76200" y="2219779"/>
            <a:ext cx="8698172" cy="2876108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Dijkstra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算法执行过程中，如果采用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斐波那契堆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的话，其时间复杂度可以进一步降为</a:t>
            </a:r>
            <a:r>
              <a:rPr lang="en-US" altLang="zh-CN" sz="2000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000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000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sz="2000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n+m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。</a:t>
            </a:r>
            <a:endParaRPr lang="en-US" altLang="zh-CN" sz="2000" dirty="0">
              <a:latin typeface="Times" panose="02020603050405020304" pitchFamily="18" charset="0"/>
              <a:ea typeface="华文细黑" panose="02010600040101010101" pitchFamily="2" charset="-122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这时，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Extract-Min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的代价仍为</a:t>
            </a:r>
            <a:r>
              <a:rPr lang="en-US" altLang="zh-CN" sz="2000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000" dirty="0" err="1">
                <a:latin typeface="Times" panose="02020603050405020304" pitchFamily="18" charset="0"/>
                <a:ea typeface="华文细黑" panose="02010600040101010101" pitchFamily="2" charset="-122"/>
              </a:rPr>
              <a:t>lg</a:t>
            </a:r>
            <a:r>
              <a:rPr lang="en-US" altLang="zh-CN" sz="2000" i="1" dirty="0" err="1">
                <a:latin typeface="Times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，而</a:t>
            </a:r>
            <a:r>
              <a:rPr lang="en-US" altLang="zh-CN" sz="2000" dirty="0" err="1">
                <a:latin typeface="Times" panose="02020603050405020304" pitchFamily="18" charset="0"/>
                <a:ea typeface="华文细黑" panose="02010600040101010101" pitchFamily="2" charset="-122"/>
              </a:rPr>
              <a:t>DecreaseKey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的代价为</a:t>
            </a:r>
            <a:r>
              <a:rPr lang="en-US" altLang="zh-CN" sz="2000" i="1" dirty="0">
                <a:latin typeface="Times" panose="02020603050405020304" pitchFamily="18" charset="0"/>
                <a:ea typeface="华文细黑" panose="02010600040101010101" pitchFamily="2" charset="-122"/>
              </a:rPr>
              <a:t>O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(1)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。</a:t>
            </a:r>
            <a:endParaRPr lang="en-US" altLang="zh-CN" sz="2000" dirty="0">
              <a:latin typeface="Times" panose="02020603050405020304" pitchFamily="18" charset="0"/>
              <a:ea typeface="华文细黑" panose="02010600040101010101" pitchFamily="2" charset="-122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斐波那契堆是专门为了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Dijkstra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算法而设计的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——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因为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Dijkstra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算法是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Internet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自治系统内部路由的主要协议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OSPF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的基础，其收敛速度对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Internet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性能具有非常重要的影响；</a:t>
            </a:r>
            <a:endParaRPr lang="en-US" altLang="zh-CN" sz="2000" dirty="0">
              <a:latin typeface="Times" panose="02020603050405020304" pitchFamily="18" charset="0"/>
              <a:ea typeface="华文细黑" panose="02010600040101010101" pitchFamily="2" charset="-122"/>
            </a:endParaRP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关于斐波那契堆，详见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《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算法导论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》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第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19</a:t>
            </a: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</a:rPr>
              <a:t>章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</a:rPr>
              <a:t>.</a:t>
            </a:r>
            <a:endParaRPr 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47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924800" cy="10668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单源最短路径问题</a:t>
            </a:r>
            <a:br>
              <a:rPr lang="en-US" altLang="zh-CN" sz="32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</a:br>
            <a:r>
              <a:rPr lang="zh-CN" altLang="en-US" sz="32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（网络模型与问题定义）</a:t>
            </a:r>
            <a:endParaRPr lang="en-US" sz="3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786720"/>
            <a:ext cx="8763000" cy="553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sym typeface="Symbol" panose="05050102010706020507" pitchFamily="18" charset="2"/>
              </a:rPr>
              <a:t>有向带权图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Directed weighted graph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给定一个带权有向图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分别代表图中顶点和边的集合， 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表示顶点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与顶点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之间存在一条边，边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的权重记做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。 </a:t>
            </a:r>
            <a:endParaRPr lang="en-US" altLang="zh-CN" sz="2400" dirty="0">
              <a:latin typeface="Times" panose="02020603050405020304" pitchFamily="18" charset="0"/>
              <a:ea typeface="华文细黑" panose="02010600040101010101" pitchFamily="2" charset="-122"/>
              <a:cs typeface="Times New Roman" pitchFamily="18" charset="0"/>
              <a:sym typeface="Symbol" panose="05050102010706020507" pitchFamily="18" charset="2"/>
            </a:endParaRPr>
          </a:p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这里的权重可以是距离、时间、成本、惩罚、损失，或者其它满足累加特性的度量</a:t>
            </a:r>
            <a:r>
              <a:rPr lang="en-US" altLang="zh-CN" sz="2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路径长度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：对于一条简单路径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 = (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i="1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25000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，该路径的长度为该路径上的链路权重之和，即：</a:t>
            </a:r>
            <a:endParaRPr lang="en-US" altLang="zh-CN" sz="2400" dirty="0">
              <a:latin typeface="Times" panose="02020603050405020304" pitchFamily="18" charset="0"/>
              <a:ea typeface="华文细黑" panose="02010600040101010101" pitchFamily="2" charset="-122"/>
              <a:cs typeface="Times New Roman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zh-CN" sz="3400" i="1" baseline="-3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3400" baseline="-3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={1,2,…,</a:t>
            </a:r>
            <a:r>
              <a:rPr lang="en-US" altLang="zh-CN" sz="3400" i="1" baseline="-3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en-US" altLang="zh-CN" sz="3400" baseline="-3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}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baseline="-2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3200" baseline="-2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i="1" baseline="-20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). </a:t>
            </a:r>
          </a:p>
          <a:p>
            <a:pPr algn="just"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sym typeface="Symbol" panose="05050102010706020507" pitchFamily="18" charset="2"/>
              </a:rPr>
              <a:t>单源最短路径问题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给定图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中一个顶点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，求解从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到图中所有其它顶点的最短路径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</a:pP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6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33400"/>
            <a:ext cx="8534400" cy="141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Dijkstra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算法不支持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负环路</a:t>
            </a:r>
            <a:endParaRPr 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细黑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200"/>
              </a:spcBef>
            </a:pPr>
            <a:r>
              <a:rPr lang="en-US" sz="2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如果网络中存在总权值为负值的环路，则将出现两点最短距离为负无穷的情况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0FA7BE3F-C24F-4E9E-9A8B-75FD47CEB009}"/>
              </a:ext>
            </a:extLst>
          </p:cNvPr>
          <p:cNvSpPr/>
          <p:nvPr/>
        </p:nvSpPr>
        <p:spPr>
          <a:xfrm>
            <a:off x="3143534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CAEAE79-4CBC-42AA-9094-5E4DB6716185}"/>
              </a:ext>
            </a:extLst>
          </p:cNvPr>
          <p:cNvSpPr/>
          <p:nvPr/>
        </p:nvSpPr>
        <p:spPr>
          <a:xfrm>
            <a:off x="5353334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F988F4-6CAA-45DC-B996-79BD8429B4FD}"/>
              </a:ext>
            </a:extLst>
          </p:cNvPr>
          <p:cNvSpPr/>
          <p:nvPr/>
        </p:nvSpPr>
        <p:spPr>
          <a:xfrm>
            <a:off x="4210334" y="1905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8E81EC9-B233-468F-AA30-083F615FA1FF}"/>
              </a:ext>
            </a:extLst>
          </p:cNvPr>
          <p:cNvCxnSpPr>
            <a:cxnSpLocks/>
            <a:stCxn id="6" idx="3"/>
            <a:endCxn id="2" idx="7"/>
          </p:cNvCxnSpPr>
          <p:nvPr/>
        </p:nvCxnSpPr>
        <p:spPr>
          <a:xfrm flipH="1">
            <a:off x="3533779" y="2295245"/>
            <a:ext cx="743510" cy="667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4B3DF1-C67F-4443-826B-FB919C1D1A9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3600734" y="3124200"/>
            <a:ext cx="1752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086946-C89F-4DB4-B342-1C3200162C88}"/>
              </a:ext>
            </a:extLst>
          </p:cNvPr>
          <p:cNvCxnSpPr>
            <a:cxnSpLocks/>
            <a:stCxn id="5" idx="1"/>
            <a:endCxn id="6" idx="5"/>
          </p:cNvCxnSpPr>
          <p:nvPr/>
        </p:nvCxnSpPr>
        <p:spPr>
          <a:xfrm flipH="1" flipV="1">
            <a:off x="4600579" y="2295245"/>
            <a:ext cx="819710" cy="667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9813C5A-C308-4330-B084-F8F1DA0B362D}"/>
              </a:ext>
            </a:extLst>
          </p:cNvPr>
          <p:cNvSpPr txBox="1"/>
          <p:nvPr/>
        </p:nvSpPr>
        <p:spPr>
          <a:xfrm>
            <a:off x="3531041" y="232993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-1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03D564-11D5-4D3B-9D9F-9A83FEF3D29C}"/>
              </a:ext>
            </a:extLst>
          </p:cNvPr>
          <p:cNvSpPr txBox="1"/>
          <p:nvPr/>
        </p:nvSpPr>
        <p:spPr>
          <a:xfrm>
            <a:off x="4283723" y="310891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BF94E5B-A59C-43D3-81DC-901890B11186}"/>
              </a:ext>
            </a:extLst>
          </p:cNvPr>
          <p:cNvSpPr txBox="1"/>
          <p:nvPr/>
        </p:nvSpPr>
        <p:spPr>
          <a:xfrm>
            <a:off x="4990824" y="231973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-3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0EB6D6A4-F2DC-48B6-85B5-4862760BA089}"/>
              </a:ext>
            </a:extLst>
          </p:cNvPr>
          <p:cNvSpPr txBox="1"/>
          <p:nvPr/>
        </p:nvSpPr>
        <p:spPr>
          <a:xfrm>
            <a:off x="533400" y="3352800"/>
            <a:ext cx="85344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细黑" pitchFamily="2" charset="-122"/>
                <a:cs typeface="Times New Roman" panose="02020603050405020304" pitchFamily="18" charset="0"/>
              </a:rPr>
              <a:t>负权边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对</a:t>
            </a:r>
            <a:r>
              <a:rPr 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Dijkstra 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算法的影响</a:t>
            </a:r>
            <a:endParaRPr lang="en-US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marL="457200" indent="-457200">
              <a:spcBef>
                <a:spcPts val="200"/>
              </a:spcBef>
            </a:pPr>
            <a:r>
              <a:rPr lang="en-US" sz="22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即使图中不存在负环路，负权边的存在仍然可能导致计算错误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ts val="200"/>
              </a:spcBef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原因在于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Dijkstra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算法采用贪心策略，当一个节点作为（树外）最小被选中后，其</a:t>
            </a:r>
            <a:r>
              <a:rPr lang="en-US" altLang="zh-CN" sz="2200" i="1" dirty="0">
                <a:latin typeface="Times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200" dirty="0">
                <a:latin typeface="Times" panose="02020603050405020304" pitchFamily="18" charset="0"/>
                <a:ea typeface="华文细黑" panose="02010600040101010101" pitchFamily="2" charset="-122"/>
                <a:sym typeface="Symbol" panose="05050102010706020507" pitchFamily="18" charset="2"/>
              </a:rPr>
              <a:t>[]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就不会再重新计算（其距离值）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.</a:t>
            </a:r>
            <a:endParaRPr lang="en-US" altLang="zh-CN" sz="2200" dirty="0">
              <a:latin typeface="华文细黑" panose="02010600040101010101" pitchFamily="2" charset="-122"/>
              <a:ea typeface="华文细黑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FF5826C-B361-42C9-B287-E68DE8183FA4}"/>
              </a:ext>
            </a:extLst>
          </p:cNvPr>
          <p:cNvSpPr/>
          <p:nvPr/>
        </p:nvSpPr>
        <p:spPr>
          <a:xfrm>
            <a:off x="3076579" y="60709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D652B5-8DD0-4023-854B-F1EF59DF1CD0}"/>
              </a:ext>
            </a:extLst>
          </p:cNvPr>
          <p:cNvSpPr/>
          <p:nvPr/>
        </p:nvSpPr>
        <p:spPr>
          <a:xfrm>
            <a:off x="5286379" y="60709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B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AF8DC26-1BDD-4A56-92FD-9B2AB964A3E6}"/>
              </a:ext>
            </a:extLst>
          </p:cNvPr>
          <p:cNvSpPr/>
          <p:nvPr/>
        </p:nvSpPr>
        <p:spPr>
          <a:xfrm>
            <a:off x="4143379" y="50803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C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32A9E1-C145-4DEE-B85E-47616FB7436B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533779" y="6299503"/>
            <a:ext cx="1752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79E299-4DD2-45FB-BF9B-93CEB441B7C3}"/>
              </a:ext>
            </a:extLst>
          </p:cNvPr>
          <p:cNvCxnSpPr>
            <a:cxnSpLocks/>
            <a:stCxn id="26" idx="5"/>
            <a:endCxn id="25" idx="1"/>
          </p:cNvCxnSpPr>
          <p:nvPr/>
        </p:nvCxnSpPr>
        <p:spPr>
          <a:xfrm>
            <a:off x="4533624" y="5470548"/>
            <a:ext cx="819710" cy="667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CBA5873-2CEF-48A6-82ED-FC4CFAFF7554}"/>
              </a:ext>
            </a:extLst>
          </p:cNvPr>
          <p:cNvSpPr txBox="1"/>
          <p:nvPr/>
        </p:nvSpPr>
        <p:spPr>
          <a:xfrm>
            <a:off x="3464086" y="55052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FD6265A-8693-42A0-8B80-1CE9DB26C194}"/>
              </a:ext>
            </a:extLst>
          </p:cNvPr>
          <p:cNvSpPr txBox="1"/>
          <p:nvPr/>
        </p:nvSpPr>
        <p:spPr>
          <a:xfrm flipH="1">
            <a:off x="4230850" y="6261094"/>
            <a:ext cx="24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E3779E-2894-4524-BFD0-BC192EE52820}"/>
              </a:ext>
            </a:extLst>
          </p:cNvPr>
          <p:cNvSpPr txBox="1"/>
          <p:nvPr/>
        </p:nvSpPr>
        <p:spPr>
          <a:xfrm>
            <a:off x="4923869" y="5495036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-3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ECAF71-0A36-4124-86BE-13A65430788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3466824" y="5470548"/>
            <a:ext cx="743510" cy="667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CE04D31-4A2E-481C-B04C-8568EEE3C262}"/>
              </a:ext>
            </a:extLst>
          </p:cNvPr>
          <p:cNvCxnSpPr>
            <a:cxnSpLocks/>
          </p:cNvCxnSpPr>
          <p:nvPr/>
        </p:nvCxnSpPr>
        <p:spPr>
          <a:xfrm>
            <a:off x="5743579" y="6299503"/>
            <a:ext cx="1143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E327A2A2-AD0F-44DD-B522-EA76184B24E0}"/>
              </a:ext>
            </a:extLst>
          </p:cNvPr>
          <p:cNvSpPr/>
          <p:nvPr/>
        </p:nvSpPr>
        <p:spPr>
          <a:xfrm>
            <a:off x="6886579" y="607090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CD75491-C5F2-44CA-97B0-06E49AF0B766}"/>
              </a:ext>
            </a:extLst>
          </p:cNvPr>
          <p:cNvSpPr txBox="1"/>
          <p:nvPr/>
        </p:nvSpPr>
        <p:spPr>
          <a:xfrm flipH="1">
            <a:off x="6063282" y="6299503"/>
            <a:ext cx="24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8DDD7E-36AF-4E1D-83F8-8F4223F8A863}"/>
              </a:ext>
            </a:extLst>
          </p:cNvPr>
          <p:cNvSpPr txBox="1"/>
          <p:nvPr/>
        </p:nvSpPr>
        <p:spPr>
          <a:xfrm>
            <a:off x="2589068" y="6476538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8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609600"/>
            <a:ext cx="8610600" cy="624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 </a:t>
            </a:r>
            <a:r>
              <a:rPr lang="zh-CN" alt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【1955】</a:t>
            </a:r>
            <a:r>
              <a:rPr lang="zh-CN" alt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 dirty="0"/>
              <a:t>算法由三部分组成。</a:t>
            </a:r>
            <a:endParaRPr lang="en-US" dirty="0"/>
          </a:p>
          <a:p>
            <a:pPr marL="457200" lvl="0" indent="-457200">
              <a:lnSpc>
                <a:spcPct val="120000"/>
              </a:lnSpc>
            </a:pPr>
            <a:r>
              <a:rPr lang="en-US" altLang="zh-CN" sz="2000" dirty="0"/>
              <a:t>(1)</a:t>
            </a:r>
            <a:r>
              <a:rPr lang="en-US" altLang="zh-CN" dirty="0"/>
              <a:t>	</a:t>
            </a:r>
            <a:r>
              <a:rPr lang="zh-CN" altLang="en-US" sz="2000" dirty="0"/>
              <a:t>初始化</a:t>
            </a:r>
            <a:r>
              <a:rPr lang="en-US" altLang="zh-CN" sz="2000" dirty="0"/>
              <a:t>: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算法的</a:t>
            </a:r>
            <a:r>
              <a:rPr lang="zh-CN" altLang="en-US" sz="2000" dirty="0"/>
              <a:t>初始化完全相同。</a:t>
            </a:r>
            <a:endParaRPr lang="en-US" altLang="zh-CN" sz="2000" dirty="0"/>
          </a:p>
          <a:p>
            <a:pPr marL="457200" indent="-457200">
              <a:lnSpc>
                <a:spcPct val="120000"/>
              </a:lnSpc>
              <a:buAutoNum type="arabicParenBoth" startAt="2"/>
            </a:pPr>
            <a:r>
              <a:rPr lang="zh-CN" altLang="en-US" sz="2000" dirty="0"/>
              <a:t>循环部分</a:t>
            </a:r>
            <a:r>
              <a:rPr lang="en-US" altLang="zh-CN" sz="2000" dirty="0"/>
              <a:t>:  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做</a:t>
            </a:r>
            <a:r>
              <a:rPr lang="en-US" sz="2000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轮循环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每次循环只做一件事，即对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图中每一条边</a:t>
            </a:r>
            <a:r>
              <a:rPr 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进行一次松弛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(relax)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操作：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7525">
              <a:lnSpc>
                <a:spcPct val="12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7525" lvl="0">
              <a:lnSpc>
                <a:spcPct val="12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marL="517525" lvl="0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7525" lvl="0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7525" lvl="0">
              <a:lnSpc>
                <a:spcPct val="12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zh-CN" altLang="en-US" sz="2000" dirty="0"/>
              <a:t>其实，这就是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kstra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算法的每一轮循环中的更新操作。不同的是，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算法只对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新选中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00FFFF"/>
                </a:highlight>
              </a:rPr>
              <a:t>顶点</a:t>
            </a:r>
            <a:r>
              <a:rPr lang="en-US" sz="2000" i="1" dirty="0">
                <a:solidFill>
                  <a:srgbClr val="FF0000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00FFFF"/>
                </a:highlight>
              </a:rPr>
              <a:t>关联的边</a:t>
            </a:r>
            <a:r>
              <a:rPr lang="zh-CN" altLang="en-US" sz="2000" dirty="0"/>
              <a:t>进行松弛操作。</a:t>
            </a:r>
            <a:endParaRPr lang="en-US" sz="3200" dirty="0"/>
          </a:p>
          <a:p>
            <a:pPr marL="457200" lvl="0" indent="-457200">
              <a:lnSpc>
                <a:spcPct val="120000"/>
              </a:lnSpc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(3)	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检查部分。</a:t>
            </a:r>
            <a:endParaRPr lang="en-US" sz="3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轮松弛之后，再做一次松驰遍历。如果某个顶点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可以变得更小，则说明图中有源点可达的负回路，算法失败。否则，算法成功结束。</a:t>
            </a:r>
            <a:endParaRPr lang="en-US" sz="3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6E1A84-B929-7602-9994-7BE6D51FED87}"/>
              </a:ext>
            </a:extLst>
          </p:cNvPr>
          <p:cNvSpPr/>
          <p:nvPr/>
        </p:nvSpPr>
        <p:spPr>
          <a:xfrm>
            <a:off x="1143000" y="3124200"/>
            <a:ext cx="70866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609600"/>
            <a:ext cx="8305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伪码</a:t>
            </a:r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  <a:endParaRPr lang="en-US" sz="20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  Initialize-Single-Source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   //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初始化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Dijkstra算法相</a:t>
            </a:r>
            <a:r>
              <a:rPr lang="zh-CN" altLang="en-US" sz="2000" dirty="0"/>
              <a:t>同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 			   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路径上的边数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for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each edge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Relax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7.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each edge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		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开始检测负回路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if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 	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 return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False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有源点可达负回路，失败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 	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11.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12.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{(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|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≠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13. construct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	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构造最短路径树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14.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(True,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	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15.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326153-ACF9-E287-845E-77580ACB33E0}"/>
              </a:ext>
            </a:extLst>
          </p:cNvPr>
          <p:cNvSpPr/>
          <p:nvPr/>
        </p:nvSpPr>
        <p:spPr>
          <a:xfrm>
            <a:off x="838200" y="1524000"/>
            <a:ext cx="777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CFDEF4-EA26-A491-2565-E18594949D4C}"/>
              </a:ext>
            </a:extLst>
          </p:cNvPr>
          <p:cNvSpPr txBox="1"/>
          <p:nvPr/>
        </p:nvSpPr>
        <p:spPr>
          <a:xfrm>
            <a:off x="557830" y="2824962"/>
            <a:ext cx="7952139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1.  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 		          //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路径上的边数</a:t>
            </a:r>
            <a:endParaRPr lang="en-US" sz="1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for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 +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;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 </a:t>
            </a:r>
          </a:p>
          <a:p>
            <a:pPr lvl="0"/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  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1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 0,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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;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lvl="0">
              <a:spcBef>
                <a:spcPts val="600"/>
              </a:spcBef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 		         //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对路径上的边数进行循环</a:t>
            </a:r>
            <a:endParaRPr lang="en-US" sz="1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6.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for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spcBef>
                <a:spcPts val="1600"/>
              </a:spcBef>
            </a:pP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7.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</a:t>
            </a:r>
            <a:endParaRPr lang="en-US" sz="1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spcBef>
                <a:spcPts val="1600"/>
              </a:spcBef>
            </a:pP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sz="18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1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</a:t>
            </a:r>
            <a:r>
              <a:rPr lang="en-US" sz="1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sz="18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1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48467A-2C99-E377-6885-D1AFBF52E1F0}"/>
              </a:ext>
            </a:extLst>
          </p:cNvPr>
          <p:cNvSpPr txBox="1"/>
          <p:nvPr/>
        </p:nvSpPr>
        <p:spPr>
          <a:xfrm>
            <a:off x="533399" y="1193955"/>
            <a:ext cx="51816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  <a:r>
              <a:rPr lang="en-US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表示从</a:t>
            </a:r>
            <a:r>
              <a:rPr lang="en-US" altLang="zh-CN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altLang="zh-CN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且至多包含</a:t>
            </a:r>
            <a:r>
              <a:rPr lang="en-US" altLang="zh-CN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条边的最短路长度</a:t>
            </a:r>
            <a:r>
              <a:rPr lang="en-US" altLang="zh-CN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归纳公式：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989885-15D1-2003-3EA3-C0619FE7B088}"/>
                  </a:ext>
                </a:extLst>
              </p:cNvPr>
              <p:cNvSpPr txBox="1"/>
              <p:nvPr/>
            </p:nvSpPr>
            <p:spPr>
              <a:xfrm>
                <a:off x="1788047" y="4576324"/>
                <a:ext cx="479201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989885-15D1-2003-3EA3-C0619FE7B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047" y="4576324"/>
                <a:ext cx="4792016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E202A5-8E93-F287-EA77-B2D5A1BC3EDD}"/>
                  </a:ext>
                </a:extLst>
              </p:cNvPr>
              <p:cNvSpPr txBox="1"/>
              <p:nvPr/>
            </p:nvSpPr>
            <p:spPr>
              <a:xfrm>
                <a:off x="705401" y="1915846"/>
                <a:ext cx="4792016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FE202A5-8E93-F287-EA77-B2D5A1BC3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1" y="1915846"/>
                <a:ext cx="4792016" cy="719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FB382A7-454B-ADA0-84E7-82E0BE9B06F6}"/>
              </a:ext>
            </a:extLst>
          </p:cNvPr>
          <p:cNvSpPr txBox="1"/>
          <p:nvPr/>
        </p:nvSpPr>
        <p:spPr>
          <a:xfrm>
            <a:off x="52843" y="583632"/>
            <a:ext cx="555908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</a:t>
            </a:r>
            <a:r>
              <a:rPr lang="zh-CN" altLang="en-US" sz="2400" b="1" dirty="0">
                <a:solidFill>
                  <a:srgbClr val="0000FF"/>
                </a:solidFill>
              </a:rPr>
              <a:t>动态规划</a:t>
            </a:r>
            <a:r>
              <a:rPr lang="zh-CN" altLang="en-US" sz="2400" dirty="0"/>
              <a:t>的角度解释</a:t>
            </a:r>
            <a:r>
              <a:rPr lang="en-US" sz="2400" dirty="0"/>
              <a:t>Bellman-Ford</a:t>
            </a:r>
            <a:r>
              <a:rPr lang="zh-CN" altLang="en-US" sz="2400" dirty="0"/>
              <a:t>算法</a:t>
            </a:r>
            <a:endParaRPr lang="en-US" sz="2400" dirty="0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764FA590-E673-3B11-EEE8-C78E94E3ECAB}"/>
              </a:ext>
            </a:extLst>
          </p:cNvPr>
          <p:cNvSpPr/>
          <p:nvPr/>
        </p:nvSpPr>
        <p:spPr>
          <a:xfrm>
            <a:off x="5486401" y="1245868"/>
            <a:ext cx="3657600" cy="914985"/>
          </a:xfrm>
          <a:prstGeom prst="wedgeEllipseCallout">
            <a:avLst>
              <a:gd name="adj1" fmla="val -48793"/>
              <a:gd name="adj2" fmla="val 60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如果这步起决定作用的话，则</a:t>
            </a:r>
            <a:r>
              <a:rPr lang="en-US" altLang="zh-CN" sz="18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18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</a:t>
            </a:r>
            <a:r>
              <a:rPr lang="en-US" sz="18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1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对应的路径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正好是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条边构成的</a:t>
            </a:r>
            <a:endParaRPr lang="en-US" dirty="0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4A33D04D-4826-8E9C-94F9-6A81D67BB743}"/>
              </a:ext>
            </a:extLst>
          </p:cNvPr>
          <p:cNvSpPr/>
          <p:nvPr/>
        </p:nvSpPr>
        <p:spPr>
          <a:xfrm>
            <a:off x="5562601" y="136526"/>
            <a:ext cx="3528556" cy="1014412"/>
          </a:xfrm>
          <a:prstGeom prst="borderCallout2">
            <a:avLst>
              <a:gd name="adj1" fmla="val 27295"/>
              <a:gd name="adj2" fmla="val -884"/>
              <a:gd name="adj3" fmla="val 31567"/>
              <a:gd name="adj4" fmla="val -7863"/>
              <a:gd name="adj5" fmla="val 214247"/>
              <a:gd name="adj6" fmla="val -24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要找一条从</a:t>
            </a:r>
            <a:r>
              <a:rPr lang="en-US" altLang="zh-CN" sz="1600" i="1" dirty="0"/>
              <a:t>s</a:t>
            </a:r>
            <a:r>
              <a:rPr lang="zh-CN" altLang="en-US" sz="1600" dirty="0"/>
              <a:t>到</a:t>
            </a:r>
            <a:r>
              <a:rPr lang="en-US" altLang="zh-CN" sz="1600" i="1" dirty="0"/>
              <a:t>v</a:t>
            </a:r>
            <a:r>
              <a:rPr lang="zh-CN" altLang="en-US" sz="1600" dirty="0"/>
              <a:t>由</a:t>
            </a:r>
            <a:r>
              <a:rPr lang="en-US" altLang="zh-CN" sz="1600" i="1" dirty="0"/>
              <a:t>k</a:t>
            </a:r>
            <a:r>
              <a:rPr lang="zh-CN" altLang="en-US" sz="1600" dirty="0"/>
              <a:t>条链路组成的最短路，可以变换为：先寻找从</a:t>
            </a:r>
            <a:r>
              <a:rPr lang="en-US" altLang="zh-CN" sz="1600" i="1" dirty="0"/>
              <a:t>s</a:t>
            </a:r>
            <a:r>
              <a:rPr lang="zh-CN" altLang="en-US" sz="1600" dirty="0"/>
              <a:t>到</a:t>
            </a:r>
            <a:r>
              <a:rPr lang="en-US" altLang="zh-CN" sz="1600" i="1" dirty="0"/>
              <a:t>v</a:t>
            </a:r>
            <a:r>
              <a:rPr lang="zh-CN" altLang="en-US" sz="1600" dirty="0"/>
              <a:t>的每一个邻居且由</a:t>
            </a:r>
            <a:r>
              <a:rPr lang="en-US" altLang="zh-CN" sz="1600" i="1" dirty="0"/>
              <a:t>k</a:t>
            </a:r>
            <a:r>
              <a:rPr lang="en-US" altLang="zh-CN" sz="1600" dirty="0"/>
              <a:t>-1</a:t>
            </a:r>
            <a:r>
              <a:rPr lang="zh-CN" altLang="en-US" sz="1600" dirty="0"/>
              <a:t>条边组成的最短路，然后再从每个邻居到</a:t>
            </a:r>
            <a:r>
              <a:rPr lang="en-US" altLang="zh-CN" sz="1600" i="1" dirty="0"/>
              <a:t>v</a:t>
            </a:r>
            <a:r>
              <a:rPr lang="en-US" altLang="zh-CN" sz="1600" dirty="0"/>
              <a:t>,</a:t>
            </a:r>
            <a:r>
              <a:rPr lang="zh-CN" altLang="en-US" sz="1600" dirty="0"/>
              <a:t> 从中选小的</a:t>
            </a:r>
            <a:endParaRPr 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F807E8-ED55-07D5-473E-B3AB826E94F0}"/>
              </a:ext>
            </a:extLst>
          </p:cNvPr>
          <p:cNvGrpSpPr/>
          <p:nvPr/>
        </p:nvGrpSpPr>
        <p:grpSpPr>
          <a:xfrm>
            <a:off x="1031353" y="4323391"/>
            <a:ext cx="6324600" cy="2297400"/>
            <a:chOff x="1371599" y="4326438"/>
            <a:chExt cx="6324600" cy="2297400"/>
          </a:xfrm>
        </p:grpSpPr>
        <p:sp>
          <p:nvSpPr>
            <p:cNvPr id="14" name="对话气泡: 椭圆形 13">
              <a:extLst>
                <a:ext uri="{FF2B5EF4-FFF2-40B4-BE49-F238E27FC236}">
                  <a16:creationId xmlns:a16="http://schemas.microsoft.com/office/drawing/2014/main" id="{4A7C269A-E366-F7A4-3F29-EC210599B0F3}"/>
                </a:ext>
              </a:extLst>
            </p:cNvPr>
            <p:cNvSpPr/>
            <p:nvPr/>
          </p:nvSpPr>
          <p:spPr>
            <a:xfrm>
              <a:off x="3573235" y="5754504"/>
              <a:ext cx="4114800" cy="869334"/>
            </a:xfrm>
            <a:prstGeom prst="wedgeEllipseCallout">
              <a:avLst>
                <a:gd name="adj1" fmla="val -32602"/>
                <a:gd name="adj2" fmla="val -725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每一轮松弛，求出从</a:t>
              </a:r>
              <a:r>
                <a:rPr lang="en-US" altLang="zh-CN" i="1" dirty="0"/>
                <a:t>s</a:t>
              </a:r>
              <a:r>
                <a:rPr lang="zh-CN" altLang="en-US" dirty="0"/>
                <a:t>到每个顶点、且最多由</a:t>
              </a:r>
              <a:r>
                <a:rPr lang="en-US" altLang="zh-CN" i="1" dirty="0"/>
                <a:t>k</a:t>
              </a:r>
              <a:r>
                <a:rPr lang="zh-CN" altLang="en-US" dirty="0"/>
                <a:t>条边组成的的最短路</a:t>
              </a:r>
              <a:endParaRPr 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F006FF0-B0F0-1D1F-5698-3BE7173783E9}"/>
                </a:ext>
              </a:extLst>
            </p:cNvPr>
            <p:cNvSpPr/>
            <p:nvPr/>
          </p:nvSpPr>
          <p:spPr>
            <a:xfrm>
              <a:off x="1371599" y="4326438"/>
              <a:ext cx="6324600" cy="1219200"/>
            </a:xfrm>
            <a:prstGeom prst="rect">
              <a:avLst/>
            </a:prstGeom>
            <a:solidFill>
              <a:schemeClr val="accent1"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4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925" y="681335"/>
            <a:ext cx="393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mSun" pitchFamily="2" charset="-122"/>
                <a:ea typeface="SimSun" pitchFamily="2" charset="-122"/>
              </a:rPr>
              <a:t>例：</a:t>
            </a:r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0" y="2014468"/>
            <a:ext cx="4356029" cy="2709930"/>
            <a:chOff x="1092" y="6717"/>
            <a:chExt cx="6300" cy="4057"/>
          </a:xfrm>
        </p:grpSpPr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4583" y="6761"/>
              <a:ext cx="16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1092" y="7980"/>
              <a:ext cx="145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11" name="Group 40"/>
            <p:cNvGrpSpPr>
              <a:grpSpLocks/>
            </p:cNvGrpSpPr>
            <p:nvPr/>
          </p:nvGrpSpPr>
          <p:grpSpPr bwMode="auto">
            <a:xfrm>
              <a:off x="3388" y="7468"/>
              <a:ext cx="517" cy="494"/>
              <a:chOff x="2929" y="1998"/>
              <a:chExt cx="430" cy="411"/>
            </a:xfrm>
          </p:grpSpPr>
          <p:sp>
            <p:nvSpPr>
              <p:cNvPr id="49" name="Oval 4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2929" y="1998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3388" y="8722"/>
              <a:ext cx="464" cy="508"/>
              <a:chOff x="2944" y="1987"/>
              <a:chExt cx="388" cy="422"/>
            </a:xfrm>
          </p:grpSpPr>
          <p:sp>
            <p:nvSpPr>
              <p:cNvPr id="47" name="Oval 3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2944" y="1987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Oval 36"/>
            <p:cNvSpPr>
              <a:spLocks noChangeArrowheads="1"/>
            </p:cNvSpPr>
            <p:nvPr/>
          </p:nvSpPr>
          <p:spPr bwMode="auto">
            <a:xfrm>
              <a:off x="5500" y="8323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5479" y="8157"/>
              <a:ext cx="4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32"/>
            <p:cNvGrpSpPr>
              <a:grpSpLocks/>
            </p:cNvGrpSpPr>
            <p:nvPr/>
          </p:nvGrpSpPr>
          <p:grpSpPr bwMode="auto">
            <a:xfrm>
              <a:off x="4546" y="7504"/>
              <a:ext cx="467" cy="474"/>
              <a:chOff x="2924" y="2014"/>
              <a:chExt cx="388" cy="395"/>
            </a:xfrm>
          </p:grpSpPr>
          <p:sp>
            <p:nvSpPr>
              <p:cNvPr id="45" name="Oval 3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auto">
              <a:xfrm>
                <a:off x="2924" y="201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29"/>
            <p:cNvGrpSpPr>
              <a:grpSpLocks/>
            </p:cNvGrpSpPr>
            <p:nvPr/>
          </p:nvGrpSpPr>
          <p:grpSpPr bwMode="auto">
            <a:xfrm>
              <a:off x="4578" y="8799"/>
              <a:ext cx="467" cy="440"/>
              <a:chOff x="2923" y="2042"/>
              <a:chExt cx="388" cy="367"/>
            </a:xfrm>
          </p:grpSpPr>
          <p:sp>
            <p:nvSpPr>
              <p:cNvPr id="43" name="Oval 3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4" name="Text Box 30"/>
              <p:cNvSpPr txBox="1">
                <a:spLocks noChangeArrowheads="1"/>
              </p:cNvSpPr>
              <p:nvPr/>
            </p:nvSpPr>
            <p:spPr bwMode="auto">
              <a:xfrm>
                <a:off x="2923" y="2042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787" y="7784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>
              <a:off x="3770" y="9060"/>
              <a:ext cx="85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3607" y="7978"/>
              <a:ext cx="1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4944" y="7888"/>
              <a:ext cx="599" cy="5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3727" y="7948"/>
              <a:ext cx="977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4986" y="8616"/>
              <a:ext cx="57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889" y="7352"/>
              <a:ext cx="8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5064" y="7711"/>
              <a:ext cx="66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667" y="8177"/>
              <a:ext cx="72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5073" y="8701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298" y="8220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4015" y="8639"/>
              <a:ext cx="46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3933" y="8051"/>
              <a:ext cx="5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13"/>
            <p:cNvGrpSpPr>
              <a:grpSpLocks/>
            </p:cNvGrpSpPr>
            <p:nvPr/>
          </p:nvGrpSpPr>
          <p:grpSpPr bwMode="auto">
            <a:xfrm>
              <a:off x="2437" y="8150"/>
              <a:ext cx="465" cy="476"/>
              <a:chOff x="2965" y="2016"/>
              <a:chExt cx="388" cy="393"/>
            </a:xfrm>
          </p:grpSpPr>
          <p:sp>
            <p:nvSpPr>
              <p:cNvPr id="41" name="Oval 1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42" name="Text Box 14"/>
              <p:cNvSpPr txBox="1">
                <a:spLocks noChangeArrowheads="1"/>
              </p:cNvSpPr>
              <p:nvPr/>
            </p:nvSpPr>
            <p:spPr bwMode="auto">
              <a:xfrm>
                <a:off x="2965" y="2016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V="1">
              <a:off x="2767" y="7882"/>
              <a:ext cx="676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2737" y="8557"/>
              <a:ext cx="676" cy="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27" y="7769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672" y="8570"/>
              <a:ext cx="732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276" y="10231"/>
              <a:ext cx="418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(a)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初始状态，源点是顶点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761" y="6717"/>
              <a:ext cx="153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5813" y="8076"/>
              <a:ext cx="1579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4578" y="9142"/>
              <a:ext cx="1565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nil</a:t>
              </a:r>
            </a:p>
          </p:txBody>
        </p:sp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2617" y="9108"/>
              <a:ext cx="147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>
              <a:off x="4771" y="7981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7" name="Group 2">
            <a:extLst>
              <a:ext uri="{FF2B5EF4-FFF2-40B4-BE49-F238E27FC236}">
                <a16:creationId xmlns:a16="http://schemas.microsoft.com/office/drawing/2014/main" id="{91A51F63-B2B1-464A-B0C1-EEC394318655}"/>
              </a:ext>
            </a:extLst>
          </p:cNvPr>
          <p:cNvGrpSpPr>
            <a:grpSpLocks/>
          </p:cNvGrpSpPr>
          <p:nvPr/>
        </p:nvGrpSpPr>
        <p:grpSpPr bwMode="auto">
          <a:xfrm>
            <a:off x="4787971" y="2014468"/>
            <a:ext cx="4356029" cy="2709930"/>
            <a:chOff x="1092" y="6717"/>
            <a:chExt cx="6300" cy="4057"/>
          </a:xfrm>
        </p:grpSpPr>
        <p:sp>
          <p:nvSpPr>
            <p:cNvPr id="178" name="Text Box 44">
              <a:extLst>
                <a:ext uri="{FF2B5EF4-FFF2-40B4-BE49-F238E27FC236}">
                  <a16:creationId xmlns:a16="http://schemas.microsoft.com/office/drawing/2014/main" id="{7CA5F2AA-2D59-472C-ACC4-5258AA76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6761"/>
              <a:ext cx="16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9" name="Text Box 43">
              <a:extLst>
                <a:ext uri="{FF2B5EF4-FFF2-40B4-BE49-F238E27FC236}">
                  <a16:creationId xmlns:a16="http://schemas.microsoft.com/office/drawing/2014/main" id="{DFD60BE6-A5E2-4362-B46C-92E470C8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7980"/>
              <a:ext cx="145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180" name="Group 40">
              <a:extLst>
                <a:ext uri="{FF2B5EF4-FFF2-40B4-BE49-F238E27FC236}">
                  <a16:creationId xmlns:a16="http://schemas.microsoft.com/office/drawing/2014/main" id="{0948A3E7-A768-45CD-8722-9766FB492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7468"/>
              <a:ext cx="517" cy="494"/>
              <a:chOff x="2929" y="1998"/>
              <a:chExt cx="430" cy="411"/>
            </a:xfrm>
          </p:grpSpPr>
          <p:sp>
            <p:nvSpPr>
              <p:cNvPr id="218" name="Oval 42">
                <a:extLst>
                  <a:ext uri="{FF2B5EF4-FFF2-40B4-BE49-F238E27FC236}">
                    <a16:creationId xmlns:a16="http://schemas.microsoft.com/office/drawing/2014/main" id="{CF6BC741-BFE5-40A1-AA41-1B536514C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9" name="Text Box 41">
                <a:extLst>
                  <a:ext uri="{FF2B5EF4-FFF2-40B4-BE49-F238E27FC236}">
                    <a16:creationId xmlns:a16="http://schemas.microsoft.com/office/drawing/2014/main" id="{0E2EADE4-9FD9-4030-BE32-B0313B80B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998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1" name="Group 37">
              <a:extLst>
                <a:ext uri="{FF2B5EF4-FFF2-40B4-BE49-F238E27FC236}">
                  <a16:creationId xmlns:a16="http://schemas.microsoft.com/office/drawing/2014/main" id="{1ED22F96-5DE5-4820-AAF3-0BB73FA5D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8722"/>
              <a:ext cx="464" cy="508"/>
              <a:chOff x="2944" y="1987"/>
              <a:chExt cx="388" cy="422"/>
            </a:xfrm>
          </p:grpSpPr>
          <p:sp>
            <p:nvSpPr>
              <p:cNvPr id="216" name="Oval 39">
                <a:extLst>
                  <a:ext uri="{FF2B5EF4-FFF2-40B4-BE49-F238E27FC236}">
                    <a16:creationId xmlns:a16="http://schemas.microsoft.com/office/drawing/2014/main" id="{305CD026-F3FA-4116-825C-3B4847AC1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7" name="Text Box 38">
                <a:extLst>
                  <a:ext uri="{FF2B5EF4-FFF2-40B4-BE49-F238E27FC236}">
                    <a16:creationId xmlns:a16="http://schemas.microsoft.com/office/drawing/2014/main" id="{7A1AF567-8D70-4A96-BDB7-F4539587D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1987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Oval 36">
              <a:extLst>
                <a:ext uri="{FF2B5EF4-FFF2-40B4-BE49-F238E27FC236}">
                  <a16:creationId xmlns:a16="http://schemas.microsoft.com/office/drawing/2014/main" id="{4A14F931-6E40-4DFE-B664-8379C2A0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8323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Text Box 35">
              <a:extLst>
                <a:ext uri="{FF2B5EF4-FFF2-40B4-BE49-F238E27FC236}">
                  <a16:creationId xmlns:a16="http://schemas.microsoft.com/office/drawing/2014/main" id="{5A59A616-0D94-4E47-9941-435907742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8180"/>
              <a:ext cx="4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4" name="Group 32">
              <a:extLst>
                <a:ext uri="{FF2B5EF4-FFF2-40B4-BE49-F238E27FC236}">
                  <a16:creationId xmlns:a16="http://schemas.microsoft.com/office/drawing/2014/main" id="{AD67689F-15FA-4C36-86D1-D1D8DEA52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" y="7504"/>
              <a:ext cx="467" cy="474"/>
              <a:chOff x="2924" y="2014"/>
              <a:chExt cx="388" cy="395"/>
            </a:xfrm>
          </p:grpSpPr>
          <p:sp>
            <p:nvSpPr>
              <p:cNvPr id="214" name="Oval 34">
                <a:extLst>
                  <a:ext uri="{FF2B5EF4-FFF2-40B4-BE49-F238E27FC236}">
                    <a16:creationId xmlns:a16="http://schemas.microsoft.com/office/drawing/2014/main" id="{00A3CF78-429A-4077-B4AF-2CD8CD308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5" name="Text Box 33">
                <a:extLst>
                  <a:ext uri="{FF2B5EF4-FFF2-40B4-BE49-F238E27FC236}">
                    <a16:creationId xmlns:a16="http://schemas.microsoft.com/office/drawing/2014/main" id="{741EFD2D-2DF7-4F68-8D88-26C16274F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4" y="201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5" name="Group 29">
              <a:extLst>
                <a:ext uri="{FF2B5EF4-FFF2-40B4-BE49-F238E27FC236}">
                  <a16:creationId xmlns:a16="http://schemas.microsoft.com/office/drawing/2014/main" id="{46BF28E9-A069-4993-9184-B522621C6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8" y="8799"/>
              <a:ext cx="467" cy="440"/>
              <a:chOff x="2923" y="2042"/>
              <a:chExt cx="388" cy="367"/>
            </a:xfrm>
          </p:grpSpPr>
          <p:sp>
            <p:nvSpPr>
              <p:cNvPr id="212" name="Oval 31">
                <a:extLst>
                  <a:ext uri="{FF2B5EF4-FFF2-40B4-BE49-F238E27FC236}">
                    <a16:creationId xmlns:a16="http://schemas.microsoft.com/office/drawing/2014/main" id="{0CF0B344-9A11-4252-804E-C8F3FC817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3" name="Text Box 30">
                <a:extLst>
                  <a:ext uri="{FF2B5EF4-FFF2-40B4-BE49-F238E27FC236}">
                    <a16:creationId xmlns:a16="http://schemas.microsoft.com/office/drawing/2014/main" id="{764AED32-9D4D-42D2-8C9F-3FE9D1312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042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6" name="Line 28">
              <a:extLst>
                <a:ext uri="{FF2B5EF4-FFF2-40B4-BE49-F238E27FC236}">
                  <a16:creationId xmlns:a16="http://schemas.microsoft.com/office/drawing/2014/main" id="{FDFF37D3-68F0-492D-8EE4-59541DB1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7784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7" name="Line 27">
              <a:extLst>
                <a:ext uri="{FF2B5EF4-FFF2-40B4-BE49-F238E27FC236}">
                  <a16:creationId xmlns:a16="http://schemas.microsoft.com/office/drawing/2014/main" id="{F42F7DDF-F03C-464F-8406-AF140B113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9060"/>
              <a:ext cx="857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Line 26">
              <a:extLst>
                <a:ext uri="{FF2B5EF4-FFF2-40B4-BE49-F238E27FC236}">
                  <a16:creationId xmlns:a16="http://schemas.microsoft.com/office/drawing/2014/main" id="{B6C22803-B85D-4570-8DF4-7DDE1D362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7978"/>
              <a:ext cx="1" cy="9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9" name="Line 25">
              <a:extLst>
                <a:ext uri="{FF2B5EF4-FFF2-40B4-BE49-F238E27FC236}">
                  <a16:creationId xmlns:a16="http://schemas.microsoft.com/office/drawing/2014/main" id="{3ADA4010-9217-480F-8001-1A1A1B1BB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7888"/>
              <a:ext cx="599" cy="5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Line 24">
              <a:extLst>
                <a:ext uri="{FF2B5EF4-FFF2-40B4-BE49-F238E27FC236}">
                  <a16:creationId xmlns:a16="http://schemas.microsoft.com/office/drawing/2014/main" id="{D4E6B286-0CEE-4A65-A4AC-3D9DA67AC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7948"/>
              <a:ext cx="977" cy="9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Line 23">
              <a:extLst>
                <a:ext uri="{FF2B5EF4-FFF2-40B4-BE49-F238E27FC236}">
                  <a16:creationId xmlns:a16="http://schemas.microsoft.com/office/drawing/2014/main" id="{0040A8C4-193E-4F67-B0BE-687696B80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6" y="8616"/>
              <a:ext cx="571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Text Box 22">
              <a:extLst>
                <a:ext uri="{FF2B5EF4-FFF2-40B4-BE49-F238E27FC236}">
                  <a16:creationId xmlns:a16="http://schemas.microsoft.com/office/drawing/2014/main" id="{E83658AA-169E-4660-9D12-9F261C313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7352"/>
              <a:ext cx="8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 Box 21">
              <a:extLst>
                <a:ext uri="{FF2B5EF4-FFF2-40B4-BE49-F238E27FC236}">
                  <a16:creationId xmlns:a16="http://schemas.microsoft.com/office/drawing/2014/main" id="{E99C593C-07B8-42D9-8334-EEA7DFA21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7711"/>
              <a:ext cx="66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 Box 20">
              <a:extLst>
                <a:ext uri="{FF2B5EF4-FFF2-40B4-BE49-F238E27FC236}">
                  <a16:creationId xmlns:a16="http://schemas.microsoft.com/office/drawing/2014/main" id="{CDF0E38C-6DB4-4188-9D8C-D648638FA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8177"/>
              <a:ext cx="72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 Box 19">
              <a:extLst>
                <a:ext uri="{FF2B5EF4-FFF2-40B4-BE49-F238E27FC236}">
                  <a16:creationId xmlns:a16="http://schemas.microsoft.com/office/drawing/2014/main" id="{73CB6F2A-7EF6-4FE7-AA33-80F60D7C1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8715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 Box 18">
              <a:extLst>
                <a:ext uri="{FF2B5EF4-FFF2-40B4-BE49-F238E27FC236}">
                  <a16:creationId xmlns:a16="http://schemas.microsoft.com/office/drawing/2014/main" id="{EB0B721A-D3BD-42BC-92A1-DC6062ADF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8220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17">
              <a:extLst>
                <a:ext uri="{FF2B5EF4-FFF2-40B4-BE49-F238E27FC236}">
                  <a16:creationId xmlns:a16="http://schemas.microsoft.com/office/drawing/2014/main" id="{637A98DC-6782-48FD-943C-428956455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8639"/>
              <a:ext cx="46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16">
              <a:extLst>
                <a:ext uri="{FF2B5EF4-FFF2-40B4-BE49-F238E27FC236}">
                  <a16:creationId xmlns:a16="http://schemas.microsoft.com/office/drawing/2014/main" id="{7719E31C-87BA-43FD-A6B4-30A786295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8030"/>
              <a:ext cx="5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9" name="Group 13">
              <a:extLst>
                <a:ext uri="{FF2B5EF4-FFF2-40B4-BE49-F238E27FC236}">
                  <a16:creationId xmlns:a16="http://schemas.microsoft.com/office/drawing/2014/main" id="{C6ED2C19-6960-4871-88E5-59A4EA08A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8150"/>
              <a:ext cx="465" cy="476"/>
              <a:chOff x="2965" y="2016"/>
              <a:chExt cx="388" cy="393"/>
            </a:xfrm>
          </p:grpSpPr>
          <p:sp>
            <p:nvSpPr>
              <p:cNvPr id="210" name="Oval 15">
                <a:extLst>
                  <a:ext uri="{FF2B5EF4-FFF2-40B4-BE49-F238E27FC236}">
                    <a16:creationId xmlns:a16="http://schemas.microsoft.com/office/drawing/2014/main" id="{B39D2579-1549-45F8-BF10-72A989C0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1" name="Text Box 14">
                <a:extLst>
                  <a:ext uri="{FF2B5EF4-FFF2-40B4-BE49-F238E27FC236}">
                    <a16:creationId xmlns:a16="http://schemas.microsoft.com/office/drawing/2014/main" id="{26C54524-BAF6-4E95-B5AB-ED3FE4BB1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016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0" name="Line 12">
              <a:extLst>
                <a:ext uri="{FF2B5EF4-FFF2-40B4-BE49-F238E27FC236}">
                  <a16:creationId xmlns:a16="http://schemas.microsoft.com/office/drawing/2014/main" id="{1015B54D-4199-4023-9561-E86588E39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7" y="7882"/>
              <a:ext cx="676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Line 11">
              <a:extLst>
                <a:ext uri="{FF2B5EF4-FFF2-40B4-BE49-F238E27FC236}">
                  <a16:creationId xmlns:a16="http://schemas.microsoft.com/office/drawing/2014/main" id="{7029CF67-5BFA-4407-AFEE-238051813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8557"/>
              <a:ext cx="676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Text Box 10">
              <a:extLst>
                <a:ext uri="{FF2B5EF4-FFF2-40B4-BE49-F238E27FC236}">
                  <a16:creationId xmlns:a16="http://schemas.microsoft.com/office/drawing/2014/main" id="{8C912B3E-2770-43AB-AB46-C8C76553D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" y="7769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Text Box 9">
              <a:extLst>
                <a:ext uri="{FF2B5EF4-FFF2-40B4-BE49-F238E27FC236}">
                  <a16:creationId xmlns:a16="http://schemas.microsoft.com/office/drawing/2014/main" id="{C4C15BCA-7AD5-4C87-ABAE-971B89BDB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8615"/>
              <a:ext cx="56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Text Box 8">
              <a:extLst>
                <a:ext uri="{FF2B5EF4-FFF2-40B4-BE49-F238E27FC236}">
                  <a16:creationId xmlns:a16="http://schemas.microsoft.com/office/drawing/2014/main" id="{F5D0124C-23A9-4EAE-A39E-CD9229054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10231"/>
              <a:ext cx="562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(b)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轮松驰遍历后状态。遍历顺序为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endParaRPr kumimoji="0" lang="en-US" altLang="zh-CN" sz="1800" b="0" i="0" u="dotted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FF0000"/>
                  </a:solidFill>
                </a:uFill>
                <a:latin typeface="Times New Roman" pitchFamily="18" charset="0"/>
                <a:ea typeface="SimSun" pitchFamily="2" charset="-122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 Box 7">
              <a:extLst>
                <a:ext uri="{FF2B5EF4-FFF2-40B4-BE49-F238E27FC236}">
                  <a16:creationId xmlns:a16="http://schemas.microsoft.com/office/drawing/2014/main" id="{D353ADD0-466E-475E-BB27-FFD2F070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6717"/>
              <a:ext cx="153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06" name="Text Box 6">
              <a:extLst>
                <a:ext uri="{FF2B5EF4-FFF2-40B4-BE49-F238E27FC236}">
                  <a16:creationId xmlns:a16="http://schemas.microsoft.com/office/drawing/2014/main" id="{94B3E94E-E245-420E-B675-67F90387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" y="8076"/>
              <a:ext cx="1579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12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7" name="Text Box 5">
              <a:extLst>
                <a:ext uri="{FF2B5EF4-FFF2-40B4-BE49-F238E27FC236}">
                  <a16:creationId xmlns:a16="http://schemas.microsoft.com/office/drawing/2014/main" id="{6E7194E4-5F88-4C6F-A2BF-15CD7372D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9142"/>
              <a:ext cx="1565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</a:p>
          </p:txBody>
        </p:sp>
        <p:sp>
          <p:nvSpPr>
            <p:cNvPr id="208" name="Text Box 4">
              <a:extLst>
                <a:ext uri="{FF2B5EF4-FFF2-40B4-BE49-F238E27FC236}">
                  <a16:creationId xmlns:a16="http://schemas.microsoft.com/office/drawing/2014/main" id="{3D11F6B2-3AB1-43C3-8608-6E082A5AF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08"/>
              <a:ext cx="147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9" name="Line 3">
              <a:extLst>
                <a:ext uri="{FF2B5EF4-FFF2-40B4-BE49-F238E27FC236}">
                  <a16:creationId xmlns:a16="http://schemas.microsoft.com/office/drawing/2014/main" id="{09CD3C9C-7213-470D-8E8C-9EAE68199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7981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" name="Text Box 7">
            <a:extLst>
              <a:ext uri="{FF2B5EF4-FFF2-40B4-BE49-F238E27FC236}">
                <a16:creationId xmlns:a16="http://schemas.microsoft.com/office/drawing/2014/main" id="{7C4EE681-610C-9109-A789-36BF4137A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819" y="908319"/>
            <a:ext cx="1063424" cy="53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zh-CN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0508CA01-B1E8-37FB-6A83-ECF97970322F}"/>
              </a:ext>
            </a:extLst>
          </p:cNvPr>
          <p:cNvSpPr/>
          <p:nvPr/>
        </p:nvSpPr>
        <p:spPr>
          <a:xfrm>
            <a:off x="6239289" y="1543644"/>
            <a:ext cx="286599" cy="474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34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10-25</a:t>
            </a:r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7" name="Group 2">
            <a:extLst>
              <a:ext uri="{FF2B5EF4-FFF2-40B4-BE49-F238E27FC236}">
                <a16:creationId xmlns:a16="http://schemas.microsoft.com/office/drawing/2014/main" id="{8CFCC8BF-4ADA-4301-ABC8-411D3CCF266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971800"/>
            <a:ext cx="4356029" cy="2709930"/>
            <a:chOff x="1092" y="6717"/>
            <a:chExt cx="6300" cy="4057"/>
          </a:xfrm>
        </p:grpSpPr>
        <p:sp>
          <p:nvSpPr>
            <p:cNvPr id="178" name="Text Box 44">
              <a:extLst>
                <a:ext uri="{FF2B5EF4-FFF2-40B4-BE49-F238E27FC236}">
                  <a16:creationId xmlns:a16="http://schemas.microsoft.com/office/drawing/2014/main" id="{BE45F459-91CC-4346-8B49-E931D9C93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6761"/>
              <a:ext cx="16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9" name="Text Box 43">
              <a:extLst>
                <a:ext uri="{FF2B5EF4-FFF2-40B4-BE49-F238E27FC236}">
                  <a16:creationId xmlns:a16="http://schemas.microsoft.com/office/drawing/2014/main" id="{100E8E5F-A704-4E7B-963F-AD85F0004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7980"/>
              <a:ext cx="145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180" name="Group 40">
              <a:extLst>
                <a:ext uri="{FF2B5EF4-FFF2-40B4-BE49-F238E27FC236}">
                  <a16:creationId xmlns:a16="http://schemas.microsoft.com/office/drawing/2014/main" id="{026F9636-74A9-41F0-BDF1-7A543C2ED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7468"/>
              <a:ext cx="517" cy="494"/>
              <a:chOff x="2929" y="1998"/>
              <a:chExt cx="430" cy="411"/>
            </a:xfrm>
          </p:grpSpPr>
          <p:sp>
            <p:nvSpPr>
              <p:cNvPr id="218" name="Oval 42">
                <a:extLst>
                  <a:ext uri="{FF2B5EF4-FFF2-40B4-BE49-F238E27FC236}">
                    <a16:creationId xmlns:a16="http://schemas.microsoft.com/office/drawing/2014/main" id="{C86347B0-3BF4-4C57-BA99-17B8A1BCA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9" name="Text Box 41">
                <a:extLst>
                  <a:ext uri="{FF2B5EF4-FFF2-40B4-BE49-F238E27FC236}">
                    <a16:creationId xmlns:a16="http://schemas.microsoft.com/office/drawing/2014/main" id="{91D10BFC-4366-44D3-9C62-65913F68D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998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1" name="Group 37">
              <a:extLst>
                <a:ext uri="{FF2B5EF4-FFF2-40B4-BE49-F238E27FC236}">
                  <a16:creationId xmlns:a16="http://schemas.microsoft.com/office/drawing/2014/main" id="{D9B40085-2DE2-4DAE-A273-BC1436C3C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8722"/>
              <a:ext cx="464" cy="508"/>
              <a:chOff x="2944" y="1987"/>
              <a:chExt cx="388" cy="422"/>
            </a:xfrm>
          </p:grpSpPr>
          <p:sp>
            <p:nvSpPr>
              <p:cNvPr id="216" name="Oval 39">
                <a:extLst>
                  <a:ext uri="{FF2B5EF4-FFF2-40B4-BE49-F238E27FC236}">
                    <a16:creationId xmlns:a16="http://schemas.microsoft.com/office/drawing/2014/main" id="{E88C8A6A-9826-45E9-8B0E-4ED91771C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7" name="Text Box 38">
                <a:extLst>
                  <a:ext uri="{FF2B5EF4-FFF2-40B4-BE49-F238E27FC236}">
                    <a16:creationId xmlns:a16="http://schemas.microsoft.com/office/drawing/2014/main" id="{60DC5464-6551-4379-AEEE-E238A3F7EE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1987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2" name="Oval 36">
              <a:extLst>
                <a:ext uri="{FF2B5EF4-FFF2-40B4-BE49-F238E27FC236}">
                  <a16:creationId xmlns:a16="http://schemas.microsoft.com/office/drawing/2014/main" id="{6AAA9E93-6034-4275-BDE7-136F49BB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8323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Text Box 35">
              <a:extLst>
                <a:ext uri="{FF2B5EF4-FFF2-40B4-BE49-F238E27FC236}">
                  <a16:creationId xmlns:a16="http://schemas.microsoft.com/office/drawing/2014/main" id="{1400822F-AFC7-41B1-85C0-85A76592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8180"/>
              <a:ext cx="4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84" name="Group 32">
              <a:extLst>
                <a:ext uri="{FF2B5EF4-FFF2-40B4-BE49-F238E27FC236}">
                  <a16:creationId xmlns:a16="http://schemas.microsoft.com/office/drawing/2014/main" id="{7510DA7B-296A-43CD-B6BE-B71B000C7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" y="7504"/>
              <a:ext cx="467" cy="474"/>
              <a:chOff x="2924" y="2014"/>
              <a:chExt cx="388" cy="395"/>
            </a:xfrm>
          </p:grpSpPr>
          <p:sp>
            <p:nvSpPr>
              <p:cNvPr id="214" name="Oval 34">
                <a:extLst>
                  <a:ext uri="{FF2B5EF4-FFF2-40B4-BE49-F238E27FC236}">
                    <a16:creationId xmlns:a16="http://schemas.microsoft.com/office/drawing/2014/main" id="{D5DF403A-AF2B-4533-8BD5-E1E3883FA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5" name="Text Box 33">
                <a:extLst>
                  <a:ext uri="{FF2B5EF4-FFF2-40B4-BE49-F238E27FC236}">
                    <a16:creationId xmlns:a16="http://schemas.microsoft.com/office/drawing/2014/main" id="{DE086482-EACD-4263-BAC5-3735176E4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4" y="201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5" name="Group 29">
              <a:extLst>
                <a:ext uri="{FF2B5EF4-FFF2-40B4-BE49-F238E27FC236}">
                  <a16:creationId xmlns:a16="http://schemas.microsoft.com/office/drawing/2014/main" id="{77F05B27-28F3-422D-9DC9-BB33D4676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8" y="8799"/>
              <a:ext cx="467" cy="440"/>
              <a:chOff x="2923" y="2042"/>
              <a:chExt cx="388" cy="367"/>
            </a:xfrm>
          </p:grpSpPr>
          <p:sp>
            <p:nvSpPr>
              <p:cNvPr id="212" name="Oval 31">
                <a:extLst>
                  <a:ext uri="{FF2B5EF4-FFF2-40B4-BE49-F238E27FC236}">
                    <a16:creationId xmlns:a16="http://schemas.microsoft.com/office/drawing/2014/main" id="{F57EE0D9-4817-4FE2-BAB5-BA68DB19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3" name="Text Box 30">
                <a:extLst>
                  <a:ext uri="{FF2B5EF4-FFF2-40B4-BE49-F238E27FC236}">
                    <a16:creationId xmlns:a16="http://schemas.microsoft.com/office/drawing/2014/main" id="{C48A2ED8-26F7-46F7-84F0-74939F6EF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042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6" name="Line 28">
              <a:extLst>
                <a:ext uri="{FF2B5EF4-FFF2-40B4-BE49-F238E27FC236}">
                  <a16:creationId xmlns:a16="http://schemas.microsoft.com/office/drawing/2014/main" id="{A1004180-7046-45F7-BA52-AA1537C24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7784"/>
              <a:ext cx="8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7" name="Line 27">
              <a:extLst>
                <a:ext uri="{FF2B5EF4-FFF2-40B4-BE49-F238E27FC236}">
                  <a16:creationId xmlns:a16="http://schemas.microsoft.com/office/drawing/2014/main" id="{20E6D84F-4BE2-4F02-8F37-31FEB72AD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9060"/>
              <a:ext cx="85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Line 26">
              <a:extLst>
                <a:ext uri="{FF2B5EF4-FFF2-40B4-BE49-F238E27FC236}">
                  <a16:creationId xmlns:a16="http://schemas.microsoft.com/office/drawing/2014/main" id="{4422E11D-B5AC-47F5-B2D2-BD2842CA4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7978"/>
              <a:ext cx="1" cy="9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89" name="Line 25">
              <a:extLst>
                <a:ext uri="{FF2B5EF4-FFF2-40B4-BE49-F238E27FC236}">
                  <a16:creationId xmlns:a16="http://schemas.microsoft.com/office/drawing/2014/main" id="{F33C2813-20FF-4423-B60E-3E5ECCCBD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7888"/>
              <a:ext cx="599" cy="5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0" name="Line 24">
              <a:extLst>
                <a:ext uri="{FF2B5EF4-FFF2-40B4-BE49-F238E27FC236}">
                  <a16:creationId xmlns:a16="http://schemas.microsoft.com/office/drawing/2014/main" id="{AE7D7DCC-6018-4B9C-90E5-F31BAB294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7948"/>
              <a:ext cx="977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1" name="Line 23">
              <a:extLst>
                <a:ext uri="{FF2B5EF4-FFF2-40B4-BE49-F238E27FC236}">
                  <a16:creationId xmlns:a16="http://schemas.microsoft.com/office/drawing/2014/main" id="{2F8B0CD5-CE89-4663-9653-B1B8451A4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6" y="8616"/>
              <a:ext cx="57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2" name="Text Box 22">
              <a:extLst>
                <a:ext uri="{FF2B5EF4-FFF2-40B4-BE49-F238E27FC236}">
                  <a16:creationId xmlns:a16="http://schemas.microsoft.com/office/drawing/2014/main" id="{D50344FC-6541-4C40-8B69-4B79C3DF5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7340"/>
              <a:ext cx="8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3" name="Text Box 21">
              <a:extLst>
                <a:ext uri="{FF2B5EF4-FFF2-40B4-BE49-F238E27FC236}">
                  <a16:creationId xmlns:a16="http://schemas.microsoft.com/office/drawing/2014/main" id="{DF87ACE8-F0B2-46D3-A110-406190F94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7711"/>
              <a:ext cx="66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Text Box 20">
              <a:extLst>
                <a:ext uri="{FF2B5EF4-FFF2-40B4-BE49-F238E27FC236}">
                  <a16:creationId xmlns:a16="http://schemas.microsoft.com/office/drawing/2014/main" id="{D0762219-BCEA-4E8D-9A9F-9E95E0AA1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8177"/>
              <a:ext cx="72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5" name="Text Box 19">
              <a:extLst>
                <a:ext uri="{FF2B5EF4-FFF2-40B4-BE49-F238E27FC236}">
                  <a16:creationId xmlns:a16="http://schemas.microsoft.com/office/drawing/2014/main" id="{10BE2E1B-C195-4A36-9FC4-A5F2D074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8715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6" name="Text Box 18">
              <a:extLst>
                <a:ext uri="{FF2B5EF4-FFF2-40B4-BE49-F238E27FC236}">
                  <a16:creationId xmlns:a16="http://schemas.microsoft.com/office/drawing/2014/main" id="{BA9093E1-64C8-4947-8577-2D0685A68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8220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7" name="Text Box 17">
              <a:extLst>
                <a:ext uri="{FF2B5EF4-FFF2-40B4-BE49-F238E27FC236}">
                  <a16:creationId xmlns:a16="http://schemas.microsoft.com/office/drawing/2014/main" id="{997A4F64-CD16-470B-B555-DEB066B7C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8639"/>
              <a:ext cx="46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8" name="Text Box 16">
              <a:extLst>
                <a:ext uri="{FF2B5EF4-FFF2-40B4-BE49-F238E27FC236}">
                  <a16:creationId xmlns:a16="http://schemas.microsoft.com/office/drawing/2014/main" id="{F5CA5D12-C252-4541-AF8F-3A12437FA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8030"/>
              <a:ext cx="5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9" name="Group 13">
              <a:extLst>
                <a:ext uri="{FF2B5EF4-FFF2-40B4-BE49-F238E27FC236}">
                  <a16:creationId xmlns:a16="http://schemas.microsoft.com/office/drawing/2014/main" id="{C94EF33E-A23C-4464-8F32-4E7C8392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8150"/>
              <a:ext cx="465" cy="476"/>
              <a:chOff x="2965" y="2016"/>
              <a:chExt cx="388" cy="393"/>
            </a:xfrm>
          </p:grpSpPr>
          <p:sp>
            <p:nvSpPr>
              <p:cNvPr id="210" name="Oval 15">
                <a:extLst>
                  <a:ext uri="{FF2B5EF4-FFF2-40B4-BE49-F238E27FC236}">
                    <a16:creationId xmlns:a16="http://schemas.microsoft.com/office/drawing/2014/main" id="{CD6EC17E-E1E4-420B-BC6A-D7333B30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11" name="Text Box 14">
                <a:extLst>
                  <a:ext uri="{FF2B5EF4-FFF2-40B4-BE49-F238E27FC236}">
                    <a16:creationId xmlns:a16="http://schemas.microsoft.com/office/drawing/2014/main" id="{FF5C79A8-A977-40DC-B634-09FF95046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016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0" name="Line 12">
              <a:extLst>
                <a:ext uri="{FF2B5EF4-FFF2-40B4-BE49-F238E27FC236}">
                  <a16:creationId xmlns:a16="http://schemas.microsoft.com/office/drawing/2014/main" id="{432A6508-41A8-448F-9455-A4CD68242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7" y="7882"/>
              <a:ext cx="676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Line 11">
              <a:extLst>
                <a:ext uri="{FF2B5EF4-FFF2-40B4-BE49-F238E27FC236}">
                  <a16:creationId xmlns:a16="http://schemas.microsoft.com/office/drawing/2014/main" id="{3383E847-AA56-44DA-8696-0865C0FB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8557"/>
              <a:ext cx="676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2" name="Text Box 10">
              <a:extLst>
                <a:ext uri="{FF2B5EF4-FFF2-40B4-BE49-F238E27FC236}">
                  <a16:creationId xmlns:a16="http://schemas.microsoft.com/office/drawing/2014/main" id="{D82418DD-DFBE-46D1-BF14-165F1E6C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" y="7769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Text Box 9">
              <a:extLst>
                <a:ext uri="{FF2B5EF4-FFF2-40B4-BE49-F238E27FC236}">
                  <a16:creationId xmlns:a16="http://schemas.microsoft.com/office/drawing/2014/main" id="{B9FCE3A8-574D-4433-AB58-C44844FCC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8615"/>
              <a:ext cx="56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Text Box 8">
              <a:extLst>
                <a:ext uri="{FF2B5EF4-FFF2-40B4-BE49-F238E27FC236}">
                  <a16:creationId xmlns:a16="http://schemas.microsoft.com/office/drawing/2014/main" id="{BA30B929-129C-4024-A118-6B31065F1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10231"/>
              <a:ext cx="562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(c)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轮松驰遍历后状态。遍历顺序为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 Box 7">
              <a:extLst>
                <a:ext uri="{FF2B5EF4-FFF2-40B4-BE49-F238E27FC236}">
                  <a16:creationId xmlns:a16="http://schemas.microsoft.com/office/drawing/2014/main" id="{C52ABCBE-25B4-4DAC-8EC3-B5811A123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6717"/>
              <a:ext cx="153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06" name="Text Box 6">
              <a:extLst>
                <a:ext uri="{FF2B5EF4-FFF2-40B4-BE49-F238E27FC236}">
                  <a16:creationId xmlns:a16="http://schemas.microsoft.com/office/drawing/2014/main" id="{AD9A1646-1850-4254-AD01-3FB9CFA55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" y="8076"/>
              <a:ext cx="1579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7" name="Text Box 5">
              <a:extLst>
                <a:ext uri="{FF2B5EF4-FFF2-40B4-BE49-F238E27FC236}">
                  <a16:creationId xmlns:a16="http://schemas.microsoft.com/office/drawing/2014/main" id="{6BCB221A-85E6-45F0-AAD5-5FA9973AC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9142"/>
              <a:ext cx="1565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08" name="Text Box 4">
              <a:extLst>
                <a:ext uri="{FF2B5EF4-FFF2-40B4-BE49-F238E27FC236}">
                  <a16:creationId xmlns:a16="http://schemas.microsoft.com/office/drawing/2014/main" id="{EC03431D-2ACA-4B91-9A8F-BE2141073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08"/>
              <a:ext cx="147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09" name="Line 3">
              <a:extLst>
                <a:ext uri="{FF2B5EF4-FFF2-40B4-BE49-F238E27FC236}">
                  <a16:creationId xmlns:a16="http://schemas.microsoft.com/office/drawing/2014/main" id="{544581C2-6E98-4E0E-A0D2-512F223FA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7981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0" name="Group 2">
            <a:extLst>
              <a:ext uri="{FF2B5EF4-FFF2-40B4-BE49-F238E27FC236}">
                <a16:creationId xmlns:a16="http://schemas.microsoft.com/office/drawing/2014/main" id="{AD47272C-FBA5-47FA-978C-B9AA959E86DB}"/>
              </a:ext>
            </a:extLst>
          </p:cNvPr>
          <p:cNvGrpSpPr>
            <a:grpSpLocks/>
          </p:cNvGrpSpPr>
          <p:nvPr/>
        </p:nvGrpSpPr>
        <p:grpSpPr bwMode="auto">
          <a:xfrm>
            <a:off x="4600951" y="2971800"/>
            <a:ext cx="4356029" cy="2709930"/>
            <a:chOff x="1092" y="6717"/>
            <a:chExt cx="6300" cy="4057"/>
          </a:xfrm>
        </p:grpSpPr>
        <p:sp>
          <p:nvSpPr>
            <p:cNvPr id="221" name="Text Box 44">
              <a:extLst>
                <a:ext uri="{FF2B5EF4-FFF2-40B4-BE49-F238E27FC236}">
                  <a16:creationId xmlns:a16="http://schemas.microsoft.com/office/drawing/2014/main" id="{3585B5A8-69C4-4E12-B1F1-91A23D027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6761"/>
              <a:ext cx="16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2" name="Text Box 43">
              <a:extLst>
                <a:ext uri="{FF2B5EF4-FFF2-40B4-BE49-F238E27FC236}">
                  <a16:creationId xmlns:a16="http://schemas.microsoft.com/office/drawing/2014/main" id="{77726A8B-1306-4DC9-992F-EA5CD7E90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7980"/>
              <a:ext cx="145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23" name="Group 40">
              <a:extLst>
                <a:ext uri="{FF2B5EF4-FFF2-40B4-BE49-F238E27FC236}">
                  <a16:creationId xmlns:a16="http://schemas.microsoft.com/office/drawing/2014/main" id="{7504445A-8893-457E-A27B-B451717F5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7468"/>
              <a:ext cx="517" cy="494"/>
              <a:chOff x="2929" y="1998"/>
              <a:chExt cx="430" cy="411"/>
            </a:xfrm>
          </p:grpSpPr>
          <p:sp>
            <p:nvSpPr>
              <p:cNvPr id="261" name="Oval 42">
                <a:extLst>
                  <a:ext uri="{FF2B5EF4-FFF2-40B4-BE49-F238E27FC236}">
                    <a16:creationId xmlns:a16="http://schemas.microsoft.com/office/drawing/2014/main" id="{215D772C-E01C-4B5F-93F8-C604DDB83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2" name="Text Box 41">
                <a:extLst>
                  <a:ext uri="{FF2B5EF4-FFF2-40B4-BE49-F238E27FC236}">
                    <a16:creationId xmlns:a16="http://schemas.microsoft.com/office/drawing/2014/main" id="{42E1AEDE-F44E-40F0-81C1-B6468271D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998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4" name="Group 37">
              <a:extLst>
                <a:ext uri="{FF2B5EF4-FFF2-40B4-BE49-F238E27FC236}">
                  <a16:creationId xmlns:a16="http://schemas.microsoft.com/office/drawing/2014/main" id="{831EA094-083D-4F56-99D9-CAE2AB821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8722"/>
              <a:ext cx="464" cy="508"/>
              <a:chOff x="2944" y="1987"/>
              <a:chExt cx="388" cy="422"/>
            </a:xfrm>
          </p:grpSpPr>
          <p:sp>
            <p:nvSpPr>
              <p:cNvPr id="259" name="Oval 39">
                <a:extLst>
                  <a:ext uri="{FF2B5EF4-FFF2-40B4-BE49-F238E27FC236}">
                    <a16:creationId xmlns:a16="http://schemas.microsoft.com/office/drawing/2014/main" id="{0A5A1A60-3A95-4C11-9BEE-F009F4E4B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0" name="Text Box 38">
                <a:extLst>
                  <a:ext uri="{FF2B5EF4-FFF2-40B4-BE49-F238E27FC236}">
                    <a16:creationId xmlns:a16="http://schemas.microsoft.com/office/drawing/2014/main" id="{9E22C2DD-144A-4B42-9B85-7E993B0F6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1987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5" name="Oval 36">
              <a:extLst>
                <a:ext uri="{FF2B5EF4-FFF2-40B4-BE49-F238E27FC236}">
                  <a16:creationId xmlns:a16="http://schemas.microsoft.com/office/drawing/2014/main" id="{118D5BB6-DDFF-496D-B2FB-DAC4B53A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8323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Text Box 35">
              <a:extLst>
                <a:ext uri="{FF2B5EF4-FFF2-40B4-BE49-F238E27FC236}">
                  <a16:creationId xmlns:a16="http://schemas.microsoft.com/office/drawing/2014/main" id="{B9F6C171-F6AA-4DA1-9A97-D60D8B2EB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8180"/>
              <a:ext cx="4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7" name="Group 32">
              <a:extLst>
                <a:ext uri="{FF2B5EF4-FFF2-40B4-BE49-F238E27FC236}">
                  <a16:creationId xmlns:a16="http://schemas.microsoft.com/office/drawing/2014/main" id="{450C8194-9DBD-4522-9263-80121CE27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" y="7504"/>
              <a:ext cx="467" cy="474"/>
              <a:chOff x="2924" y="2014"/>
              <a:chExt cx="388" cy="395"/>
            </a:xfrm>
          </p:grpSpPr>
          <p:sp>
            <p:nvSpPr>
              <p:cNvPr id="257" name="Oval 34">
                <a:extLst>
                  <a:ext uri="{FF2B5EF4-FFF2-40B4-BE49-F238E27FC236}">
                    <a16:creationId xmlns:a16="http://schemas.microsoft.com/office/drawing/2014/main" id="{AA7B5718-2AC7-41F4-A28E-BE7BF784D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8" name="Text Box 33">
                <a:extLst>
                  <a:ext uri="{FF2B5EF4-FFF2-40B4-BE49-F238E27FC236}">
                    <a16:creationId xmlns:a16="http://schemas.microsoft.com/office/drawing/2014/main" id="{F1785B1C-5070-4D69-9120-5BB9DEEA9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4" y="201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8" name="Group 29">
              <a:extLst>
                <a:ext uri="{FF2B5EF4-FFF2-40B4-BE49-F238E27FC236}">
                  <a16:creationId xmlns:a16="http://schemas.microsoft.com/office/drawing/2014/main" id="{CC9D88EB-0710-4B47-9529-04753E916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8" y="8799"/>
              <a:ext cx="467" cy="440"/>
              <a:chOff x="2923" y="2042"/>
              <a:chExt cx="388" cy="367"/>
            </a:xfrm>
          </p:grpSpPr>
          <p:sp>
            <p:nvSpPr>
              <p:cNvPr id="255" name="Oval 31">
                <a:extLst>
                  <a:ext uri="{FF2B5EF4-FFF2-40B4-BE49-F238E27FC236}">
                    <a16:creationId xmlns:a16="http://schemas.microsoft.com/office/drawing/2014/main" id="{700BC059-4F89-44E0-9291-35C957A9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6" name="Text Box 30">
                <a:extLst>
                  <a:ext uri="{FF2B5EF4-FFF2-40B4-BE49-F238E27FC236}">
                    <a16:creationId xmlns:a16="http://schemas.microsoft.com/office/drawing/2014/main" id="{5FFD51CF-CD5B-4295-8E03-4E99469B8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042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9" name="Line 28">
              <a:extLst>
                <a:ext uri="{FF2B5EF4-FFF2-40B4-BE49-F238E27FC236}">
                  <a16:creationId xmlns:a16="http://schemas.microsoft.com/office/drawing/2014/main" id="{0AD86D68-8BA0-431C-94B5-773DAC602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7784"/>
              <a:ext cx="8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0" name="Line 27">
              <a:extLst>
                <a:ext uri="{FF2B5EF4-FFF2-40B4-BE49-F238E27FC236}">
                  <a16:creationId xmlns:a16="http://schemas.microsoft.com/office/drawing/2014/main" id="{23929DB9-CFE7-40E5-80B6-285222E3E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9060"/>
              <a:ext cx="85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Line 26">
              <a:extLst>
                <a:ext uri="{FF2B5EF4-FFF2-40B4-BE49-F238E27FC236}">
                  <a16:creationId xmlns:a16="http://schemas.microsoft.com/office/drawing/2014/main" id="{8C80B351-34B9-4581-86C1-7343F7E5D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7978"/>
              <a:ext cx="1" cy="9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2" name="Line 25">
              <a:extLst>
                <a:ext uri="{FF2B5EF4-FFF2-40B4-BE49-F238E27FC236}">
                  <a16:creationId xmlns:a16="http://schemas.microsoft.com/office/drawing/2014/main" id="{CBC91BFA-930A-48B3-B489-FB6F703D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7888"/>
              <a:ext cx="599" cy="5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E82690A5-9285-40C4-86DD-300AE0C7C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7948"/>
              <a:ext cx="977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Line 23">
              <a:extLst>
                <a:ext uri="{FF2B5EF4-FFF2-40B4-BE49-F238E27FC236}">
                  <a16:creationId xmlns:a16="http://schemas.microsoft.com/office/drawing/2014/main" id="{8FC584B8-A732-456F-8634-83291AA2C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6" y="8616"/>
              <a:ext cx="57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Text Box 22">
              <a:extLst>
                <a:ext uri="{FF2B5EF4-FFF2-40B4-BE49-F238E27FC236}">
                  <a16:creationId xmlns:a16="http://schemas.microsoft.com/office/drawing/2014/main" id="{FAED63B2-209E-4D8C-8374-55C5F6F8F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7340"/>
              <a:ext cx="8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Text Box 21">
              <a:extLst>
                <a:ext uri="{FF2B5EF4-FFF2-40B4-BE49-F238E27FC236}">
                  <a16:creationId xmlns:a16="http://schemas.microsoft.com/office/drawing/2014/main" id="{F6A43041-C157-42F3-9F1F-F65C8FAF6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7711"/>
              <a:ext cx="66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Text Box 20">
              <a:extLst>
                <a:ext uri="{FF2B5EF4-FFF2-40B4-BE49-F238E27FC236}">
                  <a16:creationId xmlns:a16="http://schemas.microsoft.com/office/drawing/2014/main" id="{8DB8DE6B-6DDC-46F0-802E-0D163F6F5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8177"/>
              <a:ext cx="72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Text Box 19">
              <a:extLst>
                <a:ext uri="{FF2B5EF4-FFF2-40B4-BE49-F238E27FC236}">
                  <a16:creationId xmlns:a16="http://schemas.microsoft.com/office/drawing/2014/main" id="{60E20225-A1C1-4CE8-9A43-0613A4A37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8715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Text Box 18">
              <a:extLst>
                <a:ext uri="{FF2B5EF4-FFF2-40B4-BE49-F238E27FC236}">
                  <a16:creationId xmlns:a16="http://schemas.microsoft.com/office/drawing/2014/main" id="{06240CEA-87A7-403D-9857-F56630529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8220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 Box 17">
              <a:extLst>
                <a:ext uri="{FF2B5EF4-FFF2-40B4-BE49-F238E27FC236}">
                  <a16:creationId xmlns:a16="http://schemas.microsoft.com/office/drawing/2014/main" id="{FD9FEF3E-C116-4DF9-8899-0C6B8EBE9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8639"/>
              <a:ext cx="46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 Box 16">
              <a:extLst>
                <a:ext uri="{FF2B5EF4-FFF2-40B4-BE49-F238E27FC236}">
                  <a16:creationId xmlns:a16="http://schemas.microsoft.com/office/drawing/2014/main" id="{441F4260-864D-4079-BE96-4B6B9CAF0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8030"/>
              <a:ext cx="5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2" name="Group 13">
              <a:extLst>
                <a:ext uri="{FF2B5EF4-FFF2-40B4-BE49-F238E27FC236}">
                  <a16:creationId xmlns:a16="http://schemas.microsoft.com/office/drawing/2014/main" id="{2F3C0F34-66D2-49E7-8DB1-E49B9776A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8150"/>
              <a:ext cx="465" cy="476"/>
              <a:chOff x="2965" y="2016"/>
              <a:chExt cx="388" cy="393"/>
            </a:xfrm>
          </p:grpSpPr>
          <p:sp>
            <p:nvSpPr>
              <p:cNvPr id="253" name="Oval 15">
                <a:extLst>
                  <a:ext uri="{FF2B5EF4-FFF2-40B4-BE49-F238E27FC236}">
                    <a16:creationId xmlns:a16="http://schemas.microsoft.com/office/drawing/2014/main" id="{0242FDAF-147B-4BD7-9EB6-4F1181211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id="{A4D4FB79-A6E2-4192-8C5E-10515BB05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016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2154BAA9-5A04-41A1-BCB2-637749E09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7" y="7882"/>
              <a:ext cx="676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Line 11">
              <a:extLst>
                <a:ext uri="{FF2B5EF4-FFF2-40B4-BE49-F238E27FC236}">
                  <a16:creationId xmlns:a16="http://schemas.microsoft.com/office/drawing/2014/main" id="{1BD3BBB2-5AE2-47B3-B846-7813B46B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8557"/>
              <a:ext cx="676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Text Box 10">
              <a:extLst>
                <a:ext uri="{FF2B5EF4-FFF2-40B4-BE49-F238E27FC236}">
                  <a16:creationId xmlns:a16="http://schemas.microsoft.com/office/drawing/2014/main" id="{D3B5A22C-C27A-419B-8E71-CC28DE781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" y="7769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ext Box 9">
              <a:extLst>
                <a:ext uri="{FF2B5EF4-FFF2-40B4-BE49-F238E27FC236}">
                  <a16:creationId xmlns:a16="http://schemas.microsoft.com/office/drawing/2014/main" id="{32A47AC3-1BA0-4A35-B0B5-847472B89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8615"/>
              <a:ext cx="56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Text Box 8">
              <a:extLst>
                <a:ext uri="{FF2B5EF4-FFF2-40B4-BE49-F238E27FC236}">
                  <a16:creationId xmlns:a16="http://schemas.microsoft.com/office/drawing/2014/main" id="{66CD4296-A9FA-4250-BEE7-86ABCBA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" y="10231"/>
              <a:ext cx="606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(d)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轮松驰遍历后状态。遍历顺序为  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dotted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uFill>
                    <a:solidFill>
                      <a:srgbClr val="FF0000"/>
                    </a:solidFill>
                  </a:uFill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Text Box 7">
              <a:extLst>
                <a:ext uri="{FF2B5EF4-FFF2-40B4-BE49-F238E27FC236}">
                  <a16:creationId xmlns:a16="http://schemas.microsoft.com/office/drawing/2014/main" id="{78112AC2-E2E8-432E-958F-75076967E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6717"/>
              <a:ext cx="153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60A4680F-C4A2-4E2B-BACE-43DFAC7C0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" y="8076"/>
              <a:ext cx="1579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50" name="Text Box 5">
              <a:extLst>
                <a:ext uri="{FF2B5EF4-FFF2-40B4-BE49-F238E27FC236}">
                  <a16:creationId xmlns:a16="http://schemas.microsoft.com/office/drawing/2014/main" id="{509C35E9-2D34-4B85-90D4-DBD5D657E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9142"/>
              <a:ext cx="1565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51" name="Text Box 4">
              <a:extLst>
                <a:ext uri="{FF2B5EF4-FFF2-40B4-BE49-F238E27FC236}">
                  <a16:creationId xmlns:a16="http://schemas.microsoft.com/office/drawing/2014/main" id="{B68A2DAC-0F51-4F50-8F1D-73C582CFC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08"/>
              <a:ext cx="147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52" name="Line 3">
              <a:extLst>
                <a:ext uri="{FF2B5EF4-FFF2-40B4-BE49-F238E27FC236}">
                  <a16:creationId xmlns:a16="http://schemas.microsoft.com/office/drawing/2014/main" id="{DA2F9820-99DF-41D4-B825-343686539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7981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97A53A-360E-4FE4-B020-02930620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13" y="95911"/>
            <a:ext cx="3487414" cy="26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94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10-26</a:t>
            </a:r>
          </a:p>
        </p:txBody>
      </p:sp>
      <p:sp>
        <p:nvSpPr>
          <p:cNvPr id="4" name="Rectangle 8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0" name="Group 2">
            <a:extLst>
              <a:ext uri="{FF2B5EF4-FFF2-40B4-BE49-F238E27FC236}">
                <a16:creationId xmlns:a16="http://schemas.microsoft.com/office/drawing/2014/main" id="{AD47272C-FBA5-47FA-978C-B9AA959E86DB}"/>
              </a:ext>
            </a:extLst>
          </p:cNvPr>
          <p:cNvGrpSpPr>
            <a:grpSpLocks/>
          </p:cNvGrpSpPr>
          <p:nvPr/>
        </p:nvGrpSpPr>
        <p:grpSpPr bwMode="auto">
          <a:xfrm>
            <a:off x="25400" y="2743200"/>
            <a:ext cx="4356029" cy="2709930"/>
            <a:chOff x="1092" y="6717"/>
            <a:chExt cx="6300" cy="4057"/>
          </a:xfrm>
        </p:grpSpPr>
        <p:sp>
          <p:nvSpPr>
            <p:cNvPr id="221" name="Text Box 44">
              <a:extLst>
                <a:ext uri="{FF2B5EF4-FFF2-40B4-BE49-F238E27FC236}">
                  <a16:creationId xmlns:a16="http://schemas.microsoft.com/office/drawing/2014/main" id="{3585B5A8-69C4-4E12-B1F1-91A23D027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6761"/>
              <a:ext cx="16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22" name="Text Box 43">
              <a:extLst>
                <a:ext uri="{FF2B5EF4-FFF2-40B4-BE49-F238E27FC236}">
                  <a16:creationId xmlns:a16="http://schemas.microsoft.com/office/drawing/2014/main" id="{77726A8B-1306-4DC9-992F-EA5CD7E90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7980"/>
              <a:ext cx="145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23" name="Group 40">
              <a:extLst>
                <a:ext uri="{FF2B5EF4-FFF2-40B4-BE49-F238E27FC236}">
                  <a16:creationId xmlns:a16="http://schemas.microsoft.com/office/drawing/2014/main" id="{7504445A-8893-457E-A27B-B451717F5D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7468"/>
              <a:ext cx="517" cy="494"/>
              <a:chOff x="2929" y="1998"/>
              <a:chExt cx="430" cy="411"/>
            </a:xfrm>
          </p:grpSpPr>
          <p:sp>
            <p:nvSpPr>
              <p:cNvPr id="261" name="Oval 42">
                <a:extLst>
                  <a:ext uri="{FF2B5EF4-FFF2-40B4-BE49-F238E27FC236}">
                    <a16:creationId xmlns:a16="http://schemas.microsoft.com/office/drawing/2014/main" id="{215D772C-E01C-4B5F-93F8-C604DDB83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2" name="Text Box 41">
                <a:extLst>
                  <a:ext uri="{FF2B5EF4-FFF2-40B4-BE49-F238E27FC236}">
                    <a16:creationId xmlns:a16="http://schemas.microsoft.com/office/drawing/2014/main" id="{42E1AEDE-F44E-40F0-81C1-B6468271D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998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4" name="Group 37">
              <a:extLst>
                <a:ext uri="{FF2B5EF4-FFF2-40B4-BE49-F238E27FC236}">
                  <a16:creationId xmlns:a16="http://schemas.microsoft.com/office/drawing/2014/main" id="{831EA094-083D-4F56-99D9-CAE2AB821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8722"/>
              <a:ext cx="464" cy="508"/>
              <a:chOff x="2944" y="1987"/>
              <a:chExt cx="388" cy="422"/>
            </a:xfrm>
          </p:grpSpPr>
          <p:sp>
            <p:nvSpPr>
              <p:cNvPr id="259" name="Oval 39">
                <a:extLst>
                  <a:ext uri="{FF2B5EF4-FFF2-40B4-BE49-F238E27FC236}">
                    <a16:creationId xmlns:a16="http://schemas.microsoft.com/office/drawing/2014/main" id="{0A5A1A60-3A95-4C11-9BEE-F009F4E4B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60" name="Text Box 38">
                <a:extLst>
                  <a:ext uri="{FF2B5EF4-FFF2-40B4-BE49-F238E27FC236}">
                    <a16:creationId xmlns:a16="http://schemas.microsoft.com/office/drawing/2014/main" id="{9E22C2DD-144A-4B42-9B85-7E993B0F6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1987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5" name="Oval 36">
              <a:extLst>
                <a:ext uri="{FF2B5EF4-FFF2-40B4-BE49-F238E27FC236}">
                  <a16:creationId xmlns:a16="http://schemas.microsoft.com/office/drawing/2014/main" id="{118D5BB6-DDFF-496D-B2FB-DAC4B53AA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8323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6" name="Text Box 35">
              <a:extLst>
                <a:ext uri="{FF2B5EF4-FFF2-40B4-BE49-F238E27FC236}">
                  <a16:creationId xmlns:a16="http://schemas.microsoft.com/office/drawing/2014/main" id="{B9F6C171-F6AA-4DA1-9A97-D60D8B2EB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8180"/>
              <a:ext cx="4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7" name="Group 32">
              <a:extLst>
                <a:ext uri="{FF2B5EF4-FFF2-40B4-BE49-F238E27FC236}">
                  <a16:creationId xmlns:a16="http://schemas.microsoft.com/office/drawing/2014/main" id="{450C8194-9DBD-4522-9263-80121CE27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" y="7504"/>
              <a:ext cx="467" cy="474"/>
              <a:chOff x="2924" y="2014"/>
              <a:chExt cx="388" cy="395"/>
            </a:xfrm>
          </p:grpSpPr>
          <p:sp>
            <p:nvSpPr>
              <p:cNvPr id="257" name="Oval 34">
                <a:extLst>
                  <a:ext uri="{FF2B5EF4-FFF2-40B4-BE49-F238E27FC236}">
                    <a16:creationId xmlns:a16="http://schemas.microsoft.com/office/drawing/2014/main" id="{AA7B5718-2AC7-41F4-A28E-BE7BF784D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8" name="Text Box 33">
                <a:extLst>
                  <a:ext uri="{FF2B5EF4-FFF2-40B4-BE49-F238E27FC236}">
                    <a16:creationId xmlns:a16="http://schemas.microsoft.com/office/drawing/2014/main" id="{F1785B1C-5070-4D69-9120-5BB9DEEA92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4" y="201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8" name="Group 29">
              <a:extLst>
                <a:ext uri="{FF2B5EF4-FFF2-40B4-BE49-F238E27FC236}">
                  <a16:creationId xmlns:a16="http://schemas.microsoft.com/office/drawing/2014/main" id="{CC9D88EB-0710-4B47-9529-04753E916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8" y="8799"/>
              <a:ext cx="467" cy="440"/>
              <a:chOff x="2923" y="2042"/>
              <a:chExt cx="388" cy="367"/>
            </a:xfrm>
          </p:grpSpPr>
          <p:sp>
            <p:nvSpPr>
              <p:cNvPr id="255" name="Oval 31">
                <a:extLst>
                  <a:ext uri="{FF2B5EF4-FFF2-40B4-BE49-F238E27FC236}">
                    <a16:creationId xmlns:a16="http://schemas.microsoft.com/office/drawing/2014/main" id="{700BC059-4F89-44E0-9291-35C957A9D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6" name="Text Box 30">
                <a:extLst>
                  <a:ext uri="{FF2B5EF4-FFF2-40B4-BE49-F238E27FC236}">
                    <a16:creationId xmlns:a16="http://schemas.microsoft.com/office/drawing/2014/main" id="{5FFD51CF-CD5B-4295-8E03-4E99469B8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042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9" name="Line 28">
              <a:extLst>
                <a:ext uri="{FF2B5EF4-FFF2-40B4-BE49-F238E27FC236}">
                  <a16:creationId xmlns:a16="http://schemas.microsoft.com/office/drawing/2014/main" id="{0AD86D68-8BA0-431C-94B5-773DAC602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7784"/>
              <a:ext cx="8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0" name="Line 27">
              <a:extLst>
                <a:ext uri="{FF2B5EF4-FFF2-40B4-BE49-F238E27FC236}">
                  <a16:creationId xmlns:a16="http://schemas.microsoft.com/office/drawing/2014/main" id="{23929DB9-CFE7-40E5-80B6-285222E3E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9060"/>
              <a:ext cx="85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1" name="Line 26">
              <a:extLst>
                <a:ext uri="{FF2B5EF4-FFF2-40B4-BE49-F238E27FC236}">
                  <a16:creationId xmlns:a16="http://schemas.microsoft.com/office/drawing/2014/main" id="{8C80B351-34B9-4581-86C1-7343F7E5D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7978"/>
              <a:ext cx="1" cy="9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32" name="Line 25">
              <a:extLst>
                <a:ext uri="{FF2B5EF4-FFF2-40B4-BE49-F238E27FC236}">
                  <a16:creationId xmlns:a16="http://schemas.microsoft.com/office/drawing/2014/main" id="{CBC91BFA-930A-48B3-B489-FB6F703D6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7888"/>
              <a:ext cx="599" cy="5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3" name="Line 24">
              <a:extLst>
                <a:ext uri="{FF2B5EF4-FFF2-40B4-BE49-F238E27FC236}">
                  <a16:creationId xmlns:a16="http://schemas.microsoft.com/office/drawing/2014/main" id="{E82690A5-9285-40C4-86DD-300AE0C7C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7948"/>
              <a:ext cx="977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4" name="Line 23">
              <a:extLst>
                <a:ext uri="{FF2B5EF4-FFF2-40B4-BE49-F238E27FC236}">
                  <a16:creationId xmlns:a16="http://schemas.microsoft.com/office/drawing/2014/main" id="{8FC584B8-A732-456F-8634-83291AA2C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6" y="8616"/>
              <a:ext cx="57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5" name="Text Box 22">
              <a:extLst>
                <a:ext uri="{FF2B5EF4-FFF2-40B4-BE49-F238E27FC236}">
                  <a16:creationId xmlns:a16="http://schemas.microsoft.com/office/drawing/2014/main" id="{FAED63B2-209E-4D8C-8374-55C5F6F8F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7352"/>
              <a:ext cx="8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Text Box 21">
              <a:extLst>
                <a:ext uri="{FF2B5EF4-FFF2-40B4-BE49-F238E27FC236}">
                  <a16:creationId xmlns:a16="http://schemas.microsoft.com/office/drawing/2014/main" id="{F6A43041-C157-42F3-9F1F-F65C8FAF6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7711"/>
              <a:ext cx="66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Text Box 20">
              <a:extLst>
                <a:ext uri="{FF2B5EF4-FFF2-40B4-BE49-F238E27FC236}">
                  <a16:creationId xmlns:a16="http://schemas.microsoft.com/office/drawing/2014/main" id="{8DB8DE6B-6DDC-46F0-802E-0D163F6F5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8177"/>
              <a:ext cx="72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Text Box 19">
              <a:extLst>
                <a:ext uri="{FF2B5EF4-FFF2-40B4-BE49-F238E27FC236}">
                  <a16:creationId xmlns:a16="http://schemas.microsoft.com/office/drawing/2014/main" id="{60E20225-A1C1-4CE8-9A43-0613A4A37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8715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Text Box 18">
              <a:extLst>
                <a:ext uri="{FF2B5EF4-FFF2-40B4-BE49-F238E27FC236}">
                  <a16:creationId xmlns:a16="http://schemas.microsoft.com/office/drawing/2014/main" id="{06240CEA-87A7-403D-9857-F56630529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8220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 Box 17">
              <a:extLst>
                <a:ext uri="{FF2B5EF4-FFF2-40B4-BE49-F238E27FC236}">
                  <a16:creationId xmlns:a16="http://schemas.microsoft.com/office/drawing/2014/main" id="{FD9FEF3E-C116-4DF9-8899-0C6B8EBE9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8639"/>
              <a:ext cx="46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 Box 16">
              <a:extLst>
                <a:ext uri="{FF2B5EF4-FFF2-40B4-BE49-F238E27FC236}">
                  <a16:creationId xmlns:a16="http://schemas.microsoft.com/office/drawing/2014/main" id="{441F4260-864D-4079-BE96-4B6B9CAF0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8030"/>
              <a:ext cx="5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2" name="Group 13">
              <a:extLst>
                <a:ext uri="{FF2B5EF4-FFF2-40B4-BE49-F238E27FC236}">
                  <a16:creationId xmlns:a16="http://schemas.microsoft.com/office/drawing/2014/main" id="{2F3C0F34-66D2-49E7-8DB1-E49B9776A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8150"/>
              <a:ext cx="465" cy="476"/>
              <a:chOff x="2965" y="2016"/>
              <a:chExt cx="388" cy="393"/>
            </a:xfrm>
          </p:grpSpPr>
          <p:sp>
            <p:nvSpPr>
              <p:cNvPr id="253" name="Oval 15">
                <a:extLst>
                  <a:ext uri="{FF2B5EF4-FFF2-40B4-BE49-F238E27FC236}">
                    <a16:creationId xmlns:a16="http://schemas.microsoft.com/office/drawing/2014/main" id="{0242FDAF-147B-4BD7-9EB6-4F1181211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254" name="Text Box 14">
                <a:extLst>
                  <a:ext uri="{FF2B5EF4-FFF2-40B4-BE49-F238E27FC236}">
                    <a16:creationId xmlns:a16="http://schemas.microsoft.com/office/drawing/2014/main" id="{A4D4FB79-A6E2-4192-8C5E-10515BB05A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016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2154BAA9-5A04-41A1-BCB2-637749E09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7" y="7882"/>
              <a:ext cx="676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4" name="Line 11">
              <a:extLst>
                <a:ext uri="{FF2B5EF4-FFF2-40B4-BE49-F238E27FC236}">
                  <a16:creationId xmlns:a16="http://schemas.microsoft.com/office/drawing/2014/main" id="{1BD3BBB2-5AE2-47B3-B846-7813B46B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8557"/>
              <a:ext cx="676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5" name="Text Box 10">
              <a:extLst>
                <a:ext uri="{FF2B5EF4-FFF2-40B4-BE49-F238E27FC236}">
                  <a16:creationId xmlns:a16="http://schemas.microsoft.com/office/drawing/2014/main" id="{D3B5A22C-C27A-419B-8E71-CC28DE781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" y="7769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Text Box 9">
              <a:extLst>
                <a:ext uri="{FF2B5EF4-FFF2-40B4-BE49-F238E27FC236}">
                  <a16:creationId xmlns:a16="http://schemas.microsoft.com/office/drawing/2014/main" id="{32A47AC3-1BA0-4A35-B0B5-847472B89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8615"/>
              <a:ext cx="56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Text Box 8">
              <a:extLst>
                <a:ext uri="{FF2B5EF4-FFF2-40B4-BE49-F238E27FC236}">
                  <a16:creationId xmlns:a16="http://schemas.microsoft.com/office/drawing/2014/main" id="{66CD4296-A9FA-4250-BEE7-86ABCBAF4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" y="10231"/>
              <a:ext cx="606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(e)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轮松驰遍历后状态。遍历顺序为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Text Box 7">
              <a:extLst>
                <a:ext uri="{FF2B5EF4-FFF2-40B4-BE49-F238E27FC236}">
                  <a16:creationId xmlns:a16="http://schemas.microsoft.com/office/drawing/2014/main" id="{78112AC2-E2E8-432E-958F-75076967E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6717"/>
              <a:ext cx="153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60A4680F-C4A2-4E2B-BACE-43DFAC7C0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" y="8076"/>
              <a:ext cx="1579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50" name="Text Box 5">
              <a:extLst>
                <a:ext uri="{FF2B5EF4-FFF2-40B4-BE49-F238E27FC236}">
                  <a16:creationId xmlns:a16="http://schemas.microsoft.com/office/drawing/2014/main" id="{509C35E9-2D34-4B85-90D4-DBD5D657E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9142"/>
              <a:ext cx="1565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51" name="Text Box 4">
              <a:extLst>
                <a:ext uri="{FF2B5EF4-FFF2-40B4-BE49-F238E27FC236}">
                  <a16:creationId xmlns:a16="http://schemas.microsoft.com/office/drawing/2014/main" id="{B68A2DAC-0F51-4F50-8F1D-73C582CFC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08"/>
              <a:ext cx="147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52" name="Line 3">
              <a:extLst>
                <a:ext uri="{FF2B5EF4-FFF2-40B4-BE49-F238E27FC236}">
                  <a16:creationId xmlns:a16="http://schemas.microsoft.com/office/drawing/2014/main" id="{DA2F9820-99DF-41D4-B825-343686539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7981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91" name="Group 2">
            <a:extLst>
              <a:ext uri="{FF2B5EF4-FFF2-40B4-BE49-F238E27FC236}">
                <a16:creationId xmlns:a16="http://schemas.microsoft.com/office/drawing/2014/main" id="{BAC5C3A3-EDC6-4EFA-B4E8-1B5D4B3B374A}"/>
              </a:ext>
            </a:extLst>
          </p:cNvPr>
          <p:cNvGrpSpPr>
            <a:grpSpLocks/>
          </p:cNvGrpSpPr>
          <p:nvPr/>
        </p:nvGrpSpPr>
        <p:grpSpPr bwMode="auto">
          <a:xfrm>
            <a:off x="4632110" y="2743200"/>
            <a:ext cx="4356029" cy="2709930"/>
            <a:chOff x="1092" y="6717"/>
            <a:chExt cx="6300" cy="4057"/>
          </a:xfrm>
        </p:grpSpPr>
        <p:sp>
          <p:nvSpPr>
            <p:cNvPr id="92" name="Text Box 44">
              <a:extLst>
                <a:ext uri="{FF2B5EF4-FFF2-40B4-BE49-F238E27FC236}">
                  <a16:creationId xmlns:a16="http://schemas.microsoft.com/office/drawing/2014/main" id="{C2F69914-6F6F-4983-82AA-0BE5EFE1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" y="6761"/>
              <a:ext cx="1649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3" name="Text Box 43">
              <a:extLst>
                <a:ext uri="{FF2B5EF4-FFF2-40B4-BE49-F238E27FC236}">
                  <a16:creationId xmlns:a16="http://schemas.microsoft.com/office/drawing/2014/main" id="{066961FA-F06D-4132-BC17-1508E1193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7980"/>
              <a:ext cx="1459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94" name="Group 40">
              <a:extLst>
                <a:ext uri="{FF2B5EF4-FFF2-40B4-BE49-F238E27FC236}">
                  <a16:creationId xmlns:a16="http://schemas.microsoft.com/office/drawing/2014/main" id="{D349AA31-0A00-43F7-A57E-B655433B7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7468"/>
              <a:ext cx="517" cy="494"/>
              <a:chOff x="2929" y="1998"/>
              <a:chExt cx="430" cy="411"/>
            </a:xfrm>
          </p:grpSpPr>
          <p:sp>
            <p:nvSpPr>
              <p:cNvPr id="132" name="Oval 42">
                <a:extLst>
                  <a:ext uri="{FF2B5EF4-FFF2-40B4-BE49-F238E27FC236}">
                    <a16:creationId xmlns:a16="http://schemas.microsoft.com/office/drawing/2014/main" id="{FF53C3E7-E872-4812-8E7F-CE6DA4552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3" name="Text Box 41">
                <a:extLst>
                  <a:ext uri="{FF2B5EF4-FFF2-40B4-BE49-F238E27FC236}">
                    <a16:creationId xmlns:a16="http://schemas.microsoft.com/office/drawing/2014/main" id="{432EFA8A-8F5C-4F61-8CDF-0946C98F4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" y="1998"/>
                <a:ext cx="43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5" name="Group 37">
              <a:extLst>
                <a:ext uri="{FF2B5EF4-FFF2-40B4-BE49-F238E27FC236}">
                  <a16:creationId xmlns:a16="http://schemas.microsoft.com/office/drawing/2014/main" id="{20597E6B-EF3B-4D86-98EA-5792B3F79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8722"/>
              <a:ext cx="464" cy="508"/>
              <a:chOff x="2944" y="1987"/>
              <a:chExt cx="388" cy="422"/>
            </a:xfrm>
          </p:grpSpPr>
          <p:sp>
            <p:nvSpPr>
              <p:cNvPr id="130" name="Oval 39">
                <a:extLst>
                  <a:ext uri="{FF2B5EF4-FFF2-40B4-BE49-F238E27FC236}">
                    <a16:creationId xmlns:a16="http://schemas.microsoft.com/office/drawing/2014/main" id="{3D0A2F50-1025-415B-84F3-68A28AB8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1" name="Text Box 38">
                <a:extLst>
                  <a:ext uri="{FF2B5EF4-FFF2-40B4-BE49-F238E27FC236}">
                    <a16:creationId xmlns:a16="http://schemas.microsoft.com/office/drawing/2014/main" id="{0E6C3CAC-3428-49B6-8B2F-AFE6E9F88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1987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6" name="Oval 36">
              <a:extLst>
                <a:ext uri="{FF2B5EF4-FFF2-40B4-BE49-F238E27FC236}">
                  <a16:creationId xmlns:a16="http://schemas.microsoft.com/office/drawing/2014/main" id="{766AE776-C1B1-4DE3-B875-BABF5C25E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" y="8323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Text Box 35">
              <a:extLst>
                <a:ext uri="{FF2B5EF4-FFF2-40B4-BE49-F238E27FC236}">
                  <a16:creationId xmlns:a16="http://schemas.microsoft.com/office/drawing/2014/main" id="{9BA26DF8-F630-49E8-8980-149E8FC48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9" y="8180"/>
              <a:ext cx="46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8" name="Group 32">
              <a:extLst>
                <a:ext uri="{FF2B5EF4-FFF2-40B4-BE49-F238E27FC236}">
                  <a16:creationId xmlns:a16="http://schemas.microsoft.com/office/drawing/2014/main" id="{3E993A39-0FE7-411F-A817-F9EA9CAC0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" y="7504"/>
              <a:ext cx="467" cy="474"/>
              <a:chOff x="2924" y="2014"/>
              <a:chExt cx="388" cy="395"/>
            </a:xfrm>
          </p:grpSpPr>
          <p:sp>
            <p:nvSpPr>
              <p:cNvPr id="128" name="Oval 34">
                <a:extLst>
                  <a:ext uri="{FF2B5EF4-FFF2-40B4-BE49-F238E27FC236}">
                    <a16:creationId xmlns:a16="http://schemas.microsoft.com/office/drawing/2014/main" id="{08E33F3A-5AC7-4F07-8513-36F59FCA2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9" name="Text Box 33">
                <a:extLst>
                  <a:ext uri="{FF2B5EF4-FFF2-40B4-BE49-F238E27FC236}">
                    <a16:creationId xmlns:a16="http://schemas.microsoft.com/office/drawing/2014/main" id="{1DCE0BF6-B3F7-46A7-9637-CEBC52C99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4" y="201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9" name="Group 29">
              <a:extLst>
                <a:ext uri="{FF2B5EF4-FFF2-40B4-BE49-F238E27FC236}">
                  <a16:creationId xmlns:a16="http://schemas.microsoft.com/office/drawing/2014/main" id="{D7F41BC1-3040-46F0-91D7-ACB8B0C0F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8" y="8799"/>
              <a:ext cx="467" cy="440"/>
              <a:chOff x="2923" y="2042"/>
              <a:chExt cx="388" cy="367"/>
            </a:xfrm>
          </p:grpSpPr>
          <p:sp>
            <p:nvSpPr>
              <p:cNvPr id="126" name="Oval 31">
                <a:extLst>
                  <a:ext uri="{FF2B5EF4-FFF2-40B4-BE49-F238E27FC236}">
                    <a16:creationId xmlns:a16="http://schemas.microsoft.com/office/drawing/2014/main" id="{72398992-F5E9-4E54-B3F6-9B131FDE8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7" name="Text Box 30">
                <a:extLst>
                  <a:ext uri="{FF2B5EF4-FFF2-40B4-BE49-F238E27FC236}">
                    <a16:creationId xmlns:a16="http://schemas.microsoft.com/office/drawing/2014/main" id="{ABB4DD89-EE89-4C96-8C6C-E422D1700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3" y="2042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0" name="Line 28">
              <a:extLst>
                <a:ext uri="{FF2B5EF4-FFF2-40B4-BE49-F238E27FC236}">
                  <a16:creationId xmlns:a16="http://schemas.microsoft.com/office/drawing/2014/main" id="{736FE023-2666-44C8-B5D1-4867D5040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7784"/>
              <a:ext cx="8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1" name="Line 27">
              <a:extLst>
                <a:ext uri="{FF2B5EF4-FFF2-40B4-BE49-F238E27FC236}">
                  <a16:creationId xmlns:a16="http://schemas.microsoft.com/office/drawing/2014/main" id="{C47DB347-879D-441C-B5F8-8AFC18E58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0" y="9060"/>
              <a:ext cx="857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Line 26">
              <a:extLst>
                <a:ext uri="{FF2B5EF4-FFF2-40B4-BE49-F238E27FC236}">
                  <a16:creationId xmlns:a16="http://schemas.microsoft.com/office/drawing/2014/main" id="{C9D09A19-C165-4BE9-A692-469D0616B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7" y="7978"/>
              <a:ext cx="1" cy="90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3" name="Line 25">
              <a:extLst>
                <a:ext uri="{FF2B5EF4-FFF2-40B4-BE49-F238E27FC236}">
                  <a16:creationId xmlns:a16="http://schemas.microsoft.com/office/drawing/2014/main" id="{A0F982DE-91F1-40FE-80CF-90FC99D90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7888"/>
              <a:ext cx="599" cy="5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57F5F63E-B6AC-4089-ACBF-55A333ED5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7" y="7948"/>
              <a:ext cx="977" cy="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id="{5BEC8456-7188-4633-8CC8-5D3F07341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6" y="8616"/>
              <a:ext cx="57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Text Box 22">
              <a:extLst>
                <a:ext uri="{FF2B5EF4-FFF2-40B4-BE49-F238E27FC236}">
                  <a16:creationId xmlns:a16="http://schemas.microsoft.com/office/drawing/2014/main" id="{F18A5D3A-3ECD-43F4-AEC3-FB63CE696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7352"/>
              <a:ext cx="876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 Box 21">
              <a:extLst>
                <a:ext uri="{FF2B5EF4-FFF2-40B4-BE49-F238E27FC236}">
                  <a16:creationId xmlns:a16="http://schemas.microsoft.com/office/drawing/2014/main" id="{E08505E8-3E00-489A-8A65-AEAD8640D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7711"/>
              <a:ext cx="66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20">
              <a:extLst>
                <a:ext uri="{FF2B5EF4-FFF2-40B4-BE49-F238E27FC236}">
                  <a16:creationId xmlns:a16="http://schemas.microsoft.com/office/drawing/2014/main" id="{CB96E419-ED19-486B-B926-80950CB35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8177"/>
              <a:ext cx="72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 Box 19">
              <a:extLst>
                <a:ext uri="{FF2B5EF4-FFF2-40B4-BE49-F238E27FC236}">
                  <a16:creationId xmlns:a16="http://schemas.microsoft.com/office/drawing/2014/main" id="{356C2C04-3F67-4048-8182-0637F89B2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8715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 Box 18">
              <a:extLst>
                <a:ext uri="{FF2B5EF4-FFF2-40B4-BE49-F238E27FC236}">
                  <a16:creationId xmlns:a16="http://schemas.microsoft.com/office/drawing/2014/main" id="{64B4DA94-1AEB-493E-8299-FBAD6E30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" y="8220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17">
              <a:extLst>
                <a:ext uri="{FF2B5EF4-FFF2-40B4-BE49-F238E27FC236}">
                  <a16:creationId xmlns:a16="http://schemas.microsoft.com/office/drawing/2014/main" id="{1E5F98A4-46F7-4E0B-979D-912357FA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8639"/>
              <a:ext cx="468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16">
              <a:extLst>
                <a:ext uri="{FF2B5EF4-FFF2-40B4-BE49-F238E27FC236}">
                  <a16:creationId xmlns:a16="http://schemas.microsoft.com/office/drawing/2014/main" id="{ED7B2413-65A9-4803-98C3-8DA5042CF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8030"/>
              <a:ext cx="5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3" name="Group 13">
              <a:extLst>
                <a:ext uri="{FF2B5EF4-FFF2-40B4-BE49-F238E27FC236}">
                  <a16:creationId xmlns:a16="http://schemas.microsoft.com/office/drawing/2014/main" id="{ED37B37F-80ED-4843-961D-981C56C7F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8150"/>
              <a:ext cx="465" cy="476"/>
              <a:chOff x="2965" y="2016"/>
              <a:chExt cx="388" cy="393"/>
            </a:xfrm>
          </p:grpSpPr>
          <p:sp>
            <p:nvSpPr>
              <p:cNvPr id="124" name="Oval 15">
                <a:extLst>
                  <a:ext uri="{FF2B5EF4-FFF2-40B4-BE49-F238E27FC236}">
                    <a16:creationId xmlns:a16="http://schemas.microsoft.com/office/drawing/2014/main" id="{F60590DB-82F1-43EA-A4AE-16C977BF2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5" name="Text Box 14">
                <a:extLst>
                  <a:ext uri="{FF2B5EF4-FFF2-40B4-BE49-F238E27FC236}">
                    <a16:creationId xmlns:a16="http://schemas.microsoft.com/office/drawing/2014/main" id="{E2563CCF-3BFA-4476-914F-646E4484A4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016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4" name="Line 12">
              <a:extLst>
                <a:ext uri="{FF2B5EF4-FFF2-40B4-BE49-F238E27FC236}">
                  <a16:creationId xmlns:a16="http://schemas.microsoft.com/office/drawing/2014/main" id="{53AACB18-416B-42C3-B82D-9CF9C941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7" y="7882"/>
              <a:ext cx="676" cy="4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FF54A8C5-0644-4009-A784-782EE1AE8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8557"/>
              <a:ext cx="676" cy="4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Text Box 10">
              <a:extLst>
                <a:ext uri="{FF2B5EF4-FFF2-40B4-BE49-F238E27FC236}">
                  <a16:creationId xmlns:a16="http://schemas.microsoft.com/office/drawing/2014/main" id="{723D14B7-EDA5-45D4-8063-49D0BA2F3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" y="7769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6FDCE316-93A0-413F-AC40-D22F264D6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8615"/>
              <a:ext cx="56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CAC5BF62-5080-4FE9-A5CA-C1ADA81C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" y="10231"/>
              <a:ext cx="606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(f) 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第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轮松驰遍历后状态。遍历顺序为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 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, </a:t>
              </a:r>
              <a:r>
                <a:rPr kumimoji="0" lang="en-US" altLang="zh-CN" sz="1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r>
                <a:rPr kumimoji="0" 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。</a:t>
              </a:r>
              <a:endParaRPr kumimoji="0" 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 Box 7">
              <a:extLst>
                <a:ext uri="{FF2B5EF4-FFF2-40B4-BE49-F238E27FC236}">
                  <a16:creationId xmlns:a16="http://schemas.microsoft.com/office/drawing/2014/main" id="{BE784F66-AB0C-41C6-A8DF-749E23740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6717"/>
              <a:ext cx="1538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</p:txBody>
        </p:sp>
        <p:sp>
          <p:nvSpPr>
            <p:cNvPr id="120" name="Text Box 6">
              <a:extLst>
                <a:ext uri="{FF2B5EF4-FFF2-40B4-BE49-F238E27FC236}">
                  <a16:creationId xmlns:a16="http://schemas.microsoft.com/office/drawing/2014/main" id="{04E2B505-D56E-4D67-9928-3B5FE76C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3" y="8076"/>
              <a:ext cx="1579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1" name="Text Box 5">
              <a:extLst>
                <a:ext uri="{FF2B5EF4-FFF2-40B4-BE49-F238E27FC236}">
                  <a16:creationId xmlns:a16="http://schemas.microsoft.com/office/drawing/2014/main" id="{A91F8B57-A762-443B-A7A8-1BF62D623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" y="9142"/>
              <a:ext cx="1565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22" name="Text Box 4">
              <a:extLst>
                <a:ext uri="{FF2B5EF4-FFF2-40B4-BE49-F238E27FC236}">
                  <a16:creationId xmlns:a16="http://schemas.microsoft.com/office/drawing/2014/main" id="{80ECE099-8571-4B3A-A365-001022659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08"/>
              <a:ext cx="147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3" name="Line 3">
              <a:extLst>
                <a:ext uri="{FF2B5EF4-FFF2-40B4-BE49-F238E27FC236}">
                  <a16:creationId xmlns:a16="http://schemas.microsoft.com/office/drawing/2014/main" id="{F24F9E56-654F-4689-9DB8-EF51C5DC5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7981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E9A0DAF-3890-4A58-90AE-00C5E66C1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45" y="67070"/>
            <a:ext cx="3449214" cy="25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4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558192"/>
            <a:ext cx="2895600" cy="365125"/>
          </a:xfrm>
        </p:spPr>
        <p:txBody>
          <a:bodyPr/>
          <a:lstStyle/>
          <a:p>
            <a:r>
              <a:rPr lang="en-US" dirty="0"/>
              <a:t>10-13</a:t>
            </a:r>
          </a:p>
        </p:txBody>
      </p:sp>
      <p:sp>
        <p:nvSpPr>
          <p:cNvPr id="3" name="Rectangle 8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" name="Rectangle 16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6" name="Group 126"/>
          <p:cNvGrpSpPr>
            <a:grpSpLocks/>
          </p:cNvGrpSpPr>
          <p:nvPr/>
        </p:nvGrpSpPr>
        <p:grpSpPr bwMode="auto">
          <a:xfrm>
            <a:off x="2209800" y="1769758"/>
            <a:ext cx="4572000" cy="3411842"/>
            <a:chOff x="3677" y="1604"/>
            <a:chExt cx="5400" cy="3734"/>
          </a:xfrm>
        </p:grpSpPr>
        <p:grpSp>
          <p:nvGrpSpPr>
            <p:cNvPr id="87" name="Group 158"/>
            <p:cNvGrpSpPr>
              <a:grpSpLocks/>
            </p:cNvGrpSpPr>
            <p:nvPr/>
          </p:nvGrpSpPr>
          <p:grpSpPr bwMode="auto">
            <a:xfrm>
              <a:off x="5479" y="2294"/>
              <a:ext cx="466" cy="423"/>
              <a:chOff x="2965" y="2084"/>
              <a:chExt cx="388" cy="350"/>
            </a:xfrm>
          </p:grpSpPr>
          <p:sp>
            <p:nvSpPr>
              <p:cNvPr id="119" name="Oval 16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0" name="Text Box 15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8" name="Group 155"/>
            <p:cNvGrpSpPr>
              <a:grpSpLocks/>
            </p:cNvGrpSpPr>
            <p:nvPr/>
          </p:nvGrpSpPr>
          <p:grpSpPr bwMode="auto">
            <a:xfrm>
              <a:off x="5464" y="3559"/>
              <a:ext cx="466" cy="421"/>
              <a:chOff x="2965" y="2084"/>
              <a:chExt cx="388" cy="350"/>
            </a:xfrm>
          </p:grpSpPr>
          <p:sp>
            <p:nvSpPr>
              <p:cNvPr id="117" name="Oval 15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8" name="Text Box 15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9" name="Oval 154"/>
            <p:cNvSpPr>
              <a:spLocks noChangeArrowheads="1"/>
            </p:cNvSpPr>
            <p:nvPr/>
          </p:nvSpPr>
          <p:spPr bwMode="auto">
            <a:xfrm>
              <a:off x="7554" y="3047"/>
              <a:ext cx="359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Text Box 153"/>
            <p:cNvSpPr txBox="1">
              <a:spLocks noChangeArrowheads="1"/>
            </p:cNvSpPr>
            <p:nvPr/>
          </p:nvSpPr>
          <p:spPr bwMode="auto">
            <a:xfrm>
              <a:off x="7554" y="3017"/>
              <a:ext cx="46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1" name="Group 150"/>
            <p:cNvGrpSpPr>
              <a:grpSpLocks/>
            </p:cNvGrpSpPr>
            <p:nvPr/>
          </p:nvGrpSpPr>
          <p:grpSpPr bwMode="auto">
            <a:xfrm>
              <a:off x="6652" y="2311"/>
              <a:ext cx="463" cy="420"/>
              <a:chOff x="2965" y="2084"/>
              <a:chExt cx="388" cy="350"/>
            </a:xfrm>
          </p:grpSpPr>
          <p:sp>
            <p:nvSpPr>
              <p:cNvPr id="115" name="Oval 15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6" name="Text Box 151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2" name="Group 147"/>
            <p:cNvGrpSpPr>
              <a:grpSpLocks/>
            </p:cNvGrpSpPr>
            <p:nvPr/>
          </p:nvGrpSpPr>
          <p:grpSpPr bwMode="auto">
            <a:xfrm>
              <a:off x="6682" y="3573"/>
              <a:ext cx="463" cy="419"/>
              <a:chOff x="2965" y="2084"/>
              <a:chExt cx="388" cy="350"/>
            </a:xfrm>
          </p:grpSpPr>
          <p:sp>
            <p:nvSpPr>
              <p:cNvPr id="113" name="Oval 14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4" name="Text Box 14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3" name="Line 146"/>
            <p:cNvSpPr>
              <a:spLocks noChangeShapeType="1"/>
            </p:cNvSpPr>
            <p:nvPr/>
          </p:nvSpPr>
          <p:spPr bwMode="auto">
            <a:xfrm>
              <a:off x="5839" y="2507"/>
              <a:ext cx="8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Line 145"/>
            <p:cNvSpPr>
              <a:spLocks noChangeShapeType="1"/>
            </p:cNvSpPr>
            <p:nvPr/>
          </p:nvSpPr>
          <p:spPr bwMode="auto">
            <a:xfrm>
              <a:off x="5659" y="2701"/>
              <a:ext cx="1" cy="9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Line 144"/>
            <p:cNvSpPr>
              <a:spLocks noChangeShapeType="1"/>
            </p:cNvSpPr>
            <p:nvPr/>
          </p:nvSpPr>
          <p:spPr bwMode="auto">
            <a:xfrm>
              <a:off x="6995" y="2611"/>
              <a:ext cx="601" cy="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5968" y="2192"/>
              <a:ext cx="67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-2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 Box 142"/>
            <p:cNvSpPr txBox="1">
              <a:spLocks noChangeArrowheads="1"/>
            </p:cNvSpPr>
            <p:nvPr/>
          </p:nvSpPr>
          <p:spPr bwMode="auto">
            <a:xfrm>
              <a:off x="7115" y="2501"/>
              <a:ext cx="64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6781" y="3017"/>
              <a:ext cx="67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140"/>
            <p:cNvSpPr txBox="1">
              <a:spLocks noChangeArrowheads="1"/>
            </p:cNvSpPr>
            <p:nvPr/>
          </p:nvSpPr>
          <p:spPr bwMode="auto">
            <a:xfrm>
              <a:off x="5358" y="2944"/>
              <a:ext cx="465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0" name="Group 137"/>
            <p:cNvGrpSpPr>
              <a:grpSpLocks/>
            </p:cNvGrpSpPr>
            <p:nvPr/>
          </p:nvGrpSpPr>
          <p:grpSpPr bwMode="auto">
            <a:xfrm>
              <a:off x="4487" y="2957"/>
              <a:ext cx="464" cy="423"/>
              <a:chOff x="2965" y="2084"/>
              <a:chExt cx="388" cy="350"/>
            </a:xfrm>
          </p:grpSpPr>
          <p:sp>
            <p:nvSpPr>
              <p:cNvPr id="111" name="Oval 13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2" name="Text Box 13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s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>
              <a:off x="4788" y="3281"/>
              <a:ext cx="676" cy="40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Text Box 135"/>
            <p:cNvSpPr txBox="1">
              <a:spLocks noChangeArrowheads="1"/>
            </p:cNvSpPr>
            <p:nvPr/>
          </p:nvSpPr>
          <p:spPr bwMode="auto">
            <a:xfrm>
              <a:off x="4877" y="3061"/>
              <a:ext cx="725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-3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 Box 134"/>
            <p:cNvSpPr txBox="1">
              <a:spLocks noChangeArrowheads="1"/>
            </p:cNvSpPr>
            <p:nvPr/>
          </p:nvSpPr>
          <p:spPr bwMode="auto">
            <a:xfrm>
              <a:off x="3677" y="4713"/>
              <a:ext cx="5245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(g) 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Bellman-Ford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算法产生的最短路径树</a:t>
              </a:r>
              <a:endPara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 Box 133"/>
            <p:cNvSpPr txBox="1">
              <a:spLocks noChangeArrowheads="1"/>
            </p:cNvSpPr>
            <p:nvPr/>
          </p:nvSpPr>
          <p:spPr bwMode="auto">
            <a:xfrm>
              <a:off x="4635" y="1604"/>
              <a:ext cx="137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6784" y="1604"/>
              <a:ext cx="145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6" name="Text Box 131"/>
            <p:cNvSpPr txBox="1">
              <a:spLocks noChangeArrowheads="1"/>
            </p:cNvSpPr>
            <p:nvPr/>
          </p:nvSpPr>
          <p:spPr bwMode="auto">
            <a:xfrm>
              <a:off x="4877" y="3958"/>
              <a:ext cx="132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7" name="Text Box 130"/>
            <p:cNvSpPr txBox="1">
              <a:spLocks noChangeArrowheads="1"/>
            </p:cNvSpPr>
            <p:nvPr/>
          </p:nvSpPr>
          <p:spPr bwMode="auto">
            <a:xfrm>
              <a:off x="3797" y="3395"/>
              <a:ext cx="130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s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8" name="Line 129"/>
            <p:cNvSpPr>
              <a:spLocks noChangeShapeType="1"/>
            </p:cNvSpPr>
            <p:nvPr/>
          </p:nvSpPr>
          <p:spPr bwMode="auto">
            <a:xfrm>
              <a:off x="6823" y="2672"/>
              <a:ext cx="0" cy="94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Text Box 128"/>
            <p:cNvSpPr txBox="1">
              <a:spLocks noChangeArrowheads="1"/>
            </p:cNvSpPr>
            <p:nvPr/>
          </p:nvSpPr>
          <p:spPr bwMode="auto">
            <a:xfrm>
              <a:off x="6458" y="3958"/>
              <a:ext cx="1329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0" name="Text Box 127"/>
            <p:cNvSpPr txBox="1">
              <a:spLocks noChangeArrowheads="1"/>
            </p:cNvSpPr>
            <p:nvPr/>
          </p:nvSpPr>
          <p:spPr bwMode="auto">
            <a:xfrm>
              <a:off x="7667" y="3398"/>
              <a:ext cx="1410" cy="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-2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362E388-35B8-4C92-9533-A1C1F04C9421}"/>
              </a:ext>
            </a:extLst>
          </p:cNvPr>
          <p:cNvSpPr txBox="1"/>
          <p:nvPr/>
        </p:nvSpPr>
        <p:spPr>
          <a:xfrm>
            <a:off x="152400" y="5959929"/>
            <a:ext cx="8839200" cy="8402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实际执行过程中，只要在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某一轮松弛遍历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如果源点到所有顶点的最短路径长度都没有发生改变，那么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Bellman-Ford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算法就可以提前结束了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. 【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接下来的定理证明将保证这一策略的正确性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】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3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609600"/>
            <a:ext cx="8001000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</a:t>
            </a:r>
            <a:r>
              <a:rPr lang="zh-CN" alt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算法正确性证明</a:t>
            </a:r>
            <a:endParaRPr lang="en-US" sz="24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35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正确性证明包括两部分。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35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第一部分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7938">
              <a:lnSpc>
                <a:spcPct val="135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证明在图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不含源点可达负回路的情况下，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算法正确地算出源点到各顶点的最短路径。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35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第二部分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7938">
              <a:lnSpc>
                <a:spcPct val="135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含有源点可达负回路的情况下，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算法正确地检测出负回路并报告。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7938">
              <a:lnSpc>
                <a:spcPct val="135000"/>
              </a:lnSpc>
            </a:pP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35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我们通过两个定理来证明。要注意的是，只有在所有边的权值都非负的情况下，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算法才能用于无向图。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这是因为如果无向图有一条边（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）权值为负，则将其变成有向边之后，其自身（如：（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））就构成了一个负环路。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533400"/>
            <a:ext cx="8610600" cy="582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10.1  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如果有向图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中不含源点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可达的负回路，那么在算法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Bellman-Ford 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进行了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轮松弛遍历后，图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中从源点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到任意顶点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的最短路径的距离是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我们假定从源点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有通路，否则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=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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【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注：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，指从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的最短路径的权重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】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</a:p>
          <a:p>
            <a:pPr marL="457200" indent="-457200">
              <a:lnSpc>
                <a:spcPct val="11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因为没有负回路，从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到任意顶点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的所有最短路径中，必定有一条是简单路径，即，不含回路的路径（这是因为含回路的路径，在删除回路后只会更短）。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路由发现过程中，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值只会减少，不会增加，一旦有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，这个值便不会再变。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1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把各顶点的最短路径按边的个数分类。有的有一条边，有的有两条边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最长的不超过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注意，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包含一条边的带权最短路径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不一定比</a:t>
            </a:r>
            <a:r>
              <a:rPr lang="zh-CN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包含两条边的带权最短路径</a:t>
            </a:r>
            <a:r>
              <a:rPr lang="zh-CN" altLang="en-US" sz="20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短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在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j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kstra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算法中，短的加权路径先被确定，而在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Bellman-Ford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算法中，跳数少（即：边数少）的最短路径，先确定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indent="457200"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具体来说，我们用归纳法证明下面的命题从而证明本定理：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924800" cy="10668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最短路径的最优子结构特性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30746"/>
            <a:ext cx="7924800" cy="481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引理（最短路径的子路径也是最短路径）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：给定带权有向图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和权重函数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。设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的一条最短路径，并对于任意的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0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= 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+1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…,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是路径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上从顶点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到顶点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的子路径。那么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是从顶点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到顶点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的最短路径。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证明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：采用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反证法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。将路径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分为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段，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p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en-US" altLang="zh-CN" sz="3600" i="1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。假设存在一条从顶点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到顶点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的路径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，且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zh-CN" sz="32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 &lt;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。则有，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p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p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en-US" altLang="zh-CN" sz="3600" i="1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</a:t>
            </a:r>
            <a:r>
              <a:rPr lang="en-US" altLang="zh-CN" sz="3600" i="1" baseline="-1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ij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3600" i="1" baseline="-2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jk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也是一条连接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的路径，且其权重小于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。这与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3600" i="1" baseline="-1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的一条最短路径的假设相矛盾。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F84BAB-2484-4364-A946-D30CA826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10-3</a:t>
            </a:r>
          </a:p>
        </p:txBody>
      </p:sp>
    </p:spTree>
    <p:extLst>
      <p:ext uri="{BB962C8B-B14F-4D97-AF65-F5344CB8AC3E}">
        <p14:creationId xmlns:p14="http://schemas.microsoft.com/office/powerpoint/2010/main" val="101399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81000"/>
            <a:ext cx="8153400" cy="5227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命题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：如果从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的最短路径的长度有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条边的话，那么，在第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轮松弛遍历后，这条最短路径及其距离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]=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就确定下来了。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归纳基础：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初始化后，源点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的距离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]=0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已确定并且显然是正确的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因为没有负回路！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。所以当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时，命题正确。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归纳步骤：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假设第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轮松弛遍历后，任意有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条边的最短路径都已确定。我们证明在第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轮松弛遍历后，任意一条正好有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条边的最短路径及其距离必定被确定下来。设路径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是一条有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条边的最短路径。那么，它前面的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条边形成的子路径一定是从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到顶点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的最短路径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最优子结构特性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】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。由归纳假设，这条从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的最短路径在第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轮松弛遍历中已被确定为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。所以，当第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轮松弛遍历对边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进行操作时，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。因此，这条有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条边的最短路径必定可以在第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轮松弛遍历中被确定下来。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11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1087" y="533400"/>
            <a:ext cx="7467600" cy="565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10.2   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如果带权有向图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中含有一个源点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可达的负回路，那么它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一定会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被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轮松弛遍历之后的检测中正确地检测出来。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如果图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中不含有源点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可达的负回路，根据定理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，进行了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轮松弛遍历以后，最短路径都已算出。因此，再做一轮松弛遍历不会有任何更新。算法的检测实际上是再做一次松弛遍历。如果有任何新的变化，显然表明有一条源点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可达的负回路。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57200">
              <a:lnSpc>
                <a:spcPct val="13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因此，我们只需证明，在检测完成后，如果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没有</a:t>
            </a:r>
            <a:r>
              <a:rPr 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d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[</a:t>
            </a:r>
            <a:r>
              <a:rPr 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值被更新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却存在一个源点可达的负回路</a:t>
            </a:r>
            <a:r>
              <a:rPr lang="en-US" sz="20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那么这会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导致矛盾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3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首先，从源点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一定有一条简单路径到达回路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上的每个顶点。由于一条简单路径的长度不会超过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，那么，在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轮松弛遍历以后，回路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上的任一顶点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值不再是无穷大。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(</a:t>
            </a:r>
            <a:r>
              <a:rPr lang="en-US" altLang="zh-CN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接下页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4079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09600"/>
            <a:ext cx="7467600" cy="445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Symbol" pitchFamily="18" charset="2"/>
              <a:buChar char="·"/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其次，我们假设回路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含有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个顶点，其顺序为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&lt;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…,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&gt;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。因为在“检测”阶段没有顶点的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值被更新为更小的值，所以对回路的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条边作松弛操作时，一定会有以下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个不等式： 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3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  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marL="457200">
              <a:lnSpc>
                <a:spcPct val="13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  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marL="457200">
              <a:lnSpc>
                <a:spcPct val="13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……</a:t>
            </a:r>
          </a:p>
          <a:p>
            <a:pPr marL="457200">
              <a:lnSpc>
                <a:spcPct val="13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marL="457200">
              <a:lnSpc>
                <a:spcPct val="13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  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3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把这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个不等式两边分别相加并简化后得到：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30000"/>
              </a:lnSpc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…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3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这个结果表明回路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不是一个负回路，这显然与假设矛盾。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228279"/>
            <a:ext cx="7696200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Bellman-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Ford算法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的复杂度是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mn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，因为每一轮松弛遍历需要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时间而包括检测在内一共需要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轮松弛遍历。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41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DB873F-A0B0-602F-9A4E-69949C95E19B}"/>
              </a:ext>
            </a:extLst>
          </p:cNvPr>
          <p:cNvSpPr/>
          <p:nvPr/>
        </p:nvSpPr>
        <p:spPr>
          <a:xfrm>
            <a:off x="4386373" y="2265496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27D058-550D-B928-9013-16D40B7F4618}"/>
              </a:ext>
            </a:extLst>
          </p:cNvPr>
          <p:cNvSpPr/>
          <p:nvPr/>
        </p:nvSpPr>
        <p:spPr>
          <a:xfrm>
            <a:off x="3124492" y="3568168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BDE5FA-8CE6-4ADE-5002-1DA58787016D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 flipV="1">
            <a:off x="3124492" y="3628369"/>
            <a:ext cx="840236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0DFAA715-25EF-653A-0E9D-F44E8E6A9061}"/>
              </a:ext>
            </a:extLst>
          </p:cNvPr>
          <p:cNvSpPr/>
          <p:nvPr/>
        </p:nvSpPr>
        <p:spPr>
          <a:xfrm>
            <a:off x="3364435" y="3568167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AEBBFDA-BE1A-7F42-1CED-90D01BA15E5D}"/>
              </a:ext>
            </a:extLst>
          </p:cNvPr>
          <p:cNvSpPr/>
          <p:nvPr/>
        </p:nvSpPr>
        <p:spPr>
          <a:xfrm>
            <a:off x="3604378" y="3568167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688584-378D-DDC8-07D1-62DC7E587168}"/>
              </a:ext>
            </a:extLst>
          </p:cNvPr>
          <p:cNvSpPr/>
          <p:nvPr/>
        </p:nvSpPr>
        <p:spPr>
          <a:xfrm>
            <a:off x="3844321" y="3568166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160C76F-70F1-D813-FB19-F998791C297A}"/>
              </a:ext>
            </a:extLst>
          </p:cNvPr>
          <p:cNvSpPr/>
          <p:nvPr/>
        </p:nvSpPr>
        <p:spPr>
          <a:xfrm>
            <a:off x="5048832" y="3568166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55C5B2-27B2-AC0C-B628-AC43913A703A}"/>
              </a:ext>
            </a:extLst>
          </p:cNvPr>
          <p:cNvSpPr/>
          <p:nvPr/>
        </p:nvSpPr>
        <p:spPr>
          <a:xfrm>
            <a:off x="5288775" y="3568165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E2E5D7-618F-95A3-7FF8-193F52B7E7A6}"/>
              </a:ext>
            </a:extLst>
          </p:cNvPr>
          <p:cNvSpPr/>
          <p:nvPr/>
        </p:nvSpPr>
        <p:spPr>
          <a:xfrm>
            <a:off x="5528718" y="3568165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EAE6A2-565F-4C9A-2CBE-7F419D3BA379}"/>
              </a:ext>
            </a:extLst>
          </p:cNvPr>
          <p:cNvSpPr/>
          <p:nvPr/>
        </p:nvSpPr>
        <p:spPr>
          <a:xfrm>
            <a:off x="5768661" y="3568165"/>
            <a:ext cx="120407" cy="120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836D169-2B97-5DA7-34E4-872FEF9D7EE6}"/>
              </a:ext>
            </a:extLst>
          </p:cNvPr>
          <p:cNvCxnSpPr>
            <a:cxnSpLocks/>
          </p:cNvCxnSpPr>
          <p:nvPr/>
        </p:nvCxnSpPr>
        <p:spPr>
          <a:xfrm flipH="1" flipV="1">
            <a:off x="3178745" y="3724193"/>
            <a:ext cx="5949" cy="411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B5219D-326F-A98A-BE99-8A1DAB6DE95C}"/>
              </a:ext>
            </a:extLst>
          </p:cNvPr>
          <p:cNvCxnSpPr>
            <a:cxnSpLocks/>
            <a:stCxn id="4" idx="3"/>
            <a:endCxn id="10" idx="7"/>
          </p:cNvCxnSpPr>
          <p:nvPr/>
        </p:nvCxnSpPr>
        <p:spPr>
          <a:xfrm flipH="1">
            <a:off x="3904525" y="2368270"/>
            <a:ext cx="499481" cy="11998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F11035D-6D2C-FF4A-43DA-64BD0427D97A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3664582" y="2368270"/>
            <a:ext cx="739424" cy="1199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D6DB6B-0A38-CEF1-B7F5-9F9F3DA3549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3424638" y="2325700"/>
            <a:ext cx="961734" cy="12424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37BEE17-8C60-AC5B-E8E9-DD25DD8A34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184695" y="2325700"/>
            <a:ext cx="1201677" cy="12424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F53072E-E2F4-BCE5-416C-A0E297865849}"/>
              </a:ext>
            </a:extLst>
          </p:cNvPr>
          <p:cNvCxnSpPr>
            <a:cxnSpLocks/>
            <a:stCxn id="4" idx="4"/>
            <a:endCxn id="11" idx="4"/>
          </p:cNvCxnSpPr>
          <p:nvPr/>
        </p:nvCxnSpPr>
        <p:spPr>
          <a:xfrm>
            <a:off x="4446577" y="2385903"/>
            <a:ext cx="662459" cy="11822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3F74C9C-B04F-C590-FA53-1E718D0D78FF}"/>
              </a:ext>
            </a:extLst>
          </p:cNvPr>
          <p:cNvCxnSpPr>
            <a:cxnSpLocks/>
            <a:stCxn id="4" idx="4"/>
            <a:endCxn id="12" idx="1"/>
          </p:cNvCxnSpPr>
          <p:nvPr/>
        </p:nvCxnSpPr>
        <p:spPr>
          <a:xfrm>
            <a:off x="4446576" y="2385903"/>
            <a:ext cx="859832" cy="11998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01A1C99-B509-7771-F61B-60EF22829265}"/>
              </a:ext>
            </a:extLst>
          </p:cNvPr>
          <p:cNvCxnSpPr>
            <a:cxnSpLocks/>
            <a:stCxn id="4" idx="6"/>
            <a:endCxn id="13" idx="1"/>
          </p:cNvCxnSpPr>
          <p:nvPr/>
        </p:nvCxnSpPr>
        <p:spPr>
          <a:xfrm>
            <a:off x="4506780" y="2325700"/>
            <a:ext cx="1039571" cy="12600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17CB4B0-DC94-A66E-2345-5D9D121761B1}"/>
              </a:ext>
            </a:extLst>
          </p:cNvPr>
          <p:cNvCxnSpPr>
            <a:cxnSpLocks/>
            <a:stCxn id="4" idx="6"/>
            <a:endCxn id="14" idx="1"/>
          </p:cNvCxnSpPr>
          <p:nvPr/>
        </p:nvCxnSpPr>
        <p:spPr>
          <a:xfrm>
            <a:off x="4506780" y="2325700"/>
            <a:ext cx="1279514" cy="12600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F6D6236-2A60-3018-93B9-85EB94630160}"/>
              </a:ext>
            </a:extLst>
          </p:cNvPr>
          <p:cNvCxnSpPr>
            <a:cxnSpLocks/>
          </p:cNvCxnSpPr>
          <p:nvPr/>
        </p:nvCxnSpPr>
        <p:spPr>
          <a:xfrm flipV="1">
            <a:off x="5049704" y="3635342"/>
            <a:ext cx="840236" cy="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4494CA7-677D-07E0-C7A8-7ACE52697D1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3964727" y="3628370"/>
            <a:ext cx="1084104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A05249A-D7D6-0D27-FA0F-2624B0D7B722}"/>
              </a:ext>
            </a:extLst>
          </p:cNvPr>
          <p:cNvSpPr txBox="1"/>
          <p:nvPr/>
        </p:nvSpPr>
        <p:spPr>
          <a:xfrm>
            <a:off x="3010923" y="3626468"/>
            <a:ext cx="2262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CD5F414-B338-3749-5D0C-A602F58A964A}"/>
              </a:ext>
            </a:extLst>
          </p:cNvPr>
          <p:cNvSpPr txBox="1"/>
          <p:nvPr/>
        </p:nvSpPr>
        <p:spPr>
          <a:xfrm>
            <a:off x="3296976" y="3626468"/>
            <a:ext cx="2280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9A6BAA5-DFC1-0256-A90E-3C317E117ACB}"/>
              </a:ext>
            </a:extLst>
          </p:cNvPr>
          <p:cNvSpPr txBox="1"/>
          <p:nvPr/>
        </p:nvSpPr>
        <p:spPr>
          <a:xfrm>
            <a:off x="3535461" y="362836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3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80D59C-80A1-49EC-FD6C-141F9D8F657E}"/>
              </a:ext>
            </a:extLst>
          </p:cNvPr>
          <p:cNvSpPr txBox="1"/>
          <p:nvPr/>
        </p:nvSpPr>
        <p:spPr>
          <a:xfrm>
            <a:off x="3782558" y="362836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4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3EEB17B-FBE0-3934-094A-AC9FB25F97CC}"/>
              </a:ext>
            </a:extLst>
          </p:cNvPr>
          <p:cNvSpPr txBox="1"/>
          <p:nvPr/>
        </p:nvSpPr>
        <p:spPr>
          <a:xfrm>
            <a:off x="5713928" y="3684888"/>
            <a:ext cx="2744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n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3C0611-D541-E647-B577-5914F567085E}"/>
              </a:ext>
            </a:extLst>
          </p:cNvPr>
          <p:cNvSpPr txBox="1"/>
          <p:nvPr/>
        </p:nvSpPr>
        <p:spPr>
          <a:xfrm>
            <a:off x="5430745" y="3684888"/>
            <a:ext cx="415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n-</a:t>
            </a:r>
            <a:r>
              <a:rPr lang="en-US" sz="1350" dirty="0"/>
              <a:t>1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305664-5509-106E-E4AA-3D898C0E8DB9}"/>
              </a:ext>
            </a:extLst>
          </p:cNvPr>
          <p:cNvSpPr txBox="1"/>
          <p:nvPr/>
        </p:nvSpPr>
        <p:spPr>
          <a:xfrm>
            <a:off x="5164189" y="3695544"/>
            <a:ext cx="415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n-</a:t>
            </a:r>
            <a:r>
              <a:rPr lang="en-US" sz="1350" dirty="0"/>
              <a:t>2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E6BAFC-4F72-194F-1D05-C7F9704597F3}"/>
              </a:ext>
            </a:extLst>
          </p:cNvPr>
          <p:cNvSpPr txBox="1"/>
          <p:nvPr/>
        </p:nvSpPr>
        <p:spPr>
          <a:xfrm>
            <a:off x="4864766" y="3695544"/>
            <a:ext cx="4154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n-</a:t>
            </a:r>
            <a:r>
              <a:rPr lang="en-US" sz="1350" dirty="0"/>
              <a:t>3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CAF6FD8-5CF2-B66C-6D4A-84E274D48E57}"/>
              </a:ext>
            </a:extLst>
          </p:cNvPr>
          <p:cNvCxnSpPr>
            <a:cxnSpLocks/>
          </p:cNvCxnSpPr>
          <p:nvPr/>
        </p:nvCxnSpPr>
        <p:spPr>
          <a:xfrm flipV="1">
            <a:off x="3412783" y="3737174"/>
            <a:ext cx="0" cy="39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E15B43F-192A-F9A3-9FBB-E7B6CA084E51}"/>
              </a:ext>
            </a:extLst>
          </p:cNvPr>
          <p:cNvCxnSpPr/>
          <p:nvPr/>
        </p:nvCxnSpPr>
        <p:spPr>
          <a:xfrm>
            <a:off x="3185607" y="3919306"/>
            <a:ext cx="2280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9B31EA9-15DA-185B-0FA9-52B207242249}"/>
              </a:ext>
            </a:extLst>
          </p:cNvPr>
          <p:cNvSpPr txBox="1"/>
          <p:nvPr/>
        </p:nvSpPr>
        <p:spPr>
          <a:xfrm>
            <a:off x="3200778" y="3961768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 panose="05050102010706020507" pitchFamily="18" charset="2"/>
              </a:rPr>
              <a:t></a:t>
            </a:r>
            <a:endParaRPr lang="en-US" sz="135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707CB4-1A52-FA5C-31C7-7298E5F83CD2}"/>
              </a:ext>
            </a:extLst>
          </p:cNvPr>
          <p:cNvSpPr txBox="1"/>
          <p:nvPr/>
        </p:nvSpPr>
        <p:spPr>
          <a:xfrm>
            <a:off x="4333443" y="2000506"/>
            <a:ext cx="2519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C84003A-900D-E169-BF84-F8261A7BF4EE}"/>
              </a:ext>
            </a:extLst>
          </p:cNvPr>
          <p:cNvSpPr txBox="1"/>
          <p:nvPr/>
        </p:nvSpPr>
        <p:spPr>
          <a:xfrm>
            <a:off x="3429703" y="2946931"/>
            <a:ext cx="269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ym typeface="Symbol" panose="05050102010706020507" pitchFamily="18" charset="2"/>
              </a:rPr>
              <a:t></a:t>
            </a:r>
            <a:endParaRPr lang="en-US" sz="135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969CFAF-7798-D538-EBD5-CA60C121E9D1}"/>
              </a:ext>
            </a:extLst>
          </p:cNvPr>
          <p:cNvSpPr txBox="1"/>
          <p:nvPr/>
        </p:nvSpPr>
        <p:spPr>
          <a:xfrm>
            <a:off x="3636056" y="294693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C5BFA2A-1BF2-7349-FB52-143A11C9A8EB}"/>
              </a:ext>
            </a:extLst>
          </p:cNvPr>
          <p:cNvSpPr txBox="1"/>
          <p:nvPr/>
        </p:nvSpPr>
        <p:spPr>
          <a:xfrm>
            <a:off x="3782558" y="2939540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518D4C1-0CC9-6530-9B70-A7F396900951}"/>
              </a:ext>
            </a:extLst>
          </p:cNvPr>
          <p:cNvSpPr txBox="1"/>
          <p:nvPr/>
        </p:nvSpPr>
        <p:spPr>
          <a:xfrm>
            <a:off x="3943663" y="293609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3F1708B-AAEB-1DA3-592A-BA2CF533A755}"/>
              </a:ext>
            </a:extLst>
          </p:cNvPr>
          <p:cNvSpPr txBox="1"/>
          <p:nvPr/>
        </p:nvSpPr>
        <p:spPr>
          <a:xfrm>
            <a:off x="4799741" y="293609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7C7A4A-8F7B-00DD-4DF9-C43F8DA6A3D9}"/>
              </a:ext>
            </a:extLst>
          </p:cNvPr>
          <p:cNvSpPr txBox="1"/>
          <p:nvPr/>
        </p:nvSpPr>
        <p:spPr>
          <a:xfrm>
            <a:off x="4939920" y="2942313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1DDA4A-DBBB-494C-7C5F-F3D42CBB171F}"/>
              </a:ext>
            </a:extLst>
          </p:cNvPr>
          <p:cNvSpPr txBox="1"/>
          <p:nvPr/>
        </p:nvSpPr>
        <p:spPr>
          <a:xfrm>
            <a:off x="5070686" y="293207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DB09825-22EB-65BE-0C24-7C135C313C20}"/>
              </a:ext>
            </a:extLst>
          </p:cNvPr>
          <p:cNvSpPr txBox="1"/>
          <p:nvPr/>
        </p:nvSpPr>
        <p:spPr>
          <a:xfrm>
            <a:off x="5238172" y="2932071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7561BD4-8B9F-9268-783A-564895C9ED4A}"/>
              </a:ext>
            </a:extLst>
          </p:cNvPr>
          <p:cNvSpPr txBox="1"/>
          <p:nvPr/>
        </p:nvSpPr>
        <p:spPr>
          <a:xfrm>
            <a:off x="2639390" y="4545320"/>
            <a:ext cx="38026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给定条件：</a:t>
            </a:r>
            <a:endParaRPr lang="en-US" altLang="zh-CN" dirty="0"/>
          </a:p>
          <a:p>
            <a:r>
              <a:rPr lang="en-US" altLang="zh-CN" i="1" dirty="0"/>
              <a:t>                  w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,1) =</a:t>
            </a:r>
            <a:r>
              <a:rPr lang="en-US" altLang="zh-CN" dirty="0">
                <a:sym typeface="Symbol" panose="05050102010706020507" pitchFamily="18" charset="2"/>
              </a:rPr>
              <a:t>, 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 err="1"/>
              <a:t>s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) =</a:t>
            </a:r>
            <a:r>
              <a:rPr lang="en-US" altLang="zh-CN" dirty="0">
                <a:sym typeface="Symbol" panose="05050102010706020507" pitchFamily="18" charset="2"/>
              </a:rPr>
              <a:t>1, 2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</a:p>
          <a:p>
            <a:r>
              <a:rPr lang="en-US" altLang="zh-CN" dirty="0"/>
              <a:t>                  </a:t>
            </a:r>
            <a:r>
              <a:rPr lang="en-US" altLang="zh-CN" i="1" dirty="0"/>
              <a:t>w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dirty="0"/>
              <a:t>+1) =</a:t>
            </a:r>
            <a:r>
              <a:rPr lang="en-US" altLang="zh-CN" dirty="0">
                <a:sym typeface="Symbol" panose="05050102010706020507" pitchFamily="18" charset="2"/>
              </a:rPr>
              <a:t> , 1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r>
              <a:rPr lang="en-US" dirty="0">
                <a:sym typeface="Symbol" panose="05050102010706020507" pitchFamily="18" charset="2"/>
              </a:rPr>
              <a:t>                  </a:t>
            </a:r>
            <a:r>
              <a:rPr lang="en-US" altLang="zh-CN" dirty="0">
                <a:sym typeface="Symbol" panose="05050102010706020507" pitchFamily="18" charset="2"/>
              </a:rPr>
              <a:t>&gt;0, </a:t>
            </a:r>
            <a:r>
              <a:rPr lang="zh-CN" altLang="en-US" dirty="0">
                <a:sym typeface="Symbol" panose="05050102010706020507" pitchFamily="18" charset="2"/>
              </a:rPr>
              <a:t>是无穷小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 </a:t>
            </a:r>
            <a:r>
              <a:rPr lang="zh-CN" altLang="en-US" dirty="0">
                <a:sym typeface="Symbol" panose="05050102010706020507" pitchFamily="18" charset="2"/>
              </a:rPr>
              <a:t>这是一个双连通图</a:t>
            </a:r>
            <a:r>
              <a:rPr lang="en-US" altLang="zh-CN" dirty="0">
                <a:sym typeface="Symbol" panose="05050102010706020507" pitchFamily="18" charset="2"/>
              </a:rPr>
              <a:t>】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问题：寻找从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到所有其它顶点的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</a:t>
            </a:r>
            <a:r>
              <a:rPr lang="zh-CN" altLang="en-US" dirty="0">
                <a:sym typeface="Symbol" panose="05050102010706020507" pitchFamily="18" charset="2"/>
              </a:rPr>
              <a:t>最短路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dirty="0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AE341387-E231-F422-1C62-5755709128F9}"/>
              </a:ext>
            </a:extLst>
          </p:cNvPr>
          <p:cNvSpPr/>
          <p:nvPr/>
        </p:nvSpPr>
        <p:spPr>
          <a:xfrm>
            <a:off x="3057307" y="4238768"/>
            <a:ext cx="2886492" cy="10121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73A3F5EA-BC26-0215-F8C8-ABF79DBBCFA7}"/>
              </a:ext>
            </a:extLst>
          </p:cNvPr>
          <p:cNvSpPr/>
          <p:nvPr/>
        </p:nvSpPr>
        <p:spPr>
          <a:xfrm>
            <a:off x="6692580" y="138800"/>
            <a:ext cx="2101910" cy="24403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Bellman-Ford</a:t>
            </a:r>
            <a:r>
              <a:rPr lang="zh-CN" altLang="en-US" sz="1600" dirty="0"/>
              <a:t>算法执行过程中，如果松弛过程是</a:t>
            </a:r>
            <a:r>
              <a:rPr lang="zh-CN" altLang="en-US" sz="1600" b="1" dirty="0">
                <a:solidFill>
                  <a:srgbClr val="FF0000"/>
                </a:solidFill>
              </a:rPr>
              <a:t>从左到右</a:t>
            </a:r>
            <a:r>
              <a:rPr lang="zh-CN" altLang="en-US" sz="1600" dirty="0"/>
              <a:t>的话，那么只需要</a:t>
            </a:r>
            <a:r>
              <a:rPr lang="zh-CN" altLang="en-US" sz="1600" dirty="0">
                <a:solidFill>
                  <a:srgbClr val="FF0000"/>
                </a:solidFill>
              </a:rPr>
              <a:t>两</a:t>
            </a:r>
            <a:r>
              <a:rPr lang="zh-CN" altLang="en-US" sz="1600" dirty="0"/>
              <a:t>轮松弛</a:t>
            </a:r>
            <a:r>
              <a:rPr lang="en-US" altLang="zh-CN" sz="1600" dirty="0"/>
              <a:t>【</a:t>
            </a:r>
            <a:r>
              <a:rPr lang="zh-CN" altLang="en-US" sz="1600" dirty="0"/>
              <a:t>第一轮确定从</a:t>
            </a:r>
            <a:r>
              <a:rPr lang="en-US" altLang="zh-CN" sz="1600" dirty="0"/>
              <a:t>s</a:t>
            </a:r>
            <a:r>
              <a:rPr lang="zh-CN" altLang="en-US" sz="1600" dirty="0"/>
              <a:t>到每个顶点的最短路、第二轮确定所有顶点的距离估计不再改变</a:t>
            </a:r>
            <a:r>
              <a:rPr lang="en-US" altLang="zh-CN" sz="1600" dirty="0"/>
              <a:t>】</a:t>
            </a:r>
            <a:endParaRPr lang="en-US" sz="1600" dirty="0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33AA22C-0508-F6B6-242D-06F91A2B2C26}"/>
              </a:ext>
            </a:extLst>
          </p:cNvPr>
          <p:cNvSpPr/>
          <p:nvPr/>
        </p:nvSpPr>
        <p:spPr>
          <a:xfrm>
            <a:off x="6692580" y="2743204"/>
            <a:ext cx="2101910" cy="3962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如果松弛过程是</a:t>
            </a:r>
            <a:r>
              <a:rPr lang="zh-CN" altLang="en-US" sz="1600" b="1" dirty="0">
                <a:solidFill>
                  <a:srgbClr val="FF0000"/>
                </a:solidFill>
              </a:rPr>
              <a:t>从右到左</a:t>
            </a:r>
            <a:r>
              <a:rPr lang="zh-CN" altLang="en-US" sz="1600" dirty="0"/>
              <a:t>的话，那么则需要</a:t>
            </a:r>
            <a:r>
              <a:rPr lang="en-US" altLang="zh-CN" sz="1600" i="1" dirty="0">
                <a:solidFill>
                  <a:srgbClr val="FF0000"/>
                </a:solidFill>
              </a:rPr>
              <a:t>n</a:t>
            </a:r>
            <a:r>
              <a:rPr lang="zh-CN" altLang="en-US" sz="1600" dirty="0"/>
              <a:t>轮松弛</a:t>
            </a:r>
            <a:r>
              <a:rPr lang="en-US" altLang="zh-CN" sz="1600" dirty="0"/>
              <a:t>【</a:t>
            </a:r>
            <a:r>
              <a:rPr lang="zh-CN" altLang="en-US" sz="1600" dirty="0"/>
              <a:t>比如第一轮松弛，只有最后一步确定了</a:t>
            </a:r>
            <a:r>
              <a:rPr lang="en-US" altLang="zh-CN" sz="1600" i="1" dirty="0"/>
              <a:t>d</a:t>
            </a:r>
            <a:r>
              <a:rPr lang="en-US" altLang="zh-CN" sz="1600" dirty="0"/>
              <a:t>[1]=</a:t>
            </a:r>
            <a:r>
              <a:rPr lang="en-US" altLang="zh-CN" sz="1600" dirty="0">
                <a:sym typeface="Symbol" panose="05050102010706020507" pitchFamily="18" charset="2"/>
              </a:rPr>
              <a:t></a:t>
            </a:r>
            <a:r>
              <a:rPr lang="zh-CN" altLang="en-US" sz="1600" dirty="0"/>
              <a:t>，而</a:t>
            </a:r>
            <a:r>
              <a:rPr lang="en-US" altLang="zh-CN" sz="1600" i="1" dirty="0"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ym typeface="Symbol" panose="05050102010706020507" pitchFamily="18" charset="2"/>
              </a:rPr>
              <a:t>[x]</a:t>
            </a:r>
            <a:r>
              <a:rPr lang="en-US" altLang="zh-CN" sz="1600" dirty="0"/>
              <a:t>=</a:t>
            </a:r>
            <a:r>
              <a:rPr lang="en-US" altLang="zh-CN" sz="1600" dirty="0">
                <a:sym typeface="Symbol" panose="05050102010706020507" pitchFamily="18" charset="2"/>
              </a:rPr>
              <a:t>1, 2xn; </a:t>
            </a:r>
            <a:r>
              <a:rPr lang="zh-CN" altLang="en-US" sz="1600" dirty="0">
                <a:sym typeface="Symbol" panose="05050102010706020507" pitchFamily="18" charset="2"/>
              </a:rPr>
              <a:t>第二轮确定</a:t>
            </a:r>
            <a:r>
              <a:rPr lang="en-US" altLang="zh-CN" sz="1600" i="1" dirty="0"/>
              <a:t>d</a:t>
            </a:r>
            <a:r>
              <a:rPr lang="en-US" altLang="zh-CN" sz="1600" dirty="0"/>
              <a:t>[2]=2</a:t>
            </a:r>
            <a:r>
              <a:rPr lang="en-US" altLang="zh-CN" sz="1600" dirty="0">
                <a:sym typeface="Symbol" panose="05050102010706020507" pitchFamily="18" charset="2"/>
              </a:rPr>
              <a:t>, </a:t>
            </a:r>
            <a:r>
              <a:rPr lang="en-US" altLang="zh-CN" sz="1600" i="1" dirty="0">
                <a:sym typeface="Symbol" panose="05050102010706020507" pitchFamily="18" charset="2"/>
              </a:rPr>
              <a:t>d</a:t>
            </a:r>
            <a:r>
              <a:rPr lang="en-US" altLang="zh-CN" sz="1600" dirty="0">
                <a:sym typeface="Symbol" panose="05050102010706020507" pitchFamily="18" charset="2"/>
              </a:rPr>
              <a:t>[x]</a:t>
            </a:r>
            <a:r>
              <a:rPr lang="en-US" altLang="zh-CN" sz="1600" dirty="0"/>
              <a:t>=</a:t>
            </a:r>
            <a:r>
              <a:rPr lang="en-US" altLang="zh-CN" sz="1600" dirty="0">
                <a:sym typeface="Symbol" panose="05050102010706020507" pitchFamily="18" charset="2"/>
              </a:rPr>
              <a:t>1, 3</a:t>
            </a:r>
            <a:r>
              <a:rPr lang="en-US" altLang="zh-CN" sz="1600" i="1" dirty="0">
                <a:sym typeface="Symbol" panose="05050102010706020507" pitchFamily="18" charset="2"/>
              </a:rPr>
              <a:t>x</a:t>
            </a:r>
            <a:r>
              <a:rPr lang="en-US" altLang="zh-CN" sz="1600" dirty="0">
                <a:sym typeface="Symbol" panose="05050102010706020507" pitchFamily="18" charset="2"/>
              </a:rPr>
              <a:t></a:t>
            </a:r>
            <a:r>
              <a:rPr lang="en-US" altLang="zh-CN" sz="1600" i="1" dirty="0">
                <a:sym typeface="Symbol" panose="05050102010706020507" pitchFamily="18" charset="2"/>
              </a:rPr>
              <a:t>n</a:t>
            </a:r>
            <a:r>
              <a:rPr lang="en-US" altLang="zh-CN" sz="1600" dirty="0">
                <a:sym typeface="Symbol" panose="05050102010706020507" pitchFamily="18" charset="2"/>
              </a:rPr>
              <a:t>; …</a:t>
            </a:r>
            <a:r>
              <a:rPr lang="zh-CN" altLang="en-US" sz="1600" dirty="0">
                <a:sym typeface="Symbol" panose="05050102010706020507" pitchFamily="18" charset="2"/>
              </a:rPr>
              <a:t>第</a:t>
            </a:r>
            <a:r>
              <a:rPr lang="en-US" altLang="zh-CN" sz="1600" i="1" dirty="0">
                <a:sym typeface="Symbol" panose="05050102010706020507" pitchFamily="18" charset="2"/>
              </a:rPr>
              <a:t>n</a:t>
            </a:r>
            <a:r>
              <a:rPr lang="zh-CN" altLang="en-US" sz="1600" dirty="0">
                <a:sym typeface="Symbol" panose="05050102010706020507" pitchFamily="18" charset="2"/>
              </a:rPr>
              <a:t>轮，确定</a:t>
            </a:r>
            <a:r>
              <a:rPr lang="en-US" altLang="zh-CN" sz="1600" i="1" dirty="0"/>
              <a:t>d</a:t>
            </a:r>
            <a:r>
              <a:rPr lang="en-US" altLang="zh-CN" sz="1600" dirty="0"/>
              <a:t>[</a:t>
            </a:r>
            <a:r>
              <a:rPr lang="en-US" altLang="zh-CN" sz="1600" i="1" dirty="0"/>
              <a:t>n</a:t>
            </a:r>
            <a:r>
              <a:rPr lang="en-US" altLang="zh-CN" sz="1600" dirty="0"/>
              <a:t>]=</a:t>
            </a:r>
            <a:r>
              <a:rPr lang="en-US" altLang="zh-CN" sz="1600" i="1" dirty="0"/>
              <a:t>n</a:t>
            </a:r>
            <a:r>
              <a:rPr lang="en-US" altLang="zh-CN" sz="1600" dirty="0">
                <a:sym typeface="Symbol" panose="05050102010706020507" pitchFamily="18" charset="2"/>
              </a:rPr>
              <a:t></a:t>
            </a:r>
            <a:r>
              <a:rPr lang="zh-CN" altLang="en-US" sz="1600" dirty="0">
                <a:sym typeface="Symbol" panose="05050102010706020507" pitchFamily="18" charset="2"/>
              </a:rPr>
              <a:t>；每一轮松弛中，对于全网</a:t>
            </a:r>
            <a:r>
              <a:rPr lang="en-US" altLang="zh-CN" sz="1600" dirty="0">
                <a:sym typeface="Symbol" panose="05050102010706020507" pitchFamily="18" charset="2"/>
              </a:rPr>
              <a:t>2</a:t>
            </a:r>
            <a:r>
              <a:rPr lang="en-US" altLang="zh-CN" sz="1600" i="1" dirty="0">
                <a:sym typeface="Symbol" panose="05050102010706020507" pitchFamily="18" charset="2"/>
              </a:rPr>
              <a:t>n</a:t>
            </a:r>
            <a:r>
              <a:rPr lang="en-US" altLang="zh-CN" sz="1600" dirty="0">
                <a:sym typeface="Symbol" panose="05050102010706020507" pitchFamily="18" charset="2"/>
              </a:rPr>
              <a:t>-1</a:t>
            </a:r>
            <a:r>
              <a:rPr lang="zh-CN" altLang="en-US" sz="1600" dirty="0">
                <a:sym typeface="Symbol" panose="05050102010706020507" pitchFamily="18" charset="2"/>
              </a:rPr>
              <a:t>条边的松弛，其实只有最后一步是有用的，其它的都是无效松弛</a:t>
            </a:r>
            <a:r>
              <a:rPr lang="en-US" altLang="zh-CN" sz="1600" dirty="0">
                <a:sym typeface="Symbol" panose="05050102010706020507" pitchFamily="18" charset="2"/>
              </a:rPr>
              <a:t> </a:t>
            </a:r>
            <a:r>
              <a:rPr lang="en-US" altLang="zh-CN" sz="1600" dirty="0"/>
              <a:t>】</a:t>
            </a:r>
            <a:endParaRPr lang="en-US" sz="1600" dirty="0"/>
          </a:p>
        </p:txBody>
      </p:sp>
      <p:sp>
        <p:nvSpPr>
          <p:cNvPr id="78" name="箭头: 左 77">
            <a:extLst>
              <a:ext uri="{FF2B5EF4-FFF2-40B4-BE49-F238E27FC236}">
                <a16:creationId xmlns:a16="http://schemas.microsoft.com/office/drawing/2014/main" id="{8E275A6F-7219-A3BE-4DCC-301EFF1F8BE6}"/>
              </a:ext>
            </a:extLst>
          </p:cNvPr>
          <p:cNvSpPr/>
          <p:nvPr/>
        </p:nvSpPr>
        <p:spPr>
          <a:xfrm>
            <a:off x="3010923" y="4382566"/>
            <a:ext cx="2932876" cy="1165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FEF2699-E3E4-8862-51B6-7172DD7A3570}"/>
              </a:ext>
            </a:extLst>
          </p:cNvPr>
          <p:cNvSpPr/>
          <p:nvPr/>
        </p:nvSpPr>
        <p:spPr>
          <a:xfrm>
            <a:off x="427057" y="2209800"/>
            <a:ext cx="2188597" cy="152737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可以看出，最坏情况下，</a:t>
            </a:r>
            <a:r>
              <a:rPr lang="en-US" altLang="zh-CN" sz="1600" dirty="0"/>
              <a:t>Bellman-Ford</a:t>
            </a:r>
            <a:r>
              <a:rPr lang="zh-CN" altLang="en-US" sz="1600" dirty="0"/>
              <a:t>算法需要对所有边边松弛</a:t>
            </a:r>
            <a:r>
              <a:rPr lang="en-US" altLang="zh-CN" sz="1600" i="1" dirty="0"/>
              <a:t>n</a:t>
            </a:r>
            <a:r>
              <a:rPr lang="zh-CN" altLang="en-US" sz="1600" dirty="0"/>
              <a:t>轮，导致的复杂度为</a:t>
            </a:r>
            <a:r>
              <a:rPr lang="en-US" altLang="zh-CN" sz="1600" i="1" dirty="0"/>
              <a:t>O</a:t>
            </a:r>
            <a:r>
              <a:rPr lang="en-US" altLang="zh-CN" sz="1600" dirty="0"/>
              <a:t>(</a:t>
            </a:r>
            <a:r>
              <a:rPr lang="en-US" altLang="zh-CN" sz="1600" i="1" dirty="0"/>
              <a:t>nm</a:t>
            </a:r>
            <a:r>
              <a:rPr lang="en-US" altLang="zh-CN" sz="1600" dirty="0"/>
              <a:t>).</a:t>
            </a:r>
            <a:endParaRPr lang="en-US" sz="16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33868D3-375F-E220-9F88-214C9DA5A0AB}"/>
              </a:ext>
            </a:extLst>
          </p:cNvPr>
          <p:cNvSpPr/>
          <p:nvPr/>
        </p:nvSpPr>
        <p:spPr>
          <a:xfrm>
            <a:off x="438528" y="3882286"/>
            <a:ext cx="2188597" cy="11469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对于采用贪心法的</a:t>
            </a:r>
            <a:r>
              <a:rPr lang="en-US" altLang="zh-CN" sz="1600" dirty="0"/>
              <a:t>Dijkstra</a:t>
            </a:r>
            <a:r>
              <a:rPr lang="zh-CN" altLang="en-US" sz="1600" dirty="0"/>
              <a:t>算法来说，每条边只需要访问一次，复杂度为</a:t>
            </a:r>
            <a:r>
              <a:rPr lang="en-US" altLang="zh-CN" sz="1600" i="1" dirty="0"/>
              <a:t>O</a:t>
            </a:r>
            <a:r>
              <a:rPr lang="en-US" altLang="zh-CN" sz="1600" dirty="0"/>
              <a:t>(</a:t>
            </a:r>
            <a:r>
              <a:rPr lang="en-US" altLang="zh-CN" sz="1600" i="1" dirty="0" err="1"/>
              <a:t>m</a:t>
            </a:r>
            <a:r>
              <a:rPr lang="en-US" altLang="zh-CN" sz="1600" dirty="0" err="1"/>
              <a:t>lg</a:t>
            </a:r>
            <a:r>
              <a:rPr lang="en-US" altLang="zh-CN" sz="1600" i="1" dirty="0" err="1"/>
              <a:t>n</a:t>
            </a:r>
            <a:r>
              <a:rPr lang="en-US" altLang="zh-CN" sz="1600" dirty="0"/>
              <a:t>).</a:t>
            </a:r>
            <a:endParaRPr lang="en-US" sz="1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C821314-5865-0A07-38DE-F64E1FA17BF0}"/>
              </a:ext>
            </a:extLst>
          </p:cNvPr>
          <p:cNvSpPr txBox="1"/>
          <p:nvPr/>
        </p:nvSpPr>
        <p:spPr>
          <a:xfrm>
            <a:off x="236451" y="457200"/>
            <a:ext cx="3090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Bellman-Ford</a:t>
            </a:r>
            <a:r>
              <a:rPr lang="zh-CN" altLang="en-US" sz="2400" dirty="0"/>
              <a:t>算法一例</a:t>
            </a:r>
            <a:endParaRPr lang="en-US" altLang="zh-CN" sz="2400" dirty="0"/>
          </a:p>
          <a:p>
            <a:r>
              <a:rPr lang="en-US" altLang="zh-CN" sz="1600" dirty="0"/>
              <a:t>——</a:t>
            </a:r>
            <a:r>
              <a:rPr lang="zh-CN" altLang="en-US" sz="1600" dirty="0"/>
              <a:t>说明其最坏情况的计算时间</a:t>
            </a:r>
            <a:endParaRPr lang="en-US" sz="1600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920EB15-8041-0DAC-3EBE-852AC19CCCC3}"/>
              </a:ext>
            </a:extLst>
          </p:cNvPr>
          <p:cNvGrpSpPr/>
          <p:nvPr/>
        </p:nvGrpSpPr>
        <p:grpSpPr>
          <a:xfrm>
            <a:off x="2652660" y="1641208"/>
            <a:ext cx="3133634" cy="1985260"/>
            <a:chOff x="2652660" y="1641208"/>
            <a:chExt cx="3133634" cy="1985260"/>
          </a:xfrm>
        </p:grpSpPr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C5F0BE20-FF9C-5B8A-0926-FA5438477586}"/>
                </a:ext>
              </a:extLst>
            </p:cNvPr>
            <p:cNvCxnSpPr>
              <a:cxnSpLocks/>
              <a:stCxn id="63" idx="2"/>
              <a:endCxn id="45" idx="0"/>
            </p:cNvCxnSpPr>
            <p:nvPr/>
          </p:nvCxnSpPr>
          <p:spPr>
            <a:xfrm flipH="1">
              <a:off x="3124056" y="2300588"/>
              <a:ext cx="1335383" cy="1325880"/>
            </a:xfrm>
            <a:prstGeom prst="line">
              <a:avLst/>
            </a:prstGeom>
            <a:ln w="698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BFA890BD-7FE7-988D-D1ED-CDD396EEB42B}"/>
                </a:ext>
              </a:extLst>
            </p:cNvPr>
            <p:cNvCxnSpPr>
              <a:cxnSpLocks/>
              <a:stCxn id="14" idx="1"/>
              <a:endCxn id="45" idx="0"/>
            </p:cNvCxnSpPr>
            <p:nvPr/>
          </p:nvCxnSpPr>
          <p:spPr>
            <a:xfrm flipH="1">
              <a:off x="3124056" y="3585798"/>
              <a:ext cx="2662238" cy="40670"/>
            </a:xfrm>
            <a:prstGeom prst="line">
              <a:avLst/>
            </a:prstGeom>
            <a:ln w="698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B5E3B6CE-02D7-0C9D-57CE-3B29FDC2294B}"/>
                </a:ext>
              </a:extLst>
            </p:cNvPr>
            <p:cNvCxnSpPr/>
            <p:nvPr/>
          </p:nvCxnSpPr>
          <p:spPr>
            <a:xfrm>
              <a:off x="3939764" y="2060006"/>
              <a:ext cx="259300" cy="3908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FCD1269F-56CB-AC35-F756-4AA4417B9DA1}"/>
                </a:ext>
              </a:extLst>
            </p:cNvPr>
            <p:cNvSpPr txBox="1"/>
            <p:nvPr/>
          </p:nvSpPr>
          <p:spPr>
            <a:xfrm>
              <a:off x="2652660" y="1641208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/>
                <a:t>以</a:t>
              </a:r>
              <a:r>
                <a:rPr lang="en-US" altLang="zh-CN" i="1" dirty="0"/>
                <a:t>s</a:t>
              </a:r>
              <a:r>
                <a:rPr lang="zh-CN" altLang="en-US" dirty="0"/>
                <a:t>为根的</a:t>
              </a:r>
              <a:endParaRPr lang="en-US" altLang="zh-CN" dirty="0"/>
            </a:p>
            <a:p>
              <a:r>
                <a:rPr lang="zh-CN" altLang="en-US" dirty="0"/>
                <a:t>最短路径树</a:t>
              </a:r>
              <a:endParaRPr lang="en-US" dirty="0"/>
            </a:p>
          </p:txBody>
        </p:sp>
      </p:grpSp>
      <p:sp>
        <p:nvSpPr>
          <p:cNvPr id="111" name="Footer Placeholder 1">
            <a:extLst>
              <a:ext uri="{FF2B5EF4-FFF2-40B4-BE49-F238E27FC236}">
                <a16:creationId xmlns:a16="http://schemas.microsoft.com/office/drawing/2014/main" id="{BC306F9F-4FB1-B0D7-C6C7-3BEB0A2C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10-33</a:t>
            </a:r>
          </a:p>
        </p:txBody>
      </p:sp>
    </p:spTree>
    <p:extLst>
      <p:ext uri="{BB962C8B-B14F-4D97-AF65-F5344CB8AC3E}">
        <p14:creationId xmlns:p14="http://schemas.microsoft.com/office/powerpoint/2010/main" val="90260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09600"/>
            <a:ext cx="7620000" cy="569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最短路由算法在</a:t>
            </a:r>
            <a:r>
              <a:rPr lang="en-US" altLang="zh-CN" sz="2400" b="1" dirty="0"/>
              <a:t>Internet</a:t>
            </a:r>
            <a:r>
              <a:rPr lang="zh-CN" altLang="en-US" sz="2400" b="1" dirty="0"/>
              <a:t>路由中的应用</a:t>
            </a:r>
            <a:endParaRPr lang="en-US" altLang="zh-CN" sz="2400" b="1" dirty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Internet</a:t>
            </a:r>
            <a:r>
              <a:rPr lang="zh-CN" altLang="en-US" sz="2000" dirty="0"/>
              <a:t>的早期版本</a:t>
            </a:r>
            <a:r>
              <a:rPr lang="en-US" altLang="zh-CN" sz="2000" dirty="0" err="1"/>
              <a:t>arpanet</a:t>
            </a:r>
            <a:r>
              <a:rPr lang="zh-CN" altLang="en-US" sz="2000" dirty="0"/>
              <a:t>采用了基于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算法的</a:t>
            </a:r>
            <a:r>
              <a:rPr lang="en-US" altLang="zh-CN" sz="2000" dirty="0"/>
              <a:t>RIP</a:t>
            </a:r>
            <a:r>
              <a:rPr lang="zh-CN" altLang="en-US" sz="2000" dirty="0"/>
              <a:t>协议（</a:t>
            </a:r>
            <a:r>
              <a:rPr lang="en-US" altLang="zh-CN" sz="2000" dirty="0"/>
              <a:t>RFC 1058</a:t>
            </a:r>
            <a:r>
              <a:rPr lang="zh-CN" altLang="en-US" sz="2000" dirty="0"/>
              <a:t>）；</a:t>
            </a:r>
            <a:endParaRPr lang="en-US" altLang="zh-CN" sz="2000" dirty="0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优势：只需要邻居之间交换路由表，路由表中记录当前节点可以到达哪些节点、以及距离是多远</a:t>
            </a:r>
            <a:r>
              <a:rPr lang="en-US" altLang="zh-CN" sz="2000" dirty="0"/>
              <a:t>. 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缺点：存在路由震荡和慢收敛问题；</a:t>
            </a:r>
            <a:endParaRPr lang="en-US" altLang="zh-CN" sz="2000" dirty="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从</a:t>
            </a:r>
            <a:r>
              <a:rPr lang="en-US" altLang="zh-CN" sz="2000" dirty="0"/>
              <a:t>20</a:t>
            </a:r>
            <a:r>
              <a:rPr lang="zh-CN" altLang="en-US" sz="2000" dirty="0"/>
              <a:t>世纪</a:t>
            </a:r>
            <a:r>
              <a:rPr lang="en-US" altLang="zh-CN" sz="2000" dirty="0"/>
              <a:t>80</a:t>
            </a:r>
            <a:r>
              <a:rPr lang="zh-CN" altLang="en-US" sz="2000" dirty="0"/>
              <a:t>年代开始采用基于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算法的</a:t>
            </a:r>
            <a:r>
              <a:rPr lang="en-US" altLang="zh-CN" sz="2000" dirty="0"/>
              <a:t>OSPF</a:t>
            </a:r>
            <a:r>
              <a:rPr lang="zh-CN" altLang="en-US" sz="2000" dirty="0"/>
              <a:t>协议（</a:t>
            </a:r>
            <a:r>
              <a:rPr lang="en-US" altLang="zh-CN" sz="2000" dirty="0"/>
              <a:t>RFC 2328</a:t>
            </a:r>
            <a:r>
              <a:rPr lang="zh-CN" altLang="en-US" sz="2000" dirty="0"/>
              <a:t>）进行</a:t>
            </a:r>
            <a:r>
              <a:rPr lang="en-US" altLang="zh-CN" sz="2000" dirty="0"/>
              <a:t>Internet</a:t>
            </a:r>
            <a:r>
              <a:rPr lang="zh-CN" altLang="en-US" sz="2000" dirty="0"/>
              <a:t>自治系统内部路由，以改善收敛性能，但需要全局拓扑信息；</a:t>
            </a:r>
            <a:endParaRPr lang="en-US" altLang="zh-CN" sz="2000" dirty="0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当前已经改进为根据</a:t>
            </a:r>
            <a:r>
              <a:rPr lang="en-US" altLang="zh-CN" sz="2000" dirty="0"/>
              <a:t>Incremental Shortest Path Tree Algorithm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但是，</a:t>
            </a:r>
            <a:r>
              <a:rPr lang="en-US" altLang="zh-CN" sz="2000" dirty="0"/>
              <a:t>Internet</a:t>
            </a:r>
            <a:r>
              <a:rPr lang="zh-CN" altLang="en-US" sz="2000" dirty="0"/>
              <a:t>全球路由仍然是采用基于改进</a:t>
            </a:r>
            <a:r>
              <a:rPr lang="en-US" altLang="zh-CN" sz="2000" dirty="0"/>
              <a:t>Bellman-ford</a:t>
            </a:r>
            <a:r>
              <a:rPr lang="zh-CN" altLang="en-US" sz="2000" dirty="0"/>
              <a:t>算法的边界网关协议</a:t>
            </a:r>
            <a:r>
              <a:rPr lang="en-US" altLang="zh-CN" sz="2000" dirty="0"/>
              <a:t>BGP</a:t>
            </a:r>
            <a:r>
              <a:rPr lang="zh-CN" altLang="en-US" sz="2000" dirty="0"/>
              <a:t>（</a:t>
            </a:r>
            <a:r>
              <a:rPr lang="en-US" sz="2000" dirty="0"/>
              <a:t>Border Gateway Protocol,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RFC 4271</a:t>
            </a:r>
            <a:r>
              <a:rPr lang="zh-CN" altLang="en-US" sz="2000" dirty="0"/>
              <a:t>）</a:t>
            </a:r>
            <a:r>
              <a:rPr lang="en-US" altLang="zh-CN" sz="2000" dirty="0"/>
              <a:t>.   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优势在于不需要知道各自治系统的内部拓扑结构</a:t>
            </a:r>
            <a:r>
              <a:rPr lang="en-US" altLang="zh-CN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15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924800" cy="10668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Symbol"/>
              </a:rPr>
              <a:t>Dijkstra </a:t>
            </a:r>
            <a:r>
              <a:rPr lang="zh-CN" altLang="en-US" sz="2800" dirty="0">
                <a:sym typeface="Symbol"/>
              </a:rPr>
              <a:t>算法和</a:t>
            </a:r>
            <a:r>
              <a:rPr lang="en-US" altLang="zh-CN" sz="2800" dirty="0">
                <a:sym typeface="Symbol"/>
              </a:rPr>
              <a:t>Bellman-</a:t>
            </a:r>
            <a:r>
              <a:rPr lang="en-US" altLang="zh-CN" sz="2800" dirty="0" err="1">
                <a:sym typeface="Symbol"/>
              </a:rPr>
              <a:t>Ford算法</a:t>
            </a:r>
            <a:r>
              <a:rPr lang="zh-CN" altLang="en-US" sz="2800" dirty="0">
                <a:sym typeface="Symbol"/>
              </a:rPr>
              <a:t>的</a:t>
            </a:r>
            <a:r>
              <a:rPr lang="zh-CN" altLang="en-US" sz="2800" dirty="0"/>
              <a:t>求解过程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752601"/>
            <a:ext cx="8382000" cy="4598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初始情况下，设置信源节点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0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，从</a:t>
            </a:r>
            <a:r>
              <a:rPr lang="en-US" altLang="zh-CN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到其它任意顶点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的初始距离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Symbol"/>
              <a:buChar char="·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：迄今为止，已经发现的从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的最短路径的长度。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在之后的每一轮操作中，都会有至少一个顶点的最短路径被确定下来。这样，在最多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轮之后，所有顶点的最短距离就产生了。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Symbol"/>
              <a:buChar char="·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算法要求图中的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链路权重为非负实数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，而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算法允许有负权值但不能包含从源点可达的负回路。否则，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Bellman-Ford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算法将报告有负回路，前面的运算结果作废。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Bellman-Ford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算法无法正确解决有负回路的情况下最短路径问题。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9F0F3B7-1667-469D-B0C8-B0E96FC4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10-4</a:t>
            </a:r>
          </a:p>
        </p:txBody>
      </p:sp>
    </p:spTree>
    <p:extLst>
      <p:ext uri="{BB962C8B-B14F-4D97-AF65-F5344CB8AC3E}">
        <p14:creationId xmlns:p14="http://schemas.microsoft.com/office/powerpoint/2010/main" val="375301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33400"/>
            <a:ext cx="8077200" cy="5596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Dijkstra</a:t>
            </a:r>
            <a:r>
              <a:rPr lang="zh-CN" altLang="en-US" sz="2800" b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算法</a:t>
            </a:r>
            <a:r>
              <a:rPr lang="zh-CN" alt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1959</a:t>
            </a:r>
            <a:r>
              <a:rPr lang="zh-CN" alt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） </a:t>
            </a:r>
            <a:endParaRPr lang="en-US" sz="2800" dirty="0">
              <a:latin typeface="Times" panose="02020603050405020304" pitchFamily="18" charset="0"/>
              <a:ea typeface="华文细黑" panose="02010600040101010101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1800"/>
              </a:spcBef>
              <a:spcAft>
                <a:spcPts val="600"/>
              </a:spcAft>
              <a:buFont typeface="Symbol"/>
              <a:buChar char="·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设计目标：构造以信源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</a:rPr>
              <a:t>s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为根的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最短路径树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(Shortest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           Path Tree)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；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/>
              <a:buChar char="·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寻径策略：采用贪心法，确保可以找到最短路径；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/>
              <a:buChar char="·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适用范围：算法既适合有向图也适用于无向图，适合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                         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无环图，也可用于有环图；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Symbol"/>
              <a:buChar char="·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应用条件：算法要求图中的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边权为非负实数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，即：</a:t>
            </a:r>
            <a:endParaRPr lang="en-US" altLang="zh-CN" sz="2400" dirty="0">
              <a:latin typeface="Times" panose="02020603050405020304" pitchFamily="18" charset="0"/>
              <a:ea typeface="华文细黑" panose="02010600040101010101" pitchFamily="2" charset="-122"/>
              <a:cs typeface="Times New Roman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       		  </a:t>
            </a:r>
            <a:r>
              <a:rPr lang="zh-CN" altLang="en-US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  </a:t>
            </a:r>
            <a:r>
              <a:rPr lang="en-US" altLang="zh-CN" sz="2400" i="1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altLang="zh-CN" sz="2400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latin typeface="Times" panose="02020603050405020304" pitchFamily="18" charset="0"/>
                <a:ea typeface="华文细黑" panose="02010600040101010101" pitchFamily="2" charset="-122"/>
                <a:cs typeface="Times New Roman" pitchFamily="18" charset="0"/>
                <a:sym typeface="Symbol" panose="05050102010706020507" pitchFamily="18" charset="2"/>
              </a:rPr>
              <a:t>)0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；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Symbol"/>
              <a:buChar char="·"/>
            </a:pPr>
            <a:endParaRPr lang="en-US" sz="2200" dirty="0">
              <a:latin typeface="华文细黑" panose="02010600040101010101" pitchFamily="2" charset="-122"/>
              <a:ea typeface="华文细黑" panose="02010600040101010101" pitchFamily="2" charset="-122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480C2-8CCE-4EEE-9043-4BAE8A4B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10</a:t>
            </a:r>
            <a:r>
              <a:rPr lang="en-US" altLang="zh-CN" dirty="0"/>
              <a:t>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33400"/>
            <a:ext cx="853440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10.1  Dijkstra </a:t>
            </a:r>
            <a:r>
              <a:rPr lang="zh-CN" alt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Symbol"/>
              <a:buChar char="·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算法的做法与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算法几乎完全一样。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Symbol"/>
              <a:buChar char="·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算法构造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最小生成树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，而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算法构造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最短路径树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Symbol"/>
              <a:buChar char="·"/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zh-CN" altLang="en-US" sz="2200" dirty="0">
                <a:latin typeface="Times New Roman" pitchFamily="18" charset="0"/>
                <a:cs typeface="Times New Roman" pitchFamily="18" charset="0"/>
              </a:rPr>
              <a:t>算法既适用于有向图又可用于无向图。</a:t>
            </a:r>
            <a:endParaRPr lang="en-US" altLang="zh-C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buFont typeface="Symbol"/>
              <a:buChar char="·"/>
            </a:pPr>
            <a:r>
              <a:rPr lang="en-US" sz="2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算法由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初始化</a:t>
            </a:r>
            <a:r>
              <a:rPr lang="en-US" sz="2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循环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体</a:t>
            </a:r>
            <a:r>
              <a:rPr lang="en-US" sz="2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两部分组成</a:t>
            </a:r>
            <a:r>
              <a:rPr 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57200" indent="-457200">
              <a:lnSpc>
                <a:spcPct val="120000"/>
              </a:lnSpc>
              <a:buFont typeface="Symbol"/>
              <a:buChar char="·"/>
            </a:pPr>
            <a:r>
              <a:rPr lang="en-US" sz="22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初始化</a:t>
            </a:r>
            <a:r>
              <a:rPr 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</a:p>
          <a:p>
            <a:pPr marL="457200">
              <a:lnSpc>
                <a:spcPct val="12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each vertex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nil</a:t>
            </a:r>
          </a:p>
          <a:p>
            <a:pPr marL="457200">
              <a:lnSpc>
                <a:spcPct val="12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lnSpc>
                <a:spcPct val="120000"/>
              </a:lnSpc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0 </a:t>
            </a:r>
          </a:p>
          <a:p>
            <a:pPr marL="457200" indent="-457200">
              <a:spcBef>
                <a:spcPts val="600"/>
              </a:spcBef>
            </a:pPr>
            <a:r>
              <a:rPr lang="en-US" sz="22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	</a:t>
            </a:r>
            <a:r>
              <a:rPr lang="en-US" sz="2200" dirty="0">
                <a:latin typeface="Times" panose="02020603050405020304" pitchFamily="18" charset="0"/>
                <a:ea typeface="SimSun" pitchFamily="2" charset="-122"/>
              </a:rPr>
              <a:t>与 Prim </a:t>
            </a:r>
            <a:r>
              <a:rPr lang="en-US" sz="2200" dirty="0" err="1">
                <a:latin typeface="Times" panose="02020603050405020304" pitchFamily="18" charset="0"/>
                <a:ea typeface="SimSun" pitchFamily="2" charset="-122"/>
              </a:rPr>
              <a:t>算法的初始化完全一样，但</a:t>
            </a:r>
            <a:r>
              <a:rPr lang="en-US" sz="2200" i="1" dirty="0" err="1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200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200" i="1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200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sz="2200" dirty="0">
                <a:latin typeface="Times" panose="02020603050405020304" pitchFamily="18" charset="0"/>
                <a:ea typeface="SimSun" pitchFamily="2" charset="-122"/>
              </a:rPr>
              <a:t>的含义不同。在 </a:t>
            </a:r>
            <a:r>
              <a:rPr lang="en-US" sz="2200" dirty="0">
                <a:latin typeface="Times" panose="02020603050405020304" pitchFamily="18" charset="0"/>
                <a:ea typeface="SimSun" pitchFamily="2" charset="-122"/>
              </a:rPr>
              <a:t>Prim </a:t>
            </a:r>
            <a:r>
              <a:rPr lang="en-US" sz="2200" dirty="0" err="1">
                <a:latin typeface="Times" panose="02020603050405020304" pitchFamily="18" charset="0"/>
                <a:ea typeface="SimSun" pitchFamily="2" charset="-122"/>
              </a:rPr>
              <a:t>算法中，它表示</a:t>
            </a:r>
            <a:r>
              <a:rPr lang="en-US" sz="22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当前集合</a:t>
            </a:r>
            <a:r>
              <a:rPr lang="en-US" sz="2200" b="1" i="1" dirty="0" err="1">
                <a:solidFill>
                  <a:srgbClr val="FF0000"/>
                </a:solidFill>
                <a:latin typeface="Times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sz="2200" b="1" dirty="0" err="1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形成的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树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（即，</a:t>
            </a:r>
            <a:r>
              <a:rPr lang="zh-CN" alt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已构造的树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与</a:t>
            </a:r>
            <a:r>
              <a:rPr lang="en-US" sz="2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的距离</a:t>
            </a:r>
            <a:r>
              <a:rPr lang="en-US" sz="2200" dirty="0" err="1">
                <a:latin typeface="Times" panose="02020603050405020304" pitchFamily="18" charset="0"/>
                <a:ea typeface="SimSun" pitchFamily="2" charset="-122"/>
              </a:rPr>
              <a:t>，而在</a:t>
            </a:r>
            <a:r>
              <a:rPr lang="en-US" sz="2200" dirty="0" err="1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Dijkstra算</a:t>
            </a:r>
            <a:r>
              <a:rPr lang="en-US" sz="2200" dirty="0" err="1">
                <a:latin typeface="Times" panose="02020603050405020304" pitchFamily="18" charset="0"/>
                <a:ea typeface="SimSun" pitchFamily="2" charset="-122"/>
              </a:rPr>
              <a:t>法中表示树中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信</a:t>
            </a:r>
            <a:r>
              <a:rPr lang="en-US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源</a:t>
            </a:r>
            <a:r>
              <a:rPr lang="en-US" altLang="zh-CN" sz="2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s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到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顶点</a:t>
            </a:r>
            <a:r>
              <a:rPr lang="en-US" sz="2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的距</a:t>
            </a:r>
            <a:r>
              <a:rPr lang="en-US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离</a:t>
            </a:r>
            <a:r>
              <a:rPr lang="en-US" sz="2200" dirty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更准确的说法，可称为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最短距离估计值</a:t>
            </a:r>
            <a:r>
              <a:rPr lang="zh-CN" altLang="en-US" sz="2200" dirty="0">
                <a:latin typeface="华文细黑" pitchFamily="2" charset="-122"/>
                <a:ea typeface="华文细黑" pitchFamily="2" charset="-122"/>
              </a:rPr>
              <a:t>，因为在最终确定之前可能会变</a:t>
            </a:r>
            <a:r>
              <a:rPr lang="en-US" sz="2200" dirty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en-US" sz="2200" dirty="0">
                <a:latin typeface="Times" panose="02020603050405020304" pitchFamily="18" charset="0"/>
                <a:ea typeface="SimSun" pitchFamily="2" charset="-12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03F30F-8398-49DC-9014-9EE4B7ECAEDD}"/>
              </a:ext>
            </a:extLst>
          </p:cNvPr>
          <p:cNvSpPr/>
          <p:nvPr/>
        </p:nvSpPr>
        <p:spPr>
          <a:xfrm>
            <a:off x="914400" y="3276600"/>
            <a:ext cx="7848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5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215743" y="6360886"/>
            <a:ext cx="2895600" cy="365125"/>
          </a:xfrm>
        </p:spPr>
        <p:txBody>
          <a:bodyPr/>
          <a:lstStyle/>
          <a:p>
            <a:r>
              <a:rPr lang="en-US" dirty="0"/>
              <a:t>10-7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89" y="320787"/>
            <a:ext cx="8867454" cy="5948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sym typeface="Symbol"/>
              </a:rPr>
              <a:t>	</a:t>
            </a:r>
            <a:r>
              <a:rPr lang="en-US" sz="2000" dirty="0" err="1">
                <a:latin typeface="SimSun" pitchFamily="2" charset="-122"/>
                <a:ea typeface="SimSun" pitchFamily="2" charset="-122"/>
                <a:sym typeface="Symbol"/>
              </a:rPr>
              <a:t>循环部分做两件事</a:t>
            </a:r>
            <a:endParaRPr lang="en-US" sz="2000" dirty="0">
              <a:latin typeface="SimSun" pitchFamily="2" charset="-122"/>
              <a:ea typeface="SimSun" pitchFamily="2" charset="-122"/>
              <a:sym typeface="Symbol"/>
            </a:endParaRPr>
          </a:p>
          <a:p>
            <a:pPr marL="914400" indent="-457200">
              <a:lnSpc>
                <a:spcPct val="150000"/>
              </a:lnSpc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【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贪心法则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】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每次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找出树以外拥有最小</a:t>
            </a:r>
            <a:r>
              <a:rPr lang="en-US" i="1" spc="-1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i="1" spc="-1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的顶点</a:t>
            </a:r>
            <a:r>
              <a:rPr lang="en-US" i="1" spc="-1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。这和</a:t>
            </a:r>
            <a:r>
              <a:rPr lang="en-US" spc="-100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spc="-100" dirty="0">
                <a:latin typeface="Times New Roman" pitchFamily="18" charset="0"/>
                <a:cs typeface="Times New Roman" pitchFamily="18" charset="0"/>
              </a:rPr>
              <a:t>算法完全一样。</a:t>
            </a:r>
            <a:endParaRPr lang="en-US" altLang="zh-CN" sz="2000" spc="-100" dirty="0">
              <a:latin typeface="Times New Roman" pitchFamily="18" charset="0"/>
              <a:cs typeface="Times New Roman" pitchFamily="18" charset="0"/>
            </a:endParaRPr>
          </a:p>
          <a:p>
            <a:pPr marL="9144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伪码为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Extract-Min(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)。</a:t>
            </a:r>
          </a:p>
          <a:p>
            <a:pPr marL="9144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这时，顶点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就成了树的一部分。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898525" indent="-441325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anose="02010600040101010101" pitchFamily="2" charset="-122"/>
              </a:rPr>
              <a:t>(2) 【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anose="02010600040101010101" pitchFamily="2" charset="-122"/>
              </a:rPr>
              <a:t>松弛操作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anose="02010600040101010101" pitchFamily="2" charset="-122"/>
              </a:rPr>
              <a:t>】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更新顶点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的邻居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。因为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成了树的一部分，它可能向它的邻居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提供一条更短路径。这部分伪码是：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14400" indent="-60325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endif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/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这一部分的伪码几乎和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相同。只要作如下改动就变成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算法了。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改为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&gt;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改为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	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D28FB5-8AD1-48E7-96F7-7A8DB7F06CA6}"/>
              </a:ext>
            </a:extLst>
          </p:cNvPr>
          <p:cNvSpPr/>
          <p:nvPr/>
        </p:nvSpPr>
        <p:spPr>
          <a:xfrm>
            <a:off x="1101525" y="2971800"/>
            <a:ext cx="7110935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02656CA3-A482-4873-8C42-ECE39B93B639}"/>
              </a:ext>
            </a:extLst>
          </p:cNvPr>
          <p:cNvSpPr/>
          <p:nvPr/>
        </p:nvSpPr>
        <p:spPr>
          <a:xfrm>
            <a:off x="6705600" y="3581400"/>
            <a:ext cx="228600" cy="9906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64F67B-6023-4237-A1EB-CDE1D0A1BDE6}"/>
              </a:ext>
            </a:extLst>
          </p:cNvPr>
          <p:cNvSpPr txBox="1"/>
          <p:nvPr/>
        </p:nvSpPr>
        <p:spPr>
          <a:xfrm>
            <a:off x="6889459" y="3615035"/>
            <a:ext cx="1364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" panose="02020603050405020304" pitchFamily="18" charset="0"/>
              </a:rPr>
              <a:t>这段子程序</a:t>
            </a:r>
            <a:endParaRPr lang="en-US" altLang="zh-CN" dirty="0">
              <a:latin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</a:rPr>
              <a:t>常被称作为</a:t>
            </a:r>
            <a:endParaRPr lang="en-US" dirty="0">
              <a:latin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</a:rPr>
              <a:t>Relax(</a:t>
            </a:r>
            <a:r>
              <a:rPr lang="en-US" i="1" dirty="0" err="1">
                <a:latin typeface="Times" panose="02020603050405020304" pitchFamily="18" charset="0"/>
              </a:rPr>
              <a:t>u</a:t>
            </a:r>
            <a:r>
              <a:rPr lang="en-US" dirty="0" err="1">
                <a:latin typeface="Times" panose="02020603050405020304" pitchFamily="18" charset="0"/>
              </a:rPr>
              <a:t>,</a:t>
            </a:r>
            <a:r>
              <a:rPr lang="en-US" i="1" dirty="0" err="1">
                <a:latin typeface="Times" panose="02020603050405020304" pitchFamily="18" charset="0"/>
              </a:rPr>
              <a:t>v</a:t>
            </a:r>
            <a:r>
              <a:rPr lang="en-US" dirty="0" err="1">
                <a:latin typeface="Times" panose="02020603050405020304" pitchFamily="18" charset="0"/>
              </a:rPr>
              <a:t>,</a:t>
            </a:r>
            <a:r>
              <a:rPr lang="en-US" i="1" dirty="0" err="1">
                <a:latin typeface="Times" panose="02020603050405020304" pitchFamily="18" charset="0"/>
              </a:rPr>
              <a:t>w</a:t>
            </a:r>
            <a:r>
              <a:rPr lang="en-US" dirty="0">
                <a:latin typeface="Times" panose="02020603050405020304" pitchFamily="18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51907E-8FE9-E1F7-FF45-1181E4ED812C}"/>
              </a:ext>
            </a:extLst>
          </p:cNvPr>
          <p:cNvSpPr txBox="1"/>
          <p:nvPr/>
        </p:nvSpPr>
        <p:spPr>
          <a:xfrm>
            <a:off x="1295400" y="6362463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累计距离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E04196-9B4C-0AA9-73C4-A5E9AF44A352}"/>
              </a:ext>
            </a:extLst>
          </p:cNvPr>
          <p:cNvSpPr txBox="1"/>
          <p:nvPr/>
        </p:nvSpPr>
        <p:spPr>
          <a:xfrm>
            <a:off x="4073604" y="6352547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一跳距离</a:t>
            </a:r>
            <a:endParaRPr lang="en-US" dirty="0"/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2B399028-79BD-155C-D44E-8AF4505A31F0}"/>
              </a:ext>
            </a:extLst>
          </p:cNvPr>
          <p:cNvSpPr/>
          <p:nvPr/>
        </p:nvSpPr>
        <p:spPr>
          <a:xfrm rot="10800000">
            <a:off x="243889" y="1219200"/>
            <a:ext cx="602476" cy="312420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1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10-8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8901"/>
            <a:ext cx="81534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SSP-Dijkstra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  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each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     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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3         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nil 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   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</a:t>
            </a:r>
          </a:p>
          <a:p>
            <a:pPr indent="1588">
              <a:buAutoNum type="arabicPlain" startAt="6"/>
            </a:pP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A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</a:p>
          <a:p>
            <a:pPr lvl="0" indent="1588">
              <a:buFontTx/>
              <a:buAutoNum type="arabicPlain" startAt="6"/>
            </a:pP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construct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最短路径树开始没有边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8   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所有树外的顶点组织为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  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</a:p>
          <a:p>
            <a:pPr marL="465138" lvl="0" indent="-465138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10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	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Extract-Min(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值最小并从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中剥离</a:t>
            </a:r>
            <a:endParaRPr lang="en-US" altLang="zh-CN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each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Adj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	              //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方便采用</a:t>
            </a:r>
            <a:r>
              <a:rPr lang="zh-CN" altLang="en-US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基于链表的“邻接表”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Times New Roman" pitchFamily="18" charset="0"/>
              </a:rPr>
              <a:t>方式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！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	    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&lt;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	//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如果从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更短，更新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 	 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+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14		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15 	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endif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endwhile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16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{(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):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 –{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}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	 	</a:t>
            </a:r>
          </a:p>
          <a:p>
            <a:pPr lvl="0"/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17</a:t>
            </a:r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return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sz="20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2500" y="381000"/>
            <a:ext cx="3962400" cy="1141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把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/>
              <a:t>行和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dirty="0"/>
              <a:t>行中的 &lt;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&gt; </a:t>
            </a:r>
            <a:r>
              <a:rPr lang="en-US" sz="2400" dirty="0" err="1"/>
              <a:t>去掉就变成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 </a:t>
            </a:r>
            <a:r>
              <a:rPr lang="en-US" sz="2400" dirty="0" err="1"/>
              <a:t>算法</a:t>
            </a:r>
            <a:r>
              <a:rPr lang="en-US" sz="2400" dirty="0"/>
              <a:t>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75C864-175C-E188-1908-0A0548CA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4" y="25891"/>
            <a:ext cx="883138" cy="91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86B013-4674-4F71-B8DB-992011DD0515}"/>
              </a:ext>
            </a:extLst>
          </p:cNvPr>
          <p:cNvSpPr/>
          <p:nvPr/>
        </p:nvSpPr>
        <p:spPr>
          <a:xfrm>
            <a:off x="1287780" y="3230880"/>
            <a:ext cx="7391400" cy="2461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533400"/>
            <a:ext cx="8534400" cy="5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10.1  </a:t>
            </a:r>
            <a:r>
              <a:rPr lang="en-US" sz="28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Dijkstra</a:t>
            </a:r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200"/>
              </a:spcBef>
            </a:pPr>
            <a:r>
              <a:rPr lang="en-US" sz="22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换个角度看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Dijkstra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算法的执行过程</a:t>
            </a:r>
            <a:r>
              <a:rPr lang="zh-CN" altLang="en-US" sz="22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：其最短路由发现过程中，网络中的节点可以分成三个子集</a:t>
            </a:r>
            <a:endParaRPr lang="en-US" altLang="zh-CN" sz="2200" dirty="0">
              <a:latin typeface="SimSun" pitchFamily="2" charset="-122"/>
              <a:ea typeface="SimSun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sym typeface="Symbol" panose="05050102010706020507" pitchFamily="18" charset="2"/>
              </a:rPr>
              <a:t>已经计算完毕的集合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黑色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，这类节点最短路径已确定</a:t>
            </a:r>
            <a:endParaRPr lang="en-US" altLang="zh-CN" sz="2000" dirty="0">
              <a:latin typeface="SimSun" pitchFamily="2" charset="-122"/>
              <a:ea typeface="SimSun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sym typeface="Symbol" panose="05050102010706020507" pitchFamily="18" charset="2"/>
              </a:rPr>
              <a:t>正在计算的节点集合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灰色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，这类节点已被访问到，但最短路未定</a:t>
            </a:r>
            <a:endParaRPr lang="en-US" altLang="zh-CN" sz="2000" dirty="0">
              <a:latin typeface="SimSun" pitchFamily="2" charset="-122"/>
              <a:ea typeface="SimSun" pitchFamily="2" charset="-122"/>
              <a:sym typeface="Symbol" panose="05050102010706020507" pitchFamily="18" charset="2"/>
            </a:endParaRPr>
          </a:p>
          <a:p>
            <a:pPr marL="914400" lvl="1" indent="-457200">
              <a:lnSpc>
                <a:spcPct val="120000"/>
              </a:lnSpc>
              <a:spcBef>
                <a:spcPts val="200"/>
              </a:spcBef>
              <a:buFont typeface="+mj-lt"/>
              <a:buAutoNum type="arabicParenR"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  <a:sym typeface="Symbol" panose="05050102010706020507" pitchFamily="18" charset="2"/>
              </a:rPr>
              <a:t>尚未访问的节点集合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highlight>
                  <a:srgbClr val="FFFF00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白色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，尚未访问到，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代价估计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仍为无穷</a:t>
            </a:r>
            <a:endParaRPr lang="en-US" altLang="zh-CN" sz="2000" dirty="0">
              <a:latin typeface="SimSun" pitchFamily="2" charset="-122"/>
              <a:ea typeface="SimSun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第一步：初始时刻，所有节点都是白色节点</a:t>
            </a:r>
            <a:endParaRPr lang="en-US" altLang="zh-CN" sz="2000" dirty="0">
              <a:latin typeface="SimSun" pitchFamily="2" charset="-122"/>
              <a:ea typeface="SimSun" pitchFamily="2" charset="-122"/>
              <a:sym typeface="Symbol" panose="05050102010706020507" pitchFamily="18" charset="2"/>
            </a:endParaRPr>
          </a:p>
          <a:p>
            <a:pPr marL="1433513" lvl="1" indent="-976313">
              <a:lnSpc>
                <a:spcPct val="120000"/>
              </a:lnSpc>
              <a:spcBef>
                <a:spcPts val="200"/>
              </a:spcBef>
            </a:pP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第二步：然后，信源首先变成黑色并获得其最短距离</a:t>
            </a:r>
            <a:r>
              <a:rPr lang="en-US" altLang="zh-CN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，然后，其所有邻居节点变成灰色；</a:t>
            </a:r>
            <a:endParaRPr lang="en-US" altLang="zh-CN" sz="2000" dirty="0">
              <a:latin typeface="SimSun" pitchFamily="2" charset="-122"/>
              <a:ea typeface="SimSun" pitchFamily="2" charset="-122"/>
              <a:sym typeface="Symbol" panose="05050102010706020507" pitchFamily="18" charset="2"/>
            </a:endParaRPr>
          </a:p>
          <a:p>
            <a:pPr marL="1435100" lvl="1" indent="-977900">
              <a:lnSpc>
                <a:spcPct val="120000"/>
              </a:lnSpc>
              <a:spcBef>
                <a:spcPts val="200"/>
              </a:spcBef>
            </a:pP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第三步：然后，</a:t>
            </a:r>
            <a:r>
              <a:rPr lang="zh-CN" altLang="en-US" sz="2000" dirty="0">
                <a:highlight>
                  <a:srgbClr val="00FFFF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每次都是从</a:t>
            </a:r>
            <a:r>
              <a:rPr lang="zh-CN" altLang="en-US" sz="2000" dirty="0">
                <a:highlight>
                  <a:srgbClr val="C0C0C0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灰色节点集</a:t>
            </a:r>
            <a:r>
              <a:rPr lang="zh-CN" altLang="en-US" sz="2000" dirty="0">
                <a:highlight>
                  <a:srgbClr val="00FFFF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中选择</a:t>
            </a:r>
            <a:r>
              <a:rPr lang="en-US" altLang="zh-CN" sz="2000" i="1" dirty="0">
                <a:highlight>
                  <a:srgbClr val="00FFFF"/>
                </a:highlight>
                <a:latin typeface="Times" panose="02020603050405020304" pitchFamily="18" charset="0"/>
                <a:ea typeface="SimSun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dirty="0">
                <a:highlight>
                  <a:srgbClr val="00FFFF"/>
                </a:highlight>
                <a:latin typeface="Times" panose="02020603050405020304" pitchFamily="18" charset="0"/>
                <a:ea typeface="SimSun" pitchFamily="2" charset="-122"/>
                <a:sym typeface="Symbol" panose="05050102010706020507" pitchFamily="18" charset="2"/>
              </a:rPr>
              <a:t>[]</a:t>
            </a:r>
            <a:r>
              <a:rPr lang="zh-CN" altLang="en-US" sz="2000" dirty="0">
                <a:highlight>
                  <a:srgbClr val="00FFFF"/>
                </a:highlight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最小的一个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，将其变成黑色，并通过新确定的黑色节点，松弛其所有出行边</a:t>
            </a:r>
            <a:r>
              <a:rPr lang="en-US" altLang="zh-CN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(outgoing links/edges)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，这时，可能有新的白色节点变成灰色，也可能有灰色节点</a:t>
            </a:r>
            <a:r>
              <a:rPr lang="en-US" altLang="zh-CN" sz="2000" i="1" dirty="0">
                <a:latin typeface="Times" panose="02020603050405020304" pitchFamily="18" charset="0"/>
                <a:ea typeface="SimSun" pitchFamily="2" charset="-122"/>
                <a:sym typeface="Symbol" panose="05050102010706020507" pitchFamily="18" charset="2"/>
              </a:rPr>
              <a:t>d</a:t>
            </a:r>
            <a:r>
              <a:rPr lang="en-US" altLang="zh-CN" sz="2000" dirty="0">
                <a:latin typeface="Times" panose="02020603050405020304" pitchFamily="18" charset="0"/>
                <a:ea typeface="SimSun" pitchFamily="2" charset="-122"/>
                <a:sym typeface="Symbol" panose="05050102010706020507" pitchFamily="18" charset="2"/>
              </a:rPr>
              <a:t>[]</a:t>
            </a:r>
            <a:r>
              <a:rPr lang="zh-CN" altLang="en-US" sz="2000" dirty="0">
                <a:latin typeface="Times" panose="02020603050405020304" pitchFamily="18" charset="0"/>
                <a:ea typeface="SimSun" pitchFamily="2" charset="-122"/>
                <a:sym typeface="Symbol" panose="05050102010706020507" pitchFamily="18" charset="2"/>
              </a:rPr>
              <a:t>值变小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，然后重复第三步</a:t>
            </a:r>
            <a:r>
              <a:rPr lang="en-US" altLang="zh-CN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......</a:t>
            </a:r>
            <a:r>
              <a:rPr lang="zh-CN" altLang="en-US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持续这一过程，直到灰色节点集为空</a:t>
            </a:r>
            <a:r>
              <a:rPr lang="en-US" altLang="zh-CN" sz="2000" dirty="0">
                <a:latin typeface="SimSun" pitchFamily="2" charset="-122"/>
                <a:ea typeface="SimSun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8078F-B590-46DE-B8A8-662059E3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10-9</a:t>
            </a:r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9C3DC80D-122A-29A6-C88E-8F3B47C70CAA}"/>
              </a:ext>
            </a:extLst>
          </p:cNvPr>
          <p:cNvSpPr/>
          <p:nvPr/>
        </p:nvSpPr>
        <p:spPr>
          <a:xfrm>
            <a:off x="6248400" y="3962400"/>
            <a:ext cx="1828800" cy="304800"/>
          </a:xfrm>
          <a:prstGeom prst="wedgeEllipseCallout">
            <a:avLst>
              <a:gd name="adj1" fmla="val -36888"/>
              <a:gd name="adj2" fmla="val 84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贪心法则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66688</TotalTime>
  <Words>9268</Words>
  <Application>Microsoft Office PowerPoint</Application>
  <PresentationFormat>全屏显示(4:3)</PresentationFormat>
  <Paragraphs>884</Paragraphs>
  <Slides>34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-apple-system</vt:lpstr>
      <vt:lpstr>华文细黑</vt:lpstr>
      <vt:lpstr>SimSun</vt:lpstr>
      <vt:lpstr>Microsoft YaHei</vt:lpstr>
      <vt:lpstr>Microsoft YaHei</vt:lpstr>
      <vt:lpstr>Arial</vt:lpstr>
      <vt:lpstr>Calibri</vt:lpstr>
      <vt:lpstr>Cambria Math</vt:lpstr>
      <vt:lpstr>Symbol</vt:lpstr>
      <vt:lpstr>Times</vt:lpstr>
      <vt:lpstr>Times New Roman</vt:lpstr>
      <vt:lpstr>Office Theme</vt:lpstr>
      <vt:lpstr>第 10 章 单源最短路径</vt:lpstr>
      <vt:lpstr>单源最短路径问题 （网络模型与问题定义）</vt:lpstr>
      <vt:lpstr>最短路径的最优子结构特性</vt:lpstr>
      <vt:lpstr>Dijkstra 算法和Bellman-Ford算法的求解过程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章 概述</dc:title>
  <dc:creator>Shen, Xiaojun</dc:creator>
  <cp:lastModifiedBy>zbx</cp:lastModifiedBy>
  <cp:revision>876</cp:revision>
  <dcterms:created xsi:type="dcterms:W3CDTF">2013-04-07T22:24:56Z</dcterms:created>
  <dcterms:modified xsi:type="dcterms:W3CDTF">2025-03-07T10:37:12Z</dcterms:modified>
</cp:coreProperties>
</file>