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337" r:id="rId4"/>
    <p:sldId id="258" r:id="rId5"/>
    <p:sldId id="259" r:id="rId6"/>
    <p:sldId id="260" r:id="rId7"/>
    <p:sldId id="261" r:id="rId8"/>
    <p:sldId id="262" r:id="rId9"/>
    <p:sldId id="263" r:id="rId10"/>
    <p:sldId id="264" r:id="rId11"/>
    <p:sldId id="265" r:id="rId12"/>
    <p:sldId id="266" r:id="rId13"/>
    <p:sldId id="267" r:id="rId14"/>
    <p:sldId id="268" r:id="rId15"/>
    <p:sldId id="331" r:id="rId16"/>
    <p:sldId id="269" r:id="rId17"/>
    <p:sldId id="270" r:id="rId18"/>
    <p:sldId id="271" r:id="rId19"/>
    <p:sldId id="272" r:id="rId20"/>
    <p:sldId id="332" r:id="rId21"/>
    <p:sldId id="273" r:id="rId22"/>
    <p:sldId id="275" r:id="rId23"/>
    <p:sldId id="276" r:id="rId24"/>
    <p:sldId id="277" r:id="rId25"/>
    <p:sldId id="335" r:id="rId26"/>
    <p:sldId id="278" r:id="rId27"/>
    <p:sldId id="336" r:id="rId28"/>
    <p:sldId id="279" r:id="rId29"/>
    <p:sldId id="280" r:id="rId30"/>
    <p:sldId id="338" r:id="rId31"/>
    <p:sldId id="333" r:id="rId32"/>
    <p:sldId id="286" r:id="rId33"/>
    <p:sldId id="287" r:id="rId34"/>
    <p:sldId id="288" r:id="rId35"/>
    <p:sldId id="292" r:id="rId36"/>
    <p:sldId id="289" r:id="rId37"/>
    <p:sldId id="291" r:id="rId38"/>
    <p:sldId id="290" r:id="rId39"/>
    <p:sldId id="293" r:id="rId40"/>
    <p:sldId id="295" r:id="rId41"/>
    <p:sldId id="296" r:id="rId42"/>
    <p:sldId id="297" r:id="rId43"/>
    <p:sldId id="339" r:id="rId44"/>
    <p:sldId id="299" r:id="rId45"/>
    <p:sldId id="300" r:id="rId46"/>
    <p:sldId id="301" r:id="rId47"/>
    <p:sldId id="302" r:id="rId48"/>
    <p:sldId id="303" r:id="rId49"/>
    <p:sldId id="304" r:id="rId50"/>
    <p:sldId id="305" r:id="rId51"/>
    <p:sldId id="306" r:id="rId52"/>
    <p:sldId id="307" r:id="rId53"/>
    <p:sldId id="34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8" autoAdjust="0"/>
    <p:restoredTop sz="90463" autoAdjust="0"/>
  </p:normalViewPr>
  <p:slideViewPr>
    <p:cSldViewPr>
      <p:cViewPr>
        <p:scale>
          <a:sx n="90" d="100"/>
          <a:sy n="90" d="100"/>
        </p:scale>
        <p:origin x="644"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3/14/2025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2-8</a:t>
            </a:r>
            <a:r>
              <a:rPr lang="zh-CN" altLang="en-US" dirty="0"/>
              <a:t>页</a:t>
            </a:r>
            <a:r>
              <a:rPr lang="en-US" altLang="zh-CN" dirty="0"/>
              <a:t>PPT</a:t>
            </a:r>
            <a:r>
              <a:rPr lang="zh-CN" altLang="en-US" dirty="0"/>
              <a:t>的脉络：</a:t>
            </a:r>
            <a:endParaRPr lang="en-US" altLang="zh-CN" dirty="0"/>
          </a:p>
          <a:p>
            <a:r>
              <a:rPr lang="zh-CN" altLang="en-US" dirty="0"/>
              <a:t>     第</a:t>
            </a:r>
            <a:r>
              <a:rPr lang="en-US" altLang="zh-CN" dirty="0"/>
              <a:t>2</a:t>
            </a:r>
            <a:r>
              <a:rPr lang="zh-CN" altLang="en-US" dirty="0"/>
              <a:t>页：    网络模型（流网络）； </a:t>
            </a:r>
            <a:endParaRPr lang="en-US" altLang="zh-CN" dirty="0"/>
          </a:p>
          <a:p>
            <a:r>
              <a:rPr lang="zh-CN" altLang="en-US" dirty="0"/>
              <a:t>     第</a:t>
            </a:r>
            <a:r>
              <a:rPr lang="en-US" altLang="zh-CN" dirty="0"/>
              <a:t>3</a:t>
            </a:r>
            <a:r>
              <a:rPr lang="zh-CN" altLang="en-US" dirty="0"/>
              <a:t>页：    问题转化  </a:t>
            </a:r>
            <a:endParaRPr lang="en-US" altLang="zh-CN" dirty="0"/>
          </a:p>
          <a:p>
            <a:r>
              <a:rPr lang="zh-CN" altLang="en-US" dirty="0"/>
              <a:t>     第</a:t>
            </a:r>
            <a:r>
              <a:rPr lang="en-US" altLang="zh-CN" dirty="0"/>
              <a:t>4-8</a:t>
            </a:r>
            <a:r>
              <a:rPr lang="zh-CN" altLang="en-US" dirty="0"/>
              <a:t>页： 流的定义（两个约束条件）、规范流、相对流、流与相对流的关系</a:t>
            </a:r>
            <a:r>
              <a:rPr lang="en-US" altLang="zh-CN" dirty="0"/>
              <a:t>…</a:t>
            </a:r>
            <a:r>
              <a:rPr lang="zh-CN" altLang="en-US" dirty="0"/>
              <a:t>最后给出了最大流的定义</a:t>
            </a:r>
            <a:r>
              <a:rPr lang="en-US" altLang="zh-CN" dirty="0"/>
              <a:t>;  </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a:t>
            </a:fld>
            <a:endParaRPr lang="en-US"/>
          </a:p>
        </p:txBody>
      </p:sp>
    </p:spTree>
    <p:extLst>
      <p:ext uri="{BB962C8B-B14F-4D97-AF65-F5344CB8AC3E}">
        <p14:creationId xmlns:p14="http://schemas.microsoft.com/office/powerpoint/2010/main" val="117096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14-20</a:t>
            </a:r>
            <a:r>
              <a:rPr lang="zh-CN" altLang="en-US" dirty="0"/>
              <a:t>页：剩余网络与增广路径</a:t>
            </a:r>
            <a:endParaRPr lang="en-US" altLang="zh-CN" dirty="0"/>
          </a:p>
          <a:p>
            <a:r>
              <a:rPr lang="en-US" dirty="0"/>
              <a:t>      </a:t>
            </a:r>
            <a:r>
              <a:rPr lang="zh-CN" altLang="en-US" dirty="0"/>
              <a:t>剩余网络的构造：</a:t>
            </a:r>
            <a:r>
              <a:rPr lang="en-US" sz="1200" i="1" dirty="0" err="1">
                <a:solidFill>
                  <a:srgbClr val="FF0000"/>
                </a:solidFill>
                <a:latin typeface="Times New Roman" pitchFamily="18" charset="0"/>
                <a:cs typeface="Times New Roman" pitchFamily="18" charset="0"/>
              </a:rPr>
              <a:t>c</a:t>
            </a:r>
            <a:r>
              <a:rPr lang="en-US" sz="1400" i="1" baseline="-25000" dirty="0" err="1">
                <a:solidFill>
                  <a:srgbClr val="FF0000"/>
                </a:solidFill>
                <a:latin typeface="Times New Roman" pitchFamily="18" charset="0"/>
                <a:cs typeface="Times New Roman" pitchFamily="18" charset="0"/>
              </a:rPr>
              <a:t>f</a:t>
            </a:r>
            <a:r>
              <a:rPr lang="en-US" sz="1200" dirty="0">
                <a:solidFill>
                  <a:srgbClr val="FF0000"/>
                </a:solidFill>
                <a:latin typeface="Times New Roman" pitchFamily="18" charset="0"/>
                <a:cs typeface="Times New Roman" pitchFamily="18" charset="0"/>
              </a:rPr>
              <a:t>(</a:t>
            </a:r>
            <a:r>
              <a:rPr lang="en-US" sz="1200" i="1" dirty="0">
                <a:solidFill>
                  <a:srgbClr val="FF0000"/>
                </a:solidFill>
                <a:latin typeface="Times New Roman" pitchFamily="18" charset="0"/>
                <a:cs typeface="Times New Roman" pitchFamily="18" charset="0"/>
              </a:rPr>
              <a:t>u</a:t>
            </a:r>
            <a:r>
              <a:rPr lang="en-US" sz="1200" dirty="0">
                <a:solidFill>
                  <a:srgbClr val="FF0000"/>
                </a:solidFill>
                <a:latin typeface="Times New Roman" pitchFamily="18" charset="0"/>
                <a:cs typeface="Times New Roman" pitchFamily="18" charset="0"/>
              </a:rPr>
              <a:t>, </a:t>
            </a:r>
            <a:r>
              <a:rPr lang="en-US" sz="1200" i="1" dirty="0">
                <a:solidFill>
                  <a:srgbClr val="FF0000"/>
                </a:solidFill>
                <a:latin typeface="Times New Roman" pitchFamily="18" charset="0"/>
                <a:cs typeface="Times New Roman" pitchFamily="18" charset="0"/>
              </a:rPr>
              <a:t>v</a:t>
            </a:r>
            <a:r>
              <a:rPr lang="en-US" sz="1200" dirty="0">
                <a:solidFill>
                  <a:srgbClr val="FF0000"/>
                </a:solidFill>
                <a:latin typeface="Times New Roman" pitchFamily="18" charset="0"/>
                <a:cs typeface="Times New Roman" pitchFamily="18" charset="0"/>
              </a:rPr>
              <a:t>) = </a:t>
            </a:r>
            <a:r>
              <a:rPr lang="en-US" sz="1200" i="1" dirty="0">
                <a:solidFill>
                  <a:srgbClr val="FF0000"/>
                </a:solidFill>
                <a:latin typeface="Times New Roman" pitchFamily="18" charset="0"/>
                <a:cs typeface="Times New Roman" pitchFamily="18" charset="0"/>
              </a:rPr>
              <a:t>c</a:t>
            </a:r>
            <a:r>
              <a:rPr lang="en-US" sz="1200" dirty="0">
                <a:solidFill>
                  <a:srgbClr val="FF0000"/>
                </a:solidFill>
                <a:latin typeface="Times New Roman" pitchFamily="18" charset="0"/>
                <a:cs typeface="Times New Roman" pitchFamily="18" charset="0"/>
              </a:rPr>
              <a:t>(</a:t>
            </a:r>
            <a:r>
              <a:rPr lang="en-US" sz="1200" i="1" dirty="0">
                <a:solidFill>
                  <a:srgbClr val="FF0000"/>
                </a:solidFill>
                <a:latin typeface="Times New Roman" pitchFamily="18" charset="0"/>
                <a:cs typeface="Times New Roman" pitchFamily="18" charset="0"/>
              </a:rPr>
              <a:t>u</a:t>
            </a:r>
            <a:r>
              <a:rPr lang="en-US" sz="1200" dirty="0">
                <a:solidFill>
                  <a:srgbClr val="FF0000"/>
                </a:solidFill>
                <a:latin typeface="Times New Roman" pitchFamily="18" charset="0"/>
                <a:cs typeface="Times New Roman" pitchFamily="18" charset="0"/>
              </a:rPr>
              <a:t>, </a:t>
            </a:r>
            <a:r>
              <a:rPr lang="en-US" sz="1200" i="1" dirty="0">
                <a:solidFill>
                  <a:srgbClr val="FF0000"/>
                </a:solidFill>
                <a:latin typeface="Times New Roman" pitchFamily="18" charset="0"/>
                <a:cs typeface="Times New Roman" pitchFamily="18" charset="0"/>
              </a:rPr>
              <a:t>v</a:t>
            </a:r>
            <a:r>
              <a:rPr lang="en-US" sz="1200" dirty="0">
                <a:solidFill>
                  <a:srgbClr val="FF0000"/>
                </a:solidFill>
                <a:latin typeface="Times New Roman" pitchFamily="18" charset="0"/>
                <a:cs typeface="Times New Roman" pitchFamily="18" charset="0"/>
              </a:rPr>
              <a:t>) - </a:t>
            </a:r>
            <a:r>
              <a:rPr lang="en-US" sz="1200" i="1" dirty="0">
                <a:solidFill>
                  <a:srgbClr val="FF0000"/>
                </a:solidFill>
                <a:highlight>
                  <a:srgbClr val="FFFF00"/>
                </a:highlight>
                <a:latin typeface="Times New Roman" pitchFamily="18" charset="0"/>
                <a:cs typeface="Times New Roman" pitchFamily="18" charset="0"/>
                <a:sym typeface="Symbol"/>
              </a:rPr>
              <a:t></a:t>
            </a:r>
            <a:r>
              <a:rPr lang="en-US" sz="1200" dirty="0">
                <a:solidFill>
                  <a:srgbClr val="FF0000"/>
                </a:solidFill>
                <a:highlight>
                  <a:srgbClr val="FFFF00"/>
                </a:highlight>
                <a:latin typeface="Times New Roman" pitchFamily="18" charset="0"/>
                <a:cs typeface="Times New Roman" pitchFamily="18" charset="0"/>
              </a:rPr>
              <a:t>(</a:t>
            </a:r>
            <a:r>
              <a:rPr lang="en-US" sz="1200" i="1" dirty="0">
                <a:solidFill>
                  <a:srgbClr val="FF0000"/>
                </a:solidFill>
                <a:highlight>
                  <a:srgbClr val="FFFF00"/>
                </a:highlight>
                <a:latin typeface="Times New Roman" pitchFamily="18" charset="0"/>
                <a:cs typeface="Times New Roman" pitchFamily="18" charset="0"/>
              </a:rPr>
              <a:t>u</a:t>
            </a:r>
            <a:r>
              <a:rPr lang="en-US" sz="1200" dirty="0">
                <a:solidFill>
                  <a:srgbClr val="FF0000"/>
                </a:solidFill>
                <a:highlight>
                  <a:srgbClr val="FFFF00"/>
                </a:highlight>
                <a:latin typeface="Times New Roman" pitchFamily="18" charset="0"/>
                <a:cs typeface="Times New Roman" pitchFamily="18" charset="0"/>
              </a:rPr>
              <a:t>, </a:t>
            </a:r>
            <a:r>
              <a:rPr lang="en-US" sz="1200" i="1" dirty="0">
                <a:solidFill>
                  <a:srgbClr val="FF0000"/>
                </a:solidFill>
                <a:highlight>
                  <a:srgbClr val="FFFF00"/>
                </a:highlight>
                <a:latin typeface="Times New Roman" pitchFamily="18" charset="0"/>
                <a:cs typeface="Times New Roman" pitchFamily="18" charset="0"/>
              </a:rPr>
              <a:t>v</a:t>
            </a:r>
            <a:r>
              <a:rPr lang="en-US" sz="1200" dirty="0">
                <a:solidFill>
                  <a:srgbClr val="FF0000"/>
                </a:solidFill>
                <a:highlight>
                  <a:srgbClr val="FFFF00"/>
                </a:highlight>
                <a:latin typeface="Times New Roman" pitchFamily="18" charset="0"/>
                <a:cs typeface="Times New Roman" pitchFamily="18" charset="0"/>
              </a:rPr>
              <a:t>)</a:t>
            </a:r>
            <a:r>
              <a:rPr lang="zh-CN" altLang="en-US" sz="1200" dirty="0">
                <a:solidFill>
                  <a:srgbClr val="FF0000"/>
                </a:solidFill>
                <a:highlight>
                  <a:srgbClr val="FFFF00"/>
                </a:highlight>
                <a:latin typeface="Times New Roman" pitchFamily="18" charset="0"/>
                <a:cs typeface="Times New Roman" pitchFamily="18" charset="0"/>
              </a:rPr>
              <a:t>；</a:t>
            </a:r>
            <a:r>
              <a:rPr lang="en-US" altLang="zh-CN" sz="1200" dirty="0">
                <a:solidFill>
                  <a:srgbClr val="FF0000"/>
                </a:solidFill>
                <a:highlight>
                  <a:srgbClr val="FFFF00"/>
                </a:highlight>
                <a:latin typeface="Times New Roman" pitchFamily="18" charset="0"/>
                <a:cs typeface="Times New Roman" pitchFamily="18" charset="0"/>
              </a:rPr>
              <a:t>= </a:t>
            </a:r>
            <a:r>
              <a:rPr lang="zh-CN" altLang="en-US" sz="1200" dirty="0">
                <a:solidFill>
                  <a:srgbClr val="FF0000"/>
                </a:solidFill>
                <a:highlight>
                  <a:srgbClr val="FFFF00"/>
                </a:highlight>
                <a:latin typeface="Times New Roman" pitchFamily="18" charset="0"/>
                <a:cs typeface="Times New Roman" pitchFamily="18" charset="0"/>
              </a:rPr>
              <a:t>链路容量减去净流量</a:t>
            </a:r>
            <a:endParaRPr lang="en-US" altLang="zh-CN" sz="1200" dirty="0">
              <a:solidFill>
                <a:srgbClr val="FF0000"/>
              </a:solidFill>
              <a:highlight>
                <a:srgbClr val="FFFF00"/>
              </a:highlight>
              <a:latin typeface="Times New Roman" pitchFamily="18" charset="0"/>
              <a:cs typeface="Times New Roman" pitchFamily="18" charset="0"/>
            </a:endParaRPr>
          </a:p>
          <a:p>
            <a:r>
              <a:rPr lang="zh-CN" altLang="en-US" sz="1200" b="0" dirty="0">
                <a:latin typeface="Times New Roman" pitchFamily="18" charset="0"/>
                <a:cs typeface="Times New Roman" pitchFamily="18" charset="0"/>
              </a:rPr>
              <a:t>      剩余网络中一条边的容量的解释</a:t>
            </a:r>
            <a:r>
              <a:rPr lang="en-US" altLang="zh-CN" sz="1200" b="0" dirty="0">
                <a:latin typeface="Times New Roman" pitchFamily="18" charset="0"/>
                <a:cs typeface="Times New Roman" pitchFamily="18" charset="0"/>
              </a:rPr>
              <a:t>.</a:t>
            </a:r>
          </a:p>
          <a:p>
            <a:r>
              <a:rPr lang="en-US" sz="1200" b="0" dirty="0">
                <a:latin typeface="Times New Roman" pitchFamily="18" charset="0"/>
                <a:cs typeface="Times New Roman" pitchFamily="18" charset="0"/>
              </a:rPr>
              <a:t>      </a:t>
            </a:r>
            <a:r>
              <a:rPr lang="zh-CN" altLang="en-US" sz="1200" b="0" dirty="0">
                <a:latin typeface="Times New Roman" pitchFamily="18" charset="0"/>
                <a:cs typeface="Times New Roman" pitchFamily="18" charset="0"/>
              </a:rPr>
              <a:t>流</a:t>
            </a:r>
            <a:r>
              <a:rPr lang="en-US" altLang="zh-CN" sz="1200" b="0" dirty="0">
                <a:latin typeface="Times New Roman" pitchFamily="18" charset="0"/>
                <a:cs typeface="Times New Roman" pitchFamily="18" charset="0"/>
              </a:rPr>
              <a:t>+</a:t>
            </a:r>
            <a:r>
              <a:rPr lang="zh-CN" altLang="en-US" sz="1200" b="0" dirty="0">
                <a:latin typeface="Times New Roman" pitchFamily="18" charset="0"/>
                <a:cs typeface="Times New Roman" pitchFamily="18" charset="0"/>
              </a:rPr>
              <a:t>剩余网络 </a:t>
            </a:r>
            <a:r>
              <a:rPr lang="en-US" altLang="zh-CN" sz="1200" b="0" dirty="0">
                <a:latin typeface="Times New Roman" pitchFamily="18" charset="0"/>
                <a:cs typeface="Times New Roman" pitchFamily="18" charset="0"/>
              </a:rPr>
              <a:t>=&gt;</a:t>
            </a:r>
            <a:r>
              <a:rPr lang="zh-CN" altLang="en-US" sz="1200" b="0" dirty="0">
                <a:latin typeface="Times New Roman" pitchFamily="18" charset="0"/>
                <a:cs typeface="Times New Roman" pitchFamily="18" charset="0"/>
              </a:rPr>
              <a:t>增广流</a:t>
            </a:r>
            <a:r>
              <a:rPr lang="en-US" altLang="zh-CN" sz="1200" b="0" dirty="0">
                <a:latin typeface="Times New Roman" pitchFamily="18" charset="0"/>
                <a:cs typeface="Times New Roman" pitchFamily="18" charset="0"/>
              </a:rPr>
              <a:t>=&gt;</a:t>
            </a:r>
            <a:r>
              <a:rPr lang="zh-CN" altLang="en-US" sz="1200" b="0" dirty="0">
                <a:latin typeface="Times New Roman" pitchFamily="18" charset="0"/>
                <a:cs typeface="Times New Roman" pitchFamily="18" charset="0"/>
              </a:rPr>
              <a:t>增广路径、增广路径流、增广路径流值的计算</a:t>
            </a:r>
            <a:r>
              <a:rPr lang="en-US" altLang="zh-CN" sz="1200" b="0" dirty="0">
                <a:latin typeface="Times New Roman" pitchFamily="18" charset="0"/>
                <a:cs typeface="Times New Roman" pitchFamily="18" charset="0"/>
              </a:rPr>
              <a:t>.</a:t>
            </a:r>
          </a:p>
          <a:p>
            <a:endParaRPr lang="en-US" altLang="zh-CN" sz="1200" b="0" dirty="0">
              <a:latin typeface="Times New Roman" pitchFamily="18" charset="0"/>
              <a:cs typeface="Times New Roman" pitchFamily="18" charset="0"/>
            </a:endParaRPr>
          </a:p>
          <a:p>
            <a:r>
              <a:rPr lang="en-US" sz="1200" b="0" dirty="0">
                <a:latin typeface="Times New Roman" pitchFamily="18" charset="0"/>
                <a:cs typeface="Times New Roman" pitchFamily="18" charset="0"/>
              </a:rPr>
              <a:t>          	</a:t>
            </a:r>
            <a:endParaRPr lang="en-US" b="0" dirty="0"/>
          </a:p>
        </p:txBody>
      </p:sp>
      <p:sp>
        <p:nvSpPr>
          <p:cNvPr id="4" name="灯片编号占位符 3"/>
          <p:cNvSpPr>
            <a:spLocks noGrp="1"/>
          </p:cNvSpPr>
          <p:nvPr>
            <p:ph type="sldNum" sz="quarter" idx="5"/>
          </p:nvPr>
        </p:nvSpPr>
        <p:spPr/>
        <p:txBody>
          <a:bodyPr/>
          <a:lstStyle/>
          <a:p>
            <a:fld id="{8B506B48-D5BD-43D4-8162-7817950034B5}" type="slidenum">
              <a:rPr lang="en-US" smtClean="0"/>
              <a:t>14</a:t>
            </a:fld>
            <a:endParaRPr lang="en-US"/>
          </a:p>
        </p:txBody>
      </p:sp>
    </p:spTree>
    <p:extLst>
      <p:ext uri="{BB962C8B-B14F-4D97-AF65-F5344CB8AC3E}">
        <p14:creationId xmlns:p14="http://schemas.microsoft.com/office/powerpoint/2010/main" val="131888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同向：剩余容量</a:t>
            </a:r>
            <a:endParaRPr lang="en-US" altLang="zh-CN" dirty="0"/>
          </a:p>
          <a:p>
            <a:r>
              <a:rPr lang="zh-CN" altLang="en-US" dirty="0"/>
              <a:t>对向：逆向反推的相对容量</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16</a:t>
            </a:fld>
            <a:endParaRPr lang="en-US"/>
          </a:p>
        </p:txBody>
      </p:sp>
    </p:spTree>
    <p:extLst>
      <p:ext uri="{BB962C8B-B14F-4D97-AF65-F5344CB8AC3E}">
        <p14:creationId xmlns:p14="http://schemas.microsoft.com/office/powerpoint/2010/main" val="1155917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证明第一条的最后一句，是因为：</a:t>
            </a:r>
            <a:r>
              <a:rPr lang="en-US" i="1" dirty="0">
                <a:latin typeface="Times New Roman" pitchFamily="18" charset="0"/>
                <a:cs typeface="Times New Roman" pitchFamily="18" charset="0"/>
              </a:rPr>
              <a:t> 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 max {0, </a:t>
            </a:r>
            <a:r>
              <a:rPr lang="en-US"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第二条是证明了对于中间节点来说，满足相对流守恒</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extLst>
      <p:ext uri="{BB962C8B-B14F-4D97-AF65-F5344CB8AC3E}">
        <p14:creationId xmlns:p14="http://schemas.microsoft.com/office/powerpoint/2010/main" val="9989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简单路径指不含环路的路径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18</a:t>
            </a:fld>
            <a:endParaRPr lang="en-US"/>
          </a:p>
        </p:txBody>
      </p:sp>
    </p:spTree>
    <p:extLst>
      <p:ext uri="{BB962C8B-B14F-4D97-AF65-F5344CB8AC3E}">
        <p14:creationId xmlns:p14="http://schemas.microsoft.com/office/powerpoint/2010/main" val="398984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这两张图，都是在同一个剩余网络上进行的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extLst>
      <p:ext uri="{BB962C8B-B14F-4D97-AF65-F5344CB8AC3E}">
        <p14:creationId xmlns:p14="http://schemas.microsoft.com/office/powerpoint/2010/main" val="2395611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i="1" dirty="0">
                <a:latin typeface="Times New Roman" pitchFamily="18" charset="0"/>
                <a:ea typeface="SimSun" pitchFamily="2" charset="-122"/>
                <a:cs typeface="Times New Roman" pitchFamily="18" charset="0"/>
              </a:rPr>
              <a:t>f’’</a:t>
            </a:r>
            <a:r>
              <a:rPr lang="en-US" sz="1200" dirty="0">
                <a:latin typeface="Times New Roman" pitchFamily="18" charset="0"/>
                <a:ea typeface="SimSun" pitchFamily="2" charset="-122"/>
                <a:cs typeface="Times New Roman" pitchFamily="18" charset="0"/>
              </a:rPr>
              <a:t>= </a:t>
            </a:r>
            <a:r>
              <a:rPr lang="en-US" sz="1200" i="1" dirty="0">
                <a:latin typeface="Times New Roman" pitchFamily="18" charset="0"/>
                <a:ea typeface="SimSun" pitchFamily="2" charset="-122"/>
                <a:cs typeface="Times New Roman" pitchFamily="18" charset="0"/>
              </a:rPr>
              <a:t>f </a:t>
            </a:r>
            <a:r>
              <a:rPr lang="en-US" sz="1200" dirty="0">
                <a:latin typeface="Times New Roman" pitchFamily="18" charset="0"/>
                <a:ea typeface="SimSun" pitchFamily="2" charset="-122"/>
                <a:cs typeface="Times New Roman" pitchFamily="18" charset="0"/>
              </a:rPr>
              <a:t>+ </a:t>
            </a:r>
            <a:r>
              <a:rPr lang="en-US" sz="1200" i="1" dirty="0" err="1">
                <a:latin typeface="Times New Roman" pitchFamily="18" charset="0"/>
                <a:ea typeface="SimSun" pitchFamily="2" charset="-122"/>
                <a:cs typeface="Times New Roman" pitchFamily="18" charset="0"/>
              </a:rPr>
              <a:t>f</a:t>
            </a:r>
            <a:r>
              <a:rPr lang="en-US" sz="1600" i="1" baseline="-15000" dirty="0" err="1">
                <a:latin typeface="Times New Roman" pitchFamily="18" charset="0"/>
                <a:ea typeface="SimSun" pitchFamily="2" charset="-122"/>
                <a:cs typeface="Times New Roman" pitchFamily="18" charset="0"/>
              </a:rPr>
              <a:t>p</a:t>
            </a:r>
            <a:r>
              <a:rPr lang="zh-CN" altLang="en-US" dirty="0"/>
              <a:t>是在图</a:t>
            </a:r>
            <a:r>
              <a:rPr lang="en-US" altLang="zh-CN" dirty="0"/>
              <a:t>G</a:t>
            </a:r>
            <a:r>
              <a:rPr lang="zh-CN" altLang="en-US" dirty="0"/>
              <a:t>上进行的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extLst>
      <p:ext uri="{BB962C8B-B14F-4D97-AF65-F5344CB8AC3E}">
        <p14:creationId xmlns:p14="http://schemas.microsoft.com/office/powerpoint/2010/main" val="4277683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21-22</a:t>
            </a:r>
            <a:r>
              <a:rPr lang="zh-CN" altLang="en-US" dirty="0"/>
              <a:t>页：最大流最小割定理</a:t>
            </a:r>
            <a:endParaRPr lang="en-US" altLang="zh-CN" dirty="0"/>
          </a:p>
          <a:p>
            <a:r>
              <a:rPr lang="en-US" dirty="0"/>
              <a:t>       </a:t>
            </a:r>
            <a:r>
              <a:rPr lang="zh-CN" altLang="en-US" dirty="0"/>
              <a:t>最大流最小割定理；</a:t>
            </a:r>
            <a:endParaRPr lang="en-US" altLang="zh-CN" dirty="0"/>
          </a:p>
          <a:p>
            <a:r>
              <a:rPr lang="en-US" altLang="zh-CN" dirty="0"/>
              <a:t>       </a:t>
            </a:r>
            <a:r>
              <a:rPr lang="zh-CN" altLang="en-US" dirty="0"/>
              <a:t>一个流</a:t>
            </a:r>
            <a:r>
              <a:rPr lang="en-US" altLang="zh-CN" dirty="0"/>
              <a:t>f</a:t>
            </a:r>
            <a:r>
              <a:rPr lang="zh-CN" altLang="en-US" dirty="0"/>
              <a:t>及其剩余网络上最大流之和 </a:t>
            </a:r>
            <a:r>
              <a:rPr lang="en-US" altLang="zh-CN" dirty="0"/>
              <a:t>= </a:t>
            </a:r>
            <a:r>
              <a:rPr lang="zh-CN" altLang="en-US" dirty="0"/>
              <a:t>原图的最大流</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21</a:t>
            </a:fld>
            <a:endParaRPr lang="en-US"/>
          </a:p>
        </p:txBody>
      </p:sp>
    </p:spTree>
    <p:extLst>
      <p:ext uri="{BB962C8B-B14F-4D97-AF65-F5344CB8AC3E}">
        <p14:creationId xmlns:p14="http://schemas.microsoft.com/office/powerpoint/2010/main" val="260389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1" dirty="0">
                <a:latin typeface="Times New Roman" pitchFamily="18" charset="0"/>
                <a:ea typeface="SimSun" pitchFamily="2" charset="-122"/>
                <a:cs typeface="Times New Roman" pitchFamily="18" charset="0"/>
              </a:rPr>
              <a:t>Ford-Fulkerson </a:t>
            </a:r>
            <a:r>
              <a:rPr lang="zh-CN" altLang="en-US" sz="1200" b="1" dirty="0">
                <a:latin typeface="Times New Roman" pitchFamily="18" charset="0"/>
                <a:ea typeface="SimSun" pitchFamily="2" charset="-122"/>
                <a:cs typeface="Times New Roman" pitchFamily="18" charset="0"/>
              </a:rPr>
              <a:t>方法，是个方法，不算是个算法，由</a:t>
            </a:r>
            <a:r>
              <a:rPr lang="en-US" sz="1200" b="1" dirty="0">
                <a:latin typeface="Times New Roman" pitchFamily="18" charset="0"/>
                <a:ea typeface="SimSun" pitchFamily="2" charset="-122"/>
                <a:cs typeface="Times New Roman" pitchFamily="18" charset="0"/>
              </a:rPr>
              <a:t>Ford-Fulkerson 1956</a:t>
            </a:r>
            <a:r>
              <a:rPr lang="zh-CN" altLang="en-US" sz="1200" b="1" dirty="0">
                <a:latin typeface="Times New Roman" pitchFamily="18" charset="0"/>
                <a:ea typeface="SimSun" pitchFamily="2" charset="-122"/>
                <a:cs typeface="Times New Roman" pitchFamily="18" charset="0"/>
              </a:rPr>
              <a:t>年提出的</a:t>
            </a:r>
            <a:r>
              <a:rPr lang="en-US" altLang="zh-CN" sz="1200" b="1" dirty="0">
                <a:latin typeface="Times New Roman" pitchFamily="18" charset="0"/>
                <a:ea typeface="SimSun" pitchFamily="2" charset="-122"/>
                <a:cs typeface="Times New Roman" pitchFamily="18" charset="0"/>
              </a:rPr>
              <a:t>. </a:t>
            </a:r>
          </a:p>
          <a:p>
            <a:r>
              <a:rPr lang="en-US" altLang="zh-CN" sz="1200" b="1" dirty="0">
                <a:latin typeface="Times New Roman" pitchFamily="18" charset="0"/>
                <a:ea typeface="SimSun" pitchFamily="2" charset="-122"/>
                <a:cs typeface="Times New Roman" pitchFamily="18" charset="0"/>
              </a:rPr>
              <a:t>【</a:t>
            </a:r>
            <a:r>
              <a:rPr lang="zh-CN" altLang="en-US" sz="1200" b="1" dirty="0">
                <a:latin typeface="Times New Roman" pitchFamily="18" charset="0"/>
                <a:ea typeface="SimSun" pitchFamily="2" charset="-122"/>
                <a:cs typeface="Times New Roman" pitchFamily="18" charset="0"/>
              </a:rPr>
              <a:t>第三种情况，实际暗含一并处理了</a:t>
            </a:r>
            <a:r>
              <a:rPr lang="en-US" altLang="zh-CN" sz="1200" b="1" dirty="0">
                <a:latin typeface="Times New Roman" pitchFamily="18" charset="0"/>
                <a:ea typeface="SimSun" pitchFamily="2" charset="-122"/>
                <a:cs typeface="Times New Roman" pitchFamily="18" charset="0"/>
              </a:rPr>
              <a:t>f(</a:t>
            </a:r>
            <a:r>
              <a:rPr lang="en-US" altLang="zh-CN" sz="1200" b="1" dirty="0" err="1">
                <a:latin typeface="Times New Roman" pitchFamily="18" charset="0"/>
                <a:ea typeface="SimSun" pitchFamily="2" charset="-122"/>
                <a:cs typeface="Times New Roman" pitchFamily="18" charset="0"/>
              </a:rPr>
              <a:t>u,v</a:t>
            </a:r>
            <a:r>
              <a:rPr lang="en-US" altLang="zh-CN" sz="1200" b="1" dirty="0">
                <a:latin typeface="Times New Roman" pitchFamily="18" charset="0"/>
                <a:ea typeface="SimSun" pitchFamily="2" charset="-122"/>
                <a:cs typeface="Times New Roman" pitchFamily="18" charset="0"/>
              </a:rPr>
              <a:t>)=f(</a:t>
            </a:r>
            <a:r>
              <a:rPr lang="en-US" altLang="zh-CN" sz="1200" b="1" dirty="0" err="1">
                <a:latin typeface="Times New Roman" pitchFamily="18" charset="0"/>
                <a:ea typeface="SimSun" pitchFamily="2" charset="-122"/>
                <a:cs typeface="Times New Roman" pitchFamily="18" charset="0"/>
              </a:rPr>
              <a:t>v,u</a:t>
            </a:r>
            <a:r>
              <a:rPr lang="en-US" altLang="zh-CN" sz="1200" b="1" dirty="0">
                <a:latin typeface="Times New Roman" pitchFamily="18" charset="0"/>
                <a:ea typeface="SimSun" pitchFamily="2" charset="-122"/>
                <a:cs typeface="Times New Roman" pitchFamily="18" charset="0"/>
              </a:rPr>
              <a:t>)=0</a:t>
            </a:r>
            <a:r>
              <a:rPr lang="zh-CN" altLang="en-US" sz="1200" b="1" dirty="0">
                <a:latin typeface="Times New Roman" pitchFamily="18" charset="0"/>
                <a:ea typeface="SimSun" pitchFamily="2" charset="-122"/>
                <a:cs typeface="Times New Roman" pitchFamily="18" charset="0"/>
              </a:rPr>
              <a:t>的情况，并保证了其正确性</a:t>
            </a:r>
            <a:r>
              <a:rPr lang="en-US" altLang="zh-CN" sz="1200" b="1" dirty="0">
                <a:latin typeface="Times New Roman" pitchFamily="18" charset="0"/>
                <a:ea typeface="SimSun" pitchFamily="2" charset="-122"/>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22</a:t>
            </a:fld>
            <a:endParaRPr lang="en-US"/>
          </a:p>
        </p:txBody>
      </p:sp>
    </p:spTree>
    <p:extLst>
      <p:ext uri="{BB962C8B-B14F-4D97-AF65-F5344CB8AC3E}">
        <p14:creationId xmlns:p14="http://schemas.microsoft.com/office/powerpoint/2010/main" val="1727858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推导关系：左侧图向下推导左侧图，即</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(a)</a:t>
            </a:r>
            <a:r>
              <a:rPr lang="zh-CN" altLang="en-US" dirty="0">
                <a:sym typeface="Wingdings" panose="05000000000000000000" pitchFamily="2" charset="2"/>
              </a:rPr>
              <a:t> </a:t>
            </a:r>
            <a:r>
              <a:rPr lang="en-US" altLang="zh-CN" dirty="0">
                <a:sym typeface="Wingdings" panose="05000000000000000000" pitchFamily="2" charset="2"/>
              </a:rPr>
              <a:t>=&gt;</a:t>
            </a:r>
            <a:r>
              <a:rPr lang="zh-CN" altLang="en-US" dirty="0">
                <a:sym typeface="Wingdings" panose="05000000000000000000" pitchFamily="2" charset="2"/>
              </a:rPr>
              <a:t> </a:t>
            </a:r>
            <a:r>
              <a:rPr lang="en-US" altLang="zh-CN" dirty="0">
                <a:sym typeface="Wingdings" panose="05000000000000000000" pitchFamily="2" charset="2"/>
              </a:rPr>
              <a:t>(c) =&gt; (e) =&gt; (g) =&gt; (</a:t>
            </a:r>
            <a:r>
              <a:rPr lang="en-US" altLang="zh-CN" dirty="0" err="1">
                <a:sym typeface="Wingdings" panose="05000000000000000000" pitchFamily="2" charset="2"/>
              </a:rPr>
              <a:t>i</a:t>
            </a:r>
            <a:r>
              <a:rPr lang="en-US" altLang="zh-CN" dirty="0">
                <a:sym typeface="Wingdings" panose="05000000000000000000" pitchFamily="2" charset="2"/>
              </a:rPr>
              <a:t>) =&gt; (k) =&gt; (m)…</a:t>
            </a:r>
            <a:r>
              <a:rPr lang="zh-CN" altLang="en-US" dirty="0">
                <a:sym typeface="Wingdings" panose="05000000000000000000" pitchFamily="2" charset="2"/>
              </a:rPr>
              <a:t>结合上一轮所选增广路径的容量</a:t>
            </a:r>
            <a:r>
              <a:rPr lang="en-US" altLang="zh-CN" dirty="0">
                <a:sym typeface="Wingdings" panose="05000000000000000000" pitchFamily="2" charset="2"/>
              </a:rPr>
              <a:t>.</a:t>
            </a:r>
          </a:p>
          <a:p>
            <a:r>
              <a:rPr lang="zh-CN" altLang="en-US" dirty="0"/>
              <a:t>                 右侧图向下推导右侧图，即</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(b)</a:t>
            </a:r>
            <a:r>
              <a:rPr lang="zh-CN" altLang="en-US" dirty="0">
                <a:sym typeface="Wingdings" panose="05000000000000000000" pitchFamily="2" charset="2"/>
              </a:rPr>
              <a:t> </a:t>
            </a:r>
            <a:r>
              <a:rPr lang="en-US" altLang="zh-CN" dirty="0">
                <a:sym typeface="Wingdings" panose="05000000000000000000" pitchFamily="2" charset="2"/>
              </a:rPr>
              <a:t>=&gt;</a:t>
            </a:r>
            <a:r>
              <a:rPr lang="zh-CN" altLang="en-US" dirty="0">
                <a:sym typeface="Wingdings" panose="05000000000000000000" pitchFamily="2" charset="2"/>
              </a:rPr>
              <a:t> </a:t>
            </a:r>
            <a:r>
              <a:rPr lang="en-US" altLang="zh-CN" dirty="0">
                <a:sym typeface="Wingdings" panose="05000000000000000000" pitchFamily="2" charset="2"/>
              </a:rPr>
              <a:t>(d) =&gt; (f) =&gt; (h) =&gt; (j) =&gt; (l)….</a:t>
            </a:r>
            <a:r>
              <a:rPr lang="zh-CN" altLang="en-US" dirty="0">
                <a:sym typeface="Wingdings" panose="05000000000000000000" pitchFamily="2" charset="2"/>
              </a:rPr>
              <a:t>具体，如</a:t>
            </a:r>
            <a:r>
              <a:rPr lang="en-US" altLang="zh-CN" dirty="0">
                <a:sym typeface="Wingdings" panose="05000000000000000000" pitchFamily="2" charset="2"/>
              </a:rPr>
              <a:t>(b)+(c) =&gt; (d), </a:t>
            </a:r>
            <a:r>
              <a:rPr lang="zh-CN" altLang="en-US" dirty="0">
                <a:sym typeface="Wingdings" panose="05000000000000000000" pitchFamily="2" charset="2"/>
              </a:rPr>
              <a:t>其中</a:t>
            </a:r>
            <a:r>
              <a:rPr lang="en-US" altLang="zh-CN" dirty="0">
                <a:sym typeface="Wingdings" panose="05000000000000000000" pitchFamily="2" charset="2"/>
              </a:rPr>
              <a:t>(b)</a:t>
            </a:r>
            <a:r>
              <a:rPr lang="zh-CN" altLang="en-US" dirty="0">
                <a:sym typeface="Wingdings" panose="05000000000000000000" pitchFamily="2" charset="2"/>
              </a:rPr>
              <a:t> 为增广前的网络流，</a:t>
            </a:r>
            <a:r>
              <a:rPr lang="en-US" altLang="zh-CN" dirty="0">
                <a:sym typeface="Wingdings" panose="05000000000000000000" pitchFamily="2" charset="2"/>
              </a:rPr>
              <a:t>(c)</a:t>
            </a:r>
            <a:r>
              <a:rPr lang="zh-CN" altLang="en-US" dirty="0">
                <a:sym typeface="Wingdings" panose="05000000000000000000" pitchFamily="2" charset="2"/>
              </a:rPr>
              <a:t>为</a:t>
            </a:r>
            <a:r>
              <a:rPr lang="en-US" altLang="zh-CN" dirty="0">
                <a:sym typeface="Wingdings" panose="05000000000000000000" pitchFamily="2" charset="2"/>
              </a:rPr>
              <a:t>(b)</a:t>
            </a:r>
            <a:r>
              <a:rPr lang="zh-CN" altLang="en-US" dirty="0">
                <a:sym typeface="Wingdings" panose="05000000000000000000" pitchFamily="2" charset="2"/>
              </a:rPr>
              <a:t>对应的剩余网络以及选中的增广路径；</a:t>
            </a:r>
            <a:r>
              <a:rPr lang="en-US" altLang="zh-CN" dirty="0">
                <a:sym typeface="Wingdings" panose="05000000000000000000" pitchFamily="2" charset="2"/>
              </a:rPr>
              <a:t>(d)</a:t>
            </a:r>
            <a:r>
              <a:rPr lang="zh-CN" altLang="en-US" dirty="0">
                <a:sym typeface="Wingdings" panose="05000000000000000000" pitchFamily="2" charset="2"/>
              </a:rPr>
              <a:t>为增广后的网络流</a:t>
            </a:r>
            <a:endParaRPr lang="en-US" altLang="zh-CN" dirty="0">
              <a:sym typeface="Wingdings" panose="05000000000000000000" pitchFamily="2" charset="2"/>
            </a:endParaRPr>
          </a:p>
          <a:p>
            <a:endParaRPr lang="en-US" altLang="zh-C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Times New Roman" pitchFamily="18" charset="0"/>
                <a:ea typeface="SimSun" pitchFamily="2" charset="-122"/>
                <a:cs typeface="Times New Roman" pitchFamily="18" charset="0"/>
              </a:rPr>
              <a:t>【f(</a:t>
            </a:r>
            <a:r>
              <a:rPr lang="en-US" altLang="zh-CN" sz="1200" b="1" dirty="0" err="1">
                <a:latin typeface="Times New Roman" pitchFamily="18" charset="0"/>
                <a:ea typeface="SimSun" pitchFamily="2" charset="-122"/>
                <a:cs typeface="Times New Roman" pitchFamily="18" charset="0"/>
              </a:rPr>
              <a:t>u,v</a:t>
            </a:r>
            <a:r>
              <a:rPr lang="en-US" altLang="zh-CN" sz="1200" b="1" dirty="0">
                <a:latin typeface="Times New Roman" pitchFamily="18" charset="0"/>
                <a:ea typeface="SimSun" pitchFamily="2" charset="-122"/>
                <a:cs typeface="Times New Roman" pitchFamily="18" charset="0"/>
              </a:rPr>
              <a:t>)=f(</a:t>
            </a:r>
            <a:r>
              <a:rPr lang="en-US" altLang="zh-CN" sz="1200" b="1" dirty="0" err="1">
                <a:latin typeface="Times New Roman" pitchFamily="18" charset="0"/>
                <a:ea typeface="SimSun" pitchFamily="2" charset="-122"/>
                <a:cs typeface="Times New Roman" pitchFamily="18" charset="0"/>
              </a:rPr>
              <a:t>v,u</a:t>
            </a:r>
            <a:r>
              <a:rPr lang="en-US" altLang="zh-CN" sz="1200" b="1" dirty="0">
                <a:latin typeface="Times New Roman" pitchFamily="18" charset="0"/>
                <a:ea typeface="SimSun" pitchFamily="2" charset="-122"/>
                <a:cs typeface="Times New Roman" pitchFamily="18" charset="0"/>
              </a:rPr>
              <a:t>)=0</a:t>
            </a:r>
            <a:r>
              <a:rPr lang="zh-CN" altLang="en-US" sz="1200" b="1" dirty="0">
                <a:latin typeface="Times New Roman" pitchFamily="18" charset="0"/>
                <a:ea typeface="SimSun" pitchFamily="2" charset="-122"/>
                <a:cs typeface="Times New Roman" pitchFamily="18" charset="0"/>
              </a:rPr>
              <a:t>的情况，采用了第三种情况，且正确性无疑义</a:t>
            </a:r>
            <a:r>
              <a:rPr lang="en-US" altLang="zh-CN" sz="1200" b="1" dirty="0">
                <a:latin typeface="Times New Roman" pitchFamily="18" charset="0"/>
                <a:ea typeface="SimSun" pitchFamily="2" charset="-122"/>
                <a:cs typeface="Times New Roman" pitchFamily="18" charset="0"/>
              </a:rPr>
              <a:t>…</a:t>
            </a:r>
            <a:r>
              <a:rPr lang="zh-CN" altLang="en-US" sz="1200" b="1" dirty="0">
                <a:latin typeface="Times New Roman" pitchFamily="18" charset="0"/>
                <a:ea typeface="SimSun" pitchFamily="2" charset="-122"/>
                <a:cs typeface="Times New Roman" pitchFamily="18" charset="0"/>
              </a:rPr>
              <a:t>感兴趣的可以推导一下</a:t>
            </a:r>
            <a:r>
              <a:rPr lang="en-US" altLang="zh-CN" sz="1200" b="1" dirty="0">
                <a:latin typeface="Times New Roman" pitchFamily="18" charset="0"/>
                <a:ea typeface="SimSun" pitchFamily="2" charset="-122"/>
                <a:cs typeface="Times New Roman" pitchFamily="18" charset="0"/>
              </a:rPr>
              <a:t>】</a:t>
            </a:r>
            <a:endParaRPr lang="en-US" altLang="zh-CN" dirty="0"/>
          </a:p>
          <a:p>
            <a:endParaRPr lang="en-US" altLang="zh-CN" dirty="0"/>
          </a:p>
          <a:p>
            <a:endParaRPr lang="en-US" altLang="zh-CN" dirty="0"/>
          </a:p>
          <a:p>
            <a:r>
              <a:rPr lang="en-US" altLang="zh-CN" dirty="0"/>
              <a:t>(a)</a:t>
            </a:r>
            <a:r>
              <a:rPr lang="zh-CN" altLang="en-US" dirty="0"/>
              <a:t>相当于在剩余网络上是选取的一条路径，</a:t>
            </a:r>
            <a:r>
              <a:rPr lang="en-US" altLang="zh-CN" dirty="0"/>
              <a:t>(b)</a:t>
            </a:r>
            <a:r>
              <a:rPr lang="zh-CN" altLang="en-US" dirty="0"/>
              <a:t>是对应的流，</a:t>
            </a:r>
            <a:r>
              <a:rPr lang="en-US" altLang="zh-CN" dirty="0"/>
              <a:t>(c) </a:t>
            </a:r>
            <a:r>
              <a:rPr lang="zh-CN" altLang="en-US" dirty="0"/>
              <a:t>是对应的剩余网络</a:t>
            </a:r>
            <a:r>
              <a:rPr lang="en-US" altLang="zh-CN" dirty="0"/>
              <a:t>. </a:t>
            </a:r>
            <a:r>
              <a:rPr lang="zh-CN" altLang="en-US" dirty="0"/>
              <a:t>后续子图（如</a:t>
            </a:r>
            <a:r>
              <a:rPr lang="en-US" altLang="zh-CN" dirty="0"/>
              <a:t>(c)(d)(e)</a:t>
            </a:r>
            <a:r>
              <a:rPr lang="zh-CN" altLang="en-US" dirty="0"/>
              <a:t>）类似安排</a:t>
            </a:r>
            <a:r>
              <a:rPr lang="en-US" altLang="zh-CN" dirty="0"/>
              <a:t>..</a:t>
            </a:r>
          </a:p>
          <a:p>
            <a:r>
              <a:rPr lang="zh-CN" altLang="en-US" dirty="0"/>
              <a:t>（</a:t>
            </a:r>
            <a:r>
              <a:rPr lang="en-US" altLang="zh-CN" dirty="0"/>
              <a:t>d</a:t>
            </a:r>
            <a:r>
              <a:rPr lang="zh-CN" altLang="en-US" dirty="0"/>
              <a:t>）图中为“情况</a:t>
            </a:r>
            <a:r>
              <a:rPr lang="en-US" altLang="zh-CN" dirty="0"/>
              <a:t>3</a:t>
            </a:r>
            <a:r>
              <a:rPr lang="zh-CN" altLang="en-US" dirty="0"/>
              <a:t>”，在链路</a:t>
            </a:r>
            <a:r>
              <a:rPr lang="en-US" altLang="zh-CN" dirty="0"/>
              <a:t>(v3, v4)</a:t>
            </a:r>
            <a:r>
              <a:rPr lang="zh-CN" altLang="en-US" dirty="0"/>
              <a:t>之间的操作是为了确保流的规范化，这样从数学上是成立的</a:t>
            </a:r>
            <a:r>
              <a:rPr lang="en-US" altLang="zh-CN" dirty="0"/>
              <a:t>…</a:t>
            </a:r>
            <a:r>
              <a:rPr lang="zh-CN" altLang="en-US" dirty="0"/>
              <a:t>相当于从</a:t>
            </a:r>
            <a:r>
              <a:rPr lang="en-US" altLang="zh-CN" dirty="0"/>
              <a:t>v4</a:t>
            </a:r>
            <a:r>
              <a:rPr lang="zh-CN" altLang="en-US" dirty="0"/>
              <a:t>向</a:t>
            </a:r>
            <a:r>
              <a:rPr lang="en-US" altLang="zh-CN" dirty="0"/>
              <a:t>v3</a:t>
            </a:r>
            <a:r>
              <a:rPr lang="zh-CN" altLang="en-US" dirty="0"/>
              <a:t>推回去</a:t>
            </a:r>
            <a:r>
              <a:rPr lang="en-US" altLang="zh-CN" dirty="0"/>
              <a:t>4</a:t>
            </a:r>
            <a:r>
              <a:rPr lang="zh-CN" altLang="en-US" dirty="0"/>
              <a:t>个流量，再流过去一个流量，等效于</a:t>
            </a:r>
            <a:r>
              <a:rPr lang="en-US" altLang="zh-CN" dirty="0"/>
              <a:t>5</a:t>
            </a:r>
            <a:r>
              <a:rPr lang="zh-CN" altLang="en-US" dirty="0"/>
              <a:t>个流量</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24</a:t>
            </a:fld>
            <a:endParaRPr lang="en-US"/>
          </a:p>
        </p:txBody>
      </p:sp>
    </p:spTree>
    <p:extLst>
      <p:ext uri="{BB962C8B-B14F-4D97-AF65-F5344CB8AC3E}">
        <p14:creationId xmlns:p14="http://schemas.microsoft.com/office/powerpoint/2010/main" val="3518960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25</a:t>
            </a:fld>
            <a:endParaRPr lang="en-US"/>
          </a:p>
        </p:txBody>
      </p:sp>
    </p:spTree>
    <p:extLst>
      <p:ext uri="{BB962C8B-B14F-4D97-AF65-F5344CB8AC3E}">
        <p14:creationId xmlns:p14="http://schemas.microsoft.com/office/powerpoint/2010/main" val="223360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转化原理一目了然</a:t>
            </a:r>
            <a:endParaRPr lang="en-US" altLang="zh-CN" dirty="0"/>
          </a:p>
          <a:p>
            <a:endParaRPr lang="en-US" dirty="0"/>
          </a:p>
          <a:p>
            <a:r>
              <a:rPr lang="zh-CN" altLang="en-US" dirty="0"/>
              <a:t>当然，如果在原图上求解</a:t>
            </a:r>
            <a:r>
              <a:rPr lang="en-US" altLang="zh-CN" dirty="0"/>
              <a:t>【</a:t>
            </a:r>
            <a:r>
              <a:rPr lang="zh-CN" altLang="en-US" dirty="0"/>
              <a:t>即不构造扩展图</a:t>
            </a:r>
            <a:r>
              <a:rPr lang="en-US" altLang="zh-CN" dirty="0"/>
              <a:t>】</a:t>
            </a:r>
            <a:r>
              <a:rPr lang="zh-CN" altLang="en-US" dirty="0"/>
              <a:t>，不同的求解次序，可能会导致不同源与宿之间的最大流量是不同的</a:t>
            </a:r>
            <a:r>
              <a:rPr lang="en-US" altLang="zh-CN" dirty="0"/>
              <a:t>…</a:t>
            </a:r>
            <a:r>
              <a:rPr lang="zh-CN" altLang="en-US" dirty="0"/>
              <a:t>但总的最大</a:t>
            </a:r>
            <a:r>
              <a:rPr lang="zh-CN" altLang="en-US"/>
              <a:t>流的流量保持不变</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a:t>
            </a:fld>
            <a:endParaRPr lang="en-US"/>
          </a:p>
        </p:txBody>
      </p:sp>
    </p:spTree>
    <p:extLst>
      <p:ext uri="{BB962C8B-B14F-4D97-AF65-F5344CB8AC3E}">
        <p14:creationId xmlns:p14="http://schemas.microsoft.com/office/powerpoint/2010/main" val="351455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Helvetica Neue"/>
              </a:rPr>
              <a:t>该算法最初由俄罗斯科学家</a:t>
            </a:r>
            <a:r>
              <a:rPr lang="en-US" b="0" i="0" dirty="0" err="1">
                <a:solidFill>
                  <a:srgbClr val="000000"/>
                </a:solidFill>
                <a:effectLst/>
                <a:latin typeface="Helvetica Neue"/>
              </a:rPr>
              <a:t>Dini</a:t>
            </a:r>
            <a:r>
              <a:rPr lang="en-US" altLang="zh-CN" b="0" i="0" dirty="0" err="1">
                <a:solidFill>
                  <a:srgbClr val="000000"/>
                </a:solidFill>
                <a:effectLst/>
                <a:latin typeface="Helvetica Neue"/>
              </a:rPr>
              <a:t>c</a:t>
            </a:r>
            <a:r>
              <a:rPr lang="zh-CN" altLang="en-US" b="0" i="0" dirty="0">
                <a:solidFill>
                  <a:srgbClr val="000000"/>
                </a:solidFill>
                <a:effectLst/>
                <a:latin typeface="Helvetica Neue"/>
              </a:rPr>
              <a:t>于</a:t>
            </a:r>
            <a:r>
              <a:rPr lang="en-US" altLang="zh-CN" b="0" i="0" dirty="0">
                <a:solidFill>
                  <a:srgbClr val="000000"/>
                </a:solidFill>
                <a:effectLst/>
                <a:latin typeface="Helvetica Neue"/>
              </a:rPr>
              <a:t>1970</a:t>
            </a:r>
            <a:r>
              <a:rPr lang="zh-CN" altLang="en-US" b="0" i="0" dirty="0">
                <a:solidFill>
                  <a:srgbClr val="000000"/>
                </a:solidFill>
                <a:effectLst/>
                <a:latin typeface="Helvetica Neue"/>
              </a:rPr>
              <a:t>年出版，</a:t>
            </a:r>
            <a:r>
              <a:rPr lang="en-US" b="0" i="0" dirty="0">
                <a:solidFill>
                  <a:srgbClr val="000000"/>
                </a:solidFill>
                <a:effectLst/>
                <a:latin typeface="Helvetica Neue"/>
              </a:rPr>
              <a:t>Jack Edmonds</a:t>
            </a:r>
            <a:r>
              <a:rPr lang="zh-CN" altLang="en-US" b="0" i="0" dirty="0">
                <a:solidFill>
                  <a:srgbClr val="000000"/>
                </a:solidFill>
                <a:effectLst/>
                <a:latin typeface="Helvetica Neue"/>
              </a:rPr>
              <a:t>和</a:t>
            </a:r>
            <a:r>
              <a:rPr lang="en-US" b="0" i="0" dirty="0">
                <a:solidFill>
                  <a:srgbClr val="000000"/>
                </a:solidFill>
                <a:effectLst/>
                <a:latin typeface="Helvetica Neue"/>
              </a:rPr>
              <a:t>Richard Karp</a:t>
            </a:r>
            <a:r>
              <a:rPr lang="zh-CN" altLang="en-US" b="0" i="0" dirty="0">
                <a:solidFill>
                  <a:srgbClr val="000000"/>
                </a:solidFill>
                <a:effectLst/>
                <a:latin typeface="Helvetica Neue"/>
              </a:rPr>
              <a:t>于</a:t>
            </a:r>
            <a:r>
              <a:rPr lang="en-US" altLang="zh-CN" b="0" i="0" dirty="0">
                <a:solidFill>
                  <a:srgbClr val="000000"/>
                </a:solidFill>
                <a:effectLst/>
                <a:latin typeface="Helvetica Neue"/>
              </a:rPr>
              <a:t>1972</a:t>
            </a:r>
            <a:r>
              <a:rPr lang="zh-CN" altLang="en-US" b="0" i="0" dirty="0">
                <a:solidFill>
                  <a:srgbClr val="000000"/>
                </a:solidFill>
                <a:effectLst/>
                <a:latin typeface="Helvetica Neue"/>
              </a:rPr>
              <a:t>年独立出版</a:t>
            </a:r>
            <a:r>
              <a:rPr lang="en-US" altLang="zh-CN" b="0" i="0" dirty="0">
                <a:solidFill>
                  <a:srgbClr val="000000"/>
                </a:solidFill>
                <a:effectLst/>
                <a:latin typeface="Helvetica Neue"/>
              </a:rPr>
              <a:t>[</a:t>
            </a:r>
            <a:r>
              <a:rPr lang="zh-CN" altLang="en-US" b="0" i="0" dirty="0">
                <a:solidFill>
                  <a:srgbClr val="000000"/>
                </a:solidFill>
                <a:effectLst/>
                <a:latin typeface="Helvetica Neue"/>
              </a:rPr>
              <a:t>但他们实际设计出该算法更早</a:t>
            </a:r>
            <a:r>
              <a:rPr lang="en-US" altLang="zh-CN" b="0" i="0" dirty="0">
                <a:solidFill>
                  <a:srgbClr val="000000"/>
                </a:solidFill>
                <a:effectLst/>
                <a:latin typeface="Helvetica Neue"/>
              </a:rPr>
              <a:t>..] </a:t>
            </a:r>
          </a:p>
          <a:p>
            <a:r>
              <a:rPr lang="en-US" altLang="zh-CN" b="0" i="0" dirty="0">
                <a:solidFill>
                  <a:srgbClr val="000000"/>
                </a:solidFill>
                <a:effectLst/>
                <a:latin typeface="Helvetica Neue"/>
              </a:rPr>
              <a:t>【</a:t>
            </a:r>
            <a:r>
              <a:rPr lang="zh-CN" altLang="en-US" b="0" i="0" dirty="0">
                <a:solidFill>
                  <a:srgbClr val="000000"/>
                </a:solidFill>
                <a:effectLst/>
                <a:latin typeface="Helvetica Neue"/>
              </a:rPr>
              <a:t>论文独立发表的问题，会议版本、期刊版本</a:t>
            </a:r>
            <a:r>
              <a:rPr lang="en-US" altLang="zh-CN" b="0" i="0" dirty="0">
                <a:solidFill>
                  <a:srgbClr val="000000"/>
                </a:solidFill>
                <a:effectLst/>
                <a:latin typeface="Helvetica Neue"/>
              </a:rPr>
              <a:t>】</a:t>
            </a:r>
            <a:endParaRPr lang="en-US" b="0" i="0" dirty="0">
              <a:solidFill>
                <a:srgbClr val="000000"/>
              </a:solidFill>
              <a:effectLst/>
              <a:latin typeface="Helvetica Neue"/>
            </a:endParaRPr>
          </a:p>
          <a:p>
            <a:r>
              <a:rPr lang="en-US" dirty="0"/>
              <a:t>Ford-Fulkerson</a:t>
            </a:r>
            <a:r>
              <a:rPr lang="zh-CN" altLang="en-US" b="0" i="0" dirty="0">
                <a:solidFill>
                  <a:srgbClr val="000000"/>
                </a:solidFill>
                <a:effectLst/>
                <a:latin typeface="Helvetica Neue"/>
              </a:rPr>
              <a:t>算法对于整数网络是收敛的，计算时间为</a:t>
            </a:r>
            <a:r>
              <a:rPr lang="en-US" altLang="zh-CN" b="0" i="0" dirty="0">
                <a:solidFill>
                  <a:srgbClr val="000000"/>
                </a:solidFill>
                <a:effectLst/>
                <a:latin typeface="Helvetica Neue"/>
              </a:rPr>
              <a:t>O(F(</a:t>
            </a:r>
            <a:r>
              <a:rPr lang="en-US" altLang="zh-CN" b="0" i="0" dirty="0" err="1">
                <a:solidFill>
                  <a:srgbClr val="000000"/>
                </a:solidFill>
                <a:effectLst/>
                <a:latin typeface="Helvetica Neue"/>
              </a:rPr>
              <a:t>m+n</a:t>
            </a:r>
            <a:r>
              <a:rPr lang="en-US" altLang="zh-CN" b="0" i="0" dirty="0">
                <a:solidFill>
                  <a:srgbClr val="000000"/>
                </a:solidFill>
                <a:effectLst/>
                <a:latin typeface="Helvetica Neue"/>
              </a:rPr>
              <a:t>))</a:t>
            </a:r>
            <a:r>
              <a:rPr lang="zh-CN" altLang="en-US" b="0" i="0" dirty="0">
                <a:solidFill>
                  <a:srgbClr val="000000"/>
                </a:solidFill>
                <a:effectLst/>
                <a:latin typeface="Helvetica Neue"/>
              </a:rPr>
              <a:t>，</a:t>
            </a:r>
            <a:r>
              <a:rPr lang="en-US" altLang="zh-CN" b="0" i="0" dirty="0">
                <a:solidFill>
                  <a:srgbClr val="000000"/>
                </a:solidFill>
                <a:effectLst/>
                <a:latin typeface="Helvetica Neue"/>
              </a:rPr>
              <a:t>F</a:t>
            </a:r>
            <a:r>
              <a:rPr lang="zh-CN" altLang="en-US" b="0" i="0" dirty="0">
                <a:solidFill>
                  <a:srgbClr val="000000"/>
                </a:solidFill>
                <a:effectLst/>
                <a:latin typeface="Helvetica Neue"/>
              </a:rPr>
              <a:t>是最大流的值</a:t>
            </a:r>
            <a:r>
              <a:rPr lang="en-US" altLang="zh-CN" b="0" i="0" dirty="0">
                <a:solidFill>
                  <a:srgbClr val="000000"/>
                </a:solidFill>
                <a:effectLst/>
                <a:latin typeface="Helvetica Neue"/>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30</a:t>
            </a:fld>
            <a:endParaRPr lang="en-US"/>
          </a:p>
        </p:txBody>
      </p:sp>
    </p:spTree>
    <p:extLst>
      <p:ext uri="{BB962C8B-B14F-4D97-AF65-F5344CB8AC3E}">
        <p14:creationId xmlns:p14="http://schemas.microsoft.com/office/powerpoint/2010/main" val="82441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32</a:t>
            </a:fld>
            <a:endParaRPr lang="en-US"/>
          </a:p>
        </p:txBody>
      </p:sp>
    </p:spTree>
    <p:extLst>
      <p:ext uri="{BB962C8B-B14F-4D97-AF65-F5344CB8AC3E}">
        <p14:creationId xmlns:p14="http://schemas.microsoft.com/office/powerpoint/2010/main" val="105652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距离图上的边，是所有最小跳数路径上的边。</a:t>
            </a:r>
            <a:endParaRPr lang="en-US" altLang="zh-CN" dirty="0"/>
          </a:p>
          <a:p>
            <a:r>
              <a:rPr lang="en-US" altLang="zh-CN" dirty="0"/>
              <a:t>b</a:t>
            </a:r>
            <a:r>
              <a:rPr lang="zh-CN" altLang="en-US" dirty="0">
                <a:sym typeface="Symbol" panose="05050102010706020507" pitchFamily="18" charset="2"/>
              </a:rPr>
              <a:t></a:t>
            </a:r>
            <a:r>
              <a:rPr lang="en-US" altLang="zh-CN" dirty="0"/>
              <a:t>e</a:t>
            </a:r>
            <a:r>
              <a:rPr lang="zh-CN" altLang="en-US" dirty="0"/>
              <a:t>、</a:t>
            </a:r>
            <a:r>
              <a:rPr lang="en-US" altLang="zh-CN" dirty="0"/>
              <a:t>c</a:t>
            </a:r>
            <a:r>
              <a:rPr lang="zh-CN" altLang="en-US" dirty="0">
                <a:sym typeface="Symbol" panose="05050102010706020507" pitchFamily="18" charset="2"/>
              </a:rPr>
              <a:t></a:t>
            </a:r>
            <a:r>
              <a:rPr lang="en-US" altLang="zh-CN" dirty="0"/>
              <a:t>d</a:t>
            </a:r>
            <a:r>
              <a:rPr lang="zh-CN" altLang="en-US" dirty="0"/>
              <a:t>，</a:t>
            </a:r>
            <a:r>
              <a:rPr lang="en-US" altLang="zh-CN" dirty="0"/>
              <a:t>g</a:t>
            </a:r>
            <a:r>
              <a:rPr lang="zh-CN" altLang="en-US" dirty="0">
                <a:sym typeface="Symbol" panose="05050102010706020507" pitchFamily="18" charset="2"/>
              </a:rPr>
              <a:t></a:t>
            </a:r>
            <a:r>
              <a:rPr lang="en-US" altLang="zh-CN" dirty="0">
                <a:sym typeface="Symbol" panose="05050102010706020507" pitchFamily="18" charset="2"/>
              </a:rPr>
              <a:t>b</a:t>
            </a:r>
            <a:r>
              <a:rPr lang="zh-CN" altLang="en-US" dirty="0"/>
              <a:t>之间的链路，在距离图中，都被删掉了</a:t>
            </a:r>
            <a:r>
              <a:rPr lang="en-US" altLang="zh-CN" dirty="0"/>
              <a:t>.</a:t>
            </a:r>
          </a:p>
          <a:p>
            <a:r>
              <a:rPr lang="zh-CN" altLang="en-US" dirty="0"/>
              <a:t>这里说的最小跳数生成树，是有向的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34</a:t>
            </a:fld>
            <a:endParaRPr lang="en-US"/>
          </a:p>
        </p:txBody>
      </p:sp>
    </p:spTree>
    <p:extLst>
      <p:ext uri="{BB962C8B-B14F-4D97-AF65-F5344CB8AC3E}">
        <p14:creationId xmlns:p14="http://schemas.microsoft.com/office/powerpoint/2010/main" val="2935154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流网络，指第二页定义的网络模型</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35</a:t>
            </a:fld>
            <a:endParaRPr lang="en-US"/>
          </a:p>
        </p:txBody>
      </p:sp>
    </p:spTree>
    <p:extLst>
      <p:ext uri="{BB962C8B-B14F-4D97-AF65-F5344CB8AC3E}">
        <p14:creationId xmlns:p14="http://schemas.microsoft.com/office/powerpoint/2010/main" val="2180072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右图中红色路径不是剩余网络上的最大流，但确实一条阻塞流</a:t>
            </a:r>
            <a:r>
              <a:rPr lang="en-US" altLang="zh-CN" dirty="0"/>
              <a:t>.</a:t>
            </a:r>
          </a:p>
          <a:p>
            <a:endParaRPr lang="en-US" dirty="0"/>
          </a:p>
          <a:p>
            <a:r>
              <a:rPr lang="zh-CN" altLang="en-US" dirty="0"/>
              <a:t>第二行：</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任何一条路径</a:t>
            </a:r>
            <a:r>
              <a:rPr lang="zh-CN" altLang="en-US" b="0" dirty="0">
                <a:solidFill>
                  <a:srgbClr val="0000FF"/>
                </a:solidFill>
                <a:effectLst>
                  <a:outerShdw blurRad="38100" dist="38100" dir="2700000" algn="tl">
                    <a:srgbClr val="C0C0C0"/>
                  </a:outerShdw>
                </a:effectLst>
                <a:latin typeface="华文细黑" pitchFamily="2" charset="-122"/>
                <a:ea typeface="华文细黑" pitchFamily="2" charset="-122"/>
              </a:rPr>
              <a:t>，不一定是最短距离</a:t>
            </a:r>
            <a:r>
              <a:rPr lang="en-US" altLang="zh-CN" b="0" dirty="0">
                <a:solidFill>
                  <a:srgbClr val="0000FF"/>
                </a:solidFill>
                <a:effectLst>
                  <a:outerShdw blurRad="38100" dist="38100" dir="2700000" algn="tl">
                    <a:srgbClr val="C0C0C0"/>
                  </a:outerShdw>
                </a:effectLst>
                <a:latin typeface="华文细黑" pitchFamily="2" charset="-122"/>
                <a:ea typeface="华文细黑" pitchFamily="2" charset="-122"/>
              </a:rPr>
              <a:t>…</a:t>
            </a:r>
            <a:r>
              <a:rPr lang="zh-CN" altLang="en-US" b="0" dirty="0">
                <a:solidFill>
                  <a:srgbClr val="0000FF"/>
                </a:solidFill>
                <a:effectLst>
                  <a:outerShdw blurRad="38100" dist="38100" dir="2700000" algn="tl">
                    <a:srgbClr val="C0C0C0"/>
                  </a:outerShdw>
                </a:effectLst>
                <a:latin typeface="华文细黑" pitchFamily="2" charset="-122"/>
                <a:ea typeface="华文细黑" pitchFamily="2" charset="-122"/>
              </a:rPr>
              <a:t>但是，在距离图中，任何连通</a:t>
            </a:r>
            <a:r>
              <a:rPr lang="en-US" altLang="zh-CN" b="0" dirty="0">
                <a:solidFill>
                  <a:srgbClr val="0000FF"/>
                </a:solidFill>
                <a:effectLst>
                  <a:outerShdw blurRad="38100" dist="38100" dir="2700000" algn="tl">
                    <a:srgbClr val="C0C0C0"/>
                  </a:outerShdw>
                </a:effectLst>
                <a:latin typeface="华文细黑" pitchFamily="2" charset="-122"/>
                <a:ea typeface="华文细黑" pitchFamily="2" charset="-122"/>
              </a:rPr>
              <a:t>s</a:t>
            </a:r>
            <a:r>
              <a:rPr lang="zh-CN" altLang="en-US" b="0" dirty="0">
                <a:solidFill>
                  <a:srgbClr val="0000FF"/>
                </a:solidFill>
                <a:effectLst>
                  <a:outerShdw blurRad="38100" dist="38100" dir="2700000" algn="tl">
                    <a:srgbClr val="C0C0C0"/>
                  </a:outerShdw>
                </a:effectLst>
                <a:latin typeface="华文细黑" pitchFamily="2" charset="-122"/>
                <a:ea typeface="华文细黑" pitchFamily="2" charset="-122"/>
              </a:rPr>
              <a:t>和</a:t>
            </a:r>
            <a:r>
              <a:rPr lang="en-US" altLang="zh-CN" b="0" dirty="0">
                <a:solidFill>
                  <a:srgbClr val="0000FF"/>
                </a:solidFill>
                <a:effectLst>
                  <a:outerShdw blurRad="38100" dist="38100" dir="2700000" algn="tl">
                    <a:srgbClr val="C0C0C0"/>
                  </a:outerShdw>
                </a:effectLst>
                <a:latin typeface="华文细黑" pitchFamily="2" charset="-122"/>
                <a:ea typeface="华文细黑" pitchFamily="2" charset="-122"/>
              </a:rPr>
              <a:t>t</a:t>
            </a:r>
            <a:r>
              <a:rPr lang="zh-CN" altLang="en-US" b="0" dirty="0">
                <a:solidFill>
                  <a:srgbClr val="0000FF"/>
                </a:solidFill>
                <a:effectLst>
                  <a:outerShdw blurRad="38100" dist="38100" dir="2700000" algn="tl">
                    <a:srgbClr val="C0C0C0"/>
                  </a:outerShdw>
                </a:effectLst>
                <a:latin typeface="华文细黑" pitchFamily="2" charset="-122"/>
                <a:ea typeface="华文细黑" pitchFamily="2" charset="-122"/>
              </a:rPr>
              <a:t>的路径都是长度相同的最短路</a:t>
            </a:r>
            <a:r>
              <a:rPr lang="en-US" altLang="zh-CN" b="0" dirty="0">
                <a:solidFill>
                  <a:srgbClr val="0000FF"/>
                </a:solidFill>
                <a:effectLst>
                  <a:outerShdw blurRad="38100" dist="38100" dir="2700000" algn="tl">
                    <a:srgbClr val="C0C0C0"/>
                  </a:outerShdw>
                </a:effectLst>
                <a:latin typeface="华文细黑" pitchFamily="2" charset="-122"/>
                <a:ea typeface="华文细黑" pitchFamily="2" charset="-122"/>
              </a:rPr>
              <a:t>.</a:t>
            </a:r>
            <a:endParaRPr lang="en-US" b="0" dirty="0"/>
          </a:p>
        </p:txBody>
      </p:sp>
      <p:sp>
        <p:nvSpPr>
          <p:cNvPr id="4" name="灯片编号占位符 3"/>
          <p:cNvSpPr>
            <a:spLocks noGrp="1"/>
          </p:cNvSpPr>
          <p:nvPr>
            <p:ph type="sldNum" sz="quarter" idx="5"/>
          </p:nvPr>
        </p:nvSpPr>
        <p:spPr/>
        <p:txBody>
          <a:bodyPr/>
          <a:lstStyle/>
          <a:p>
            <a:fld id="{8B506B48-D5BD-43D4-8162-7817950034B5}" type="slidenum">
              <a:rPr lang="en-US" smtClean="0"/>
              <a:t>36</a:t>
            </a:fld>
            <a:endParaRPr lang="en-US"/>
          </a:p>
        </p:txBody>
      </p:sp>
    </p:spTree>
    <p:extLst>
      <p:ext uri="{BB962C8B-B14F-4D97-AF65-F5344CB8AC3E}">
        <p14:creationId xmlns:p14="http://schemas.microsoft.com/office/powerpoint/2010/main" val="1277600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Times New Roman" pitchFamily="18" charset="0"/>
                <a:cs typeface="Times New Roman" pitchFamily="18" charset="0"/>
              </a:rPr>
              <a:t>寻找阻塞流的时间复杂度为</a:t>
            </a:r>
            <a:r>
              <a:rPr lang="en-US" altLang="zh-CN" dirty="0">
                <a:latin typeface="Times New Roman" pitchFamily="18" charset="0"/>
                <a:cs typeface="Times New Roman" pitchFamily="18" charset="0"/>
              </a:rPr>
              <a:t>O(</a:t>
            </a:r>
            <a:r>
              <a:rPr lang="en-US" altLang="zh-CN" i="1" dirty="0" err="1">
                <a:latin typeface="Times New Roman" pitchFamily="18" charset="0"/>
                <a:cs typeface="Times New Roman" pitchFamily="18" charset="0"/>
              </a:rPr>
              <a:t>mn</a:t>
            </a:r>
            <a:r>
              <a:rPr lang="en-US" altLang="zh-CN" dirty="0">
                <a:latin typeface="Times New Roman" pitchFamily="18" charset="0"/>
                <a:cs typeface="Times New Roman" pitchFamily="18" charset="0"/>
              </a:rPr>
              <a:t>)—</a:t>
            </a:r>
          </a:p>
          <a:p>
            <a:r>
              <a:rPr lang="zh-CN" altLang="en-US" dirty="0">
                <a:latin typeface="Times New Roman" pitchFamily="18" charset="0"/>
                <a:cs typeface="Times New Roman" pitchFamily="18" charset="0"/>
              </a:rPr>
              <a:t>因为每条简单路径的长度最多为</a:t>
            </a:r>
            <a:r>
              <a:rPr lang="en-US" altLang="zh-CN" dirty="0">
                <a:latin typeface="Times New Roman" pitchFamily="18" charset="0"/>
                <a:cs typeface="Times New Roman" pitchFamily="18" charset="0"/>
              </a:rPr>
              <a:t>n-1</a:t>
            </a:r>
            <a:r>
              <a:rPr lang="zh-CN" altLang="en-US" dirty="0">
                <a:latin typeface="Times New Roman" pitchFamily="18" charset="0"/>
                <a:cs typeface="Times New Roman" pitchFamily="18" charset="0"/>
              </a:rPr>
              <a:t>，那么</a:t>
            </a:r>
            <a:r>
              <a:rPr lang="en-US" altLang="zh-CN" dirty="0">
                <a:latin typeface="Times New Roman" pitchFamily="18" charset="0"/>
                <a:cs typeface="Times New Roman" pitchFamily="18" charset="0"/>
              </a:rPr>
              <a:t>O(n)</a:t>
            </a:r>
            <a:r>
              <a:rPr lang="zh-CN" altLang="en-US" dirty="0">
                <a:latin typeface="Times New Roman" pitchFamily="18" charset="0"/>
                <a:cs typeface="Times New Roman" pitchFamily="18" charset="0"/>
              </a:rPr>
              <a:t>时间内必然碰到上述两种情况之一，即可以阻塞一条边，因为最多</a:t>
            </a:r>
            <a:r>
              <a:rPr lang="en-US" altLang="zh-CN" dirty="0">
                <a:latin typeface="Times New Roman" pitchFamily="18" charset="0"/>
                <a:cs typeface="Times New Roman" pitchFamily="18" charset="0"/>
              </a:rPr>
              <a:t>2</a:t>
            </a:r>
            <a:r>
              <a:rPr lang="en-US" altLang="zh-CN" i="1" dirty="0">
                <a:latin typeface="Times New Roman" pitchFamily="18" charset="0"/>
                <a:cs typeface="Times New Roman" pitchFamily="18" charset="0"/>
              </a:rPr>
              <a:t>m</a:t>
            </a:r>
            <a:r>
              <a:rPr lang="zh-CN" altLang="en-US" dirty="0">
                <a:latin typeface="Times New Roman" pitchFamily="18" charset="0"/>
                <a:cs typeface="Times New Roman" pitchFamily="18" charset="0"/>
              </a:rPr>
              <a:t>条边可以被阻塞，所以复杂度为</a:t>
            </a:r>
            <a:r>
              <a:rPr lang="en-US" altLang="zh-CN" dirty="0">
                <a:latin typeface="Times New Roman" pitchFamily="18" charset="0"/>
                <a:cs typeface="Times New Roman" pitchFamily="18" charset="0"/>
              </a:rPr>
              <a:t>O(</a:t>
            </a:r>
            <a:r>
              <a:rPr lang="en-US" altLang="zh-CN" i="1" dirty="0" err="1">
                <a:latin typeface="Times New Roman" pitchFamily="18" charset="0"/>
                <a:cs typeface="Times New Roman" pitchFamily="18" charset="0"/>
              </a:rPr>
              <a:t>mn</a:t>
            </a:r>
            <a:r>
              <a:rPr lang="en-US" altLang="zh-CN" dirty="0">
                <a:latin typeface="Times New Roman" pitchFamily="18" charset="0"/>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37</a:t>
            </a:fld>
            <a:endParaRPr lang="en-US"/>
          </a:p>
        </p:txBody>
      </p:sp>
    </p:spTree>
    <p:extLst>
      <p:ext uri="{BB962C8B-B14F-4D97-AF65-F5344CB8AC3E}">
        <p14:creationId xmlns:p14="http://schemas.microsoft.com/office/powerpoint/2010/main" val="4227675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这里的第</a:t>
            </a:r>
            <a:r>
              <a:rPr lang="en-US" altLang="zh-CN" dirty="0"/>
              <a:t>8</a:t>
            </a:r>
            <a:r>
              <a:rPr lang="zh-CN" altLang="en-US" dirty="0"/>
              <a:t>行，用的是前一页的算法，通过</a:t>
            </a:r>
            <a:r>
              <a:rPr lang="en-US" altLang="zh-CN" dirty="0"/>
              <a:t>DFS</a:t>
            </a:r>
            <a:r>
              <a:rPr lang="zh-CN" altLang="en-US" dirty="0"/>
              <a:t>来搜索阻塞流</a:t>
            </a:r>
            <a:endParaRPr lang="en-US" altLang="zh-CN" dirty="0"/>
          </a:p>
          <a:p>
            <a:endParaRPr lang="en-US" dirty="0"/>
          </a:p>
          <a:p>
            <a:r>
              <a:rPr lang="zh-CN" altLang="en-US" dirty="0"/>
              <a:t>第</a:t>
            </a:r>
            <a:r>
              <a:rPr lang="en-US" altLang="zh-CN" dirty="0"/>
              <a:t>7</a:t>
            </a:r>
            <a:r>
              <a:rPr lang="zh-CN" altLang="en-US" dirty="0"/>
              <a:t>行，是说</a:t>
            </a:r>
            <a:r>
              <a:rPr lang="zh-CN" altLang="en-US" dirty="0">
                <a:latin typeface="Times New Roman" pitchFamily="18" charset="0"/>
                <a:cs typeface="Times New Roman" pitchFamily="18" charset="0"/>
              </a:rPr>
              <a:t>在距离图上汇点</a:t>
            </a:r>
            <a:r>
              <a:rPr lang="en-US" altLang="zh-CN" i="1" dirty="0">
                <a:latin typeface="Times New Roman" pitchFamily="18" charset="0"/>
                <a:cs typeface="Times New Roman" pitchFamily="18" charset="0"/>
              </a:rPr>
              <a:t>t</a:t>
            </a:r>
            <a:r>
              <a:rPr lang="zh-CN" altLang="en-US" dirty="0"/>
              <a:t>仍然可达</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38</a:t>
            </a:fld>
            <a:endParaRPr lang="en-US"/>
          </a:p>
        </p:txBody>
      </p:sp>
    </p:spTree>
    <p:extLst>
      <p:ext uri="{BB962C8B-B14F-4D97-AF65-F5344CB8AC3E}">
        <p14:creationId xmlns:p14="http://schemas.microsoft.com/office/powerpoint/2010/main" val="313084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增广后的剩余图上的端到端最短距离，比增广前的，加长至少</a:t>
            </a:r>
            <a:r>
              <a:rPr lang="en-US" altLang="zh-CN" dirty="0"/>
              <a:t>1</a:t>
            </a:r>
            <a:r>
              <a:rPr lang="zh-CN" altLang="en-US" dirty="0"/>
              <a:t>；</a:t>
            </a:r>
            <a:endParaRPr lang="en-US" altLang="zh-CN"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39</a:t>
            </a:fld>
            <a:endParaRPr lang="en-US"/>
          </a:p>
        </p:txBody>
      </p:sp>
    </p:spTree>
    <p:extLst>
      <p:ext uri="{BB962C8B-B14F-4D97-AF65-F5344CB8AC3E}">
        <p14:creationId xmlns:p14="http://schemas.microsoft.com/office/powerpoint/2010/main" val="1617528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a:p>
            <a:r>
              <a:rPr lang="en-US" altLang="zh-CN" dirty="0"/>
              <a:t>【47-50</a:t>
            </a:r>
            <a:r>
              <a:rPr lang="zh-CN" altLang="en-US" dirty="0"/>
              <a:t>页</a:t>
            </a:r>
            <a:r>
              <a:rPr lang="en-US" altLang="zh-CN" dirty="0"/>
              <a:t>】</a:t>
            </a:r>
            <a:r>
              <a:rPr lang="zh-CN" altLang="en-US" dirty="0"/>
              <a:t>为一个整体</a:t>
            </a:r>
            <a:endParaRPr lang="en-US" altLang="zh-CN" dirty="0"/>
          </a:p>
          <a:p>
            <a:endParaRPr lang="en-US" dirty="0"/>
          </a:p>
          <a:p>
            <a:r>
              <a:rPr lang="zh-CN" altLang="en-US" dirty="0"/>
              <a:t>最后一句的解释，可以从剩余网络中边容量的定义获得</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41</a:t>
            </a:fld>
            <a:endParaRPr lang="en-US"/>
          </a:p>
        </p:txBody>
      </p:sp>
    </p:spTree>
    <p:extLst>
      <p:ext uri="{BB962C8B-B14F-4D97-AF65-F5344CB8AC3E}">
        <p14:creationId xmlns:p14="http://schemas.microsoft.com/office/powerpoint/2010/main" val="1525050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注意：情形（</a:t>
            </a:r>
            <a:r>
              <a:rPr lang="en-US" altLang="zh-CN" dirty="0"/>
              <a:t>1</a:t>
            </a:r>
            <a:r>
              <a:rPr lang="zh-CN" altLang="en-US" dirty="0"/>
              <a:t>）中，如果 不是</a:t>
            </a:r>
            <a:r>
              <a:rPr lang="en-US" altLang="zh-CN" dirty="0"/>
              <a:t>0-1</a:t>
            </a:r>
            <a:r>
              <a:rPr lang="zh-CN" altLang="en-US" dirty="0"/>
              <a:t>网络，那么非饱和的边会再次被访问和压入堆栈，从而导致高复杂性</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43</a:t>
            </a:fld>
            <a:endParaRPr lang="en-US"/>
          </a:p>
        </p:txBody>
      </p:sp>
    </p:spTree>
    <p:extLst>
      <p:ext uri="{BB962C8B-B14F-4D97-AF65-F5344CB8AC3E}">
        <p14:creationId xmlns:p14="http://schemas.microsoft.com/office/powerpoint/2010/main" val="310042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构成一个流的二个必要条件</a:t>
            </a:r>
            <a:endParaRPr lang="en-US" altLang="zh-CN" dirty="0"/>
          </a:p>
          <a:p>
            <a:r>
              <a:rPr lang="zh-CN" altLang="en-US" dirty="0"/>
              <a:t>中间顶点无仓库</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a:t>
            </a:fld>
            <a:endParaRPr lang="en-US"/>
          </a:p>
        </p:txBody>
      </p:sp>
    </p:spTree>
    <p:extLst>
      <p:ext uri="{BB962C8B-B14F-4D97-AF65-F5344CB8AC3E}">
        <p14:creationId xmlns:p14="http://schemas.microsoft.com/office/powerpoint/2010/main" val="3637404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i="0" dirty="0">
                    <a:latin typeface="Times New Roman" pitchFamily="18" charset="0"/>
                    <a:ea typeface="SimSun" pitchFamily="2" charset="-122"/>
                    <a:cs typeface="Times New Roman" pitchFamily="18" charset="0"/>
                  </a:rPr>
                  <a:t>第一种情况：</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en-US" sz="1600" baseline="30000" dirty="0">
                    <a:latin typeface="Times New Roman" pitchFamily="18" charset="0"/>
                    <a:ea typeface="SimSun" pitchFamily="2" charset="-122"/>
                    <a:cs typeface="Times New Roman" pitchFamily="18" charset="0"/>
                  </a:rPr>
                  <a:t>1/2 </a:t>
                </a:r>
                <a:r>
                  <a:rPr lang="en-US" dirty="0">
                    <a:latin typeface="Times New Roman" pitchFamily="18" charset="0"/>
                    <a:ea typeface="SimSun" pitchFamily="2" charset="-122"/>
                    <a:cs typeface="Times New Roman" pitchFamily="18" charset="0"/>
                  </a:rPr>
                  <a:t>= </a:t>
                </a:r>
                <a14:m>
                  <m:oMath xmlns:m="http://schemas.openxmlformats.org/officeDocument/2006/math">
                    <m:rad>
                      <m:radPr>
                        <m:degHide m:val="on"/>
                        <m:ctrlPr>
                          <a:rPr lang="en-US" i="1" smtClean="0">
                            <a:latin typeface="Cambria Math" panose="02040503050406030204" pitchFamily="18" charset="0"/>
                            <a:ea typeface="SimSun" pitchFamily="2" charset="-122"/>
                            <a:cs typeface="Times New Roman" pitchFamily="18" charset="0"/>
                          </a:rPr>
                        </m:ctrlPr>
                      </m:radPr>
                      <m:deg/>
                      <m:e>
                        <m:r>
                          <a:rPr lang="en-US" b="0" i="1" smtClean="0">
                            <a:latin typeface="Cambria Math"/>
                            <a:ea typeface="SimSun" pitchFamily="2" charset="-122"/>
                            <a:cs typeface="Times New Roman" pitchFamily="18" charset="0"/>
                          </a:rPr>
                          <m:t>𝑚</m:t>
                        </m:r>
                      </m:e>
                    </m:rad>
                  </m:oMath>
                </a14:m>
                <a:r>
                  <a:rPr lang="zh-CN" altLang="en-US" i="1" dirty="0">
                    <a:latin typeface="Cambria Math" panose="02040503050406030204" pitchFamily="18" charset="0"/>
                    <a:ea typeface="SimSun" pitchFamily="2" charset="-122"/>
                    <a:cs typeface="Times New Roman" pitchFamily="18" charset="0"/>
                  </a:rPr>
                  <a:t>，这种情况下</a:t>
                </a:r>
                <a:r>
                  <a:rPr lang="en-US" dirty="0" err="1">
                    <a:solidFill>
                      <a:srgbClr val="FF0000"/>
                    </a:solidFill>
                    <a:latin typeface="Times New Roman" pitchFamily="18" charset="0"/>
                    <a:ea typeface="SimSun" pitchFamily="2" charset="-122"/>
                    <a:cs typeface="Times New Roman" pitchFamily="18" charset="0"/>
                  </a:rPr>
                  <a:t>Dinic</a:t>
                </a:r>
                <a:r>
                  <a:rPr lang="zh-CN" altLang="en-US" dirty="0">
                    <a:solidFill>
                      <a:srgbClr val="FF0000"/>
                    </a:solidFill>
                    <a:latin typeface="Times New Roman" pitchFamily="18" charset="0"/>
                    <a:ea typeface="SimSun" pitchFamily="2" charset="-122"/>
                    <a:cs typeface="Times New Roman" pitchFamily="18" charset="0"/>
                  </a:rPr>
                  <a:t>算法最多计算</a:t>
                </a:r>
                <a:r>
                  <a:rPr lang="en-US" i="1" dirty="0">
                    <a:solidFill>
                      <a:srgbClr val="FF0000"/>
                    </a:solidFill>
                    <a:latin typeface="Times New Roman" pitchFamily="18" charset="0"/>
                    <a:ea typeface="SimSun" pitchFamily="2" charset="-122"/>
                    <a:cs typeface="Times New Roman" pitchFamily="18" charset="0"/>
                  </a:rPr>
                  <a:t>m</a:t>
                </a:r>
                <a:r>
                  <a:rPr lang="en-US" sz="1600" baseline="30000" dirty="0">
                    <a:solidFill>
                      <a:srgbClr val="FF0000"/>
                    </a:solidFill>
                    <a:latin typeface="Times New Roman" pitchFamily="18" charset="0"/>
                    <a:ea typeface="SimSun" pitchFamily="2" charset="-122"/>
                    <a:cs typeface="Times New Roman" pitchFamily="18" charset="0"/>
                  </a:rPr>
                  <a:t>1/2</a:t>
                </a:r>
                <a:r>
                  <a:rPr lang="zh-CN" altLang="en-US" dirty="0">
                    <a:solidFill>
                      <a:srgbClr val="FF0000"/>
                    </a:solidFill>
                    <a:latin typeface="Times New Roman" pitchFamily="18" charset="0"/>
                    <a:ea typeface="SimSun" pitchFamily="2" charset="-122"/>
                    <a:cs typeface="Times New Roman" pitchFamily="18" charset="0"/>
                  </a:rPr>
                  <a:t>次阻塞流，这是因为每轮计算阻塞流，增广流的容量</a:t>
                </a:r>
                <a:r>
                  <a:rPr lang="en-US" altLang="zh-CN" dirty="0">
                    <a:solidFill>
                      <a:srgbClr val="FF0000"/>
                    </a:solidFill>
                    <a:latin typeface="Times New Roman" pitchFamily="18" charset="0"/>
                    <a:ea typeface="SimSun" pitchFamily="2" charset="-122"/>
                    <a:cs typeface="Times New Roman" pitchFamily="18" charset="0"/>
                  </a:rPr>
                  <a:t>(</a:t>
                </a:r>
                <a:r>
                  <a:rPr lang="zh-CN" altLang="en-US" dirty="0">
                    <a:solidFill>
                      <a:srgbClr val="FF0000"/>
                    </a:solidFill>
                    <a:latin typeface="Times New Roman" pitchFamily="18" charset="0"/>
                    <a:ea typeface="SimSun" pitchFamily="2" charset="-122"/>
                    <a:cs typeface="Times New Roman" pitchFamily="18" charset="0"/>
                  </a:rPr>
                  <a:t>至少</a:t>
                </a:r>
                <a:r>
                  <a:rPr lang="en-US" altLang="zh-CN" dirty="0">
                    <a:solidFill>
                      <a:srgbClr val="FF0000"/>
                    </a:solidFill>
                    <a:latin typeface="Times New Roman" pitchFamily="18" charset="0"/>
                    <a:ea typeface="SimSun" pitchFamily="2" charset="-122"/>
                    <a:cs typeface="Times New Roman" pitchFamily="18" charset="0"/>
                  </a:rPr>
                  <a:t>)</a:t>
                </a:r>
                <a:r>
                  <a:rPr lang="zh-CN" altLang="en-US" dirty="0">
                    <a:solidFill>
                      <a:srgbClr val="FF0000"/>
                    </a:solidFill>
                    <a:latin typeface="Times New Roman" pitchFamily="18" charset="0"/>
                    <a:ea typeface="SimSun" pitchFamily="2" charset="-122"/>
                    <a:cs typeface="Times New Roman" pitchFamily="18" charset="0"/>
                  </a:rPr>
                  <a:t>增加“整数</a:t>
                </a:r>
                <a:r>
                  <a:rPr lang="en-US" altLang="zh-CN" dirty="0">
                    <a:solidFill>
                      <a:srgbClr val="FF0000"/>
                    </a:solidFill>
                    <a:latin typeface="Times New Roman" pitchFamily="18" charset="0"/>
                    <a:ea typeface="SimSun" pitchFamily="2" charset="-122"/>
                    <a:cs typeface="Times New Roman" pitchFamily="18" charset="0"/>
                  </a:rPr>
                  <a:t>1</a:t>
                </a:r>
                <a:r>
                  <a:rPr lang="zh-CN" altLang="en-US" dirty="0">
                    <a:solidFill>
                      <a:srgbClr val="FF0000"/>
                    </a:solidFill>
                    <a:latin typeface="Times New Roman" pitchFamily="18" charset="0"/>
                    <a:ea typeface="SimSun" pitchFamily="2" charset="-122"/>
                    <a:cs typeface="Times New Roman" pitchFamily="18" charset="0"/>
                  </a:rPr>
                  <a:t>”</a:t>
                </a:r>
                <a:r>
                  <a:rPr lang="en-US" altLang="zh-CN" dirty="0">
                    <a:solidFill>
                      <a:srgbClr val="FF0000"/>
                    </a:solidFill>
                    <a:latin typeface="Times New Roman" pitchFamily="18" charset="0"/>
                    <a:ea typeface="SimSun" pitchFamily="2" charset="-122"/>
                    <a:cs typeface="Times New Roman" pitchFamily="18" charset="0"/>
                  </a:rPr>
                  <a:t>【</a:t>
                </a:r>
                <a:r>
                  <a:rPr lang="zh-CN" altLang="en-US" dirty="0">
                    <a:solidFill>
                      <a:srgbClr val="FF0000"/>
                    </a:solidFill>
                    <a:latin typeface="Times New Roman" pitchFamily="18" charset="0"/>
                    <a:ea typeface="SimSun" pitchFamily="2" charset="-122"/>
                    <a:cs typeface="Times New Roman" pitchFamily="18" charset="0"/>
                  </a:rPr>
                  <a:t>因为是整数</a:t>
                </a:r>
                <a:r>
                  <a:rPr lang="en-US" altLang="zh-CN" dirty="0">
                    <a:solidFill>
                      <a:srgbClr val="FF0000"/>
                    </a:solidFill>
                    <a:latin typeface="Times New Roman" pitchFamily="18" charset="0"/>
                    <a:ea typeface="SimSun" pitchFamily="2" charset="-122"/>
                    <a:cs typeface="Times New Roman" pitchFamily="18" charset="0"/>
                  </a:rPr>
                  <a:t>0-1</a:t>
                </a:r>
                <a:r>
                  <a:rPr lang="zh-CN" altLang="en-US" dirty="0">
                    <a:solidFill>
                      <a:srgbClr val="FF0000"/>
                    </a:solidFill>
                    <a:latin typeface="Times New Roman" pitchFamily="18" charset="0"/>
                    <a:ea typeface="SimSun" pitchFamily="2" charset="-122"/>
                    <a:cs typeface="Times New Roman" pitchFamily="18" charset="0"/>
                  </a:rPr>
                  <a:t>网络</a:t>
                </a:r>
                <a:r>
                  <a:rPr lang="en-US" altLang="zh-CN" dirty="0">
                    <a:solidFill>
                      <a:srgbClr val="FF0000"/>
                    </a:solidFill>
                    <a:latin typeface="Times New Roman" pitchFamily="18" charset="0"/>
                    <a:ea typeface="SimSun" pitchFamily="2" charset="-122"/>
                    <a:cs typeface="Times New Roman" pitchFamily="18" charset="0"/>
                  </a:rPr>
                  <a:t>】</a:t>
                </a:r>
                <a:r>
                  <a:rPr lang="zh-CN" altLang="en-US" dirty="0">
                    <a:solidFill>
                      <a:srgbClr val="FF0000"/>
                    </a:solidFill>
                    <a:latin typeface="Times New Roman" pitchFamily="18" charset="0"/>
                    <a:ea typeface="SimSun" pitchFamily="2" charset="-122"/>
                    <a:cs typeface="Times New Roman" pitchFamily="18" charset="0"/>
                  </a:rPr>
                  <a:t>，每次加</a:t>
                </a:r>
                <a:r>
                  <a:rPr lang="en-US" altLang="zh-CN" dirty="0">
                    <a:solidFill>
                      <a:srgbClr val="FF0000"/>
                    </a:solidFill>
                    <a:latin typeface="Times New Roman" pitchFamily="18" charset="0"/>
                    <a:ea typeface="SimSun" pitchFamily="2" charset="-122"/>
                    <a:cs typeface="Times New Roman" pitchFamily="18" charset="0"/>
                  </a:rPr>
                  <a:t>1</a:t>
                </a:r>
                <a:r>
                  <a:rPr lang="zh-CN" altLang="en-US" dirty="0">
                    <a:solidFill>
                      <a:srgbClr val="FF0000"/>
                    </a:solidFill>
                    <a:latin typeface="Times New Roman" pitchFamily="18" charset="0"/>
                    <a:ea typeface="SimSun" pitchFamily="2" charset="-122"/>
                    <a:cs typeface="Times New Roman" pitchFamily="18" charset="0"/>
                  </a:rPr>
                  <a:t>，那么最多</a:t>
                </a:r>
                <a:r>
                  <a:rPr lang="en-US" i="1" dirty="0">
                    <a:solidFill>
                      <a:srgbClr val="FF0000"/>
                    </a:solidFill>
                    <a:latin typeface="Times New Roman" pitchFamily="18" charset="0"/>
                    <a:ea typeface="SimSun" pitchFamily="2" charset="-122"/>
                    <a:cs typeface="Times New Roman" pitchFamily="18" charset="0"/>
                  </a:rPr>
                  <a:t>m</a:t>
                </a:r>
                <a:r>
                  <a:rPr lang="en-US" sz="1200" baseline="30000" dirty="0">
                    <a:solidFill>
                      <a:srgbClr val="FF0000"/>
                    </a:solidFill>
                    <a:latin typeface="Times New Roman" pitchFamily="18" charset="0"/>
                    <a:ea typeface="SimSun" pitchFamily="2" charset="-122"/>
                    <a:cs typeface="Times New Roman" pitchFamily="18" charset="0"/>
                  </a:rPr>
                  <a:t>1/2</a:t>
                </a:r>
                <a:r>
                  <a:rPr lang="zh-CN" altLang="en-US" dirty="0">
                    <a:solidFill>
                      <a:srgbClr val="FF0000"/>
                    </a:solidFill>
                    <a:latin typeface="Times New Roman" pitchFamily="18" charset="0"/>
                    <a:ea typeface="SimSun" pitchFamily="2" charset="-122"/>
                    <a:cs typeface="Times New Roman" pitchFamily="18" charset="0"/>
                  </a:rPr>
                  <a:t>次，最大流就达到了</a:t>
                </a:r>
                <a:r>
                  <a:rPr lang="en-US" altLang="zh-CN" dirty="0">
                    <a:solidFill>
                      <a:srgbClr val="FF0000"/>
                    </a:solidFill>
                    <a:latin typeface="Times New Roman" pitchFamily="18" charset="0"/>
                    <a:ea typeface="SimSun" pitchFamily="2" charset="-122"/>
                    <a:cs typeface="Times New Roman" pitchFamily="18" charset="0"/>
                  </a:rPr>
                  <a:t>.</a:t>
                </a:r>
              </a:p>
              <a:p>
                <a:r>
                  <a:rPr lang="zh-CN" altLang="en-US" i="1" dirty="0">
                    <a:solidFill>
                      <a:srgbClr val="FF0000"/>
                    </a:solidFill>
                    <a:latin typeface="Times New Roman" pitchFamily="18" charset="0"/>
                    <a:ea typeface="SimSun" pitchFamily="2" charset="-122"/>
                    <a:cs typeface="Times New Roman" pitchFamily="18" charset="0"/>
                  </a:rPr>
                  <a:t>情况</a:t>
                </a:r>
                <a:r>
                  <a:rPr lang="en-US" altLang="zh-CN" i="1" dirty="0">
                    <a:solidFill>
                      <a:srgbClr val="FF0000"/>
                    </a:solidFill>
                    <a:latin typeface="Times New Roman" pitchFamily="18" charset="0"/>
                    <a:ea typeface="SimSun" pitchFamily="2" charset="-122"/>
                    <a:cs typeface="Times New Roman" pitchFamily="18" charset="0"/>
                  </a:rPr>
                  <a:t>2</a:t>
                </a:r>
                <a:r>
                  <a:rPr lang="zh-CN" altLang="en-US" i="1" dirty="0">
                    <a:solidFill>
                      <a:srgbClr val="FF0000"/>
                    </a:solidFill>
                    <a:latin typeface="Times New Roman" pitchFamily="18" charset="0"/>
                    <a:ea typeface="SimSun" pitchFamily="2" charset="-122"/>
                    <a:cs typeface="Times New Roman" pitchFamily="18" charset="0"/>
                  </a:rPr>
                  <a:t>：</a:t>
                </a:r>
                <a:r>
                  <a:rPr lang="en-US" altLang="zh-CN" i="1" dirty="0">
                    <a:solidFill>
                      <a:srgbClr val="FF0000"/>
                    </a:solidFill>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经过</a:t>
                </a:r>
                <a:r>
                  <a:rPr lang="en-US" i="1" dirty="0">
                    <a:latin typeface="Times New Roman" pitchFamily="18" charset="0"/>
                    <a:ea typeface="SimSun" pitchFamily="2" charset="-122"/>
                    <a:cs typeface="Times New Roman" pitchFamily="18" charset="0"/>
                  </a:rPr>
                  <a:t>m</a:t>
                </a:r>
                <a:r>
                  <a:rPr lang="en-US" sz="1600" baseline="30000"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轮阻塞流</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每轮对应的最短路径长度加一，经过</a:t>
                </a:r>
                <a:r>
                  <a:rPr lang="en-US" i="1" dirty="0">
                    <a:latin typeface="Times New Roman" pitchFamily="18" charset="0"/>
                    <a:ea typeface="SimSun" pitchFamily="2" charset="-122"/>
                    <a:cs typeface="Times New Roman" pitchFamily="18" charset="0"/>
                  </a:rPr>
                  <a:t>m</a:t>
                </a:r>
                <a:r>
                  <a:rPr lang="en-US" sz="1600" baseline="30000"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轮阻塞，则最短路径长度会大于</a:t>
                </a:r>
                <a:r>
                  <a:rPr lang="en-US" i="1" dirty="0">
                    <a:latin typeface="Times New Roman" pitchFamily="18" charset="0"/>
                    <a:ea typeface="SimSun" pitchFamily="2" charset="-122"/>
                    <a:cs typeface="Times New Roman" pitchFamily="18" charset="0"/>
                  </a:rPr>
                  <a:t>m</a:t>
                </a:r>
                <a:r>
                  <a:rPr lang="en-US" sz="1200" baseline="30000" dirty="0">
                    <a:latin typeface="Times New Roman" pitchFamily="18" charset="0"/>
                    <a:ea typeface="SimSun" pitchFamily="2" charset="-122"/>
                    <a:cs typeface="Times New Roman" pitchFamily="18" charset="0"/>
                  </a:rPr>
                  <a:t>1/2</a:t>
                </a:r>
                <a:r>
                  <a:rPr lang="en-US" altLang="zh-CN" dirty="0">
                    <a:latin typeface="Times New Roman" pitchFamily="18" charset="0"/>
                    <a:ea typeface="SimSun" pitchFamily="2" charset="-122"/>
                    <a:cs typeface="Times New Roman" pitchFamily="18" charset="0"/>
                  </a:rPr>
                  <a:t>. </a:t>
                </a:r>
                <a:endParaRPr lang="en-US" i="1" dirty="0">
                  <a:solidFill>
                    <a:srgbClr val="FF0000"/>
                  </a:solidFill>
                  <a:latin typeface="Times New Roman" pitchFamily="18" charset="0"/>
                  <a:ea typeface="SimSun" pitchFamily="2" charset="-122"/>
                  <a:cs typeface="Times New Roman" pitchFamily="18" charset="0"/>
                </a:endParaRPr>
              </a:p>
              <a:p>
                <a:endParaRPr lang="en-US" i="1" dirty="0">
                  <a:latin typeface="Cambria Math" panose="02040503050406030204" pitchFamily="18" charset="0"/>
                  <a:ea typeface="SimSun" pitchFamily="2" charset="-122"/>
                  <a:cs typeface="Times New Roman" pitchFamily="18" charset="0"/>
                </a:endParaRPr>
              </a:p>
              <a:p>
                <a14:m>
                  <m:oMath xmlns:m="http://schemas.openxmlformats.org/officeDocument/2006/math">
                    <m:f>
                      <m:fPr>
                        <m:ctrlPr>
                          <a:rPr lang="en-US" i="1" smtClean="0">
                            <a:latin typeface="Cambria Math" panose="02040503050406030204" pitchFamily="18" charset="0"/>
                            <a:ea typeface="SimSun" pitchFamily="2" charset="-122"/>
                            <a:cs typeface="Times New Roman" pitchFamily="18" charset="0"/>
                          </a:rPr>
                        </m:ctrlPr>
                      </m:fPr>
                      <m:num>
                        <m:r>
                          <a:rPr lang="en-US" b="0" i="1" smtClean="0">
                            <a:latin typeface="Cambria Math"/>
                            <a:ea typeface="SimSun" pitchFamily="2" charset="-122"/>
                            <a:cs typeface="Times New Roman" pitchFamily="18" charset="0"/>
                          </a:rPr>
                          <m:t>𝑚</m:t>
                        </m:r>
                      </m:num>
                      <m:den>
                        <m:r>
                          <a:rPr lang="en-US" i="1" smtClean="0">
                            <a:latin typeface="Cambria Math"/>
                            <a:ea typeface="Cambria Math"/>
                            <a:cs typeface="Times New Roman" pitchFamily="18" charset="0"/>
                          </a:rPr>
                          <m:t>𝛿</m:t>
                        </m:r>
                        <m:r>
                          <a:rPr lang="en-US" b="0" i="1" smtClean="0">
                            <a:latin typeface="Cambria Math"/>
                            <a:ea typeface="Cambria Math"/>
                            <a:cs typeface="Times New Roman" pitchFamily="18" charset="0"/>
                          </a:rPr>
                          <m:t>(</m:t>
                        </m:r>
                        <m:r>
                          <a:rPr lang="en-US" b="0" i="1" smtClean="0">
                            <a:latin typeface="Cambria Math"/>
                            <a:ea typeface="Cambria Math"/>
                            <a:cs typeface="Times New Roman" pitchFamily="18" charset="0"/>
                          </a:rPr>
                          <m:t>𝑠</m:t>
                        </m:r>
                        <m:r>
                          <a:rPr lang="en-US" b="0" i="1" smtClean="0">
                            <a:latin typeface="Cambria Math"/>
                            <a:ea typeface="Cambria Math"/>
                            <a:cs typeface="Times New Roman" pitchFamily="18" charset="0"/>
                          </a:rPr>
                          <m:t>,</m:t>
                        </m:r>
                        <m:r>
                          <a:rPr lang="en-US" b="0" i="1" smtClean="0">
                            <a:latin typeface="Cambria Math"/>
                            <a:ea typeface="Cambria Math"/>
                            <a:cs typeface="Times New Roman" pitchFamily="18" charset="0"/>
                          </a:rPr>
                          <m:t>𝑡</m:t>
                        </m:r>
                        <m:r>
                          <a:rPr lang="en-US" b="0" i="1" smtClean="0">
                            <a:latin typeface="Cambria Math"/>
                            <a:ea typeface="Cambria Math"/>
                            <a:cs typeface="Times New Roman" pitchFamily="18" charset="0"/>
                          </a:rPr>
                          <m:t>)</m:t>
                        </m:r>
                      </m:den>
                    </m:f>
                  </m:oMath>
                </a14:m>
                <a:r>
                  <a:rPr lang="en-US" dirty="0">
                    <a:latin typeface="Times New Roman" pitchFamily="18" charset="0"/>
                    <a:ea typeface="SimSun" pitchFamily="2" charset="-122"/>
                    <a:cs typeface="Times New Roman" pitchFamily="18" charset="0"/>
                  </a:rPr>
                  <a:t>&lt;  </a:t>
                </a:r>
                <a14:m>
                  <m:oMath xmlns:m="http://schemas.openxmlformats.org/officeDocument/2006/math">
                    <m:f>
                      <m:fPr>
                        <m:ctrlPr>
                          <a:rPr lang="en-US" i="1" dirty="0" smtClean="0">
                            <a:latin typeface="Cambria Math" panose="02040503050406030204" pitchFamily="18" charset="0"/>
                            <a:ea typeface="SimSun" pitchFamily="2" charset="-122"/>
                            <a:cs typeface="Times New Roman" pitchFamily="18" charset="0"/>
                          </a:rPr>
                        </m:ctrlPr>
                      </m:fPr>
                      <m:num>
                        <m:r>
                          <a:rPr lang="en-US" b="0" i="1" dirty="0" smtClean="0">
                            <a:latin typeface="Cambria Math"/>
                            <a:ea typeface="SimSun" pitchFamily="2" charset="-122"/>
                            <a:cs typeface="Times New Roman" pitchFamily="18" charset="0"/>
                          </a:rPr>
                          <m:t>𝑚</m:t>
                        </m:r>
                      </m:num>
                      <m:den>
                        <m:rad>
                          <m:radPr>
                            <m:degHide m:val="on"/>
                            <m:ctrlPr>
                              <a:rPr lang="en-US" i="1" dirty="0" smtClean="0">
                                <a:latin typeface="Cambria Math" panose="02040503050406030204" pitchFamily="18" charset="0"/>
                                <a:ea typeface="SimSun" pitchFamily="2" charset="-122"/>
                                <a:cs typeface="Times New Roman" pitchFamily="18" charset="0"/>
                              </a:rPr>
                            </m:ctrlPr>
                          </m:radPr>
                          <m:deg/>
                          <m:e>
                            <m:r>
                              <a:rPr lang="en-US" b="0" i="1" dirty="0" smtClean="0">
                                <a:latin typeface="Cambria Math"/>
                                <a:ea typeface="SimSun" pitchFamily="2" charset="-122"/>
                                <a:cs typeface="Times New Roman" pitchFamily="18" charset="0"/>
                              </a:rPr>
                              <m:t>𝑚</m:t>
                            </m:r>
                          </m:e>
                        </m:rad>
                      </m:den>
                    </m:f>
                  </m:oMath>
                </a14:m>
                <a:r>
                  <a:rPr lang="zh-CN" altLang="en-US" dirty="0"/>
                  <a:t>，其成立是因为</a:t>
                </a:r>
                <a14:m>
                  <m:oMath xmlns:m="http://schemas.openxmlformats.org/officeDocument/2006/math">
                    <m:r>
                      <a:rPr lang="en-US" i="1" smtClean="0">
                        <a:latin typeface="Cambria Math"/>
                        <a:ea typeface="Cambria Math"/>
                        <a:cs typeface="Times New Roman" pitchFamily="18" charset="0"/>
                      </a:rPr>
                      <m:t>𝛿</m:t>
                    </m:r>
                    <m:d>
                      <m:dPr>
                        <m:ctrlPr>
                          <a:rPr lang="en-US" b="0" i="1" smtClean="0">
                            <a:latin typeface="Cambria Math" panose="02040503050406030204" pitchFamily="18" charset="0"/>
                            <a:ea typeface="Cambria Math"/>
                            <a:cs typeface="Times New Roman" pitchFamily="18" charset="0"/>
                          </a:rPr>
                        </m:ctrlPr>
                      </m:dPr>
                      <m:e>
                        <m:r>
                          <a:rPr lang="en-US" b="0" i="1" smtClean="0">
                            <a:latin typeface="Cambria Math"/>
                            <a:ea typeface="Cambria Math"/>
                            <a:cs typeface="Times New Roman" pitchFamily="18" charset="0"/>
                          </a:rPr>
                          <m:t>𝑠</m:t>
                        </m:r>
                        <m:r>
                          <a:rPr lang="en-US" b="0" i="1" smtClean="0">
                            <a:latin typeface="Cambria Math"/>
                            <a:ea typeface="Cambria Math"/>
                            <a:cs typeface="Times New Roman" pitchFamily="18" charset="0"/>
                          </a:rPr>
                          <m:t>,</m:t>
                        </m:r>
                        <m:r>
                          <a:rPr lang="en-US" b="0" i="1" smtClean="0">
                            <a:latin typeface="Cambria Math"/>
                            <a:ea typeface="Cambria Math"/>
                            <a:cs typeface="Times New Roman" pitchFamily="18" charset="0"/>
                          </a:rPr>
                          <m:t>𝑡</m:t>
                        </m:r>
                      </m:e>
                    </m:d>
                    <m:r>
                      <a:rPr lang="en-US" b="0" i="1" smtClean="0">
                        <a:latin typeface="Cambria Math" panose="02040503050406030204" pitchFamily="18" charset="0"/>
                        <a:ea typeface="Cambria Math"/>
                        <a:cs typeface="Times New Roman" pitchFamily="18" charset="0"/>
                      </a:rPr>
                      <m:t>&gt;</m:t>
                    </m:r>
                    <m:rad>
                      <m:radPr>
                        <m:degHide m:val="on"/>
                        <m:ctrlPr>
                          <a:rPr lang="en-US" i="1" dirty="0" smtClean="0">
                            <a:latin typeface="Cambria Math" panose="02040503050406030204" pitchFamily="18" charset="0"/>
                            <a:ea typeface="SimSun" pitchFamily="2" charset="-122"/>
                            <a:cs typeface="Times New Roman" pitchFamily="18" charset="0"/>
                          </a:rPr>
                        </m:ctrlPr>
                      </m:radPr>
                      <m:deg/>
                      <m:e>
                        <m:r>
                          <a:rPr lang="en-US" b="0" i="1" dirty="0" smtClean="0">
                            <a:latin typeface="Cambria Math"/>
                            <a:ea typeface="SimSun" pitchFamily="2" charset="-122"/>
                            <a:cs typeface="Times New Roman" pitchFamily="18" charset="0"/>
                          </a:rPr>
                          <m:t>𝑚</m:t>
                        </m:r>
                      </m:e>
                    </m:rad>
                  </m:oMath>
                </a14:m>
                <a:r>
                  <a:rPr lang="en-US" dirty="0"/>
                  <a:t>. </a:t>
                </a:r>
                <a:r>
                  <a:rPr lang="en-US" altLang="zh-CN" dirty="0"/>
                  <a:t>【</a:t>
                </a:r>
                <a:r>
                  <a:rPr lang="zh-CN" altLang="en-US" dirty="0"/>
                  <a:t>注：剩余网络中，</a:t>
                </a:r>
                <a:r>
                  <a:rPr lang="zh-CN" altLang="en-US" dirty="0">
                    <a:sym typeface="Symbol" panose="05050102010706020507" pitchFamily="18" charset="2"/>
                  </a:rPr>
                  <a:t>（</a:t>
                </a:r>
                <a:r>
                  <a:rPr lang="en-US" altLang="zh-CN" dirty="0" err="1">
                    <a:sym typeface="Symbol" panose="05050102010706020507" pitchFamily="18" charset="2"/>
                  </a:rPr>
                  <a:t>s,t</a:t>
                </a:r>
                <a:r>
                  <a:rPr lang="zh-CN" altLang="en-US" dirty="0">
                    <a:sym typeface="Symbol" panose="05050102010706020507" pitchFamily="18" charset="2"/>
                  </a:rPr>
                  <a:t>）</a:t>
                </a:r>
                <a:r>
                  <a:rPr lang="zh-CN" altLang="en-US" dirty="0"/>
                  <a:t>每轮长度至少加一</a:t>
                </a:r>
                <a:r>
                  <a:rPr lang="en-US" altLang="zh-CN" dirty="0"/>
                  <a:t>】</a:t>
                </a:r>
                <a:endParaRPr lang="en-US" dirty="0"/>
              </a:p>
            </p:txBody>
          </p:sp>
        </mc:Choice>
        <mc:Fallback xmlns="">
          <p:sp>
            <p:nvSpPr>
              <p:cNvPr id="3" name="备注占位符 2"/>
              <p:cNvSpPr>
                <a:spLocks noGrp="1"/>
              </p:cNvSpPr>
              <p:nvPr>
                <p:ph type="body" idx="1"/>
              </p:nvPr>
            </p:nvSpPr>
            <p:spPr/>
            <p:txBody>
              <a:bodyPr/>
              <a:lstStyle/>
              <a:p>
                <a:r>
                  <a:rPr lang="zh-CN" altLang="en-US" i="0" dirty="0">
                    <a:latin typeface="Times New Roman" pitchFamily="18" charset="0"/>
                    <a:ea typeface="SimSun" pitchFamily="2" charset="-122"/>
                    <a:cs typeface="Times New Roman" pitchFamily="18" charset="0"/>
                  </a:rPr>
                  <a:t>第一种情况：</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en-US" sz="1600" baseline="30000" dirty="0">
                    <a:latin typeface="Times New Roman" pitchFamily="18" charset="0"/>
                    <a:ea typeface="SimSun" pitchFamily="2" charset="-122"/>
                    <a:cs typeface="Times New Roman" pitchFamily="18" charset="0"/>
                  </a:rPr>
                  <a:t>1/2 </a:t>
                </a:r>
                <a:r>
                  <a:rPr lang="en-US" dirty="0">
                    <a:latin typeface="Times New Roman" pitchFamily="18" charset="0"/>
                    <a:ea typeface="SimSun" pitchFamily="2" charset="-122"/>
                    <a:cs typeface="Times New Roman" pitchFamily="18" charset="0"/>
                  </a:rPr>
                  <a:t>= </a:t>
                </a:r>
                <a:r>
                  <a:rPr lang="en-US" i="0">
                    <a:latin typeface="Cambria Math" panose="02040503050406030204" pitchFamily="18" charset="0"/>
                    <a:ea typeface="SimSun" pitchFamily="2" charset="-122"/>
                    <a:cs typeface="Times New Roman" pitchFamily="18" charset="0"/>
                  </a:rPr>
                  <a:t>√</a:t>
                </a:r>
                <a:r>
                  <a:rPr lang="en-US" b="0" i="0">
                    <a:latin typeface="Cambria Math"/>
                    <a:ea typeface="SimSun" pitchFamily="2" charset="-122"/>
                    <a:cs typeface="Times New Roman" pitchFamily="18" charset="0"/>
                  </a:rPr>
                  <a:t>𝑚</a:t>
                </a:r>
                <a:r>
                  <a:rPr lang="zh-CN" altLang="en-US" i="1" dirty="0">
                    <a:latin typeface="Cambria Math" panose="02040503050406030204" pitchFamily="18" charset="0"/>
                    <a:ea typeface="SimSun" pitchFamily="2" charset="-122"/>
                    <a:cs typeface="Times New Roman" pitchFamily="18" charset="0"/>
                  </a:rPr>
                  <a:t>，这种情况下</a:t>
                </a:r>
                <a:r>
                  <a:rPr lang="en-US" dirty="0" err="1">
                    <a:solidFill>
                      <a:srgbClr val="FF0000"/>
                    </a:solidFill>
                    <a:latin typeface="Times New Roman" pitchFamily="18" charset="0"/>
                    <a:ea typeface="SimSun" pitchFamily="2" charset="-122"/>
                    <a:cs typeface="Times New Roman" pitchFamily="18" charset="0"/>
                  </a:rPr>
                  <a:t>Dinic</a:t>
                </a:r>
                <a:r>
                  <a:rPr lang="zh-CN" altLang="en-US" dirty="0">
                    <a:solidFill>
                      <a:srgbClr val="FF0000"/>
                    </a:solidFill>
                    <a:latin typeface="Times New Roman" pitchFamily="18" charset="0"/>
                    <a:ea typeface="SimSun" pitchFamily="2" charset="-122"/>
                    <a:cs typeface="Times New Roman" pitchFamily="18" charset="0"/>
                  </a:rPr>
                  <a:t>算法最多计算</a:t>
                </a:r>
                <a:r>
                  <a:rPr lang="en-US" i="1" dirty="0">
                    <a:solidFill>
                      <a:srgbClr val="FF0000"/>
                    </a:solidFill>
                    <a:latin typeface="Times New Roman" pitchFamily="18" charset="0"/>
                    <a:ea typeface="SimSun" pitchFamily="2" charset="-122"/>
                    <a:cs typeface="Times New Roman" pitchFamily="18" charset="0"/>
                  </a:rPr>
                  <a:t>m</a:t>
                </a:r>
                <a:r>
                  <a:rPr lang="en-US" sz="1600" baseline="30000" dirty="0">
                    <a:solidFill>
                      <a:srgbClr val="FF0000"/>
                    </a:solidFill>
                    <a:latin typeface="Times New Roman" pitchFamily="18" charset="0"/>
                    <a:ea typeface="SimSun" pitchFamily="2" charset="-122"/>
                    <a:cs typeface="Times New Roman" pitchFamily="18" charset="0"/>
                  </a:rPr>
                  <a:t>1/2</a:t>
                </a:r>
                <a:r>
                  <a:rPr lang="zh-CN" altLang="en-US" dirty="0">
                    <a:solidFill>
                      <a:srgbClr val="FF0000"/>
                    </a:solidFill>
                    <a:latin typeface="Times New Roman" pitchFamily="18" charset="0"/>
                    <a:ea typeface="SimSun" pitchFamily="2" charset="-122"/>
                    <a:cs typeface="Times New Roman" pitchFamily="18" charset="0"/>
                  </a:rPr>
                  <a:t>次阻塞流，这是因为每轮计算阻塞流，增光流的容量加</a:t>
                </a:r>
                <a:r>
                  <a:rPr lang="en-US" altLang="zh-CN" dirty="0">
                    <a:solidFill>
                      <a:srgbClr val="FF0000"/>
                    </a:solidFill>
                    <a:latin typeface="Times New Roman" pitchFamily="18" charset="0"/>
                    <a:ea typeface="SimSun" pitchFamily="2" charset="-122"/>
                    <a:cs typeface="Times New Roman" pitchFamily="18" charset="0"/>
                  </a:rPr>
                  <a:t>1【</a:t>
                </a:r>
                <a:r>
                  <a:rPr lang="zh-CN" altLang="en-US" dirty="0">
                    <a:solidFill>
                      <a:srgbClr val="FF0000"/>
                    </a:solidFill>
                    <a:latin typeface="Times New Roman" pitchFamily="18" charset="0"/>
                    <a:ea typeface="SimSun" pitchFamily="2" charset="-122"/>
                    <a:cs typeface="Times New Roman" pitchFamily="18" charset="0"/>
                  </a:rPr>
                  <a:t>整数</a:t>
                </a:r>
                <a:r>
                  <a:rPr lang="en-US" altLang="zh-CN" dirty="0">
                    <a:solidFill>
                      <a:srgbClr val="FF0000"/>
                    </a:solidFill>
                    <a:latin typeface="Times New Roman" pitchFamily="18" charset="0"/>
                    <a:ea typeface="SimSun" pitchFamily="2" charset="-122"/>
                    <a:cs typeface="Times New Roman" pitchFamily="18" charset="0"/>
                  </a:rPr>
                  <a:t>0-1</a:t>
                </a:r>
                <a:r>
                  <a:rPr lang="zh-CN" altLang="en-US" dirty="0">
                    <a:solidFill>
                      <a:srgbClr val="FF0000"/>
                    </a:solidFill>
                    <a:latin typeface="Times New Roman" pitchFamily="18" charset="0"/>
                    <a:ea typeface="SimSun" pitchFamily="2" charset="-122"/>
                    <a:cs typeface="Times New Roman" pitchFamily="18" charset="0"/>
                  </a:rPr>
                  <a:t>网络</a:t>
                </a:r>
                <a:r>
                  <a:rPr lang="en-US" altLang="zh-CN" dirty="0">
                    <a:solidFill>
                      <a:srgbClr val="FF0000"/>
                    </a:solidFill>
                    <a:latin typeface="Times New Roman" pitchFamily="18" charset="0"/>
                    <a:ea typeface="SimSun" pitchFamily="2" charset="-122"/>
                    <a:cs typeface="Times New Roman" pitchFamily="18" charset="0"/>
                  </a:rPr>
                  <a:t>】</a:t>
                </a:r>
                <a:r>
                  <a:rPr lang="zh-CN" altLang="en-US" dirty="0">
                    <a:solidFill>
                      <a:srgbClr val="FF0000"/>
                    </a:solidFill>
                    <a:latin typeface="Times New Roman" pitchFamily="18" charset="0"/>
                    <a:ea typeface="SimSun" pitchFamily="2" charset="-122"/>
                    <a:cs typeface="Times New Roman" pitchFamily="18" charset="0"/>
                  </a:rPr>
                  <a:t>，最多</a:t>
                </a:r>
                <a:r>
                  <a:rPr lang="en-US" i="1" dirty="0">
                    <a:solidFill>
                      <a:srgbClr val="FF0000"/>
                    </a:solidFill>
                    <a:latin typeface="Times New Roman" pitchFamily="18" charset="0"/>
                    <a:ea typeface="SimSun" pitchFamily="2" charset="-122"/>
                    <a:cs typeface="Times New Roman" pitchFamily="18" charset="0"/>
                  </a:rPr>
                  <a:t>m</a:t>
                </a:r>
                <a:r>
                  <a:rPr lang="en-US" sz="1200" baseline="30000" dirty="0">
                    <a:solidFill>
                      <a:srgbClr val="FF0000"/>
                    </a:solidFill>
                    <a:latin typeface="Times New Roman" pitchFamily="18" charset="0"/>
                    <a:ea typeface="SimSun" pitchFamily="2" charset="-122"/>
                    <a:cs typeface="Times New Roman" pitchFamily="18" charset="0"/>
                  </a:rPr>
                  <a:t>1/2</a:t>
                </a:r>
                <a:r>
                  <a:rPr lang="zh-CN" altLang="en-US" dirty="0">
                    <a:solidFill>
                      <a:srgbClr val="FF0000"/>
                    </a:solidFill>
                    <a:latin typeface="Times New Roman" pitchFamily="18" charset="0"/>
                    <a:ea typeface="SimSun" pitchFamily="2" charset="-122"/>
                    <a:cs typeface="Times New Roman" pitchFamily="18" charset="0"/>
                  </a:rPr>
                  <a:t>次，最大流就达到了</a:t>
                </a:r>
                <a:r>
                  <a:rPr lang="en-US" altLang="zh-CN" dirty="0">
                    <a:solidFill>
                      <a:srgbClr val="FF0000"/>
                    </a:solidFill>
                    <a:latin typeface="Times New Roman" pitchFamily="18" charset="0"/>
                    <a:ea typeface="SimSun" pitchFamily="2" charset="-122"/>
                    <a:cs typeface="Times New Roman" pitchFamily="18" charset="0"/>
                  </a:rPr>
                  <a:t>.</a:t>
                </a:r>
                <a:endParaRPr lang="en-US" i="1" dirty="0">
                  <a:latin typeface="Cambria Math" panose="02040503050406030204" pitchFamily="18" charset="0"/>
                  <a:ea typeface="SimSun" pitchFamily="2" charset="-122"/>
                  <a:cs typeface="Times New Roman" pitchFamily="18" charset="0"/>
                </a:endParaRPr>
              </a:p>
              <a:p>
                <a:r>
                  <a:rPr lang="en-US" b="0" i="0">
                    <a:latin typeface="Cambria Math"/>
                    <a:ea typeface="SimSun" pitchFamily="2" charset="-122"/>
                    <a:cs typeface="Times New Roman" pitchFamily="18" charset="0"/>
                  </a:rPr>
                  <a:t>𝑚</a:t>
                </a:r>
                <a:r>
                  <a:rPr lang="en-US" b="0" i="0">
                    <a:latin typeface="Cambria Math" panose="02040503050406030204" pitchFamily="18" charset="0"/>
                    <a:ea typeface="SimSun" pitchFamily="2" charset="-122"/>
                    <a:cs typeface="Times New Roman" pitchFamily="18" charset="0"/>
                  </a:rPr>
                  <a:t>/(</a:t>
                </a:r>
                <a:r>
                  <a:rPr lang="en-US" i="0">
                    <a:latin typeface="Cambria Math"/>
                    <a:ea typeface="Cambria Math"/>
                    <a:cs typeface="Times New Roman" pitchFamily="18" charset="0"/>
                  </a:rPr>
                  <a:t>𝛿</a:t>
                </a:r>
                <a:r>
                  <a:rPr lang="en-US" b="0" i="0">
                    <a:latin typeface="Cambria Math"/>
                    <a:ea typeface="Cambria Math"/>
                    <a:cs typeface="Times New Roman" pitchFamily="18" charset="0"/>
                  </a:rPr>
                  <a:t>(𝑠,𝑡)</a:t>
                </a:r>
                <a:r>
                  <a:rPr lang="en-US" b="0" i="0">
                    <a:latin typeface="Cambria Math" panose="02040503050406030204" pitchFamily="18" charset="0"/>
                    <a:ea typeface="Cambria Math"/>
                    <a:cs typeface="Times New Roman" pitchFamily="18" charset="0"/>
                  </a:rPr>
                  <a:t>)</a:t>
                </a:r>
                <a:r>
                  <a:rPr lang="en-US" dirty="0">
                    <a:latin typeface="Times New Roman" pitchFamily="18" charset="0"/>
                    <a:ea typeface="SimSun" pitchFamily="2" charset="-122"/>
                    <a:cs typeface="Times New Roman" pitchFamily="18" charset="0"/>
                  </a:rPr>
                  <a:t>&lt;  </a:t>
                </a:r>
                <a:r>
                  <a:rPr lang="en-US" b="0" i="0" dirty="0">
                    <a:latin typeface="Cambria Math"/>
                    <a:ea typeface="SimSun" pitchFamily="2" charset="-122"/>
                    <a:cs typeface="Times New Roman" pitchFamily="18" charset="0"/>
                  </a:rPr>
                  <a:t>𝑚</a:t>
                </a:r>
                <a:r>
                  <a:rPr lang="en-US" b="0" i="0" dirty="0">
                    <a:latin typeface="Cambria Math" panose="02040503050406030204" pitchFamily="18" charset="0"/>
                    <a:ea typeface="SimSun" pitchFamily="2" charset="-122"/>
                    <a:cs typeface="Times New Roman" pitchFamily="18" charset="0"/>
                  </a:rPr>
                  <a:t>/√</a:t>
                </a:r>
                <a:r>
                  <a:rPr lang="en-US" b="0" i="0" dirty="0">
                    <a:latin typeface="Cambria Math"/>
                    <a:ea typeface="SimSun" pitchFamily="2" charset="-122"/>
                    <a:cs typeface="Times New Roman" pitchFamily="18" charset="0"/>
                  </a:rPr>
                  <a:t>𝑚</a:t>
                </a:r>
                <a:r>
                  <a:rPr lang="zh-CN" altLang="en-US" dirty="0"/>
                  <a:t>，其成立时因为</a:t>
                </a:r>
                <a:r>
                  <a:rPr lang="en-US" i="0">
                    <a:latin typeface="Cambria Math"/>
                    <a:ea typeface="Cambria Math"/>
                    <a:cs typeface="Times New Roman" pitchFamily="18" charset="0"/>
                  </a:rPr>
                  <a:t>𝛿</a:t>
                </a:r>
                <a:r>
                  <a:rPr lang="en-US" b="0" i="0">
                    <a:latin typeface="Cambria Math"/>
                    <a:ea typeface="Cambria Math"/>
                    <a:cs typeface="Times New Roman" pitchFamily="18" charset="0"/>
                  </a:rPr>
                  <a:t>(𝑠,𝑡)</a:t>
                </a:r>
                <a:r>
                  <a:rPr lang="en-US" b="0" i="0">
                    <a:latin typeface="Cambria Math" panose="02040503050406030204" pitchFamily="18" charset="0"/>
                    <a:ea typeface="Cambria Math"/>
                    <a:cs typeface="Times New Roman" pitchFamily="18" charset="0"/>
                  </a:rPr>
                  <a:t>&gt;</a:t>
                </a:r>
                <a:r>
                  <a:rPr lang="en-US" i="0" dirty="0">
                    <a:latin typeface="Cambria Math" panose="02040503050406030204" pitchFamily="18" charset="0"/>
                    <a:ea typeface="SimSun" pitchFamily="2" charset="-122"/>
                    <a:cs typeface="Times New Roman" pitchFamily="18" charset="0"/>
                  </a:rPr>
                  <a:t>√</a:t>
                </a:r>
                <a:r>
                  <a:rPr lang="en-US" b="0" i="0" dirty="0">
                    <a:latin typeface="Cambria Math"/>
                    <a:ea typeface="SimSun" pitchFamily="2" charset="-122"/>
                    <a:cs typeface="Times New Roman" pitchFamily="18" charset="0"/>
                  </a:rPr>
                  <a:t>𝑚</a:t>
                </a:r>
                <a:r>
                  <a:rPr lang="en-US" dirty="0"/>
                  <a:t>. </a:t>
                </a:r>
              </a:p>
            </p:txBody>
          </p:sp>
        </mc:Fallback>
      </mc:AlternateContent>
      <p:sp>
        <p:nvSpPr>
          <p:cNvPr id="4" name="灯片编号占位符 3"/>
          <p:cNvSpPr>
            <a:spLocks noGrp="1"/>
          </p:cNvSpPr>
          <p:nvPr>
            <p:ph type="sldNum" sz="quarter" idx="5"/>
          </p:nvPr>
        </p:nvSpPr>
        <p:spPr/>
        <p:txBody>
          <a:bodyPr/>
          <a:lstStyle/>
          <a:p>
            <a:fld id="{8B506B48-D5BD-43D4-8162-7817950034B5}" type="slidenum">
              <a:rPr lang="en-US" smtClean="0"/>
              <a:t>44</a:t>
            </a:fld>
            <a:endParaRPr lang="en-US"/>
          </a:p>
        </p:txBody>
      </p:sp>
    </p:spTree>
    <p:extLst>
      <p:ext uri="{BB962C8B-B14F-4D97-AF65-F5344CB8AC3E}">
        <p14:creationId xmlns:p14="http://schemas.microsoft.com/office/powerpoint/2010/main" val="1337776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定理</a:t>
            </a:r>
            <a:r>
              <a:rPr lang="en-US" altLang="zh-CN" dirty="0"/>
              <a:t>11.18</a:t>
            </a:r>
            <a:r>
              <a:rPr lang="zh-CN" altLang="en-US" dirty="0"/>
              <a:t>的证明可以比照定理</a:t>
            </a:r>
            <a:r>
              <a:rPr lang="en-US" dirty="0"/>
              <a:t>11.17</a:t>
            </a:r>
            <a:r>
              <a:rPr lang="zh-CN" altLang="en-US" dirty="0"/>
              <a:t>的证明过程，其中关键的区别在于引用引理</a:t>
            </a:r>
            <a:r>
              <a:rPr lang="en-US" altLang="zh-CN" dirty="0"/>
              <a:t>11.15</a:t>
            </a:r>
            <a:r>
              <a:rPr lang="zh-CN" altLang="en-US" dirty="0"/>
              <a:t>时，由于单分支网络中，每个节点的运输能力</a:t>
            </a:r>
            <a:r>
              <a:rPr lang="en-US" altLang="zh-CN" dirty="0"/>
              <a:t>=1</a:t>
            </a:r>
            <a:r>
              <a:rPr lang="zh-CN" altLang="en-US" dirty="0"/>
              <a:t>，因此，此种情况下，有：</a:t>
            </a:r>
            <a:r>
              <a:rPr lang="en-US" i="1" dirty="0">
                <a:latin typeface="Times New Roman" pitchFamily="18" charset="0"/>
                <a:ea typeface="SimSun" pitchFamily="2" charset="-122"/>
                <a:cs typeface="Times New Roman" pitchFamily="18" charset="0"/>
                <a:sym typeface="Symbol"/>
              </a:rPr>
              <a:t></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不大于</a:t>
            </a:r>
            <a:r>
              <a:rPr lang="en-US" altLang="zh-CN"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M_f</a:t>
            </a:r>
            <a:r>
              <a:rPr lang="en-US" i="1" dirty="0">
                <a:latin typeface="Times New Roman" pitchFamily="18" charset="0"/>
                <a:ea typeface="SimSun" pitchFamily="2" charset="-122"/>
                <a:cs typeface="Times New Roman" pitchFamily="18" charset="0"/>
              </a:rPr>
              <a:t>…….</a:t>
            </a:r>
            <a:r>
              <a:rPr lang="zh-CN" altLang="en-US" i="0" dirty="0">
                <a:latin typeface="Times New Roman" pitchFamily="18" charset="0"/>
                <a:ea typeface="SimSun" pitchFamily="2" charset="-122"/>
                <a:cs typeface="Times New Roman" pitchFamily="18" charset="0"/>
              </a:rPr>
              <a:t>大致的解释是：这种情况下，每次阻塞一个顶点，而不是一条边</a:t>
            </a:r>
            <a:r>
              <a:rPr lang="en-US" altLang="zh-CN" i="0" dirty="0">
                <a:latin typeface="Times New Roman" pitchFamily="18" charset="0"/>
                <a:ea typeface="SimSun" pitchFamily="2" charset="-122"/>
                <a:cs typeface="Times New Roman" pitchFamily="18" charset="0"/>
              </a:rPr>
              <a:t>.</a:t>
            </a:r>
            <a:endParaRPr lang="en-US" i="0" dirty="0">
              <a:latin typeface="Times New Roman" pitchFamily="18" charset="0"/>
              <a:ea typeface="SimSun" pitchFamily="2" charset="-122"/>
              <a:cs typeface="Times New Roman" pitchFamily="18" charset="0"/>
            </a:endParaRPr>
          </a:p>
          <a:p>
            <a:endParaRPr lang="en-US" i="1" dirty="0">
              <a:latin typeface="Times New Roman" pitchFamily="18" charset="0"/>
              <a:ea typeface="SimSun" pitchFamily="2" charset="-122"/>
              <a:cs typeface="Times New Roman" pitchFamily="18" charset="0"/>
            </a:endParaRPr>
          </a:p>
          <a:p>
            <a:r>
              <a:rPr lang="en-US" sz="1200" b="0" dirty="0" err="1">
                <a:latin typeface="SimSun" panose="02010600030101010101" pitchFamily="2" charset="-122"/>
                <a:ea typeface="SimSun" panose="02010600030101010101" pitchFamily="2" charset="-122"/>
                <a:cs typeface="Times New Roman" pitchFamily="18" charset="0"/>
              </a:rPr>
              <a:t>单分支网络</a:t>
            </a:r>
            <a:r>
              <a:rPr lang="zh-CN" altLang="en-US" sz="1200" b="0" dirty="0">
                <a:latin typeface="SimSun" panose="02010600030101010101" pitchFamily="2" charset="-122"/>
                <a:ea typeface="SimSun" panose="02010600030101010101" pitchFamily="2" charset="-122"/>
                <a:cs typeface="Times New Roman" pitchFamily="18" charset="0"/>
              </a:rPr>
              <a:t>的最大流 </a:t>
            </a:r>
            <a:r>
              <a:rPr lang="zh-CN" altLang="en-US" sz="1200" b="0" dirty="0">
                <a:latin typeface="SimSun" panose="02010600030101010101" pitchFamily="2" charset="-122"/>
                <a:ea typeface="SimSun" panose="02010600030101010101" pitchFamily="2" charset="-122"/>
                <a:cs typeface="Times New Roman" pitchFamily="18" charset="0"/>
                <a:sym typeface="Symbol" panose="05050102010706020507" pitchFamily="18" charset="2"/>
              </a:rPr>
              <a:t> </a:t>
            </a:r>
            <a:r>
              <a:rPr lang="en-US" altLang="zh-CN" sz="1200" b="0" i="1" dirty="0">
                <a:latin typeface="SimSun" panose="02010600030101010101" pitchFamily="2" charset="-122"/>
                <a:ea typeface="SimSun" panose="02010600030101010101" pitchFamily="2" charset="-122"/>
                <a:cs typeface="Times New Roman" pitchFamily="18" charset="0"/>
                <a:sym typeface="Symbol" panose="05050102010706020507" pitchFamily="18" charset="2"/>
              </a:rPr>
              <a:t>n</a:t>
            </a:r>
            <a:r>
              <a:rPr lang="en-US" altLang="zh-CN" sz="1200" b="0" dirty="0">
                <a:latin typeface="SimSun" panose="02010600030101010101" pitchFamily="2" charset="-122"/>
                <a:ea typeface="SimSun" panose="02010600030101010101" pitchFamily="2" charset="-122"/>
                <a:cs typeface="Times New Roman" pitchFamily="18" charset="0"/>
                <a:sym typeface="Symbol" panose="05050102010706020507" pitchFamily="18" charset="2"/>
              </a:rPr>
              <a:t>-1</a:t>
            </a:r>
            <a:endParaRPr lang="en-US" b="0" dirty="0"/>
          </a:p>
        </p:txBody>
      </p:sp>
      <p:sp>
        <p:nvSpPr>
          <p:cNvPr id="4" name="灯片编号占位符 3"/>
          <p:cNvSpPr>
            <a:spLocks noGrp="1"/>
          </p:cNvSpPr>
          <p:nvPr>
            <p:ph type="sldNum" sz="quarter" idx="5"/>
          </p:nvPr>
        </p:nvSpPr>
        <p:spPr/>
        <p:txBody>
          <a:bodyPr/>
          <a:lstStyle/>
          <a:p>
            <a:fld id="{8B506B48-D5BD-43D4-8162-7817950034B5}" type="slidenum">
              <a:rPr lang="en-US" smtClean="0"/>
              <a:t>45</a:t>
            </a:fld>
            <a:endParaRPr lang="en-US"/>
          </a:p>
        </p:txBody>
      </p:sp>
    </p:spTree>
    <p:extLst>
      <p:ext uri="{BB962C8B-B14F-4D97-AF65-F5344CB8AC3E}">
        <p14:creationId xmlns:p14="http://schemas.microsoft.com/office/powerpoint/2010/main" val="164026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每个人可能拥有多技能，可胜任多个工作</a:t>
            </a:r>
          </a:p>
        </p:txBody>
      </p:sp>
      <p:sp>
        <p:nvSpPr>
          <p:cNvPr id="4" name="灯片编号占位符 3"/>
          <p:cNvSpPr>
            <a:spLocks noGrp="1"/>
          </p:cNvSpPr>
          <p:nvPr>
            <p:ph type="sldNum" sz="quarter" idx="5"/>
          </p:nvPr>
        </p:nvSpPr>
        <p:spPr/>
        <p:txBody>
          <a:bodyPr/>
          <a:lstStyle/>
          <a:p>
            <a:fld id="{8B506B48-D5BD-43D4-8162-7817950034B5}" type="slidenum">
              <a:rPr lang="en-US" smtClean="0"/>
              <a:t>46</a:t>
            </a:fld>
            <a:endParaRPr lang="en-US"/>
          </a:p>
        </p:txBody>
      </p:sp>
    </p:spTree>
    <p:extLst>
      <p:ext uri="{BB962C8B-B14F-4D97-AF65-F5344CB8AC3E}">
        <p14:creationId xmlns:p14="http://schemas.microsoft.com/office/powerpoint/2010/main" val="545108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和</a:t>
            </a:r>
            <a:r>
              <a:rPr lang="en-US" altLang="zh-CN" dirty="0"/>
              <a:t>w, y</a:t>
            </a:r>
            <a:r>
              <a:rPr lang="zh-CN" altLang="en-US" dirty="0"/>
              <a:t>之间存在链路，指</a:t>
            </a:r>
            <a:r>
              <a:rPr lang="en-US" altLang="zh-CN" dirty="0"/>
              <a:t>b</a:t>
            </a:r>
            <a:r>
              <a:rPr lang="zh-CN" altLang="en-US" dirty="0"/>
              <a:t>申请承担</a:t>
            </a:r>
            <a:r>
              <a:rPr lang="en-US" altLang="zh-CN" dirty="0"/>
              <a:t>w</a:t>
            </a:r>
            <a:r>
              <a:rPr lang="zh-CN" altLang="en-US" dirty="0"/>
              <a:t>和</a:t>
            </a:r>
            <a:r>
              <a:rPr lang="en-US" altLang="zh-CN" dirty="0"/>
              <a:t>y</a:t>
            </a:r>
            <a:r>
              <a:rPr lang="zh-CN" altLang="en-US" dirty="0"/>
              <a:t>两项工作中的一项，或者说</a:t>
            </a:r>
            <a:r>
              <a:rPr lang="en-US" altLang="zh-CN" dirty="0"/>
              <a:t>b</a:t>
            </a:r>
            <a:r>
              <a:rPr lang="zh-CN" altLang="en-US" dirty="0"/>
              <a:t>胜任</a:t>
            </a:r>
            <a:r>
              <a:rPr lang="en-US" altLang="zh-CN" dirty="0"/>
              <a:t>w</a:t>
            </a:r>
            <a:r>
              <a:rPr lang="zh-CN" altLang="en-US" dirty="0"/>
              <a:t>和</a:t>
            </a:r>
            <a:r>
              <a:rPr lang="en-US" altLang="zh-CN" dirty="0"/>
              <a:t>y</a:t>
            </a:r>
            <a:r>
              <a:rPr lang="zh-CN" altLang="en-US" dirty="0"/>
              <a:t>两项工作</a:t>
            </a:r>
            <a:r>
              <a:rPr lang="en-US" altLang="zh-CN" dirty="0"/>
              <a:t>【</a:t>
            </a:r>
            <a:r>
              <a:rPr lang="zh-CN" altLang="en-US" dirty="0"/>
              <a:t>最多二选一</a:t>
            </a:r>
            <a:r>
              <a:rPr lang="en-US" altLang="zh-CN" dirty="0"/>
              <a:t>】</a:t>
            </a:r>
          </a:p>
          <a:p>
            <a:r>
              <a:rPr lang="zh-CN" altLang="en-US" dirty="0"/>
              <a:t>一些暗含的其它约束条件，如个人喜好、工作地点、工资、个人背景等因素，影响了每个申请人的申请兴趣和门槛</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47</a:t>
            </a:fld>
            <a:endParaRPr lang="en-US"/>
          </a:p>
        </p:txBody>
      </p:sp>
    </p:spTree>
    <p:extLst>
      <p:ext uri="{BB962C8B-B14F-4D97-AF65-F5344CB8AC3E}">
        <p14:creationId xmlns:p14="http://schemas.microsoft.com/office/powerpoint/2010/main" val="549882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49</a:t>
            </a:fld>
            <a:endParaRPr lang="en-US"/>
          </a:p>
        </p:txBody>
      </p:sp>
    </p:spTree>
    <p:extLst>
      <p:ext uri="{BB962C8B-B14F-4D97-AF65-F5344CB8AC3E}">
        <p14:creationId xmlns:p14="http://schemas.microsoft.com/office/powerpoint/2010/main" val="1711249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0" dirty="0"/>
          </a:p>
        </p:txBody>
      </p:sp>
      <p:sp>
        <p:nvSpPr>
          <p:cNvPr id="4" name="灯片编号占位符 3"/>
          <p:cNvSpPr>
            <a:spLocks noGrp="1"/>
          </p:cNvSpPr>
          <p:nvPr>
            <p:ph type="sldNum" sz="quarter" idx="5"/>
          </p:nvPr>
        </p:nvSpPr>
        <p:spPr/>
        <p:txBody>
          <a:bodyPr/>
          <a:lstStyle/>
          <a:p>
            <a:fld id="{8B506B48-D5BD-43D4-8162-7817950034B5}" type="slidenum">
              <a:rPr lang="en-US" smtClean="0"/>
              <a:t>52</a:t>
            </a:fld>
            <a:endParaRPr lang="en-US"/>
          </a:p>
        </p:txBody>
      </p:sp>
    </p:spTree>
    <p:extLst>
      <p:ext uri="{BB962C8B-B14F-4D97-AF65-F5344CB8AC3E}">
        <p14:creationId xmlns:p14="http://schemas.microsoft.com/office/powerpoint/2010/main" val="462552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0" dirty="0"/>
          </a:p>
        </p:txBody>
      </p:sp>
      <p:sp>
        <p:nvSpPr>
          <p:cNvPr id="4" name="灯片编号占位符 3"/>
          <p:cNvSpPr>
            <a:spLocks noGrp="1"/>
          </p:cNvSpPr>
          <p:nvPr>
            <p:ph type="sldNum" sz="quarter" idx="5"/>
          </p:nvPr>
        </p:nvSpPr>
        <p:spPr/>
        <p:txBody>
          <a:bodyPr/>
          <a:lstStyle/>
          <a:p>
            <a:fld id="{8B506B48-D5BD-43D4-8162-7817950034B5}" type="slidenum">
              <a:rPr lang="en-US" smtClean="0"/>
              <a:t>53</a:t>
            </a:fld>
            <a:endParaRPr lang="en-US"/>
          </a:p>
        </p:txBody>
      </p:sp>
    </p:spTree>
    <p:extLst>
      <p:ext uri="{BB962C8B-B14F-4D97-AF65-F5344CB8AC3E}">
        <p14:creationId xmlns:p14="http://schemas.microsoft.com/office/powerpoint/2010/main" val="356004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规范化，也不影响链路容量；规范化，可以确保给定</a:t>
            </a:r>
            <a:r>
              <a:rPr lang="en-US" altLang="zh-CN" i="1" dirty="0">
                <a:latin typeface="Times" panose="02020603050405020304" pitchFamily="18" charset="0"/>
              </a:rPr>
              <a:t>f</a:t>
            </a:r>
            <a:r>
              <a:rPr lang="zh-CN" altLang="en-US" dirty="0"/>
              <a:t>的值不变的情况下，每条链路上流量的唯一性</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a:t>
            </a:fld>
            <a:endParaRPr lang="en-US"/>
          </a:p>
        </p:txBody>
      </p:sp>
    </p:spTree>
    <p:extLst>
      <p:ext uri="{BB962C8B-B14F-4D97-AF65-F5344CB8AC3E}">
        <p14:creationId xmlns:p14="http://schemas.microsoft.com/office/powerpoint/2010/main" val="181405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红线所示的是规范化操作的具体位置</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a:t>
            </a:fld>
            <a:endParaRPr lang="en-US"/>
          </a:p>
        </p:txBody>
      </p:sp>
    </p:spTree>
    <p:extLst>
      <p:ext uri="{BB962C8B-B14F-4D97-AF65-F5344CB8AC3E}">
        <p14:creationId xmlns:p14="http://schemas.microsoft.com/office/powerpoint/2010/main" val="51468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倒数第二行：所有网络中间节点的净流出总量为</a:t>
            </a:r>
            <a:r>
              <a:rPr lang="en-US" altLang="zh-CN" dirty="0"/>
              <a:t>0</a:t>
            </a:r>
            <a:r>
              <a:rPr lang="zh-CN" altLang="en-US" dirty="0"/>
              <a:t>： 任意中间网络节点的净流出总量为</a:t>
            </a:r>
            <a:r>
              <a:rPr lang="en-US" altLang="zh-CN" dirty="0"/>
              <a:t>0.</a:t>
            </a:r>
          </a:p>
          <a:p>
            <a:r>
              <a:rPr lang="zh-CN" altLang="en-US" dirty="0"/>
              <a:t>倒数第一行：流</a:t>
            </a:r>
            <a:r>
              <a:rPr lang="en-US" altLang="zh-CN" dirty="0"/>
              <a:t>f</a:t>
            </a:r>
            <a:r>
              <a:rPr lang="zh-CN" altLang="en-US" dirty="0"/>
              <a:t>的值可以表示为源点的净流出总量</a:t>
            </a:r>
            <a:r>
              <a:rPr lang="en-US" altLang="zh-CN" dirty="0"/>
              <a:t>.</a:t>
            </a:r>
          </a:p>
          <a:p>
            <a:r>
              <a:rPr lang="en-US" i="1"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i="1"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正向的相对流等于逆向的相对流取反</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即，一个方向上的净流量等于反向上的净流量取反</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但显然</a:t>
            </a:r>
            <a:r>
              <a:rPr lang="en-US" altLang="zh-CN" dirty="0">
                <a:latin typeface="Times New Roman" pitchFamily="18" charset="0"/>
                <a:cs typeface="Times New Roman" pitchFamily="18" charset="0"/>
              </a:rPr>
              <a:t>f(</a:t>
            </a:r>
            <a:r>
              <a:rPr lang="en-US" altLang="zh-CN" dirty="0" err="1">
                <a:latin typeface="Times New Roman" pitchFamily="18" charset="0"/>
                <a:cs typeface="Times New Roman" pitchFamily="18" charset="0"/>
              </a:rPr>
              <a:t>u,v</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f(</a:t>
            </a:r>
            <a:r>
              <a:rPr lang="en-US" altLang="zh-CN" dirty="0" err="1">
                <a:latin typeface="Times New Roman" pitchFamily="18" charset="0"/>
                <a:cs typeface="Times New Roman" pitchFamily="18" charset="0"/>
              </a:rPr>
              <a:t>v,u</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之间不存在这种关系</a:t>
            </a:r>
            <a:r>
              <a:rPr lang="en-US" altLang="zh-CN" dirty="0">
                <a:latin typeface="Times New Roman" pitchFamily="18" charset="0"/>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7</a:t>
            </a:fld>
            <a:endParaRPr lang="en-US"/>
          </a:p>
        </p:txBody>
      </p:sp>
    </p:spTree>
    <p:extLst>
      <p:ext uri="{BB962C8B-B14F-4D97-AF65-F5344CB8AC3E}">
        <p14:creationId xmlns:p14="http://schemas.microsoft.com/office/powerpoint/2010/main" val="338493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9-13</a:t>
            </a:r>
            <a:r>
              <a:rPr lang="zh-CN" altLang="en-US" dirty="0"/>
              <a:t>页：</a:t>
            </a:r>
            <a:endParaRPr lang="en-US" altLang="zh-CN" dirty="0"/>
          </a:p>
          <a:p>
            <a:r>
              <a:rPr lang="en-US" altLang="zh-CN" dirty="0"/>
              <a:t>    </a:t>
            </a:r>
            <a:r>
              <a:rPr lang="zh-CN" altLang="en-US" dirty="0"/>
              <a:t>第</a:t>
            </a:r>
            <a:r>
              <a:rPr lang="en-US" altLang="zh-CN" dirty="0"/>
              <a:t>9-10</a:t>
            </a:r>
            <a:r>
              <a:rPr lang="zh-CN" altLang="en-US" dirty="0"/>
              <a:t>页：顶点集之间的流与相对流；</a:t>
            </a:r>
            <a:endParaRPr lang="en-US" altLang="zh-CN" dirty="0"/>
          </a:p>
          <a:p>
            <a:r>
              <a:rPr lang="en-US" altLang="zh-CN" dirty="0"/>
              <a:t>    </a:t>
            </a:r>
            <a:r>
              <a:rPr lang="zh-CN" altLang="en-US" dirty="0"/>
              <a:t>第</a:t>
            </a:r>
            <a:r>
              <a:rPr lang="en-US" altLang="zh-CN" dirty="0"/>
              <a:t>11</a:t>
            </a:r>
            <a:r>
              <a:rPr lang="zh-CN" altLang="en-US" dirty="0"/>
              <a:t>页：割及其容量；</a:t>
            </a:r>
            <a:endParaRPr lang="en-US" altLang="zh-CN" dirty="0"/>
          </a:p>
          <a:p>
            <a:r>
              <a:rPr lang="en-US" altLang="zh-CN" dirty="0"/>
              <a:t>    </a:t>
            </a:r>
            <a:r>
              <a:rPr lang="zh-CN" altLang="en-US" dirty="0"/>
              <a:t>“一个流”和“网络中任意一个割”之间的关系（即：流量等于穿过该割的相对流的量）；</a:t>
            </a:r>
            <a:endParaRPr lang="en-US" altLang="zh-CN" dirty="0"/>
          </a:p>
          <a:p>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一个流的值既是源点的相对外流和、也是汇点的相对入流和；</a:t>
            </a:r>
            <a:endParaRPr lang="en-US" altLang="zh-CN" dirty="0"/>
          </a:p>
          <a:p>
            <a:r>
              <a:rPr lang="en-US" altLang="zh-CN" dirty="0"/>
              <a:t>    </a:t>
            </a:r>
            <a:r>
              <a:rPr lang="zh-CN" altLang="en-US" dirty="0"/>
              <a:t>任意一个流都小于任意一个割的容量</a:t>
            </a:r>
            <a:r>
              <a:rPr lang="en-US" altLang="zh-CN" dirty="0"/>
              <a:t>.   </a:t>
            </a:r>
          </a:p>
          <a:p>
            <a:endParaRPr lang="en-US" altLang="zh-CN" dirty="0"/>
          </a:p>
          <a:p>
            <a:r>
              <a:rPr lang="zh-CN" altLang="en-US" dirty="0"/>
              <a:t>第一个式子是说从</a:t>
            </a:r>
            <a:r>
              <a:rPr lang="en-US" altLang="zh-CN" dirty="0"/>
              <a:t>X</a:t>
            </a:r>
            <a:r>
              <a:rPr lang="zh-CN" altLang="en-US" dirty="0"/>
              <a:t>到</a:t>
            </a:r>
            <a:r>
              <a:rPr lang="en-US" altLang="zh-CN" dirty="0"/>
              <a:t>Y</a:t>
            </a:r>
            <a:r>
              <a:rPr lang="zh-CN" altLang="en-US" dirty="0"/>
              <a:t>的流量，是从</a:t>
            </a:r>
            <a:r>
              <a:rPr lang="en-US" altLang="zh-CN" dirty="0"/>
              <a:t>X</a:t>
            </a:r>
            <a:r>
              <a:rPr lang="zh-CN" altLang="en-US" dirty="0"/>
              <a:t>里所有顶点到</a:t>
            </a:r>
            <a:r>
              <a:rPr lang="en-US" altLang="zh-CN" dirty="0"/>
              <a:t>Y</a:t>
            </a:r>
            <a:r>
              <a:rPr lang="zh-CN" altLang="en-US" dirty="0"/>
              <a:t>里面所有顶点的流量之和</a:t>
            </a:r>
            <a:r>
              <a:rPr lang="en-US" altLang="zh-CN" dirty="0"/>
              <a:t>.</a:t>
            </a:r>
          </a:p>
          <a:p>
            <a:endParaRPr lang="en-US" dirty="0"/>
          </a:p>
          <a:p>
            <a:r>
              <a:rPr lang="zh-CN" altLang="en-US" dirty="0"/>
              <a:t>第二个式子，对应为相对流</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extLst>
      <p:ext uri="{BB962C8B-B14F-4D97-AF65-F5344CB8AC3E}">
        <p14:creationId xmlns:p14="http://schemas.microsoft.com/office/powerpoint/2010/main" val="259024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这里给出的是“一个流”和“网络中任意一个割”之间的关系，即：流量等于穿过该割的相对流的量</a:t>
            </a:r>
            <a:r>
              <a:rPr lang="en-US" altLang="zh-CN" dirty="0"/>
              <a:t>. </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12</a:t>
            </a:fld>
            <a:endParaRPr lang="en-US"/>
          </a:p>
        </p:txBody>
      </p:sp>
    </p:spTree>
    <p:extLst>
      <p:ext uri="{BB962C8B-B14F-4D97-AF65-F5344CB8AC3E}">
        <p14:creationId xmlns:p14="http://schemas.microsoft.com/office/powerpoint/2010/main" val="19871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推论</a:t>
            </a:r>
            <a:r>
              <a:rPr lang="en-US" altLang="zh-CN" dirty="0"/>
              <a:t>11.4</a:t>
            </a:r>
            <a:r>
              <a:rPr lang="zh-CN" altLang="en-US" dirty="0"/>
              <a:t>是说，任意一个流都小于等于任意一个割的容量</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13</a:t>
            </a:fld>
            <a:endParaRPr lang="en-US"/>
          </a:p>
        </p:txBody>
      </p:sp>
    </p:spTree>
    <p:extLst>
      <p:ext uri="{BB962C8B-B14F-4D97-AF65-F5344CB8AC3E}">
        <p14:creationId xmlns:p14="http://schemas.microsoft.com/office/powerpoint/2010/main" val="179173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A4C05-0428-4442-B4D5-A71869A1CE77}"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3E56C-0B89-46DC-AF76-53EEB20FAF5B}"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6CE55-3D65-43E8-9B3F-285C2EAF7520}"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2014B-7E0F-4823-9D7D-6EDE2DCCF93F}"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B6458-163C-4DBD-BDCB-0B522061021C}"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F2397-B9DE-4018-BA9E-E95E712941DC}"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9ABDF-05D0-415A-87F4-5C12CC9921A8}" type="datetime1">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9026A-B9A2-4F9C-BD53-C2B5B5FE5C7A}" type="datetime1">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6CCF-95D8-48A1-B9B7-C69FE4946383}" type="datetime1">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32879-889F-4C55-BDB1-83B7E7B5D680}"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40EFD-EAFD-4639-BC30-778185FA0186}" type="datetime1">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B3B7-2ED1-428C-90FC-F63C63D634DC}" type="datetime1">
              <a:rPr lang="en-US" smtClean="0"/>
              <a:t>3/14/2025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924800" cy="914399"/>
          </a:xfrm>
        </p:spPr>
        <p:txBody>
          <a:bodyPr>
            <a:normAutofit/>
          </a:bodyPr>
          <a:lstStyle/>
          <a:p>
            <a:r>
              <a:rPr lang="zh-CN" altLang="en-US" sz="3200" b="1" dirty="0">
                <a:latin typeface="SimSun" pitchFamily="2" charset="-122"/>
                <a:ea typeface="SimSun" pitchFamily="2" charset="-122"/>
              </a:rPr>
              <a:t>第 </a:t>
            </a:r>
            <a:r>
              <a:rPr lang="en-US" altLang="zh-CN" sz="3200" b="1" dirty="0">
                <a:latin typeface="Times New Roman" pitchFamily="18" charset="0"/>
                <a:ea typeface="SimSun" pitchFamily="2" charset="-122"/>
                <a:cs typeface="Times New Roman" pitchFamily="18" charset="0"/>
              </a:rPr>
              <a:t>11</a:t>
            </a:r>
            <a:r>
              <a:rPr lang="en-US" sz="3200" b="1" dirty="0">
                <a:latin typeface="SimSun" pitchFamily="2" charset="-122"/>
                <a:ea typeface="SimSun" pitchFamily="2" charset="-122"/>
              </a:rPr>
              <a:t> </a:t>
            </a:r>
            <a:r>
              <a:rPr lang="zh-CN" altLang="en-US" sz="3200" b="1" dirty="0">
                <a:latin typeface="SimSun" pitchFamily="2" charset="-122"/>
                <a:ea typeface="SimSun" pitchFamily="2" charset="-122"/>
              </a:rPr>
              <a:t>章</a:t>
            </a:r>
            <a:r>
              <a:rPr lang="en-US" sz="3200" b="1" dirty="0">
                <a:latin typeface="SimSun" pitchFamily="2" charset="-122"/>
                <a:ea typeface="SimSun" pitchFamily="2" charset="-122"/>
              </a:rPr>
              <a:t>	</a:t>
            </a:r>
            <a:r>
              <a:rPr lang="zh-CN" altLang="en-US" sz="3200" b="1" dirty="0"/>
              <a:t>网络流</a:t>
            </a:r>
            <a:endParaRPr lang="en-US" sz="3200" dirty="0"/>
          </a:p>
        </p:txBody>
      </p:sp>
      <p:sp>
        <p:nvSpPr>
          <p:cNvPr id="4" name="Footer Placeholder 3"/>
          <p:cNvSpPr>
            <a:spLocks noGrp="1"/>
          </p:cNvSpPr>
          <p:nvPr>
            <p:ph type="ftr" sz="quarter" idx="11"/>
          </p:nvPr>
        </p:nvSpPr>
        <p:spPr/>
        <p:txBody>
          <a:bodyPr/>
          <a:lstStyle/>
          <a:p>
            <a:r>
              <a:rPr lang="en-US" dirty="0"/>
              <a:t>11-1</a:t>
            </a:r>
          </a:p>
        </p:txBody>
      </p:sp>
      <p:sp>
        <p:nvSpPr>
          <p:cNvPr id="3" name="TextBox 2"/>
          <p:cNvSpPr txBox="1"/>
          <p:nvPr/>
        </p:nvSpPr>
        <p:spPr>
          <a:xfrm>
            <a:off x="1219200" y="1524000"/>
            <a:ext cx="7239000" cy="3363741"/>
          </a:xfrm>
          <a:prstGeom prst="rect">
            <a:avLst/>
          </a:prstGeom>
          <a:noFill/>
        </p:spPr>
        <p:txBody>
          <a:bodyPr wrap="square" rtlCol="0">
            <a:spAutoFit/>
          </a:bodyPr>
          <a:lstStyle/>
          <a:p>
            <a:pPr indent="457200">
              <a:lnSpc>
                <a:spcPct val="150000"/>
              </a:lnSpc>
            </a:pPr>
            <a:r>
              <a:rPr lang="zh-CN" altLang="en-US" dirty="0">
                <a:latin typeface="Times New Roman" pitchFamily="18" charset="0"/>
                <a:ea typeface="SimSun" pitchFamily="2" charset="-122"/>
                <a:cs typeface="Times New Roman" pitchFamily="18" charset="0"/>
              </a:rPr>
              <a:t>一个图的算法问题，有非常广泛的应用，可直接解决许多应用问题，还可解决其它的图的算法问题。本章主要内容：</a:t>
            </a:r>
            <a:endParaRPr lang="en-US" altLang="zh-CN" dirty="0">
              <a:latin typeface="Times New Roman" pitchFamily="18" charset="0"/>
              <a:ea typeface="SimSun" pitchFamily="2" charset="-122"/>
              <a:cs typeface="Times New Roman" pitchFamily="18" charset="0"/>
            </a:endParaRPr>
          </a:p>
          <a:p>
            <a:pPr marL="742950" lvl="1" indent="-285750">
              <a:lnSpc>
                <a:spcPct val="150000"/>
              </a:lnSpc>
              <a:buFont typeface="Symbol"/>
              <a:buChar char="·"/>
            </a:pPr>
            <a:r>
              <a:rPr lang="zh-CN" altLang="en-US" dirty="0">
                <a:latin typeface="Times New Roman" pitchFamily="18" charset="0"/>
                <a:ea typeface="SimSun" pitchFamily="2" charset="-122"/>
                <a:cs typeface="Times New Roman" pitchFamily="18" charset="0"/>
              </a:rPr>
              <a:t>网络模型和最大流问题</a:t>
            </a:r>
            <a:endParaRPr lang="en-US" altLang="zh-CN" dirty="0">
              <a:latin typeface="Times New Roman" pitchFamily="18" charset="0"/>
              <a:ea typeface="SimSun" pitchFamily="2" charset="-122"/>
              <a:cs typeface="Times New Roman" pitchFamily="18" charset="0"/>
            </a:endParaRPr>
          </a:p>
          <a:p>
            <a:pPr marL="742950" lvl="1" indent="-285750">
              <a:lnSpc>
                <a:spcPct val="150000"/>
              </a:lnSpc>
              <a:buFont typeface="Symbol"/>
              <a:buChar char="·"/>
            </a:pPr>
            <a:r>
              <a:rPr lang="zh-CN" altLang="en-US" dirty="0">
                <a:latin typeface="Times New Roman" pitchFamily="18" charset="0"/>
                <a:ea typeface="SimSun" pitchFamily="2" charset="-122"/>
                <a:cs typeface="Times New Roman" pitchFamily="18" charset="0"/>
              </a:rPr>
              <a:t>最大流最小割定理</a:t>
            </a:r>
            <a:endParaRPr lang="en-US" altLang="zh-CN" dirty="0">
              <a:latin typeface="Times New Roman" pitchFamily="18" charset="0"/>
              <a:ea typeface="SimSun" pitchFamily="2" charset="-122"/>
              <a:cs typeface="Times New Roman" pitchFamily="18" charset="0"/>
            </a:endParaRPr>
          </a:p>
          <a:p>
            <a:pPr marL="742950" lvl="1" indent="-285750">
              <a:lnSpc>
                <a:spcPct val="150000"/>
              </a:lnSpc>
              <a:buFont typeface="Symbol"/>
              <a:buChar char="·"/>
            </a:pPr>
            <a:r>
              <a:rPr lang="en-US" dirty="0">
                <a:latin typeface="Times New Roman" pitchFamily="18" charset="0"/>
                <a:ea typeface="SimSun" pitchFamily="2" charset="-122"/>
                <a:cs typeface="Times New Roman" pitchFamily="18" charset="0"/>
              </a:rPr>
              <a:t>Ford-Fulkerson </a:t>
            </a:r>
            <a:r>
              <a:rPr lang="zh-CN" altLang="en-US" dirty="0">
                <a:latin typeface="Times New Roman" pitchFamily="18" charset="0"/>
                <a:ea typeface="SimSun" pitchFamily="2" charset="-122"/>
                <a:cs typeface="Times New Roman" pitchFamily="18" charset="0"/>
              </a:rPr>
              <a:t>方法</a:t>
            </a:r>
            <a:endParaRPr lang="en-US" altLang="zh-CN" dirty="0">
              <a:latin typeface="Times New Roman" pitchFamily="18" charset="0"/>
              <a:ea typeface="SimSun" pitchFamily="2" charset="-122"/>
              <a:cs typeface="Times New Roman" pitchFamily="18" charset="0"/>
            </a:endParaRPr>
          </a:p>
          <a:p>
            <a:pPr marL="742950" lvl="1" indent="-285750">
              <a:lnSpc>
                <a:spcPct val="150000"/>
              </a:lnSpc>
              <a:buFont typeface="Symbol"/>
              <a:buChar char="·"/>
            </a:pPr>
            <a:r>
              <a:rPr lang="en-US" dirty="0">
                <a:latin typeface="Times New Roman" pitchFamily="18" charset="0"/>
                <a:ea typeface="SimSun" pitchFamily="2" charset="-122"/>
                <a:cs typeface="Times New Roman" pitchFamily="18" charset="0"/>
              </a:rPr>
              <a:t>Edmonds-Karp</a:t>
            </a:r>
            <a:r>
              <a:rPr lang="zh-CN" altLang="en-US" dirty="0">
                <a:latin typeface="Times New Roman" pitchFamily="18" charset="0"/>
                <a:ea typeface="SimSun" pitchFamily="2" charset="-122"/>
                <a:cs typeface="Times New Roman" pitchFamily="18" charset="0"/>
              </a:rPr>
              <a:t>算法</a:t>
            </a:r>
            <a:endParaRPr lang="en-US" altLang="zh-CN" dirty="0">
              <a:latin typeface="Times New Roman" pitchFamily="18" charset="0"/>
              <a:ea typeface="SimSun" pitchFamily="2" charset="-122"/>
              <a:cs typeface="Times New Roman" pitchFamily="18" charset="0"/>
            </a:endParaRPr>
          </a:p>
          <a:p>
            <a:pPr marL="742950" lvl="1" indent="-285750">
              <a:lnSpc>
                <a:spcPct val="150000"/>
              </a:lnSpc>
              <a:buFont typeface="Symbol"/>
              <a:buChar char="·"/>
            </a:pP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a:t>
            </a:r>
            <a:endParaRPr lang="en-US" altLang="zh-CN" dirty="0">
              <a:latin typeface="Times New Roman" pitchFamily="18" charset="0"/>
              <a:ea typeface="SimSun" pitchFamily="2" charset="-122"/>
              <a:cs typeface="Times New Roman" pitchFamily="18" charset="0"/>
            </a:endParaRPr>
          </a:p>
          <a:p>
            <a:pPr marL="742950" lvl="1" indent="-285750">
              <a:lnSpc>
                <a:spcPct val="150000"/>
              </a:lnSpc>
              <a:buFont typeface="Symbol"/>
              <a:buChar char="·"/>
            </a:pPr>
            <a:r>
              <a:rPr lang="zh-CN" altLang="en-US" dirty="0">
                <a:latin typeface="Times New Roman" pitchFamily="18" charset="0"/>
                <a:ea typeface="SimSun" pitchFamily="2" charset="-122"/>
                <a:cs typeface="Times New Roman" pitchFamily="18" charset="0"/>
              </a:rPr>
              <a:t>二部图的匹配问题</a:t>
            </a:r>
            <a:endParaRPr lang="en-US" altLang="zh-CN"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11-10</a:t>
            </a:r>
          </a:p>
        </p:txBody>
      </p:sp>
      <p:sp>
        <p:nvSpPr>
          <p:cNvPr id="3" name="TextBox 2"/>
          <p:cNvSpPr txBox="1"/>
          <p:nvPr/>
        </p:nvSpPr>
        <p:spPr>
          <a:xfrm>
            <a:off x="1066800" y="762000"/>
            <a:ext cx="7162800" cy="3935949"/>
          </a:xfrm>
          <a:prstGeom prst="rect">
            <a:avLst/>
          </a:prstGeom>
          <a:noFill/>
        </p:spPr>
        <p:txBody>
          <a:bodyPr wrap="square" rtlCol="0">
            <a:spAutoFit/>
          </a:bodyPr>
          <a:lstStyle/>
          <a:p>
            <a:pPr marL="457200" indent="-457200">
              <a:lnSpc>
                <a:spcPct val="150000"/>
              </a:lnSpc>
            </a:pP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引理 </a:t>
            </a:r>
            <a:r>
              <a:rPr 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11.1</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是网络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上的一个流，而</a:t>
            </a:r>
            <a:r>
              <a:rPr lang="en-US" i="1"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是对应的相对流。又假设</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Y</a:t>
            </a:r>
            <a:r>
              <a:rPr lang="zh-CN" alt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Z</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分别是网络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中的三个顶点集。那么，下面等式成立： </a:t>
            </a:r>
            <a:endParaRPr lang="en-US" dirty="0">
              <a:latin typeface="Times New Roman" pitchFamily="18" charset="0"/>
              <a:ea typeface="SimSun" pitchFamily="2" charset="-122"/>
              <a:cs typeface="Times New Roman" pitchFamily="18" charset="0"/>
            </a:endParaRPr>
          </a:p>
          <a:p>
            <a:pPr marL="457200" lvl="0" indent="-11113">
              <a:lnSpc>
                <a:spcPct val="150000"/>
              </a:lnSpc>
            </a:pPr>
            <a:r>
              <a:rPr lang="en-US" dirty="0">
                <a:latin typeface="Times New Roman" pitchFamily="18" charset="0"/>
                <a:ea typeface="SimSun" pitchFamily="2" charset="-122"/>
                <a:cs typeface="Times New Roman" pitchFamily="18" charset="0"/>
                <a:sym typeface="Symbol"/>
              </a:rPr>
              <a:t>(1) </a:t>
            </a:r>
            <a:r>
              <a:rPr lang="en-US" i="1" dirty="0">
                <a:latin typeface="Times New Roman" pitchFamily="18" charset="0"/>
                <a:ea typeface="SimSun" pitchFamily="2" charset="-122"/>
                <a:cs typeface="Times New Roman" pitchFamily="18" charset="0"/>
                <a:sym typeface="Symbol"/>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0</a:t>
            </a:r>
          </a:p>
          <a:p>
            <a:pPr marL="457200" lvl="0" indent="-11113">
              <a:lnSpc>
                <a:spcPct val="150000"/>
              </a:lnSpc>
            </a:pPr>
            <a:r>
              <a:rPr lang="en-US" altLang="zh-CN" dirty="0">
                <a:latin typeface="Times New Roman" pitchFamily="18" charset="0"/>
                <a:ea typeface="SimSun" pitchFamily="2" charset="-122"/>
                <a:cs typeface="Times New Roman" pitchFamily="18" charset="0"/>
                <a:sym typeface="Symbol"/>
              </a:rPr>
              <a:t>(2)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b="1" dirty="0">
                <a:latin typeface="Times New Roman" pitchFamily="18" charset="0"/>
                <a:ea typeface="SimSun" pitchFamily="2" charset="-122"/>
                <a:cs typeface="Times New Roman" pitchFamily="18" charset="0"/>
              </a:rPr>
              <a:t> </a:t>
            </a:r>
            <a:endParaRPr lang="en-US" dirty="0">
              <a:latin typeface="Times New Roman" pitchFamily="18" charset="0"/>
              <a:ea typeface="SimSun" pitchFamily="2" charset="-122"/>
              <a:cs typeface="Times New Roman" pitchFamily="18" charset="0"/>
            </a:endParaRPr>
          </a:p>
          <a:p>
            <a:pPr marL="457200" lvl="0" indent="-11113">
              <a:lnSpc>
                <a:spcPct val="150000"/>
              </a:lnSpc>
            </a:pPr>
            <a:r>
              <a:rPr lang="en-US" altLang="zh-CN" dirty="0">
                <a:latin typeface="Times New Roman" pitchFamily="18" charset="0"/>
                <a:ea typeface="SimSun" pitchFamily="2" charset="-122"/>
                <a:cs typeface="Times New Roman" pitchFamily="18" charset="0"/>
                <a:sym typeface="Symbol"/>
              </a:rPr>
              <a:t>(3)  </a:t>
            </a:r>
            <a:r>
              <a:rPr lang="zh-CN" altLang="en-US" dirty="0">
                <a:latin typeface="Times New Roman" pitchFamily="18" charset="0"/>
                <a:ea typeface="SimSun" pitchFamily="2" charset="-122"/>
                <a:cs typeface="Times New Roman" pitchFamily="18" charset="0"/>
              </a:rPr>
              <a:t>如果</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，那么</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Z</a:t>
            </a:r>
            <a:r>
              <a:rPr lang="en-US" dirty="0">
                <a:latin typeface="Times New Roman" pitchFamily="18" charset="0"/>
                <a:ea typeface="SimSun" pitchFamily="2" charset="-122"/>
                <a:cs typeface="Times New Roman" pitchFamily="18" charset="0"/>
              </a:rPr>
              <a:t>)</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Z</a:t>
            </a:r>
            <a:r>
              <a:rPr lang="en-US" dirty="0">
                <a:latin typeface="Times New Roman" pitchFamily="18" charset="0"/>
                <a:ea typeface="SimSun" pitchFamily="2" charset="-122"/>
                <a:cs typeface="Times New Roman" pitchFamily="18" charset="0"/>
              </a:rPr>
              <a:t>)</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Z</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和 </a:t>
            </a:r>
            <a:r>
              <a:rPr lang="zh-CN" altLang="en-US" i="1" dirty="0">
                <a:latin typeface="Times New Roman" pitchFamily="18" charset="0"/>
                <a:ea typeface="SimSun" pitchFamily="2" charset="-122"/>
                <a:cs typeface="Times New Roman" pitchFamily="18" charset="0"/>
              </a:rPr>
              <a:t> </a:t>
            </a:r>
            <a:endParaRPr lang="en-US" dirty="0">
              <a:latin typeface="Times New Roman" pitchFamily="18" charset="0"/>
              <a:ea typeface="SimSun" pitchFamily="2" charset="-122"/>
              <a:cs typeface="Times New Roman" pitchFamily="18" charset="0"/>
            </a:endParaRPr>
          </a:p>
          <a:p>
            <a:pPr marL="457200" indent="-11113">
              <a:lnSpc>
                <a:spcPct val="150000"/>
              </a:lnSpc>
            </a:pPr>
            <a:r>
              <a:rPr lang="en-US" i="1" dirty="0">
                <a:latin typeface="Times New Roman" pitchFamily="18" charset="0"/>
                <a:ea typeface="SimSun" pitchFamily="2" charset="-122"/>
                <a:cs typeface="Times New Roman" pitchFamily="18" charset="0"/>
                <a:sym typeface="Symbol"/>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Z</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Z</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X</a:t>
            </a:r>
            <a:r>
              <a:rPr lang="en-US" dirty="0">
                <a:latin typeface="Times New Roman" pitchFamily="18" charset="0"/>
                <a:ea typeface="SimSun" pitchFamily="2" charset="-122"/>
                <a:cs typeface="Times New Roman" pitchFamily="18" charset="0"/>
              </a:rPr>
              <a:t>)</a:t>
            </a: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Z</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Y</a:t>
            </a:r>
            <a:r>
              <a:rPr lang="en-US" dirty="0">
                <a:latin typeface="Times New Roman" pitchFamily="18" charset="0"/>
                <a:ea typeface="SimSun" pitchFamily="2" charset="-122"/>
                <a:cs typeface="Times New Roman" pitchFamily="18" charset="0"/>
              </a:rPr>
              <a:t>)</a:t>
            </a:r>
          </a:p>
          <a:p>
            <a:pPr>
              <a:lnSpc>
                <a:spcPct val="150000"/>
              </a:lnSpc>
              <a:spcBef>
                <a:spcPts val="1200"/>
              </a:spcBef>
            </a:pPr>
            <a:r>
              <a:rPr lang="zh-CN" altLang="en-US" b="1" dirty="0">
                <a:latin typeface="Times New Roman" pitchFamily="18" charset="0"/>
                <a:ea typeface="SimSun" pitchFamily="2" charset="-122"/>
                <a:cs typeface="Times New Roman" pitchFamily="18" charset="0"/>
              </a:rPr>
              <a:t>证明：</a:t>
            </a:r>
            <a:r>
              <a:rPr lang="en-US" b="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可直接从定义得到，略去细节。</a:t>
            </a:r>
            <a:r>
              <a:rPr lang="en-US" dirty="0">
                <a:latin typeface="Times New Roman" pitchFamily="18" charset="0"/>
                <a:ea typeface="SimSun" pitchFamily="2" charset="-122"/>
                <a:cs typeface="Times New Roman" pitchFamily="18" charset="0"/>
                <a:sym typeface="Symbol"/>
              </a:rPr>
              <a:t></a:t>
            </a:r>
            <a:endParaRPr lang="en-US" dirty="0">
              <a:latin typeface="Times New Roman" pitchFamily="18" charset="0"/>
              <a:ea typeface="SimSun" pitchFamily="2" charset="-122"/>
              <a:cs typeface="Times New Roman" pitchFamily="18" charset="0"/>
            </a:endParaRPr>
          </a:p>
          <a:p>
            <a:pPr>
              <a:lnSpc>
                <a:spcPct val="150000"/>
              </a:lnSpc>
            </a:pPr>
            <a:endParaRPr lang="en-US" dirty="0">
              <a:latin typeface="Times New Roman" pitchFamily="18" charset="0"/>
              <a:ea typeface="SimSun" pitchFamily="2" charset="-122"/>
              <a:cs typeface="Times New Roman" pitchFamily="18" charset="0"/>
            </a:endParaRPr>
          </a:p>
        </p:txBody>
      </p:sp>
      <p:sp>
        <p:nvSpPr>
          <p:cNvPr id="4" name="矩形 3">
            <a:extLst>
              <a:ext uri="{FF2B5EF4-FFF2-40B4-BE49-F238E27FC236}">
                <a16:creationId xmlns:a16="http://schemas.microsoft.com/office/drawing/2014/main" id="{2A9134E2-0ADC-A41A-7EA4-A72ED13A99F7}"/>
              </a:ext>
            </a:extLst>
          </p:cNvPr>
          <p:cNvSpPr/>
          <p:nvPr/>
        </p:nvSpPr>
        <p:spPr>
          <a:xfrm>
            <a:off x="990600" y="685800"/>
            <a:ext cx="7543800" cy="3018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18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24600"/>
            <a:ext cx="2895600" cy="365125"/>
          </a:xfrm>
        </p:spPr>
        <p:txBody>
          <a:bodyPr/>
          <a:lstStyle/>
          <a:p>
            <a:r>
              <a:rPr lang="en-US" dirty="0"/>
              <a:t>11-11</a:t>
            </a:r>
          </a:p>
        </p:txBody>
      </p:sp>
      <mc:AlternateContent xmlns:mc="http://schemas.openxmlformats.org/markup-compatibility/2006">
        <mc:Choice xmlns:a14="http://schemas.microsoft.com/office/drawing/2010/main" Requires="a14">
          <p:sp>
            <p:nvSpPr>
              <p:cNvPr id="3" name="TextBox 2"/>
              <p:cNvSpPr txBox="1"/>
              <p:nvPr/>
            </p:nvSpPr>
            <p:spPr>
              <a:xfrm>
                <a:off x="990600" y="685800"/>
                <a:ext cx="7162800" cy="2611421"/>
              </a:xfrm>
              <a:prstGeom prst="rect">
                <a:avLst/>
              </a:prstGeom>
              <a:noFill/>
            </p:spPr>
            <p:txBody>
              <a:bodyPr wrap="square" rtlCol="0">
                <a:spAutoFit/>
              </a:bodyPr>
              <a:lstStyle/>
              <a:p>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割及其容量</a:t>
                </a:r>
                <a:endParaRPr lang="en-US" sz="2400" b="1" dirty="0">
                  <a:solidFill>
                    <a:srgbClr val="0000FF"/>
                  </a:solidFill>
                  <a:effectLst>
                    <a:outerShdw blurRad="38100" dist="38100" dir="2700000" algn="tl">
                      <a:srgbClr val="C0C0C0"/>
                    </a:outerShdw>
                  </a:effectLst>
                  <a:latin typeface="华文细黑" pitchFamily="2" charset="-122"/>
                  <a:ea typeface="华文细黑" pitchFamily="2" charset="-122"/>
                </a:endParaRPr>
              </a:p>
              <a:p>
                <a:pPr marL="457200" indent="-457200">
                  <a:lnSpc>
                    <a:spcPct val="150000"/>
                  </a:lnSpc>
                  <a:buFont typeface="Symbol"/>
                  <a:buChar char="·"/>
                </a:pPr>
                <a:r>
                  <a:rPr lang="zh-CN" altLang="en-US" dirty="0">
                    <a:latin typeface="Times New Roman" pitchFamily="18" charset="0"/>
                    <a:cs typeface="Times New Roman" pitchFamily="18" charset="0"/>
                  </a:rPr>
                  <a:t>网络</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中的一个割</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就是把图</a:t>
                </a:r>
                <a:r>
                  <a:rPr lang="en-US" altLang="zh-CN" i="1" dirty="0">
                    <a:latin typeface="Times New Roman" pitchFamily="18" charset="0"/>
                    <a:cs typeface="Times New Roman" pitchFamily="18" charset="0"/>
                  </a:rPr>
                  <a:t>G</a:t>
                </a:r>
                <a:r>
                  <a:rPr lang="zh-CN" altLang="en-US" dirty="0">
                    <a:latin typeface="Times New Roman" pitchFamily="18" charset="0"/>
                    <a:cs typeface="Times New Roman" pitchFamily="18" charset="0"/>
                  </a:rPr>
                  <a:t>的顶点集合</a:t>
                </a:r>
                <a:r>
                  <a:rPr lang="en-US" i="1" dirty="0">
                    <a:latin typeface="Times New Roman" pitchFamily="18" charset="0"/>
                    <a:cs typeface="Times New Roman" pitchFamily="18" charset="0"/>
                  </a:rPr>
                  <a:t>V</a:t>
                </a:r>
                <a:r>
                  <a:rPr lang="zh-CN" altLang="en-US" dirty="0">
                    <a:latin typeface="Times New Roman" pitchFamily="18" charset="0"/>
                    <a:cs typeface="Times New Roman" pitchFamily="18" charset="0"/>
                  </a:rPr>
                  <a:t>划分为两个不相交子集</a:t>
                </a:r>
                <a:r>
                  <a:rPr lang="en-US" i="1" dirty="0">
                    <a:latin typeface="Times New Roman" pitchFamily="18" charset="0"/>
                    <a:cs typeface="Times New Roman" pitchFamily="18" charset="0"/>
                  </a:rPr>
                  <a:t>S</a:t>
                </a:r>
                <a:r>
                  <a:rPr lang="zh-CN" altLang="en-US" dirty="0">
                    <a:latin typeface="Times New Roman" pitchFamily="18" charset="0"/>
                    <a:cs typeface="Times New Roman" pitchFamily="18" charset="0"/>
                  </a:rPr>
                  <a:t>和</a:t>
                </a:r>
                <a:r>
                  <a:rPr lang="en-US" i="1" dirty="0">
                    <a:latin typeface="Times New Roman" pitchFamily="18" charset="0"/>
                    <a:cs typeface="Times New Roman" pitchFamily="18" charset="0"/>
                  </a:rPr>
                  <a:t>T</a:t>
                </a:r>
                <a:r>
                  <a:rPr lang="zh-CN" altLang="en-US" dirty="0">
                    <a:latin typeface="Times New Roman" pitchFamily="18" charset="0"/>
                    <a:cs typeface="Times New Roman" pitchFamily="18" charset="0"/>
                  </a:rPr>
                  <a:t>，并且</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 V = S </a:t>
                </a:r>
                <a:r>
                  <a:rPr lang="en-US" dirty="0">
                    <a:latin typeface="Times New Roman" pitchFamily="18" charset="0"/>
                    <a:cs typeface="Times New Roman" pitchFamily="18" charset="0"/>
                    <a:sym typeface="Symbol" panose="05050102010706020507" pitchFamily="18" charset="2"/>
                  </a:rPr>
                  <a:t> </a:t>
                </a:r>
                <a:r>
                  <a:rPr lang="en-US" i="1" dirty="0">
                    <a:latin typeface="Times New Roman" pitchFamily="18" charset="0"/>
                    <a:cs typeface="Times New Roman" pitchFamily="18" charset="0"/>
                    <a:sym typeface="Symbol" panose="05050102010706020507" pitchFamily="18" charset="2"/>
                  </a:rPr>
                  <a:t>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457200" indent="-457200">
                  <a:lnSpc>
                    <a:spcPct val="150000"/>
                  </a:lnSpc>
                  <a:buFont typeface="Symbol"/>
                  <a:buChar char="·"/>
                </a:pPr>
                <a:r>
                  <a:rPr lang="zh-CN" altLang="en-US" dirty="0">
                    <a:latin typeface="Times New Roman" pitchFamily="18" charset="0"/>
                    <a:cs typeface="Times New Roman" pitchFamily="18" charset="0"/>
                  </a:rPr>
                  <a:t>从</a:t>
                </a:r>
                <a:r>
                  <a:rPr lang="en-US" i="1" dirty="0">
                    <a:latin typeface="Times New Roman" pitchFamily="18" charset="0"/>
                    <a:cs typeface="Times New Roman" pitchFamily="18" charset="0"/>
                  </a:rPr>
                  <a:t>S</a:t>
                </a:r>
                <a:r>
                  <a:rPr lang="zh-CN" altLang="en-US" dirty="0">
                    <a:latin typeface="Times New Roman" pitchFamily="18" charset="0"/>
                    <a:cs typeface="Times New Roman" pitchFamily="18" charset="0"/>
                  </a:rPr>
                  <a:t>里的顶点到</a:t>
                </a:r>
                <a:r>
                  <a:rPr lang="en-US" i="1" dirty="0">
                    <a:latin typeface="Times New Roman" pitchFamily="18" charset="0"/>
                    <a:cs typeface="Times New Roman" pitchFamily="18" charset="0"/>
                  </a:rPr>
                  <a:t>T</a:t>
                </a:r>
                <a:r>
                  <a:rPr lang="zh-CN" altLang="en-US" dirty="0">
                    <a:latin typeface="Times New Roman" pitchFamily="18" charset="0"/>
                    <a:cs typeface="Times New Roman" pitchFamily="18" charset="0"/>
                  </a:rPr>
                  <a:t>里的顶点的边称为割的</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穿越边</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marL="457200" indent="-457200">
                  <a:lnSpc>
                    <a:spcPct val="150000"/>
                  </a:lnSpc>
                  <a:buFont typeface="Symbol"/>
                  <a:buChar char="·"/>
                </a:pPr>
                <a:r>
                  <a:rPr lang="zh-CN" altLang="en-US" b="1" dirty="0">
                    <a:solidFill>
                      <a:srgbClr val="0000FF"/>
                    </a:solidFill>
                    <a:latin typeface="华文细黑" panose="02010600040101010101" pitchFamily="2" charset="-122"/>
                    <a:ea typeface="华文细黑" panose="02010600040101010101" pitchFamily="2" charset="-122"/>
                    <a:cs typeface="Times New Roman" pitchFamily="18" charset="0"/>
                  </a:rPr>
                  <a:t>割</a:t>
                </a:r>
                <a:r>
                  <a:rPr lang="en-US" b="1" dirty="0">
                    <a:solidFill>
                      <a:srgbClr val="0000FF"/>
                    </a:solidFill>
                    <a:latin typeface="Times" panose="02020603050405020304" pitchFamily="18" charset="0"/>
                    <a:ea typeface="华文细黑" panose="02010600040101010101" pitchFamily="2" charset="-122"/>
                    <a:cs typeface="Times New Roman" pitchFamily="18" charset="0"/>
                  </a:rPr>
                  <a:t>(</a:t>
                </a:r>
                <a:r>
                  <a:rPr lang="en-US" b="1" i="1" dirty="0">
                    <a:solidFill>
                      <a:srgbClr val="0000FF"/>
                    </a:solidFill>
                    <a:latin typeface="Times" panose="02020603050405020304" pitchFamily="18" charset="0"/>
                    <a:ea typeface="华文细黑" panose="02010600040101010101" pitchFamily="2" charset="-122"/>
                    <a:cs typeface="Times New Roman" pitchFamily="18" charset="0"/>
                  </a:rPr>
                  <a:t>S</a:t>
                </a:r>
                <a:r>
                  <a:rPr lang="en-US" b="1" dirty="0">
                    <a:solidFill>
                      <a:srgbClr val="0000FF"/>
                    </a:solidFill>
                    <a:latin typeface="Times" panose="02020603050405020304" pitchFamily="18" charset="0"/>
                    <a:ea typeface="华文细黑" panose="02010600040101010101" pitchFamily="2" charset="-122"/>
                    <a:cs typeface="Times New Roman" pitchFamily="18" charset="0"/>
                  </a:rPr>
                  <a:t>, </a:t>
                </a:r>
                <a:r>
                  <a:rPr lang="en-US" b="1" i="1" dirty="0">
                    <a:solidFill>
                      <a:srgbClr val="0000FF"/>
                    </a:solidFill>
                    <a:latin typeface="Times" panose="02020603050405020304" pitchFamily="18" charset="0"/>
                    <a:ea typeface="华文细黑" panose="02010600040101010101" pitchFamily="2" charset="-122"/>
                    <a:cs typeface="Times New Roman" pitchFamily="18" charset="0"/>
                  </a:rPr>
                  <a:t>T</a:t>
                </a:r>
                <a:r>
                  <a:rPr lang="en-US" b="1" dirty="0">
                    <a:solidFill>
                      <a:srgbClr val="0000FF"/>
                    </a:solidFill>
                    <a:latin typeface="Times" panose="02020603050405020304" pitchFamily="18" charset="0"/>
                    <a:ea typeface="华文细黑" panose="02010600040101010101" pitchFamily="2" charset="-122"/>
                    <a:cs typeface="Times New Roman" pitchFamily="18" charset="0"/>
                  </a:rPr>
                  <a:t>)</a:t>
                </a:r>
                <a:r>
                  <a:rPr lang="zh-CN" altLang="en-US" b="1" dirty="0">
                    <a:solidFill>
                      <a:srgbClr val="0000FF"/>
                    </a:solidFill>
                    <a:latin typeface="华文细黑" panose="02010600040101010101" pitchFamily="2" charset="-122"/>
                    <a:ea typeface="华文细黑" panose="02010600040101010101" pitchFamily="2" charset="-122"/>
                    <a:cs typeface="Times New Roman" pitchFamily="18" charset="0"/>
                  </a:rPr>
                  <a:t>的容量</a:t>
                </a:r>
                <a:r>
                  <a:rPr lang="zh-CN" altLang="en-US" dirty="0">
                    <a:latin typeface="Times New Roman" pitchFamily="18" charset="0"/>
                    <a:cs typeface="Times New Roman" pitchFamily="18" charset="0"/>
                  </a:rPr>
                  <a:t>等于</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所有穿越边的容量之和</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ct val="150000"/>
                  </a:lnSpc>
                </a:pPr>
                <a:r>
                  <a:rPr lang="en-US" altLang="zh-CN"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14:m>
                  <m:oMath xmlns:m="http://schemas.openxmlformats.org/officeDocument/2006/math">
                    <m:nary>
                      <m:naryPr>
                        <m:chr m:val="∑"/>
                        <m:supHide m:val="on"/>
                        <m:ctrlPr>
                          <a:rPr lang="en-US" sz="2400" i="1" smtClean="0">
                            <a:latin typeface="Cambria Math" panose="02040503050406030204" pitchFamily="18" charset="0"/>
                            <a:cs typeface="Times New Roman" pitchFamily="18" charset="0"/>
                          </a:rPr>
                        </m:ctrlPr>
                      </m:naryPr>
                      <m:sub>
                        <m:r>
                          <m:rPr>
                            <m:brk m:alnAt="7"/>
                          </m:rPr>
                          <a:rPr lang="en-US" sz="2400" b="0" i="1" smtClean="0">
                            <a:latin typeface="Cambria Math"/>
                            <a:cs typeface="Times New Roman" pitchFamily="18" charset="0"/>
                          </a:rPr>
                          <m:t>𝑢</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𝑆</m:t>
                        </m:r>
                      </m:sub>
                      <m:sup/>
                      <m:e>
                        <m:nary>
                          <m:naryPr>
                            <m:chr m:val="∑"/>
                            <m:supHide m:val="on"/>
                            <m:ctrlPr>
                              <a:rPr lang="en-US" sz="2400" i="1" smtClean="0">
                                <a:latin typeface="Cambria Math" panose="02040503050406030204" pitchFamily="18" charset="0"/>
                                <a:cs typeface="Times New Roman" pitchFamily="18" charset="0"/>
                              </a:rPr>
                            </m:ctrlPr>
                          </m:naryPr>
                          <m:sub>
                            <m:r>
                              <m:rPr>
                                <m:brk m:alnAt="7"/>
                              </m:rPr>
                              <a:rPr lang="en-US" sz="2400" b="0" i="1" smtClean="0">
                                <a:latin typeface="Cambria Math"/>
                                <a:cs typeface="Times New Roman" pitchFamily="18" charset="0"/>
                              </a:rPr>
                              <m:t>𝑣</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𝑇</m:t>
                            </m:r>
                          </m:sub>
                          <m:sup/>
                          <m:e>
                            <m:r>
                              <a:rPr lang="en-US" sz="2400" b="0" i="1" smtClean="0">
                                <a:latin typeface="Cambria Math"/>
                                <a:cs typeface="Times New Roman" pitchFamily="18" charset="0"/>
                              </a:rPr>
                              <m:t>𝑐</m:t>
                            </m:r>
                            <m:r>
                              <a:rPr lang="en-US" sz="2400" b="0" i="1" smtClean="0">
                                <a:latin typeface="Cambria Math"/>
                                <a:cs typeface="Times New Roman" pitchFamily="18" charset="0"/>
                              </a:rPr>
                              <m:t>(</m:t>
                            </m:r>
                            <m:r>
                              <a:rPr lang="en-US" sz="2400" b="0" i="1" smtClean="0">
                                <a:latin typeface="Cambria Math"/>
                                <a:cs typeface="Times New Roman" pitchFamily="18" charset="0"/>
                              </a:rPr>
                              <m:t>𝑢</m:t>
                            </m:r>
                            <m:r>
                              <a:rPr lang="en-US" sz="2400" b="0" i="1" smtClean="0">
                                <a:latin typeface="Cambria Math"/>
                                <a:cs typeface="Times New Roman" pitchFamily="18" charset="0"/>
                              </a:rPr>
                              <m:t>,</m:t>
                            </m:r>
                            <m:r>
                              <a:rPr lang="en-US" sz="2400" b="0" i="1" smtClean="0">
                                <a:latin typeface="Cambria Math"/>
                                <a:cs typeface="Times New Roman" pitchFamily="18" charset="0"/>
                              </a:rPr>
                              <m:t>𝑣</m:t>
                            </m:r>
                            <m:r>
                              <a:rPr lang="en-US" sz="2400" b="0" i="1" smtClean="0">
                                <a:latin typeface="Cambria Math"/>
                                <a:cs typeface="Times New Roman" pitchFamily="18" charset="0"/>
                              </a:rPr>
                              <m:t>)</m:t>
                            </m:r>
                          </m:e>
                        </m:nary>
                      </m:e>
                    </m:nary>
                  </m:oMath>
                </a14:m>
                <a:endParaRPr lang="en-US" dirty="0">
                  <a:latin typeface="Times New Roman" pitchFamily="18" charset="0"/>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990600" y="685800"/>
                <a:ext cx="7162800" cy="2611421"/>
              </a:xfrm>
              <a:prstGeom prst="rect">
                <a:avLst/>
              </a:prstGeom>
              <a:blipFill>
                <a:blip r:embed="rId2"/>
                <a:stretch>
                  <a:fillRect l="-1447" t="-2336" r="-681" b="-34112"/>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31666205"/>
              </p:ext>
            </p:extLst>
          </p:nvPr>
        </p:nvGraphicFramePr>
        <p:xfrm>
          <a:off x="1198510" y="3124200"/>
          <a:ext cx="6919913" cy="2514600"/>
        </p:xfrm>
        <a:graphic>
          <a:graphicData uri="http://schemas.openxmlformats.org/presentationml/2006/ole">
            <mc:AlternateContent xmlns:mc="http://schemas.openxmlformats.org/markup-compatibility/2006">
              <mc:Choice xmlns:v="urn:schemas-microsoft-com:vml" Requires="v">
                <p:oleObj name="Picture" r:id="rId3" imgW="4800600" imgH="1657440" progId="Word.Picture.8">
                  <p:embed/>
                </p:oleObj>
              </mc:Choice>
              <mc:Fallback>
                <p:oleObj name="Picture" r:id="rId3" imgW="4800600" imgH="1657440" progId="Word.Picture.8">
                  <p:embed/>
                  <p:pic>
                    <p:nvPicPr>
                      <p:cNvPr id="5" name="Object 4"/>
                      <p:cNvPicPr>
                        <a:picLocks noChangeAspect="1" noChangeArrowheads="1"/>
                      </p:cNvPicPr>
                      <p:nvPr/>
                    </p:nvPicPr>
                    <p:blipFill>
                      <a:blip r:embed="rId4"/>
                      <a:srcRect/>
                      <a:stretch>
                        <a:fillRect/>
                      </a:stretch>
                    </p:blipFill>
                    <p:spPr bwMode="auto">
                      <a:xfrm>
                        <a:off x="1198510" y="3124200"/>
                        <a:ext cx="6919913" cy="2514600"/>
                      </a:xfrm>
                      <a:prstGeom prst="rect">
                        <a:avLst/>
                      </a:prstGeom>
                      <a:noFill/>
                    </p:spPr>
                  </p:pic>
                </p:oleObj>
              </mc:Fallback>
            </mc:AlternateContent>
          </a:graphicData>
        </a:graphic>
      </p:graphicFrame>
      <p:sp>
        <p:nvSpPr>
          <p:cNvPr id="6" name="TextBox 5"/>
          <p:cNvSpPr txBox="1"/>
          <p:nvPr/>
        </p:nvSpPr>
        <p:spPr>
          <a:xfrm>
            <a:off x="1295400" y="5410200"/>
            <a:ext cx="6781800" cy="535916"/>
          </a:xfrm>
          <a:prstGeom prst="rect">
            <a:avLst/>
          </a:prstGeom>
          <a:noFill/>
        </p:spPr>
        <p:txBody>
          <a:bodyPr wrap="square" rtlCol="0">
            <a:spAutoFit/>
          </a:bodyPr>
          <a:lstStyle/>
          <a:p>
            <a:pPr marL="0" lvl="1">
              <a:lnSpc>
                <a:spcPct val="150000"/>
              </a:lnSpc>
            </a:pPr>
            <a:r>
              <a:rPr lang="en-US" sz="2200" dirty="0">
                <a:latin typeface="Times New Roman" pitchFamily="18" charset="0"/>
                <a:ea typeface="SimSun" pitchFamily="2" charset="-122"/>
                <a:cs typeface="Times New Roman" pitchFamily="18" charset="0"/>
              </a:rPr>
              <a:t>割</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S</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T</a:t>
            </a:r>
            <a:r>
              <a:rPr lang="en-US" sz="2200" dirty="0">
                <a:latin typeface="Times New Roman" pitchFamily="18" charset="0"/>
                <a:cs typeface="Times New Roman" pitchFamily="18" charset="0"/>
              </a:rPr>
              <a:t>) </a:t>
            </a:r>
            <a:r>
              <a:rPr lang="en-US" sz="2200" dirty="0" err="1">
                <a:latin typeface="Times New Roman" pitchFamily="18" charset="0"/>
                <a:ea typeface="SimSun" pitchFamily="2" charset="-122"/>
                <a:cs typeface="Times New Roman" pitchFamily="18" charset="0"/>
              </a:rPr>
              <a:t>的容量是</a:t>
            </a:r>
            <a:r>
              <a:rPr lang="zh-CN" altLang="en-US" sz="2200" dirty="0">
                <a:latin typeface="Times New Roman" pitchFamily="18" charset="0"/>
                <a:ea typeface="SimSun" pitchFamily="2" charset="-122"/>
                <a:cs typeface="Times New Roman" pitchFamily="18" charset="0"/>
              </a:rPr>
              <a:t>  </a:t>
            </a:r>
            <a:r>
              <a:rPr lang="en-US" sz="2200" i="1" dirty="0">
                <a:latin typeface="Times New Roman" pitchFamily="18" charset="0"/>
                <a:ea typeface="SimSun" pitchFamily="2" charset="-122"/>
                <a:cs typeface="Times New Roman" pitchFamily="18" charset="0"/>
              </a:rPr>
              <a:t>c</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S</a:t>
            </a:r>
            <a:r>
              <a:rPr lang="en-US" sz="2200"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 T</a:t>
            </a:r>
            <a:r>
              <a:rPr lang="en-US" sz="2200" dirty="0">
                <a:latin typeface="Times New Roman" pitchFamily="18" charset="0"/>
                <a:ea typeface="SimSun" pitchFamily="2" charset="-122"/>
                <a:cs typeface="Times New Roman" pitchFamily="18" charset="0"/>
              </a:rPr>
              <a:t>) = 15 + 3 + 7 + 2 + 5 = 32</a:t>
            </a:r>
            <a:r>
              <a:rPr lang="zh-CN" altLang="en-US" sz="2200" dirty="0">
                <a:latin typeface="Times New Roman" pitchFamily="18" charset="0"/>
                <a:ea typeface="SimSun" pitchFamily="2" charset="-122"/>
                <a:cs typeface="Times New Roman" pitchFamily="18" charset="0"/>
              </a:rPr>
              <a:t>。</a:t>
            </a:r>
            <a:endParaRPr lang="en-US" sz="2200" dirty="0">
              <a:latin typeface="Times New Roman" pitchFamily="18" charset="0"/>
              <a:ea typeface="SimSun" pitchFamily="2" charset="-122"/>
              <a:cs typeface="Times New Roman" pitchFamily="18" charset="0"/>
            </a:endParaRPr>
          </a:p>
        </p:txBody>
      </p:sp>
      <p:cxnSp>
        <p:nvCxnSpPr>
          <p:cNvPr id="7" name="直接连接符 6">
            <a:extLst>
              <a:ext uri="{FF2B5EF4-FFF2-40B4-BE49-F238E27FC236}">
                <a16:creationId xmlns:a16="http://schemas.microsoft.com/office/drawing/2014/main" id="{94B945C2-2623-781B-10C8-4E0F6DAD288E}"/>
              </a:ext>
            </a:extLst>
          </p:cNvPr>
          <p:cNvCxnSpPr>
            <a:cxnSpLocks/>
          </p:cNvCxnSpPr>
          <p:nvPr/>
        </p:nvCxnSpPr>
        <p:spPr>
          <a:xfrm flipV="1">
            <a:off x="3048000" y="3664688"/>
            <a:ext cx="765544" cy="678712"/>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20AD720-9923-0982-DAC7-41F5B7000DBE}"/>
              </a:ext>
            </a:extLst>
          </p:cNvPr>
          <p:cNvCxnSpPr>
            <a:cxnSpLocks/>
          </p:cNvCxnSpPr>
          <p:nvPr/>
        </p:nvCxnSpPr>
        <p:spPr>
          <a:xfrm flipH="1" flipV="1">
            <a:off x="4004930" y="3707219"/>
            <a:ext cx="7089" cy="1368055"/>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46464FA-231A-D87A-4928-35C5CC5ACE13}"/>
              </a:ext>
            </a:extLst>
          </p:cNvPr>
          <p:cNvCxnSpPr>
            <a:cxnSpLocks/>
          </p:cNvCxnSpPr>
          <p:nvPr/>
        </p:nvCxnSpPr>
        <p:spPr>
          <a:xfrm flipV="1">
            <a:off x="4125433" y="3742660"/>
            <a:ext cx="1616148" cy="1453117"/>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1660673-3D5C-F1C3-2D5A-7AAD6AC32182}"/>
              </a:ext>
            </a:extLst>
          </p:cNvPr>
          <p:cNvCxnSpPr>
            <a:cxnSpLocks/>
          </p:cNvCxnSpPr>
          <p:nvPr/>
        </p:nvCxnSpPr>
        <p:spPr>
          <a:xfrm flipV="1">
            <a:off x="5769935" y="3771014"/>
            <a:ext cx="7088" cy="1268819"/>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8C6E4FF-2C06-0A29-EE55-91D0F7C5C949}"/>
              </a:ext>
            </a:extLst>
          </p:cNvPr>
          <p:cNvCxnSpPr>
            <a:cxnSpLocks/>
          </p:cNvCxnSpPr>
          <p:nvPr/>
        </p:nvCxnSpPr>
        <p:spPr>
          <a:xfrm flipV="1">
            <a:off x="5911702" y="4557823"/>
            <a:ext cx="602512" cy="616689"/>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96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11-12</a:t>
            </a:r>
          </a:p>
        </p:txBody>
      </p:sp>
      <mc:AlternateContent xmlns:mc="http://schemas.openxmlformats.org/markup-compatibility/2006">
        <mc:Choice xmlns:a14="http://schemas.microsoft.com/office/drawing/2010/main" Requires="a14">
          <p:sp>
            <p:nvSpPr>
              <p:cNvPr id="3" name="TextBox 2"/>
              <p:cNvSpPr txBox="1"/>
              <p:nvPr/>
            </p:nvSpPr>
            <p:spPr>
              <a:xfrm>
                <a:off x="914400" y="838200"/>
                <a:ext cx="8077200" cy="5081519"/>
              </a:xfrm>
              <a:prstGeom prst="rect">
                <a:avLst/>
              </a:prstGeom>
              <a:noFill/>
            </p:spPr>
            <p:txBody>
              <a:bodyPr wrap="square" rtlCol="0">
                <a:spAutoFit/>
              </a:bodyPr>
              <a:lstStyle/>
              <a:p>
                <a:pPr marL="457200" indent="-457200">
                  <a:lnSpc>
                    <a:spcPct val="150000"/>
                  </a:lnSpc>
                </a:pP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引理 </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11.2</a:t>
                </a:r>
                <a:r>
                  <a:rPr lang="en-US" dirty="0">
                    <a:latin typeface="Times New Roman" pitchFamily="18" charset="0"/>
                    <a:cs typeface="Times New Roman" pitchFamily="18" charset="0"/>
                  </a:rPr>
                  <a:t> </a:t>
                </a:r>
                <a:r>
                  <a:rPr lang="zh-CN" altLang="en-US" dirty="0">
                    <a:latin typeface="Times New Roman" pitchFamily="18" charset="0"/>
                    <a:ea typeface="SimSun" pitchFamily="2" charset="-122"/>
                    <a:cs typeface="Times New Roman" pitchFamily="18" charset="0"/>
                  </a:rPr>
                  <a:t>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是网络</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上的一个流，</a:t>
                </a:r>
                <a:r>
                  <a:rPr lang="en-US" i="1"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是对应的相对流，</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a:t>
                </a:r>
                <a:r>
                  <a:rPr lang="en-US" altLang="zh-CN"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的任意一个割。那么，流</a:t>
                </a:r>
                <a:r>
                  <a:rPr lang="en-US" altLang="zh-CN" i="1"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的值等于穿过任意一个这样的割的相对流量，即</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50000"/>
                  </a:lnSpc>
                </a:pPr>
                <a:endParaRPr lang="en-US" dirty="0">
                  <a:latin typeface="Times New Roman" pitchFamily="18" charset="0"/>
                  <a:ea typeface="SimSun" pitchFamily="2" charset="-122"/>
                  <a:cs typeface="Times New Roman" pitchFamily="18" charset="0"/>
                </a:endParaRPr>
              </a:p>
              <a:p>
                <a:pPr>
                  <a:lnSpc>
                    <a:spcPct val="150000"/>
                  </a:lnSpc>
                </a:pPr>
                <a:r>
                  <a:rPr lang="zh-CN" altLang="en-US" b="1" dirty="0">
                    <a:latin typeface="Times New Roman" pitchFamily="18" charset="0"/>
                    <a:ea typeface="SimSun" pitchFamily="2" charset="-122"/>
                    <a:cs typeface="Times New Roman" pitchFamily="18" charset="0"/>
                  </a:rPr>
                  <a:t>证明</a:t>
                </a:r>
                <a:r>
                  <a:rPr lang="en-US" b="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我们可以从穿过这个割的相对流量直接推导而得：</a:t>
                </a:r>
                <a:endParaRPr lang="en-US" dirty="0">
                  <a:latin typeface="Times New Roman" pitchFamily="18" charset="0"/>
                  <a:ea typeface="SimSun" pitchFamily="2" charset="-122"/>
                  <a:cs typeface="Times New Roman" pitchFamily="18" charset="0"/>
                </a:endParaRPr>
              </a:p>
              <a:p>
                <a:pPr marL="914400" indent="-457200">
                  <a:lnSpc>
                    <a:spcPct val="150000"/>
                  </a:lnSpc>
                </a:pP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zh-CN" altLang="en-US" sz="2000" dirty="0">
                    <a:solidFill>
                      <a:srgbClr val="0000FF"/>
                    </a:solidFill>
                    <a:latin typeface="Times New Roman" pitchFamily="18" charset="0"/>
                    <a:ea typeface="SimSun" pitchFamily="2" charset="-122"/>
                    <a:cs typeface="Times New Roman" pitchFamily="18" charset="0"/>
                  </a:rPr>
                  <a:t>因为</a:t>
                </a:r>
                <a:r>
                  <a:rPr lang="en-US" altLang="zh-CN" sz="2000" i="1" dirty="0">
                    <a:solidFill>
                      <a:srgbClr val="0000FF"/>
                    </a:solidFill>
                    <a:latin typeface="Times New Roman" pitchFamily="18" charset="0"/>
                    <a:ea typeface="SimSun" pitchFamily="2" charset="-122"/>
                    <a:cs typeface="Times New Roman" pitchFamily="18" charset="0"/>
                  </a:rPr>
                  <a:t>T</a:t>
                </a:r>
                <a:r>
                  <a:rPr lang="en-US" altLang="zh-CN" sz="2000" dirty="0">
                    <a:solidFill>
                      <a:srgbClr val="0000FF"/>
                    </a:solidFill>
                    <a:latin typeface="Times New Roman" pitchFamily="18" charset="0"/>
                    <a:ea typeface="SimSun" pitchFamily="2" charset="-122"/>
                    <a:cs typeface="Times New Roman" pitchFamily="18" charset="0"/>
                  </a:rPr>
                  <a:t> = </a:t>
                </a:r>
                <a:r>
                  <a:rPr lang="en-US" altLang="zh-CN" sz="2000" i="1" dirty="0">
                    <a:solidFill>
                      <a:srgbClr val="0000FF"/>
                    </a:solidFill>
                    <a:latin typeface="Times New Roman" pitchFamily="18" charset="0"/>
                    <a:ea typeface="SimSun" pitchFamily="2" charset="-122"/>
                    <a:cs typeface="Times New Roman" pitchFamily="18" charset="0"/>
                  </a:rPr>
                  <a:t>V</a:t>
                </a:r>
                <a:r>
                  <a:rPr lang="en-US" altLang="zh-CN" sz="2000" dirty="0">
                    <a:solidFill>
                      <a:srgbClr val="0000FF"/>
                    </a:solidFill>
                    <a:latin typeface="Times New Roman" pitchFamily="18" charset="0"/>
                    <a:ea typeface="SimSun" pitchFamily="2" charset="-122"/>
                    <a:cs typeface="Times New Roman" pitchFamily="18" charset="0"/>
                  </a:rPr>
                  <a:t> - </a:t>
                </a:r>
                <a:r>
                  <a:rPr lang="en-US" altLang="zh-CN" sz="2000" i="1" dirty="0">
                    <a:solidFill>
                      <a:srgbClr val="0000FF"/>
                    </a:solidFill>
                    <a:latin typeface="Times New Roman" pitchFamily="18" charset="0"/>
                    <a:ea typeface="SimSun" pitchFamily="2" charset="-122"/>
                    <a:cs typeface="Times New Roman" pitchFamily="18" charset="0"/>
                  </a:rPr>
                  <a:t>S</a:t>
                </a:r>
                <a:endParaRPr lang="en-US" sz="2000" i="1" dirty="0">
                  <a:solidFill>
                    <a:srgbClr val="0000FF"/>
                  </a:solidFill>
                  <a:latin typeface="Times New Roman" pitchFamily="18" charset="0"/>
                  <a:ea typeface="SimSun" pitchFamily="2" charset="-122"/>
                  <a:cs typeface="Times New Roman" pitchFamily="18" charset="0"/>
                </a:endParaRPr>
              </a:p>
              <a:p>
                <a:pPr>
                  <a:lnSpc>
                    <a:spcPct val="150000"/>
                  </a:lnSpc>
                </a:pP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p>
              <a:p>
                <a:pPr>
                  <a:lnSpc>
                    <a:spcPct val="150000"/>
                  </a:lnSpc>
                </a:pP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zh-CN" altLang="en-US" sz="2000" dirty="0">
                    <a:solidFill>
                      <a:srgbClr val="0000FF"/>
                    </a:solidFill>
                    <a:latin typeface="Times New Roman" pitchFamily="18" charset="0"/>
                    <a:ea typeface="SimSun" pitchFamily="2" charset="-122"/>
                    <a:cs typeface="Times New Roman" pitchFamily="18" charset="0"/>
                  </a:rPr>
                  <a:t>因为</a:t>
                </a:r>
                <a:r>
                  <a:rPr lang="en-US" altLang="zh-CN" sz="2000" i="1" dirty="0">
                    <a:solidFill>
                      <a:srgbClr val="0000FF"/>
                    </a:solidFill>
                    <a:latin typeface="Times New Roman" pitchFamily="18" charset="0"/>
                    <a:ea typeface="SimSun" pitchFamily="2" charset="-122"/>
                    <a:cs typeface="Times New Roman" pitchFamily="18" charset="0"/>
                  </a:rPr>
                  <a:t>S</a:t>
                </a:r>
                <a:r>
                  <a:rPr lang="en-US" altLang="zh-CN" sz="2000" dirty="0">
                    <a:solidFill>
                      <a:srgbClr val="0000FF"/>
                    </a:solidFill>
                    <a:latin typeface="Times New Roman" pitchFamily="18" charset="0"/>
                    <a:ea typeface="SimSun" pitchFamily="2" charset="-122"/>
                    <a:cs typeface="Times New Roman" pitchFamily="18" charset="0"/>
                  </a:rPr>
                  <a:t> = </a:t>
                </a:r>
                <a:r>
                  <a:rPr lang="en-US" altLang="zh-CN" sz="2000" i="1" dirty="0">
                    <a:solidFill>
                      <a:srgbClr val="0000FF"/>
                    </a:solidFill>
                    <a:latin typeface="Times New Roman" pitchFamily="18" charset="0"/>
                    <a:ea typeface="SimSun" pitchFamily="2" charset="-122"/>
                    <a:cs typeface="Times New Roman" pitchFamily="18" charset="0"/>
                  </a:rPr>
                  <a:t>s</a:t>
                </a:r>
                <a:r>
                  <a:rPr lang="en-US" altLang="zh-CN" sz="2000" dirty="0">
                    <a:solidFill>
                      <a:srgbClr val="0000FF"/>
                    </a:solidFill>
                    <a:latin typeface="Times New Roman" pitchFamily="18" charset="0"/>
                    <a:ea typeface="SimSun" pitchFamily="2" charset="-122"/>
                    <a:cs typeface="Times New Roman" pitchFamily="18" charset="0"/>
                  </a:rPr>
                  <a:t> + (</a:t>
                </a:r>
                <a:r>
                  <a:rPr lang="en-US" altLang="zh-CN" sz="2000" i="1" dirty="0">
                    <a:solidFill>
                      <a:srgbClr val="0000FF"/>
                    </a:solidFill>
                    <a:latin typeface="Times New Roman" pitchFamily="18" charset="0"/>
                    <a:ea typeface="SimSun" pitchFamily="2" charset="-122"/>
                    <a:cs typeface="Times New Roman" pitchFamily="18" charset="0"/>
                  </a:rPr>
                  <a:t>S –s</a:t>
                </a:r>
                <a:r>
                  <a:rPr lang="en-US" altLang="zh-CN" sz="2000" dirty="0">
                    <a:solidFill>
                      <a:srgbClr val="0000FF"/>
                    </a:solidFill>
                    <a:latin typeface="Times New Roman" pitchFamily="18" charset="0"/>
                    <a:ea typeface="SimSun" pitchFamily="2" charset="-122"/>
                    <a:cs typeface="Times New Roman" pitchFamily="18" charset="0"/>
                  </a:rPr>
                  <a:t>)</a:t>
                </a:r>
                <a:endParaRPr lang="en-US" sz="2000" dirty="0">
                  <a:solidFill>
                    <a:srgbClr val="0000FF"/>
                  </a:solidFill>
                  <a:latin typeface="Times New Roman" pitchFamily="18" charset="0"/>
                  <a:ea typeface="SimSun" pitchFamily="2" charset="-122"/>
                  <a:cs typeface="Times New Roman" pitchFamily="18" charset="0"/>
                </a:endParaRPr>
              </a:p>
              <a:p>
                <a:pPr>
                  <a:lnSpc>
                    <a:spcPct val="150000"/>
                  </a:lnSpc>
                </a:pP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14:m>
                  <m:oMath xmlns:m="http://schemas.openxmlformats.org/officeDocument/2006/math">
                    <m:nary>
                      <m:naryPr>
                        <m:chr m:val="∑"/>
                        <m:supHide m:val="on"/>
                        <m:ctrlPr>
                          <a:rPr lang="en-US" sz="2400" i="1" smtClean="0">
                            <a:latin typeface="Cambria Math" panose="02040503050406030204" pitchFamily="18" charset="0"/>
                            <a:ea typeface="SimSun" pitchFamily="2" charset="-122"/>
                            <a:cs typeface="Times New Roman" pitchFamily="18" charset="0"/>
                          </a:rPr>
                        </m:ctrlPr>
                      </m:naryPr>
                      <m:sub>
                        <m:r>
                          <m:rPr>
                            <m:brk m:alnAt="7"/>
                          </m:rPr>
                          <a:rPr lang="en-US" sz="2400" b="0" i="1" smtClean="0">
                            <a:latin typeface="Cambria Math"/>
                            <a:ea typeface="SimSun" pitchFamily="2" charset="-122"/>
                            <a:cs typeface="Times New Roman" pitchFamily="18" charset="0"/>
                          </a:rPr>
                          <m:t>𝑢</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𝑆</m:t>
                        </m:r>
                        <m:r>
                          <a:rPr lang="en-US" sz="2400" b="0" i="1" smtClean="0">
                            <a:latin typeface="Cambria Math"/>
                            <a:ea typeface="Cambria Math"/>
                            <a:cs typeface="Times New Roman" pitchFamily="18" charset="0"/>
                          </a:rPr>
                          <m:t>−</m:t>
                        </m:r>
                        <m:r>
                          <a:rPr lang="en-US" sz="2400" b="0" i="1" smtClean="0">
                            <a:latin typeface="Cambria Math" panose="02040503050406030204" pitchFamily="18" charset="0"/>
                            <a:ea typeface="Cambria Math"/>
                            <a:cs typeface="Times New Roman" pitchFamily="18" charset="0"/>
                          </a:rPr>
                          <m:t>𝑠</m:t>
                        </m:r>
                      </m:sub>
                      <m:sup/>
                      <m:e>
                        <m:r>
                          <a:rPr lang="en-US" sz="2400" i="1" smtClean="0">
                            <a:latin typeface="Cambria Math"/>
                            <a:ea typeface="Cambria Math"/>
                            <a:cs typeface="Times New Roman" pitchFamily="18" charset="0"/>
                          </a:rPr>
                          <m:t>𝜑</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𝑢</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𝑉</m:t>
                        </m:r>
                        <m:r>
                          <a:rPr lang="en-US" sz="2400" b="0" i="1" smtClean="0">
                            <a:latin typeface="Cambria Math"/>
                            <a:ea typeface="Cambria Math"/>
                            <a:cs typeface="Times New Roman" pitchFamily="18" charset="0"/>
                          </a:rPr>
                          <m:t>)</m:t>
                        </m:r>
                      </m:e>
                    </m:nary>
                  </m:oMath>
                </a14:m>
                <a:endParaRPr lang="en-US" sz="2000" dirty="0">
                  <a:latin typeface="Times New Roman" pitchFamily="18" charset="0"/>
                  <a:ea typeface="SimSun" pitchFamily="2" charset="-122"/>
                  <a:cs typeface="Times New Roman" pitchFamily="18" charset="0"/>
                </a:endParaRPr>
              </a:p>
              <a:p>
                <a:pPr>
                  <a:lnSpc>
                    <a:spcPct val="150000"/>
                  </a:lnSpc>
                </a:pP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+ 0	</a:t>
                </a:r>
                <a:r>
                  <a:rPr lang="zh-CN" altLang="en-US" sz="2000" dirty="0">
                    <a:latin typeface="Times New Roman" pitchFamily="18" charset="0"/>
                    <a:ea typeface="SimSun" pitchFamily="2" charset="-122"/>
                    <a:cs typeface="Times New Roman" pitchFamily="18" charset="0"/>
                  </a:rPr>
                  <a:t>（</a:t>
                </a:r>
                <a:r>
                  <a:rPr lang="zh-CN" altLang="en-US" sz="2000" dirty="0">
                    <a:solidFill>
                      <a:srgbClr val="0000FF"/>
                    </a:solidFill>
                    <a:latin typeface="Times New Roman" pitchFamily="18" charset="0"/>
                    <a:ea typeface="SimSun" pitchFamily="2" charset="-122"/>
                    <a:cs typeface="Times New Roman" pitchFamily="18" charset="0"/>
                  </a:rPr>
                  <a:t>因为</a:t>
                </a:r>
                <a:r>
                  <a:rPr lang="en-US" sz="2000" i="1" dirty="0">
                    <a:solidFill>
                      <a:srgbClr val="0000FF"/>
                    </a:solidFill>
                    <a:latin typeface="Times New Roman" pitchFamily="18" charset="0"/>
                    <a:ea typeface="SimSun" pitchFamily="2" charset="-122"/>
                    <a:cs typeface="Times New Roman" pitchFamily="18" charset="0"/>
                  </a:rPr>
                  <a:t>t </a:t>
                </a:r>
                <a:r>
                  <a:rPr lang="en-US" sz="2000" dirty="0">
                    <a:solidFill>
                      <a:srgbClr val="0000FF"/>
                    </a:solidFill>
                    <a:latin typeface="Times New Roman" pitchFamily="18" charset="0"/>
                    <a:ea typeface="SimSun" pitchFamily="2" charset="-122"/>
                    <a:cs typeface="Times New Roman" pitchFamily="18" charset="0"/>
                    <a:sym typeface="Symbol"/>
                  </a:rPr>
                  <a:t></a:t>
                </a:r>
                <a:r>
                  <a:rPr lang="en-US" sz="2000" dirty="0">
                    <a:solidFill>
                      <a:srgbClr val="0000FF"/>
                    </a:solidFill>
                    <a:latin typeface="Times New Roman" pitchFamily="18" charset="0"/>
                    <a:ea typeface="SimSun" pitchFamily="2" charset="-122"/>
                    <a:cs typeface="Times New Roman" pitchFamily="18" charset="0"/>
                  </a:rPr>
                  <a:t> </a:t>
                </a:r>
                <a:r>
                  <a:rPr lang="en-US" sz="2000" i="1" dirty="0">
                    <a:solidFill>
                      <a:srgbClr val="0000FF"/>
                    </a:solidFill>
                    <a:latin typeface="Times New Roman" pitchFamily="18" charset="0"/>
                    <a:ea typeface="SimSun" pitchFamily="2" charset="-122"/>
                    <a:cs typeface="Times New Roman" pitchFamily="18" charset="0"/>
                  </a:rPr>
                  <a:t>S</a:t>
                </a:r>
                <a:r>
                  <a:rPr lang="zh-CN" altLang="en-US" sz="2000" dirty="0">
                    <a:solidFill>
                      <a:srgbClr val="0000FF"/>
                    </a:solidFill>
                    <a:latin typeface="Times New Roman" pitchFamily="18" charset="0"/>
                    <a:ea typeface="SimSun" pitchFamily="2" charset="-122"/>
                    <a:cs typeface="Times New Roman" pitchFamily="18" charset="0"/>
                  </a:rPr>
                  <a:t>，故有</a:t>
                </a:r>
                <a14:m>
                  <m:oMath xmlns:m="http://schemas.openxmlformats.org/officeDocument/2006/math">
                    <m:nary>
                      <m:naryPr>
                        <m:chr m:val="∑"/>
                        <m:supHide m:val="on"/>
                        <m:ctrlPr>
                          <a:rPr lang="en-US" sz="2400" i="1">
                            <a:solidFill>
                              <a:srgbClr val="0000FF"/>
                            </a:solidFill>
                            <a:latin typeface="Cambria Math" panose="02040503050406030204" pitchFamily="18" charset="0"/>
                            <a:ea typeface="SimSun" pitchFamily="2" charset="-122"/>
                            <a:cs typeface="Times New Roman" pitchFamily="18" charset="0"/>
                          </a:rPr>
                        </m:ctrlPr>
                      </m:naryPr>
                      <m:sub>
                        <m:r>
                          <m:rPr>
                            <m:brk m:alnAt="7"/>
                          </m:rPr>
                          <a:rPr lang="en-US" sz="2400" i="1">
                            <a:solidFill>
                              <a:srgbClr val="0000FF"/>
                            </a:solidFill>
                            <a:latin typeface="Cambria Math"/>
                            <a:ea typeface="SimSun" pitchFamily="2" charset="-122"/>
                            <a:cs typeface="Times New Roman" pitchFamily="18" charset="0"/>
                          </a:rPr>
                          <m:t>𝑢</m:t>
                        </m:r>
                        <m:r>
                          <a:rPr lang="en-US" sz="2400" i="1">
                            <a:solidFill>
                              <a:srgbClr val="0000FF"/>
                            </a:solidFill>
                            <a:latin typeface="Cambria Math"/>
                            <a:ea typeface="Cambria Math"/>
                            <a:cs typeface="Times New Roman" pitchFamily="18" charset="0"/>
                          </a:rPr>
                          <m:t>∈</m:t>
                        </m:r>
                        <m:r>
                          <a:rPr lang="en-US" sz="2400" i="1">
                            <a:solidFill>
                              <a:srgbClr val="0000FF"/>
                            </a:solidFill>
                            <a:latin typeface="Cambria Math"/>
                            <a:ea typeface="Cambria Math"/>
                            <a:cs typeface="Times New Roman" pitchFamily="18" charset="0"/>
                          </a:rPr>
                          <m:t>𝑆</m:t>
                        </m:r>
                        <m:r>
                          <a:rPr lang="en-US" sz="2400" i="1">
                            <a:solidFill>
                              <a:srgbClr val="0000FF"/>
                            </a:solidFill>
                            <a:latin typeface="Cambria Math"/>
                            <a:ea typeface="Cambria Math"/>
                            <a:cs typeface="Times New Roman" pitchFamily="18" charset="0"/>
                          </a:rPr>
                          <m:t>−</m:t>
                        </m:r>
                        <m:r>
                          <a:rPr lang="en-US" sz="2400" i="1">
                            <a:solidFill>
                              <a:srgbClr val="0000FF"/>
                            </a:solidFill>
                            <a:latin typeface="Cambria Math"/>
                            <a:ea typeface="Cambria Math"/>
                            <a:cs typeface="Times New Roman" pitchFamily="18" charset="0"/>
                          </a:rPr>
                          <m:t>𝑠</m:t>
                        </m:r>
                      </m:sub>
                      <m:sup/>
                      <m:e>
                        <m:r>
                          <a:rPr lang="en-US" sz="2400" i="1">
                            <a:solidFill>
                              <a:srgbClr val="0000FF"/>
                            </a:solidFill>
                            <a:latin typeface="Cambria Math"/>
                            <a:ea typeface="Cambria Math"/>
                            <a:cs typeface="Times New Roman" pitchFamily="18" charset="0"/>
                          </a:rPr>
                          <m:t>𝜑</m:t>
                        </m:r>
                        <m:r>
                          <a:rPr lang="en-US" sz="2400" i="1">
                            <a:solidFill>
                              <a:srgbClr val="0000FF"/>
                            </a:solidFill>
                            <a:latin typeface="Cambria Math"/>
                            <a:ea typeface="Cambria Math"/>
                            <a:cs typeface="Times New Roman" pitchFamily="18" charset="0"/>
                          </a:rPr>
                          <m:t>(</m:t>
                        </m:r>
                        <m:r>
                          <a:rPr lang="en-US" sz="2400" i="1">
                            <a:solidFill>
                              <a:srgbClr val="0000FF"/>
                            </a:solidFill>
                            <a:latin typeface="Cambria Math"/>
                            <a:ea typeface="Cambria Math"/>
                            <a:cs typeface="Times New Roman" pitchFamily="18" charset="0"/>
                          </a:rPr>
                          <m:t>𝑢</m:t>
                        </m:r>
                        <m:r>
                          <a:rPr lang="en-US" sz="2400" i="1">
                            <a:solidFill>
                              <a:srgbClr val="0000FF"/>
                            </a:solidFill>
                            <a:latin typeface="Cambria Math"/>
                            <a:ea typeface="Cambria Math"/>
                            <a:cs typeface="Times New Roman" pitchFamily="18" charset="0"/>
                          </a:rPr>
                          <m:t>,</m:t>
                        </m:r>
                        <m:r>
                          <a:rPr lang="en-US" sz="2400" i="1">
                            <a:solidFill>
                              <a:srgbClr val="0000FF"/>
                            </a:solidFill>
                            <a:latin typeface="Cambria Math"/>
                            <a:ea typeface="Cambria Math"/>
                            <a:cs typeface="Times New Roman" pitchFamily="18" charset="0"/>
                          </a:rPr>
                          <m:t>𝑉</m:t>
                        </m:r>
                        <m:r>
                          <a:rPr lang="en-US" sz="2400" i="1">
                            <a:solidFill>
                              <a:srgbClr val="0000FF"/>
                            </a:solidFill>
                            <a:latin typeface="Cambria Math"/>
                            <a:ea typeface="Cambria Math"/>
                            <a:cs typeface="Times New Roman" pitchFamily="18" charset="0"/>
                          </a:rPr>
                          <m:t>)</m:t>
                        </m:r>
                      </m:e>
                    </m:nary>
                  </m:oMath>
                </a14:m>
                <a:r>
                  <a:rPr lang="en-US" sz="2400" dirty="0">
                    <a:solidFill>
                      <a:srgbClr val="0000FF"/>
                    </a:solidFill>
                    <a:latin typeface="Times New Roman" pitchFamily="18" charset="0"/>
                    <a:ea typeface="SimSun" pitchFamily="2" charset="-122"/>
                    <a:cs typeface="Times New Roman" pitchFamily="18" charset="0"/>
                  </a:rPr>
                  <a:t> = 0</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a:lnSpc>
                    <a:spcPct val="150000"/>
                  </a:lnSpc>
                </a:pPr>
                <a:r>
                  <a:rPr lang="en-US" sz="2000" dirty="0">
                    <a:latin typeface="Times New Roman" pitchFamily="18" charset="0"/>
                    <a:ea typeface="SimSun" pitchFamily="2" charset="-122"/>
                    <a:cs typeface="Times New Roman" pitchFamily="18" charset="0"/>
                  </a:rPr>
                  <a:t> 	     = | </a:t>
                </a:r>
                <a:r>
                  <a:rPr lang="en-US" sz="2000" i="1" dirty="0">
                    <a:latin typeface="Times New Roman" pitchFamily="18" charset="0"/>
                    <a:ea typeface="SimSun" pitchFamily="2" charset="-122"/>
                    <a:cs typeface="Times New Roman" pitchFamily="18" charset="0"/>
                  </a:rPr>
                  <a:t>f </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a:lnSpc>
                    <a:spcPct val="150000"/>
                  </a:lnSpc>
                </a:pPr>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914400" y="838200"/>
                <a:ext cx="8077200" cy="5081519"/>
              </a:xfrm>
              <a:prstGeom prst="rect">
                <a:avLst/>
              </a:prstGeom>
              <a:blipFill>
                <a:blip r:embed="rId3"/>
                <a:stretch>
                  <a:fillRect l="-679" r="-332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7A2717E1-2186-1DFE-84E0-58C8DF18A4DC}"/>
              </a:ext>
            </a:extLst>
          </p:cNvPr>
          <p:cNvSpPr/>
          <p:nvPr/>
        </p:nvSpPr>
        <p:spPr>
          <a:xfrm>
            <a:off x="914400" y="938281"/>
            <a:ext cx="8077200" cy="857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87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11-13</a:t>
            </a:r>
          </a:p>
        </p:txBody>
      </p:sp>
      <mc:AlternateContent xmlns:mc="http://schemas.openxmlformats.org/markup-compatibility/2006">
        <mc:Choice xmlns:a14="http://schemas.microsoft.com/office/drawing/2010/main" Requires="a14">
          <p:sp>
            <p:nvSpPr>
              <p:cNvPr id="3" name="TextBox 2"/>
              <p:cNvSpPr txBox="1"/>
              <p:nvPr/>
            </p:nvSpPr>
            <p:spPr>
              <a:xfrm>
                <a:off x="1066800" y="304800"/>
                <a:ext cx="7010400" cy="2169825"/>
              </a:xfrm>
              <a:prstGeom prst="rect">
                <a:avLst/>
              </a:prstGeom>
              <a:noFill/>
            </p:spPr>
            <p:txBody>
              <a:bodyPr wrap="square" rtlCol="0">
                <a:spAutoFit/>
              </a:bodyPr>
              <a:lstStyle/>
              <a:p>
                <a:pPr marL="457200" indent="-457200">
                  <a:lnSpc>
                    <a:spcPct val="150000"/>
                  </a:lnSpc>
                </a:pP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推论 </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11.3</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是网络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上的一个流，</a:t>
                </a:r>
                <a:r>
                  <a:rPr lang="en-US" i="1"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是对应的相对流，则有</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14:m>
                  <m:oMath xmlns:m="http://schemas.openxmlformats.org/officeDocument/2006/math">
                    <m:nary>
                      <m:naryPr>
                        <m:chr m:val="∑"/>
                        <m:supHide m:val="on"/>
                        <m:ctrlPr>
                          <a:rPr lang="en-US" sz="2000" i="1" smtClean="0">
                            <a:latin typeface="Cambria Math" panose="02040503050406030204" pitchFamily="18" charset="0"/>
                            <a:ea typeface="SimSun" pitchFamily="2" charset="-122"/>
                            <a:cs typeface="Times New Roman" pitchFamily="18" charset="0"/>
                          </a:rPr>
                        </m:ctrlPr>
                      </m:naryPr>
                      <m:sub>
                        <m:r>
                          <m:rPr>
                            <m:brk m:alnAt="7"/>
                          </m:rPr>
                          <a:rPr lang="en-US" sz="2000" b="0" i="1" smtClean="0">
                            <a:latin typeface="Cambria Math"/>
                            <a:ea typeface="SimSun" pitchFamily="2" charset="-122"/>
                            <a:cs typeface="Times New Roman" pitchFamily="18" charset="0"/>
                          </a:rPr>
                          <m:t>𝑣</m:t>
                        </m:r>
                        <m:r>
                          <a:rPr lang="en-US" sz="2000" b="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𝑉</m:t>
                        </m:r>
                      </m:sub>
                      <m:sup/>
                      <m:e>
                        <m:r>
                          <a:rPr lang="en-US" sz="2000" i="1" smtClean="0">
                            <a:latin typeface="Cambria Math"/>
                            <a:ea typeface="Cambria Math"/>
                            <a:cs typeface="Times New Roman" pitchFamily="18" charset="0"/>
                          </a:rPr>
                          <m:t>𝜑</m:t>
                        </m:r>
                        <m:r>
                          <a:rPr lang="en-US" sz="2000" b="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𝑠</m:t>
                        </m:r>
                        <m:r>
                          <a:rPr lang="en-US" sz="2000" b="0" i="1" smtClean="0">
                            <a:latin typeface="Cambria Math"/>
                            <a:ea typeface="Cambria Math"/>
                            <a:cs typeface="Times New Roman" pitchFamily="18" charset="0"/>
                          </a:rPr>
                          <m:t>, </m:t>
                        </m:r>
                        <m:r>
                          <a:rPr lang="en-US" altLang="zh-CN" sz="2000" i="1">
                            <a:latin typeface="Cambria Math" panose="02040503050406030204" pitchFamily="18" charset="0"/>
                            <a:ea typeface="Cambria Math"/>
                            <a:cs typeface="Times New Roman" pitchFamily="18" charset="0"/>
                          </a:rPr>
                          <m:t>𝑣</m:t>
                        </m:r>
                        <m:r>
                          <a:rPr lang="en-US" sz="2000" b="0" i="1" smtClean="0">
                            <a:latin typeface="Cambria Math"/>
                            <a:ea typeface="Cambria Math"/>
                            <a:cs typeface="Times New Roman" pitchFamily="18" charset="0"/>
                          </a:rPr>
                          <m:t>)</m:t>
                        </m:r>
                      </m:e>
                    </m:nary>
                  </m:oMath>
                </a14:m>
                <a:r>
                  <a:rPr lang="en-US" sz="2000" dirty="0">
                    <a:latin typeface="Times New Roman" pitchFamily="18" charset="0"/>
                    <a:ea typeface="SimSun" pitchFamily="2" charset="-122"/>
                    <a:cs typeface="Times New Roman" pitchFamily="18" charset="0"/>
                  </a:rPr>
                  <a:t> = </a:t>
                </a:r>
                <a14:m>
                  <m:oMath xmlns:m="http://schemas.openxmlformats.org/officeDocument/2006/math">
                    <m:nary>
                      <m:naryPr>
                        <m:chr m:val="∑"/>
                        <m:supHide m:val="on"/>
                        <m:ctrlPr>
                          <a:rPr lang="en-US" sz="2000" i="1">
                            <a:latin typeface="Cambria Math" panose="02040503050406030204" pitchFamily="18" charset="0"/>
                            <a:ea typeface="SimSun" pitchFamily="2" charset="-122"/>
                            <a:cs typeface="Times New Roman" pitchFamily="18" charset="0"/>
                          </a:rPr>
                        </m:ctrlPr>
                      </m:naryPr>
                      <m:sub>
                        <m:r>
                          <m:rPr>
                            <m:brk m:alnAt="7"/>
                          </m:rPr>
                          <a:rPr lang="en-US" sz="2000" i="1">
                            <a:latin typeface="Cambria Math"/>
                            <a:ea typeface="SimSun" pitchFamily="2" charset="-122"/>
                            <a:cs typeface="Times New Roman" pitchFamily="18" charset="0"/>
                          </a:rPr>
                          <m:t>𝑣</m:t>
                        </m:r>
                        <m:r>
                          <a:rPr lang="en-US" sz="2000" i="1">
                            <a:latin typeface="Cambria Math"/>
                            <a:ea typeface="Cambria Math"/>
                            <a:cs typeface="Times New Roman" pitchFamily="18" charset="0"/>
                          </a:rPr>
                          <m:t>∈</m:t>
                        </m:r>
                        <m:r>
                          <a:rPr lang="en-US" sz="2000" i="1">
                            <a:latin typeface="Cambria Math"/>
                            <a:ea typeface="Cambria Math"/>
                            <a:cs typeface="Times New Roman" pitchFamily="18" charset="0"/>
                          </a:rPr>
                          <m:t>𝑉</m:t>
                        </m:r>
                      </m:sub>
                      <m:sup/>
                      <m:e>
                        <m:r>
                          <a:rPr lang="en-US" sz="2000" i="1">
                            <a:latin typeface="Cambria Math"/>
                            <a:ea typeface="Cambria Math"/>
                            <a:cs typeface="Times New Roman" pitchFamily="18" charset="0"/>
                          </a:rPr>
                          <m:t>𝜑</m:t>
                        </m:r>
                        <m:r>
                          <a:rPr lang="en-US" sz="2000" i="1">
                            <a:latin typeface="Cambria Math"/>
                            <a:ea typeface="Cambria Math"/>
                            <a:cs typeface="Times New Roman" pitchFamily="18" charset="0"/>
                          </a:rPr>
                          <m:t>(</m:t>
                        </m:r>
                        <m:r>
                          <a:rPr lang="en-US" sz="2000" b="0" i="1" smtClean="0">
                            <a:latin typeface="Cambria Math" panose="02040503050406030204" pitchFamily="18" charset="0"/>
                            <a:ea typeface="Cambria Math"/>
                            <a:cs typeface="Times New Roman" pitchFamily="18" charset="0"/>
                          </a:rPr>
                          <m:t>𝑣</m:t>
                        </m:r>
                        <m:r>
                          <a:rPr lang="en-US" sz="2000" i="1">
                            <a:latin typeface="Cambria Math"/>
                            <a:ea typeface="Cambria Math"/>
                            <a:cs typeface="Times New Roman" pitchFamily="18" charset="0"/>
                          </a:rPr>
                          <m:t>, </m:t>
                        </m:r>
                        <m:r>
                          <a:rPr lang="en-US" sz="2000" b="0" i="1" smtClean="0">
                            <a:latin typeface="Cambria Math"/>
                            <a:ea typeface="Cambria Math"/>
                            <a:cs typeface="Times New Roman" pitchFamily="18" charset="0"/>
                          </a:rPr>
                          <m:t>𝑡</m:t>
                        </m:r>
                        <m:r>
                          <a:rPr lang="en-US" sz="2000" i="1">
                            <a:latin typeface="Cambria Math"/>
                            <a:ea typeface="Cambria Math"/>
                            <a:cs typeface="Times New Roman" pitchFamily="18" charset="0"/>
                          </a:rPr>
                          <m:t>)</m:t>
                        </m:r>
                      </m:e>
                    </m:nary>
                  </m:oMath>
                </a14:m>
                <a:r>
                  <a:rPr lang="zh-CN" altLang="en-US" dirty="0">
                    <a:latin typeface="Times New Roman" pitchFamily="18" charset="0"/>
                    <a:ea typeface="SimSun" pitchFamily="2" charset="-122"/>
                    <a:cs typeface="Times New Roman" pitchFamily="18" charset="0"/>
                  </a:rPr>
                  <a:t>，即这个流的值既等于源点</a:t>
                </a:r>
                <a:r>
                  <a:rPr lang="en-US" altLang="zh-CN"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的</a:t>
                </a:r>
                <a:r>
                  <a:rPr lang="zh-CN" altLang="en-US"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相对外流之和</a:t>
                </a:r>
                <a:r>
                  <a:rPr lang="zh-CN" altLang="en-US" dirty="0">
                    <a:latin typeface="Times New Roman" pitchFamily="18" charset="0"/>
                    <a:ea typeface="SimSun" pitchFamily="2" charset="-122"/>
                    <a:cs typeface="Times New Roman" pitchFamily="18" charset="0"/>
                  </a:rPr>
                  <a:t>，也等于汇点</a:t>
                </a:r>
                <a:r>
                  <a:rPr lang="en-US" altLang="zh-CN"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a:t>
                </a:r>
                <a:r>
                  <a:rPr lang="zh-CN" altLang="en-US"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相对入流之和</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indent="-457200">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：考虑一个特殊的割</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，其中</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。由引埋</a:t>
                </a:r>
                <a:r>
                  <a:rPr lang="en-US" dirty="0">
                    <a:latin typeface="Times New Roman" pitchFamily="18" charset="0"/>
                    <a:ea typeface="SimSun" pitchFamily="2" charset="-122"/>
                    <a:cs typeface="Times New Roman" pitchFamily="18" charset="0"/>
                  </a:rPr>
                  <a:t>11.2</a:t>
                </a:r>
                <a:r>
                  <a:rPr lang="zh-CN" altLang="en-US" dirty="0">
                    <a:latin typeface="Times New Roman" pitchFamily="18" charset="0"/>
                    <a:ea typeface="SimSun" pitchFamily="2" charset="-122"/>
                    <a:cs typeface="Times New Roman" pitchFamily="18" charset="0"/>
                  </a:rPr>
                  <a:t>，我们有</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endParaRPr lang="en-US" dirty="0">
                  <a:latin typeface="Times New Roman" pitchFamily="18" charset="0"/>
                  <a:ea typeface="SimSun" pitchFamily="2" charset="-122"/>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066800" y="304800"/>
                <a:ext cx="7010400" cy="2169825"/>
              </a:xfrm>
              <a:prstGeom prst="rect">
                <a:avLst/>
              </a:prstGeom>
              <a:blipFill>
                <a:blip r:embed="rId3"/>
                <a:stretch>
                  <a:fillRect l="-783" r="-2870" b="-33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143000" y="2667000"/>
                <a:ext cx="6858000" cy="3802964"/>
              </a:xfrm>
              <a:prstGeom prst="rect">
                <a:avLst/>
              </a:prstGeom>
              <a:noFill/>
            </p:spPr>
            <p:txBody>
              <a:bodyPr wrap="square" rtlCol="0">
                <a:spAutoFit/>
              </a:bodyPr>
              <a:lstStyle/>
              <a:p>
                <a:pPr marL="457200" indent="-457200">
                  <a:lnSpc>
                    <a:spcPct val="150000"/>
                  </a:lnSpc>
                </a:pP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推论 </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11.4 </a:t>
                </a:r>
                <a:r>
                  <a:rPr lang="zh-CN" altLang="en-US" dirty="0">
                    <a:latin typeface="Times New Roman" pitchFamily="18" charset="0"/>
                    <a:ea typeface="SimSun" pitchFamily="2" charset="-122"/>
                    <a:cs typeface="Times New Roman" pitchFamily="18" charset="0"/>
                  </a:rPr>
                  <a:t>设</a:t>
                </a:r>
                <a:r>
                  <a:rPr lang="en-US" i="1" dirty="0">
                    <a:latin typeface="Times New Roman" pitchFamily="18" charset="0"/>
                    <a:ea typeface="SimSun" pitchFamily="2" charset="-122"/>
                    <a:cs typeface="Times New Roman" pitchFamily="18" charset="0"/>
                  </a:rPr>
                  <a:t> f </a:t>
                </a:r>
                <a:r>
                  <a:rPr lang="zh-CN" altLang="en-US" dirty="0">
                    <a:latin typeface="Times New Roman" pitchFamily="18" charset="0"/>
                    <a:ea typeface="SimSun" pitchFamily="2" charset="-122"/>
                    <a:cs typeface="Times New Roman" pitchFamily="18" charset="0"/>
                  </a:rPr>
                  <a:t>是网络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a:latin typeface="Times New Roman" pitchFamily="18" charset="0"/>
                    <a:ea typeface="SimSun" pitchFamily="2" charset="-122"/>
                    <a:cs typeface="Times New Roman" pitchFamily="18" charset="0"/>
                  </a:rPr>
                  <a:t>, </a:t>
                </a:r>
                <a:r>
                  <a:rPr lang="en-US" i="1">
                    <a:latin typeface="Times New Roman" pitchFamily="18" charset="0"/>
                    <a:ea typeface="SimSun" pitchFamily="2" charset="-122"/>
                    <a:cs typeface="Times New Roman" pitchFamily="18" charset="0"/>
                  </a:rPr>
                  <a:t>C</a:t>
                </a:r>
                <a:r>
                  <a:rPr lang="en-US">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上的任意一个流，而</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的任意一个割。那么，必有</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25000"/>
                  </a:lnSpc>
                </a:pPr>
                <a:r>
                  <a:rPr lang="zh-CN" altLang="en-US" b="1" dirty="0">
                    <a:latin typeface="Times New Roman" pitchFamily="18" charset="0"/>
                    <a:ea typeface="SimSun" pitchFamily="2" charset="-122"/>
                    <a:cs typeface="Times New Roman" pitchFamily="18" charset="0"/>
                  </a:rPr>
                  <a:t>证明：</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从引理</a:t>
                </a:r>
                <a:r>
                  <a:rPr lang="en-US" dirty="0">
                    <a:latin typeface="Times New Roman" pitchFamily="18" charset="0"/>
                    <a:ea typeface="SimSun" pitchFamily="2" charset="-122"/>
                    <a:cs typeface="Times New Roman" pitchFamily="18" charset="0"/>
                  </a:rPr>
                  <a:t>11.2</a:t>
                </a:r>
                <a:r>
                  <a:rPr lang="zh-CN" altLang="en-US" dirty="0">
                    <a:latin typeface="Times New Roman" pitchFamily="18" charset="0"/>
                    <a:ea typeface="SimSun" pitchFamily="2" charset="-122"/>
                    <a:cs typeface="Times New Roman" pitchFamily="18" charset="0"/>
                  </a:rPr>
                  <a:t>得到</a:t>
                </a:r>
                <a:endParaRPr lang="en-US" altLang="zh-CN" dirty="0">
                  <a:latin typeface="Times New Roman" pitchFamily="18" charset="0"/>
                  <a:ea typeface="SimSun" pitchFamily="2" charset="-122"/>
                  <a:cs typeface="Times New Roman" pitchFamily="18" charset="0"/>
                </a:endParaRPr>
              </a:p>
              <a:p>
                <a:pPr>
                  <a:lnSpc>
                    <a:spcPct val="125000"/>
                  </a:lnSpc>
                </a:pPr>
                <a:r>
                  <a:rPr lang="zh-CN" altLang="en-US" sz="2200" dirty="0">
                    <a:latin typeface="Times New Roman" pitchFamily="18" charset="0"/>
                    <a:ea typeface="SimSun" pitchFamily="2" charset="-122"/>
                    <a:cs typeface="Times New Roman" pitchFamily="18" charset="0"/>
                  </a:rPr>
                  <a:t> </a:t>
                </a:r>
                <a:r>
                  <a:rPr lang="en-US" altLang="zh-CN" sz="22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f </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p>
              <a:p>
                <a:pPr>
                  <a:lnSpc>
                    <a:spcPct val="125000"/>
                  </a:lnSpc>
                </a:pPr>
                <a:r>
                  <a:rPr lang="en-US" sz="2000" dirty="0">
                    <a:latin typeface="Times New Roman" pitchFamily="18" charset="0"/>
                    <a:ea typeface="SimSun" pitchFamily="2" charset="-122"/>
                    <a:cs typeface="Times New Roman" pitchFamily="18" charset="0"/>
                  </a:rPr>
                  <a:t>                    =  </a:t>
                </a:r>
                <a14:m>
                  <m:oMath xmlns:m="http://schemas.openxmlformats.org/officeDocument/2006/math">
                    <m:nary>
                      <m:naryPr>
                        <m:chr m:val="∑"/>
                        <m:supHide m:val="on"/>
                        <m:ctrlPr>
                          <a:rPr lang="en-US" sz="2200" i="1">
                            <a:latin typeface="Cambria Math" panose="02040503050406030204" pitchFamily="18" charset="0"/>
                            <a:ea typeface="SimSun" pitchFamily="2" charset="-122"/>
                            <a:cs typeface="Times New Roman" pitchFamily="18" charset="0"/>
                          </a:rPr>
                        </m:ctrlPr>
                      </m:naryPr>
                      <m:sub>
                        <m:r>
                          <m:rPr>
                            <m:brk m:alnAt="7"/>
                          </m:rPr>
                          <a:rPr lang="en-US" sz="2200" i="1">
                            <a:latin typeface="Cambria Math"/>
                            <a:ea typeface="SimSun" pitchFamily="2" charset="-122"/>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𝑆</m:t>
                        </m:r>
                        <m:r>
                          <a:rPr lang="en-US" sz="2200" i="1">
                            <a:latin typeface="Cambria Math"/>
                            <a:ea typeface="Cambria Math"/>
                            <a:cs typeface="Times New Roman" pitchFamily="18" charset="0"/>
                          </a:rPr>
                          <m:t>,   </m:t>
                        </m:r>
                        <m:r>
                          <a:rPr lang="en-US" sz="2200" i="1">
                            <a:latin typeface="Cambria Math"/>
                            <a:ea typeface="Cambria Math"/>
                            <a:cs typeface="Times New Roman" pitchFamily="18" charset="0"/>
                          </a:rPr>
                          <m:t>𝑣</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𝑇</m:t>
                        </m:r>
                      </m:sub>
                      <m:sup/>
                      <m:e>
                        <m:r>
                          <a:rPr lang="en-US" sz="2200" i="1">
                            <a:latin typeface="Cambria Math"/>
                            <a:ea typeface="Cambria Math"/>
                            <a:cs typeface="Times New Roman" pitchFamily="18" charset="0"/>
                          </a:rPr>
                          <m:t>𝜑</m:t>
                        </m:r>
                        <m:d>
                          <m:dPr>
                            <m:ctrlPr>
                              <a:rPr lang="en-US" sz="2200" i="1">
                                <a:latin typeface="Cambria Math" panose="02040503050406030204" pitchFamily="18" charset="0"/>
                                <a:ea typeface="Cambria Math"/>
                                <a:cs typeface="Times New Roman" pitchFamily="18" charset="0"/>
                              </a:rPr>
                            </m:ctrlPr>
                          </m:dPr>
                          <m:e>
                            <m:r>
                              <a:rPr lang="en-US" sz="2200" i="1">
                                <a:latin typeface="Cambria Math"/>
                                <a:ea typeface="Cambria Math"/>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𝑣</m:t>
                            </m:r>
                          </m:e>
                        </m:d>
                        <m:r>
                          <a:rPr lang="en-US" sz="2200" i="1">
                            <a:latin typeface="Cambria Math"/>
                            <a:ea typeface="Cambria Math"/>
                            <a:cs typeface="Times New Roman" pitchFamily="18" charset="0"/>
                          </a:rPr>
                          <m:t> </m:t>
                        </m:r>
                      </m:e>
                    </m:nary>
                  </m:oMath>
                </a14:m>
                <a:endParaRPr lang="en-US" sz="2200" dirty="0">
                  <a:latin typeface="Times New Roman" pitchFamily="18" charset="0"/>
                  <a:ea typeface="SimSun" pitchFamily="2" charset="-122"/>
                  <a:cs typeface="Times New Roman" pitchFamily="18" charset="0"/>
                </a:endParaRPr>
              </a:p>
              <a:p>
                <a:pPr>
                  <a:lnSpc>
                    <a:spcPct val="125000"/>
                  </a:lnSpc>
                </a:pPr>
                <a:r>
                  <a:rPr lang="en-US" sz="2200" dirty="0">
                    <a:latin typeface="Times New Roman" pitchFamily="18" charset="0"/>
                    <a:ea typeface="SimSun" pitchFamily="2" charset="-122"/>
                    <a:cs typeface="Times New Roman" pitchFamily="18" charset="0"/>
                  </a:rPr>
                  <a:t>	      = </a:t>
                </a:r>
                <a14:m>
                  <m:oMath xmlns:m="http://schemas.openxmlformats.org/officeDocument/2006/math">
                    <m:nary>
                      <m:naryPr>
                        <m:chr m:val="∑"/>
                        <m:supHide m:val="on"/>
                        <m:ctrlPr>
                          <a:rPr lang="en-US" sz="2200" i="1">
                            <a:latin typeface="Cambria Math" panose="02040503050406030204" pitchFamily="18" charset="0"/>
                            <a:ea typeface="SimSun" pitchFamily="2" charset="-122"/>
                            <a:cs typeface="Times New Roman" pitchFamily="18" charset="0"/>
                          </a:rPr>
                        </m:ctrlPr>
                      </m:naryPr>
                      <m:sub>
                        <m:r>
                          <m:rPr>
                            <m:brk m:alnAt="7"/>
                          </m:rPr>
                          <a:rPr lang="en-US" sz="2200" i="1">
                            <a:latin typeface="Cambria Math"/>
                            <a:ea typeface="SimSun" pitchFamily="2" charset="-122"/>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𝑆</m:t>
                        </m:r>
                        <m:r>
                          <a:rPr lang="en-US" sz="2200" i="1">
                            <a:latin typeface="Cambria Math"/>
                            <a:ea typeface="Cambria Math"/>
                            <a:cs typeface="Times New Roman" pitchFamily="18" charset="0"/>
                          </a:rPr>
                          <m:t>,   </m:t>
                        </m:r>
                        <m:r>
                          <a:rPr lang="en-US" sz="2200" i="1">
                            <a:latin typeface="Cambria Math"/>
                            <a:ea typeface="Cambria Math"/>
                            <a:cs typeface="Times New Roman" pitchFamily="18" charset="0"/>
                          </a:rPr>
                          <m:t>𝑣</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𝑇</m:t>
                        </m:r>
                      </m:sub>
                      <m:sup/>
                      <m:e>
                        <m:r>
                          <a:rPr lang="en-US" sz="2200" b="0" i="1" smtClean="0">
                            <a:latin typeface="Cambria Math" panose="02040503050406030204" pitchFamily="18" charset="0"/>
                            <a:ea typeface="Cambria Math"/>
                            <a:cs typeface="Times New Roman" pitchFamily="18" charset="0"/>
                          </a:rPr>
                          <m:t>[</m:t>
                        </m:r>
                        <m:r>
                          <a:rPr lang="en-US" sz="2200" i="1">
                            <a:latin typeface="Cambria Math"/>
                            <a:ea typeface="Cambria Math"/>
                            <a:cs typeface="Times New Roman" pitchFamily="18" charset="0"/>
                          </a:rPr>
                          <m:t>𝑓</m:t>
                        </m:r>
                        <m:d>
                          <m:dPr>
                            <m:ctrlPr>
                              <a:rPr lang="en-US" sz="2200" i="1">
                                <a:latin typeface="Cambria Math" panose="02040503050406030204" pitchFamily="18" charset="0"/>
                                <a:ea typeface="Cambria Math"/>
                                <a:cs typeface="Times New Roman" pitchFamily="18" charset="0"/>
                              </a:rPr>
                            </m:ctrlPr>
                          </m:dPr>
                          <m:e>
                            <m:r>
                              <a:rPr lang="en-US" sz="2200" i="1">
                                <a:latin typeface="Cambria Math"/>
                                <a:ea typeface="Cambria Math"/>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𝑣</m:t>
                            </m:r>
                          </m:e>
                        </m:d>
                      </m:e>
                    </m:nary>
                  </m:oMath>
                </a14:m>
                <a:r>
                  <a:rPr lang="en-US" sz="2200" dirty="0">
                    <a:latin typeface="Times New Roman" pitchFamily="18" charset="0"/>
                    <a:ea typeface="SimSun" pitchFamily="2" charset="-122"/>
                    <a:cs typeface="Times New Roman" pitchFamily="18" charset="0"/>
                    <a:sym typeface="Symbol"/>
                  </a:rPr>
                  <a:t> - </a:t>
                </a:r>
                <a14:m>
                  <m:oMath xmlns:m="http://schemas.openxmlformats.org/officeDocument/2006/math">
                    <m:r>
                      <a:rPr lang="en-US" sz="2200" i="1">
                        <a:latin typeface="Cambria Math"/>
                        <a:ea typeface="Cambria Math"/>
                        <a:cs typeface="Times New Roman" pitchFamily="18" charset="0"/>
                      </a:rPr>
                      <m:t>𝑓</m:t>
                    </m:r>
                    <m:d>
                      <m:dPr>
                        <m:ctrlPr>
                          <a:rPr lang="en-US" sz="2200" i="1">
                            <a:latin typeface="Cambria Math" panose="02040503050406030204" pitchFamily="18" charset="0"/>
                            <a:ea typeface="Cambria Math"/>
                            <a:cs typeface="Times New Roman" pitchFamily="18" charset="0"/>
                          </a:rPr>
                        </m:ctrlPr>
                      </m:dPr>
                      <m:e>
                        <m:r>
                          <a:rPr lang="en-US" sz="2200" b="0" i="1" smtClean="0">
                            <a:latin typeface="Cambria Math" panose="02040503050406030204" pitchFamily="18" charset="0"/>
                            <a:ea typeface="Cambria Math"/>
                            <a:cs typeface="Times New Roman" pitchFamily="18" charset="0"/>
                          </a:rPr>
                          <m:t>𝑣</m:t>
                        </m:r>
                        <m:r>
                          <a:rPr lang="en-US" sz="2200" i="1">
                            <a:latin typeface="Cambria Math"/>
                            <a:ea typeface="Cambria Math"/>
                            <a:cs typeface="Times New Roman" pitchFamily="18" charset="0"/>
                          </a:rPr>
                          <m:t>,</m:t>
                        </m:r>
                        <m:r>
                          <a:rPr lang="en-US" sz="2200" b="0" i="1" smtClean="0">
                            <a:latin typeface="Cambria Math" panose="02040503050406030204" pitchFamily="18" charset="0"/>
                            <a:ea typeface="Cambria Math"/>
                            <a:cs typeface="Times New Roman" pitchFamily="18" charset="0"/>
                          </a:rPr>
                          <m:t>𝑢</m:t>
                        </m:r>
                      </m:e>
                    </m:d>
                  </m:oMath>
                </a14:m>
                <a:r>
                  <a:rPr lang="en-US" sz="2200" dirty="0">
                    <a:latin typeface="Times New Roman" pitchFamily="18" charset="0"/>
                    <a:ea typeface="SimSun" pitchFamily="2" charset="-122"/>
                    <a:cs typeface="Times New Roman" pitchFamily="18" charset="0"/>
                    <a:sym typeface="Symbol"/>
                  </a:rPr>
                  <a:t>] </a:t>
                </a:r>
              </a:p>
              <a:p>
                <a:pPr>
                  <a:lnSpc>
                    <a:spcPct val="125000"/>
                  </a:lnSpc>
                </a:pPr>
                <a:r>
                  <a:rPr lang="en-US" sz="2200" dirty="0">
                    <a:latin typeface="Times New Roman" pitchFamily="18" charset="0"/>
                    <a:ea typeface="SimSun" pitchFamily="2" charset="-122"/>
                    <a:cs typeface="Times New Roman" pitchFamily="18" charset="0"/>
                    <a:sym typeface="Symbol"/>
                  </a:rPr>
                  <a:t>                   </a:t>
                </a:r>
                <a:r>
                  <a:rPr lang="en-US" sz="2200" dirty="0">
                    <a:latin typeface="Times New Roman" pitchFamily="18" charset="0"/>
                    <a:ea typeface="SimSun" pitchFamily="2" charset="-122"/>
                    <a:cs typeface="Times New Roman" pitchFamily="18" charset="0"/>
                  </a:rPr>
                  <a:t> </a:t>
                </a:r>
                <a14:m>
                  <m:oMath xmlns:m="http://schemas.openxmlformats.org/officeDocument/2006/math">
                    <m:nary>
                      <m:naryPr>
                        <m:chr m:val="∑"/>
                        <m:supHide m:val="on"/>
                        <m:ctrlPr>
                          <a:rPr lang="en-US" sz="2200" i="1">
                            <a:latin typeface="Cambria Math" panose="02040503050406030204" pitchFamily="18" charset="0"/>
                            <a:ea typeface="SimSun" pitchFamily="2" charset="-122"/>
                            <a:cs typeface="Times New Roman" pitchFamily="18" charset="0"/>
                          </a:rPr>
                        </m:ctrlPr>
                      </m:naryPr>
                      <m:sub>
                        <m:r>
                          <m:rPr>
                            <m:brk m:alnAt="7"/>
                          </m:rPr>
                          <a:rPr lang="en-US" sz="2200" i="1">
                            <a:latin typeface="Cambria Math"/>
                            <a:ea typeface="SimSun" pitchFamily="2" charset="-122"/>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𝑆</m:t>
                        </m:r>
                        <m:r>
                          <a:rPr lang="en-US" sz="2200" i="1">
                            <a:latin typeface="Cambria Math"/>
                            <a:ea typeface="Cambria Math"/>
                            <a:cs typeface="Times New Roman" pitchFamily="18" charset="0"/>
                          </a:rPr>
                          <m:t>,   </m:t>
                        </m:r>
                        <m:r>
                          <a:rPr lang="en-US" sz="2200" i="1">
                            <a:latin typeface="Cambria Math"/>
                            <a:ea typeface="Cambria Math"/>
                            <a:cs typeface="Times New Roman" pitchFamily="18" charset="0"/>
                          </a:rPr>
                          <m:t>𝑣</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𝑇</m:t>
                        </m:r>
                      </m:sub>
                      <m:sup/>
                      <m:e>
                        <m:r>
                          <a:rPr lang="en-US" sz="2200" b="0" i="1" smtClean="0">
                            <a:latin typeface="Cambria Math" panose="02040503050406030204" pitchFamily="18" charset="0"/>
                            <a:ea typeface="Cambria Math"/>
                            <a:cs typeface="Times New Roman" pitchFamily="18" charset="0"/>
                          </a:rPr>
                          <m:t>𝑓</m:t>
                        </m:r>
                        <m:d>
                          <m:dPr>
                            <m:ctrlPr>
                              <a:rPr lang="en-US" sz="2200" i="1">
                                <a:latin typeface="Cambria Math" panose="02040503050406030204" pitchFamily="18" charset="0"/>
                                <a:ea typeface="Cambria Math"/>
                                <a:cs typeface="Times New Roman" pitchFamily="18" charset="0"/>
                              </a:rPr>
                            </m:ctrlPr>
                          </m:dPr>
                          <m:e>
                            <m:r>
                              <a:rPr lang="en-US" sz="2200" i="1">
                                <a:latin typeface="Cambria Math"/>
                                <a:ea typeface="Cambria Math"/>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𝑣</m:t>
                            </m:r>
                          </m:e>
                        </m:d>
                      </m:e>
                    </m:nary>
                  </m:oMath>
                </a14:m>
                <a:r>
                  <a:rPr lang="en-US" sz="2200" dirty="0">
                    <a:latin typeface="Times New Roman" pitchFamily="18" charset="0"/>
                    <a:ea typeface="SimSun" pitchFamily="2" charset="-122"/>
                    <a:cs typeface="Times New Roman" pitchFamily="18" charset="0"/>
                    <a:sym typeface="Symbol"/>
                  </a:rPr>
                  <a:t> </a:t>
                </a:r>
                <a:r>
                  <a:rPr lang="en-US" sz="2200" dirty="0">
                    <a:latin typeface="Times New Roman" pitchFamily="18" charset="0"/>
                    <a:ea typeface="SimSun" pitchFamily="2" charset="-122"/>
                    <a:cs typeface="Times New Roman" pitchFamily="18" charset="0"/>
                  </a:rPr>
                  <a:t> </a:t>
                </a:r>
              </a:p>
              <a:p>
                <a:pPr>
                  <a:lnSpc>
                    <a:spcPct val="125000"/>
                  </a:lnSpc>
                </a:pPr>
                <a:r>
                  <a:rPr lang="en-US" sz="2200" dirty="0">
                    <a:latin typeface="Times New Roman" pitchFamily="18" charset="0"/>
                    <a:ea typeface="SimSun" pitchFamily="2" charset="-122"/>
                    <a:cs typeface="Times New Roman" pitchFamily="18" charset="0"/>
                    <a:sym typeface="Symbol"/>
                  </a:rPr>
                  <a:t>	      </a:t>
                </a:r>
                <a:r>
                  <a:rPr lang="en-US" sz="2200" dirty="0">
                    <a:latin typeface="Times New Roman" pitchFamily="18" charset="0"/>
                    <a:ea typeface="SimSun" pitchFamily="2" charset="-122"/>
                    <a:cs typeface="Times New Roman" pitchFamily="18" charset="0"/>
                  </a:rPr>
                  <a:t> </a:t>
                </a:r>
                <a14:m>
                  <m:oMath xmlns:m="http://schemas.openxmlformats.org/officeDocument/2006/math">
                    <m:nary>
                      <m:naryPr>
                        <m:chr m:val="∑"/>
                        <m:supHide m:val="on"/>
                        <m:ctrlPr>
                          <a:rPr lang="en-US" sz="2200" i="1">
                            <a:latin typeface="Cambria Math" panose="02040503050406030204" pitchFamily="18" charset="0"/>
                            <a:ea typeface="SimSun" pitchFamily="2" charset="-122"/>
                            <a:cs typeface="Times New Roman" pitchFamily="18" charset="0"/>
                          </a:rPr>
                        </m:ctrlPr>
                      </m:naryPr>
                      <m:sub>
                        <m:r>
                          <m:rPr>
                            <m:brk m:alnAt="7"/>
                          </m:rPr>
                          <a:rPr lang="en-US" sz="2200" i="1">
                            <a:latin typeface="Cambria Math"/>
                            <a:ea typeface="SimSun" pitchFamily="2" charset="-122"/>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𝑆</m:t>
                        </m:r>
                        <m:r>
                          <a:rPr lang="en-US" sz="2200" i="1">
                            <a:latin typeface="Cambria Math"/>
                            <a:ea typeface="Cambria Math"/>
                            <a:cs typeface="Times New Roman" pitchFamily="18" charset="0"/>
                          </a:rPr>
                          <m:t>,   </m:t>
                        </m:r>
                        <m:r>
                          <a:rPr lang="en-US" sz="2200" i="1">
                            <a:latin typeface="Cambria Math"/>
                            <a:ea typeface="Cambria Math"/>
                            <a:cs typeface="Times New Roman" pitchFamily="18" charset="0"/>
                          </a:rPr>
                          <m:t>𝑣</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𝑇</m:t>
                        </m:r>
                      </m:sub>
                      <m:sup/>
                      <m:e>
                        <m:r>
                          <a:rPr lang="en-US" sz="2200" i="1">
                            <a:latin typeface="Cambria Math"/>
                            <a:ea typeface="Cambria Math"/>
                            <a:cs typeface="Times New Roman" pitchFamily="18" charset="0"/>
                          </a:rPr>
                          <m:t>𝑐</m:t>
                        </m:r>
                        <m:d>
                          <m:dPr>
                            <m:ctrlPr>
                              <a:rPr lang="en-US" sz="2200" i="1">
                                <a:latin typeface="Cambria Math" panose="02040503050406030204" pitchFamily="18" charset="0"/>
                                <a:ea typeface="Cambria Math"/>
                                <a:cs typeface="Times New Roman" pitchFamily="18" charset="0"/>
                              </a:rPr>
                            </m:ctrlPr>
                          </m:dPr>
                          <m:e>
                            <m:r>
                              <a:rPr lang="en-US" sz="2200" i="1">
                                <a:latin typeface="Cambria Math"/>
                                <a:ea typeface="Cambria Math"/>
                                <a:cs typeface="Times New Roman" pitchFamily="18" charset="0"/>
                              </a:rPr>
                              <m:t>𝑢</m:t>
                            </m:r>
                            <m:r>
                              <a:rPr lang="en-US" sz="2200" i="1">
                                <a:latin typeface="Cambria Math"/>
                                <a:ea typeface="Cambria Math"/>
                                <a:cs typeface="Times New Roman" pitchFamily="18" charset="0"/>
                              </a:rPr>
                              <m:t>,</m:t>
                            </m:r>
                            <m:r>
                              <a:rPr lang="en-US" sz="2200" i="1">
                                <a:latin typeface="Cambria Math"/>
                                <a:ea typeface="Cambria Math"/>
                                <a:cs typeface="Times New Roman" pitchFamily="18" charset="0"/>
                              </a:rPr>
                              <m:t>𝑣</m:t>
                            </m:r>
                          </m:e>
                        </m:d>
                      </m:e>
                    </m:nary>
                    <m:r>
                      <a:rPr lang="en-US" sz="2200" i="1">
                        <a:latin typeface="Cambria Math"/>
                        <a:ea typeface="Cambria Math"/>
                        <a:cs typeface="Times New Roman" pitchFamily="18" charset="0"/>
                      </a:rPr>
                      <m:t> </m:t>
                    </m:r>
                  </m:oMath>
                </a14:m>
                <a:endParaRPr lang="en-US" sz="2200" dirty="0">
                  <a:latin typeface="Times New Roman" pitchFamily="18" charset="0"/>
                  <a:ea typeface="Cambria Math"/>
                  <a:cs typeface="Times New Roman" pitchFamily="18" charset="0"/>
                </a:endParaRPr>
              </a:p>
              <a:p>
                <a:pPr>
                  <a:lnSpc>
                    <a:spcPct val="125000"/>
                  </a:lnSpc>
                </a:pP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sym typeface="Symbol" panose="05050102010706020507" pitchFamily="18" charset="2"/>
                  </a:rPr>
                  <a:t></a:t>
                </a:r>
                <a:endParaRPr lang="en-US" dirty="0">
                  <a:latin typeface="Times New Roman" pitchFamily="18" charset="0"/>
                  <a:ea typeface="SimSun" pitchFamily="2" charset="-122"/>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43000" y="2667000"/>
                <a:ext cx="6858000" cy="3802964"/>
              </a:xfrm>
              <a:prstGeom prst="rect">
                <a:avLst/>
              </a:prstGeom>
              <a:blipFill>
                <a:blip r:embed="rId4"/>
                <a:stretch>
                  <a:fillRect l="-889" b="-1155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7BCB081-C0E9-4FDF-B9B9-CCC36AC981F4}"/>
              </a:ext>
            </a:extLst>
          </p:cNvPr>
          <p:cNvSpPr txBox="1"/>
          <p:nvPr/>
        </p:nvSpPr>
        <p:spPr>
          <a:xfrm>
            <a:off x="6400801" y="4347306"/>
            <a:ext cx="2133599" cy="923330"/>
          </a:xfrm>
          <a:prstGeom prst="rect">
            <a:avLst/>
          </a:prstGeom>
          <a:noFill/>
          <a:ln w="38100">
            <a:solidFill>
              <a:schemeClr val="accent1"/>
            </a:solidFill>
          </a:ln>
        </p:spPr>
        <p:txBody>
          <a:bodyPr wrap="square" rtlCol="0">
            <a:spAutoFit/>
          </a:bodyPr>
          <a:lstStyle/>
          <a:p>
            <a:r>
              <a:rPr lang="zh-CN" altLang="en-US" dirty="0">
                <a:latin typeface="宋体" panose="02010600030101010101" pitchFamily="2" charset="-122"/>
                <a:ea typeface="宋体" panose="02010600030101010101" pitchFamily="2" charset="-122"/>
              </a:rPr>
              <a:t>网络中</a:t>
            </a:r>
            <a:r>
              <a:rPr lang="zh-CN" altLang="en-US" dirty="0">
                <a:solidFill>
                  <a:srgbClr val="FF0000"/>
                </a:solidFill>
                <a:latin typeface="宋体" panose="02010600030101010101" pitchFamily="2" charset="-122"/>
                <a:ea typeface="宋体" panose="02010600030101010101" pitchFamily="2" charset="-122"/>
              </a:rPr>
              <a:t>任意一个流</a:t>
            </a:r>
            <a:r>
              <a:rPr lang="zh-CN" altLang="en-US" dirty="0">
                <a:latin typeface="宋体" panose="02010600030101010101" pitchFamily="2" charset="-122"/>
                <a:ea typeface="宋体" panose="02010600030101010101" pitchFamily="2" charset="-122"/>
              </a:rPr>
              <a:t>都</a:t>
            </a:r>
            <a:r>
              <a:rPr lang="zh-CN" altLang="en-US"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小于等于</a:t>
            </a:r>
            <a:r>
              <a:rPr lang="zh-CN" altLang="en-US" dirty="0">
                <a:latin typeface="宋体" panose="02010600030101010101" pitchFamily="2" charset="-122"/>
                <a:ea typeface="宋体" panose="02010600030101010101" pitchFamily="2" charset="-122"/>
              </a:rPr>
              <a:t>该网络</a:t>
            </a:r>
            <a:r>
              <a:rPr lang="zh-CN" altLang="en-US" dirty="0">
                <a:solidFill>
                  <a:srgbClr val="FF0000"/>
                </a:solidFill>
                <a:latin typeface="宋体" panose="02010600030101010101" pitchFamily="2" charset="-122"/>
                <a:ea typeface="宋体" panose="02010600030101010101" pitchFamily="2" charset="-122"/>
              </a:rPr>
              <a:t>任意一个割</a:t>
            </a:r>
            <a:r>
              <a:rPr lang="zh-CN" altLang="en-US" dirty="0">
                <a:latin typeface="宋体" panose="02010600030101010101" pitchFamily="2" charset="-122"/>
                <a:ea typeface="宋体" panose="02010600030101010101" pitchFamily="2" charset="-122"/>
              </a:rPr>
              <a:t>的容量</a:t>
            </a:r>
            <a:endParaRPr lang="en-US" dirty="0">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BE97A986-EBBF-6972-BE59-B699690E34FF}"/>
              </a:ext>
            </a:extLst>
          </p:cNvPr>
          <p:cNvSpPr/>
          <p:nvPr/>
        </p:nvSpPr>
        <p:spPr>
          <a:xfrm>
            <a:off x="990600" y="381000"/>
            <a:ext cx="75438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07D78F85-4D8B-C3AD-0148-E8A21045E74E}"/>
              </a:ext>
            </a:extLst>
          </p:cNvPr>
          <p:cNvSpPr/>
          <p:nvPr/>
        </p:nvSpPr>
        <p:spPr>
          <a:xfrm>
            <a:off x="990600" y="2667000"/>
            <a:ext cx="7543800" cy="857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2D9AA905-053E-5962-0A8F-C7861B17E114}"/>
              </a:ext>
            </a:extLst>
          </p:cNvPr>
          <p:cNvSpPr/>
          <p:nvPr/>
        </p:nvSpPr>
        <p:spPr>
          <a:xfrm>
            <a:off x="7277100" y="3541425"/>
            <a:ext cx="228600" cy="811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8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11-13</a:t>
            </a:r>
          </a:p>
        </p:txBody>
      </p:sp>
      <p:sp>
        <p:nvSpPr>
          <p:cNvPr id="3" name="TextBox 2"/>
          <p:cNvSpPr txBox="1"/>
          <p:nvPr/>
        </p:nvSpPr>
        <p:spPr>
          <a:xfrm>
            <a:off x="838199" y="609600"/>
            <a:ext cx="7924801" cy="4011932"/>
          </a:xfrm>
          <a:prstGeom prst="rect">
            <a:avLst/>
          </a:prstGeom>
          <a:noFill/>
        </p:spPr>
        <p:txBody>
          <a:bodyPr wrap="square" rtlCol="0">
            <a:spAutoFit/>
          </a:bodyPr>
          <a:lstStyle/>
          <a:p>
            <a:pPr>
              <a:lnSpc>
                <a:spcPct val="150000"/>
              </a:lnSpc>
            </a:pP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剩余网络和增广路径</a:t>
            </a:r>
            <a:endParaRPr lang="en-US" altLang="zh-CN" sz="2400" b="1" dirty="0">
              <a:solidFill>
                <a:srgbClr val="0000FF"/>
              </a:solidFill>
              <a:effectLst>
                <a:outerShdw blurRad="38100" dist="38100" dir="2700000" algn="tl">
                  <a:srgbClr val="C0C0C0"/>
                </a:outerShdw>
              </a:effectLst>
              <a:latin typeface="华文细黑" pitchFamily="2" charset="-122"/>
              <a:ea typeface="华文细黑" pitchFamily="2" charset="-122"/>
            </a:endParaRPr>
          </a:p>
          <a:p>
            <a:pPr marL="457200" indent="-457200">
              <a:lnSpc>
                <a:spcPct val="150000"/>
              </a:lnSpc>
            </a:pPr>
            <a:r>
              <a:rPr lang="zh-CN" altLang="en-US" sz="2000" b="1" dirty="0"/>
              <a:t>定义 </a:t>
            </a:r>
            <a:r>
              <a:rPr lang="en-US" sz="2000" b="1" dirty="0">
                <a:latin typeface="Times New Roman" panose="02020603050405020304" pitchFamily="18" charset="0"/>
                <a:cs typeface="Times New Roman" panose="02020603050405020304" pitchFamily="18" charset="0"/>
              </a:rPr>
              <a:t>11.8 </a:t>
            </a:r>
            <a:r>
              <a:rPr lang="en-US" sz="2000" b="1" dirty="0"/>
              <a:t>  </a:t>
            </a:r>
            <a:r>
              <a:rPr lang="zh-CN" altLang="en-US" sz="2000" dirty="0"/>
              <a:t>假</a:t>
            </a:r>
            <a:r>
              <a:rPr lang="zh-CN" altLang="en-US" sz="2000" dirty="0">
                <a:latin typeface="Times New Roman" pitchFamily="18" charset="0"/>
                <a:cs typeface="Times New Roman" pitchFamily="18" charset="0"/>
              </a:rPr>
              <a:t>设 </a:t>
            </a:r>
            <a:r>
              <a:rPr lang="en-US" sz="2000" i="1" dirty="0">
                <a:latin typeface="Times New Roman" pitchFamily="18" charset="0"/>
                <a:cs typeface="Times New Roman" pitchFamily="18" charset="0"/>
              </a:rPr>
              <a:t>f </a:t>
            </a:r>
            <a:r>
              <a:rPr lang="zh-CN" altLang="en-US" sz="2000" dirty="0">
                <a:latin typeface="Times New Roman" pitchFamily="18" charset="0"/>
                <a:cs typeface="Times New Roman" pitchFamily="18" charset="0"/>
              </a:rPr>
              <a:t>是网络 </a:t>
            </a:r>
            <a:r>
              <a:rPr lang="en-US" sz="2000" i="1" dirty="0">
                <a:latin typeface="Times New Roman" pitchFamily="18" charset="0"/>
                <a:cs typeface="Times New Roman" pitchFamily="18" charset="0"/>
              </a:rPr>
              <a:t>G</a:t>
            </a:r>
            <a:r>
              <a:rPr lang="en-US" sz="2000" i="1"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 的</a:t>
            </a:r>
            <a:r>
              <a:rPr lang="zh-CN" altLang="en-US" sz="2000" dirty="0">
                <a:latin typeface="Times New Roman" pitchFamily="18" charset="0"/>
                <a:cs typeface="Times New Roman" pitchFamily="18" charset="0"/>
              </a:rPr>
              <a:t>一个流，</a:t>
            </a:r>
            <a:r>
              <a:rPr lang="en-US" sz="2000" i="1" dirty="0">
                <a:latin typeface="Times New Roman" pitchFamily="18" charset="0"/>
                <a:cs typeface="Times New Roman" pitchFamily="18" charset="0"/>
                <a:sym typeface="Symbol"/>
              </a:rPr>
              <a:t></a:t>
            </a:r>
            <a:r>
              <a:rPr lang="zh-CN" altLang="en-US" sz="2000" dirty="0">
                <a:latin typeface="Times New Roman" pitchFamily="18" charset="0"/>
                <a:cs typeface="Times New Roman" pitchFamily="18" charset="0"/>
              </a:rPr>
              <a:t>是对应的相对流。对应于</a:t>
            </a:r>
            <a:r>
              <a:rPr lang="en-US" sz="2000" i="1" dirty="0">
                <a:latin typeface="Times New Roman" pitchFamily="18" charset="0"/>
                <a:cs typeface="Times New Roman" pitchFamily="18" charset="0"/>
              </a:rPr>
              <a:t>f</a:t>
            </a:r>
            <a:r>
              <a:rPr lang="zh-CN" altLang="en-US" sz="2000" dirty="0">
                <a:latin typeface="Times New Roman" pitchFamily="18" charset="0"/>
                <a:cs typeface="Times New Roman" pitchFamily="18" charset="0"/>
              </a:rPr>
              <a:t>的</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剩余网络 </a:t>
            </a:r>
            <a:r>
              <a:rPr lang="en-US" sz="2000" i="1" dirty="0" err="1">
                <a:latin typeface="Times New Roman" pitchFamily="18" charset="0"/>
                <a:cs typeface="Times New Roman" pitchFamily="18" charset="0"/>
              </a:rPr>
              <a:t>G</a:t>
            </a:r>
            <a:r>
              <a:rPr lang="en-US" sz="2400" i="1" baseline="-25000" dirty="0" err="1">
                <a:latin typeface="Times New Roman" pitchFamily="18" charset="0"/>
                <a:cs typeface="Times New Roman" pitchFamily="18" charset="0"/>
              </a:rPr>
              <a:t>f</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E</a:t>
            </a:r>
            <a:r>
              <a:rPr lang="en-US" sz="2400" i="1" baseline="-25000" dirty="0" err="1">
                <a:latin typeface="Times New Roman" pitchFamily="18" charset="0"/>
                <a:cs typeface="Times New Roman" pitchFamily="18" charset="0"/>
              </a:rPr>
              <a:t>f</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C</a:t>
            </a:r>
            <a:r>
              <a:rPr lang="en-US" sz="2400" i="1" baseline="-25000" dirty="0" err="1">
                <a:latin typeface="Times New Roman" pitchFamily="18" charset="0"/>
                <a:cs typeface="Times New Roman" pitchFamily="18" charset="0"/>
              </a:rPr>
              <a:t>f</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定义为如下的一个流网络：</a:t>
            </a:r>
            <a:endParaRPr lang="en-US" altLang="zh-CN" sz="2000" dirty="0">
              <a:latin typeface="Times New Roman" pitchFamily="18" charset="0"/>
              <a:cs typeface="Times New Roman" pitchFamily="18" charset="0"/>
            </a:endParaRPr>
          </a:p>
          <a:p>
            <a:pPr marL="914400" indent="-457200">
              <a:lnSpc>
                <a:spcPct val="150000"/>
              </a:lnSpc>
              <a:spcBef>
                <a:spcPts val="600"/>
              </a:spcBef>
              <a:buAutoNum type="arabicParenBoth"/>
            </a:pPr>
            <a:r>
              <a:rPr lang="zh-CN" altLang="en-US" sz="2000" dirty="0">
                <a:latin typeface="Times New Roman" pitchFamily="18" charset="0"/>
                <a:cs typeface="Times New Roman" pitchFamily="18" charset="0"/>
              </a:rPr>
              <a:t>与原网络</a:t>
            </a:r>
            <a:r>
              <a:rPr lang="en-US" sz="2000" i="1" dirty="0" err="1">
                <a:latin typeface="Times New Roman" pitchFamily="18" charset="0"/>
                <a:cs typeface="Times New Roman" pitchFamily="18" charset="0"/>
              </a:rPr>
              <a:t>G</a:t>
            </a:r>
            <a:r>
              <a:rPr lang="en-US" sz="2000" dirty="0" err="1">
                <a:latin typeface="SimSun" pitchFamily="2" charset="-122"/>
                <a:ea typeface="SimSun" pitchFamily="2" charset="-122"/>
                <a:cs typeface="Times New Roman" pitchFamily="18" charset="0"/>
              </a:rPr>
              <a:t>有</a:t>
            </a:r>
            <a:r>
              <a:rPr lang="zh-CN" altLang="en-US" sz="2000" dirty="0">
                <a:latin typeface="Times New Roman" pitchFamily="18" charset="0"/>
                <a:cs typeface="Times New Roman" pitchFamily="18" charset="0"/>
              </a:rPr>
              <a:t>相同的顶点集合</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相同的源点</a:t>
            </a:r>
            <a:r>
              <a:rPr lang="en-US" sz="2000" i="1" dirty="0">
                <a:latin typeface="Times New Roman" pitchFamily="18" charset="0"/>
                <a:cs typeface="Times New Roman" pitchFamily="18" charset="0"/>
              </a:rPr>
              <a:t>s</a:t>
            </a:r>
            <a:r>
              <a:rPr lang="zh-CN" altLang="en-US" sz="2000" dirty="0">
                <a:latin typeface="Times New Roman" pitchFamily="18" charset="0"/>
                <a:cs typeface="Times New Roman" pitchFamily="18" charset="0"/>
              </a:rPr>
              <a:t>和汇点</a:t>
            </a:r>
            <a:r>
              <a:rPr lang="en-US" sz="2000" i="1"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914400" indent="-457200">
              <a:lnSpc>
                <a:spcPct val="150000"/>
              </a:lnSpc>
              <a:buAutoNum type="arabicParenBoth"/>
            </a:pP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对于链路</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altLang="zh-CN" sz="2000" i="1" dirty="0">
                <a:latin typeface="Times New Roman" pitchFamily="18" charset="0"/>
                <a:cs typeface="Times New Roman" pitchFamily="18" charset="0"/>
              </a:rPr>
              <a:t>E</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G</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，它的容量为</a:t>
            </a:r>
            <a:r>
              <a:rPr lang="en-US" sz="2000" i="1" dirty="0" err="1">
                <a:solidFill>
                  <a:srgbClr val="FF0000"/>
                </a:solidFill>
                <a:latin typeface="Times New Roman" pitchFamily="18" charset="0"/>
                <a:cs typeface="Times New Roman" pitchFamily="18" charset="0"/>
              </a:rPr>
              <a:t>c</a:t>
            </a:r>
            <a:r>
              <a:rPr lang="en-US" sz="2400" i="1" baseline="-25000" dirty="0" err="1">
                <a:solidFill>
                  <a:srgbClr val="FF0000"/>
                </a:solidFill>
                <a:latin typeface="Times New Roman" pitchFamily="18" charset="0"/>
                <a:cs typeface="Times New Roman" pitchFamily="18" charset="0"/>
              </a:rPr>
              <a:t>f</a:t>
            </a:r>
            <a:r>
              <a:rPr lang="en-US" sz="2000" dirty="0">
                <a:solidFill>
                  <a:srgbClr val="FF0000"/>
                </a:solidFill>
                <a:latin typeface="Times New Roman" pitchFamily="18" charset="0"/>
                <a:cs typeface="Times New Roman" pitchFamily="18" charset="0"/>
              </a:rPr>
              <a:t>(</a:t>
            </a:r>
            <a:r>
              <a:rPr lang="en-US" sz="2000" i="1" dirty="0">
                <a:solidFill>
                  <a:srgbClr val="FF0000"/>
                </a:solidFill>
                <a:latin typeface="Times New Roman" pitchFamily="18" charset="0"/>
                <a:cs typeface="Times New Roman" pitchFamily="18" charset="0"/>
              </a:rPr>
              <a:t>u</a:t>
            </a:r>
            <a:r>
              <a:rPr lang="en-US" sz="2000" dirty="0">
                <a:solidFill>
                  <a:srgbClr val="FF0000"/>
                </a:solidFill>
                <a:latin typeface="Times New Roman" pitchFamily="18" charset="0"/>
                <a:cs typeface="Times New Roman" pitchFamily="18" charset="0"/>
              </a:rPr>
              <a:t>, </a:t>
            </a:r>
            <a:r>
              <a:rPr lang="en-US" sz="2000" i="1" dirty="0">
                <a:solidFill>
                  <a:srgbClr val="FF0000"/>
                </a:solidFill>
                <a:latin typeface="Times New Roman" pitchFamily="18" charset="0"/>
                <a:cs typeface="Times New Roman" pitchFamily="18" charset="0"/>
              </a:rPr>
              <a:t>v</a:t>
            </a:r>
            <a:r>
              <a:rPr lang="en-US" sz="2000" dirty="0">
                <a:solidFill>
                  <a:srgbClr val="FF0000"/>
                </a:solidFill>
                <a:latin typeface="Times New Roman" pitchFamily="18" charset="0"/>
                <a:cs typeface="Times New Roman" pitchFamily="18" charset="0"/>
              </a:rPr>
              <a:t>) = </a:t>
            </a:r>
            <a:r>
              <a:rPr lang="en-US" sz="2000" i="1" dirty="0">
                <a:solidFill>
                  <a:srgbClr val="FF0000"/>
                </a:solidFill>
                <a:latin typeface="Times New Roman" pitchFamily="18" charset="0"/>
                <a:cs typeface="Times New Roman" pitchFamily="18" charset="0"/>
              </a:rPr>
              <a:t>c</a:t>
            </a:r>
            <a:r>
              <a:rPr lang="en-US" sz="2000" dirty="0">
                <a:solidFill>
                  <a:srgbClr val="FF0000"/>
                </a:solidFill>
                <a:latin typeface="Times New Roman" pitchFamily="18" charset="0"/>
                <a:cs typeface="Times New Roman" pitchFamily="18" charset="0"/>
              </a:rPr>
              <a:t>(</a:t>
            </a:r>
            <a:r>
              <a:rPr lang="en-US" sz="2000" i="1" dirty="0">
                <a:solidFill>
                  <a:srgbClr val="FF0000"/>
                </a:solidFill>
                <a:latin typeface="Times New Roman" pitchFamily="18" charset="0"/>
                <a:cs typeface="Times New Roman" pitchFamily="18" charset="0"/>
              </a:rPr>
              <a:t>u</a:t>
            </a:r>
            <a:r>
              <a:rPr lang="en-US" sz="2000" dirty="0">
                <a:solidFill>
                  <a:srgbClr val="FF0000"/>
                </a:solidFill>
                <a:latin typeface="Times New Roman" pitchFamily="18" charset="0"/>
                <a:cs typeface="Times New Roman" pitchFamily="18" charset="0"/>
              </a:rPr>
              <a:t>, </a:t>
            </a:r>
            <a:r>
              <a:rPr lang="en-US" sz="2000" i="1" dirty="0">
                <a:solidFill>
                  <a:srgbClr val="FF0000"/>
                </a:solidFill>
                <a:latin typeface="Times New Roman" pitchFamily="18" charset="0"/>
                <a:cs typeface="Times New Roman" pitchFamily="18" charset="0"/>
              </a:rPr>
              <a:t>v</a:t>
            </a:r>
            <a:r>
              <a:rPr lang="en-US" sz="2000" dirty="0">
                <a:solidFill>
                  <a:srgbClr val="FF0000"/>
                </a:solidFill>
                <a:latin typeface="Times New Roman" pitchFamily="18" charset="0"/>
                <a:cs typeface="Times New Roman" pitchFamily="18" charset="0"/>
              </a:rPr>
              <a:t>) - </a:t>
            </a:r>
            <a:r>
              <a:rPr lang="en-US" sz="2000" i="1" dirty="0">
                <a:solidFill>
                  <a:srgbClr val="FF0000"/>
                </a:solidFill>
                <a:highlight>
                  <a:srgbClr val="FFFF00"/>
                </a:highlight>
                <a:latin typeface="Times New Roman" pitchFamily="18" charset="0"/>
                <a:cs typeface="Times New Roman" pitchFamily="18" charset="0"/>
                <a:sym typeface="Symbol"/>
              </a:rPr>
              <a:t></a:t>
            </a:r>
            <a:r>
              <a:rPr lang="en-US" sz="2000" dirty="0">
                <a:solidFill>
                  <a:srgbClr val="FF0000"/>
                </a:solidFill>
                <a:highlight>
                  <a:srgbClr val="FFFF00"/>
                </a:highlight>
                <a:latin typeface="Times New Roman" pitchFamily="18" charset="0"/>
                <a:cs typeface="Times New Roman" pitchFamily="18" charset="0"/>
              </a:rPr>
              <a:t>(</a:t>
            </a:r>
            <a:r>
              <a:rPr lang="en-US" sz="2000" i="1" dirty="0">
                <a:solidFill>
                  <a:srgbClr val="FF0000"/>
                </a:solidFill>
                <a:highlight>
                  <a:srgbClr val="FFFF00"/>
                </a:highlight>
                <a:latin typeface="Times New Roman" pitchFamily="18" charset="0"/>
                <a:cs typeface="Times New Roman" pitchFamily="18" charset="0"/>
              </a:rPr>
              <a:t>u</a:t>
            </a:r>
            <a:r>
              <a:rPr lang="en-US" sz="2000" dirty="0">
                <a:solidFill>
                  <a:srgbClr val="FF0000"/>
                </a:solidFill>
                <a:highlight>
                  <a:srgbClr val="FFFF00"/>
                </a:highlight>
                <a:latin typeface="Times New Roman" pitchFamily="18" charset="0"/>
                <a:cs typeface="Times New Roman" pitchFamily="18" charset="0"/>
              </a:rPr>
              <a:t>, </a:t>
            </a:r>
            <a:r>
              <a:rPr lang="en-US" sz="2000" i="1" dirty="0">
                <a:solidFill>
                  <a:srgbClr val="FF0000"/>
                </a:solidFill>
                <a:highlight>
                  <a:srgbClr val="FFFF00"/>
                </a:highlight>
                <a:latin typeface="Times New Roman" pitchFamily="18" charset="0"/>
                <a:cs typeface="Times New Roman" pitchFamily="18" charset="0"/>
              </a:rPr>
              <a:t>v</a:t>
            </a:r>
            <a:r>
              <a:rPr lang="en-US" sz="2000" dirty="0">
                <a:solidFill>
                  <a:srgbClr val="FF0000"/>
                </a:solidFill>
                <a:highlight>
                  <a:srgbClr val="FFFF00"/>
                </a:highlight>
                <a:latin typeface="Times New Roman" pitchFamily="18" charset="0"/>
                <a:cs typeface="Times New Roman" pitchFamily="18" charset="0"/>
              </a:rPr>
              <a:t>)</a:t>
            </a:r>
            <a:r>
              <a:rPr lang="zh-CN" altLang="en-US" sz="2000" dirty="0">
                <a:latin typeface="Times New Roman" pitchFamily="18" charset="0"/>
                <a:cs typeface="Times New Roman" pitchFamily="18" charset="0"/>
              </a:rPr>
              <a:t>，称为该链路</a:t>
            </a:r>
            <a:r>
              <a:rPr lang="zh-CN" altLang="en-US" sz="2000" dirty="0">
                <a:solidFill>
                  <a:srgbClr val="FF0000"/>
                </a:solidFill>
                <a:latin typeface="Times New Roman" pitchFamily="18" charset="0"/>
                <a:cs typeface="Times New Roman" pitchFamily="18" charset="0"/>
              </a:rPr>
              <a:t>对应于</a:t>
            </a:r>
            <a:r>
              <a:rPr lang="zh-CN" altLang="en-US" sz="2000" dirty="0">
                <a:latin typeface="Times New Roman" pitchFamily="18" charset="0"/>
                <a:cs typeface="Times New Roman" pitchFamily="18" charset="0"/>
              </a:rPr>
              <a:t> </a:t>
            </a:r>
            <a:r>
              <a:rPr lang="en-US" sz="2000" i="1" dirty="0">
                <a:solidFill>
                  <a:srgbClr val="FF0000"/>
                </a:solidFill>
                <a:latin typeface="Times New Roman" pitchFamily="18" charset="0"/>
                <a:cs typeface="Times New Roman" pitchFamily="18" charset="0"/>
              </a:rPr>
              <a:t>f </a:t>
            </a:r>
            <a:r>
              <a:rPr lang="zh-CN" altLang="en-US" sz="2000" dirty="0">
                <a:solidFill>
                  <a:srgbClr val="FF0000"/>
                </a:solidFill>
                <a:latin typeface="Times New Roman" pitchFamily="18" charset="0"/>
                <a:cs typeface="Times New Roman" pitchFamily="18" charset="0"/>
              </a:rPr>
              <a:t>的</a:t>
            </a:r>
            <a:r>
              <a:rPr lang="zh-CN" altLang="en-US" sz="2000" dirty="0">
                <a:solidFill>
                  <a:srgbClr val="FF0000"/>
                </a:solidFill>
                <a:highlight>
                  <a:srgbClr val="FFFF00"/>
                </a:highlight>
                <a:latin typeface="Times New Roman" pitchFamily="18" charset="0"/>
                <a:cs typeface="Times New Roman" pitchFamily="18" charset="0"/>
              </a:rPr>
              <a:t>剩余容量</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914400" indent="-457200">
              <a:lnSpc>
                <a:spcPct val="150000"/>
              </a:lnSpc>
              <a:buAutoNum type="arabicParenBoth"/>
            </a:pPr>
            <a:r>
              <a:rPr lang="en-US" sz="2000" i="1" dirty="0" err="1">
                <a:latin typeface="Times New Roman" pitchFamily="18" charset="0"/>
                <a:cs typeface="Times New Roman" pitchFamily="18" charset="0"/>
              </a:rPr>
              <a:t>E</a:t>
            </a:r>
            <a:r>
              <a:rPr lang="en-US" sz="2400" i="1" baseline="-25000" dirty="0" err="1">
                <a:latin typeface="Times New Roman" pitchFamily="18" charset="0"/>
                <a:cs typeface="Times New Roman" pitchFamily="18" charset="0"/>
              </a:rPr>
              <a:t>f</a:t>
            </a:r>
            <a:r>
              <a:rPr lang="en-US" sz="2000" i="1" baseline="-25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包括所有剩余容量大于零的边，</a:t>
            </a:r>
            <a:endParaRPr lang="en-US" altLang="zh-CN" sz="2000" dirty="0">
              <a:latin typeface="Times New Roman" pitchFamily="18" charset="0"/>
              <a:cs typeface="Times New Roman" pitchFamily="18" charset="0"/>
            </a:endParaRPr>
          </a:p>
          <a:p>
            <a:pPr marL="457200">
              <a:lnSpc>
                <a:spcPct val="200000"/>
              </a:lnSpc>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即</a:t>
            </a:r>
            <a:r>
              <a:rPr lang="en-US" sz="2000" i="1" dirty="0" err="1">
                <a:latin typeface="Times New Roman" pitchFamily="18" charset="0"/>
                <a:cs typeface="Times New Roman" pitchFamily="18" charset="0"/>
              </a:rPr>
              <a:t>E</a:t>
            </a:r>
            <a:r>
              <a:rPr lang="en-US" sz="2400" i="1" baseline="-25000" dirty="0" err="1">
                <a:latin typeface="Times New Roman" pitchFamily="18" charset="0"/>
                <a:cs typeface="Times New Roman" pitchFamily="18" charset="0"/>
              </a:rPr>
              <a:t>f</a:t>
            </a:r>
            <a:r>
              <a:rPr lang="en-US" sz="2000" i="1"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c</a:t>
            </a:r>
            <a:r>
              <a:rPr lang="en-US" sz="2400" i="1" baseline="-25000" dirty="0" err="1">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&gt; 0}</a:t>
            </a:r>
            <a:r>
              <a:rPr lang="zh-CN" alt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Rectangle 9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7" name="Rectangle 22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2" name="Rectangle 36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cxnSp>
        <p:nvCxnSpPr>
          <p:cNvPr id="6" name="直接连接符 5">
            <a:extLst>
              <a:ext uri="{FF2B5EF4-FFF2-40B4-BE49-F238E27FC236}">
                <a16:creationId xmlns:a16="http://schemas.microsoft.com/office/drawing/2014/main" id="{EE39150E-A8CC-4906-843F-31D9415428A2}"/>
              </a:ext>
            </a:extLst>
          </p:cNvPr>
          <p:cNvCxnSpPr>
            <a:cxnSpLocks/>
          </p:cNvCxnSpPr>
          <p:nvPr/>
        </p:nvCxnSpPr>
        <p:spPr>
          <a:xfrm>
            <a:off x="5772912" y="3124200"/>
            <a:ext cx="25908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文本框 6">
            <a:extLst>
              <a:ext uri="{FF2B5EF4-FFF2-40B4-BE49-F238E27FC236}">
                <a16:creationId xmlns:a16="http://schemas.microsoft.com/office/drawing/2014/main" id="{F2504AAD-3F6A-42E2-9454-7325BAB005B9}"/>
              </a:ext>
            </a:extLst>
          </p:cNvPr>
          <p:cNvSpPr txBox="1"/>
          <p:nvPr/>
        </p:nvSpPr>
        <p:spPr>
          <a:xfrm>
            <a:off x="381000" y="6296403"/>
            <a:ext cx="8652778" cy="400098"/>
          </a:xfrm>
          <a:prstGeom prst="rect">
            <a:avLst/>
          </a:prstGeom>
          <a:solidFill>
            <a:srgbClr val="FFC000"/>
          </a:solidFill>
          <a:ln w="22225">
            <a:solidFill>
              <a:schemeClr val="accent1"/>
            </a:solidFill>
          </a:ln>
        </p:spPr>
        <p:txBody>
          <a:bodyPr wrap="square" rtlCol="0">
            <a:spAutoFit/>
          </a:bodyPr>
          <a:lstStyle/>
          <a:p>
            <a:pPr algn="r"/>
            <a:r>
              <a:rPr lang="zh-CN" altLang="en-US" sz="2000" dirty="0"/>
              <a:t>课程讨论过程中，我们有时也将</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剩余网络（</a:t>
            </a:r>
            <a:r>
              <a:rPr lang="en-US" altLang="zh-CN" sz="2000" dirty="0">
                <a:solidFill>
                  <a:srgbClr val="0000FF"/>
                </a:solidFill>
                <a:effectLst>
                  <a:outerShdw blurRad="38100" dist="38100" dir="2700000" algn="tl">
                    <a:srgbClr val="C0C0C0"/>
                  </a:outerShdw>
                </a:effectLst>
                <a:latin typeface="华文细黑" pitchFamily="2" charset="-122"/>
                <a:ea typeface="华文细黑" pitchFamily="2" charset="-122"/>
              </a:rPr>
              <a:t>Residual Network</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a:t>
            </a:r>
            <a:r>
              <a:rPr lang="zh-CN" altLang="en-US" sz="2000" dirty="0"/>
              <a:t>称作</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剩余图</a:t>
            </a:r>
            <a:endParaRPr lang="en-US" sz="2000" dirty="0">
              <a:solidFill>
                <a:srgbClr val="0000FF"/>
              </a:solidFill>
              <a:effectLst>
                <a:outerShdw blurRad="38100" dist="38100" dir="2700000" algn="tl">
                  <a:srgbClr val="C0C0C0"/>
                </a:outerShdw>
              </a:effectLst>
              <a:latin typeface="华文细黑" pitchFamily="2" charset="-122"/>
              <a:ea typeface="华文细黑" pitchFamily="2" charset="-122"/>
            </a:endParaRPr>
          </a:p>
        </p:txBody>
      </p:sp>
      <p:sp>
        <p:nvSpPr>
          <p:cNvPr id="5" name="矩形 4">
            <a:extLst>
              <a:ext uri="{FF2B5EF4-FFF2-40B4-BE49-F238E27FC236}">
                <a16:creationId xmlns:a16="http://schemas.microsoft.com/office/drawing/2014/main" id="{E2175C99-211A-9CA5-B081-536D2F5055CE}"/>
              </a:ext>
            </a:extLst>
          </p:cNvPr>
          <p:cNvSpPr/>
          <p:nvPr/>
        </p:nvSpPr>
        <p:spPr>
          <a:xfrm>
            <a:off x="851876" y="1234831"/>
            <a:ext cx="7834923" cy="898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4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11-15</a:t>
            </a:r>
          </a:p>
        </p:txBody>
      </p:sp>
      <p:sp>
        <p:nvSpPr>
          <p:cNvPr id="5" name="TextBox 4"/>
          <p:cNvSpPr txBox="1"/>
          <p:nvPr/>
        </p:nvSpPr>
        <p:spPr>
          <a:xfrm>
            <a:off x="1676400" y="838200"/>
            <a:ext cx="5715000" cy="461665"/>
          </a:xfrm>
          <a:prstGeom prst="rect">
            <a:avLst/>
          </a:prstGeom>
          <a:noFill/>
        </p:spPr>
        <p:txBody>
          <a:bodyPr wrap="square" rtlCol="0">
            <a:spAutoFit/>
          </a:bodyPr>
          <a:lstStyle/>
          <a:p>
            <a:r>
              <a:rPr lang="en-US" sz="2400" b="1" dirty="0">
                <a:latin typeface="SimSun" panose="02010600030101010101" pitchFamily="2" charset="-122"/>
                <a:ea typeface="SimSun" panose="02010600030101010101" pitchFamily="2" charset="-122"/>
                <a:cs typeface="Times New Roman" panose="02020603050405020304" pitchFamily="18" charset="0"/>
              </a:rPr>
              <a:t>例 (图</a:t>
            </a:r>
            <a:r>
              <a:rPr lang="en-US" sz="2400" b="1" dirty="0">
                <a:latin typeface="Times New Roman" panose="02020603050405020304" pitchFamily="18" charset="0"/>
                <a:cs typeface="Times New Roman" panose="02020603050405020304" pitchFamily="18" charset="0"/>
              </a:rPr>
              <a:t>11-5</a:t>
            </a:r>
            <a:r>
              <a:rPr lang="en-US" sz="2400" b="1" dirty="0">
                <a:latin typeface="SimSun" panose="02010600030101010101" pitchFamily="2" charset="-122"/>
                <a:ea typeface="SimSun" panose="02010600030101010101" pitchFamily="2" charset="-122"/>
                <a:cs typeface="Times New Roman" panose="02020603050405020304" pitchFamily="18" charset="0"/>
              </a:rPr>
              <a:t>)</a:t>
            </a:r>
          </a:p>
        </p:txBody>
      </p:sp>
      <p:grpSp>
        <p:nvGrpSpPr>
          <p:cNvPr id="8" name="Group 89"/>
          <p:cNvGrpSpPr>
            <a:grpSpLocks/>
          </p:cNvGrpSpPr>
          <p:nvPr/>
        </p:nvGrpSpPr>
        <p:grpSpPr bwMode="auto">
          <a:xfrm>
            <a:off x="1542616" y="2133285"/>
            <a:ext cx="514383" cy="492935"/>
            <a:chOff x="11437" y="8795"/>
            <a:chExt cx="525" cy="513"/>
          </a:xfrm>
        </p:grpSpPr>
        <p:sp>
          <p:nvSpPr>
            <p:cNvPr id="96" name="Oval 91"/>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Text Box 90"/>
            <p:cNvSpPr txBox="1">
              <a:spLocks noChangeArrowheads="1"/>
            </p:cNvSpPr>
            <p:nvPr/>
          </p:nvSpPr>
          <p:spPr bwMode="auto">
            <a:xfrm>
              <a:off x="11441" y="8795"/>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sp>
        <p:nvSpPr>
          <p:cNvPr id="9" name="Line 88"/>
          <p:cNvSpPr>
            <a:spLocks noChangeShapeType="1"/>
          </p:cNvSpPr>
          <p:nvPr/>
        </p:nvSpPr>
        <p:spPr bwMode="auto">
          <a:xfrm flipV="1">
            <a:off x="1017101" y="2538590"/>
            <a:ext cx="555505" cy="6026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7"/>
          <p:cNvSpPr>
            <a:spLocks noChangeShapeType="1"/>
          </p:cNvSpPr>
          <p:nvPr/>
        </p:nvSpPr>
        <p:spPr bwMode="auto">
          <a:xfrm>
            <a:off x="1016099" y="3435727"/>
            <a:ext cx="571519" cy="6173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6"/>
          <p:cNvSpPr>
            <a:spLocks noChangeShapeType="1"/>
          </p:cNvSpPr>
          <p:nvPr/>
        </p:nvSpPr>
        <p:spPr bwMode="auto">
          <a:xfrm flipV="1">
            <a:off x="1917919" y="2450251"/>
            <a:ext cx="1093993" cy="9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5"/>
          <p:cNvSpPr>
            <a:spLocks noChangeShapeType="1"/>
          </p:cNvSpPr>
          <p:nvPr/>
        </p:nvSpPr>
        <p:spPr bwMode="auto">
          <a:xfrm>
            <a:off x="1677700" y="2632819"/>
            <a:ext cx="1000" cy="13113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4"/>
          <p:cNvSpPr>
            <a:spLocks noChangeShapeType="1"/>
          </p:cNvSpPr>
          <p:nvPr/>
        </p:nvSpPr>
        <p:spPr bwMode="auto">
          <a:xfrm flipV="1">
            <a:off x="1797810" y="2594538"/>
            <a:ext cx="1000" cy="1313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83"/>
          <p:cNvSpPr>
            <a:spLocks noChangeShapeType="1"/>
          </p:cNvSpPr>
          <p:nvPr/>
        </p:nvSpPr>
        <p:spPr bwMode="auto">
          <a:xfrm flipH="1">
            <a:off x="1886891" y="2545460"/>
            <a:ext cx="1134030" cy="14055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82"/>
          <p:cNvSpPr>
            <a:spLocks noChangeShapeType="1"/>
          </p:cNvSpPr>
          <p:nvPr/>
        </p:nvSpPr>
        <p:spPr bwMode="auto">
          <a:xfrm>
            <a:off x="1947946" y="4141462"/>
            <a:ext cx="1066969" cy="9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 Box 81"/>
          <p:cNvSpPr txBox="1">
            <a:spLocks noChangeArrowheads="1"/>
          </p:cNvSpPr>
          <p:nvPr/>
        </p:nvSpPr>
        <p:spPr bwMode="auto">
          <a:xfrm>
            <a:off x="685800" y="2555541"/>
            <a:ext cx="945860" cy="457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10/15</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7" name="Text Box 80"/>
          <p:cNvSpPr txBox="1">
            <a:spLocks noChangeArrowheads="1"/>
          </p:cNvSpPr>
          <p:nvPr/>
        </p:nvSpPr>
        <p:spPr bwMode="auto">
          <a:xfrm>
            <a:off x="851824" y="3611425"/>
            <a:ext cx="554503" cy="39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4/4</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8" name="Text Box 79"/>
          <p:cNvSpPr txBox="1">
            <a:spLocks noChangeArrowheads="1"/>
          </p:cNvSpPr>
          <p:nvPr/>
        </p:nvSpPr>
        <p:spPr bwMode="auto">
          <a:xfrm>
            <a:off x="1275336" y="3081387"/>
            <a:ext cx="603548" cy="42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5/8</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9" name="Text Box 78"/>
          <p:cNvSpPr txBox="1">
            <a:spLocks noChangeArrowheads="1"/>
          </p:cNvSpPr>
          <p:nvPr/>
        </p:nvSpPr>
        <p:spPr bwMode="auto">
          <a:xfrm>
            <a:off x="1762462" y="3009734"/>
            <a:ext cx="614558" cy="42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0/3</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20" name="Line 77"/>
          <p:cNvSpPr>
            <a:spLocks noChangeShapeType="1"/>
          </p:cNvSpPr>
          <p:nvPr/>
        </p:nvSpPr>
        <p:spPr bwMode="auto">
          <a:xfrm flipV="1">
            <a:off x="1924926" y="2581778"/>
            <a:ext cx="1194084" cy="1449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74"/>
          <p:cNvGrpSpPr>
            <a:grpSpLocks/>
          </p:cNvGrpSpPr>
          <p:nvPr/>
        </p:nvGrpSpPr>
        <p:grpSpPr bwMode="auto">
          <a:xfrm>
            <a:off x="730863" y="3082369"/>
            <a:ext cx="513402" cy="454458"/>
            <a:chOff x="11437" y="8894"/>
            <a:chExt cx="524" cy="475"/>
          </a:xfrm>
        </p:grpSpPr>
        <p:sp>
          <p:nvSpPr>
            <p:cNvPr id="94" name="Oval 76"/>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Text Box 75"/>
            <p:cNvSpPr txBox="1">
              <a:spLocks noChangeArrowheads="1"/>
            </p:cNvSpPr>
            <p:nvPr/>
          </p:nvSpPr>
          <p:spPr bwMode="auto">
            <a:xfrm>
              <a:off x="11440"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endParaRPr kumimoji="0" lang="en-US" altLang="zh-CN" b="0" i="0" u="none" strike="noStrike" cap="none" normalizeH="0" baseline="0">
                <a:ln>
                  <a:noFill/>
                </a:ln>
                <a:solidFill>
                  <a:schemeClr val="tx1"/>
                </a:solidFill>
                <a:effectLst/>
                <a:latin typeface="Arial" panose="020B0604020202020204" pitchFamily="34" charset="0"/>
              </a:endParaRPr>
            </a:p>
          </p:txBody>
        </p:sp>
      </p:grpSp>
      <p:grpSp>
        <p:nvGrpSpPr>
          <p:cNvPr id="22" name="Group 71"/>
          <p:cNvGrpSpPr>
            <a:grpSpLocks/>
          </p:cNvGrpSpPr>
          <p:nvPr/>
        </p:nvGrpSpPr>
        <p:grpSpPr bwMode="auto">
          <a:xfrm>
            <a:off x="1559964" y="3796402"/>
            <a:ext cx="479069" cy="464109"/>
            <a:chOff x="11424" y="8825"/>
            <a:chExt cx="488" cy="483"/>
          </a:xfrm>
        </p:grpSpPr>
        <p:sp>
          <p:nvSpPr>
            <p:cNvPr id="92" name="Oval 73"/>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Text Box 72"/>
            <p:cNvSpPr txBox="1">
              <a:spLocks noChangeArrowheads="1"/>
            </p:cNvSpPr>
            <p:nvPr/>
          </p:nvSpPr>
          <p:spPr bwMode="auto">
            <a:xfrm>
              <a:off x="11424" y="8825"/>
              <a:ext cx="48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sp>
        <p:nvSpPr>
          <p:cNvPr id="23" name="Line 70"/>
          <p:cNvSpPr>
            <a:spLocks noChangeShapeType="1"/>
          </p:cNvSpPr>
          <p:nvPr/>
        </p:nvSpPr>
        <p:spPr bwMode="auto">
          <a:xfrm flipV="1">
            <a:off x="3179065" y="2596501"/>
            <a:ext cx="1000" cy="13182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9"/>
          <p:cNvSpPr>
            <a:spLocks noChangeShapeType="1"/>
          </p:cNvSpPr>
          <p:nvPr/>
        </p:nvSpPr>
        <p:spPr bwMode="auto">
          <a:xfrm>
            <a:off x="3283160" y="2553313"/>
            <a:ext cx="602547" cy="676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68"/>
          <p:cNvSpPr>
            <a:spLocks noChangeShapeType="1"/>
          </p:cNvSpPr>
          <p:nvPr/>
        </p:nvSpPr>
        <p:spPr bwMode="auto">
          <a:xfrm flipV="1">
            <a:off x="3328200" y="3523086"/>
            <a:ext cx="511465" cy="4888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 Box 67"/>
          <p:cNvSpPr txBox="1">
            <a:spLocks noChangeArrowheads="1"/>
          </p:cNvSpPr>
          <p:nvPr/>
        </p:nvSpPr>
        <p:spPr bwMode="auto">
          <a:xfrm>
            <a:off x="2024015" y="2110634"/>
            <a:ext cx="764694" cy="45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5/12</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27" name="Text Box 66"/>
          <p:cNvSpPr txBox="1">
            <a:spLocks noChangeArrowheads="1"/>
          </p:cNvSpPr>
          <p:nvPr/>
        </p:nvSpPr>
        <p:spPr bwMode="auto">
          <a:xfrm>
            <a:off x="2217191" y="2723386"/>
            <a:ext cx="675614" cy="39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0/9</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28" name="Text Box 65"/>
          <p:cNvSpPr txBox="1">
            <a:spLocks noChangeArrowheads="1"/>
          </p:cNvSpPr>
          <p:nvPr/>
        </p:nvSpPr>
        <p:spPr bwMode="auto">
          <a:xfrm>
            <a:off x="3405271" y="2522885"/>
            <a:ext cx="704640" cy="44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9/16</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29" name="Text Box 64"/>
          <p:cNvSpPr txBox="1">
            <a:spLocks noChangeArrowheads="1"/>
          </p:cNvSpPr>
          <p:nvPr/>
        </p:nvSpPr>
        <p:spPr bwMode="auto">
          <a:xfrm>
            <a:off x="3463324" y="3686022"/>
            <a:ext cx="615559" cy="39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5/5</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30" name="Text Box 63"/>
          <p:cNvSpPr txBox="1">
            <a:spLocks noChangeArrowheads="1"/>
          </p:cNvSpPr>
          <p:nvPr/>
        </p:nvSpPr>
        <p:spPr bwMode="auto">
          <a:xfrm>
            <a:off x="3160448" y="3220768"/>
            <a:ext cx="672611" cy="3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0/2</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31" name="Text Box 62"/>
          <p:cNvSpPr txBox="1">
            <a:spLocks noChangeArrowheads="1"/>
          </p:cNvSpPr>
          <p:nvPr/>
        </p:nvSpPr>
        <p:spPr bwMode="auto">
          <a:xfrm>
            <a:off x="2159138" y="3818533"/>
            <a:ext cx="585532" cy="42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5/6</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32" name="Text Box 61"/>
          <p:cNvSpPr txBox="1">
            <a:spLocks noChangeArrowheads="1"/>
          </p:cNvSpPr>
          <p:nvPr/>
        </p:nvSpPr>
        <p:spPr bwMode="auto">
          <a:xfrm>
            <a:off x="2399356" y="3244325"/>
            <a:ext cx="585532" cy="35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4/7</a:t>
            </a:r>
            <a:endParaRPr kumimoji="0" lang="en-US" altLang="zh-CN" b="0" i="0" u="none" strike="noStrike" cap="none" normalizeH="0" baseline="0">
              <a:ln>
                <a:noFill/>
              </a:ln>
              <a:solidFill>
                <a:schemeClr val="tx1"/>
              </a:solidFill>
              <a:effectLst/>
              <a:latin typeface="Arial" panose="020B0604020202020204" pitchFamily="34" charset="0"/>
            </a:endParaRPr>
          </a:p>
        </p:txBody>
      </p:sp>
      <p:grpSp>
        <p:nvGrpSpPr>
          <p:cNvPr id="33" name="Group 58"/>
          <p:cNvGrpSpPr>
            <a:grpSpLocks/>
          </p:cNvGrpSpPr>
          <p:nvPr/>
        </p:nvGrpSpPr>
        <p:grpSpPr bwMode="auto">
          <a:xfrm>
            <a:off x="2983013" y="2114443"/>
            <a:ext cx="522264" cy="482367"/>
            <a:chOff x="11437" y="8806"/>
            <a:chExt cx="532" cy="502"/>
          </a:xfrm>
        </p:grpSpPr>
        <p:sp>
          <p:nvSpPr>
            <p:cNvPr id="90" name="Oval 60"/>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Text Box 59"/>
            <p:cNvSpPr txBox="1">
              <a:spLocks noChangeArrowheads="1"/>
            </p:cNvSpPr>
            <p:nvPr/>
          </p:nvSpPr>
          <p:spPr bwMode="auto">
            <a:xfrm>
              <a:off x="11448" y="8806"/>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grpSp>
        <p:nvGrpSpPr>
          <p:cNvPr id="34" name="Group 55"/>
          <p:cNvGrpSpPr>
            <a:grpSpLocks/>
          </p:cNvGrpSpPr>
          <p:nvPr/>
        </p:nvGrpSpPr>
        <p:grpSpPr bwMode="auto">
          <a:xfrm>
            <a:off x="2918271" y="3790348"/>
            <a:ext cx="510463" cy="483159"/>
            <a:chOff x="11370" y="8803"/>
            <a:chExt cx="521" cy="505"/>
          </a:xfrm>
        </p:grpSpPr>
        <p:sp>
          <p:nvSpPr>
            <p:cNvPr id="88" name="Oval 57"/>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Text Box 56"/>
            <p:cNvSpPr txBox="1">
              <a:spLocks noChangeArrowheads="1"/>
            </p:cNvSpPr>
            <p:nvPr/>
          </p:nvSpPr>
          <p:spPr bwMode="auto">
            <a:xfrm>
              <a:off x="11370" y="8803"/>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grpSp>
        <p:nvGrpSpPr>
          <p:cNvPr id="35" name="Group 52"/>
          <p:cNvGrpSpPr>
            <a:grpSpLocks/>
          </p:cNvGrpSpPr>
          <p:nvPr/>
        </p:nvGrpSpPr>
        <p:grpSpPr bwMode="auto">
          <a:xfrm>
            <a:off x="3763922" y="3161540"/>
            <a:ext cx="553573" cy="454458"/>
            <a:chOff x="11437" y="8894"/>
            <a:chExt cx="565" cy="475"/>
          </a:xfrm>
        </p:grpSpPr>
        <p:sp>
          <p:nvSpPr>
            <p:cNvPr id="86" name="Oval 54"/>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Text Box 53"/>
            <p:cNvSpPr txBox="1">
              <a:spLocks noChangeArrowheads="1"/>
            </p:cNvSpPr>
            <p:nvPr/>
          </p:nvSpPr>
          <p:spPr bwMode="auto">
            <a:xfrm>
              <a:off x="11481"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sp>
        <p:nvSpPr>
          <p:cNvPr id="36" name="Text Box 51"/>
          <p:cNvSpPr txBox="1">
            <a:spLocks noChangeArrowheads="1"/>
          </p:cNvSpPr>
          <p:nvPr/>
        </p:nvSpPr>
        <p:spPr bwMode="auto">
          <a:xfrm>
            <a:off x="971059" y="4476327"/>
            <a:ext cx="3138852" cy="400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图</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11-2(b)</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中的</a:t>
            </a:r>
            <a:r>
              <a:rPr kumimoji="0" lang="zh-CN" altLang="en-US"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网络流 </a:t>
            </a:r>
            <a:r>
              <a:rPr kumimoji="0" lang="en-US" altLang="zh-CN" b="0" i="1"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f</a:t>
            </a:r>
            <a:endParaRPr kumimoji="0" lang="en-US" altLang="zh-CN" b="0" i="0" u="none" strike="noStrike" cap="none" normalizeH="0" baseline="0" dirty="0">
              <a:ln>
                <a:noFill/>
              </a:ln>
              <a:solidFill>
                <a:srgbClr val="0000FF"/>
              </a:solidFill>
              <a:effectLst/>
              <a:latin typeface="Arial" panose="020B0604020202020204" pitchFamily="34" charset="0"/>
            </a:endParaRPr>
          </a:p>
        </p:txBody>
      </p:sp>
      <p:grpSp>
        <p:nvGrpSpPr>
          <p:cNvPr id="37" name="Group 48"/>
          <p:cNvGrpSpPr>
            <a:grpSpLocks/>
          </p:cNvGrpSpPr>
          <p:nvPr/>
        </p:nvGrpSpPr>
        <p:grpSpPr bwMode="auto">
          <a:xfrm>
            <a:off x="5759120" y="2115970"/>
            <a:ext cx="565539" cy="475019"/>
            <a:chOff x="11437" y="8837"/>
            <a:chExt cx="533" cy="475"/>
          </a:xfrm>
        </p:grpSpPr>
        <p:sp>
          <p:nvSpPr>
            <p:cNvPr id="84" name="Oval 50"/>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Text Box 49"/>
            <p:cNvSpPr txBox="1">
              <a:spLocks noChangeArrowheads="1"/>
            </p:cNvSpPr>
            <p:nvPr/>
          </p:nvSpPr>
          <p:spPr bwMode="auto">
            <a:xfrm>
              <a:off x="11449" y="8837"/>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sp>
        <p:nvSpPr>
          <p:cNvPr id="38" name="Line 47"/>
          <p:cNvSpPr>
            <a:spLocks noChangeShapeType="1"/>
          </p:cNvSpPr>
          <p:nvPr/>
        </p:nvSpPr>
        <p:spPr bwMode="auto">
          <a:xfrm flipV="1">
            <a:off x="5142331" y="2465765"/>
            <a:ext cx="633018" cy="6449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46"/>
          <p:cNvSpPr>
            <a:spLocks noChangeShapeType="1"/>
          </p:cNvSpPr>
          <p:nvPr/>
        </p:nvSpPr>
        <p:spPr bwMode="auto">
          <a:xfrm>
            <a:off x="5188941" y="3433207"/>
            <a:ext cx="602668" cy="620391"/>
          </a:xfrm>
          <a:prstGeom prst="line">
            <a:avLst/>
          </a:prstGeom>
          <a:noFill/>
          <a:ln w="9525">
            <a:solidFill>
              <a:srgbClr val="000000"/>
            </a:solidFill>
            <a:round/>
            <a:headEnd type="triangle" w="med" len="med"/>
            <a:tailEnd type="non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45"/>
          <p:cNvSpPr>
            <a:spLocks noChangeShapeType="1"/>
          </p:cNvSpPr>
          <p:nvPr/>
        </p:nvSpPr>
        <p:spPr bwMode="auto">
          <a:xfrm flipV="1">
            <a:off x="6150392" y="2312203"/>
            <a:ext cx="1184741" cy="10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44"/>
          <p:cNvSpPr>
            <a:spLocks noChangeShapeType="1"/>
          </p:cNvSpPr>
          <p:nvPr/>
        </p:nvSpPr>
        <p:spPr bwMode="auto">
          <a:xfrm>
            <a:off x="5905422" y="2594757"/>
            <a:ext cx="1083" cy="13687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43"/>
          <p:cNvSpPr>
            <a:spLocks noChangeShapeType="1"/>
          </p:cNvSpPr>
          <p:nvPr/>
        </p:nvSpPr>
        <p:spPr bwMode="auto">
          <a:xfrm flipV="1">
            <a:off x="6035495" y="2554832"/>
            <a:ext cx="1083" cy="14004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42"/>
          <p:cNvSpPr>
            <a:spLocks noChangeShapeType="1"/>
          </p:cNvSpPr>
          <p:nvPr/>
        </p:nvSpPr>
        <p:spPr bwMode="auto">
          <a:xfrm flipH="1">
            <a:off x="6131964" y="2501597"/>
            <a:ext cx="1237855" cy="14690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1"/>
          <p:cNvSpPr>
            <a:spLocks noChangeShapeType="1"/>
          </p:cNvSpPr>
          <p:nvPr/>
        </p:nvSpPr>
        <p:spPr bwMode="auto">
          <a:xfrm>
            <a:off x="6198085" y="4093525"/>
            <a:ext cx="1155475" cy="10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Text Box 40"/>
          <p:cNvSpPr txBox="1">
            <a:spLocks noChangeArrowheads="1"/>
          </p:cNvSpPr>
          <p:nvPr/>
        </p:nvSpPr>
        <p:spPr bwMode="auto">
          <a:xfrm>
            <a:off x="5058868" y="2646969"/>
            <a:ext cx="617843" cy="479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46" name="Text Box 39"/>
          <p:cNvSpPr txBox="1">
            <a:spLocks noChangeArrowheads="1"/>
          </p:cNvSpPr>
          <p:nvPr/>
        </p:nvSpPr>
        <p:spPr bwMode="auto">
          <a:xfrm>
            <a:off x="5223644" y="3585746"/>
            <a:ext cx="601584" cy="41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47" name="Text Box 38"/>
          <p:cNvSpPr txBox="1">
            <a:spLocks noChangeArrowheads="1"/>
          </p:cNvSpPr>
          <p:nvPr/>
        </p:nvSpPr>
        <p:spPr bwMode="auto">
          <a:xfrm>
            <a:off x="5319013" y="2861956"/>
            <a:ext cx="651445" cy="44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10</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48" name="Text Box 37"/>
          <p:cNvSpPr txBox="1">
            <a:spLocks noChangeArrowheads="1"/>
          </p:cNvSpPr>
          <p:nvPr/>
        </p:nvSpPr>
        <p:spPr bwMode="auto">
          <a:xfrm>
            <a:off x="5989098" y="2987877"/>
            <a:ext cx="664453" cy="4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8</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49" name="Line 36"/>
          <p:cNvSpPr>
            <a:spLocks noChangeShapeType="1"/>
          </p:cNvSpPr>
          <p:nvPr/>
        </p:nvSpPr>
        <p:spPr bwMode="auto">
          <a:xfrm flipV="1">
            <a:off x="6182910" y="2542546"/>
            <a:ext cx="1283380" cy="15202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0" name="Group 33"/>
          <p:cNvGrpSpPr>
            <a:grpSpLocks/>
          </p:cNvGrpSpPr>
          <p:nvPr/>
        </p:nvGrpSpPr>
        <p:grpSpPr bwMode="auto">
          <a:xfrm>
            <a:off x="4880042" y="3064658"/>
            <a:ext cx="576149" cy="473995"/>
            <a:chOff x="11437" y="8894"/>
            <a:chExt cx="543" cy="475"/>
          </a:xfrm>
        </p:grpSpPr>
        <p:sp>
          <p:nvSpPr>
            <p:cNvPr id="82" name="Oval 35"/>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Text Box 34"/>
            <p:cNvSpPr txBox="1">
              <a:spLocks noChangeArrowheads="1"/>
            </p:cNvSpPr>
            <p:nvPr/>
          </p:nvSpPr>
          <p:spPr bwMode="auto">
            <a:xfrm>
              <a:off x="11459"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endParaRPr kumimoji="0" lang="en-US" altLang="zh-CN" b="0" i="0" u="none" strike="noStrike" cap="none" normalizeH="0" baseline="0">
                <a:ln>
                  <a:noFill/>
                </a:ln>
                <a:solidFill>
                  <a:schemeClr val="tx1"/>
                </a:solidFill>
                <a:effectLst/>
                <a:latin typeface="Arial" panose="020B0604020202020204" pitchFamily="34" charset="0"/>
              </a:endParaRPr>
            </a:p>
          </p:txBody>
        </p:sp>
      </p:grpSp>
      <p:grpSp>
        <p:nvGrpSpPr>
          <p:cNvPr id="51" name="Group 30"/>
          <p:cNvGrpSpPr>
            <a:grpSpLocks/>
          </p:cNvGrpSpPr>
          <p:nvPr/>
        </p:nvGrpSpPr>
        <p:grpSpPr bwMode="auto">
          <a:xfrm>
            <a:off x="5770473" y="3810051"/>
            <a:ext cx="553891" cy="483123"/>
            <a:chOff x="11417" y="8828"/>
            <a:chExt cx="521" cy="480"/>
          </a:xfrm>
        </p:grpSpPr>
        <p:sp>
          <p:nvSpPr>
            <p:cNvPr id="80" name="Oval 32"/>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Text Box 31"/>
            <p:cNvSpPr txBox="1">
              <a:spLocks noChangeArrowheads="1"/>
            </p:cNvSpPr>
            <p:nvPr/>
          </p:nvSpPr>
          <p:spPr bwMode="auto">
            <a:xfrm>
              <a:off x="11417" y="8828"/>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sp>
        <p:nvSpPr>
          <p:cNvPr id="52" name="Line 29"/>
          <p:cNvSpPr>
            <a:spLocks noChangeShapeType="1"/>
          </p:cNvSpPr>
          <p:nvPr/>
        </p:nvSpPr>
        <p:spPr bwMode="auto">
          <a:xfrm flipH="1" flipV="1">
            <a:off x="7491220" y="2554832"/>
            <a:ext cx="7587" cy="1369774"/>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28"/>
          <p:cNvSpPr>
            <a:spLocks noChangeShapeType="1"/>
          </p:cNvSpPr>
          <p:nvPr/>
        </p:nvSpPr>
        <p:spPr bwMode="auto">
          <a:xfrm>
            <a:off x="7701503" y="2456551"/>
            <a:ext cx="610256" cy="777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27"/>
          <p:cNvSpPr>
            <a:spLocks noChangeShapeType="1"/>
          </p:cNvSpPr>
          <p:nvPr/>
        </p:nvSpPr>
        <p:spPr bwMode="auto">
          <a:xfrm flipV="1">
            <a:off x="7692832" y="3540700"/>
            <a:ext cx="571234" cy="52518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Text Box 26"/>
          <p:cNvSpPr txBox="1">
            <a:spLocks noChangeArrowheads="1"/>
          </p:cNvSpPr>
          <p:nvPr/>
        </p:nvSpPr>
        <p:spPr bwMode="auto">
          <a:xfrm>
            <a:off x="6458229" y="2035792"/>
            <a:ext cx="537633" cy="47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56" name="Text Box 25"/>
          <p:cNvSpPr txBox="1">
            <a:spLocks noChangeArrowheads="1"/>
          </p:cNvSpPr>
          <p:nvPr/>
        </p:nvSpPr>
        <p:spPr bwMode="auto">
          <a:xfrm>
            <a:off x="6472320" y="2896763"/>
            <a:ext cx="732740" cy="41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13</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57" name="Text Box 24"/>
          <p:cNvSpPr txBox="1">
            <a:spLocks noChangeArrowheads="1"/>
          </p:cNvSpPr>
          <p:nvPr/>
        </p:nvSpPr>
        <p:spPr bwMode="auto">
          <a:xfrm>
            <a:off x="7808813" y="2510811"/>
            <a:ext cx="763090" cy="4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7</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58" name="Text Box 23"/>
          <p:cNvSpPr txBox="1">
            <a:spLocks noChangeArrowheads="1"/>
          </p:cNvSpPr>
          <p:nvPr/>
        </p:nvSpPr>
        <p:spPr bwMode="auto">
          <a:xfrm>
            <a:off x="7840247" y="3722927"/>
            <a:ext cx="552806" cy="41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59" name="Text Box 22"/>
          <p:cNvSpPr txBox="1">
            <a:spLocks noChangeArrowheads="1"/>
          </p:cNvSpPr>
          <p:nvPr/>
        </p:nvSpPr>
        <p:spPr bwMode="auto">
          <a:xfrm>
            <a:off x="7401252" y="3200817"/>
            <a:ext cx="731657" cy="38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60" name="Text Box 21"/>
          <p:cNvSpPr txBox="1">
            <a:spLocks noChangeArrowheads="1"/>
          </p:cNvSpPr>
          <p:nvPr/>
        </p:nvSpPr>
        <p:spPr bwMode="auto">
          <a:xfrm>
            <a:off x="6491831" y="3694262"/>
            <a:ext cx="763090" cy="4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61" name="Text Box 20"/>
          <p:cNvSpPr txBox="1">
            <a:spLocks noChangeArrowheads="1"/>
          </p:cNvSpPr>
          <p:nvPr/>
        </p:nvSpPr>
        <p:spPr bwMode="auto">
          <a:xfrm>
            <a:off x="6689108" y="3246885"/>
            <a:ext cx="631935" cy="36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kumimoji="0" lang="en-US" altLang="zh-CN" b="0" i="0" u="none" strike="noStrike" cap="none" normalizeH="0" baseline="0">
              <a:ln>
                <a:noFill/>
              </a:ln>
              <a:solidFill>
                <a:schemeClr val="tx1"/>
              </a:solidFill>
              <a:effectLst/>
              <a:latin typeface="Arial" panose="020B0604020202020204" pitchFamily="34" charset="0"/>
            </a:endParaRPr>
          </a:p>
        </p:txBody>
      </p:sp>
      <p:grpSp>
        <p:nvGrpSpPr>
          <p:cNvPr id="62" name="Group 17"/>
          <p:cNvGrpSpPr>
            <a:grpSpLocks/>
          </p:cNvGrpSpPr>
          <p:nvPr/>
        </p:nvGrpSpPr>
        <p:grpSpPr bwMode="auto">
          <a:xfrm>
            <a:off x="7314748" y="2057247"/>
            <a:ext cx="553891" cy="499019"/>
            <a:chOff x="11433" y="8809"/>
            <a:chExt cx="521" cy="499"/>
          </a:xfrm>
        </p:grpSpPr>
        <p:sp>
          <p:nvSpPr>
            <p:cNvPr id="78" name="Oval 19"/>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 Box 18"/>
            <p:cNvSpPr txBox="1">
              <a:spLocks noChangeArrowheads="1"/>
            </p:cNvSpPr>
            <p:nvPr/>
          </p:nvSpPr>
          <p:spPr bwMode="auto">
            <a:xfrm>
              <a:off x="11433" y="8809"/>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grpSp>
        <p:nvGrpSpPr>
          <p:cNvPr id="63" name="Group 14"/>
          <p:cNvGrpSpPr>
            <a:grpSpLocks/>
          </p:cNvGrpSpPr>
          <p:nvPr/>
        </p:nvGrpSpPr>
        <p:grpSpPr bwMode="auto">
          <a:xfrm>
            <a:off x="7239349" y="3810084"/>
            <a:ext cx="552806" cy="496947"/>
            <a:chOff x="11361" y="8810"/>
            <a:chExt cx="521" cy="498"/>
          </a:xfrm>
        </p:grpSpPr>
        <p:sp>
          <p:nvSpPr>
            <p:cNvPr id="76" name="Oval 16"/>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Text Box 15"/>
            <p:cNvSpPr txBox="1">
              <a:spLocks noChangeArrowheads="1"/>
            </p:cNvSpPr>
            <p:nvPr/>
          </p:nvSpPr>
          <p:spPr bwMode="auto">
            <a:xfrm>
              <a:off x="11361" y="8810"/>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sp>
        <p:nvSpPr>
          <p:cNvPr id="65" name="Text Box 10"/>
          <p:cNvSpPr txBox="1">
            <a:spLocks noChangeArrowheads="1"/>
          </p:cNvSpPr>
          <p:nvPr/>
        </p:nvSpPr>
        <p:spPr bwMode="auto">
          <a:xfrm>
            <a:off x="5433910" y="4437503"/>
            <a:ext cx="3023097" cy="41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t>
            </a: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对应的</a:t>
            </a:r>
            <a:r>
              <a:rPr kumimoji="0" lang="zh-CN" altLang="en-US"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剩余网络</a:t>
            </a:r>
            <a:r>
              <a:rPr kumimoji="0" lang="en-US" altLang="zh-CN" b="0" i="1" u="none" strike="noStrike" cap="none" normalizeH="0" baseline="0" dirty="0" err="1">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G</a:t>
            </a:r>
            <a:r>
              <a:rPr kumimoji="0" lang="en-US" altLang="zh-CN" b="0" i="1" u="none" strike="noStrike" cap="none" normalizeH="0" baseline="-30000" dirty="0" err="1">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f</a:t>
            </a:r>
            <a:endParaRPr kumimoji="0" lang="en-US" altLang="zh-CN" b="0" i="0" u="none" strike="noStrike" cap="none" normalizeH="0" baseline="0" dirty="0">
              <a:ln>
                <a:noFill/>
              </a:ln>
              <a:solidFill>
                <a:srgbClr val="0000FF"/>
              </a:solidFill>
              <a:effectLst/>
              <a:latin typeface="Arial" panose="020B0604020202020204" pitchFamily="34" charset="0"/>
            </a:endParaRPr>
          </a:p>
        </p:txBody>
      </p:sp>
      <p:sp>
        <p:nvSpPr>
          <p:cNvPr id="66" name="Line 9"/>
          <p:cNvSpPr>
            <a:spLocks noChangeShapeType="1"/>
          </p:cNvSpPr>
          <p:nvPr/>
        </p:nvSpPr>
        <p:spPr bwMode="auto">
          <a:xfrm flipH="1">
            <a:off x="5231213" y="2551760"/>
            <a:ext cx="591828" cy="6459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Text Box 8"/>
          <p:cNvSpPr txBox="1">
            <a:spLocks noChangeArrowheads="1"/>
          </p:cNvSpPr>
          <p:nvPr/>
        </p:nvSpPr>
        <p:spPr bwMode="auto">
          <a:xfrm>
            <a:off x="5657769" y="3080014"/>
            <a:ext cx="664453" cy="4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68" name="Line 7"/>
          <p:cNvSpPr>
            <a:spLocks noChangeShapeType="1"/>
          </p:cNvSpPr>
          <p:nvPr/>
        </p:nvSpPr>
        <p:spPr bwMode="auto">
          <a:xfrm flipH="1">
            <a:off x="6125461" y="2444267"/>
            <a:ext cx="1185826" cy="10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ext Box 6"/>
          <p:cNvSpPr txBox="1">
            <a:spLocks noChangeArrowheads="1"/>
          </p:cNvSpPr>
          <p:nvPr/>
        </p:nvSpPr>
        <p:spPr bwMode="auto">
          <a:xfrm>
            <a:off x="6475572" y="2404341"/>
            <a:ext cx="664453" cy="4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70" name="Line 5"/>
          <p:cNvSpPr>
            <a:spLocks noChangeShapeType="1"/>
          </p:cNvSpPr>
          <p:nvPr/>
        </p:nvSpPr>
        <p:spPr bwMode="auto">
          <a:xfrm flipH="1">
            <a:off x="6125461" y="4210232"/>
            <a:ext cx="1220512" cy="10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4"/>
          <p:cNvSpPr txBox="1">
            <a:spLocks noChangeArrowheads="1"/>
          </p:cNvSpPr>
          <p:nvPr/>
        </p:nvSpPr>
        <p:spPr bwMode="auto">
          <a:xfrm>
            <a:off x="6425710" y="4139593"/>
            <a:ext cx="666620" cy="4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72" name="Line 3"/>
          <p:cNvSpPr>
            <a:spLocks noChangeShapeType="1"/>
          </p:cNvSpPr>
          <p:nvPr/>
        </p:nvSpPr>
        <p:spPr bwMode="auto">
          <a:xfrm flipH="1" flipV="1">
            <a:off x="7621292" y="2535380"/>
            <a:ext cx="610256" cy="745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Text Box 2"/>
          <p:cNvSpPr txBox="1">
            <a:spLocks noChangeArrowheads="1"/>
          </p:cNvSpPr>
          <p:nvPr/>
        </p:nvSpPr>
        <p:spPr bwMode="auto">
          <a:xfrm>
            <a:off x="7661397" y="2834315"/>
            <a:ext cx="666620" cy="36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9</a:t>
            </a:r>
            <a:endParaRPr kumimoji="0" lang="en-US" altLang="zh-CN" b="0" i="0" u="none" strike="noStrike" cap="none" normalizeH="0" baseline="0">
              <a:ln>
                <a:noFill/>
              </a:ln>
              <a:solidFill>
                <a:schemeClr val="tx1"/>
              </a:solidFill>
              <a:effectLst/>
              <a:latin typeface="Arial" panose="020B0604020202020204" pitchFamily="34" charset="0"/>
            </a:endParaRPr>
          </a:p>
        </p:txBody>
      </p:sp>
      <p:grpSp>
        <p:nvGrpSpPr>
          <p:cNvPr id="100" name="Group 52">
            <a:extLst>
              <a:ext uri="{FF2B5EF4-FFF2-40B4-BE49-F238E27FC236}">
                <a16:creationId xmlns:a16="http://schemas.microsoft.com/office/drawing/2014/main" id="{89B8DCBC-5E14-4E01-AF0B-D0F627604F8F}"/>
              </a:ext>
            </a:extLst>
          </p:cNvPr>
          <p:cNvGrpSpPr>
            <a:grpSpLocks/>
          </p:cNvGrpSpPr>
          <p:nvPr/>
        </p:nvGrpSpPr>
        <p:grpSpPr bwMode="auto">
          <a:xfrm>
            <a:off x="8190358" y="3161540"/>
            <a:ext cx="553573" cy="454458"/>
            <a:chOff x="11437" y="8894"/>
            <a:chExt cx="565" cy="475"/>
          </a:xfrm>
        </p:grpSpPr>
        <p:sp>
          <p:nvSpPr>
            <p:cNvPr id="101" name="Oval 54">
              <a:extLst>
                <a:ext uri="{FF2B5EF4-FFF2-40B4-BE49-F238E27FC236}">
                  <a16:creationId xmlns:a16="http://schemas.microsoft.com/office/drawing/2014/main" id="{3A892DFB-56A1-4486-A80F-DA2FBB805ABE}"/>
                </a:ext>
              </a:extLst>
            </p:cNvPr>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ext Box 53">
              <a:extLst>
                <a:ext uri="{FF2B5EF4-FFF2-40B4-BE49-F238E27FC236}">
                  <a16:creationId xmlns:a16="http://schemas.microsoft.com/office/drawing/2014/main" id="{F566D7FB-B002-43A9-9E5F-BDBA0419033B}"/>
                </a:ext>
              </a:extLst>
            </p:cNvPr>
            <p:cNvSpPr txBox="1">
              <a:spLocks noChangeArrowheads="1"/>
            </p:cNvSpPr>
            <p:nvPr/>
          </p:nvSpPr>
          <p:spPr bwMode="auto">
            <a:xfrm>
              <a:off x="11481"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t>
              </a:r>
              <a:endParaRPr kumimoji="0" lang="en-US" altLang="zh-CN" b="0" i="0" u="none" strike="noStrike" cap="none" normalizeH="0" baseline="0" dirty="0">
                <a:ln>
                  <a:noFill/>
                </a:ln>
                <a:solidFill>
                  <a:schemeClr val="tx1"/>
                </a:solidFill>
                <a:effectLst/>
                <a:latin typeface="Arial" panose="020B0604020202020204" pitchFamily="34" charset="0"/>
              </a:endParaRPr>
            </a:p>
          </p:txBody>
        </p:sp>
      </p:grpSp>
      <p:sp>
        <p:nvSpPr>
          <p:cNvPr id="103" name="文本框 102">
            <a:extLst>
              <a:ext uri="{FF2B5EF4-FFF2-40B4-BE49-F238E27FC236}">
                <a16:creationId xmlns:a16="http://schemas.microsoft.com/office/drawing/2014/main" id="{F44EB92C-1D47-45DF-A472-176CE79AABE3}"/>
              </a:ext>
            </a:extLst>
          </p:cNvPr>
          <p:cNvSpPr txBox="1"/>
          <p:nvPr/>
        </p:nvSpPr>
        <p:spPr>
          <a:xfrm>
            <a:off x="699645" y="5160846"/>
            <a:ext cx="7758499" cy="1231106"/>
          </a:xfrm>
          <a:prstGeom prst="rect">
            <a:avLst/>
          </a:prstGeom>
          <a:noFill/>
        </p:spPr>
        <p:txBody>
          <a:bodyPr wrap="square">
            <a:spAutoFit/>
          </a:bodyPr>
          <a:lstStyle/>
          <a:p>
            <a:pPr>
              <a:spcAft>
                <a:spcPts val="1200"/>
              </a:spcAft>
            </a:pPr>
            <a:r>
              <a:rPr lang="zh-CN" altLang="en-US" sz="1800" dirty="0">
                <a:latin typeface="Times New Roman" pitchFamily="18" charset="0"/>
                <a:cs typeface="Times New Roman" pitchFamily="18" charset="0"/>
              </a:rPr>
              <a:t>例如：</a:t>
            </a:r>
            <a:endParaRPr lang="en-US" sz="1800" dirty="0">
              <a:latin typeface="Times New Roman" pitchFamily="18" charset="0"/>
              <a:cs typeface="Times New Roman" pitchFamily="18" charset="0"/>
            </a:endParaRPr>
          </a:p>
          <a:p>
            <a:r>
              <a:rPr lang="en-US" sz="1800" i="1" dirty="0">
                <a:latin typeface="Times New Roman" pitchFamily="18" charset="0"/>
                <a:cs typeface="Times New Roman" pitchFamily="18" charset="0"/>
              </a:rPr>
              <a:t>c</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=15 &amp; </a:t>
            </a:r>
            <a:r>
              <a:rPr lang="en-US" sz="1800" i="1"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 10  </a:t>
            </a:r>
            <a:r>
              <a:rPr lang="en-US" sz="1800" dirty="0">
                <a:solidFill>
                  <a:srgbClr val="FF0000"/>
                </a:solidFill>
                <a:latin typeface="Times New Roman" pitchFamily="18" charset="0"/>
                <a:cs typeface="Times New Roman" pitchFamily="18" charset="0"/>
                <a:sym typeface="Symbol" panose="05050102010706020507" pitchFamily="18" charset="2"/>
              </a:rPr>
              <a:t> </a:t>
            </a:r>
            <a:r>
              <a:rPr lang="en-US" sz="18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f</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 15 – 10     =  5</a:t>
            </a:r>
          </a:p>
          <a:p>
            <a:pPr>
              <a:spcBef>
                <a:spcPts val="1200"/>
              </a:spcBef>
            </a:pPr>
            <a:r>
              <a:rPr lang="en-US" sz="1800" i="1" dirty="0">
                <a:latin typeface="Times New Roman" pitchFamily="18" charset="0"/>
                <a:cs typeface="Times New Roman" pitchFamily="18" charset="0"/>
              </a:rPr>
              <a:t>c</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  0 &amp; </a:t>
            </a:r>
            <a:r>
              <a:rPr lang="en-US" sz="1800" i="1"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 s</a:t>
            </a:r>
            <a:r>
              <a:rPr lang="en-US" sz="1800" dirty="0">
                <a:latin typeface="Times New Roman" pitchFamily="18" charset="0"/>
                <a:cs typeface="Times New Roman" pitchFamily="18" charset="0"/>
              </a:rPr>
              <a:t>)  = -10 </a:t>
            </a:r>
            <a:r>
              <a:rPr lang="en-US" sz="1800" dirty="0">
                <a:solidFill>
                  <a:srgbClr val="FF0000"/>
                </a:solidFill>
                <a:latin typeface="Times New Roman" pitchFamily="18" charset="0"/>
                <a:cs typeface="Times New Roman" pitchFamily="18" charset="0"/>
                <a:sym typeface="Symbol" panose="05050102010706020507" pitchFamily="18" charset="2"/>
              </a:rPr>
              <a:t> </a:t>
            </a:r>
            <a:r>
              <a:rPr lang="en-US" sz="18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f</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v</a:t>
            </a:r>
            <a:r>
              <a:rPr lang="en-US" sz="2400" baseline="-15000"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a:t>
            </a:r>
            <a:r>
              <a:rPr lang="en-US" sz="1800" dirty="0">
                <a:latin typeface="Times New Roman" pitchFamily="18" charset="0"/>
                <a:cs typeface="Times New Roman" pitchFamily="18" charset="0"/>
              </a:rPr>
              <a:t>)  =   0 – (-10) = 10</a:t>
            </a:r>
            <a:endParaRPr lang="en-US" dirty="0"/>
          </a:p>
        </p:txBody>
      </p:sp>
    </p:spTree>
    <p:extLst>
      <p:ext uri="{BB962C8B-B14F-4D97-AF65-F5344CB8AC3E}">
        <p14:creationId xmlns:p14="http://schemas.microsoft.com/office/powerpoint/2010/main" val="156913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11-16</a:t>
            </a:r>
          </a:p>
        </p:txBody>
      </p:sp>
      <p:sp>
        <p:nvSpPr>
          <p:cNvPr id="3" name="TextBox 2"/>
          <p:cNvSpPr txBox="1"/>
          <p:nvPr/>
        </p:nvSpPr>
        <p:spPr>
          <a:xfrm>
            <a:off x="914400" y="990600"/>
            <a:ext cx="7772400" cy="4373570"/>
          </a:xfrm>
          <a:prstGeom prst="rect">
            <a:avLst/>
          </a:prstGeom>
          <a:noFill/>
        </p:spPr>
        <p:txBody>
          <a:bodyPr wrap="square" rtlCol="0">
            <a:spAutoFit/>
          </a:bodyPr>
          <a:lstStyle/>
          <a:p>
            <a:pPr>
              <a:lnSpc>
                <a:spcPct val="150000"/>
              </a:lnSpc>
            </a:pPr>
            <a:r>
              <a:rPr lang="zh-CN" altLang="en-US" sz="2400" b="1" dirty="0">
                <a:latin typeface="Times New Roman" pitchFamily="18" charset="0"/>
                <a:cs typeface="Times New Roman" pitchFamily="18" charset="0"/>
              </a:rPr>
              <a:t>边的剩余容量的含义：</a:t>
            </a:r>
            <a:endParaRPr lang="en-US" altLang="zh-CN" sz="2400" b="1" dirty="0">
              <a:latin typeface="Times New Roman" pitchFamily="18" charset="0"/>
              <a:cs typeface="Times New Roman" pitchFamily="18" charset="0"/>
            </a:endParaRPr>
          </a:p>
          <a:p>
            <a:pPr marL="974725" indent="-517525">
              <a:lnSpc>
                <a:spcPct val="150000"/>
              </a:lnSpc>
            </a:pPr>
            <a:r>
              <a:rPr lang="en-US" sz="2000" i="1" dirty="0" err="1">
                <a:solidFill>
                  <a:srgbClr val="FF0000"/>
                </a:solidFill>
                <a:latin typeface="Times New Roman" pitchFamily="18" charset="0"/>
                <a:cs typeface="Times New Roman" pitchFamily="18" charset="0"/>
              </a:rPr>
              <a:t>c</a:t>
            </a:r>
            <a:r>
              <a:rPr lang="en-US" sz="2000" i="1" baseline="-25000" dirty="0" err="1">
                <a:solidFill>
                  <a:srgbClr val="FF0000"/>
                </a:solidFill>
                <a:latin typeface="Times New Roman" pitchFamily="18" charset="0"/>
                <a:cs typeface="Times New Roman" pitchFamily="18" charset="0"/>
              </a:rPr>
              <a:t>f</a:t>
            </a:r>
            <a:r>
              <a:rPr lang="en-US" sz="2000" dirty="0">
                <a:solidFill>
                  <a:srgbClr val="FF0000"/>
                </a:solidFill>
                <a:latin typeface="Times New Roman" pitchFamily="18" charset="0"/>
                <a:cs typeface="Times New Roman" pitchFamily="18" charset="0"/>
              </a:rPr>
              <a:t>(</a:t>
            </a:r>
            <a:r>
              <a:rPr lang="en-US" sz="2000" i="1" dirty="0">
                <a:solidFill>
                  <a:srgbClr val="FF0000"/>
                </a:solidFill>
                <a:latin typeface="Times New Roman" pitchFamily="18" charset="0"/>
                <a:cs typeface="Times New Roman" pitchFamily="18" charset="0"/>
              </a:rPr>
              <a:t>u</a:t>
            </a:r>
            <a:r>
              <a:rPr lang="en-US" sz="2000" dirty="0">
                <a:solidFill>
                  <a:srgbClr val="FF0000"/>
                </a:solidFill>
                <a:latin typeface="Times New Roman" pitchFamily="18" charset="0"/>
                <a:cs typeface="Times New Roman" pitchFamily="18" charset="0"/>
              </a:rPr>
              <a:t>, </a:t>
            </a:r>
            <a:r>
              <a:rPr lang="en-US" sz="2000" i="1" dirty="0">
                <a:solidFill>
                  <a:srgbClr val="FF0000"/>
                </a:solidFill>
                <a:latin typeface="Times New Roman" pitchFamily="18" charset="0"/>
                <a:cs typeface="Times New Roman" pitchFamily="18" charset="0"/>
              </a:rPr>
              <a:t>v</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a:t>
            </a:r>
            <a:r>
              <a:rPr lang="en-US" sz="2000" dirty="0">
                <a:latin typeface="Times New Roman" pitchFamily="18" charset="0"/>
                <a:cs typeface="Times New Roman" pitchFamily="18" charset="0"/>
              </a:rPr>
              <a:t>] =</a:t>
            </a:r>
          </a:p>
          <a:p>
            <a:pPr marL="974725" indent="-517525">
              <a:lnSpc>
                <a:spcPct val="150000"/>
              </a:lnSpc>
            </a:pPr>
            <a:r>
              <a:rPr lang="en-US" altLang="zh-CN" sz="2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t>
            </a:r>
            <a:r>
              <a:rPr lang="en-US" sz="2000" i="1" dirty="0">
                <a:solidFill>
                  <a:srgbClr val="FF0000"/>
                </a:solidFill>
                <a:latin typeface="Times New Roman" pitchFamily="18" charset="0"/>
                <a:cs typeface="Times New Roman" pitchFamily="18" charset="0"/>
              </a:rPr>
              <a:t>c</a:t>
            </a:r>
            <a:r>
              <a:rPr lang="en-US" sz="2000" dirty="0">
                <a:solidFill>
                  <a:srgbClr val="FF0000"/>
                </a:solidFill>
                <a:latin typeface="Times New Roman" pitchFamily="18" charset="0"/>
                <a:cs typeface="Times New Roman" pitchFamily="18" charset="0"/>
              </a:rPr>
              <a:t>(</a:t>
            </a:r>
            <a:r>
              <a:rPr lang="en-US" sz="2000" i="1" dirty="0">
                <a:solidFill>
                  <a:srgbClr val="FF0000"/>
                </a:solidFill>
                <a:latin typeface="Times New Roman" pitchFamily="18" charset="0"/>
                <a:cs typeface="Times New Roman" pitchFamily="18" charset="0"/>
              </a:rPr>
              <a:t>u</a:t>
            </a:r>
            <a:r>
              <a:rPr lang="en-US" sz="2000" dirty="0">
                <a:solidFill>
                  <a:srgbClr val="FF0000"/>
                </a:solidFill>
                <a:latin typeface="Times New Roman" pitchFamily="18" charset="0"/>
                <a:cs typeface="Times New Roman" pitchFamily="18" charset="0"/>
              </a:rPr>
              <a:t>, </a:t>
            </a:r>
            <a:r>
              <a:rPr lang="en-US" sz="2000" i="1" dirty="0">
                <a:solidFill>
                  <a:srgbClr val="FF0000"/>
                </a:solidFill>
                <a:latin typeface="Times New Roman" pitchFamily="18" charset="0"/>
                <a:cs typeface="Times New Roman" pitchFamily="18" charset="0"/>
              </a:rPr>
              <a:t>v</a:t>
            </a:r>
            <a:r>
              <a:rPr lang="en-US" sz="2000" dirty="0">
                <a:solidFill>
                  <a:srgbClr val="FF0000"/>
                </a:solidFill>
                <a:latin typeface="Times New Roman" pitchFamily="18" charset="0"/>
                <a:cs typeface="Times New Roman" pitchFamily="18" charset="0"/>
              </a:rPr>
              <a:t>) – </a:t>
            </a:r>
            <a:r>
              <a:rPr lang="en-US" sz="2000" i="1" dirty="0">
                <a:solidFill>
                  <a:srgbClr val="FF0000"/>
                </a:solidFill>
                <a:latin typeface="Times New Roman" pitchFamily="18" charset="0"/>
                <a:ea typeface="SimSun" pitchFamily="2" charset="-122"/>
                <a:cs typeface="Times New Roman" pitchFamily="18" charset="0"/>
              </a:rPr>
              <a:t>f</a:t>
            </a:r>
            <a:r>
              <a:rPr lang="en-US" sz="2000" dirty="0">
                <a:solidFill>
                  <a:srgbClr val="FF0000"/>
                </a:solidFill>
                <a:latin typeface="Times New Roman" pitchFamily="18" charset="0"/>
                <a:ea typeface="SimSun" pitchFamily="2" charset="-122"/>
                <a:cs typeface="Times New Roman" pitchFamily="18" charset="0"/>
              </a:rPr>
              <a:t>(</a:t>
            </a:r>
            <a:r>
              <a:rPr lang="en-US" sz="2000" i="1" dirty="0">
                <a:solidFill>
                  <a:srgbClr val="FF0000"/>
                </a:solidFill>
                <a:latin typeface="Times New Roman" pitchFamily="18" charset="0"/>
                <a:ea typeface="SimSun" pitchFamily="2" charset="-122"/>
                <a:cs typeface="Times New Roman" pitchFamily="18" charset="0"/>
              </a:rPr>
              <a:t>u</a:t>
            </a:r>
            <a:r>
              <a:rPr lang="en-US" sz="2000" dirty="0">
                <a:solidFill>
                  <a:srgbClr val="FF0000"/>
                </a:solidFill>
                <a:latin typeface="Times New Roman" pitchFamily="18" charset="0"/>
                <a:ea typeface="SimSun" pitchFamily="2" charset="-122"/>
                <a:cs typeface="Times New Roman" pitchFamily="18" charset="0"/>
              </a:rPr>
              <a:t>, </a:t>
            </a:r>
            <a:r>
              <a:rPr lang="en-US" sz="2000" i="1" dirty="0">
                <a:solidFill>
                  <a:srgbClr val="FF0000"/>
                </a:solidFill>
                <a:latin typeface="Times New Roman" pitchFamily="18" charset="0"/>
                <a:ea typeface="SimSun" pitchFamily="2" charset="-122"/>
                <a:cs typeface="Times New Roman" pitchFamily="18" charset="0"/>
              </a:rPr>
              <a:t>v</a:t>
            </a:r>
            <a:r>
              <a:rPr lang="en-US" sz="2000" dirty="0">
                <a:solidFill>
                  <a:srgbClr val="FF0000"/>
                </a:solidFill>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 + </a:t>
            </a:r>
            <a:r>
              <a:rPr lang="en-US" sz="2000" i="1" dirty="0">
                <a:solidFill>
                  <a:srgbClr val="FF0000"/>
                </a:solidFill>
                <a:latin typeface="Times New Roman" pitchFamily="18" charset="0"/>
                <a:ea typeface="SimSun" pitchFamily="2" charset="-122"/>
                <a:cs typeface="Times New Roman" pitchFamily="18" charset="0"/>
              </a:rPr>
              <a:t>f</a:t>
            </a:r>
            <a:r>
              <a:rPr lang="en-US" sz="2000" dirty="0">
                <a:solidFill>
                  <a:srgbClr val="FF0000"/>
                </a:solidFill>
                <a:latin typeface="Times New Roman" pitchFamily="18" charset="0"/>
                <a:ea typeface="SimSun" pitchFamily="2" charset="-122"/>
                <a:cs typeface="Times New Roman" pitchFamily="18" charset="0"/>
              </a:rPr>
              <a:t>(</a:t>
            </a:r>
            <a:r>
              <a:rPr lang="en-US" sz="2000" i="1" dirty="0">
                <a:solidFill>
                  <a:srgbClr val="FF0000"/>
                </a:solidFill>
                <a:latin typeface="Times New Roman" pitchFamily="18" charset="0"/>
                <a:ea typeface="SimSun" pitchFamily="2" charset="-122"/>
                <a:cs typeface="Times New Roman" pitchFamily="18" charset="0"/>
              </a:rPr>
              <a:t>v</a:t>
            </a:r>
            <a:r>
              <a:rPr lang="en-US" sz="2000" dirty="0">
                <a:solidFill>
                  <a:srgbClr val="FF0000"/>
                </a:solidFill>
                <a:latin typeface="Times New Roman" pitchFamily="18" charset="0"/>
                <a:ea typeface="SimSun" pitchFamily="2" charset="-122"/>
                <a:cs typeface="Times New Roman" pitchFamily="18" charset="0"/>
              </a:rPr>
              <a:t>, </a:t>
            </a:r>
            <a:r>
              <a:rPr lang="en-US" sz="2000" i="1" dirty="0">
                <a:solidFill>
                  <a:srgbClr val="FF0000"/>
                </a:solidFill>
                <a:latin typeface="Times New Roman" pitchFamily="18" charset="0"/>
                <a:ea typeface="SimSun" pitchFamily="2" charset="-122"/>
                <a:cs typeface="Times New Roman" pitchFamily="18" charset="0"/>
              </a:rPr>
              <a:t>u</a:t>
            </a:r>
            <a:r>
              <a:rPr lang="en-US" sz="2000" dirty="0">
                <a:solidFill>
                  <a:srgbClr val="FF0000"/>
                </a:solidFill>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a:t>
            </a:r>
            <a:endParaRPr lang="en-US" sz="2000" dirty="0">
              <a:latin typeface="Times New Roman" pitchFamily="18" charset="0"/>
              <a:cs typeface="Times New Roman" pitchFamily="18" charset="0"/>
            </a:endParaRPr>
          </a:p>
          <a:p>
            <a:pPr marL="974725" indent="-517525">
              <a:lnSpc>
                <a:spcPct val="150000"/>
              </a:lnSpc>
            </a:pPr>
            <a:r>
              <a:rPr lang="zh-CN" altLang="en-US" sz="2000" dirty="0">
                <a:latin typeface="Times New Roman" pitchFamily="18" charset="0"/>
                <a:cs typeface="Times New Roman" pitchFamily="18" charset="0"/>
              </a:rPr>
              <a:t>这表明剩余容量由两部分组成：</a:t>
            </a:r>
            <a:endParaRPr lang="en-US" altLang="zh-CN" sz="2000" dirty="0">
              <a:latin typeface="Times New Roman" pitchFamily="18" charset="0"/>
              <a:cs typeface="Times New Roman" pitchFamily="18" charset="0"/>
            </a:endParaRPr>
          </a:p>
          <a:p>
            <a:pPr marL="974725" indent="-517525">
              <a:lnSpc>
                <a:spcPct val="150000"/>
              </a:lnSpc>
              <a:buFont typeface="Symbol" panose="05050102010706020507" pitchFamily="18" charset="2"/>
              <a:buChar char="·"/>
            </a:pPr>
            <a:r>
              <a:rPr lang="zh-CN" altLang="en-US" sz="2000" dirty="0">
                <a:latin typeface="Times New Roman" pitchFamily="18" charset="0"/>
                <a:cs typeface="Times New Roman" pitchFamily="18" charset="0"/>
              </a:rPr>
              <a:t>一部分是这条边的容量</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减去这条边上的流</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之后所剩下的容量，即</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974725" indent="-517525">
              <a:lnSpc>
                <a:spcPct val="150000"/>
              </a:lnSpc>
              <a:buFont typeface="Symbol" panose="05050102010706020507" pitchFamily="18" charset="2"/>
              <a:buChar char="·"/>
            </a:pPr>
            <a:r>
              <a:rPr lang="zh-CN" altLang="en-US" sz="2000" dirty="0">
                <a:latin typeface="Times New Roman" pitchFamily="18" charset="0"/>
                <a:cs typeface="Times New Roman" pitchFamily="18" charset="0"/>
              </a:rPr>
              <a:t>另一部分是把流</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从</a:t>
            </a:r>
            <a:r>
              <a:rPr lang="en-US" sz="2000" i="1" dirty="0" err="1">
                <a:latin typeface="Times New Roman" pitchFamily="18" charset="0"/>
                <a:cs typeface="Times New Roman" pitchFamily="18" charset="0"/>
              </a:rPr>
              <a:t>u</a:t>
            </a:r>
            <a:r>
              <a:rPr lang="zh-CN" altLang="en-US" sz="2000" dirty="0">
                <a:latin typeface="Times New Roman" pitchFamily="18" charset="0"/>
                <a:cs typeface="Times New Roman" pitchFamily="18" charset="0"/>
              </a:rPr>
              <a:t>推回到</a:t>
            </a:r>
            <a:r>
              <a:rPr lang="en-US" altLang="zh-CN" sz="2000" i="1" dirty="0">
                <a:latin typeface="Times New Roman" pitchFamily="18" charset="0"/>
                <a:cs typeface="Times New Roman" pitchFamily="18" charset="0"/>
              </a:rPr>
              <a:t>v</a:t>
            </a:r>
            <a:r>
              <a:rPr lang="zh-CN" altLang="en-US" sz="2000" dirty="0">
                <a:latin typeface="Times New Roman" pitchFamily="18" charset="0"/>
                <a:cs typeface="Times New Roman" pitchFamily="18" charset="0"/>
              </a:rPr>
              <a:t>去产生的</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相对</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容量。</a:t>
            </a:r>
            <a:endParaRPr lang="en-US" sz="2000" dirty="0">
              <a:latin typeface="Times New Roman" pitchFamily="18" charset="0"/>
              <a:cs typeface="Times New Roman" pitchFamily="18" charset="0"/>
            </a:endParaRPr>
          </a:p>
          <a:p>
            <a:pPr marL="457200" indent="-457200">
              <a:lnSpc>
                <a:spcPct val="150000"/>
              </a:lnSpc>
            </a:pPr>
            <a:r>
              <a:rPr lang="zh-CN" altLang="en-US" sz="2400" b="1" dirty="0">
                <a:latin typeface="Times New Roman" pitchFamily="18" charset="0"/>
                <a:cs typeface="Times New Roman" pitchFamily="18" charset="0"/>
                <a:sym typeface="Symbol"/>
              </a:rPr>
              <a:t>注：</a:t>
            </a:r>
            <a:r>
              <a:rPr lang="zh-CN" altLang="en-US" sz="2000" dirty="0">
                <a:latin typeface="Times New Roman" pitchFamily="18" charset="0"/>
                <a:cs typeface="Times New Roman" pitchFamily="18" charset="0"/>
              </a:rPr>
              <a:t>如果</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f</a:t>
            </a:r>
            <a:r>
              <a:rPr lang="en-US" sz="2000" i="1" baseline="-25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，必有“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 E</a:t>
            </a:r>
            <a:r>
              <a:rPr lang="zh-CN" altLang="en-US" sz="2000" dirty="0">
                <a:latin typeface="Times New Roman" pitchFamily="18" charset="0"/>
                <a:cs typeface="Times New Roman" pitchFamily="18" charset="0"/>
              </a:rPr>
              <a:t>或者</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 E</a:t>
            </a:r>
            <a:r>
              <a:rPr lang="zh-CN" altLang="en-US" sz="2000" dirty="0">
                <a:latin typeface="Times New Roman" pitchFamily="18" charset="0"/>
                <a:cs typeface="Times New Roman" pitchFamily="18" charset="0"/>
              </a:rPr>
              <a:t>”。可见</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E</a:t>
            </a:r>
            <a:r>
              <a:rPr lang="en-US" sz="2000" i="1" baseline="-25000" dirty="0" err="1">
                <a:latin typeface="Times New Roman" pitchFamily="18" charset="0"/>
                <a:cs typeface="Times New Roman" pitchFamily="18" charset="0"/>
              </a:rPr>
              <a:t>f</a:t>
            </a:r>
            <a:r>
              <a:rPr lang="en-US" sz="2000" i="1"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2|</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，这意味着构造剩余网络的时间是</a:t>
            </a:r>
            <a:r>
              <a:rPr lang="en-US" sz="2000" dirty="0">
                <a:latin typeface="Times New Roman" pitchFamily="18" charset="0"/>
                <a:cs typeface="Times New Roman" pitchFamily="18" charset="0"/>
              </a:rPr>
              <a:t>O(|</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cxnSp>
        <p:nvCxnSpPr>
          <p:cNvPr id="5" name="直接连接符 4">
            <a:extLst>
              <a:ext uri="{FF2B5EF4-FFF2-40B4-BE49-F238E27FC236}">
                <a16:creationId xmlns:a16="http://schemas.microsoft.com/office/drawing/2014/main" id="{B913B264-762F-4D1D-B8C0-4475604810C1}"/>
              </a:ext>
            </a:extLst>
          </p:cNvPr>
          <p:cNvCxnSpPr/>
          <p:nvPr/>
        </p:nvCxnSpPr>
        <p:spPr>
          <a:xfrm>
            <a:off x="1371600" y="2057400"/>
            <a:ext cx="838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直接连接符 6">
            <a:extLst>
              <a:ext uri="{FF2B5EF4-FFF2-40B4-BE49-F238E27FC236}">
                <a16:creationId xmlns:a16="http://schemas.microsoft.com/office/drawing/2014/main" id="{7D03F712-CAAD-4B73-86BD-6CC49D1C5B77}"/>
              </a:ext>
            </a:extLst>
          </p:cNvPr>
          <p:cNvCxnSpPr/>
          <p:nvPr/>
        </p:nvCxnSpPr>
        <p:spPr>
          <a:xfrm>
            <a:off x="1752600" y="2514600"/>
            <a:ext cx="25908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679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11-17</a:t>
            </a:r>
          </a:p>
        </p:txBody>
      </p:sp>
      <p:sp>
        <p:nvSpPr>
          <p:cNvPr id="3" name="TextBox 2"/>
          <p:cNvSpPr txBox="1"/>
          <p:nvPr/>
        </p:nvSpPr>
        <p:spPr>
          <a:xfrm>
            <a:off x="914400" y="609600"/>
            <a:ext cx="7924800" cy="1701748"/>
          </a:xfrm>
          <a:prstGeom prst="rect">
            <a:avLst/>
          </a:prstGeom>
          <a:noFill/>
        </p:spPr>
        <p:txBody>
          <a:bodyPr wrap="square" rtlCol="0">
            <a:spAutoFit/>
          </a:bodyPr>
          <a:lstStyle/>
          <a:p>
            <a:pPr marL="457200" indent="-457200">
              <a:lnSpc>
                <a:spcPct val="150000"/>
              </a:lnSpc>
            </a:pP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引理 </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11.5</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和 </a:t>
            </a:r>
            <a:r>
              <a:rPr lang="en-US" i="1" dirty="0">
                <a:latin typeface="Times New Roman" pitchFamily="18" charset="0"/>
                <a:ea typeface="SimSun" pitchFamily="2" charset="-122"/>
                <a:cs typeface="Times New Roman" pitchFamily="18" charset="0"/>
                <a:sym typeface="Symbol"/>
              </a:rPr>
              <a:t> </a:t>
            </a:r>
            <a:r>
              <a:rPr lang="zh-CN" altLang="en-US" dirty="0">
                <a:latin typeface="Times New Roman" pitchFamily="18" charset="0"/>
                <a:ea typeface="SimSun" pitchFamily="2" charset="-122"/>
                <a:cs typeface="Times New Roman" pitchFamily="18" charset="0"/>
              </a:rPr>
              <a:t>是</a:t>
            </a:r>
            <a:r>
              <a:rPr lang="zh-CN" altLang="en-US" dirty="0">
                <a:highlight>
                  <a:srgbClr val="00FFFF"/>
                </a:highlight>
                <a:latin typeface="Times New Roman" pitchFamily="18" charset="0"/>
                <a:ea typeface="SimSun" pitchFamily="2" charset="-122"/>
                <a:cs typeface="Times New Roman" pitchFamily="18" charset="0"/>
              </a:rPr>
              <a:t>网络</a:t>
            </a:r>
            <a:r>
              <a:rPr lang="en-US" i="1" dirty="0">
                <a:highlight>
                  <a:srgbClr val="00FFFF"/>
                </a:highlight>
                <a:latin typeface="Times New Roman" pitchFamily="18" charset="0"/>
                <a:ea typeface="SimSun" pitchFamily="2" charset="-122"/>
                <a:cs typeface="Times New Roman" pitchFamily="18" charset="0"/>
              </a:rPr>
              <a:t>G</a:t>
            </a:r>
            <a:r>
              <a:rPr lang="en-US" dirty="0">
                <a:highlight>
                  <a:srgbClr val="00FFFF"/>
                </a:highlight>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的一个流及其相对流，而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和 </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是</a:t>
            </a:r>
            <a:r>
              <a:rPr lang="zh-CN" altLang="en-US" dirty="0">
                <a:highlight>
                  <a:srgbClr val="00FFFF"/>
                </a:highlight>
                <a:latin typeface="Times New Roman" pitchFamily="18" charset="0"/>
                <a:ea typeface="SimSun" pitchFamily="2" charset="-122"/>
                <a:cs typeface="Times New Roman" pitchFamily="18" charset="0"/>
              </a:rPr>
              <a:t>剩余网络</a:t>
            </a:r>
            <a:r>
              <a:rPr lang="en-US" i="1" dirty="0" err="1">
                <a:highlight>
                  <a:srgbClr val="00FFFF"/>
                </a:highlight>
                <a:latin typeface="Times New Roman" pitchFamily="18" charset="0"/>
                <a:ea typeface="SimSun" pitchFamily="2" charset="-122"/>
                <a:cs typeface="Times New Roman" pitchFamily="18" charset="0"/>
              </a:rPr>
              <a:t>G</a:t>
            </a:r>
            <a:r>
              <a:rPr lang="en-US" i="1" baseline="-25000" dirty="0" err="1">
                <a:highlight>
                  <a:srgbClr val="00FFFF"/>
                </a:highlight>
                <a:latin typeface="Times New Roman" pitchFamily="18" charset="0"/>
                <a:ea typeface="SimSun" pitchFamily="2" charset="-122"/>
                <a:cs typeface="Times New Roman" pitchFamily="18" charset="0"/>
              </a:rPr>
              <a:t>f</a:t>
            </a:r>
            <a:r>
              <a:rPr lang="en-US" baseline="-25000"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的一个流和相对流。</a:t>
            </a:r>
            <a:r>
              <a:rPr lang="zh-CN" altLang="en-US" b="1" dirty="0">
                <a:latin typeface="Times New Roman" pitchFamily="18" charset="0"/>
                <a:ea typeface="SimSun" pitchFamily="2" charset="-122"/>
                <a:cs typeface="Times New Roman" pitchFamily="18" charset="0"/>
              </a:rPr>
              <a:t>那么</a:t>
            </a:r>
            <a:r>
              <a:rPr lang="zh-CN" altLang="en-US" dirty="0">
                <a:latin typeface="Times New Roman" pitchFamily="18" charset="0"/>
                <a:ea typeface="SimSun" pitchFamily="2" charset="-122"/>
                <a:cs typeface="Times New Roman" pitchFamily="18" charset="0"/>
              </a:rPr>
              <a:t>，</a:t>
            </a:r>
            <a:r>
              <a:rPr lang="en-US" i="1" dirty="0">
                <a:highlight>
                  <a:srgbClr val="00FFFF"/>
                </a:highlight>
                <a:latin typeface="Times New Roman" pitchFamily="18" charset="0"/>
                <a:ea typeface="SimSun" pitchFamily="2" charset="-122"/>
                <a:cs typeface="Times New Roman" pitchFamily="18" charset="0"/>
              </a:rPr>
              <a:t>G</a:t>
            </a:r>
            <a:r>
              <a:rPr lang="zh-CN" altLang="en-US" dirty="0">
                <a:highlight>
                  <a:srgbClr val="00FFFF"/>
                </a:highlight>
                <a:latin typeface="Times New Roman" pitchFamily="18" charset="0"/>
                <a:ea typeface="SimSun" pitchFamily="2" charset="-122"/>
                <a:cs typeface="Times New Roman" pitchFamily="18" charset="0"/>
              </a:rPr>
              <a:t>中</a:t>
            </a:r>
            <a:r>
              <a:rPr lang="zh-CN" altLang="en-US" dirty="0">
                <a:latin typeface="Times New Roman" pitchFamily="18" charset="0"/>
                <a:ea typeface="SimSun" pitchFamily="2" charset="-122"/>
                <a:cs typeface="Times New Roman" pitchFamily="18" charset="0"/>
              </a:rPr>
              <a:t>存在一个流</a:t>
            </a:r>
            <a:r>
              <a:rPr lang="en-US" i="1"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，它的相对流是</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，即任意边</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u</a:t>
            </a:r>
            <a:r>
              <a:rPr lang="en-US" altLang="zh-CN"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v</a:t>
            </a:r>
            <a:r>
              <a:rPr lang="en-US" altLang="zh-CN" dirty="0">
                <a:latin typeface="Times New Roman" pitchFamily="18" charset="0"/>
                <a:ea typeface="SimSun" pitchFamily="2" charset="-122"/>
                <a:cs typeface="Times New Roman" pitchFamily="18" charset="0"/>
              </a:rPr>
              <a:t>) </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en-US" altLang="zh-CN" i="1" dirty="0">
                <a:latin typeface="Times New Roman" pitchFamily="18" charset="0"/>
                <a:ea typeface="SimSun" pitchFamily="2" charset="-122"/>
                <a:cs typeface="Times New Roman" pitchFamily="18" charset="0"/>
                <a:sym typeface="Symbol" panose="05050102010706020507" pitchFamily="18" charset="2"/>
              </a:rPr>
              <a:t>E</a:t>
            </a:r>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en-US" altLang="zh-CN" i="1" dirty="0">
                <a:latin typeface="Times New Roman" pitchFamily="18" charset="0"/>
                <a:ea typeface="SimSun" pitchFamily="2" charset="-122"/>
                <a:cs typeface="Times New Roman" pitchFamily="18" charset="0"/>
                <a:sym typeface="Symbol" panose="05050102010706020507" pitchFamily="18" charset="2"/>
              </a:rPr>
              <a:t>G</a:t>
            </a:r>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sym typeface="Symbol" panose="05050102010706020507" pitchFamily="18" charset="2"/>
              </a:rPr>
              <a:t>上的相对流</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，并且有</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 = |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 + |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流</a:t>
            </a:r>
            <a:r>
              <a:rPr lang="en-US"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f’’</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称为</a:t>
            </a:r>
            <a:r>
              <a:rPr lang="en-US" b="1" i="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f</a:t>
            </a: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的一个增广流</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，记为</a:t>
            </a:r>
            <a:r>
              <a:rPr lang="en-US" b="1" i="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f’’</a:t>
            </a:r>
            <a:r>
              <a:rPr lang="en-US" b="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 = </a:t>
            </a:r>
            <a:r>
              <a:rPr lang="en-US" b="1" i="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f</a:t>
            </a:r>
            <a:r>
              <a:rPr lang="en-US" b="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 + </a:t>
            </a:r>
            <a:r>
              <a:rPr lang="en-US" b="1" i="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f’</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4" name="TextBox 3"/>
          <p:cNvSpPr txBox="1"/>
          <p:nvPr/>
        </p:nvSpPr>
        <p:spPr>
          <a:xfrm>
            <a:off x="990600" y="2514600"/>
            <a:ext cx="7391400" cy="460382"/>
          </a:xfrm>
          <a:prstGeom prst="rect">
            <a:avLst/>
          </a:prstGeom>
          <a:noFill/>
        </p:spPr>
        <p:txBody>
          <a:bodyPr wrap="square" rtlCol="0">
            <a:spAutoFit/>
          </a:bodyPr>
          <a:lstStyle/>
          <a:p>
            <a:pPr>
              <a:lnSpc>
                <a:spcPct val="150000"/>
              </a:lnSpc>
            </a:pPr>
            <a:r>
              <a:rPr lang="zh-CN" altLang="en-US" b="1" dirty="0"/>
              <a:t>证明：</a:t>
            </a:r>
            <a:r>
              <a:rPr lang="en-US" dirty="0"/>
              <a:t>	</a:t>
            </a:r>
            <a:r>
              <a:rPr lang="zh-CN" altLang="en-US" dirty="0"/>
              <a:t>略</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406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11-18</a:t>
            </a:r>
          </a:p>
        </p:txBody>
      </p:sp>
      <p:sp>
        <p:nvSpPr>
          <p:cNvPr id="3" name="TextBox 2"/>
          <p:cNvSpPr txBox="1"/>
          <p:nvPr/>
        </p:nvSpPr>
        <p:spPr>
          <a:xfrm>
            <a:off x="1066800" y="762000"/>
            <a:ext cx="7391400" cy="2344553"/>
          </a:xfrm>
          <a:prstGeom prst="rect">
            <a:avLst/>
          </a:prstGeom>
          <a:noFill/>
        </p:spPr>
        <p:txBody>
          <a:bodyPr wrap="square" rtlCol="0">
            <a:spAutoFit/>
          </a:bodyPr>
          <a:lstStyle/>
          <a:p>
            <a:pPr>
              <a:lnSpc>
                <a:spcPct val="150000"/>
              </a:lnSpc>
            </a:pPr>
            <a:r>
              <a:rPr lang="en-US" sz="2400" b="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增广路径</a:t>
            </a:r>
            <a:r>
              <a:rPr 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p>
          <a:p>
            <a:pPr marL="457200" indent="-457200">
              <a:lnSpc>
                <a:spcPct val="150000"/>
              </a:lnSpc>
            </a:pPr>
            <a:r>
              <a:rPr lang="zh-CN" altLang="en-US" b="1" dirty="0"/>
              <a:t>定义 </a:t>
            </a:r>
            <a:r>
              <a:rPr lang="en-US" b="1" dirty="0">
                <a:latin typeface="Times New Roman" pitchFamily="18" charset="0"/>
                <a:ea typeface="SimSun" pitchFamily="2" charset="-122"/>
                <a:cs typeface="Times New Roman" pitchFamily="18" charset="0"/>
              </a:rPr>
              <a:t>11.9	  </a:t>
            </a:r>
            <a:r>
              <a:rPr lang="zh-CN" altLang="en-US" dirty="0">
                <a:latin typeface="Times New Roman" pitchFamily="18" charset="0"/>
                <a:ea typeface="SimSun" pitchFamily="2" charset="-122"/>
                <a:cs typeface="Times New Roman" pitchFamily="18" charset="0"/>
              </a:rPr>
              <a:t>假设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是网络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的</a:t>
            </a:r>
            <a:r>
              <a:rPr lang="zh-CN" altLang="en-US" dirty="0">
                <a:latin typeface="Times New Roman" pitchFamily="18" charset="0"/>
                <a:ea typeface="SimSun" pitchFamily="2" charset="-122"/>
                <a:cs typeface="Times New Roman" pitchFamily="18" charset="0"/>
              </a:rPr>
              <a:t>一个流。剩余网络</a:t>
            </a:r>
            <a:r>
              <a:rPr lang="en-US" i="1" dirty="0">
                <a:latin typeface="Times New Roman" pitchFamily="18" charset="0"/>
                <a:ea typeface="SimSun" pitchFamily="2" charset="-122"/>
                <a:cs typeface="Times New Roman" pitchFamily="18" charset="0"/>
              </a:rPr>
              <a:t>G</a:t>
            </a:r>
            <a:r>
              <a:rPr lang="en-US" i="1" baseline="-25000" dirty="0">
                <a:latin typeface="Times New Roman" pitchFamily="18" charset="0"/>
                <a:ea typeface="SimSun" pitchFamily="2" charset="-122"/>
                <a:cs typeface="Times New Roman" pitchFamily="18" charset="0"/>
              </a:rPr>
              <a:t>f</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中从源点</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到汇点</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的一条简单路径</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称为一条增广路径</a:t>
            </a:r>
            <a:r>
              <a:rPr lang="en-US" dirty="0">
                <a:latin typeface="Times New Roman" pitchFamily="18" charset="0"/>
                <a:ea typeface="SimSun" pitchFamily="2" charset="-122"/>
                <a:cs typeface="Times New Roman" pitchFamily="18" charset="0"/>
              </a:rPr>
              <a:t>(augmenting path)</a:t>
            </a:r>
            <a:r>
              <a:rPr lang="zh-CN" altLang="en-US" dirty="0">
                <a:latin typeface="Times New Roman" pitchFamily="18" charset="0"/>
                <a:ea typeface="SimSun" pitchFamily="2" charset="-122"/>
                <a:cs typeface="Times New Roman" pitchFamily="18" charset="0"/>
              </a:rPr>
              <a:t>。这条路径上剩余容量最小的边称为关键边</a:t>
            </a:r>
            <a:r>
              <a:rPr lang="en-US" altLang="zh-CN" dirty="0">
                <a:latin typeface="Times New Roman" pitchFamily="18" charset="0"/>
                <a:ea typeface="SimSun" pitchFamily="2" charset="-122"/>
                <a:cs typeface="Times New Roman" pitchFamily="18" charset="0"/>
              </a:rPr>
              <a:t>(</a:t>
            </a:r>
            <a:r>
              <a:rPr lang="en-US" altLang="zh-CN" dirty="0" err="1">
                <a:latin typeface="Times New Roman" pitchFamily="18" charset="0"/>
                <a:ea typeface="SimSun" pitchFamily="2" charset="-122"/>
                <a:cs typeface="Times New Roman" pitchFamily="18" charset="0"/>
              </a:rPr>
              <a:t>瓶颈边</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，将</a:t>
            </a:r>
            <a:r>
              <a:rPr lang="zh-CN" altLang="en-US" sz="2000" dirty="0">
                <a:solidFill>
                  <a:srgbClr val="0000FF"/>
                </a:solidFill>
                <a:latin typeface="Times" panose="02020603050405020304" pitchFamily="18" charset="0"/>
                <a:ea typeface="华文细黑" pitchFamily="2" charset="-122"/>
              </a:rPr>
              <a:t>瓶颈边的剩余容量定义为这条路径的容量</a:t>
            </a:r>
            <a:r>
              <a:rPr lang="en-US" i="1" dirty="0" err="1">
                <a:latin typeface="Times New Roman" pitchFamily="18" charset="0"/>
                <a:ea typeface="SimSun" pitchFamily="2" charset="-122"/>
                <a:cs typeface="Times New Roman" pitchFamily="18" charset="0"/>
              </a:rPr>
              <a:t>c</a:t>
            </a:r>
            <a:r>
              <a:rPr lang="en-US" sz="2400" i="1" baseline="-25000" dirty="0" err="1">
                <a:latin typeface="Times New Roman" pitchFamily="18" charset="0"/>
                <a:ea typeface="SimSun" pitchFamily="2" charset="-122"/>
                <a:cs typeface="Times New Roman" pitchFamily="18" charset="0"/>
              </a:rPr>
              <a:t>f</a:t>
            </a:r>
            <a:r>
              <a:rPr lang="en-US" sz="2400"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即</a:t>
            </a:r>
            <a:r>
              <a:rPr lang="en-US" i="1" dirty="0" err="1">
                <a:highlight>
                  <a:srgbClr val="FFFF00"/>
                </a:highlight>
                <a:latin typeface="Times New Roman" pitchFamily="18" charset="0"/>
                <a:ea typeface="SimSun" pitchFamily="2" charset="-122"/>
                <a:cs typeface="Times New Roman" pitchFamily="18" charset="0"/>
              </a:rPr>
              <a:t>c</a:t>
            </a:r>
            <a:r>
              <a:rPr lang="en-US" sz="2400" i="1" baseline="-25000" dirty="0" err="1">
                <a:highlight>
                  <a:srgbClr val="FFFF00"/>
                </a:highlight>
                <a:latin typeface="Times New Roman" pitchFamily="18" charset="0"/>
                <a:ea typeface="SimSun" pitchFamily="2" charset="-122"/>
                <a:cs typeface="Times New Roman" pitchFamily="18" charset="0"/>
              </a:rPr>
              <a:t>f</a:t>
            </a:r>
            <a:r>
              <a:rPr lang="en-US" sz="2400" baseline="-25000" dirty="0">
                <a:highlight>
                  <a:srgbClr val="FFFF00"/>
                </a:highlight>
                <a:latin typeface="Times New Roman" pitchFamily="18" charset="0"/>
                <a:ea typeface="SimSun" pitchFamily="2" charset="-122"/>
                <a:cs typeface="Times New Roman" pitchFamily="18" charset="0"/>
              </a:rPr>
              <a:t> </a:t>
            </a:r>
            <a:r>
              <a:rPr lang="en-US" dirty="0">
                <a:highlight>
                  <a:srgbClr val="FFFF00"/>
                </a:highlight>
                <a:latin typeface="Times New Roman" pitchFamily="18" charset="0"/>
                <a:ea typeface="SimSun" pitchFamily="2" charset="-122"/>
                <a:cs typeface="Times New Roman" pitchFamily="18" charset="0"/>
              </a:rPr>
              <a:t>(</a:t>
            </a:r>
            <a:r>
              <a:rPr lang="en-US" i="1" dirty="0">
                <a:highlight>
                  <a:srgbClr val="FFFF00"/>
                </a:highlight>
                <a:latin typeface="Times New Roman" pitchFamily="18" charset="0"/>
                <a:ea typeface="SimSun" pitchFamily="2" charset="-122"/>
                <a:cs typeface="Times New Roman" pitchFamily="18" charset="0"/>
              </a:rPr>
              <a:t>p</a:t>
            </a:r>
            <a:r>
              <a:rPr lang="en-US" dirty="0">
                <a:highlight>
                  <a:srgbClr val="FFFF00"/>
                </a:highlight>
                <a:latin typeface="Times New Roman" pitchFamily="18" charset="0"/>
                <a:ea typeface="SimSun" pitchFamily="2" charset="-122"/>
                <a:cs typeface="Times New Roman" pitchFamily="18" charset="0"/>
              </a:rPr>
              <a:t>) = </a:t>
            </a:r>
            <a:r>
              <a:rPr lang="en-US" i="1" dirty="0">
                <a:highlight>
                  <a:srgbClr val="FFFF00"/>
                </a:highlight>
                <a:latin typeface="Times New Roman" pitchFamily="18" charset="0"/>
                <a:ea typeface="SimSun" pitchFamily="2" charset="-122"/>
                <a:cs typeface="Times New Roman" pitchFamily="18" charset="0"/>
              </a:rPr>
              <a:t>Min</a:t>
            </a:r>
            <a:r>
              <a:rPr lang="en-US" dirty="0">
                <a:highlight>
                  <a:srgbClr val="FFFF00"/>
                </a:highlight>
                <a:latin typeface="Times New Roman" pitchFamily="18" charset="0"/>
                <a:ea typeface="SimSun" pitchFamily="2" charset="-122"/>
                <a:cs typeface="Times New Roman" pitchFamily="18" charset="0"/>
              </a:rPr>
              <a:t>{</a:t>
            </a:r>
            <a:r>
              <a:rPr lang="en-US" i="1" dirty="0">
                <a:highlight>
                  <a:srgbClr val="FFFF00"/>
                </a:highlight>
                <a:latin typeface="Times New Roman" pitchFamily="18" charset="0"/>
                <a:ea typeface="SimSun" pitchFamily="2" charset="-122"/>
                <a:cs typeface="Times New Roman" pitchFamily="18" charset="0"/>
              </a:rPr>
              <a:t> </a:t>
            </a:r>
            <a:r>
              <a:rPr lang="en-US" i="1" dirty="0" err="1">
                <a:highlight>
                  <a:srgbClr val="FFFF00"/>
                </a:highlight>
                <a:latin typeface="Times New Roman" pitchFamily="18" charset="0"/>
                <a:ea typeface="SimSun" pitchFamily="2" charset="-122"/>
                <a:cs typeface="Times New Roman" pitchFamily="18" charset="0"/>
              </a:rPr>
              <a:t>c</a:t>
            </a:r>
            <a:r>
              <a:rPr lang="en-US" sz="2400" i="1" baseline="-25000" dirty="0" err="1">
                <a:highlight>
                  <a:srgbClr val="FFFF00"/>
                </a:highlight>
                <a:latin typeface="Times New Roman" pitchFamily="18" charset="0"/>
                <a:ea typeface="SimSun" pitchFamily="2" charset="-122"/>
                <a:cs typeface="Times New Roman" pitchFamily="18" charset="0"/>
              </a:rPr>
              <a:t>f</a:t>
            </a:r>
            <a:r>
              <a:rPr lang="en-US" sz="2400" baseline="-25000" dirty="0">
                <a:highlight>
                  <a:srgbClr val="FFFF00"/>
                </a:highlight>
                <a:latin typeface="Times New Roman" pitchFamily="18" charset="0"/>
                <a:ea typeface="SimSun" pitchFamily="2" charset="-122"/>
                <a:cs typeface="Times New Roman" pitchFamily="18" charset="0"/>
              </a:rPr>
              <a:t> </a:t>
            </a:r>
            <a:r>
              <a:rPr lang="en-US" dirty="0">
                <a:highlight>
                  <a:srgbClr val="FFFF00"/>
                </a:highlight>
                <a:latin typeface="Times New Roman" pitchFamily="18" charset="0"/>
                <a:ea typeface="SimSun" pitchFamily="2" charset="-122"/>
                <a:cs typeface="Times New Roman" pitchFamily="18" charset="0"/>
              </a:rPr>
              <a:t>(</a:t>
            </a:r>
            <a:r>
              <a:rPr lang="en-US" i="1" dirty="0">
                <a:highlight>
                  <a:srgbClr val="FFFF00"/>
                </a:highlight>
                <a:latin typeface="Times New Roman" pitchFamily="18" charset="0"/>
                <a:ea typeface="SimSun" pitchFamily="2" charset="-122"/>
                <a:cs typeface="Times New Roman" pitchFamily="18" charset="0"/>
              </a:rPr>
              <a:t>u</a:t>
            </a:r>
            <a:r>
              <a:rPr lang="en-US" dirty="0">
                <a:highlight>
                  <a:srgbClr val="FFFF00"/>
                </a:highlight>
                <a:latin typeface="Times New Roman" pitchFamily="18" charset="0"/>
                <a:ea typeface="SimSun" pitchFamily="2" charset="-122"/>
                <a:cs typeface="Times New Roman" pitchFamily="18" charset="0"/>
              </a:rPr>
              <a:t>,</a:t>
            </a:r>
            <a:r>
              <a:rPr lang="en-US" i="1" dirty="0">
                <a:highlight>
                  <a:srgbClr val="FFFF00"/>
                </a:highlight>
                <a:latin typeface="Times New Roman" pitchFamily="18" charset="0"/>
                <a:ea typeface="SimSun" pitchFamily="2" charset="-122"/>
                <a:cs typeface="Times New Roman" pitchFamily="18" charset="0"/>
              </a:rPr>
              <a:t> v</a:t>
            </a:r>
            <a:r>
              <a:rPr lang="en-US" dirty="0">
                <a:highlight>
                  <a:srgbClr val="FFFF00"/>
                </a:highlight>
                <a:latin typeface="Times New Roman" pitchFamily="18" charset="0"/>
                <a:ea typeface="SimSun" pitchFamily="2" charset="-122"/>
                <a:cs typeface="Times New Roman" pitchFamily="18" charset="0"/>
              </a:rPr>
              <a:t>) | (</a:t>
            </a:r>
            <a:r>
              <a:rPr lang="en-US" i="1" dirty="0">
                <a:highlight>
                  <a:srgbClr val="FFFF00"/>
                </a:highlight>
                <a:latin typeface="Times New Roman" pitchFamily="18" charset="0"/>
                <a:ea typeface="SimSun" pitchFamily="2" charset="-122"/>
                <a:cs typeface="Times New Roman" pitchFamily="18" charset="0"/>
              </a:rPr>
              <a:t>u</a:t>
            </a:r>
            <a:r>
              <a:rPr lang="en-US" dirty="0">
                <a:highlight>
                  <a:srgbClr val="FFFF00"/>
                </a:highlight>
                <a:latin typeface="Times New Roman" pitchFamily="18" charset="0"/>
                <a:ea typeface="SimSun" pitchFamily="2" charset="-122"/>
                <a:cs typeface="Times New Roman" pitchFamily="18" charset="0"/>
              </a:rPr>
              <a:t>,</a:t>
            </a:r>
            <a:r>
              <a:rPr lang="en-US" i="1" dirty="0">
                <a:highlight>
                  <a:srgbClr val="FFFF00"/>
                </a:highlight>
                <a:latin typeface="Times New Roman" pitchFamily="18" charset="0"/>
                <a:ea typeface="SimSun" pitchFamily="2" charset="-122"/>
                <a:cs typeface="Times New Roman" pitchFamily="18" charset="0"/>
              </a:rPr>
              <a:t> v</a:t>
            </a:r>
            <a:r>
              <a:rPr lang="en-US" dirty="0">
                <a:highlight>
                  <a:srgbClr val="FFFF00"/>
                </a:highlight>
                <a:latin typeface="Times New Roman" pitchFamily="18" charset="0"/>
                <a:ea typeface="SimSun" pitchFamily="2" charset="-122"/>
                <a:cs typeface="Times New Roman" pitchFamily="18" charset="0"/>
              </a:rPr>
              <a:t>) </a:t>
            </a:r>
            <a:r>
              <a:rPr lang="en-US" dirty="0">
                <a:highlight>
                  <a:srgbClr val="FFFF00"/>
                </a:highlight>
                <a:latin typeface="Times New Roman" pitchFamily="18" charset="0"/>
                <a:ea typeface="SimSun" pitchFamily="2" charset="-122"/>
                <a:cs typeface="Times New Roman" pitchFamily="18" charset="0"/>
                <a:sym typeface="Symbol"/>
              </a:rPr>
              <a:t></a:t>
            </a:r>
            <a:r>
              <a:rPr lang="en-US" dirty="0">
                <a:highlight>
                  <a:srgbClr val="FFFF00"/>
                </a:highlight>
                <a:latin typeface="Times New Roman" pitchFamily="18" charset="0"/>
                <a:ea typeface="SimSun" pitchFamily="2" charset="-122"/>
                <a:cs typeface="Times New Roman" pitchFamily="18" charset="0"/>
              </a:rPr>
              <a:t> </a:t>
            </a:r>
            <a:r>
              <a:rPr lang="en-US" i="1" dirty="0">
                <a:highlight>
                  <a:srgbClr val="FFFF00"/>
                </a:highlight>
                <a:latin typeface="Times New Roman" pitchFamily="18" charset="0"/>
                <a:ea typeface="SimSun" pitchFamily="2" charset="-122"/>
                <a:cs typeface="Times New Roman" pitchFamily="18" charset="0"/>
              </a:rPr>
              <a:t>p</a:t>
            </a:r>
            <a:r>
              <a:rPr lang="en-US" dirty="0">
                <a:highlight>
                  <a:srgbClr val="FFFF00"/>
                </a:highlight>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4" name="TextBox 3"/>
          <p:cNvSpPr txBox="1"/>
          <p:nvPr/>
        </p:nvSpPr>
        <p:spPr>
          <a:xfrm>
            <a:off x="1101776" y="3404443"/>
            <a:ext cx="7585024" cy="2486578"/>
          </a:xfrm>
          <a:prstGeom prst="rect">
            <a:avLst/>
          </a:prstGeom>
          <a:noFill/>
        </p:spPr>
        <p:txBody>
          <a:bodyPr wrap="square" rtlCol="0">
            <a:spAutoFit/>
          </a:bodyPr>
          <a:lstStyle/>
          <a:p>
            <a:r>
              <a:rPr lang="zh-CN" alt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根据</a:t>
            </a:r>
            <a:r>
              <a:rPr lang="en-US" sz="2400" b="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增广路径</a:t>
            </a:r>
            <a:r>
              <a:rPr lang="en-US" sz="2400" b="1" i="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p</a:t>
            </a:r>
            <a:r>
              <a:rPr lang="en-US" sz="2400" b="1" dirty="0" err="1">
                <a:solidFill>
                  <a:srgbClr val="0000FF"/>
                </a:solidFill>
                <a:effectLst>
                  <a:outerShdw blurRad="38100" dist="38100" dir="2700000" algn="tl">
                    <a:srgbClr val="C0C0C0"/>
                  </a:outerShdw>
                </a:effectLst>
                <a:latin typeface="Times" panose="02020603050405020304" pitchFamily="18" charset="0"/>
                <a:ea typeface="华文细黑" pitchFamily="2" charset="-122"/>
              </a:rPr>
              <a:t>构造增广路径流</a:t>
            </a:r>
            <a:r>
              <a:rPr lang="en-US" sz="2400" b="1" dirty="0">
                <a:latin typeface="Times New Roman" pitchFamily="18" charset="0"/>
                <a:ea typeface="SimSun" pitchFamily="2" charset="-122"/>
                <a:cs typeface="Times New Roman" pitchFamily="18" charset="0"/>
              </a:rPr>
              <a:t> (引理11.6)</a:t>
            </a:r>
          </a:p>
          <a:p>
            <a:pPr indent="457200">
              <a:lnSpc>
                <a:spcPct val="150000"/>
              </a:lnSpc>
            </a:pPr>
            <a:r>
              <a:rPr lang="zh-CN" altLang="en-US" dirty="0">
                <a:latin typeface="Times New Roman" pitchFamily="18" charset="0"/>
                <a:ea typeface="SimSun" pitchFamily="2" charset="-122"/>
                <a:cs typeface="Times New Roman" pitchFamily="18" charset="0"/>
              </a:rPr>
              <a:t>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是网络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的一个流，</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是剩余网络</a:t>
            </a:r>
            <a:r>
              <a:rPr lang="en-US" i="1" dirty="0" err="1">
                <a:latin typeface="Times New Roman" pitchFamily="18" charset="0"/>
                <a:ea typeface="SimSun" pitchFamily="2" charset="-122"/>
                <a:cs typeface="Times New Roman" pitchFamily="18" charset="0"/>
              </a:rPr>
              <a:t>G</a:t>
            </a:r>
            <a:r>
              <a:rPr lang="en-US" sz="2400" i="1" baseline="-25000" dirty="0" err="1">
                <a:latin typeface="Times New Roman" pitchFamily="18" charset="0"/>
                <a:ea typeface="SimSun" pitchFamily="2" charset="-122"/>
                <a:cs typeface="Times New Roman" pitchFamily="18" charset="0"/>
              </a:rPr>
              <a:t>f</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的一条从</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的路径，容量为</a:t>
            </a:r>
            <a:r>
              <a:rPr lang="en-US" i="1" dirty="0" err="1">
                <a:latin typeface="Times New Roman" pitchFamily="18" charset="0"/>
                <a:ea typeface="SimSun" pitchFamily="2" charset="-122"/>
                <a:cs typeface="Times New Roman" pitchFamily="18" charset="0"/>
              </a:rPr>
              <a:t>c</a:t>
            </a:r>
            <a:r>
              <a:rPr lang="en-US" sz="2400" i="1" baseline="-25000" dirty="0" err="1">
                <a:latin typeface="Times New Roman" pitchFamily="18" charset="0"/>
                <a:ea typeface="SimSun" pitchFamily="2" charset="-122"/>
                <a:cs typeface="Times New Roman" pitchFamily="18" charset="0"/>
              </a:rPr>
              <a:t>f</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。如果我们给</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中的一条边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赋值</a:t>
            </a:r>
            <a:r>
              <a:rPr lang="en-US" i="1" dirty="0" err="1">
                <a:latin typeface="Times New Roman" pitchFamily="18" charset="0"/>
                <a:ea typeface="SimSun" pitchFamily="2" charset="-122"/>
                <a:cs typeface="Times New Roman" pitchFamily="18" charset="0"/>
              </a:rPr>
              <a:t>f</a:t>
            </a:r>
            <a:r>
              <a:rPr lang="en-US" sz="2400" i="1" baseline="-25000" dirty="0" err="1">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如下：</a:t>
            </a:r>
            <a:endParaRPr lang="en-US" altLang="zh-CN" dirty="0">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如果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，则赋以 </a:t>
            </a:r>
            <a:r>
              <a:rPr lang="en-US" i="1" dirty="0" err="1">
                <a:latin typeface="Times New Roman" pitchFamily="18" charset="0"/>
                <a:ea typeface="SimSun" pitchFamily="2" charset="-122"/>
                <a:cs typeface="Times New Roman" pitchFamily="18" charset="0"/>
              </a:rPr>
              <a:t>f</a:t>
            </a:r>
            <a:r>
              <a:rPr lang="en-US" sz="2400" i="1" baseline="-25000" dirty="0" err="1">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c</a:t>
            </a:r>
            <a:r>
              <a:rPr lang="en-US" sz="2400" i="1" baseline="-25000" dirty="0" err="1">
                <a:latin typeface="Times New Roman" pitchFamily="18" charset="0"/>
                <a:ea typeface="SimSun" pitchFamily="2" charset="-122"/>
                <a:cs typeface="Times New Roman" pitchFamily="18" charset="0"/>
              </a:rPr>
              <a:t>f</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，否则</a:t>
            </a:r>
            <a:r>
              <a:rPr lang="en-US" i="1" dirty="0" err="1">
                <a:latin typeface="Times New Roman" pitchFamily="18" charset="0"/>
                <a:ea typeface="SimSun" pitchFamily="2" charset="-122"/>
                <a:cs typeface="Times New Roman" pitchFamily="18" charset="0"/>
              </a:rPr>
              <a:t>f</a:t>
            </a:r>
            <a:r>
              <a:rPr lang="en-US" sz="2400" i="1" baseline="-25000" dirty="0" err="1">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0。</a:t>
            </a:r>
          </a:p>
          <a:p>
            <a:pPr indent="457200">
              <a:lnSpc>
                <a:spcPct val="150000"/>
              </a:lnSpc>
            </a:pPr>
            <a:r>
              <a:rPr lang="zh-CN" altLang="en-US" dirty="0">
                <a:latin typeface="Times New Roman" pitchFamily="18" charset="0"/>
                <a:ea typeface="SimSun" pitchFamily="2" charset="-122"/>
                <a:cs typeface="Times New Roman" pitchFamily="18" charset="0"/>
              </a:rPr>
              <a:t>那么，</a:t>
            </a:r>
            <a:r>
              <a:rPr lang="en-US" i="1" dirty="0" err="1">
                <a:latin typeface="Times New Roman" pitchFamily="18" charset="0"/>
                <a:ea typeface="SimSun" pitchFamily="2" charset="-122"/>
                <a:cs typeface="Times New Roman" pitchFamily="18" charset="0"/>
              </a:rPr>
              <a:t>f</a:t>
            </a:r>
            <a:r>
              <a:rPr lang="en-US" sz="2400" i="1" baseline="-25000" dirty="0" err="1">
                <a:latin typeface="Times New Roman" pitchFamily="18" charset="0"/>
                <a:ea typeface="SimSun" pitchFamily="2" charset="-122"/>
                <a:cs typeface="Times New Roman" pitchFamily="18" charset="0"/>
              </a:rPr>
              <a:t>p</a:t>
            </a:r>
            <a:r>
              <a:rPr lang="zh-CN" altLang="en-US" dirty="0">
                <a:latin typeface="Times New Roman" pitchFamily="18" charset="0"/>
                <a:ea typeface="SimSun" pitchFamily="2" charset="-122"/>
                <a:cs typeface="Times New Roman" pitchFamily="18" charset="0"/>
              </a:rPr>
              <a:t>是剩余网络</a:t>
            </a:r>
            <a:r>
              <a:rPr lang="en-US" i="1" dirty="0">
                <a:latin typeface="Times New Roman" pitchFamily="18" charset="0"/>
                <a:ea typeface="SimSun" pitchFamily="2" charset="-122"/>
                <a:cs typeface="Times New Roman" pitchFamily="18" charset="0"/>
              </a:rPr>
              <a:t>G</a:t>
            </a:r>
            <a:r>
              <a:rPr lang="en-US" sz="2400" i="1" baseline="-25000" dirty="0">
                <a:latin typeface="Times New Roman" pitchFamily="18" charset="0"/>
                <a:ea typeface="SimSun" pitchFamily="2" charset="-122"/>
                <a:cs typeface="Times New Roman" pitchFamily="18" charset="0"/>
              </a:rPr>
              <a:t>f</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上的一个流，其流值为</a:t>
            </a:r>
            <a:r>
              <a:rPr lang="en-US" i="1" dirty="0" err="1">
                <a:latin typeface="Times New Roman" pitchFamily="18" charset="0"/>
                <a:ea typeface="SimSun" pitchFamily="2" charset="-122"/>
                <a:cs typeface="Times New Roman" pitchFamily="18" charset="0"/>
              </a:rPr>
              <a:t>c</a:t>
            </a:r>
            <a:r>
              <a:rPr lang="en-US" sz="2400" i="1" baseline="-25000" dirty="0" err="1">
                <a:latin typeface="Times New Roman" pitchFamily="18" charset="0"/>
                <a:ea typeface="SimSun" pitchFamily="2" charset="-122"/>
                <a:cs typeface="Times New Roman" pitchFamily="18" charset="0"/>
              </a:rPr>
              <a:t>f</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称为</a:t>
            </a:r>
            <a:r>
              <a:rPr lang="zh-CN" altLang="en-US" u="sng" dirty="0">
                <a:solidFill>
                  <a:srgbClr val="0000FF"/>
                </a:solidFill>
                <a:latin typeface="Times" panose="02020603050405020304" pitchFamily="18" charset="0"/>
                <a:ea typeface="华文细黑" pitchFamily="2" charset="-122"/>
              </a:rPr>
              <a:t>增广路径流</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57200">
              <a:lnSpc>
                <a:spcPct val="150000"/>
              </a:lnSpc>
            </a:pPr>
            <a:r>
              <a:rPr lang="en-US" b="1" dirty="0" err="1">
                <a:latin typeface="Times New Roman" pitchFamily="18" charset="0"/>
                <a:ea typeface="SimSun" pitchFamily="2" charset="-122"/>
                <a:cs typeface="Times New Roman" pitchFamily="18" charset="0"/>
              </a:rPr>
              <a:t>证明容易，略去</a:t>
            </a:r>
            <a:r>
              <a:rPr lang="en-US" b="1" dirty="0">
                <a:latin typeface="Times New Roman" pitchFamily="18" charset="0"/>
                <a:ea typeface="SimSun" pitchFamily="2" charset="-122"/>
                <a:cs typeface="Times New Roman" pitchFamily="18" charset="0"/>
              </a:rPr>
              <a:t>。</a:t>
            </a:r>
          </a:p>
        </p:txBody>
      </p:sp>
    </p:spTree>
    <p:extLst>
      <p:ext uri="{BB962C8B-B14F-4D97-AF65-F5344CB8AC3E}">
        <p14:creationId xmlns:p14="http://schemas.microsoft.com/office/powerpoint/2010/main" val="259466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11-18</a:t>
            </a:r>
          </a:p>
        </p:txBody>
      </p:sp>
      <p:sp>
        <p:nvSpPr>
          <p:cNvPr id="3" name="TextBox 2"/>
          <p:cNvSpPr txBox="1"/>
          <p:nvPr/>
        </p:nvSpPr>
        <p:spPr>
          <a:xfrm>
            <a:off x="0" y="27519"/>
            <a:ext cx="6705600" cy="461665"/>
          </a:xfrm>
          <a:prstGeom prst="rect">
            <a:avLst/>
          </a:prstGeom>
          <a:noFill/>
        </p:spPr>
        <p:txBody>
          <a:bodyPr wrap="square" rtlCol="0">
            <a:spAutoFit/>
          </a:bodyPr>
          <a:lstStyle/>
          <a:p>
            <a:r>
              <a:rPr lang="en-US" sz="2400" b="1" dirty="0" err="1">
                <a:latin typeface="SimSun" pitchFamily="2" charset="-122"/>
                <a:ea typeface="SimSun" pitchFamily="2" charset="-122"/>
              </a:rPr>
              <a:t>增广路径流的例子</a:t>
            </a:r>
            <a:endParaRPr lang="en-US" sz="2400" b="1" dirty="0">
              <a:latin typeface="SimSun" pitchFamily="2" charset="-122"/>
              <a:ea typeface="SimSun" pitchFamily="2" charset="-122"/>
            </a:endParaRPr>
          </a:p>
        </p:txBody>
      </p:sp>
      <p:sp>
        <p:nvSpPr>
          <p:cNvPr id="4" name="Rectangle 10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8" name="Group 107"/>
          <p:cNvGrpSpPr/>
          <p:nvPr/>
        </p:nvGrpSpPr>
        <p:grpSpPr>
          <a:xfrm>
            <a:off x="838200" y="1447800"/>
            <a:ext cx="4320313" cy="3083064"/>
            <a:chOff x="1271515" y="1641336"/>
            <a:chExt cx="3730141" cy="2602089"/>
          </a:xfrm>
        </p:grpSpPr>
        <p:grpSp>
          <p:nvGrpSpPr>
            <p:cNvPr id="7" name="Group 97"/>
            <p:cNvGrpSpPr>
              <a:grpSpLocks/>
            </p:cNvGrpSpPr>
            <p:nvPr/>
          </p:nvGrpSpPr>
          <p:grpSpPr bwMode="auto">
            <a:xfrm>
              <a:off x="2282340" y="1743867"/>
              <a:ext cx="482667" cy="423032"/>
              <a:chOff x="11437" y="8871"/>
              <a:chExt cx="538" cy="475"/>
            </a:xfrm>
          </p:grpSpPr>
          <p:sp>
            <p:nvSpPr>
              <p:cNvPr id="103" name="Oval 99"/>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Text Box 98"/>
              <p:cNvSpPr txBox="1">
                <a:spLocks noChangeArrowheads="1"/>
              </p:cNvSpPr>
              <p:nvPr/>
            </p:nvSpPr>
            <p:spPr bwMode="auto">
              <a:xfrm>
                <a:off x="11454" y="8871"/>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8" name="Line 96"/>
            <p:cNvSpPr>
              <a:spLocks noChangeShapeType="1"/>
            </p:cNvSpPr>
            <p:nvPr/>
          </p:nvSpPr>
          <p:spPr bwMode="auto">
            <a:xfrm flipV="1">
              <a:off x="1757391" y="2016960"/>
              <a:ext cx="533192" cy="58167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5"/>
            <p:cNvSpPr>
              <a:spLocks noChangeShapeType="1"/>
            </p:cNvSpPr>
            <p:nvPr/>
          </p:nvSpPr>
          <p:spPr bwMode="auto">
            <a:xfrm>
              <a:off x="1795869" y="2886729"/>
              <a:ext cx="522198" cy="572553"/>
            </a:xfrm>
            <a:prstGeom prst="line">
              <a:avLst/>
            </a:prstGeom>
            <a:noFill/>
            <a:ln w="9525">
              <a:solidFill>
                <a:srgbClr val="000000"/>
              </a:solidFill>
              <a:round/>
              <a:headEnd type="triangle" w="med" len="med"/>
              <a:tailEnd type="non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4"/>
            <p:cNvSpPr>
              <a:spLocks noChangeShapeType="1"/>
            </p:cNvSpPr>
            <p:nvPr/>
          </p:nvSpPr>
          <p:spPr bwMode="auto">
            <a:xfrm>
              <a:off x="2594740" y="1878380"/>
              <a:ext cx="1002254" cy="45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3"/>
            <p:cNvSpPr>
              <a:spLocks noChangeShapeType="1"/>
            </p:cNvSpPr>
            <p:nvPr/>
          </p:nvSpPr>
          <p:spPr bwMode="auto">
            <a:xfrm>
              <a:off x="2401435" y="2132747"/>
              <a:ext cx="916" cy="121986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2"/>
            <p:cNvSpPr>
              <a:spLocks noChangeShapeType="1"/>
            </p:cNvSpPr>
            <p:nvPr/>
          </p:nvSpPr>
          <p:spPr bwMode="auto">
            <a:xfrm flipV="1">
              <a:off x="2504043" y="2104484"/>
              <a:ext cx="8245" cy="12399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1"/>
            <p:cNvSpPr>
              <a:spLocks noChangeShapeType="1"/>
            </p:cNvSpPr>
            <p:nvPr/>
          </p:nvSpPr>
          <p:spPr bwMode="auto">
            <a:xfrm flipH="1">
              <a:off x="2591992" y="2050693"/>
              <a:ext cx="1059970" cy="13146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0"/>
            <p:cNvSpPr>
              <a:spLocks noChangeShapeType="1"/>
            </p:cNvSpPr>
            <p:nvPr/>
          </p:nvSpPr>
          <p:spPr bwMode="auto">
            <a:xfrm>
              <a:off x="2649708" y="3473869"/>
              <a:ext cx="968357" cy="182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 Box 89"/>
            <p:cNvSpPr txBox="1">
              <a:spLocks noChangeArrowheads="1"/>
            </p:cNvSpPr>
            <p:nvPr/>
          </p:nvSpPr>
          <p:spPr bwMode="auto">
            <a:xfrm>
              <a:off x="1775282" y="2122718"/>
              <a:ext cx="522198" cy="42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6" name="Text Box 88"/>
            <p:cNvSpPr txBox="1">
              <a:spLocks noChangeArrowheads="1"/>
            </p:cNvSpPr>
            <p:nvPr/>
          </p:nvSpPr>
          <p:spPr bwMode="auto">
            <a:xfrm>
              <a:off x="1789024" y="3022574"/>
              <a:ext cx="508456"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 name="Text Box 87"/>
            <p:cNvSpPr txBox="1">
              <a:spLocks noChangeArrowheads="1"/>
            </p:cNvSpPr>
            <p:nvPr/>
          </p:nvSpPr>
          <p:spPr bwMode="auto">
            <a:xfrm>
              <a:off x="1881986" y="2370703"/>
              <a:ext cx="550598" cy="39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 name="Text Box 86"/>
            <p:cNvSpPr txBox="1">
              <a:spLocks noChangeArrowheads="1"/>
            </p:cNvSpPr>
            <p:nvPr/>
          </p:nvSpPr>
          <p:spPr bwMode="auto">
            <a:xfrm>
              <a:off x="2436385" y="2445406"/>
              <a:ext cx="561592" cy="39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 name="Line 85"/>
            <p:cNvSpPr>
              <a:spLocks noChangeShapeType="1"/>
            </p:cNvSpPr>
            <p:nvPr/>
          </p:nvSpPr>
          <p:spPr bwMode="auto">
            <a:xfrm flipV="1">
              <a:off x="2635966" y="2093543"/>
              <a:ext cx="1084706" cy="13538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82"/>
            <p:cNvGrpSpPr>
              <a:grpSpLocks/>
            </p:cNvGrpSpPr>
            <p:nvPr/>
          </p:nvGrpSpPr>
          <p:grpSpPr bwMode="auto">
            <a:xfrm>
              <a:off x="1537518" y="2585353"/>
              <a:ext cx="512120" cy="423137"/>
              <a:chOff x="11437" y="8922"/>
              <a:chExt cx="572" cy="475"/>
            </a:xfrm>
          </p:grpSpPr>
          <p:sp>
            <p:nvSpPr>
              <p:cNvPr id="101" name="Oval 84"/>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Text Box 83"/>
              <p:cNvSpPr txBox="1">
                <a:spLocks noChangeArrowheads="1"/>
              </p:cNvSpPr>
              <p:nvPr/>
            </p:nvSpPr>
            <p:spPr bwMode="auto">
              <a:xfrm>
                <a:off x="11488" y="8922"/>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21" name="Group 79"/>
            <p:cNvGrpSpPr>
              <a:grpSpLocks/>
            </p:cNvGrpSpPr>
            <p:nvPr/>
          </p:nvGrpSpPr>
          <p:grpSpPr bwMode="auto">
            <a:xfrm>
              <a:off x="2296080" y="3287453"/>
              <a:ext cx="491965" cy="426679"/>
              <a:chOff x="11437" y="8901"/>
              <a:chExt cx="548" cy="475"/>
            </a:xfrm>
          </p:grpSpPr>
          <p:sp>
            <p:nvSpPr>
              <p:cNvPr id="99" name="Oval 81"/>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Text Box 80"/>
              <p:cNvSpPr txBox="1">
                <a:spLocks noChangeArrowheads="1"/>
              </p:cNvSpPr>
              <p:nvPr/>
            </p:nvSpPr>
            <p:spPr bwMode="auto">
              <a:xfrm>
                <a:off x="11464" y="8901"/>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22" name="Line 78"/>
            <p:cNvSpPr>
              <a:spLocks noChangeShapeType="1"/>
            </p:cNvSpPr>
            <p:nvPr/>
          </p:nvSpPr>
          <p:spPr bwMode="auto">
            <a:xfrm flipV="1">
              <a:off x="3748156" y="2104484"/>
              <a:ext cx="1832" cy="1226247"/>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77"/>
            <p:cNvSpPr>
              <a:spLocks noChangeShapeType="1"/>
            </p:cNvSpPr>
            <p:nvPr/>
          </p:nvSpPr>
          <p:spPr bwMode="auto">
            <a:xfrm>
              <a:off x="3906648" y="1976845"/>
              <a:ext cx="528611" cy="73119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76"/>
            <p:cNvSpPr>
              <a:spLocks noChangeShapeType="1"/>
            </p:cNvSpPr>
            <p:nvPr/>
          </p:nvSpPr>
          <p:spPr bwMode="auto">
            <a:xfrm flipV="1">
              <a:off x="3912145" y="2981547"/>
              <a:ext cx="482804" cy="46861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 Box 75"/>
            <p:cNvSpPr txBox="1">
              <a:spLocks noChangeArrowheads="1"/>
            </p:cNvSpPr>
            <p:nvPr/>
          </p:nvSpPr>
          <p:spPr bwMode="auto">
            <a:xfrm>
              <a:off x="2868665" y="1641336"/>
              <a:ext cx="453488" cy="42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 name="Text Box 74"/>
            <p:cNvSpPr txBox="1">
              <a:spLocks noChangeArrowheads="1"/>
            </p:cNvSpPr>
            <p:nvPr/>
          </p:nvSpPr>
          <p:spPr bwMode="auto">
            <a:xfrm>
              <a:off x="2881491" y="2408083"/>
              <a:ext cx="618392" cy="36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 name="Text Box 73"/>
            <p:cNvSpPr txBox="1">
              <a:spLocks noChangeArrowheads="1"/>
            </p:cNvSpPr>
            <p:nvPr/>
          </p:nvSpPr>
          <p:spPr bwMode="auto">
            <a:xfrm>
              <a:off x="4010171" y="2065281"/>
              <a:ext cx="644960" cy="41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 name="Text Box 72"/>
            <p:cNvSpPr txBox="1">
              <a:spLocks noChangeArrowheads="1"/>
            </p:cNvSpPr>
            <p:nvPr/>
          </p:nvSpPr>
          <p:spPr bwMode="auto">
            <a:xfrm>
              <a:off x="4036739" y="3144743"/>
              <a:ext cx="467230" cy="37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 name="Text Box 71"/>
            <p:cNvSpPr txBox="1">
              <a:spLocks noChangeArrowheads="1"/>
            </p:cNvSpPr>
            <p:nvPr/>
          </p:nvSpPr>
          <p:spPr bwMode="auto">
            <a:xfrm>
              <a:off x="3665704" y="2680683"/>
              <a:ext cx="618392" cy="34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0" name="Text Box 70"/>
            <p:cNvSpPr txBox="1">
              <a:spLocks noChangeArrowheads="1"/>
            </p:cNvSpPr>
            <p:nvPr/>
          </p:nvSpPr>
          <p:spPr bwMode="auto">
            <a:xfrm>
              <a:off x="2897065" y="3227708"/>
              <a:ext cx="535940" cy="39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1" name="Text Box 69"/>
            <p:cNvSpPr txBox="1">
              <a:spLocks noChangeArrowheads="1"/>
            </p:cNvSpPr>
            <p:nvPr/>
          </p:nvSpPr>
          <p:spPr bwMode="auto">
            <a:xfrm>
              <a:off x="3063802" y="2720799"/>
              <a:ext cx="534108" cy="3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32" name="Group 66"/>
            <p:cNvGrpSpPr>
              <a:grpSpLocks/>
            </p:cNvGrpSpPr>
            <p:nvPr/>
          </p:nvGrpSpPr>
          <p:grpSpPr bwMode="auto">
            <a:xfrm>
              <a:off x="3586916" y="1744023"/>
              <a:ext cx="497462" cy="423514"/>
              <a:chOff x="11437" y="8912"/>
              <a:chExt cx="553" cy="475"/>
            </a:xfrm>
          </p:grpSpPr>
          <p:sp>
            <p:nvSpPr>
              <p:cNvPr id="97" name="Oval 68"/>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Text Box 67"/>
              <p:cNvSpPr txBox="1">
                <a:spLocks noChangeArrowheads="1"/>
              </p:cNvSpPr>
              <p:nvPr/>
            </p:nvSpPr>
            <p:spPr bwMode="auto">
              <a:xfrm>
                <a:off x="11469" y="8912"/>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33" name="Group 63"/>
            <p:cNvGrpSpPr>
              <a:grpSpLocks/>
            </p:cNvGrpSpPr>
            <p:nvPr/>
          </p:nvGrpSpPr>
          <p:grpSpPr bwMode="auto">
            <a:xfrm>
              <a:off x="3555768" y="3287243"/>
              <a:ext cx="467230" cy="422931"/>
              <a:chOff x="11391" y="8885"/>
              <a:chExt cx="521" cy="475"/>
            </a:xfrm>
          </p:grpSpPr>
          <p:sp>
            <p:nvSpPr>
              <p:cNvPr id="95" name="Oval 65"/>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Text Box 64"/>
              <p:cNvSpPr txBox="1">
                <a:spLocks noChangeArrowheads="1"/>
              </p:cNvSpPr>
              <p:nvPr/>
            </p:nvSpPr>
            <p:spPr bwMode="auto">
              <a:xfrm>
                <a:off x="11391" y="8885"/>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34" name="Group 60"/>
            <p:cNvGrpSpPr>
              <a:grpSpLocks/>
            </p:cNvGrpSpPr>
            <p:nvPr/>
          </p:nvGrpSpPr>
          <p:grpSpPr bwMode="auto">
            <a:xfrm>
              <a:off x="4319826" y="2687977"/>
              <a:ext cx="527695" cy="442178"/>
              <a:chOff x="11437" y="8941"/>
              <a:chExt cx="590" cy="498"/>
            </a:xfrm>
          </p:grpSpPr>
          <p:sp>
            <p:nvSpPr>
              <p:cNvPr id="93" name="Oval 62"/>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Text Box 61"/>
              <p:cNvSpPr txBox="1">
                <a:spLocks noChangeArrowheads="1"/>
              </p:cNvSpPr>
              <p:nvPr/>
            </p:nvSpPr>
            <p:spPr bwMode="auto">
              <a:xfrm>
                <a:off x="11506" y="896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35" name="Text Box 59"/>
            <p:cNvSpPr txBox="1">
              <a:spLocks noChangeArrowheads="1"/>
            </p:cNvSpPr>
            <p:nvPr/>
          </p:nvSpPr>
          <p:spPr bwMode="auto">
            <a:xfrm>
              <a:off x="1271515" y="3885124"/>
              <a:ext cx="3730141" cy="35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图</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11-5(b)</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中</a:t>
              </a:r>
              <a:r>
                <a:rPr kumimoji="0" 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剩余网络</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的一条增广路径</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36" name="Line 58"/>
            <p:cNvSpPr>
              <a:spLocks noChangeShapeType="1"/>
            </p:cNvSpPr>
            <p:nvPr/>
          </p:nvSpPr>
          <p:spPr bwMode="auto">
            <a:xfrm flipH="1">
              <a:off x="1817856" y="2115424"/>
              <a:ext cx="508456" cy="5543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Box 57"/>
            <p:cNvSpPr txBox="1">
              <a:spLocks noChangeArrowheads="1"/>
            </p:cNvSpPr>
            <p:nvPr/>
          </p:nvSpPr>
          <p:spPr bwMode="auto">
            <a:xfrm>
              <a:off x="2222054" y="2571278"/>
              <a:ext cx="561592" cy="39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8" name="Line 56"/>
            <p:cNvSpPr>
              <a:spLocks noChangeShapeType="1"/>
            </p:cNvSpPr>
            <p:nvPr/>
          </p:nvSpPr>
          <p:spPr bwMode="auto">
            <a:xfrm flipH="1">
              <a:off x="2587411" y="2004196"/>
              <a:ext cx="989428" cy="18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ext Box 55"/>
            <p:cNvSpPr txBox="1">
              <a:spLocks noChangeArrowheads="1"/>
            </p:cNvSpPr>
            <p:nvPr/>
          </p:nvSpPr>
          <p:spPr bwMode="auto">
            <a:xfrm>
              <a:off x="2883323" y="1969551"/>
              <a:ext cx="561592" cy="39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0" name="Line 54"/>
            <p:cNvSpPr>
              <a:spLocks noChangeShapeType="1"/>
            </p:cNvSpPr>
            <p:nvPr/>
          </p:nvSpPr>
          <p:spPr bwMode="auto">
            <a:xfrm flipH="1">
              <a:off x="2587411" y="3577804"/>
              <a:ext cx="1031570" cy="9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Text Box 53"/>
            <p:cNvSpPr txBox="1">
              <a:spLocks noChangeArrowheads="1"/>
            </p:cNvSpPr>
            <p:nvPr/>
          </p:nvSpPr>
          <p:spPr bwMode="auto">
            <a:xfrm>
              <a:off x="2841181" y="3515808"/>
              <a:ext cx="563424" cy="39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2" name="Line 52"/>
            <p:cNvSpPr>
              <a:spLocks noChangeShapeType="1"/>
            </p:cNvSpPr>
            <p:nvPr/>
          </p:nvSpPr>
          <p:spPr bwMode="auto">
            <a:xfrm flipH="1" flipV="1">
              <a:off x="3851680" y="2086250"/>
              <a:ext cx="494714" cy="6436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Box 51"/>
            <p:cNvSpPr txBox="1">
              <a:spLocks noChangeArrowheads="1"/>
            </p:cNvSpPr>
            <p:nvPr/>
          </p:nvSpPr>
          <p:spPr bwMode="auto">
            <a:xfrm>
              <a:off x="3885577" y="2352469"/>
              <a:ext cx="421423" cy="39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107" name="Group 106"/>
          <p:cNvGrpSpPr/>
          <p:nvPr/>
        </p:nvGrpSpPr>
        <p:grpSpPr>
          <a:xfrm>
            <a:off x="4853713" y="1330464"/>
            <a:ext cx="3747047" cy="3129081"/>
            <a:chOff x="4842940" y="1528668"/>
            <a:chExt cx="3289847" cy="2695383"/>
          </a:xfrm>
        </p:grpSpPr>
        <p:grpSp>
          <p:nvGrpSpPr>
            <p:cNvPr id="44" name="Group 48"/>
            <p:cNvGrpSpPr>
              <a:grpSpLocks/>
            </p:cNvGrpSpPr>
            <p:nvPr/>
          </p:nvGrpSpPr>
          <p:grpSpPr bwMode="auto">
            <a:xfrm>
              <a:off x="5541589" y="1757018"/>
              <a:ext cx="467865" cy="424057"/>
              <a:chOff x="11407" y="8898"/>
              <a:chExt cx="521" cy="475"/>
            </a:xfrm>
          </p:grpSpPr>
          <p:sp>
            <p:nvSpPr>
              <p:cNvPr id="91" name="Oval 50"/>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Text Box 49"/>
              <p:cNvSpPr txBox="1">
                <a:spLocks noChangeArrowheads="1"/>
              </p:cNvSpPr>
              <p:nvPr/>
            </p:nvSpPr>
            <p:spPr bwMode="auto">
              <a:xfrm>
                <a:off x="11407" y="8898"/>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45" name="Line 47"/>
            <p:cNvSpPr>
              <a:spLocks noChangeShapeType="1"/>
            </p:cNvSpPr>
            <p:nvPr/>
          </p:nvSpPr>
          <p:spPr bwMode="auto">
            <a:xfrm flipV="1">
              <a:off x="5054567" y="1997814"/>
              <a:ext cx="526779" cy="5871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6"/>
            <p:cNvSpPr>
              <a:spLocks noChangeShapeType="1"/>
            </p:cNvSpPr>
            <p:nvPr/>
          </p:nvSpPr>
          <p:spPr bwMode="auto">
            <a:xfrm>
              <a:off x="5093961" y="2874877"/>
              <a:ext cx="522198" cy="570729"/>
            </a:xfrm>
            <a:prstGeom prst="line">
              <a:avLst/>
            </a:prstGeom>
            <a:noFill/>
            <a:ln w="9525">
              <a:solidFill>
                <a:srgbClr val="000000"/>
              </a:solidFill>
              <a:round/>
              <a:headEnd type="triangle" w="med" len="med"/>
              <a:tailEnd type="non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flipV="1">
              <a:off x="5905658" y="1875645"/>
              <a:ext cx="1002254" cy="9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4"/>
            <p:cNvSpPr>
              <a:spLocks noChangeShapeType="1"/>
            </p:cNvSpPr>
            <p:nvPr/>
          </p:nvSpPr>
          <p:spPr bwMode="auto">
            <a:xfrm>
              <a:off x="5699528" y="2127277"/>
              <a:ext cx="916" cy="12189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3"/>
            <p:cNvSpPr>
              <a:spLocks noChangeShapeType="1"/>
            </p:cNvSpPr>
            <p:nvPr/>
          </p:nvSpPr>
          <p:spPr bwMode="auto">
            <a:xfrm flipV="1">
              <a:off x="5808548" y="2092632"/>
              <a:ext cx="1832" cy="12253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2"/>
            <p:cNvSpPr>
              <a:spLocks noChangeShapeType="1"/>
            </p:cNvSpPr>
            <p:nvPr/>
          </p:nvSpPr>
          <p:spPr bwMode="auto">
            <a:xfrm flipH="1">
              <a:off x="5890084" y="2037929"/>
              <a:ext cx="1059970" cy="13146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1"/>
            <p:cNvSpPr>
              <a:spLocks noChangeShapeType="1"/>
            </p:cNvSpPr>
            <p:nvPr/>
          </p:nvSpPr>
          <p:spPr bwMode="auto">
            <a:xfrm>
              <a:off x="5946884" y="3461105"/>
              <a:ext cx="975686" cy="9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Text Box 40"/>
            <p:cNvSpPr txBox="1">
              <a:spLocks noChangeArrowheads="1"/>
            </p:cNvSpPr>
            <p:nvPr/>
          </p:nvSpPr>
          <p:spPr bwMode="auto">
            <a:xfrm>
              <a:off x="4854849" y="2055252"/>
              <a:ext cx="735658" cy="33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3" name="Text Box 39"/>
            <p:cNvSpPr txBox="1">
              <a:spLocks noChangeArrowheads="1"/>
            </p:cNvSpPr>
            <p:nvPr/>
          </p:nvSpPr>
          <p:spPr bwMode="auto">
            <a:xfrm>
              <a:off x="5026167" y="3147478"/>
              <a:ext cx="507540" cy="36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4" name="Text Box 38"/>
            <p:cNvSpPr txBox="1">
              <a:spLocks noChangeArrowheads="1"/>
            </p:cNvSpPr>
            <p:nvPr/>
          </p:nvSpPr>
          <p:spPr bwMode="auto">
            <a:xfrm>
              <a:off x="5175497" y="2393495"/>
              <a:ext cx="730161" cy="39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5" name="Text Box 37"/>
            <p:cNvSpPr txBox="1">
              <a:spLocks noChangeArrowheads="1"/>
            </p:cNvSpPr>
            <p:nvPr/>
          </p:nvSpPr>
          <p:spPr bwMode="auto">
            <a:xfrm>
              <a:off x="5789600" y="2557603"/>
              <a:ext cx="742987" cy="39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0/8</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6" name="Line 36"/>
            <p:cNvSpPr>
              <a:spLocks noChangeShapeType="1"/>
            </p:cNvSpPr>
            <p:nvPr/>
          </p:nvSpPr>
          <p:spPr bwMode="auto">
            <a:xfrm flipV="1">
              <a:off x="5933142" y="2079868"/>
              <a:ext cx="1085622" cy="13538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7" name="Group 33"/>
            <p:cNvGrpSpPr>
              <a:grpSpLocks/>
            </p:cNvGrpSpPr>
            <p:nvPr/>
          </p:nvGrpSpPr>
          <p:grpSpPr bwMode="auto">
            <a:xfrm>
              <a:off x="4842940" y="2519335"/>
              <a:ext cx="487385" cy="420936"/>
              <a:chOff x="11437" y="8869"/>
              <a:chExt cx="544" cy="475"/>
            </a:xfrm>
          </p:grpSpPr>
          <p:sp>
            <p:nvSpPr>
              <p:cNvPr id="89" name="Oval 35"/>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Text Box 34"/>
              <p:cNvSpPr txBox="1">
                <a:spLocks noChangeArrowheads="1"/>
              </p:cNvSpPr>
              <p:nvPr/>
            </p:nvSpPr>
            <p:spPr bwMode="auto">
              <a:xfrm>
                <a:off x="11460" y="8869"/>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58" name="Group 30"/>
            <p:cNvGrpSpPr>
              <a:grpSpLocks/>
            </p:cNvGrpSpPr>
            <p:nvPr/>
          </p:nvGrpSpPr>
          <p:grpSpPr bwMode="auto">
            <a:xfrm>
              <a:off x="5603333" y="3313409"/>
              <a:ext cx="471810" cy="435796"/>
              <a:chOff x="11437" y="8941"/>
              <a:chExt cx="524" cy="485"/>
            </a:xfrm>
          </p:grpSpPr>
          <p:sp>
            <p:nvSpPr>
              <p:cNvPr id="87" name="Oval 32"/>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Text Box 31"/>
              <p:cNvSpPr txBox="1">
                <a:spLocks noChangeArrowheads="1"/>
              </p:cNvSpPr>
              <p:nvPr/>
            </p:nvSpPr>
            <p:spPr bwMode="auto">
              <a:xfrm>
                <a:off x="11440" y="8951"/>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grpSp>
        <p:sp>
          <p:nvSpPr>
            <p:cNvPr id="59" name="Line 29"/>
            <p:cNvSpPr>
              <a:spLocks noChangeShapeType="1"/>
            </p:cNvSpPr>
            <p:nvPr/>
          </p:nvSpPr>
          <p:spPr bwMode="auto">
            <a:xfrm flipV="1">
              <a:off x="7046249" y="2051605"/>
              <a:ext cx="1832" cy="1259069"/>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28"/>
            <p:cNvSpPr>
              <a:spLocks noChangeShapeType="1"/>
            </p:cNvSpPr>
            <p:nvPr/>
          </p:nvSpPr>
          <p:spPr bwMode="auto">
            <a:xfrm>
              <a:off x="7211153" y="1996902"/>
              <a:ext cx="521282" cy="6983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27"/>
            <p:cNvSpPr>
              <a:spLocks noChangeShapeType="1"/>
            </p:cNvSpPr>
            <p:nvPr/>
          </p:nvSpPr>
          <p:spPr bwMode="auto">
            <a:xfrm flipV="1">
              <a:off x="7210237" y="2967871"/>
              <a:ext cx="482804" cy="46861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Text Box 26"/>
            <p:cNvSpPr txBox="1">
              <a:spLocks noChangeArrowheads="1"/>
            </p:cNvSpPr>
            <p:nvPr/>
          </p:nvSpPr>
          <p:spPr bwMode="auto">
            <a:xfrm>
              <a:off x="6174086" y="1528668"/>
              <a:ext cx="550598" cy="42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3" name="Text Box 25"/>
            <p:cNvSpPr txBox="1">
              <a:spLocks noChangeArrowheads="1"/>
            </p:cNvSpPr>
            <p:nvPr/>
          </p:nvSpPr>
          <p:spPr bwMode="auto">
            <a:xfrm>
              <a:off x="6055905" y="2292296"/>
              <a:ext cx="763142" cy="36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4" name="Text Box 24"/>
            <p:cNvSpPr txBox="1">
              <a:spLocks noChangeArrowheads="1"/>
            </p:cNvSpPr>
            <p:nvPr/>
          </p:nvSpPr>
          <p:spPr bwMode="auto">
            <a:xfrm>
              <a:off x="7308264" y="2051605"/>
              <a:ext cx="644960" cy="41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5" name="Text Box 23"/>
            <p:cNvSpPr txBox="1">
              <a:spLocks noChangeArrowheads="1"/>
            </p:cNvSpPr>
            <p:nvPr/>
          </p:nvSpPr>
          <p:spPr bwMode="auto">
            <a:xfrm>
              <a:off x="7334832" y="3131067"/>
              <a:ext cx="630302" cy="37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6" name="Text Box 22"/>
            <p:cNvSpPr txBox="1">
              <a:spLocks noChangeArrowheads="1"/>
            </p:cNvSpPr>
            <p:nvPr/>
          </p:nvSpPr>
          <p:spPr bwMode="auto">
            <a:xfrm>
              <a:off x="6967545" y="2730827"/>
              <a:ext cx="618392" cy="34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7" name="Text Box 21"/>
            <p:cNvSpPr txBox="1">
              <a:spLocks noChangeArrowheads="1"/>
            </p:cNvSpPr>
            <p:nvPr/>
          </p:nvSpPr>
          <p:spPr bwMode="auto">
            <a:xfrm>
              <a:off x="6194241" y="3189416"/>
              <a:ext cx="642212" cy="39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8" name="Text Box 20"/>
            <p:cNvSpPr txBox="1">
              <a:spLocks noChangeArrowheads="1"/>
            </p:cNvSpPr>
            <p:nvPr/>
          </p:nvSpPr>
          <p:spPr bwMode="auto">
            <a:xfrm>
              <a:off x="6342656" y="2716240"/>
              <a:ext cx="645876" cy="3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0/3</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grpSp>
          <p:nvGrpSpPr>
            <p:cNvPr id="69" name="Group 17"/>
            <p:cNvGrpSpPr>
              <a:grpSpLocks/>
            </p:cNvGrpSpPr>
            <p:nvPr/>
          </p:nvGrpSpPr>
          <p:grpSpPr bwMode="auto">
            <a:xfrm>
              <a:off x="6896002" y="1767152"/>
              <a:ext cx="476391" cy="430326"/>
              <a:chOff x="11437" y="8941"/>
              <a:chExt cx="529" cy="481"/>
            </a:xfrm>
          </p:grpSpPr>
          <p:sp>
            <p:nvSpPr>
              <p:cNvPr id="85" name="Oval 19"/>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Text Box 18"/>
              <p:cNvSpPr txBox="1">
                <a:spLocks noChangeArrowheads="1"/>
              </p:cNvSpPr>
              <p:nvPr/>
            </p:nvSpPr>
            <p:spPr bwMode="auto">
              <a:xfrm>
                <a:off x="11445" y="8947"/>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70" name="Group 14"/>
            <p:cNvGrpSpPr>
              <a:grpSpLocks/>
            </p:cNvGrpSpPr>
            <p:nvPr/>
          </p:nvGrpSpPr>
          <p:grpSpPr bwMode="auto">
            <a:xfrm>
              <a:off x="6852944" y="3283322"/>
              <a:ext cx="468146" cy="423032"/>
              <a:chOff x="11391" y="8894"/>
              <a:chExt cx="521" cy="475"/>
            </a:xfrm>
          </p:grpSpPr>
          <p:sp>
            <p:nvSpPr>
              <p:cNvPr id="83" name="Oval 16"/>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Text Box 15"/>
              <p:cNvSpPr txBox="1">
                <a:spLocks noChangeArrowheads="1"/>
              </p:cNvSpPr>
              <p:nvPr/>
            </p:nvSpPr>
            <p:spPr bwMode="auto">
              <a:xfrm>
                <a:off x="11391"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71" name="Group 11"/>
            <p:cNvGrpSpPr>
              <a:grpSpLocks/>
            </p:cNvGrpSpPr>
            <p:nvPr/>
          </p:nvGrpSpPr>
          <p:grpSpPr bwMode="auto">
            <a:xfrm>
              <a:off x="7625247" y="2680683"/>
              <a:ext cx="507540" cy="455854"/>
              <a:chOff x="11437" y="8941"/>
              <a:chExt cx="567" cy="513"/>
            </a:xfrm>
          </p:grpSpPr>
          <p:sp>
            <p:nvSpPr>
              <p:cNvPr id="81" name="Oval 13"/>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Text Box 12"/>
              <p:cNvSpPr txBox="1">
                <a:spLocks noChangeArrowheads="1"/>
              </p:cNvSpPr>
              <p:nvPr/>
            </p:nvSpPr>
            <p:spPr bwMode="auto">
              <a:xfrm>
                <a:off x="11483" y="8979"/>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t</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grpSp>
        <p:sp>
          <p:nvSpPr>
            <p:cNvPr id="72" name="Text Box 10"/>
            <p:cNvSpPr txBox="1">
              <a:spLocks noChangeArrowheads="1"/>
            </p:cNvSpPr>
            <p:nvPr/>
          </p:nvSpPr>
          <p:spPr bwMode="auto">
            <a:xfrm>
              <a:off x="5127407" y="3891654"/>
              <a:ext cx="2605029"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基于</a:t>
              </a:r>
              <a:r>
                <a:rPr kumimoji="0" 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增广路径构造的流</a:t>
              </a:r>
              <a:endParaRPr kumimoji="0" 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73" name="Line 9"/>
            <p:cNvSpPr>
              <a:spLocks noChangeShapeType="1"/>
            </p:cNvSpPr>
            <p:nvPr/>
          </p:nvSpPr>
          <p:spPr bwMode="auto">
            <a:xfrm flipH="1">
              <a:off x="5115948" y="2102661"/>
              <a:ext cx="507540" cy="5734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Text Box 8"/>
            <p:cNvSpPr txBox="1">
              <a:spLocks noChangeArrowheads="1"/>
            </p:cNvSpPr>
            <p:nvPr/>
          </p:nvSpPr>
          <p:spPr bwMode="auto">
            <a:xfrm>
              <a:off x="5315666" y="2747868"/>
              <a:ext cx="561592" cy="39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5" name="Line 7"/>
            <p:cNvSpPr>
              <a:spLocks noChangeShapeType="1"/>
            </p:cNvSpPr>
            <p:nvPr/>
          </p:nvSpPr>
          <p:spPr bwMode="auto">
            <a:xfrm flipH="1">
              <a:off x="5884587" y="1991432"/>
              <a:ext cx="1029738" cy="27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Text Box 6"/>
            <p:cNvSpPr txBox="1">
              <a:spLocks noChangeArrowheads="1"/>
            </p:cNvSpPr>
            <p:nvPr/>
          </p:nvSpPr>
          <p:spPr bwMode="auto">
            <a:xfrm>
              <a:off x="6180499" y="1956787"/>
              <a:ext cx="561592" cy="39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7" name="Line 5"/>
            <p:cNvSpPr>
              <a:spLocks noChangeShapeType="1"/>
            </p:cNvSpPr>
            <p:nvPr/>
          </p:nvSpPr>
          <p:spPr bwMode="auto">
            <a:xfrm flipH="1">
              <a:off x="5884587" y="3564128"/>
              <a:ext cx="1031570" cy="18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Text Box 4"/>
            <p:cNvSpPr txBox="1">
              <a:spLocks noChangeArrowheads="1"/>
            </p:cNvSpPr>
            <p:nvPr/>
          </p:nvSpPr>
          <p:spPr bwMode="auto">
            <a:xfrm>
              <a:off x="6138357" y="3503044"/>
              <a:ext cx="564340" cy="39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9" name="Line 3"/>
            <p:cNvSpPr>
              <a:spLocks noChangeShapeType="1"/>
            </p:cNvSpPr>
            <p:nvPr/>
          </p:nvSpPr>
          <p:spPr bwMode="auto">
            <a:xfrm flipH="1" flipV="1">
              <a:off x="7148856" y="2072574"/>
              <a:ext cx="502043" cy="6637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Text Box 2"/>
            <p:cNvSpPr txBox="1">
              <a:spLocks noChangeArrowheads="1"/>
            </p:cNvSpPr>
            <p:nvPr/>
          </p:nvSpPr>
          <p:spPr bwMode="auto">
            <a:xfrm>
              <a:off x="7033423" y="2363409"/>
              <a:ext cx="564340" cy="39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15958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11-2</a:t>
            </a:r>
          </a:p>
        </p:txBody>
      </p:sp>
      <p:sp>
        <p:nvSpPr>
          <p:cNvPr id="5" name="TextBox 4"/>
          <p:cNvSpPr txBox="1"/>
          <p:nvPr/>
        </p:nvSpPr>
        <p:spPr>
          <a:xfrm>
            <a:off x="922019" y="685800"/>
            <a:ext cx="7688579" cy="2717411"/>
          </a:xfrm>
          <a:prstGeom prst="rect">
            <a:avLst/>
          </a:prstGeom>
          <a:noFill/>
        </p:spPr>
        <p:txBody>
          <a:bodyPr wrap="square" rtlCol="0">
            <a:spAutoFit/>
          </a:bodyPr>
          <a:lstStyle/>
          <a:p>
            <a:pPr marL="0" lvl="1">
              <a:lnSpc>
                <a:spcPct val="200000"/>
              </a:lnSpc>
            </a:pPr>
            <a:r>
              <a:rPr lang="en-US" altLang="zh-CN" sz="2800" b="1" dirty="0"/>
              <a:t>11.1	</a:t>
            </a:r>
            <a:r>
              <a:rPr lang="zh-CN" altLang="en-US" sz="2800" b="1" dirty="0"/>
              <a:t>网络模型和最大流问题</a:t>
            </a:r>
            <a:endParaRPr lang="en-US" sz="2800" b="1" dirty="0"/>
          </a:p>
          <a:p>
            <a:pPr marL="458788" indent="-458788" defTabSz="690563">
              <a:lnSpc>
                <a:spcPct val="150000"/>
              </a:lnSpc>
              <a:spcBef>
                <a:spcPts val="1200"/>
              </a:spcBef>
            </a:pPr>
            <a:r>
              <a:rPr lang="zh-CN" altLang="en-US" b="1" dirty="0">
                <a:latin typeface="SimSun" panose="02010600030101010101" pitchFamily="2" charset="-122"/>
                <a:ea typeface="SimSun" panose="02010600030101010101" pitchFamily="2" charset="-122"/>
                <a:cs typeface="Times New Roman" pitchFamily="18" charset="0"/>
              </a:rPr>
              <a:t>定义 </a:t>
            </a:r>
            <a:r>
              <a:rPr lang="en-US" b="1" dirty="0">
                <a:latin typeface="Times New Roman" pitchFamily="18" charset="0"/>
                <a:ea typeface="SimSun" pitchFamily="2" charset="-122"/>
                <a:cs typeface="Times New Roman" pitchFamily="18" charset="0"/>
              </a:rPr>
              <a:t>11.1	 </a:t>
            </a:r>
            <a:r>
              <a:rPr lang="zh-CN" altLang="en-US" dirty="0">
                <a:latin typeface="Times New Roman" pitchFamily="18" charset="0"/>
                <a:ea typeface="SimSun" pitchFamily="2" charset="-122"/>
                <a:cs typeface="Times New Roman" pitchFamily="18" charset="0"/>
              </a:rPr>
              <a:t>一个流网络</a:t>
            </a:r>
            <a:r>
              <a:rPr lang="en-US" dirty="0">
                <a:latin typeface="Times New Roman" pitchFamily="18" charset="0"/>
                <a:ea typeface="SimSun" pitchFamily="2" charset="-122"/>
                <a:cs typeface="Times New Roman" pitchFamily="18" charset="0"/>
              </a:rPr>
              <a:t>(flow network)</a:t>
            </a:r>
            <a:r>
              <a:rPr lang="zh-CN" altLang="en-US" dirty="0">
                <a:latin typeface="Times New Roman" pitchFamily="18" charset="0"/>
                <a:ea typeface="SimSun" pitchFamily="2" charset="-122"/>
                <a:cs typeface="Times New Roman" pitchFamily="18" charset="0"/>
              </a:rPr>
              <a:t>，简称网络，是一个带权的简单有向图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，边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的容量记做</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&gt; 0</a:t>
            </a:r>
            <a:r>
              <a:rPr lang="zh-CN" altLang="en-US" dirty="0">
                <a:latin typeface="Times New Roman" pitchFamily="18" charset="0"/>
                <a:ea typeface="SimSun" pitchFamily="2" charset="-122"/>
                <a:cs typeface="Times New Roman" pitchFamily="18" charset="0"/>
              </a:rPr>
              <a:t>。规定，边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 </a:t>
            </a:r>
            <a:r>
              <a:rPr lang="zh-CN" altLang="en-US" dirty="0">
                <a:latin typeface="Times New Roman" pitchFamily="18" charset="0"/>
                <a:ea typeface="SimSun" pitchFamily="2" charset="-122"/>
                <a:cs typeface="Times New Roman" pitchFamily="18" charset="0"/>
              </a:rPr>
              <a:t>当且仅当</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0</a:t>
            </a:r>
            <a:r>
              <a:rPr lang="zh-CN" altLang="en-US" dirty="0">
                <a:latin typeface="Times New Roman" pitchFamily="18" charset="0"/>
                <a:ea typeface="SimSun" pitchFamily="2" charset="-122"/>
                <a:cs typeface="Times New Roman" pitchFamily="18" charset="0"/>
              </a:rPr>
              <a:t>。另外，图中有两个指定的顶点，分别称为源点（</a:t>
            </a:r>
            <a:r>
              <a:rPr lang="en-US" altLang="zh-CN" dirty="0">
                <a:latin typeface="Times New Roman" pitchFamily="18" charset="0"/>
                <a:ea typeface="SimSun" pitchFamily="2" charset="-122"/>
                <a:cs typeface="Times New Roman" pitchFamily="18" charset="0"/>
              </a:rPr>
              <a:t>Source</a:t>
            </a:r>
            <a:r>
              <a:rPr lang="zh-CN" altLang="en-US" dirty="0">
                <a:latin typeface="Times New Roman" pitchFamily="18" charset="0"/>
                <a:ea typeface="SimSun" pitchFamily="2" charset="-122"/>
                <a:cs typeface="Times New Roman" pitchFamily="18" charset="0"/>
              </a:rPr>
              <a:t>）和汇点（</a:t>
            </a:r>
            <a:r>
              <a:rPr lang="en-US" altLang="zh-CN" dirty="0">
                <a:latin typeface="Times New Roman" pitchFamily="18" charset="0"/>
                <a:ea typeface="SimSun" pitchFamily="2" charset="-122"/>
                <a:cs typeface="Times New Roman" pitchFamily="18" charset="0"/>
              </a:rPr>
              <a:t>Destination</a:t>
            </a:r>
            <a:r>
              <a:rPr lang="zh-CN" altLang="en-US" dirty="0">
                <a:latin typeface="Times New Roman" pitchFamily="18" charset="0"/>
                <a:ea typeface="SimSun" pitchFamily="2" charset="-122"/>
                <a:cs typeface="Times New Roman" pitchFamily="18" charset="0"/>
              </a:rPr>
              <a:t>），通常标记为</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和 </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2321375"/>
              </p:ext>
            </p:extLst>
          </p:nvPr>
        </p:nvGraphicFramePr>
        <p:xfrm>
          <a:off x="974383" y="3505199"/>
          <a:ext cx="7536180" cy="3029754"/>
        </p:xfrm>
        <a:graphic>
          <a:graphicData uri="http://schemas.openxmlformats.org/presentationml/2006/ole">
            <mc:AlternateContent xmlns:mc="http://schemas.openxmlformats.org/markup-compatibility/2006">
              <mc:Choice xmlns:v="urn:schemas-microsoft-com:vml" Requires="v">
                <p:oleObj name="Picture" r:id="rId3" imgW="4572000" imgH="1657440" progId="Word.Picture.8">
                  <p:embed/>
                </p:oleObj>
              </mc:Choice>
              <mc:Fallback>
                <p:oleObj name="Picture" r:id="rId3" imgW="4572000" imgH="1657440" progId="Word.Picture.8">
                  <p:embed/>
                  <p:pic>
                    <p:nvPicPr>
                      <p:cNvPr id="7" name="Object 6"/>
                      <p:cNvPicPr>
                        <a:picLocks noChangeAspect="1" noChangeArrowheads="1"/>
                      </p:cNvPicPr>
                      <p:nvPr/>
                    </p:nvPicPr>
                    <p:blipFill>
                      <a:blip r:embed="rId4"/>
                      <a:srcRect/>
                      <a:stretch>
                        <a:fillRect/>
                      </a:stretch>
                    </p:blipFill>
                    <p:spPr bwMode="auto">
                      <a:xfrm>
                        <a:off x="974383" y="3505199"/>
                        <a:ext cx="7536180" cy="3029754"/>
                      </a:xfrm>
                      <a:prstGeom prst="rect">
                        <a:avLst/>
                      </a:prstGeom>
                      <a:noFill/>
                    </p:spPr>
                  </p:pic>
                </p:oleObj>
              </mc:Fallback>
            </mc:AlternateContent>
          </a:graphicData>
        </a:graphic>
      </p:graphicFrame>
      <p:sp>
        <p:nvSpPr>
          <p:cNvPr id="2" name="矩形 1">
            <a:extLst>
              <a:ext uri="{FF2B5EF4-FFF2-40B4-BE49-F238E27FC236}">
                <a16:creationId xmlns:a16="http://schemas.microsoft.com/office/drawing/2014/main" id="{BD47F803-8C8E-F3AF-BE13-9055721A7A71}"/>
              </a:ext>
            </a:extLst>
          </p:cNvPr>
          <p:cNvSpPr/>
          <p:nvPr/>
        </p:nvSpPr>
        <p:spPr>
          <a:xfrm>
            <a:off x="846014" y="1705632"/>
            <a:ext cx="7764585" cy="17175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2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11-20</a:t>
            </a:r>
          </a:p>
        </p:txBody>
      </p:sp>
      <p:sp>
        <p:nvSpPr>
          <p:cNvPr id="3" name="TextBox 2"/>
          <p:cNvSpPr txBox="1"/>
          <p:nvPr/>
        </p:nvSpPr>
        <p:spPr>
          <a:xfrm>
            <a:off x="304800" y="990600"/>
            <a:ext cx="8534400" cy="4438074"/>
          </a:xfrm>
          <a:prstGeom prst="rect">
            <a:avLst/>
          </a:prstGeom>
          <a:noFill/>
        </p:spPr>
        <p:txBody>
          <a:bodyPr wrap="square" rtlCol="0">
            <a:spAutoFit/>
          </a:bodyPr>
          <a:lstStyle/>
          <a:p>
            <a:pPr>
              <a:lnSpc>
                <a:spcPct val="150000"/>
              </a:lnSpc>
            </a:pPr>
            <a:r>
              <a:rPr lang="zh-CN" alt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如何计算</a:t>
            </a:r>
            <a:r>
              <a:rPr lang="en-US" sz="24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f’’</a:t>
            </a:r>
            <a:r>
              <a:rPr 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en-US" sz="24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u</a:t>
            </a:r>
            <a:r>
              <a:rPr 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r>
              <a:rPr lang="en-US" altLang="zh-CN" sz="2400"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v</a:t>
            </a:r>
            <a:r>
              <a:rPr 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a:t>
            </a:r>
          </a:p>
          <a:p>
            <a:pPr indent="457200">
              <a:lnSpc>
                <a:spcPct val="150000"/>
              </a:lnSpc>
              <a:spcAft>
                <a:spcPts val="600"/>
              </a:spcAft>
            </a:pPr>
            <a:r>
              <a:rPr lang="en-US" sz="2000" dirty="0">
                <a:latin typeface="Times New Roman" pitchFamily="18" charset="0"/>
                <a:ea typeface="SimSun" pitchFamily="2" charset="-122"/>
                <a:cs typeface="Times New Roman" pitchFamily="18" charset="0"/>
              </a:rPr>
              <a:t>设 </a:t>
            </a:r>
            <a:r>
              <a:rPr lang="en-US" sz="2000" i="1" dirty="0" err="1">
                <a:solidFill>
                  <a:srgbClr val="FF0000"/>
                </a:solidFill>
                <a:latin typeface="Times New Roman" pitchFamily="18" charset="0"/>
                <a:ea typeface="SimSun" pitchFamily="2" charset="-122"/>
                <a:cs typeface="Times New Roman" pitchFamily="18" charset="0"/>
              </a:rPr>
              <a:t>f</a:t>
            </a:r>
            <a:r>
              <a:rPr lang="en-US" sz="2800" i="1" baseline="-15000" dirty="0" err="1">
                <a:solidFill>
                  <a:srgbClr val="FF0000"/>
                </a:solidFill>
                <a:latin typeface="Times New Roman" pitchFamily="18" charset="0"/>
                <a:ea typeface="SimSun" pitchFamily="2" charset="-122"/>
                <a:cs typeface="Times New Roman" pitchFamily="18" charset="0"/>
              </a:rPr>
              <a:t>p</a:t>
            </a:r>
            <a:r>
              <a:rPr lang="en-US" sz="2000" i="1" baseline="-25000" dirty="0">
                <a:solidFill>
                  <a:srgbClr val="FF0000"/>
                </a:solidFill>
                <a:latin typeface="Times New Roman" pitchFamily="18" charset="0"/>
                <a:ea typeface="SimSun" pitchFamily="2" charset="-122"/>
                <a:cs typeface="Times New Roman" pitchFamily="18" charset="0"/>
              </a:rPr>
              <a:t> </a:t>
            </a:r>
            <a:r>
              <a:rPr lang="zh-CN" altLang="en-US" sz="2000" dirty="0">
                <a:solidFill>
                  <a:srgbClr val="FF0000"/>
                </a:solidFill>
                <a:latin typeface="Times New Roman" pitchFamily="18" charset="0"/>
                <a:ea typeface="SimSun" pitchFamily="2" charset="-122"/>
                <a:cs typeface="Times New Roman" pitchFamily="18" charset="0"/>
              </a:rPr>
              <a:t>是 </a:t>
            </a:r>
            <a:r>
              <a:rPr lang="zh-CN" altLang="en-US" sz="2000" dirty="0">
                <a:solidFill>
                  <a:srgbClr val="FF0000"/>
                </a:solidFill>
                <a:highlight>
                  <a:srgbClr val="00FFFF"/>
                </a:highlight>
                <a:latin typeface="Times New Roman" pitchFamily="18" charset="0"/>
                <a:ea typeface="SimSun" pitchFamily="2" charset="-122"/>
                <a:cs typeface="Times New Roman" pitchFamily="18" charset="0"/>
              </a:rPr>
              <a:t>剩余网络</a:t>
            </a:r>
            <a:r>
              <a:rPr lang="en-US" sz="2000" i="1" dirty="0">
                <a:solidFill>
                  <a:srgbClr val="FF0000"/>
                </a:solidFill>
                <a:highlight>
                  <a:srgbClr val="00FFFF"/>
                </a:highlight>
                <a:latin typeface="Times New Roman" pitchFamily="18" charset="0"/>
                <a:ea typeface="SimSun" pitchFamily="2" charset="-122"/>
                <a:cs typeface="Times New Roman" pitchFamily="18" charset="0"/>
              </a:rPr>
              <a:t>G</a:t>
            </a:r>
            <a:r>
              <a:rPr lang="en-US" sz="2800" i="1" baseline="-15000" dirty="0">
                <a:solidFill>
                  <a:srgbClr val="FF0000"/>
                </a:solidFill>
                <a:highlight>
                  <a:srgbClr val="00FFFF"/>
                </a:highlight>
                <a:latin typeface="Times New Roman" pitchFamily="18" charset="0"/>
                <a:ea typeface="SimSun" pitchFamily="2" charset="-122"/>
                <a:cs typeface="Times New Roman" pitchFamily="18" charset="0"/>
              </a:rPr>
              <a:t>f</a:t>
            </a:r>
            <a:r>
              <a:rPr lang="en-US" sz="2400" i="1" baseline="-15000" dirty="0">
                <a:solidFill>
                  <a:srgbClr val="FF0000"/>
                </a:solidFill>
                <a:highlight>
                  <a:srgbClr val="00FFFF"/>
                </a:highlight>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上的基于</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的增广路径流。在</a:t>
            </a:r>
            <a:r>
              <a:rPr lang="zh-CN" altLang="en-US" sz="2000" dirty="0">
                <a:solidFill>
                  <a:srgbClr val="FF0000"/>
                </a:solidFill>
                <a:highlight>
                  <a:srgbClr val="00FFFF"/>
                </a:highlight>
                <a:latin typeface="Times New Roman" pitchFamily="18" charset="0"/>
                <a:ea typeface="SimSun" pitchFamily="2" charset="-122"/>
                <a:cs typeface="Times New Roman" pitchFamily="18" charset="0"/>
              </a:rPr>
              <a:t>原图</a:t>
            </a:r>
            <a:r>
              <a:rPr lang="en-US" altLang="zh-CN" sz="2000" i="1" dirty="0">
                <a:solidFill>
                  <a:srgbClr val="FF0000"/>
                </a:solidFill>
                <a:highlight>
                  <a:srgbClr val="00FFFF"/>
                </a:highlight>
                <a:latin typeface="Times New Roman" pitchFamily="18" charset="0"/>
                <a:ea typeface="SimSun" pitchFamily="2" charset="-122"/>
                <a:cs typeface="Times New Roman" pitchFamily="18" charset="0"/>
              </a:rPr>
              <a:t>G</a:t>
            </a:r>
            <a:r>
              <a:rPr lang="zh-CN" altLang="en-US" sz="2000" dirty="0">
                <a:solidFill>
                  <a:srgbClr val="FF0000"/>
                </a:solidFill>
                <a:highlight>
                  <a:srgbClr val="00FFFF"/>
                </a:highlight>
                <a:latin typeface="Times New Roman" pitchFamily="18" charset="0"/>
                <a:ea typeface="SimSun" pitchFamily="2" charset="-122"/>
                <a:cs typeface="Times New Roman" pitchFamily="18" charset="0"/>
              </a:rPr>
              <a:t>上</a:t>
            </a:r>
            <a:r>
              <a:rPr lang="zh-CN" altLang="en-US" sz="2000" dirty="0">
                <a:latin typeface="Times New Roman" pitchFamily="18" charset="0"/>
                <a:ea typeface="SimSun" pitchFamily="2" charset="-122"/>
                <a:cs typeface="Times New Roman" pitchFamily="18" charset="0"/>
              </a:rPr>
              <a:t>计算</a:t>
            </a:r>
            <a:r>
              <a:rPr lang="zh-CN" altLang="en-US" sz="2000" i="1"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f </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f</a:t>
            </a:r>
            <a:r>
              <a:rPr lang="en-US" sz="2800" i="1" baseline="-15000" dirty="0" err="1">
                <a:latin typeface="Times New Roman" pitchFamily="18" charset="0"/>
                <a:ea typeface="SimSun" pitchFamily="2" charset="-122"/>
                <a:cs typeface="Times New Roman" pitchFamily="18" charset="0"/>
              </a:rPr>
              <a:t>p</a:t>
            </a:r>
            <a:r>
              <a:rPr lang="en-US" sz="2000" i="1" baseline="-25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时，只需修改路径</a:t>
            </a:r>
            <a:r>
              <a:rPr lang="en-US" sz="2000" i="1" dirty="0">
                <a:latin typeface="Times New Roman" pitchFamily="18" charset="0"/>
                <a:ea typeface="SimSun" pitchFamily="2" charset="-122"/>
                <a:cs typeface="Times New Roman" pitchFamily="18" charset="0"/>
              </a:rPr>
              <a:t>p</a:t>
            </a:r>
            <a:r>
              <a:rPr lang="zh-CN" altLang="en-US" sz="2000" dirty="0">
                <a:latin typeface="Times New Roman" pitchFamily="18" charset="0"/>
                <a:ea typeface="SimSun" pitchFamily="2" charset="-122"/>
                <a:cs typeface="Times New Roman" pitchFamily="18" charset="0"/>
              </a:rPr>
              <a:t>上的每条边（比如：边 </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sym typeface="Symbol" panose="05050102010706020507" pitchFamily="18" charset="2"/>
              </a:rPr>
              <a:t> </a:t>
            </a:r>
            <a:r>
              <a:rPr lang="en-US" altLang="zh-CN" sz="2000" i="1" dirty="0">
                <a:latin typeface="Times New Roman" pitchFamily="18" charset="0"/>
                <a:ea typeface="SimSun" pitchFamily="2" charset="-122"/>
                <a:cs typeface="Times New Roman" pitchFamily="18" charset="0"/>
                <a:sym typeface="Symbol" panose="05050102010706020507" pitchFamily="18" charset="2"/>
              </a:rPr>
              <a:t>p</a:t>
            </a:r>
            <a:r>
              <a:rPr lang="zh-CN" altLang="en-US" sz="2000" dirty="0">
                <a:latin typeface="Times New Roman" pitchFamily="18" charset="0"/>
                <a:ea typeface="SimSun" pitchFamily="2" charset="-122"/>
                <a:cs typeface="Times New Roman" pitchFamily="18" charset="0"/>
              </a:rPr>
              <a:t>）的流量，具体如下：</a:t>
            </a:r>
            <a:endParaRPr lang="en-US" sz="2000" dirty="0">
              <a:latin typeface="Times New Roman" pitchFamily="18" charset="0"/>
              <a:ea typeface="SimSun" pitchFamily="2" charset="-122"/>
              <a:cs typeface="Times New Roman" pitchFamily="18" charset="0"/>
            </a:endParaRPr>
          </a:p>
          <a:p>
            <a:pPr lvl="0">
              <a:lnSpc>
                <a:spcPct val="150000"/>
              </a:lnSpc>
            </a:pPr>
            <a:r>
              <a:rPr lang="en-US" altLang="zh-CN" sz="2000" dirty="0">
                <a:latin typeface="Times New Roman" pitchFamily="18" charset="0"/>
                <a:ea typeface="SimSun" pitchFamily="2" charset="-122"/>
                <a:cs typeface="Times New Roman" pitchFamily="18" charset="0"/>
              </a:rPr>
              <a:t>1)  </a:t>
            </a: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&gt; 0</a:t>
            </a:r>
            <a:r>
              <a:rPr lang="zh-CN" altLang="en-US" sz="2000" dirty="0">
                <a:latin typeface="Times New Roman" pitchFamily="18" charset="0"/>
                <a:ea typeface="SimSun" pitchFamily="2" charset="-122"/>
                <a:cs typeface="Times New Roman" pitchFamily="18" charset="0"/>
              </a:rPr>
              <a:t>，那么                             </a:t>
            </a:r>
            <a:r>
              <a:rPr lang="en-US" sz="2000" i="1" dirty="0">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solidFill>
                  <a:srgbClr val="FF0000"/>
                </a:solidFill>
                <a:highlight>
                  <a:srgbClr val="FFFF00"/>
                </a:highlight>
                <a:latin typeface="Times New Roman" pitchFamily="18" charset="0"/>
                <a:ea typeface="SimSun" pitchFamily="2" charset="-122"/>
                <a:cs typeface="Times New Roman" pitchFamily="18" charset="0"/>
              </a:rPr>
              <a:t>u</a:t>
            </a:r>
            <a:r>
              <a:rPr lang="en-US" sz="2000" dirty="0">
                <a:solidFill>
                  <a:srgbClr val="FF0000"/>
                </a:solidFill>
                <a:highlight>
                  <a:srgbClr val="FFFF00"/>
                </a:highlight>
                <a:latin typeface="Times New Roman" pitchFamily="18" charset="0"/>
                <a:ea typeface="SimSun" pitchFamily="2" charset="-122"/>
                <a:cs typeface="Times New Roman" pitchFamily="18" charset="0"/>
              </a:rPr>
              <a:t>, </a:t>
            </a:r>
            <a:r>
              <a:rPr lang="en-US" sz="2000" i="1" dirty="0">
                <a:solidFill>
                  <a:srgbClr val="FF0000"/>
                </a:solidFill>
                <a:highlight>
                  <a:srgbClr val="FFFF00"/>
                </a:highlight>
                <a:latin typeface="Times New Roman" pitchFamily="18" charset="0"/>
                <a:ea typeface="SimSun" pitchFamily="2" charset="-122"/>
                <a:cs typeface="Times New Roman" pitchFamily="18" charset="0"/>
              </a:rPr>
              <a:t>v</a:t>
            </a:r>
            <a:r>
              <a:rPr lang="en-US" sz="2000" dirty="0">
                <a:highlight>
                  <a:srgbClr val="FFFF00"/>
                </a:highlight>
                <a:latin typeface="Times New Roman" pitchFamily="18" charset="0"/>
                <a:ea typeface="SimSun" pitchFamily="2" charset="-122"/>
                <a:cs typeface="Times New Roman" pitchFamily="18" charset="0"/>
              </a:rPr>
              <a:t>) = </a:t>
            </a:r>
            <a:r>
              <a:rPr lang="en-US" sz="2000" i="1" dirty="0">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u</a:t>
            </a:r>
            <a:r>
              <a:rPr lang="en-US" sz="2000" dirty="0">
                <a:highlight>
                  <a:srgbClr val="FFFF00"/>
                </a:highlight>
                <a:latin typeface="Times New Roman" pitchFamily="18" charset="0"/>
                <a:ea typeface="SimSun" pitchFamily="2" charset="-122"/>
                <a:cs typeface="Times New Roman" pitchFamily="18" charset="0"/>
              </a:rPr>
              <a:t>, </a:t>
            </a:r>
            <a:r>
              <a:rPr lang="en-US" sz="2000" i="1" dirty="0">
                <a:highlight>
                  <a:srgbClr val="FFFF00"/>
                </a:highlight>
                <a:latin typeface="Times New Roman" pitchFamily="18" charset="0"/>
                <a:ea typeface="SimSun" pitchFamily="2" charset="-122"/>
                <a:cs typeface="Times New Roman" pitchFamily="18" charset="0"/>
              </a:rPr>
              <a:t>v</a:t>
            </a:r>
            <a:r>
              <a:rPr lang="en-US" sz="2000" dirty="0">
                <a:highlight>
                  <a:srgbClr val="FFFF00"/>
                </a:highlight>
                <a:latin typeface="Times New Roman" pitchFamily="18" charset="0"/>
                <a:ea typeface="SimSun" pitchFamily="2" charset="-122"/>
                <a:cs typeface="Times New Roman" pitchFamily="18" charset="0"/>
              </a:rPr>
              <a:t>) + </a:t>
            </a:r>
            <a:r>
              <a:rPr lang="en-US" sz="2000" i="1" dirty="0" err="1">
                <a:highlight>
                  <a:srgbClr val="FFFF00"/>
                </a:highlight>
                <a:latin typeface="Times New Roman" pitchFamily="18" charset="0"/>
                <a:ea typeface="SimSun" pitchFamily="2" charset="-122"/>
                <a:cs typeface="Times New Roman" pitchFamily="18" charset="0"/>
              </a:rPr>
              <a:t>c</a:t>
            </a:r>
            <a:r>
              <a:rPr lang="en-US" sz="2400" i="1" baseline="-15000" dirty="0" err="1">
                <a:highlight>
                  <a:srgbClr val="FFFF00"/>
                </a:highlight>
                <a:latin typeface="Times New Roman" pitchFamily="18" charset="0"/>
                <a:ea typeface="SimSun" pitchFamily="2" charset="-122"/>
                <a:cs typeface="Times New Roman" pitchFamily="18" charset="0"/>
              </a:rPr>
              <a:t>f</a:t>
            </a:r>
            <a:r>
              <a:rPr lang="en-US" sz="2400" i="1" baseline="-15000" dirty="0">
                <a:highlight>
                  <a:srgbClr val="FFFF00"/>
                </a:highlight>
                <a:latin typeface="Times New Roman" pitchFamily="18" charset="0"/>
                <a:ea typeface="SimSun" pitchFamily="2" charset="-122"/>
                <a:cs typeface="Times New Roman" pitchFamily="18" charset="0"/>
              </a:rPr>
              <a:t> </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p</a:t>
            </a:r>
            <a:r>
              <a:rPr lang="en-US" sz="2000" dirty="0">
                <a:highlight>
                  <a:srgbClr val="FFFF00"/>
                </a:highlight>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lvl="0">
              <a:spcBef>
                <a:spcPts val="600"/>
              </a:spcBef>
            </a:pPr>
            <a:r>
              <a:rPr lang="en-US" altLang="zh-CN" sz="2000" dirty="0">
                <a:latin typeface="Times New Roman" pitchFamily="18" charset="0"/>
                <a:ea typeface="SimSun" pitchFamily="2" charset="-122"/>
                <a:cs typeface="Times New Roman" pitchFamily="18" charset="0"/>
              </a:rPr>
              <a:t>2)  </a:t>
            </a: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0</a:t>
            </a:r>
            <a:r>
              <a:rPr lang="zh-CN" altLang="en-US" sz="2000" dirty="0">
                <a:latin typeface="Times New Roman" pitchFamily="18" charset="0"/>
                <a:ea typeface="SimSun" pitchFamily="2" charset="-122"/>
                <a:cs typeface="Times New Roman" pitchFamily="18" charset="0"/>
              </a:rPr>
              <a:t>但是</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c</a:t>
            </a:r>
            <a:r>
              <a:rPr lang="en-US" sz="2800" i="1" baseline="-15000" dirty="0" err="1">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，那么</a:t>
            </a:r>
            <a:r>
              <a:rPr lang="en-US" sz="2000" i="1" dirty="0">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solidFill>
                  <a:srgbClr val="0000FF"/>
                </a:solidFill>
                <a:highlight>
                  <a:srgbClr val="FFFF00"/>
                </a:highlight>
                <a:latin typeface="Times New Roman" pitchFamily="18" charset="0"/>
                <a:ea typeface="SimSun" pitchFamily="2" charset="-122"/>
                <a:cs typeface="Times New Roman" pitchFamily="18" charset="0"/>
              </a:rPr>
              <a:t>v</a:t>
            </a:r>
            <a:r>
              <a:rPr lang="en-US" sz="2000" dirty="0">
                <a:solidFill>
                  <a:srgbClr val="0000FF"/>
                </a:solidFill>
                <a:highlight>
                  <a:srgbClr val="FFFF00"/>
                </a:highlight>
                <a:latin typeface="Times New Roman" pitchFamily="18" charset="0"/>
                <a:ea typeface="SimSun" pitchFamily="2" charset="-122"/>
                <a:cs typeface="Times New Roman" pitchFamily="18" charset="0"/>
              </a:rPr>
              <a:t>, </a:t>
            </a:r>
            <a:r>
              <a:rPr lang="en-US" sz="2000" i="1" dirty="0">
                <a:solidFill>
                  <a:srgbClr val="0000FF"/>
                </a:solidFill>
                <a:highlight>
                  <a:srgbClr val="FFFF00"/>
                </a:highlight>
                <a:latin typeface="Times New Roman" pitchFamily="18" charset="0"/>
                <a:ea typeface="SimSun" pitchFamily="2" charset="-122"/>
                <a:cs typeface="Times New Roman" pitchFamily="18" charset="0"/>
              </a:rPr>
              <a:t>u</a:t>
            </a:r>
            <a:r>
              <a:rPr lang="en-US" sz="2000" dirty="0">
                <a:highlight>
                  <a:srgbClr val="FFFF00"/>
                </a:highlight>
                <a:latin typeface="Times New Roman" pitchFamily="18" charset="0"/>
                <a:ea typeface="SimSun" pitchFamily="2" charset="-122"/>
                <a:cs typeface="Times New Roman" pitchFamily="18" charset="0"/>
              </a:rPr>
              <a:t>) = </a:t>
            </a:r>
            <a:r>
              <a:rPr lang="en-US" sz="2000" i="1" dirty="0">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v</a:t>
            </a:r>
            <a:r>
              <a:rPr lang="en-US" sz="2000" dirty="0">
                <a:highlight>
                  <a:srgbClr val="FFFF00"/>
                </a:highlight>
                <a:latin typeface="Times New Roman" pitchFamily="18" charset="0"/>
                <a:ea typeface="SimSun" pitchFamily="2" charset="-122"/>
                <a:cs typeface="Times New Roman" pitchFamily="18" charset="0"/>
              </a:rPr>
              <a:t>, </a:t>
            </a:r>
            <a:r>
              <a:rPr lang="en-US" sz="2000" i="1" dirty="0">
                <a:highlight>
                  <a:srgbClr val="FFFF00"/>
                </a:highlight>
                <a:latin typeface="Times New Roman" pitchFamily="18" charset="0"/>
                <a:ea typeface="SimSun" pitchFamily="2" charset="-122"/>
                <a:cs typeface="Times New Roman" pitchFamily="18" charset="0"/>
              </a:rPr>
              <a:t>u</a:t>
            </a:r>
            <a:r>
              <a:rPr lang="en-US" sz="2000" dirty="0">
                <a:highlight>
                  <a:srgbClr val="FFFF00"/>
                </a:highlight>
                <a:latin typeface="Times New Roman" pitchFamily="18" charset="0"/>
                <a:ea typeface="SimSun" pitchFamily="2" charset="-122"/>
                <a:cs typeface="Times New Roman" pitchFamily="18" charset="0"/>
              </a:rPr>
              <a:t>) - </a:t>
            </a:r>
            <a:r>
              <a:rPr lang="en-US" sz="2000" i="1" dirty="0" err="1">
                <a:highlight>
                  <a:srgbClr val="FFFF00"/>
                </a:highlight>
                <a:latin typeface="Times New Roman" pitchFamily="18" charset="0"/>
                <a:ea typeface="SimSun" pitchFamily="2" charset="-122"/>
                <a:cs typeface="Times New Roman" pitchFamily="18" charset="0"/>
              </a:rPr>
              <a:t>c</a:t>
            </a:r>
            <a:r>
              <a:rPr lang="en-US" sz="2800" i="1" baseline="-15000" dirty="0" err="1">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p</a:t>
            </a:r>
            <a:r>
              <a:rPr lang="en-US" sz="2000" dirty="0">
                <a:highlight>
                  <a:srgbClr val="FFFF00"/>
                </a:highlight>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lvl="0">
              <a:lnSpc>
                <a:spcPct val="150000"/>
              </a:lnSpc>
              <a:spcBef>
                <a:spcPts val="600"/>
              </a:spcBef>
            </a:pPr>
            <a:r>
              <a:rPr lang="en-US" altLang="zh-CN"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（降低从</a:t>
            </a:r>
            <a:r>
              <a:rPr lang="en-US" altLang="zh-CN" sz="2000" i="1" dirty="0">
                <a:latin typeface="Times New Roman" pitchFamily="18" charset="0"/>
                <a:ea typeface="SimSun" pitchFamily="2" charset="-122"/>
                <a:cs typeface="Times New Roman" pitchFamily="18" charset="0"/>
              </a:rPr>
              <a:t>v</a:t>
            </a:r>
            <a:r>
              <a:rPr lang="zh-CN" altLang="en-US" sz="2000" dirty="0">
                <a:latin typeface="Times New Roman" pitchFamily="18" charset="0"/>
                <a:ea typeface="SimSun" pitchFamily="2" charset="-122"/>
                <a:cs typeface="Times New Roman" pitchFamily="18" charset="0"/>
              </a:rPr>
              <a:t>到</a:t>
            </a:r>
            <a:r>
              <a:rPr lang="en-US" altLang="zh-CN" sz="2000" i="1" dirty="0">
                <a:latin typeface="Times New Roman" pitchFamily="18" charset="0"/>
                <a:ea typeface="SimSun" pitchFamily="2" charset="-122"/>
                <a:cs typeface="Times New Roman" pitchFamily="18" charset="0"/>
              </a:rPr>
              <a:t>u</a:t>
            </a:r>
            <a:r>
              <a:rPr lang="zh-CN" altLang="en-US" sz="2000" dirty="0">
                <a:latin typeface="Times New Roman" pitchFamily="18" charset="0"/>
                <a:ea typeface="SimSun" pitchFamily="2" charset="-122"/>
                <a:cs typeface="Times New Roman" pitchFamily="18" charset="0"/>
              </a:rPr>
              <a:t>的流就相当于增加从</a:t>
            </a:r>
            <a:r>
              <a:rPr lang="en-US" altLang="zh-CN" sz="2000" i="1" dirty="0">
                <a:latin typeface="Times New Roman" pitchFamily="18" charset="0"/>
                <a:ea typeface="SimSun" pitchFamily="2" charset="-122"/>
                <a:cs typeface="Times New Roman" pitchFamily="18" charset="0"/>
              </a:rPr>
              <a:t>u</a:t>
            </a:r>
            <a:r>
              <a:rPr lang="zh-CN" altLang="en-US" sz="2000" dirty="0">
                <a:latin typeface="Times New Roman" pitchFamily="18" charset="0"/>
                <a:ea typeface="SimSun" pitchFamily="2" charset="-122"/>
                <a:cs typeface="Times New Roman" pitchFamily="18" charset="0"/>
              </a:rPr>
              <a:t>到</a:t>
            </a:r>
            <a:r>
              <a:rPr lang="en-US" altLang="zh-CN" sz="2000" i="1" dirty="0">
                <a:latin typeface="Times New Roman" pitchFamily="18" charset="0"/>
                <a:ea typeface="SimSun" pitchFamily="2" charset="-122"/>
                <a:cs typeface="Times New Roman" pitchFamily="18" charset="0"/>
              </a:rPr>
              <a:t>v</a:t>
            </a:r>
            <a:r>
              <a:rPr lang="zh-CN" altLang="en-US" sz="2000" dirty="0">
                <a:latin typeface="Times New Roman" pitchFamily="18" charset="0"/>
                <a:ea typeface="SimSun" pitchFamily="2" charset="-122"/>
                <a:cs typeface="Times New Roman" pitchFamily="18" charset="0"/>
              </a:rPr>
              <a:t>的流）</a:t>
            </a:r>
            <a:endParaRPr lang="en-US" altLang="zh-CN" sz="2000" dirty="0">
              <a:latin typeface="Times New Roman" pitchFamily="18" charset="0"/>
              <a:ea typeface="SimSun" pitchFamily="2" charset="-122"/>
              <a:cs typeface="Times New Roman" pitchFamily="18" charset="0"/>
            </a:endParaRPr>
          </a:p>
          <a:p>
            <a:pPr marL="265113" lvl="0" indent="-265113">
              <a:lnSpc>
                <a:spcPct val="150000"/>
              </a:lnSpc>
              <a:spcBef>
                <a:spcPts val="600"/>
              </a:spcBef>
            </a:pPr>
            <a:r>
              <a:rPr lang="en-US" altLang="zh-CN" sz="2000" dirty="0">
                <a:latin typeface="Times New Roman" pitchFamily="18" charset="0"/>
                <a:ea typeface="SimSun" pitchFamily="2" charset="-122"/>
                <a:cs typeface="Times New Roman" pitchFamily="18" charset="0"/>
              </a:rPr>
              <a:t>3)  </a:t>
            </a: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0</a:t>
            </a:r>
            <a:r>
              <a:rPr lang="zh-CN" altLang="en-US" sz="2000" dirty="0">
                <a:latin typeface="Times New Roman" pitchFamily="18" charset="0"/>
                <a:ea typeface="SimSun" pitchFamily="2" charset="-122"/>
                <a:cs typeface="Times New Roman" pitchFamily="18" charset="0"/>
              </a:rPr>
              <a:t>但是</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&lt; </a:t>
            </a:r>
            <a:r>
              <a:rPr lang="en-US" sz="2000" i="1" dirty="0" err="1">
                <a:latin typeface="Times New Roman" pitchFamily="18" charset="0"/>
                <a:ea typeface="SimSun" pitchFamily="2" charset="-122"/>
                <a:cs typeface="Times New Roman" pitchFamily="18" charset="0"/>
              </a:rPr>
              <a:t>c</a:t>
            </a:r>
            <a:r>
              <a:rPr lang="en-US" sz="2800" i="1" baseline="-15000" dirty="0" err="1">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p</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，那么</a:t>
            </a:r>
            <a:r>
              <a:rPr lang="en-US" sz="2000" i="1" dirty="0">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solidFill>
                  <a:srgbClr val="0000FF"/>
                </a:solidFill>
                <a:highlight>
                  <a:srgbClr val="FFFF00"/>
                </a:highlight>
                <a:latin typeface="Times New Roman" pitchFamily="18" charset="0"/>
                <a:ea typeface="SimSun" pitchFamily="2" charset="-122"/>
                <a:cs typeface="Times New Roman" pitchFamily="18" charset="0"/>
              </a:rPr>
              <a:t>v</a:t>
            </a:r>
            <a:r>
              <a:rPr lang="en-US" sz="2000" dirty="0">
                <a:solidFill>
                  <a:srgbClr val="0000FF"/>
                </a:solidFill>
                <a:highlight>
                  <a:srgbClr val="FFFF00"/>
                </a:highlight>
                <a:latin typeface="Times New Roman" pitchFamily="18" charset="0"/>
                <a:ea typeface="SimSun" pitchFamily="2" charset="-122"/>
                <a:cs typeface="Times New Roman" pitchFamily="18" charset="0"/>
              </a:rPr>
              <a:t>, </a:t>
            </a:r>
            <a:r>
              <a:rPr lang="en-US" sz="2000" i="1" dirty="0">
                <a:solidFill>
                  <a:srgbClr val="0000FF"/>
                </a:solidFill>
                <a:highlight>
                  <a:srgbClr val="FFFF00"/>
                </a:highlight>
                <a:latin typeface="Times New Roman" pitchFamily="18" charset="0"/>
                <a:ea typeface="SimSun" pitchFamily="2" charset="-122"/>
                <a:cs typeface="Times New Roman" pitchFamily="18" charset="0"/>
              </a:rPr>
              <a:t>u</a:t>
            </a:r>
            <a:r>
              <a:rPr lang="en-US" sz="2000" dirty="0">
                <a:highlight>
                  <a:srgbClr val="FFFF00"/>
                </a:highlight>
                <a:latin typeface="Times New Roman" pitchFamily="18" charset="0"/>
                <a:ea typeface="SimSun" pitchFamily="2" charset="-122"/>
                <a:cs typeface="Times New Roman" pitchFamily="18" charset="0"/>
              </a:rPr>
              <a:t>) = 0</a:t>
            </a:r>
            <a:r>
              <a:rPr lang="zh-CN" alt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 f’’</a:t>
            </a:r>
            <a:r>
              <a:rPr lang="en-US" sz="2000" dirty="0">
                <a:highlight>
                  <a:srgbClr val="FFFF00"/>
                </a:highlight>
                <a:latin typeface="Times New Roman" pitchFamily="18" charset="0"/>
                <a:ea typeface="SimSun" pitchFamily="2" charset="-122"/>
                <a:cs typeface="Times New Roman" pitchFamily="18" charset="0"/>
              </a:rPr>
              <a:t>(</a:t>
            </a:r>
            <a:r>
              <a:rPr lang="en-US" sz="2000" i="1" dirty="0">
                <a:solidFill>
                  <a:srgbClr val="FF0000"/>
                </a:solidFill>
                <a:highlight>
                  <a:srgbClr val="FFFF00"/>
                </a:highlight>
                <a:latin typeface="Times New Roman" pitchFamily="18" charset="0"/>
                <a:ea typeface="SimSun" pitchFamily="2" charset="-122"/>
                <a:cs typeface="Times New Roman" pitchFamily="18" charset="0"/>
              </a:rPr>
              <a:t>u</a:t>
            </a:r>
            <a:r>
              <a:rPr lang="en-US" sz="2000" dirty="0">
                <a:solidFill>
                  <a:srgbClr val="FF0000"/>
                </a:solidFill>
                <a:highlight>
                  <a:srgbClr val="FFFF00"/>
                </a:highlight>
                <a:latin typeface="Times New Roman" pitchFamily="18" charset="0"/>
                <a:ea typeface="SimSun" pitchFamily="2" charset="-122"/>
                <a:cs typeface="Times New Roman" pitchFamily="18" charset="0"/>
              </a:rPr>
              <a:t>, </a:t>
            </a:r>
            <a:r>
              <a:rPr lang="en-US" sz="2000" i="1" dirty="0">
                <a:solidFill>
                  <a:srgbClr val="FF0000"/>
                </a:solidFill>
                <a:highlight>
                  <a:srgbClr val="FFFF00"/>
                </a:highlight>
                <a:latin typeface="Times New Roman" pitchFamily="18" charset="0"/>
                <a:ea typeface="SimSun" pitchFamily="2" charset="-122"/>
                <a:cs typeface="Times New Roman" pitchFamily="18" charset="0"/>
              </a:rPr>
              <a:t>v</a:t>
            </a:r>
            <a:r>
              <a:rPr lang="en-US" sz="2000" dirty="0">
                <a:highlight>
                  <a:srgbClr val="FFFF00"/>
                </a:highlight>
                <a:latin typeface="Times New Roman" pitchFamily="18" charset="0"/>
                <a:ea typeface="SimSun" pitchFamily="2" charset="-122"/>
                <a:cs typeface="Times New Roman" pitchFamily="18" charset="0"/>
              </a:rPr>
              <a:t>) = </a:t>
            </a:r>
            <a:r>
              <a:rPr lang="en-US" sz="2000" i="1" dirty="0" err="1">
                <a:highlight>
                  <a:srgbClr val="FFFF00"/>
                </a:highlight>
                <a:latin typeface="Times New Roman" pitchFamily="18" charset="0"/>
                <a:ea typeface="SimSun" pitchFamily="2" charset="-122"/>
                <a:cs typeface="Times New Roman" pitchFamily="18" charset="0"/>
              </a:rPr>
              <a:t>c</a:t>
            </a:r>
            <a:r>
              <a:rPr lang="en-US" sz="2800" i="1" baseline="-15000" dirty="0" err="1">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p</a:t>
            </a:r>
            <a:r>
              <a:rPr lang="en-US" sz="2000" dirty="0">
                <a:highlight>
                  <a:srgbClr val="FFFF00"/>
                </a:highlight>
                <a:latin typeface="Times New Roman" pitchFamily="18" charset="0"/>
                <a:ea typeface="SimSun" pitchFamily="2" charset="-122"/>
                <a:cs typeface="Times New Roman" pitchFamily="18" charset="0"/>
              </a:rPr>
              <a:t>) - </a:t>
            </a:r>
            <a:r>
              <a:rPr lang="en-US" sz="2000" i="1" dirty="0">
                <a:highlight>
                  <a:srgbClr val="FFFF00"/>
                </a:highlight>
                <a:latin typeface="Times New Roman" pitchFamily="18" charset="0"/>
                <a:ea typeface="SimSun" pitchFamily="2" charset="-122"/>
                <a:cs typeface="Times New Roman" pitchFamily="18" charset="0"/>
              </a:rPr>
              <a:t>f</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v</a:t>
            </a:r>
            <a:r>
              <a:rPr lang="en-US" sz="2000" dirty="0">
                <a:highlight>
                  <a:srgbClr val="FFFF00"/>
                </a:highlight>
                <a:latin typeface="Times New Roman" pitchFamily="18" charset="0"/>
                <a:ea typeface="SimSun" pitchFamily="2" charset="-122"/>
                <a:cs typeface="Times New Roman" pitchFamily="18" charset="0"/>
              </a:rPr>
              <a:t>, </a:t>
            </a:r>
            <a:r>
              <a:rPr lang="en-US" sz="2000" i="1" dirty="0">
                <a:highlight>
                  <a:srgbClr val="FFFF00"/>
                </a:highlight>
                <a:latin typeface="Times New Roman" pitchFamily="18" charset="0"/>
                <a:ea typeface="SimSun" pitchFamily="2" charset="-122"/>
                <a:cs typeface="Times New Roman" pitchFamily="18" charset="0"/>
              </a:rPr>
              <a:t>u</a:t>
            </a:r>
            <a:r>
              <a:rPr lang="en-US" sz="2000" dirty="0">
                <a:highlight>
                  <a:srgbClr val="FFFF00"/>
                </a:highlight>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从</a:t>
            </a:r>
            <a:r>
              <a:rPr lang="en-US" altLang="zh-CN" sz="2000" i="1" dirty="0">
                <a:latin typeface="Times New Roman" pitchFamily="18" charset="0"/>
                <a:ea typeface="SimSun" pitchFamily="2" charset="-122"/>
                <a:cs typeface="Times New Roman" pitchFamily="18" charset="0"/>
              </a:rPr>
              <a:t>v</a:t>
            </a:r>
            <a:r>
              <a:rPr lang="zh-CN" altLang="en-US" sz="2000" dirty="0">
                <a:latin typeface="Times New Roman" pitchFamily="18" charset="0"/>
                <a:ea typeface="SimSun" pitchFamily="2" charset="-122"/>
                <a:cs typeface="Times New Roman" pitchFamily="18" charset="0"/>
              </a:rPr>
              <a:t>到</a:t>
            </a:r>
            <a:r>
              <a:rPr lang="en-US" altLang="zh-CN" sz="2000" i="1" dirty="0">
                <a:latin typeface="Times New Roman" pitchFamily="18" charset="0"/>
                <a:ea typeface="SimSun" pitchFamily="2" charset="-122"/>
                <a:cs typeface="Times New Roman" pitchFamily="18" charset="0"/>
              </a:rPr>
              <a:t>u</a:t>
            </a:r>
            <a:r>
              <a:rPr lang="zh-CN" altLang="en-US" sz="2000" dirty="0">
                <a:latin typeface="Times New Roman" pitchFamily="18" charset="0"/>
                <a:ea typeface="SimSun" pitchFamily="2" charset="-122"/>
                <a:cs typeface="Times New Roman" pitchFamily="18" charset="0"/>
              </a:rPr>
              <a:t>的流</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不够减，将其降为</a:t>
            </a:r>
            <a:r>
              <a:rPr lang="en-US" altLang="zh-CN" sz="2000" dirty="0">
                <a:latin typeface="Times New Roman" pitchFamily="18" charset="0"/>
                <a:ea typeface="SimSun" pitchFamily="2" charset="-122"/>
                <a:cs typeface="Times New Roman" pitchFamily="18" charset="0"/>
              </a:rPr>
              <a:t>0</a:t>
            </a:r>
            <a:r>
              <a:rPr lang="zh-CN" altLang="en-US" sz="2000" dirty="0">
                <a:latin typeface="Times New Roman" pitchFamily="18" charset="0"/>
                <a:ea typeface="SimSun" pitchFamily="2" charset="-122"/>
                <a:cs typeface="Times New Roman" pitchFamily="18" charset="0"/>
              </a:rPr>
              <a:t>后，还要增加一部分从</a:t>
            </a:r>
            <a:r>
              <a:rPr lang="en-US" altLang="zh-CN" sz="2000" i="1" dirty="0">
                <a:latin typeface="Times New Roman" pitchFamily="18" charset="0"/>
                <a:ea typeface="SimSun" pitchFamily="2" charset="-122"/>
                <a:cs typeface="Times New Roman" pitchFamily="18" charset="0"/>
              </a:rPr>
              <a:t>u</a:t>
            </a:r>
            <a:r>
              <a:rPr lang="zh-CN" altLang="en-US" sz="2000" dirty="0">
                <a:latin typeface="Times New Roman" pitchFamily="18" charset="0"/>
                <a:ea typeface="SimSun" pitchFamily="2" charset="-122"/>
                <a:cs typeface="Times New Roman" pitchFamily="18" charset="0"/>
              </a:rPr>
              <a:t>到</a:t>
            </a:r>
            <a:r>
              <a:rPr lang="en-US" altLang="zh-CN" sz="2000" i="1" dirty="0">
                <a:latin typeface="Times New Roman" pitchFamily="18" charset="0"/>
                <a:ea typeface="SimSun" pitchFamily="2" charset="-122"/>
                <a:cs typeface="Times New Roman" pitchFamily="18" charset="0"/>
              </a:rPr>
              <a:t>v</a:t>
            </a:r>
            <a:r>
              <a:rPr lang="zh-CN" altLang="en-US" sz="2000" dirty="0">
                <a:latin typeface="Times New Roman" pitchFamily="18" charset="0"/>
                <a:ea typeface="SimSun" pitchFamily="2" charset="-122"/>
                <a:cs typeface="Times New Roman" pitchFamily="18" charset="0"/>
              </a:rPr>
              <a:t>的流</a:t>
            </a:r>
            <a:r>
              <a:rPr lang="en-US" altLang="zh-CN" sz="2000" dirty="0">
                <a:latin typeface="Times New Roman" pitchFamily="18" charset="0"/>
                <a:ea typeface="SimSun" pitchFamily="2" charset="-122"/>
                <a:cs typeface="Times New Roman" pitchFamily="18" charset="0"/>
              </a:rPr>
              <a:t>】</a:t>
            </a:r>
          </a:p>
          <a:p>
            <a:pPr lvl="0" algn="ctr">
              <a:lnSpc>
                <a:spcPct val="150000"/>
              </a:lnSpc>
            </a:pPr>
            <a:r>
              <a:rPr lang="en-US" sz="2000" dirty="0">
                <a:latin typeface="Times New Roman" pitchFamily="18" charset="0"/>
                <a:ea typeface="SimSun" pitchFamily="2" charset="-122"/>
                <a:cs typeface="Times New Roman" pitchFamily="18" charset="0"/>
              </a:rPr>
              <a:t>                                                                   </a:t>
            </a:r>
            <a:r>
              <a:rPr lang="en-US" altLang="zh-CN"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计算过程中，确保了流的规范性</a:t>
            </a:r>
            <a:r>
              <a:rPr lang="en-US" altLang="zh-CN" sz="20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endParaRPr 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endParaRPr>
          </a:p>
        </p:txBody>
      </p:sp>
      <p:sp>
        <p:nvSpPr>
          <p:cNvPr id="7" name="文本框 6">
            <a:extLst>
              <a:ext uri="{FF2B5EF4-FFF2-40B4-BE49-F238E27FC236}">
                <a16:creationId xmlns:a16="http://schemas.microsoft.com/office/drawing/2014/main" id="{0CDA0E18-0DB4-4A31-B96B-80F3E6216FE9}"/>
              </a:ext>
            </a:extLst>
          </p:cNvPr>
          <p:cNvSpPr txBox="1"/>
          <p:nvPr/>
        </p:nvSpPr>
        <p:spPr>
          <a:xfrm>
            <a:off x="3886200" y="164958"/>
            <a:ext cx="5181600" cy="369332"/>
          </a:xfrm>
          <a:prstGeom prst="rect">
            <a:avLst/>
          </a:prstGeom>
          <a:solidFill>
            <a:srgbClr val="FFC000"/>
          </a:solidFill>
        </p:spPr>
        <p:txBody>
          <a:bodyPr wrap="square">
            <a:spAutoFit/>
          </a:bodyPr>
          <a:lstStyle/>
          <a:p>
            <a:r>
              <a:rPr lang="en-US" altLang="zh-CN"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引理</a:t>
            </a:r>
            <a:r>
              <a:rPr lang="en-US" altLang="zh-CN"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11.5】</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对于</a:t>
            </a:r>
            <a:r>
              <a:rPr lang="en-US"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f</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的一个</a:t>
            </a: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增广流</a:t>
            </a:r>
            <a:r>
              <a:rPr lang="en-US"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f’’ </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，有</a:t>
            </a:r>
            <a:r>
              <a:rPr lang="en-US"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f’’</a:t>
            </a:r>
            <a:r>
              <a:rPr 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 </a:t>
            </a:r>
            <a:r>
              <a:rPr lang="en-US"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f</a:t>
            </a:r>
            <a:r>
              <a:rPr 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 + </a:t>
            </a:r>
            <a:r>
              <a:rPr lang="en-US"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f’</a:t>
            </a:r>
            <a:endParaRPr lang="en-US" dirty="0"/>
          </a:p>
        </p:txBody>
      </p:sp>
    </p:spTree>
    <p:extLst>
      <p:ext uri="{BB962C8B-B14F-4D97-AF65-F5344CB8AC3E}">
        <p14:creationId xmlns:p14="http://schemas.microsoft.com/office/powerpoint/2010/main" val="120875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391400" y="6528168"/>
            <a:ext cx="2895600" cy="365125"/>
          </a:xfrm>
        </p:spPr>
        <p:txBody>
          <a:bodyPr/>
          <a:lstStyle/>
          <a:p>
            <a:r>
              <a:rPr lang="en-US" dirty="0"/>
              <a:t>11-20</a:t>
            </a:r>
          </a:p>
        </p:txBody>
      </p:sp>
      <p:sp>
        <p:nvSpPr>
          <p:cNvPr id="3" name="TextBox 2"/>
          <p:cNvSpPr txBox="1"/>
          <p:nvPr/>
        </p:nvSpPr>
        <p:spPr>
          <a:xfrm>
            <a:off x="152400" y="483322"/>
            <a:ext cx="8839200" cy="1809791"/>
          </a:xfrm>
          <a:prstGeom prst="rect">
            <a:avLst/>
          </a:prstGeom>
          <a:noFill/>
        </p:spPr>
        <p:txBody>
          <a:bodyPr wrap="square" rtlCol="0">
            <a:spAutoFit/>
          </a:bodyPr>
          <a:lstStyle/>
          <a:p>
            <a:pPr marL="0" lvl="2">
              <a:lnSpc>
                <a:spcPct val="150000"/>
              </a:lnSpc>
            </a:pPr>
            <a:r>
              <a:rPr lang="zh-CN" altLang="en-US" sz="2400"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最大流最小割定理</a:t>
            </a:r>
            <a:r>
              <a:rPr lang="en-US" altLang="zh-CN" sz="2400" b="1" dirty="0">
                <a:latin typeface="SimSun" pitchFamily="2" charset="-122"/>
                <a:ea typeface="SimSun" pitchFamily="2" charset="-122"/>
              </a:rPr>
              <a:t>  </a:t>
            </a:r>
            <a:r>
              <a:rPr lang="en-US" altLang="zh-CN" sz="2400" b="1" dirty="0">
                <a:latin typeface="SimSun" panose="02010600030101010101" pitchFamily="2" charset="-122"/>
                <a:ea typeface="SimSun" panose="02010600030101010101" pitchFamily="2" charset="-122"/>
                <a:cs typeface="Times New Roman" pitchFamily="18" charset="0"/>
              </a:rPr>
              <a:t>(</a:t>
            </a:r>
            <a:r>
              <a:rPr lang="zh-CN" altLang="en-US" sz="2400" b="1" dirty="0">
                <a:latin typeface="SimSun" panose="02010600030101010101" pitchFamily="2" charset="-122"/>
                <a:ea typeface="SimSun" panose="02010600030101010101" pitchFamily="2" charset="-122"/>
                <a:cs typeface="Times New Roman" pitchFamily="18" charset="0"/>
              </a:rPr>
              <a:t>定理</a:t>
            </a:r>
            <a:r>
              <a:rPr lang="en-US" sz="2400" b="1" dirty="0">
                <a:latin typeface="SimSun" panose="02010600030101010101" pitchFamily="2" charset="-122"/>
                <a:ea typeface="SimSun" panose="02010600030101010101" pitchFamily="2" charset="-122"/>
                <a:cs typeface="Times New Roman" pitchFamily="18" charset="0"/>
              </a:rPr>
              <a:t>11.7</a:t>
            </a:r>
            <a:r>
              <a:rPr lang="en-US" sz="2400" dirty="0">
                <a:latin typeface="SimSun" panose="02010600030101010101" pitchFamily="2" charset="-122"/>
                <a:ea typeface="SimSun" panose="02010600030101010101" pitchFamily="2" charset="-122"/>
                <a:cs typeface="Times New Roman" pitchFamily="18" charset="0"/>
              </a:rPr>
              <a:t>)</a:t>
            </a:r>
            <a:endParaRPr lang="en-US" altLang="zh-CN" sz="2400" dirty="0">
              <a:latin typeface="SimSun" panose="02010600030101010101" pitchFamily="2" charset="-122"/>
              <a:ea typeface="SimSun" panose="02010600030101010101" pitchFamily="2" charset="-122"/>
              <a:cs typeface="Times New Roman" pitchFamily="18" charset="0"/>
            </a:endParaRPr>
          </a:p>
          <a:p>
            <a:pPr marL="457200">
              <a:lnSpc>
                <a:spcPct val="146000"/>
              </a:lnSpc>
            </a:pPr>
            <a:r>
              <a:rPr lang="zh-CN" altLang="en-US" dirty="0">
                <a:latin typeface="Times New Roman" pitchFamily="18" charset="0"/>
                <a:cs typeface="Times New Roman" pitchFamily="18" charset="0"/>
              </a:rPr>
              <a:t>设 </a:t>
            </a:r>
            <a:r>
              <a:rPr lang="en-US" i="1" dirty="0">
                <a:latin typeface="Times New Roman" pitchFamily="18" charset="0"/>
                <a:cs typeface="Times New Roman" pitchFamily="18" charset="0"/>
              </a:rPr>
              <a:t>f </a:t>
            </a:r>
            <a:r>
              <a:rPr lang="zh-CN" altLang="en-US" dirty="0">
                <a:latin typeface="Times New Roman" pitchFamily="18" charset="0"/>
                <a:cs typeface="Times New Roman" pitchFamily="18" charset="0"/>
              </a:rPr>
              <a:t>是网络</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的一个最大流，那么一定存在一个割</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使得</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，并且这个割的容量是最小的。</a:t>
            </a:r>
            <a:endParaRPr lang="en-US" dirty="0">
              <a:latin typeface="Times New Roman" pitchFamily="18" charset="0"/>
              <a:cs typeface="Times New Roman" pitchFamily="18" charset="0"/>
            </a:endParaRPr>
          </a:p>
          <a:p>
            <a:pPr>
              <a:lnSpc>
                <a:spcPct val="146000"/>
              </a:lnSpc>
            </a:pPr>
            <a:r>
              <a:rPr lang="zh-CN" altLang="en-US" b="1" dirty="0"/>
              <a:t>证明：略</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9875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22-22</a:t>
            </a:r>
          </a:p>
        </p:txBody>
      </p:sp>
      <p:sp>
        <p:nvSpPr>
          <p:cNvPr id="3" name="TextBox 2"/>
          <p:cNvSpPr txBox="1"/>
          <p:nvPr/>
        </p:nvSpPr>
        <p:spPr>
          <a:xfrm>
            <a:off x="609600" y="136525"/>
            <a:ext cx="8229600" cy="6348148"/>
          </a:xfrm>
          <a:prstGeom prst="rect">
            <a:avLst/>
          </a:prstGeom>
          <a:noFill/>
        </p:spPr>
        <p:txBody>
          <a:bodyPr wrap="square" rtlCol="0">
            <a:spAutoFit/>
          </a:bodyPr>
          <a:lstStyle/>
          <a:p>
            <a:pPr marL="0" lvl="1"/>
            <a:r>
              <a:rPr lang="en-US" sz="2800" b="1" dirty="0">
                <a:latin typeface="Times New Roman" pitchFamily="18" charset="0"/>
                <a:ea typeface="SimSun" pitchFamily="2" charset="-122"/>
                <a:cs typeface="Times New Roman" pitchFamily="18" charset="0"/>
              </a:rPr>
              <a:t>11.3  Ford-Fulkerson </a:t>
            </a:r>
            <a:r>
              <a:rPr lang="zh-CN" altLang="en-US" sz="2800" b="1" dirty="0">
                <a:latin typeface="Times New Roman" pitchFamily="18" charset="0"/>
                <a:ea typeface="SimSun" pitchFamily="2" charset="-122"/>
                <a:cs typeface="Times New Roman" pitchFamily="18" charset="0"/>
              </a:rPr>
              <a:t>方法找最大流</a:t>
            </a:r>
            <a:r>
              <a:rPr lang="en-US" altLang="zh-CN" sz="2800" b="1" dirty="0">
                <a:latin typeface="Times New Roman" pitchFamily="18" charset="0"/>
                <a:ea typeface="SimSun" pitchFamily="2" charset="-122"/>
                <a:cs typeface="Times New Roman" pitchFamily="18" charset="0"/>
              </a:rPr>
              <a:t>【1956】</a:t>
            </a:r>
          </a:p>
          <a:p>
            <a:pPr marL="0" lvl="1"/>
            <a:endParaRPr lang="en-US" sz="2400" b="1" dirty="0">
              <a:latin typeface="Times New Roman" pitchFamily="18" charset="0"/>
              <a:ea typeface="SimSun" pitchFamily="2" charset="-122"/>
              <a:cs typeface="Times New Roman" pitchFamily="18" charset="0"/>
            </a:endParaRPr>
          </a:p>
          <a:p>
            <a:r>
              <a:rPr lang="en-US" b="1" dirty="0">
                <a:latin typeface="Times New Roman" pitchFamily="18" charset="0"/>
                <a:cs typeface="Times New Roman" pitchFamily="18" charset="0"/>
              </a:rPr>
              <a:t>Ford-Fulkerson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nSpc>
                <a:spcPct val="120000"/>
              </a:lnSpc>
            </a:pPr>
            <a:r>
              <a:rPr lang="en-US" dirty="0">
                <a:latin typeface="Times New Roman" pitchFamily="18" charset="0"/>
                <a:cs typeface="Times New Roman" pitchFamily="18" charset="0"/>
              </a:rPr>
              <a:t>1.</a:t>
            </a:r>
            <a:r>
              <a:rPr lang="en-US" b="1" dirty="0">
                <a:latin typeface="Times New Roman" pitchFamily="18" charset="0"/>
                <a:cs typeface="Times New Roman" pitchFamily="18" charset="0"/>
              </a:rPr>
              <a:t>  for</a:t>
            </a:r>
            <a:r>
              <a:rPr lang="en-US" dirty="0">
                <a:latin typeface="Times New Roman" pitchFamily="18" charset="0"/>
                <a:cs typeface="Times New Roman" pitchFamily="18" charset="0"/>
              </a:rPr>
              <a:t> each edge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altLang="zh-CN" dirty="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0；</a:t>
            </a:r>
            <a:r>
              <a:rPr lang="en-US" b="1" dirty="0">
                <a:latin typeface="Times New Roman" pitchFamily="18" charset="0"/>
                <a:cs typeface="Times New Roman" pitchFamily="18" charset="0"/>
              </a:rPr>
              <a:t>endfor</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初始流为</a:t>
            </a:r>
            <a:r>
              <a:rPr lang="en-US" dirty="0">
                <a:latin typeface="Times New Roman" pitchFamily="18" charset="0"/>
                <a:cs typeface="Times New Roman" pitchFamily="18" charset="0"/>
              </a:rPr>
              <a:t>0</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2.</a:t>
            </a:r>
            <a:r>
              <a:rPr lang="en-US" i="1" dirty="0">
                <a:latin typeface="Times New Roman" pitchFamily="18" charset="0"/>
                <a:cs typeface="Times New Roman" pitchFamily="18" charset="0"/>
              </a:rPr>
              <a:t> G</a:t>
            </a:r>
            <a:r>
              <a:rPr lang="en-US" sz="2200" i="1" baseline="-15000" dirty="0">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G			                </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流量为</a:t>
            </a:r>
            <a:r>
              <a:rPr lang="en-US" dirty="0">
                <a:latin typeface="Times New Roman" pitchFamily="18" charset="0"/>
                <a:cs typeface="Times New Roman" pitchFamily="18" charset="0"/>
              </a:rPr>
              <a:t>0</a:t>
            </a:r>
            <a:r>
              <a:rPr lang="zh-CN" altLang="en-US" dirty="0">
                <a:latin typeface="Times New Roman" pitchFamily="18" charset="0"/>
                <a:cs typeface="Times New Roman" pitchFamily="18" charset="0"/>
              </a:rPr>
              <a:t>的剩余图就是</a:t>
            </a:r>
            <a:r>
              <a:rPr lang="en-US" i="1" dirty="0">
                <a:latin typeface="Times New Roman" pitchFamily="18" charset="0"/>
                <a:cs typeface="Times New Roman" pitchFamily="18" charset="0"/>
              </a:rPr>
              <a:t>G</a:t>
            </a:r>
            <a:r>
              <a:rPr lang="zh-CN" altLang="en-US" dirty="0">
                <a:latin typeface="Times New Roman" pitchFamily="18" charset="0"/>
                <a:cs typeface="Times New Roman" pitchFamily="18" charset="0"/>
              </a:rPr>
              <a:t>本身</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3.</a:t>
            </a:r>
            <a:r>
              <a:rPr lang="en-US" b="1" dirty="0">
                <a:latin typeface="Times New Roman" pitchFamily="18" charset="0"/>
                <a:cs typeface="Times New Roman" pitchFamily="18" charset="0"/>
              </a:rPr>
              <a:t> while</a:t>
            </a:r>
            <a:r>
              <a:rPr lang="en-US" dirty="0">
                <a:latin typeface="Times New Roman" pitchFamily="18" charset="0"/>
                <a:cs typeface="Times New Roman" pitchFamily="18" charset="0"/>
              </a:rPr>
              <a:t> there exists path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from </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to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in </a:t>
            </a:r>
            <a:r>
              <a:rPr lang="en-US" i="1" dirty="0">
                <a:solidFill>
                  <a:srgbClr val="FF0000"/>
                </a:solidFill>
                <a:latin typeface="Times New Roman" pitchFamily="18" charset="0"/>
                <a:cs typeface="Times New Roman" pitchFamily="18" charset="0"/>
              </a:rPr>
              <a:t>G</a:t>
            </a:r>
            <a:r>
              <a:rPr lang="en-US" sz="2400" i="1" baseline="-25000" dirty="0">
                <a:solidFill>
                  <a:srgbClr val="FF0000"/>
                </a:solidFill>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G</a:t>
            </a:r>
            <a:r>
              <a:rPr lang="en-US" sz="2000" i="1" baseline="-25000" dirty="0">
                <a:latin typeface="Times New Roman" pitchFamily="18" charset="0"/>
                <a:cs typeface="Times New Roman" pitchFamily="18" charset="0"/>
              </a:rPr>
              <a:t>f</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中存在从</a:t>
            </a:r>
            <a:r>
              <a:rPr lang="en-US" i="1" dirty="0">
                <a:latin typeface="Times New Roman" pitchFamily="18" charset="0"/>
                <a:cs typeface="Times New Roman" pitchFamily="18" charset="0"/>
              </a:rPr>
              <a:t>s</a:t>
            </a:r>
            <a:r>
              <a:rPr lang="zh-CN" altLang="en-US" dirty="0">
                <a:latin typeface="Times New Roman" pitchFamily="18" charset="0"/>
                <a:cs typeface="Times New Roman" pitchFamily="18" charset="0"/>
              </a:rPr>
              <a:t>到</a:t>
            </a:r>
            <a:r>
              <a:rPr lang="en-US" i="1" dirty="0">
                <a:latin typeface="Times New Roman" pitchFamily="18" charset="0"/>
                <a:cs typeface="Times New Roman" pitchFamily="18" charset="0"/>
              </a:rPr>
              <a:t>t</a:t>
            </a:r>
            <a:r>
              <a:rPr lang="zh-CN" altLang="en-US" dirty="0">
                <a:latin typeface="Times New Roman" pitchFamily="18" charset="0"/>
                <a:cs typeface="Times New Roman" pitchFamily="18" charset="0"/>
              </a:rPr>
              <a:t>的</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增广</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路径</a:t>
            </a:r>
            <a:r>
              <a:rPr lang="en-US" i="1" dirty="0">
                <a:latin typeface="Times New Roman" pitchFamily="18" charset="0"/>
                <a:cs typeface="Times New Roman" pitchFamily="18" charset="0"/>
              </a:rPr>
              <a:t>p</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4. 	</a:t>
            </a:r>
            <a:r>
              <a:rPr lang="en-US" i="1" dirty="0" err="1">
                <a:latin typeface="Times New Roman" pitchFamily="18" charset="0"/>
                <a:cs typeface="Times New Roman" pitchFamily="18" charset="0"/>
              </a:rPr>
              <a:t>c</a:t>
            </a:r>
            <a:r>
              <a:rPr lang="en-US" sz="2400" i="1" baseline="-15000" dirty="0" err="1">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Min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a:t>
            </a:r>
            <a:r>
              <a:rPr lang="en-US" sz="2400" i="1" baseline="-15000" dirty="0" err="1">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v</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v</a:t>
            </a:r>
            <a:r>
              <a:rPr lang="en-US" dirty="0">
                <a:latin typeface="Times New Roman" pitchFamily="18" charset="0"/>
                <a:cs typeface="Times New Roman" pitchFamily="18" charset="0"/>
              </a:rPr>
              <a:t>) is in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5. 	</a:t>
            </a:r>
            <a:r>
              <a:rPr lang="en-US" b="1" dirty="0">
                <a:latin typeface="Times New Roman" pitchFamily="18" charset="0"/>
                <a:cs typeface="Times New Roman" pitchFamily="18" charset="0"/>
              </a:rPr>
              <a:t>for</a:t>
            </a:r>
            <a:r>
              <a:rPr lang="en-US" dirty="0">
                <a:latin typeface="Times New Roman" pitchFamily="18" charset="0"/>
                <a:cs typeface="Times New Roman" pitchFamily="18" charset="0"/>
              </a:rPr>
              <a:t> each edge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v</a:t>
            </a:r>
            <a:r>
              <a:rPr lang="en-US" dirty="0">
                <a:latin typeface="Times New Roman" pitchFamily="18" charset="0"/>
                <a:cs typeface="Times New Roman" pitchFamily="18" charset="0"/>
              </a:rPr>
              <a:t>) in </a:t>
            </a:r>
            <a:r>
              <a:rPr lang="en-US" i="1" dirty="0">
                <a:latin typeface="Times New Roman" pitchFamily="18" charset="0"/>
                <a:cs typeface="Times New Roman" pitchFamily="18" charset="0"/>
              </a:rPr>
              <a:t>p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 </a:t>
            </a:r>
            <a:r>
              <a:rPr lang="en-US" i="1" dirty="0">
                <a:solidFill>
                  <a:srgbClr val="FF0000"/>
                </a:solidFill>
                <a:latin typeface="Times New Roman" pitchFamily="18" charset="0"/>
                <a:cs typeface="Times New Roman" pitchFamily="18" charset="0"/>
              </a:rPr>
              <a:t>G</a:t>
            </a:r>
            <a:endParaRPr lang="en-US" sz="2800" dirty="0">
              <a:solidFill>
                <a:srgbClr val="FF0000"/>
              </a:solidFill>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6. 		</a:t>
            </a:r>
            <a:r>
              <a:rPr lang="en-US" b="1" dirty="0">
                <a:latin typeface="Times New Roman" pitchFamily="18" charset="0"/>
                <a:cs typeface="Times New Roman" pitchFamily="18" charset="0"/>
              </a:rPr>
              <a:t>if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&gt; 0     </a:t>
            </a:r>
            <a:r>
              <a:rPr lang="en-US" dirty="0">
                <a:solidFill>
                  <a:srgbClr val="C00000"/>
                </a:solidFill>
                <a:latin typeface="Times New Roman" pitchFamily="18" charset="0"/>
                <a:cs typeface="Times New Roman" pitchFamily="18" charset="0"/>
              </a:rPr>
              <a:t>/*</a:t>
            </a:r>
            <a:r>
              <a:rPr lang="en-US" i="1" dirty="0">
                <a:solidFill>
                  <a:srgbClr val="C00000"/>
                </a:solidFill>
                <a:latin typeface="Times New Roman" pitchFamily="18" charset="0"/>
                <a:cs typeface="Times New Roman" pitchFamily="18" charset="0"/>
              </a:rPr>
              <a:t> </a:t>
            </a:r>
            <a:r>
              <a:rPr lang="en-US" i="1" dirty="0">
                <a:solidFill>
                  <a:srgbClr val="C00000"/>
                </a:solidFill>
                <a:latin typeface="Times New Roman" pitchFamily="18" charset="0"/>
                <a:cs typeface="Times New Roman" pitchFamily="18" charset="0"/>
                <a:sym typeface="Symbol"/>
              </a:rPr>
              <a:t></a:t>
            </a:r>
            <a:r>
              <a:rPr lang="en-US" dirty="0">
                <a:solidFill>
                  <a:srgbClr val="C00000"/>
                </a:solidFill>
                <a:latin typeface="Times New Roman" pitchFamily="18" charset="0"/>
                <a:cs typeface="Times New Roman" pitchFamily="18" charset="0"/>
              </a:rPr>
              <a:t>(</a:t>
            </a:r>
            <a:r>
              <a:rPr lang="en-US" i="1" dirty="0">
                <a:solidFill>
                  <a:srgbClr val="C00000"/>
                </a:solidFill>
                <a:latin typeface="Times New Roman" pitchFamily="18" charset="0"/>
                <a:cs typeface="Times New Roman" pitchFamily="18" charset="0"/>
              </a:rPr>
              <a:t>u</a:t>
            </a:r>
            <a:r>
              <a:rPr lang="en-US" dirty="0">
                <a:solidFill>
                  <a:srgbClr val="C00000"/>
                </a:solidFill>
                <a:latin typeface="Times New Roman" pitchFamily="18" charset="0"/>
                <a:cs typeface="Times New Roman" pitchFamily="18" charset="0"/>
              </a:rPr>
              <a:t>, </a:t>
            </a:r>
            <a:r>
              <a:rPr lang="en-US" i="1" dirty="0">
                <a:solidFill>
                  <a:srgbClr val="C00000"/>
                </a:solidFill>
                <a:latin typeface="Times New Roman" pitchFamily="18" charset="0"/>
                <a:cs typeface="Times New Roman" pitchFamily="18" charset="0"/>
              </a:rPr>
              <a:t>v</a:t>
            </a:r>
            <a:r>
              <a:rPr lang="en-US" dirty="0">
                <a:solidFill>
                  <a:srgbClr val="C00000"/>
                </a:solidFill>
                <a:latin typeface="Times New Roman" pitchFamily="18" charset="0"/>
                <a:cs typeface="Times New Roman" pitchFamily="18" charset="0"/>
              </a:rPr>
              <a:t>) &gt; 0 */</a:t>
            </a:r>
            <a:endParaRPr lang="en-US" sz="2800" dirty="0">
              <a:solidFill>
                <a:srgbClr val="C00000"/>
              </a:solidFill>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7. 			</a:t>
            </a:r>
            <a:r>
              <a:rPr lang="en-US" b="1" dirty="0">
                <a:latin typeface="Times New Roman" pitchFamily="18" charset="0"/>
                <a:cs typeface="Times New Roman" pitchFamily="18" charset="0"/>
              </a:rPr>
              <a:t>then</a:t>
            </a:r>
            <a:r>
              <a:rPr lang="en-US" i="1" dirty="0">
                <a:latin typeface="Times New Roman" pitchFamily="18" charset="0"/>
                <a:cs typeface="Times New Roman" pitchFamily="18" charset="0"/>
              </a:rPr>
              <a:t>	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c</a:t>
            </a:r>
            <a:r>
              <a:rPr lang="en-US" sz="2400" i="1" baseline="-15000" dirty="0" err="1">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情况</a:t>
            </a:r>
            <a:r>
              <a:rPr lang="en-US" altLang="zh-CN" dirty="0">
                <a:latin typeface="Times New Roman" pitchFamily="18" charset="0"/>
                <a:cs typeface="Times New Roman" pitchFamily="18" charset="0"/>
              </a:rPr>
              <a:t>1</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8. 			</a:t>
            </a:r>
            <a:r>
              <a:rPr lang="en-US" b="1" dirty="0">
                <a:latin typeface="Times New Roman" pitchFamily="18" charset="0"/>
                <a:cs typeface="Times New Roman" pitchFamily="18" charset="0"/>
              </a:rPr>
              <a:t>else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v</a:t>
            </a:r>
            <a:r>
              <a:rPr lang="en-US"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c</a:t>
            </a:r>
            <a:r>
              <a:rPr lang="en-US" sz="2400" i="1" baseline="-15000" dirty="0" err="1">
                <a:latin typeface="Times New Roman" pitchFamily="18" charset="0"/>
                <a:cs typeface="Times New Roman" pitchFamily="18" charset="0"/>
              </a:rPr>
              <a:t>f</a:t>
            </a:r>
            <a:r>
              <a:rPr lang="en-US" sz="2200" i="1" baseline="-15000"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9. 				</a:t>
            </a:r>
            <a:r>
              <a:rPr lang="en-US" b="1" dirty="0">
                <a:latin typeface="Times New Roman" pitchFamily="18" charset="0"/>
                <a:cs typeface="Times New Roman" pitchFamily="18" charset="0"/>
              </a:rPr>
              <a:t>then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v</a:t>
            </a:r>
            <a:r>
              <a:rPr lang="en-US"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v</a:t>
            </a:r>
            <a:r>
              <a:rPr lang="en-US"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u</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c</a:t>
            </a:r>
            <a:r>
              <a:rPr lang="en-US" sz="2400" i="1" baseline="-15000" dirty="0" err="1">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情况</a:t>
            </a:r>
            <a:r>
              <a:rPr lang="en-US" altLang="zh-CN" dirty="0">
                <a:latin typeface="Times New Roman" pitchFamily="18" charset="0"/>
                <a:cs typeface="Times New Roman" pitchFamily="18" charset="0"/>
              </a:rPr>
              <a:t>2</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10. 				</a:t>
            </a:r>
            <a:r>
              <a:rPr lang="en-US" b="1" dirty="0">
                <a:latin typeface="Times New Roman" pitchFamily="18" charset="0"/>
                <a:cs typeface="Times New Roman" pitchFamily="18" charset="0"/>
              </a:rPr>
              <a:t>else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c</a:t>
            </a:r>
            <a:r>
              <a:rPr lang="en-US" sz="2400" i="1" baseline="-15000" dirty="0" err="1">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altLang="zh-CN" i="1" dirty="0">
                <a:solidFill>
                  <a:srgbClr val="0000FF"/>
                </a:solidFill>
                <a:latin typeface="Times New Roman" pitchFamily="18" charset="0"/>
                <a:cs typeface="Times New Roman" pitchFamily="18" charset="0"/>
              </a:rPr>
              <a:t>v</a:t>
            </a:r>
            <a:r>
              <a:rPr lang="en-US"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u</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情况</a:t>
            </a:r>
            <a:r>
              <a:rPr lang="en-US" altLang="zh-CN" dirty="0">
                <a:latin typeface="Times New Roman" pitchFamily="18" charset="0"/>
                <a:cs typeface="Times New Roman" pitchFamily="18" charset="0"/>
              </a:rPr>
              <a:t>3</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11.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solidFill>
                  <a:srgbClr val="0000FF"/>
                </a:solidFill>
                <a:latin typeface="Times New Roman" pitchFamily="18" charset="0"/>
                <a:cs typeface="Times New Roman" pitchFamily="18" charset="0"/>
              </a:rPr>
              <a:t>v</a:t>
            </a:r>
            <a:r>
              <a:rPr lang="en-US" dirty="0">
                <a:solidFill>
                  <a:srgbClr val="0000FF"/>
                </a:solidFill>
                <a:latin typeface="Times New Roman" pitchFamily="18" charset="0"/>
                <a:cs typeface="Times New Roman" pitchFamily="18" charset="0"/>
              </a:rPr>
              <a:t>, </a:t>
            </a:r>
            <a:r>
              <a:rPr lang="en-US" i="1" dirty="0">
                <a:solidFill>
                  <a:srgbClr val="0000FF"/>
                </a:solidFill>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0 </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12. 	</a:t>
            </a:r>
            <a:r>
              <a:rPr lang="en-US" b="1" dirty="0" err="1">
                <a:latin typeface="Times New Roman" pitchFamily="18" charset="0"/>
                <a:cs typeface="Times New Roman" pitchFamily="18" charset="0"/>
              </a:rPr>
              <a:t>endif</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endif</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endfor</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13.	Compute </a:t>
            </a:r>
            <a:r>
              <a:rPr lang="en-US" i="1" dirty="0" err="1">
                <a:latin typeface="Times New Roman" pitchFamily="18" charset="0"/>
                <a:cs typeface="Times New Roman" pitchFamily="18" charset="0"/>
              </a:rPr>
              <a:t>G</a:t>
            </a:r>
            <a:r>
              <a:rPr lang="en-US" sz="2000" i="1" baseline="-25000" dirty="0" err="1">
                <a:latin typeface="Times New Roman" pitchFamily="18" charset="0"/>
                <a:cs typeface="Times New Roman" pitchFamily="18" charset="0"/>
              </a:rPr>
              <a:t>f</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14.</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endwhile</a:t>
            </a:r>
            <a:endParaRPr lang="en-US" sz="2800" dirty="0">
              <a:latin typeface="Times New Roman" pitchFamily="18" charset="0"/>
              <a:cs typeface="Times New Roman" pitchFamily="18" charset="0"/>
            </a:endParaRPr>
          </a:p>
          <a:p>
            <a:pPr lvl="0">
              <a:lnSpc>
                <a:spcPct val="120000"/>
              </a:lnSpc>
            </a:pPr>
            <a:r>
              <a:rPr lang="en-US" dirty="0">
                <a:latin typeface="Times New Roman" pitchFamily="18" charset="0"/>
                <a:cs typeface="Times New Roman" pitchFamily="18" charset="0"/>
              </a:rPr>
              <a:t>15. </a:t>
            </a:r>
            <a:r>
              <a:rPr lang="en-US" b="1" dirty="0">
                <a:latin typeface="Times New Roman" pitchFamily="18" charset="0"/>
                <a:cs typeface="Times New Roman" pitchFamily="18" charset="0"/>
              </a:rPr>
              <a:t>End</a:t>
            </a:r>
            <a:endParaRPr lang="en-US" sz="2800" dirty="0">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637CE7DC-DEF9-4294-AB3E-1F8FF09A29F2}"/>
              </a:ext>
            </a:extLst>
          </p:cNvPr>
          <p:cNvSpPr/>
          <p:nvPr/>
        </p:nvSpPr>
        <p:spPr>
          <a:xfrm>
            <a:off x="1583140" y="2819400"/>
            <a:ext cx="687506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08753FEA-FDA9-6E57-E4F6-22C717C62471}"/>
              </a:ext>
            </a:extLst>
          </p:cNvPr>
          <p:cNvSpPr txBox="1"/>
          <p:nvPr/>
        </p:nvSpPr>
        <p:spPr>
          <a:xfrm>
            <a:off x="8470392" y="2786405"/>
            <a:ext cx="454152" cy="2623795"/>
          </a:xfrm>
          <a:prstGeom prst="rect">
            <a:avLst/>
          </a:prstGeom>
          <a:noFill/>
        </p:spPr>
        <p:txBody>
          <a:bodyPr wrap="square">
            <a:spAutoFit/>
          </a:bodyPr>
          <a:lstStyle/>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计</a:t>
            </a:r>
            <a:endPar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算</a:t>
            </a:r>
            <a:endPar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基</a:t>
            </a:r>
            <a:endPar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于</a:t>
            </a:r>
            <a:endPar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spcAft>
                <a:spcPts val="300"/>
              </a:spcAft>
            </a:pPr>
            <a:r>
              <a:rPr lang="en-US" altLang="zh-CN" b="1" i="1" dirty="0" err="1">
                <a:solidFill>
                  <a:srgbClr val="FF0000"/>
                </a:solidFill>
                <a:effectLst>
                  <a:outerShdw blurRad="38100" dist="38100" dir="2700000" algn="tl">
                    <a:srgbClr val="C0C0C0"/>
                  </a:outerShdw>
                </a:effectLst>
                <a:latin typeface="Times" panose="02020603050405020304" pitchFamily="18" charset="0"/>
                <a:ea typeface="华文细黑" pitchFamily="2" charset="-122"/>
              </a:rPr>
              <a:t>f</a:t>
            </a:r>
            <a:r>
              <a:rPr lang="en-US" altLang="zh-CN" sz="2400" b="1" i="1" baseline="-25000" dirty="0" err="1">
                <a:solidFill>
                  <a:srgbClr val="FF0000"/>
                </a:solidFill>
                <a:effectLst>
                  <a:outerShdw blurRad="38100" dist="38100" dir="2700000" algn="tl">
                    <a:srgbClr val="C0C0C0"/>
                  </a:outerShdw>
                </a:effectLst>
                <a:latin typeface="Times" panose="02020603050405020304" pitchFamily="18" charset="0"/>
                <a:ea typeface="华文细黑" pitchFamily="2" charset="-122"/>
              </a:rPr>
              <a:t>p</a:t>
            </a:r>
            <a:endParaRPr lang="en-US" altLang="zh-CN" b="1" i="1" baseline="-25000"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的</a:t>
            </a:r>
            <a:endPar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增</a:t>
            </a:r>
            <a:endPar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广</a:t>
            </a:r>
            <a:endPar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endParaRPr>
          </a:p>
          <a:p>
            <a:pPr algn="ct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流</a:t>
            </a:r>
            <a:endParaRPr lang="zh-CN" altLang="en-US" dirty="0"/>
          </a:p>
        </p:txBody>
      </p:sp>
    </p:spTree>
    <p:extLst>
      <p:ext uri="{BB962C8B-B14F-4D97-AF65-F5344CB8AC3E}">
        <p14:creationId xmlns:p14="http://schemas.microsoft.com/office/powerpoint/2010/main" val="2687889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11-23</a:t>
            </a:r>
          </a:p>
        </p:txBody>
      </p:sp>
      <p:sp>
        <p:nvSpPr>
          <p:cNvPr id="3" name="TextBox 2"/>
          <p:cNvSpPr txBox="1"/>
          <p:nvPr/>
        </p:nvSpPr>
        <p:spPr>
          <a:xfrm>
            <a:off x="990600" y="609600"/>
            <a:ext cx="7086600" cy="870751"/>
          </a:xfrm>
          <a:prstGeom prst="rect">
            <a:avLst/>
          </a:prstGeom>
          <a:noFill/>
        </p:spPr>
        <p:txBody>
          <a:bodyPr wrap="square" rtlCol="0">
            <a:spAutoFit/>
          </a:bodyPr>
          <a:lstStyle/>
          <a:p>
            <a:pPr marL="457200" indent="-457200">
              <a:lnSpc>
                <a:spcPct val="150000"/>
              </a:lnSpc>
            </a:pPr>
            <a:r>
              <a:rPr lang="en-US" b="1" dirty="0">
                <a:latin typeface="SimSun" panose="02010600030101010101" pitchFamily="2" charset="-122"/>
                <a:ea typeface="SimSun" panose="02010600030101010101" pitchFamily="2" charset="-122"/>
                <a:cs typeface="Times New Roman" pitchFamily="18" charset="0"/>
              </a:rPr>
              <a:t>例</a:t>
            </a:r>
            <a:r>
              <a:rPr lang="en-US" b="1" dirty="0">
                <a:latin typeface="Times New Roman" pitchFamily="18" charset="0"/>
                <a:ea typeface="SimSun" pitchFamily="2" charset="-122"/>
                <a:cs typeface="Times New Roman" pitchFamily="18" charset="0"/>
              </a:rPr>
              <a:t> 11.7 </a:t>
            </a:r>
            <a:r>
              <a:rPr lang="zh-CN" altLang="en-US" dirty="0"/>
              <a:t>用</a:t>
            </a:r>
            <a:r>
              <a:rPr lang="en-US" dirty="0">
                <a:latin typeface="Times New Roman" pitchFamily="18" charset="0"/>
                <a:cs typeface="Times New Roman" pitchFamily="18" charset="0"/>
              </a:rPr>
              <a:t>Ford-Fulkerson</a:t>
            </a:r>
            <a:r>
              <a:rPr lang="zh-CN" altLang="en-US" dirty="0">
                <a:latin typeface="Times New Roman" pitchFamily="18" charset="0"/>
                <a:cs typeface="Times New Roman" pitchFamily="18" charset="0"/>
              </a:rPr>
              <a:t>方法找下面网络的一个最大流。请图示每轮中的剩余网络，所采用的增广路径，以及对应的增广流。</a:t>
            </a:r>
            <a:endParaRPr lang="en-US" b="1" dirty="0">
              <a:latin typeface="Times New Roman" pitchFamily="18" charset="0"/>
              <a:ea typeface="SimSun" pitchFamily="2" charset="-122"/>
              <a:cs typeface="Times New Roman" pitchFamily="18" charset="0"/>
            </a:endParaRPr>
          </a:p>
        </p:txBody>
      </p:sp>
      <p:sp>
        <p:nvSpPr>
          <p:cNvPr id="4" name="Rectangle 3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1773204" y="2514600"/>
            <a:ext cx="5597591" cy="2104347"/>
            <a:chOff x="2441" y="5421"/>
            <a:chExt cx="5962" cy="2173"/>
          </a:xfrm>
        </p:grpSpPr>
        <p:sp>
          <p:nvSpPr>
            <p:cNvPr id="6" name="AutoShape 34"/>
            <p:cNvSpPr>
              <a:spLocks noChangeAspect="1" noChangeArrowheads="1" noTextEdit="1"/>
            </p:cNvSpPr>
            <p:nvPr/>
          </p:nvSpPr>
          <p:spPr bwMode="auto">
            <a:xfrm>
              <a:off x="2441" y="5422"/>
              <a:ext cx="5962" cy="21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 Box 33"/>
            <p:cNvSpPr txBox="1">
              <a:spLocks noChangeArrowheads="1"/>
            </p:cNvSpPr>
            <p:nvPr/>
          </p:nvSpPr>
          <p:spPr bwMode="auto">
            <a:xfrm>
              <a:off x="3895" y="6207"/>
              <a:ext cx="535"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 name="Text Box 32"/>
            <p:cNvSpPr txBox="1">
              <a:spLocks noChangeArrowheads="1"/>
            </p:cNvSpPr>
            <p:nvPr/>
          </p:nvSpPr>
          <p:spPr bwMode="auto">
            <a:xfrm>
              <a:off x="4705" y="5531"/>
              <a:ext cx="53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20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9" name="Text Box 31"/>
            <p:cNvSpPr txBox="1">
              <a:spLocks noChangeArrowheads="1"/>
            </p:cNvSpPr>
            <p:nvPr/>
          </p:nvSpPr>
          <p:spPr bwMode="auto">
            <a:xfrm>
              <a:off x="4754" y="6837"/>
              <a:ext cx="535"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20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 name="Text Box 30"/>
            <p:cNvSpPr txBox="1">
              <a:spLocks noChangeArrowheads="1"/>
            </p:cNvSpPr>
            <p:nvPr/>
          </p:nvSpPr>
          <p:spPr bwMode="auto">
            <a:xfrm>
              <a:off x="5903" y="5461"/>
              <a:ext cx="534"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20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 name="Text Box 29"/>
            <p:cNvSpPr txBox="1">
              <a:spLocks noChangeArrowheads="1"/>
            </p:cNvSpPr>
            <p:nvPr/>
          </p:nvSpPr>
          <p:spPr bwMode="auto">
            <a:xfrm>
              <a:off x="5954" y="6837"/>
              <a:ext cx="536"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20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2" name="Line 28"/>
            <p:cNvSpPr>
              <a:spLocks noChangeShapeType="1"/>
            </p:cNvSpPr>
            <p:nvPr/>
          </p:nvSpPr>
          <p:spPr bwMode="auto">
            <a:xfrm flipV="1">
              <a:off x="4192" y="5845"/>
              <a:ext cx="560" cy="451"/>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7"/>
            <p:cNvSpPr>
              <a:spLocks noChangeShapeType="1"/>
            </p:cNvSpPr>
            <p:nvPr/>
          </p:nvSpPr>
          <p:spPr bwMode="auto">
            <a:xfrm>
              <a:off x="4166" y="6531"/>
              <a:ext cx="627" cy="49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6"/>
            <p:cNvSpPr>
              <a:spLocks noChangeShapeType="1"/>
            </p:cNvSpPr>
            <p:nvPr/>
          </p:nvSpPr>
          <p:spPr bwMode="auto">
            <a:xfrm>
              <a:off x="5051" y="5749"/>
              <a:ext cx="876" cy="1"/>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5"/>
            <p:cNvSpPr>
              <a:spLocks noChangeShapeType="1"/>
            </p:cNvSpPr>
            <p:nvPr/>
          </p:nvSpPr>
          <p:spPr bwMode="auto">
            <a:xfrm>
              <a:off x="5111" y="7102"/>
              <a:ext cx="863"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4"/>
            <p:cNvSpPr>
              <a:spLocks noChangeShapeType="1"/>
            </p:cNvSpPr>
            <p:nvPr/>
          </p:nvSpPr>
          <p:spPr bwMode="auto">
            <a:xfrm>
              <a:off x="4924" y="5916"/>
              <a:ext cx="13" cy="104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3"/>
            <p:cNvSpPr>
              <a:spLocks noChangeShapeType="1"/>
            </p:cNvSpPr>
            <p:nvPr/>
          </p:nvSpPr>
          <p:spPr bwMode="auto">
            <a:xfrm flipH="1" flipV="1">
              <a:off x="6188" y="5851"/>
              <a:ext cx="15" cy="111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Box 22"/>
            <p:cNvSpPr txBox="1">
              <a:spLocks noChangeArrowheads="1"/>
            </p:cNvSpPr>
            <p:nvPr/>
          </p:nvSpPr>
          <p:spPr bwMode="auto">
            <a:xfrm>
              <a:off x="4689" y="6291"/>
              <a:ext cx="469"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 name="Text Box 21"/>
            <p:cNvSpPr txBox="1">
              <a:spLocks noChangeArrowheads="1"/>
            </p:cNvSpPr>
            <p:nvPr/>
          </p:nvSpPr>
          <p:spPr bwMode="auto">
            <a:xfrm>
              <a:off x="5839" y="6226"/>
              <a:ext cx="46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 name="Text Box 20"/>
            <p:cNvSpPr txBox="1">
              <a:spLocks noChangeArrowheads="1"/>
            </p:cNvSpPr>
            <p:nvPr/>
          </p:nvSpPr>
          <p:spPr bwMode="auto">
            <a:xfrm>
              <a:off x="4167" y="6734"/>
              <a:ext cx="47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 name="Text Box 19"/>
            <p:cNvSpPr txBox="1">
              <a:spLocks noChangeArrowheads="1"/>
            </p:cNvSpPr>
            <p:nvPr/>
          </p:nvSpPr>
          <p:spPr bwMode="auto">
            <a:xfrm>
              <a:off x="5263" y="7059"/>
              <a:ext cx="469"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 name="Text Box 18"/>
            <p:cNvSpPr txBox="1">
              <a:spLocks noChangeArrowheads="1"/>
            </p:cNvSpPr>
            <p:nvPr/>
          </p:nvSpPr>
          <p:spPr bwMode="auto">
            <a:xfrm>
              <a:off x="4136" y="5814"/>
              <a:ext cx="469"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3" name="Text Box 17"/>
            <p:cNvSpPr txBox="1">
              <a:spLocks noChangeArrowheads="1"/>
            </p:cNvSpPr>
            <p:nvPr/>
          </p:nvSpPr>
          <p:spPr bwMode="auto">
            <a:xfrm>
              <a:off x="6451" y="6694"/>
              <a:ext cx="469"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 name="Text Box 16"/>
            <p:cNvSpPr txBox="1">
              <a:spLocks noChangeArrowheads="1"/>
            </p:cNvSpPr>
            <p:nvPr/>
          </p:nvSpPr>
          <p:spPr bwMode="auto">
            <a:xfrm>
              <a:off x="6111" y="6213"/>
              <a:ext cx="47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 name="Text Box 15"/>
            <p:cNvSpPr txBox="1">
              <a:spLocks noChangeArrowheads="1"/>
            </p:cNvSpPr>
            <p:nvPr/>
          </p:nvSpPr>
          <p:spPr bwMode="auto">
            <a:xfrm>
              <a:off x="5211" y="5421"/>
              <a:ext cx="469"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 name="Text Box 14"/>
            <p:cNvSpPr txBox="1">
              <a:spLocks noChangeArrowheads="1"/>
            </p:cNvSpPr>
            <p:nvPr/>
          </p:nvSpPr>
          <p:spPr bwMode="auto">
            <a:xfrm>
              <a:off x="5341" y="6407"/>
              <a:ext cx="470"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 name="Text Box 13"/>
            <p:cNvSpPr txBox="1">
              <a:spLocks noChangeArrowheads="1"/>
            </p:cNvSpPr>
            <p:nvPr/>
          </p:nvSpPr>
          <p:spPr bwMode="auto">
            <a:xfrm>
              <a:off x="6777" y="6242"/>
              <a:ext cx="534"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 name="Line 12"/>
            <p:cNvSpPr>
              <a:spLocks noChangeShapeType="1"/>
            </p:cNvSpPr>
            <p:nvPr/>
          </p:nvSpPr>
          <p:spPr bwMode="auto">
            <a:xfrm flipH="1">
              <a:off x="5039" y="5853"/>
              <a:ext cx="962" cy="112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Text Box 11"/>
            <p:cNvSpPr txBox="1">
              <a:spLocks noChangeArrowheads="1"/>
            </p:cNvSpPr>
            <p:nvPr/>
          </p:nvSpPr>
          <p:spPr bwMode="auto">
            <a:xfrm>
              <a:off x="6345" y="5687"/>
              <a:ext cx="47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0" name="Line 10"/>
            <p:cNvSpPr>
              <a:spLocks noChangeShapeType="1"/>
            </p:cNvSpPr>
            <p:nvPr/>
          </p:nvSpPr>
          <p:spPr bwMode="auto">
            <a:xfrm>
              <a:off x="6246" y="5815"/>
              <a:ext cx="583" cy="484"/>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9"/>
            <p:cNvSpPr>
              <a:spLocks noChangeShapeType="1"/>
            </p:cNvSpPr>
            <p:nvPr/>
          </p:nvSpPr>
          <p:spPr bwMode="auto">
            <a:xfrm flipV="1">
              <a:off x="6257" y="6544"/>
              <a:ext cx="584" cy="47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8"/>
            <p:cNvSpPr>
              <a:spLocks noChangeShapeType="1"/>
            </p:cNvSpPr>
            <p:nvPr/>
          </p:nvSpPr>
          <p:spPr bwMode="auto">
            <a:xfrm>
              <a:off x="6091" y="5889"/>
              <a:ext cx="1" cy="105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7"/>
            <p:cNvSpPr>
              <a:spLocks noChangeArrowheads="1"/>
            </p:cNvSpPr>
            <p:nvPr/>
          </p:nvSpPr>
          <p:spPr bwMode="auto">
            <a:xfrm>
              <a:off x="3910" y="6248"/>
              <a:ext cx="315" cy="3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Oval 6"/>
            <p:cNvSpPr>
              <a:spLocks noChangeArrowheads="1"/>
            </p:cNvSpPr>
            <p:nvPr/>
          </p:nvSpPr>
          <p:spPr bwMode="auto">
            <a:xfrm>
              <a:off x="4735" y="5612"/>
              <a:ext cx="316" cy="3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Oval 5"/>
            <p:cNvSpPr>
              <a:spLocks noChangeArrowheads="1"/>
            </p:cNvSpPr>
            <p:nvPr/>
          </p:nvSpPr>
          <p:spPr bwMode="auto">
            <a:xfrm>
              <a:off x="5942" y="5556"/>
              <a:ext cx="316"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Oval 4"/>
            <p:cNvSpPr>
              <a:spLocks noChangeArrowheads="1"/>
            </p:cNvSpPr>
            <p:nvPr/>
          </p:nvSpPr>
          <p:spPr bwMode="auto">
            <a:xfrm>
              <a:off x="4795" y="6941"/>
              <a:ext cx="316"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
            <p:cNvSpPr>
              <a:spLocks noChangeArrowheads="1"/>
            </p:cNvSpPr>
            <p:nvPr/>
          </p:nvSpPr>
          <p:spPr bwMode="auto">
            <a:xfrm>
              <a:off x="5978" y="6948"/>
              <a:ext cx="315"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Oval 2"/>
            <p:cNvSpPr>
              <a:spLocks noChangeArrowheads="1"/>
            </p:cNvSpPr>
            <p:nvPr/>
          </p:nvSpPr>
          <p:spPr bwMode="auto">
            <a:xfrm>
              <a:off x="6782" y="6262"/>
              <a:ext cx="316" cy="3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095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11-24</a:t>
            </a:r>
          </a:p>
        </p:txBody>
      </p:sp>
      <p:sp>
        <p:nvSpPr>
          <p:cNvPr id="3" name="Rectangle 6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4" name="Group 73"/>
          <p:cNvGrpSpPr/>
          <p:nvPr/>
        </p:nvGrpSpPr>
        <p:grpSpPr>
          <a:xfrm>
            <a:off x="1295400" y="658910"/>
            <a:ext cx="3504514" cy="2424347"/>
            <a:chOff x="1295769" y="912687"/>
            <a:chExt cx="3504514" cy="2424347"/>
          </a:xfrm>
        </p:grpSpPr>
        <p:sp>
          <p:nvSpPr>
            <p:cNvPr id="6" name="Text Box 67"/>
            <p:cNvSpPr txBox="1">
              <a:spLocks noChangeArrowheads="1"/>
            </p:cNvSpPr>
            <p:nvPr/>
          </p:nvSpPr>
          <p:spPr bwMode="auto">
            <a:xfrm>
              <a:off x="2714888" y="912687"/>
              <a:ext cx="471291" cy="47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 name="Text Box 66"/>
            <p:cNvSpPr txBox="1">
              <a:spLocks noChangeArrowheads="1"/>
            </p:cNvSpPr>
            <p:nvPr/>
          </p:nvSpPr>
          <p:spPr bwMode="auto">
            <a:xfrm>
              <a:off x="1295769" y="1676496"/>
              <a:ext cx="537743" cy="45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i="1" dirty="0">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 name="Text Box 65"/>
            <p:cNvSpPr txBox="1">
              <a:spLocks noChangeArrowheads="1"/>
            </p:cNvSpPr>
            <p:nvPr/>
          </p:nvSpPr>
          <p:spPr bwMode="auto">
            <a:xfrm>
              <a:off x="2128179" y="990378"/>
              <a:ext cx="538618" cy="53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 name="Text Box 64"/>
            <p:cNvSpPr txBox="1">
              <a:spLocks noChangeArrowheads="1"/>
            </p:cNvSpPr>
            <p:nvPr/>
          </p:nvSpPr>
          <p:spPr bwMode="auto">
            <a:xfrm>
              <a:off x="2133425" y="2438434"/>
              <a:ext cx="537743" cy="5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 name="Text Box 63"/>
            <p:cNvSpPr txBox="1">
              <a:spLocks noChangeArrowheads="1"/>
            </p:cNvSpPr>
            <p:nvPr/>
          </p:nvSpPr>
          <p:spPr bwMode="auto">
            <a:xfrm>
              <a:off x="3349687" y="914559"/>
              <a:ext cx="536869" cy="53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1" name="Text Box 62"/>
            <p:cNvSpPr txBox="1">
              <a:spLocks noChangeArrowheads="1"/>
            </p:cNvSpPr>
            <p:nvPr/>
          </p:nvSpPr>
          <p:spPr bwMode="auto">
            <a:xfrm>
              <a:off x="3353185" y="2438434"/>
              <a:ext cx="539492" cy="5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 name="Line 61"/>
            <p:cNvSpPr>
              <a:spLocks noChangeShapeType="1"/>
            </p:cNvSpPr>
            <p:nvPr/>
          </p:nvSpPr>
          <p:spPr bwMode="auto">
            <a:xfrm flipV="1">
              <a:off x="1586938" y="1292719"/>
              <a:ext cx="587583" cy="499846"/>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60"/>
            <p:cNvSpPr>
              <a:spLocks noChangeShapeType="1"/>
            </p:cNvSpPr>
            <p:nvPr/>
          </p:nvSpPr>
          <p:spPr bwMode="auto">
            <a:xfrm>
              <a:off x="1560706" y="2045297"/>
              <a:ext cx="630428" cy="53354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59"/>
            <p:cNvSpPr>
              <a:spLocks noChangeShapeType="1"/>
            </p:cNvSpPr>
            <p:nvPr/>
          </p:nvSpPr>
          <p:spPr bwMode="auto">
            <a:xfrm>
              <a:off x="2449950" y="1203795"/>
              <a:ext cx="880500" cy="936"/>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58"/>
            <p:cNvSpPr>
              <a:spLocks noChangeShapeType="1"/>
            </p:cNvSpPr>
            <p:nvPr/>
          </p:nvSpPr>
          <p:spPr bwMode="auto">
            <a:xfrm>
              <a:off x="2510283" y="2660276"/>
              <a:ext cx="867385" cy="93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57"/>
            <p:cNvSpPr>
              <a:spLocks noChangeShapeType="1"/>
            </p:cNvSpPr>
            <p:nvPr/>
          </p:nvSpPr>
          <p:spPr bwMode="auto">
            <a:xfrm>
              <a:off x="2322291" y="1383515"/>
              <a:ext cx="13116" cy="11241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56"/>
            <p:cNvSpPr>
              <a:spLocks noChangeShapeType="1"/>
            </p:cNvSpPr>
            <p:nvPr/>
          </p:nvSpPr>
          <p:spPr bwMode="auto">
            <a:xfrm flipH="1" flipV="1">
              <a:off x="3593639" y="1313312"/>
              <a:ext cx="14864" cy="120281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 Box 55"/>
            <p:cNvSpPr txBox="1">
              <a:spLocks noChangeArrowheads="1"/>
            </p:cNvSpPr>
            <p:nvPr/>
          </p:nvSpPr>
          <p:spPr bwMode="auto">
            <a:xfrm>
              <a:off x="2086209" y="1786949"/>
              <a:ext cx="471291" cy="47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 name="Text Box 54"/>
            <p:cNvSpPr txBox="1">
              <a:spLocks noChangeArrowheads="1"/>
            </p:cNvSpPr>
            <p:nvPr/>
          </p:nvSpPr>
          <p:spPr bwMode="auto">
            <a:xfrm>
              <a:off x="3242138" y="1717682"/>
              <a:ext cx="471291" cy="4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effectLst/>
                  <a:highlight>
                    <a:srgbClr val="FFFF00"/>
                  </a:highligh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effectLst/>
                <a:highlight>
                  <a:srgbClr val="FFFF00"/>
                </a:highlight>
                <a:latin typeface="Arial" pitchFamily="34" charset="0"/>
                <a:cs typeface="Arial" pitchFamily="34" charset="0"/>
              </a:endParaRPr>
            </a:p>
          </p:txBody>
        </p:sp>
        <p:sp>
          <p:nvSpPr>
            <p:cNvPr id="20" name="Text Box 53"/>
            <p:cNvSpPr txBox="1">
              <a:spLocks noChangeArrowheads="1"/>
            </p:cNvSpPr>
            <p:nvPr/>
          </p:nvSpPr>
          <p:spPr bwMode="auto">
            <a:xfrm>
              <a:off x="1561581" y="2264330"/>
              <a:ext cx="472165" cy="47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 name="Text Box 52"/>
            <p:cNvSpPr txBox="1">
              <a:spLocks noChangeArrowheads="1"/>
            </p:cNvSpPr>
            <p:nvPr/>
          </p:nvSpPr>
          <p:spPr bwMode="auto">
            <a:xfrm>
              <a:off x="2663299" y="2614410"/>
              <a:ext cx="471291" cy="35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 name="Text Box 51"/>
            <p:cNvSpPr txBox="1">
              <a:spLocks noChangeArrowheads="1"/>
            </p:cNvSpPr>
            <p:nvPr/>
          </p:nvSpPr>
          <p:spPr bwMode="auto">
            <a:xfrm>
              <a:off x="1526606" y="1296464"/>
              <a:ext cx="471291" cy="47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 name="Text Box 50"/>
            <p:cNvSpPr txBox="1">
              <a:spLocks noChangeArrowheads="1"/>
            </p:cNvSpPr>
            <p:nvPr/>
          </p:nvSpPr>
          <p:spPr bwMode="auto">
            <a:xfrm>
              <a:off x="3857702" y="2221273"/>
              <a:ext cx="471291" cy="47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 name="Text Box 49"/>
            <p:cNvSpPr txBox="1">
              <a:spLocks noChangeArrowheads="1"/>
            </p:cNvSpPr>
            <p:nvPr/>
          </p:nvSpPr>
          <p:spPr bwMode="auto">
            <a:xfrm>
              <a:off x="3566533" y="1703642"/>
              <a:ext cx="472165" cy="47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 name="Text Box 48"/>
            <p:cNvSpPr txBox="1">
              <a:spLocks noChangeArrowheads="1"/>
            </p:cNvSpPr>
            <p:nvPr/>
          </p:nvSpPr>
          <p:spPr bwMode="auto">
            <a:xfrm>
              <a:off x="2741993" y="1912379"/>
              <a:ext cx="472165" cy="47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 name="Text Box 47"/>
            <p:cNvSpPr txBox="1">
              <a:spLocks noChangeArrowheads="1"/>
            </p:cNvSpPr>
            <p:nvPr/>
          </p:nvSpPr>
          <p:spPr bwMode="auto">
            <a:xfrm>
              <a:off x="4263414" y="1754188"/>
              <a:ext cx="536869" cy="5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 name="Line 46"/>
            <p:cNvSpPr>
              <a:spLocks noChangeShapeType="1"/>
            </p:cNvSpPr>
            <p:nvPr/>
          </p:nvSpPr>
          <p:spPr bwMode="auto">
            <a:xfrm flipH="1">
              <a:off x="2438584" y="1316120"/>
              <a:ext cx="967064" cy="120842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Text Box 45"/>
            <p:cNvSpPr txBox="1">
              <a:spLocks noChangeArrowheads="1"/>
            </p:cNvSpPr>
            <p:nvPr/>
          </p:nvSpPr>
          <p:spPr bwMode="auto">
            <a:xfrm>
              <a:off x="3738786" y="1170098"/>
              <a:ext cx="473039" cy="47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 name="Line 44"/>
            <p:cNvSpPr>
              <a:spLocks noChangeShapeType="1"/>
            </p:cNvSpPr>
            <p:nvPr/>
          </p:nvSpPr>
          <p:spPr bwMode="auto">
            <a:xfrm>
              <a:off x="3651348" y="1274935"/>
              <a:ext cx="585834" cy="5213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43"/>
            <p:cNvSpPr>
              <a:spLocks noChangeShapeType="1"/>
            </p:cNvSpPr>
            <p:nvPr/>
          </p:nvSpPr>
          <p:spPr bwMode="auto">
            <a:xfrm flipV="1">
              <a:off x="3662715" y="2059337"/>
              <a:ext cx="586709" cy="510143"/>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42"/>
            <p:cNvSpPr>
              <a:spLocks noChangeShapeType="1"/>
            </p:cNvSpPr>
            <p:nvPr/>
          </p:nvSpPr>
          <p:spPr bwMode="auto">
            <a:xfrm>
              <a:off x="3495709" y="1354498"/>
              <a:ext cx="874" cy="114009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Oval 41"/>
            <p:cNvSpPr>
              <a:spLocks noChangeArrowheads="1"/>
            </p:cNvSpPr>
            <p:nvPr/>
          </p:nvSpPr>
          <p:spPr bwMode="auto">
            <a:xfrm>
              <a:off x="1302764" y="1741083"/>
              <a:ext cx="317400" cy="3369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40"/>
            <p:cNvSpPr>
              <a:spLocks noChangeArrowheads="1"/>
            </p:cNvSpPr>
            <p:nvPr/>
          </p:nvSpPr>
          <p:spPr bwMode="auto">
            <a:xfrm>
              <a:off x="2132551" y="1055901"/>
              <a:ext cx="317400" cy="3369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Oval 39"/>
            <p:cNvSpPr>
              <a:spLocks noChangeArrowheads="1"/>
            </p:cNvSpPr>
            <p:nvPr/>
          </p:nvSpPr>
          <p:spPr bwMode="auto">
            <a:xfrm>
              <a:off x="3346190" y="995994"/>
              <a:ext cx="317400" cy="3388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Oval 38"/>
            <p:cNvSpPr>
              <a:spLocks noChangeArrowheads="1"/>
            </p:cNvSpPr>
            <p:nvPr/>
          </p:nvSpPr>
          <p:spPr bwMode="auto">
            <a:xfrm>
              <a:off x="2192883" y="2487108"/>
              <a:ext cx="317400" cy="3388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Oval 37"/>
            <p:cNvSpPr>
              <a:spLocks noChangeArrowheads="1"/>
            </p:cNvSpPr>
            <p:nvPr/>
          </p:nvSpPr>
          <p:spPr bwMode="auto">
            <a:xfrm>
              <a:off x="3382039" y="2494597"/>
              <a:ext cx="316525" cy="3397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6"/>
            <p:cNvSpPr>
              <a:spLocks noChangeArrowheads="1"/>
            </p:cNvSpPr>
            <p:nvPr/>
          </p:nvSpPr>
          <p:spPr bwMode="auto">
            <a:xfrm>
              <a:off x="4189966" y="1756060"/>
              <a:ext cx="318274" cy="3388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Box 35"/>
            <p:cNvSpPr txBox="1">
              <a:spLocks noChangeArrowheads="1"/>
            </p:cNvSpPr>
            <p:nvPr/>
          </p:nvSpPr>
          <p:spPr bwMode="auto">
            <a:xfrm>
              <a:off x="2644063" y="2922368"/>
              <a:ext cx="556105" cy="41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73" name="Group 72"/>
          <p:cNvGrpSpPr/>
          <p:nvPr/>
        </p:nvGrpSpPr>
        <p:grpSpPr>
          <a:xfrm>
            <a:off x="4757944" y="638317"/>
            <a:ext cx="3319145" cy="2536672"/>
            <a:chOff x="4758313" y="892094"/>
            <a:chExt cx="3319145" cy="2536672"/>
          </a:xfrm>
        </p:grpSpPr>
        <p:sp>
          <p:nvSpPr>
            <p:cNvPr id="39" name="Text Box 34"/>
            <p:cNvSpPr txBox="1">
              <a:spLocks noChangeArrowheads="1"/>
            </p:cNvSpPr>
            <p:nvPr/>
          </p:nvSpPr>
          <p:spPr bwMode="auto">
            <a:xfrm>
              <a:off x="4795911" y="1752316"/>
              <a:ext cx="537743" cy="45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0" name="Text Box 33"/>
            <p:cNvSpPr txBox="1">
              <a:spLocks noChangeArrowheads="1"/>
            </p:cNvSpPr>
            <p:nvPr/>
          </p:nvSpPr>
          <p:spPr bwMode="auto">
            <a:xfrm>
              <a:off x="5557496" y="990378"/>
              <a:ext cx="538618" cy="533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1" name="Text Box 32"/>
            <p:cNvSpPr txBox="1">
              <a:spLocks noChangeArrowheads="1"/>
            </p:cNvSpPr>
            <p:nvPr/>
          </p:nvSpPr>
          <p:spPr bwMode="auto">
            <a:xfrm>
              <a:off x="5638813" y="2438434"/>
              <a:ext cx="537743" cy="53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2" name="Text Box 31"/>
            <p:cNvSpPr txBox="1">
              <a:spLocks noChangeArrowheads="1"/>
            </p:cNvSpPr>
            <p:nvPr/>
          </p:nvSpPr>
          <p:spPr bwMode="auto">
            <a:xfrm>
              <a:off x="6778130" y="985698"/>
              <a:ext cx="536869" cy="53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3" name="Text Box 30"/>
            <p:cNvSpPr txBox="1">
              <a:spLocks noChangeArrowheads="1"/>
            </p:cNvSpPr>
            <p:nvPr/>
          </p:nvSpPr>
          <p:spPr bwMode="auto">
            <a:xfrm>
              <a:off x="6781627" y="2439370"/>
              <a:ext cx="538618" cy="53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4" name="Line 29"/>
            <p:cNvSpPr>
              <a:spLocks noChangeShapeType="1"/>
            </p:cNvSpPr>
            <p:nvPr/>
          </p:nvSpPr>
          <p:spPr bwMode="auto">
            <a:xfrm flipV="1">
              <a:off x="5041612" y="1301144"/>
              <a:ext cx="588458" cy="499846"/>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28"/>
            <p:cNvSpPr>
              <a:spLocks noChangeShapeType="1"/>
            </p:cNvSpPr>
            <p:nvPr/>
          </p:nvSpPr>
          <p:spPr bwMode="auto">
            <a:xfrm>
              <a:off x="5016255" y="2053721"/>
              <a:ext cx="629553" cy="53260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27"/>
            <p:cNvSpPr>
              <a:spLocks noChangeShapeType="1"/>
            </p:cNvSpPr>
            <p:nvPr/>
          </p:nvSpPr>
          <p:spPr bwMode="auto">
            <a:xfrm>
              <a:off x="5905499" y="1211284"/>
              <a:ext cx="880500" cy="936"/>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26"/>
            <p:cNvSpPr>
              <a:spLocks noChangeShapeType="1"/>
            </p:cNvSpPr>
            <p:nvPr/>
          </p:nvSpPr>
          <p:spPr bwMode="auto">
            <a:xfrm>
              <a:off x="5965831" y="2668700"/>
              <a:ext cx="867385" cy="93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25"/>
            <p:cNvSpPr>
              <a:spLocks noChangeShapeType="1"/>
            </p:cNvSpPr>
            <p:nvPr/>
          </p:nvSpPr>
          <p:spPr bwMode="auto">
            <a:xfrm>
              <a:off x="5777839" y="1391004"/>
              <a:ext cx="13116" cy="11241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24"/>
            <p:cNvSpPr>
              <a:spLocks noChangeShapeType="1"/>
            </p:cNvSpPr>
            <p:nvPr/>
          </p:nvSpPr>
          <p:spPr bwMode="auto">
            <a:xfrm flipH="1" flipV="1">
              <a:off x="7048313" y="1321737"/>
              <a:ext cx="14864" cy="120281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 Box 23"/>
            <p:cNvSpPr txBox="1">
              <a:spLocks noChangeArrowheads="1"/>
            </p:cNvSpPr>
            <p:nvPr/>
          </p:nvSpPr>
          <p:spPr bwMode="auto">
            <a:xfrm>
              <a:off x="5394861" y="1725171"/>
              <a:ext cx="616438" cy="32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1" name="Text Box 22"/>
            <p:cNvSpPr txBox="1">
              <a:spLocks noChangeArrowheads="1"/>
            </p:cNvSpPr>
            <p:nvPr/>
          </p:nvSpPr>
          <p:spPr bwMode="auto">
            <a:xfrm>
              <a:off x="6541173" y="1717682"/>
              <a:ext cx="602448" cy="31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2" name="Text Box 21"/>
            <p:cNvSpPr txBox="1">
              <a:spLocks noChangeArrowheads="1"/>
            </p:cNvSpPr>
            <p:nvPr/>
          </p:nvSpPr>
          <p:spPr bwMode="auto">
            <a:xfrm>
              <a:off x="4861490" y="2232505"/>
              <a:ext cx="674147" cy="47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3" name="Text Box 20"/>
            <p:cNvSpPr txBox="1">
              <a:spLocks noChangeArrowheads="1"/>
            </p:cNvSpPr>
            <p:nvPr/>
          </p:nvSpPr>
          <p:spPr bwMode="auto">
            <a:xfrm>
              <a:off x="6124094" y="2605986"/>
              <a:ext cx="810550" cy="32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4" name="Text Box 19"/>
            <p:cNvSpPr txBox="1">
              <a:spLocks noChangeArrowheads="1"/>
            </p:cNvSpPr>
            <p:nvPr/>
          </p:nvSpPr>
          <p:spPr bwMode="auto">
            <a:xfrm>
              <a:off x="4788916" y="1321737"/>
              <a:ext cx="879626" cy="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5" name="Text Box 18"/>
            <p:cNvSpPr txBox="1">
              <a:spLocks noChangeArrowheads="1"/>
            </p:cNvSpPr>
            <p:nvPr/>
          </p:nvSpPr>
          <p:spPr bwMode="auto">
            <a:xfrm>
              <a:off x="7312376" y="2228761"/>
              <a:ext cx="578839" cy="31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6" name="Text Box 17"/>
            <p:cNvSpPr txBox="1">
              <a:spLocks noChangeArrowheads="1"/>
            </p:cNvSpPr>
            <p:nvPr/>
          </p:nvSpPr>
          <p:spPr bwMode="auto">
            <a:xfrm>
              <a:off x="6970493" y="1739211"/>
              <a:ext cx="521130" cy="32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7" name="Text Box 16"/>
            <p:cNvSpPr txBox="1">
              <a:spLocks noChangeArrowheads="1"/>
            </p:cNvSpPr>
            <p:nvPr/>
          </p:nvSpPr>
          <p:spPr bwMode="auto">
            <a:xfrm>
              <a:off x="6005178" y="892094"/>
              <a:ext cx="685514" cy="47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8" name="Text Box 15"/>
            <p:cNvSpPr txBox="1">
              <a:spLocks noChangeArrowheads="1"/>
            </p:cNvSpPr>
            <p:nvPr/>
          </p:nvSpPr>
          <p:spPr bwMode="auto">
            <a:xfrm>
              <a:off x="6196667" y="1919867"/>
              <a:ext cx="535995" cy="35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9" name="Text Box 14"/>
            <p:cNvSpPr txBox="1">
              <a:spLocks noChangeArrowheads="1"/>
            </p:cNvSpPr>
            <p:nvPr/>
          </p:nvSpPr>
          <p:spPr bwMode="auto">
            <a:xfrm>
              <a:off x="7680490" y="1752316"/>
              <a:ext cx="396968" cy="45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0" name="Line 13"/>
            <p:cNvSpPr>
              <a:spLocks noChangeShapeType="1"/>
            </p:cNvSpPr>
            <p:nvPr/>
          </p:nvSpPr>
          <p:spPr bwMode="auto">
            <a:xfrm flipH="1">
              <a:off x="5893258" y="1323609"/>
              <a:ext cx="967064" cy="120936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Text Box 12"/>
            <p:cNvSpPr txBox="1">
              <a:spLocks noChangeArrowheads="1"/>
            </p:cNvSpPr>
            <p:nvPr/>
          </p:nvSpPr>
          <p:spPr bwMode="auto">
            <a:xfrm>
              <a:off x="7194334" y="1178522"/>
              <a:ext cx="743223" cy="34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2" name="Line 11"/>
            <p:cNvSpPr>
              <a:spLocks noChangeShapeType="1"/>
            </p:cNvSpPr>
            <p:nvPr/>
          </p:nvSpPr>
          <p:spPr bwMode="auto">
            <a:xfrm>
              <a:off x="7106897" y="1282423"/>
              <a:ext cx="585834" cy="521375"/>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10"/>
            <p:cNvSpPr>
              <a:spLocks noChangeShapeType="1"/>
            </p:cNvSpPr>
            <p:nvPr/>
          </p:nvSpPr>
          <p:spPr bwMode="auto">
            <a:xfrm flipV="1">
              <a:off x="7117389" y="2067762"/>
              <a:ext cx="587583" cy="50920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9"/>
            <p:cNvSpPr>
              <a:spLocks noChangeShapeType="1"/>
            </p:cNvSpPr>
            <p:nvPr/>
          </p:nvSpPr>
          <p:spPr bwMode="auto">
            <a:xfrm>
              <a:off x="6950383" y="1361987"/>
              <a:ext cx="1749" cy="114103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8"/>
            <p:cNvSpPr>
              <a:spLocks noChangeArrowheads="1"/>
            </p:cNvSpPr>
            <p:nvPr/>
          </p:nvSpPr>
          <p:spPr bwMode="auto">
            <a:xfrm>
              <a:off x="4758313" y="1748572"/>
              <a:ext cx="316525" cy="3369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7"/>
            <p:cNvSpPr>
              <a:spLocks noChangeArrowheads="1"/>
            </p:cNvSpPr>
            <p:nvPr/>
          </p:nvSpPr>
          <p:spPr bwMode="auto">
            <a:xfrm>
              <a:off x="5588099" y="1064325"/>
              <a:ext cx="317400" cy="3369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Oval 6"/>
            <p:cNvSpPr>
              <a:spLocks noChangeArrowheads="1"/>
            </p:cNvSpPr>
            <p:nvPr/>
          </p:nvSpPr>
          <p:spPr bwMode="auto">
            <a:xfrm>
              <a:off x="6800864" y="1003483"/>
              <a:ext cx="317400" cy="3397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Oval 5"/>
            <p:cNvSpPr>
              <a:spLocks noChangeArrowheads="1"/>
            </p:cNvSpPr>
            <p:nvPr/>
          </p:nvSpPr>
          <p:spPr bwMode="auto">
            <a:xfrm>
              <a:off x="5648431" y="2495533"/>
              <a:ext cx="317400" cy="3388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4"/>
            <p:cNvSpPr>
              <a:spLocks noChangeArrowheads="1"/>
            </p:cNvSpPr>
            <p:nvPr/>
          </p:nvSpPr>
          <p:spPr bwMode="auto">
            <a:xfrm>
              <a:off x="6836713" y="2503021"/>
              <a:ext cx="317400" cy="3388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Oval 3"/>
            <p:cNvSpPr>
              <a:spLocks noChangeArrowheads="1"/>
            </p:cNvSpPr>
            <p:nvPr/>
          </p:nvSpPr>
          <p:spPr bwMode="auto">
            <a:xfrm>
              <a:off x="7645514" y="1763548"/>
              <a:ext cx="317400" cy="3397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2"/>
            <p:cNvSpPr txBox="1">
              <a:spLocks noChangeArrowheads="1"/>
            </p:cNvSpPr>
            <p:nvPr/>
          </p:nvSpPr>
          <p:spPr bwMode="auto">
            <a:xfrm>
              <a:off x="6118848" y="2939216"/>
              <a:ext cx="555231" cy="4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72" name="Rectangle 17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8" name="Rectangle 29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0" name="AutoShape 290"/>
          <p:cNvSpPr>
            <a:spLocks noChangeAspect="1" noChangeArrowheads="1" noTextEdit="1"/>
          </p:cNvSpPr>
          <p:nvPr/>
        </p:nvSpPr>
        <p:spPr bwMode="auto">
          <a:xfrm>
            <a:off x="1184021" y="3074885"/>
            <a:ext cx="7231786"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256"/>
          <p:cNvGrpSpPr>
            <a:grpSpLocks/>
          </p:cNvGrpSpPr>
          <p:nvPr/>
        </p:nvGrpSpPr>
        <p:grpSpPr bwMode="auto">
          <a:xfrm>
            <a:off x="4885122" y="3162571"/>
            <a:ext cx="3496239" cy="2527099"/>
            <a:chOff x="5944" y="11412"/>
            <a:chExt cx="3857" cy="2565"/>
          </a:xfrm>
        </p:grpSpPr>
        <p:sp>
          <p:nvSpPr>
            <p:cNvPr id="190" name="Text Box 289"/>
            <p:cNvSpPr txBox="1">
              <a:spLocks noChangeArrowheads="1"/>
            </p:cNvSpPr>
            <p:nvPr/>
          </p:nvSpPr>
          <p:spPr bwMode="auto">
            <a:xfrm>
              <a:off x="5990" y="12327"/>
              <a:ext cx="617"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1" name="Text Box 288"/>
            <p:cNvSpPr txBox="1">
              <a:spLocks noChangeArrowheads="1"/>
            </p:cNvSpPr>
            <p:nvPr/>
          </p:nvSpPr>
          <p:spPr bwMode="auto">
            <a:xfrm>
              <a:off x="6859" y="11502"/>
              <a:ext cx="618"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2" name="Text Box 287"/>
            <p:cNvSpPr txBox="1">
              <a:spLocks noChangeArrowheads="1"/>
            </p:cNvSpPr>
            <p:nvPr/>
          </p:nvSpPr>
          <p:spPr bwMode="auto">
            <a:xfrm>
              <a:off x="6943" y="13049"/>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93" name="Text Box 286"/>
            <p:cNvSpPr txBox="1">
              <a:spLocks noChangeArrowheads="1"/>
            </p:cNvSpPr>
            <p:nvPr/>
          </p:nvSpPr>
          <p:spPr bwMode="auto">
            <a:xfrm>
              <a:off x="8288" y="11474"/>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4" name="Text Box 285"/>
            <p:cNvSpPr txBox="1">
              <a:spLocks noChangeArrowheads="1"/>
            </p:cNvSpPr>
            <p:nvPr/>
          </p:nvSpPr>
          <p:spPr bwMode="auto">
            <a:xfrm>
              <a:off x="8288" y="13049"/>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95" name="Line 284"/>
            <p:cNvSpPr>
              <a:spLocks noChangeShapeType="1"/>
            </p:cNvSpPr>
            <p:nvPr/>
          </p:nvSpPr>
          <p:spPr bwMode="auto">
            <a:xfrm flipV="1">
              <a:off x="6269" y="11840"/>
              <a:ext cx="645" cy="513"/>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83"/>
            <p:cNvSpPr>
              <a:spLocks noChangeShapeType="1"/>
            </p:cNvSpPr>
            <p:nvPr/>
          </p:nvSpPr>
          <p:spPr bwMode="auto">
            <a:xfrm>
              <a:off x="6239" y="12623"/>
              <a:ext cx="722" cy="57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82"/>
            <p:cNvSpPr>
              <a:spLocks noChangeShapeType="1"/>
            </p:cNvSpPr>
            <p:nvPr/>
          </p:nvSpPr>
          <p:spPr bwMode="auto">
            <a:xfrm>
              <a:off x="7260" y="11722"/>
              <a:ext cx="1010" cy="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81"/>
            <p:cNvSpPr>
              <a:spLocks noChangeShapeType="1"/>
            </p:cNvSpPr>
            <p:nvPr/>
          </p:nvSpPr>
          <p:spPr bwMode="auto">
            <a:xfrm>
              <a:off x="7329" y="13281"/>
              <a:ext cx="994"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80"/>
            <p:cNvSpPr>
              <a:spLocks noChangeShapeType="1"/>
            </p:cNvSpPr>
            <p:nvPr/>
          </p:nvSpPr>
          <p:spPr bwMode="auto">
            <a:xfrm>
              <a:off x="7112" y="11915"/>
              <a:ext cx="15" cy="120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79"/>
            <p:cNvSpPr>
              <a:spLocks noChangeShapeType="1"/>
            </p:cNvSpPr>
            <p:nvPr/>
          </p:nvSpPr>
          <p:spPr bwMode="auto">
            <a:xfrm flipH="1" flipV="1">
              <a:off x="8571" y="11840"/>
              <a:ext cx="16" cy="128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Text Box 278"/>
            <p:cNvSpPr txBox="1">
              <a:spLocks noChangeArrowheads="1"/>
            </p:cNvSpPr>
            <p:nvPr/>
          </p:nvSpPr>
          <p:spPr bwMode="auto">
            <a:xfrm>
              <a:off x="6661" y="12245"/>
              <a:ext cx="70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2" name="Text Box 277"/>
            <p:cNvSpPr txBox="1">
              <a:spLocks noChangeArrowheads="1"/>
            </p:cNvSpPr>
            <p:nvPr/>
          </p:nvSpPr>
          <p:spPr bwMode="auto">
            <a:xfrm>
              <a:off x="8036" y="12341"/>
              <a:ext cx="69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3" name="Text Box 276"/>
            <p:cNvSpPr txBox="1">
              <a:spLocks noChangeArrowheads="1"/>
            </p:cNvSpPr>
            <p:nvPr/>
          </p:nvSpPr>
          <p:spPr bwMode="auto">
            <a:xfrm>
              <a:off x="6088" y="12817"/>
              <a:ext cx="774"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04" name="Text Box 275"/>
            <p:cNvSpPr txBox="1">
              <a:spLocks noChangeArrowheads="1"/>
            </p:cNvSpPr>
            <p:nvPr/>
          </p:nvSpPr>
          <p:spPr bwMode="auto">
            <a:xfrm>
              <a:off x="7511" y="13240"/>
              <a:ext cx="68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5" name="Text Box 274"/>
            <p:cNvSpPr txBox="1">
              <a:spLocks noChangeArrowheads="1"/>
            </p:cNvSpPr>
            <p:nvPr/>
          </p:nvSpPr>
          <p:spPr bwMode="auto">
            <a:xfrm>
              <a:off x="6018" y="11860"/>
              <a:ext cx="85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6" name="Text Box 273"/>
            <p:cNvSpPr txBox="1">
              <a:spLocks noChangeArrowheads="1"/>
            </p:cNvSpPr>
            <p:nvPr/>
          </p:nvSpPr>
          <p:spPr bwMode="auto">
            <a:xfrm>
              <a:off x="8873" y="12868"/>
              <a:ext cx="66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07" name="Text Box 272"/>
            <p:cNvSpPr txBox="1">
              <a:spLocks noChangeArrowheads="1"/>
            </p:cNvSpPr>
            <p:nvPr/>
          </p:nvSpPr>
          <p:spPr bwMode="auto">
            <a:xfrm>
              <a:off x="8533" y="12287"/>
              <a:ext cx="5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8" name="Text Box 271"/>
            <p:cNvSpPr txBox="1">
              <a:spLocks noChangeArrowheads="1"/>
            </p:cNvSpPr>
            <p:nvPr/>
          </p:nvSpPr>
          <p:spPr bwMode="auto">
            <a:xfrm>
              <a:off x="7416" y="11412"/>
              <a:ext cx="787"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9" name="Text Box 270"/>
            <p:cNvSpPr txBox="1">
              <a:spLocks noChangeArrowheads="1"/>
            </p:cNvSpPr>
            <p:nvPr/>
          </p:nvSpPr>
          <p:spPr bwMode="auto">
            <a:xfrm>
              <a:off x="7588" y="12532"/>
              <a:ext cx="61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0" name="Text Box 269"/>
            <p:cNvSpPr txBox="1">
              <a:spLocks noChangeArrowheads="1"/>
            </p:cNvSpPr>
            <p:nvPr/>
          </p:nvSpPr>
          <p:spPr bwMode="auto">
            <a:xfrm>
              <a:off x="9346" y="12327"/>
              <a:ext cx="455"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1" name="Line 268"/>
            <p:cNvSpPr>
              <a:spLocks noChangeShapeType="1"/>
            </p:cNvSpPr>
            <p:nvPr/>
          </p:nvSpPr>
          <p:spPr bwMode="auto">
            <a:xfrm flipH="1">
              <a:off x="7246" y="11842"/>
              <a:ext cx="1108" cy="1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Text Box 267"/>
            <p:cNvSpPr txBox="1">
              <a:spLocks noChangeArrowheads="1"/>
            </p:cNvSpPr>
            <p:nvPr/>
          </p:nvSpPr>
          <p:spPr bwMode="auto">
            <a:xfrm>
              <a:off x="8737" y="11657"/>
              <a:ext cx="8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5/19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13" name="Line 266"/>
            <p:cNvSpPr>
              <a:spLocks noChangeShapeType="1"/>
            </p:cNvSpPr>
            <p:nvPr/>
          </p:nvSpPr>
          <p:spPr bwMode="auto">
            <a:xfrm>
              <a:off x="8637" y="11798"/>
              <a:ext cx="672" cy="558"/>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65"/>
            <p:cNvSpPr>
              <a:spLocks noChangeShapeType="1"/>
            </p:cNvSpPr>
            <p:nvPr/>
          </p:nvSpPr>
          <p:spPr bwMode="auto">
            <a:xfrm flipV="1">
              <a:off x="8649" y="12638"/>
              <a:ext cx="674" cy="54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64"/>
            <p:cNvSpPr>
              <a:spLocks noChangeShapeType="1"/>
            </p:cNvSpPr>
            <p:nvPr/>
          </p:nvSpPr>
          <p:spPr bwMode="auto">
            <a:xfrm>
              <a:off x="8459" y="11884"/>
              <a:ext cx="0" cy="122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Oval 263"/>
            <p:cNvSpPr>
              <a:spLocks noChangeArrowheads="1"/>
            </p:cNvSpPr>
            <p:nvPr/>
          </p:nvSpPr>
          <p:spPr bwMode="auto">
            <a:xfrm>
              <a:off x="5944" y="12297"/>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262"/>
            <p:cNvSpPr>
              <a:spLocks noChangeArrowheads="1"/>
            </p:cNvSpPr>
            <p:nvPr/>
          </p:nvSpPr>
          <p:spPr bwMode="auto">
            <a:xfrm>
              <a:off x="6894" y="11564"/>
              <a:ext cx="366"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Oval 261"/>
            <p:cNvSpPr>
              <a:spLocks noChangeArrowheads="1"/>
            </p:cNvSpPr>
            <p:nvPr/>
          </p:nvSpPr>
          <p:spPr bwMode="auto">
            <a:xfrm>
              <a:off x="8286" y="11500"/>
              <a:ext cx="364"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260"/>
            <p:cNvSpPr>
              <a:spLocks noChangeArrowheads="1"/>
            </p:cNvSpPr>
            <p:nvPr/>
          </p:nvSpPr>
          <p:spPr bwMode="auto">
            <a:xfrm>
              <a:off x="6964" y="13097"/>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Oval 259"/>
            <p:cNvSpPr>
              <a:spLocks noChangeArrowheads="1"/>
            </p:cNvSpPr>
            <p:nvPr/>
          </p:nvSpPr>
          <p:spPr bwMode="auto">
            <a:xfrm>
              <a:off x="8327" y="13105"/>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258"/>
            <p:cNvSpPr>
              <a:spLocks noChangeArrowheads="1"/>
            </p:cNvSpPr>
            <p:nvPr/>
          </p:nvSpPr>
          <p:spPr bwMode="auto">
            <a:xfrm>
              <a:off x="9255" y="12313"/>
              <a:ext cx="364"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Text Box 257"/>
            <p:cNvSpPr txBox="1">
              <a:spLocks noChangeArrowheads="1"/>
            </p:cNvSpPr>
            <p:nvPr/>
          </p:nvSpPr>
          <p:spPr bwMode="auto">
            <a:xfrm>
              <a:off x="7503" y="13518"/>
              <a:ext cx="639"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(d)</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152" name="Text Box 255"/>
          <p:cNvSpPr txBox="1">
            <a:spLocks noChangeArrowheads="1"/>
          </p:cNvSpPr>
          <p:nvPr/>
        </p:nvSpPr>
        <p:spPr bwMode="auto">
          <a:xfrm>
            <a:off x="2757646" y="3099023"/>
            <a:ext cx="524844" cy="37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3" name="Text Box 254"/>
          <p:cNvSpPr txBox="1">
            <a:spLocks noChangeArrowheads="1"/>
          </p:cNvSpPr>
          <p:nvPr/>
        </p:nvSpPr>
        <p:spPr bwMode="auto">
          <a:xfrm>
            <a:off x="2704165" y="5267162"/>
            <a:ext cx="577419" cy="42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4" name="Text Box 253"/>
          <p:cNvSpPr txBox="1">
            <a:spLocks noChangeArrowheads="1"/>
          </p:cNvSpPr>
          <p:nvPr/>
        </p:nvSpPr>
        <p:spPr bwMode="auto">
          <a:xfrm>
            <a:off x="1295031" y="4064063"/>
            <a:ext cx="559290" cy="48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i="1" dirty="0">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5" name="Text Box 252"/>
          <p:cNvSpPr txBox="1">
            <a:spLocks noChangeArrowheads="1"/>
          </p:cNvSpPr>
          <p:nvPr/>
        </p:nvSpPr>
        <p:spPr bwMode="auto">
          <a:xfrm>
            <a:off x="2107341" y="3299446"/>
            <a:ext cx="559290" cy="5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6" name="Text Box 251"/>
          <p:cNvSpPr txBox="1">
            <a:spLocks noChangeArrowheads="1"/>
          </p:cNvSpPr>
          <p:nvPr/>
        </p:nvSpPr>
        <p:spPr bwMode="auto">
          <a:xfrm>
            <a:off x="2183853" y="4775423"/>
            <a:ext cx="559290" cy="5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7" name="Text Box 250"/>
          <p:cNvSpPr txBox="1">
            <a:spLocks noChangeArrowheads="1"/>
          </p:cNvSpPr>
          <p:nvPr/>
        </p:nvSpPr>
        <p:spPr bwMode="auto">
          <a:xfrm>
            <a:off x="3352431" y="3251423"/>
            <a:ext cx="557477" cy="56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58" name="Text Box 249"/>
          <p:cNvSpPr txBox="1">
            <a:spLocks noChangeArrowheads="1"/>
          </p:cNvSpPr>
          <p:nvPr/>
        </p:nvSpPr>
        <p:spPr bwMode="auto">
          <a:xfrm>
            <a:off x="3393079" y="4824642"/>
            <a:ext cx="558383" cy="5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20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59" name="Line 248"/>
          <p:cNvSpPr>
            <a:spLocks noChangeShapeType="1"/>
          </p:cNvSpPr>
          <p:nvPr/>
        </p:nvSpPr>
        <p:spPr bwMode="auto">
          <a:xfrm flipV="1">
            <a:off x="1498565" y="3562571"/>
            <a:ext cx="610958" cy="527095"/>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247"/>
          <p:cNvSpPr>
            <a:spLocks noChangeShapeType="1"/>
          </p:cNvSpPr>
          <p:nvPr/>
        </p:nvSpPr>
        <p:spPr bwMode="auto">
          <a:xfrm>
            <a:off x="1523946" y="4384247"/>
            <a:ext cx="653562" cy="56256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246"/>
          <p:cNvSpPr>
            <a:spLocks noChangeShapeType="1"/>
          </p:cNvSpPr>
          <p:nvPr/>
        </p:nvSpPr>
        <p:spPr bwMode="auto">
          <a:xfrm>
            <a:off x="2427692" y="3423654"/>
            <a:ext cx="943631" cy="985"/>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245"/>
          <p:cNvSpPr>
            <a:spLocks noChangeShapeType="1"/>
          </p:cNvSpPr>
          <p:nvPr/>
        </p:nvSpPr>
        <p:spPr bwMode="auto">
          <a:xfrm>
            <a:off x="2511087" y="5032524"/>
            <a:ext cx="901027" cy="197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244"/>
          <p:cNvSpPr>
            <a:spLocks noChangeShapeType="1"/>
          </p:cNvSpPr>
          <p:nvPr/>
        </p:nvSpPr>
        <p:spPr bwMode="auto">
          <a:xfrm>
            <a:off x="2315291" y="3686709"/>
            <a:ext cx="14503" cy="1185224"/>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43"/>
          <p:cNvSpPr>
            <a:spLocks noChangeShapeType="1"/>
          </p:cNvSpPr>
          <p:nvPr/>
        </p:nvSpPr>
        <p:spPr bwMode="auto">
          <a:xfrm flipH="1" flipV="1">
            <a:off x="3550804" y="3627595"/>
            <a:ext cx="13597" cy="122364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Text Box 242"/>
          <p:cNvSpPr txBox="1">
            <a:spLocks noChangeArrowheads="1"/>
          </p:cNvSpPr>
          <p:nvPr/>
        </p:nvSpPr>
        <p:spPr bwMode="auto">
          <a:xfrm>
            <a:off x="2038818" y="4069961"/>
            <a:ext cx="640871" cy="34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FF0000"/>
                </a:solidFill>
                <a:effectLst/>
                <a:highlight>
                  <a:srgbClr val="FFFF00"/>
                </a:highlight>
                <a:latin typeface="Times New Roman" pitchFamily="18" charset="0"/>
                <a:ea typeface="SimSun" pitchFamily="2" charset="-122"/>
                <a:cs typeface="Times New Roman" pitchFamily="18" charset="0"/>
              </a:rPr>
              <a:t>5</a:t>
            </a:r>
            <a:endParaRPr kumimoji="0" lang="en-US" altLang="zh-CN" b="0" i="0" u="none" strike="noStrike" cap="none" normalizeH="0" baseline="0" dirty="0">
              <a:ln>
                <a:noFill/>
              </a:ln>
              <a:solidFill>
                <a:srgbClr val="FF0000"/>
              </a:solidFill>
              <a:effectLst/>
              <a:highlight>
                <a:srgbClr val="FFFF00"/>
              </a:highlight>
              <a:latin typeface="Arial" pitchFamily="34" charset="0"/>
              <a:cs typeface="Arial" pitchFamily="34" charset="0"/>
            </a:endParaRPr>
          </a:p>
        </p:txBody>
      </p:sp>
      <p:sp>
        <p:nvSpPr>
          <p:cNvPr id="166" name="Text Box 241"/>
          <p:cNvSpPr txBox="1">
            <a:spLocks noChangeArrowheads="1"/>
          </p:cNvSpPr>
          <p:nvPr/>
        </p:nvSpPr>
        <p:spPr bwMode="auto">
          <a:xfrm>
            <a:off x="3271612" y="4052227"/>
            <a:ext cx="469549" cy="33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7" name="Text Box 240"/>
          <p:cNvSpPr txBox="1">
            <a:spLocks noChangeArrowheads="1"/>
          </p:cNvSpPr>
          <p:nvPr/>
        </p:nvSpPr>
        <p:spPr bwMode="auto">
          <a:xfrm>
            <a:off x="1432393" y="4515282"/>
            <a:ext cx="497650" cy="3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8" name="Text Box 239"/>
          <p:cNvSpPr txBox="1">
            <a:spLocks noChangeArrowheads="1"/>
          </p:cNvSpPr>
          <p:nvPr/>
        </p:nvSpPr>
        <p:spPr bwMode="auto">
          <a:xfrm>
            <a:off x="2696006" y="4977352"/>
            <a:ext cx="620929" cy="3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18</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69" name="Text Box 238"/>
          <p:cNvSpPr txBox="1">
            <a:spLocks noChangeArrowheads="1"/>
          </p:cNvSpPr>
          <p:nvPr/>
        </p:nvSpPr>
        <p:spPr bwMode="auto">
          <a:xfrm>
            <a:off x="1578334" y="3556223"/>
            <a:ext cx="402471" cy="3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0" name="Text Box 237"/>
          <p:cNvSpPr txBox="1">
            <a:spLocks noChangeArrowheads="1"/>
          </p:cNvSpPr>
          <p:nvPr/>
        </p:nvSpPr>
        <p:spPr bwMode="auto">
          <a:xfrm>
            <a:off x="3957807" y="4677844"/>
            <a:ext cx="452327" cy="38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1" name="Text Box 236"/>
          <p:cNvSpPr txBox="1">
            <a:spLocks noChangeArrowheads="1"/>
          </p:cNvSpPr>
          <p:nvPr/>
        </p:nvSpPr>
        <p:spPr bwMode="auto">
          <a:xfrm>
            <a:off x="3518171" y="4086710"/>
            <a:ext cx="596455" cy="47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72" name="Text Box 235"/>
          <p:cNvSpPr txBox="1">
            <a:spLocks noChangeArrowheads="1"/>
          </p:cNvSpPr>
          <p:nvPr/>
        </p:nvSpPr>
        <p:spPr bwMode="auto">
          <a:xfrm>
            <a:off x="2793905" y="4243360"/>
            <a:ext cx="558383" cy="36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3" name="Text Box 234"/>
          <p:cNvSpPr txBox="1">
            <a:spLocks noChangeArrowheads="1"/>
          </p:cNvSpPr>
          <p:nvPr/>
        </p:nvSpPr>
        <p:spPr bwMode="auto">
          <a:xfrm>
            <a:off x="4251502" y="4056168"/>
            <a:ext cx="413349" cy="48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4" name="Line 233"/>
          <p:cNvSpPr>
            <a:spLocks noChangeShapeType="1"/>
          </p:cNvSpPr>
          <p:nvPr/>
        </p:nvSpPr>
        <p:spPr bwMode="auto">
          <a:xfrm flipH="1">
            <a:off x="2435851" y="3593113"/>
            <a:ext cx="1005271" cy="127586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Text Box 232"/>
          <p:cNvSpPr txBox="1">
            <a:spLocks noChangeArrowheads="1"/>
          </p:cNvSpPr>
          <p:nvPr/>
        </p:nvSpPr>
        <p:spPr bwMode="auto">
          <a:xfrm>
            <a:off x="3868067" y="3461093"/>
            <a:ext cx="503995" cy="36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6" name="Line 231"/>
          <p:cNvSpPr>
            <a:spLocks noChangeShapeType="1"/>
          </p:cNvSpPr>
          <p:nvPr/>
        </p:nvSpPr>
        <p:spPr bwMode="auto">
          <a:xfrm>
            <a:off x="3704903" y="3486708"/>
            <a:ext cx="673504" cy="62069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30"/>
          <p:cNvSpPr>
            <a:spLocks noChangeShapeType="1"/>
          </p:cNvSpPr>
          <p:nvPr/>
        </p:nvSpPr>
        <p:spPr bwMode="auto">
          <a:xfrm flipV="1">
            <a:off x="3748413" y="4435479"/>
            <a:ext cx="639059" cy="55862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Oval 229"/>
          <p:cNvSpPr>
            <a:spLocks noChangeArrowheads="1"/>
          </p:cNvSpPr>
          <p:nvPr/>
        </p:nvSpPr>
        <p:spPr bwMode="auto">
          <a:xfrm>
            <a:off x="1256538" y="4063064"/>
            <a:ext cx="329954" cy="35566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Oval 228"/>
          <p:cNvSpPr>
            <a:spLocks noChangeArrowheads="1"/>
          </p:cNvSpPr>
          <p:nvPr/>
        </p:nvSpPr>
        <p:spPr bwMode="auto">
          <a:xfrm>
            <a:off x="2118587" y="3340895"/>
            <a:ext cx="329047" cy="35566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227"/>
          <p:cNvSpPr>
            <a:spLocks noChangeArrowheads="1"/>
          </p:cNvSpPr>
          <p:nvPr/>
        </p:nvSpPr>
        <p:spPr bwMode="auto">
          <a:xfrm>
            <a:off x="3379482" y="3277841"/>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Oval 226"/>
          <p:cNvSpPr>
            <a:spLocks noChangeArrowheads="1"/>
          </p:cNvSpPr>
          <p:nvPr/>
        </p:nvSpPr>
        <p:spPr bwMode="auto">
          <a:xfrm>
            <a:off x="2181134" y="4850258"/>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Oval 225"/>
          <p:cNvSpPr>
            <a:spLocks noChangeArrowheads="1"/>
          </p:cNvSpPr>
          <p:nvPr/>
        </p:nvSpPr>
        <p:spPr bwMode="auto">
          <a:xfrm>
            <a:off x="3416647" y="4858140"/>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224"/>
          <p:cNvSpPr>
            <a:spLocks noChangeArrowheads="1"/>
          </p:cNvSpPr>
          <p:nvPr/>
        </p:nvSpPr>
        <p:spPr bwMode="auto">
          <a:xfrm>
            <a:off x="4257847" y="4078828"/>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223"/>
          <p:cNvSpPr>
            <a:spLocks noChangeShapeType="1"/>
          </p:cNvSpPr>
          <p:nvPr/>
        </p:nvSpPr>
        <p:spPr bwMode="auto">
          <a:xfrm flipH="1">
            <a:off x="1571988" y="3657152"/>
            <a:ext cx="608239" cy="51822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Text Box 222"/>
          <p:cNvSpPr txBox="1">
            <a:spLocks noChangeArrowheads="1"/>
          </p:cNvSpPr>
          <p:nvPr/>
        </p:nvSpPr>
        <p:spPr bwMode="auto">
          <a:xfrm>
            <a:off x="1765066" y="3894591"/>
            <a:ext cx="510340" cy="34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6" name="AutoShape 221"/>
          <p:cNvSpPr>
            <a:spLocks noChangeShapeType="1"/>
          </p:cNvSpPr>
          <p:nvPr/>
        </p:nvSpPr>
        <p:spPr bwMode="auto">
          <a:xfrm flipV="1">
            <a:off x="2444124" y="3546020"/>
            <a:ext cx="955415" cy="3941"/>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Text Box 220"/>
          <p:cNvSpPr txBox="1">
            <a:spLocks noChangeArrowheads="1"/>
          </p:cNvSpPr>
          <p:nvPr/>
        </p:nvSpPr>
        <p:spPr bwMode="auto">
          <a:xfrm>
            <a:off x="2764637" y="3533954"/>
            <a:ext cx="503995" cy="35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8" name="AutoShape 219"/>
          <p:cNvSpPr>
            <a:spLocks noChangeShapeType="1"/>
          </p:cNvSpPr>
          <p:nvPr/>
        </p:nvSpPr>
        <p:spPr bwMode="auto">
          <a:xfrm flipH="1">
            <a:off x="3698558" y="4384247"/>
            <a:ext cx="607332" cy="526109"/>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Text Box 218"/>
          <p:cNvSpPr txBox="1">
            <a:spLocks noChangeArrowheads="1"/>
          </p:cNvSpPr>
          <p:nvPr/>
        </p:nvSpPr>
        <p:spPr bwMode="auto">
          <a:xfrm>
            <a:off x="3839060" y="4394099"/>
            <a:ext cx="503995" cy="35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 name="文本框 3">
            <a:extLst>
              <a:ext uri="{FF2B5EF4-FFF2-40B4-BE49-F238E27FC236}">
                <a16:creationId xmlns:a16="http://schemas.microsoft.com/office/drawing/2014/main" id="{29C59FCF-5142-487A-99D8-9780D96AD745}"/>
              </a:ext>
            </a:extLst>
          </p:cNvPr>
          <p:cNvSpPr txBox="1"/>
          <p:nvPr/>
        </p:nvSpPr>
        <p:spPr>
          <a:xfrm>
            <a:off x="2481640" y="154110"/>
            <a:ext cx="1795684" cy="379591"/>
          </a:xfrm>
          <a:prstGeom prst="rect">
            <a:avLst/>
          </a:prstGeom>
          <a:noFill/>
        </p:spPr>
        <p:txBody>
          <a:bodyPr wrap="none" rtlCol="0">
            <a:spAutoFit/>
          </a:bodyPr>
          <a:lstStyle/>
          <a:p>
            <a:r>
              <a:rPr lang="en-US" altLang="zh-CN" i="1" dirty="0">
                <a:solidFill>
                  <a:srgbClr val="0000FF"/>
                </a:solidFill>
                <a:latin typeface="Times" panose="02020603050405020304" pitchFamily="18" charset="0"/>
              </a:rPr>
              <a:t>G</a:t>
            </a:r>
            <a:r>
              <a:rPr lang="en-US" altLang="zh-CN" sz="2800" i="1" baseline="-25000" dirty="0">
                <a:solidFill>
                  <a:srgbClr val="0000FF"/>
                </a:solidFill>
                <a:latin typeface="Times" panose="02020603050405020304" pitchFamily="18" charset="0"/>
              </a:rPr>
              <a:t>f</a:t>
            </a:r>
            <a:r>
              <a:rPr lang="en-US" altLang="zh-CN" dirty="0">
                <a:solidFill>
                  <a:srgbClr val="0000FF"/>
                </a:solidFill>
                <a:latin typeface="Times" panose="02020603050405020304" pitchFamily="18" charset="0"/>
              </a:rPr>
              <a:t> </a:t>
            </a:r>
            <a:r>
              <a:rPr lang="zh-CN" altLang="en-US" dirty="0">
                <a:latin typeface="Times" panose="02020603050405020304" pitchFamily="18" charset="0"/>
              </a:rPr>
              <a:t>（初始为</a:t>
            </a:r>
            <a:r>
              <a:rPr lang="en-US" altLang="zh-CN" i="1" dirty="0">
                <a:latin typeface="Times" panose="02020603050405020304" pitchFamily="18" charset="0"/>
              </a:rPr>
              <a:t>G</a:t>
            </a:r>
            <a:r>
              <a:rPr lang="zh-CN" altLang="en-US" dirty="0">
                <a:latin typeface="Times" panose="02020603050405020304" pitchFamily="18" charset="0"/>
              </a:rPr>
              <a:t>）</a:t>
            </a:r>
            <a:endParaRPr lang="en-US" sz="1200" i="1" dirty="0">
              <a:latin typeface="Times" panose="02020603050405020304" pitchFamily="18" charset="0"/>
            </a:endParaRPr>
          </a:p>
        </p:txBody>
      </p:sp>
      <p:sp>
        <p:nvSpPr>
          <p:cNvPr id="149" name="文本框 148">
            <a:extLst>
              <a:ext uri="{FF2B5EF4-FFF2-40B4-BE49-F238E27FC236}">
                <a16:creationId xmlns:a16="http://schemas.microsoft.com/office/drawing/2014/main" id="{8A4498FA-BF7D-49EB-84D0-57FEB700DDE0}"/>
              </a:ext>
            </a:extLst>
          </p:cNvPr>
          <p:cNvSpPr txBox="1"/>
          <p:nvPr/>
        </p:nvSpPr>
        <p:spPr>
          <a:xfrm>
            <a:off x="6236540" y="156192"/>
            <a:ext cx="351378" cy="369332"/>
          </a:xfrm>
          <a:prstGeom prst="rect">
            <a:avLst/>
          </a:prstGeom>
          <a:noFill/>
        </p:spPr>
        <p:txBody>
          <a:bodyPr wrap="none" rtlCol="0">
            <a:spAutoFit/>
          </a:bodyPr>
          <a:lstStyle/>
          <a:p>
            <a:r>
              <a:rPr lang="en-US" altLang="zh-CN" i="1" dirty="0">
                <a:solidFill>
                  <a:srgbClr val="0000FF"/>
                </a:solidFill>
                <a:latin typeface="Times" panose="02020603050405020304" pitchFamily="18" charset="0"/>
              </a:rPr>
              <a:t>G</a:t>
            </a:r>
            <a:endParaRPr lang="en-US" i="1" baseline="-25000" dirty="0">
              <a:solidFill>
                <a:srgbClr val="0000FF"/>
              </a:solidFill>
              <a:latin typeface="Times" panose="02020603050405020304" pitchFamily="18" charset="0"/>
            </a:endParaRPr>
          </a:p>
        </p:txBody>
      </p:sp>
      <p:sp>
        <p:nvSpPr>
          <p:cNvPr id="5" name="文本框 4">
            <a:extLst>
              <a:ext uri="{FF2B5EF4-FFF2-40B4-BE49-F238E27FC236}">
                <a16:creationId xmlns:a16="http://schemas.microsoft.com/office/drawing/2014/main" id="{99631385-9A34-D122-BC71-558F8549EC4F}"/>
              </a:ext>
            </a:extLst>
          </p:cNvPr>
          <p:cNvSpPr txBox="1"/>
          <p:nvPr/>
        </p:nvSpPr>
        <p:spPr>
          <a:xfrm>
            <a:off x="320601" y="5700776"/>
            <a:ext cx="8534400" cy="1017202"/>
          </a:xfrm>
          <a:prstGeom prst="rect">
            <a:avLst/>
          </a:prstGeom>
          <a:solidFill>
            <a:srgbClr val="FFC000"/>
          </a:solidFill>
          <a:ln w="34925">
            <a:solidFill>
              <a:schemeClr val="accent1">
                <a:shade val="50000"/>
              </a:schemeClr>
            </a:solidFill>
          </a:ln>
        </p:spPr>
        <p:txBody>
          <a:bodyPr wrap="square">
            <a:spAutoFit/>
          </a:bodyPr>
          <a:lstStyle/>
          <a:p>
            <a:pPr>
              <a:lnSpc>
                <a:spcPct val="114000"/>
              </a:lnSpc>
            </a:pP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每一对子图</a:t>
            </a:r>
            <a:r>
              <a:rPr lang="zh-CN" altLang="en-US" dirty="0"/>
              <a:t>对应</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一轮计算</a:t>
            </a:r>
            <a:r>
              <a:rPr lang="zh-CN" altLang="en-US" dirty="0"/>
              <a:t>，其中：</a:t>
            </a:r>
            <a:endParaRPr lang="en-US" altLang="zh-CN" dirty="0"/>
          </a:p>
          <a:p>
            <a:pPr marL="804863" indent="-285750">
              <a:lnSpc>
                <a:spcPct val="114000"/>
              </a:lnSpc>
              <a:buFont typeface="Arial" panose="020B0604020202020204" pitchFamily="34" charset="0"/>
              <a:buChar char="•"/>
            </a:pP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左子图</a:t>
            </a:r>
            <a:r>
              <a:rPr lang="zh-CN" altLang="en-US" dirty="0"/>
              <a:t>显示的是</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对应于上一轮增广流的剩余网络</a:t>
            </a:r>
            <a:r>
              <a:rPr lang="zh-CN" altLang="en-US" dirty="0"/>
              <a:t>及</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它的一条增广路径</a:t>
            </a:r>
            <a:r>
              <a:rPr lang="zh-CN" altLang="en-US" dirty="0"/>
              <a:t>。</a:t>
            </a:r>
            <a:endParaRPr lang="en-US" altLang="zh-CN" dirty="0"/>
          </a:p>
          <a:p>
            <a:pPr marL="804863" indent="-285750">
              <a:lnSpc>
                <a:spcPct val="114000"/>
              </a:lnSpc>
              <a:buFont typeface="Arial" panose="020B0604020202020204" pitchFamily="34" charset="0"/>
              <a:buChar char="•"/>
            </a:pP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右子图</a:t>
            </a:r>
            <a:r>
              <a:rPr lang="zh-CN" altLang="en-US" dirty="0"/>
              <a:t>显示的是</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基于这条增广路径的增广流，比如</a:t>
            </a:r>
            <a:r>
              <a:rPr lang="en-US" altLang="zh-CN"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(d) </a:t>
            </a:r>
            <a:r>
              <a:rPr lang="en-US" altLang="zh-CN" b="1" dirty="0">
                <a:solidFill>
                  <a:srgbClr val="0000FF"/>
                </a:solidFill>
                <a:effectLst>
                  <a:outerShdw blurRad="38100" dist="38100" dir="2700000" algn="tl">
                    <a:srgbClr val="C0C0C0"/>
                  </a:outerShdw>
                </a:effectLst>
                <a:latin typeface="Times" panose="02020603050405020304" pitchFamily="18" charset="0"/>
                <a:ea typeface="华文细黑" pitchFamily="2" charset="-122"/>
                <a:sym typeface="Symbol" panose="05050102010706020507" pitchFamily="18" charset="2"/>
              </a:rPr>
              <a:t> (b) + (c)</a:t>
            </a:r>
            <a:r>
              <a:rPr lang="zh-CN" altLang="en-US" dirty="0"/>
              <a:t>。</a:t>
            </a:r>
            <a:endParaRPr lang="en-US" altLang="zh-CN" dirty="0"/>
          </a:p>
        </p:txBody>
      </p:sp>
      <p:sp>
        <p:nvSpPr>
          <p:cNvPr id="75" name="文本框 74">
            <a:extLst>
              <a:ext uri="{FF2B5EF4-FFF2-40B4-BE49-F238E27FC236}">
                <a16:creationId xmlns:a16="http://schemas.microsoft.com/office/drawing/2014/main" id="{F550C879-2C7F-E84C-7A6F-169695F4A38D}"/>
              </a:ext>
            </a:extLst>
          </p:cNvPr>
          <p:cNvSpPr txBox="1"/>
          <p:nvPr/>
        </p:nvSpPr>
        <p:spPr>
          <a:xfrm>
            <a:off x="76025" y="116032"/>
            <a:ext cx="1210588" cy="400110"/>
          </a:xfrm>
          <a:prstGeom prst="rect">
            <a:avLst/>
          </a:prstGeom>
          <a:noFill/>
        </p:spPr>
        <p:txBody>
          <a:bodyPr wrap="none" rtlCol="0">
            <a:spAutoFit/>
          </a:bodyPr>
          <a:lstStyle/>
          <a:p>
            <a:r>
              <a:rPr lang="zh-CN" altLang="en-US" sz="2000" b="1" dirty="0">
                <a:highlight>
                  <a:srgbClr val="FFFF00"/>
                </a:highlight>
              </a:rPr>
              <a:t>求解过程</a:t>
            </a:r>
            <a:endParaRPr lang="en-US" sz="2000" b="1" dirty="0">
              <a:highlight>
                <a:srgbClr val="FFFF00"/>
              </a:highlight>
            </a:endParaRPr>
          </a:p>
        </p:txBody>
      </p:sp>
      <p:sp>
        <p:nvSpPr>
          <p:cNvPr id="77" name="文本框 76">
            <a:extLst>
              <a:ext uri="{FF2B5EF4-FFF2-40B4-BE49-F238E27FC236}">
                <a16:creationId xmlns:a16="http://schemas.microsoft.com/office/drawing/2014/main" id="{52475453-7F31-D4EE-222C-A29B85F73B27}"/>
              </a:ext>
            </a:extLst>
          </p:cNvPr>
          <p:cNvSpPr txBox="1"/>
          <p:nvPr/>
        </p:nvSpPr>
        <p:spPr>
          <a:xfrm>
            <a:off x="293935" y="3543278"/>
            <a:ext cx="1025150" cy="369332"/>
          </a:xfrm>
          <a:prstGeom prst="rect">
            <a:avLst/>
          </a:prstGeom>
          <a:noFill/>
        </p:spPr>
        <p:txBody>
          <a:bodyPr wrap="square">
            <a:spAutoFit/>
          </a:bodyPr>
          <a:lstStyle/>
          <a:p>
            <a:r>
              <a:rPr lang="en-US" sz="1800" i="1" dirty="0" err="1">
                <a:latin typeface="Times New Roman" pitchFamily="18" charset="0"/>
                <a:ea typeface="SimSun" pitchFamily="2" charset="-122"/>
                <a:cs typeface="Times New Roman" pitchFamily="18" charset="0"/>
              </a:rPr>
              <a:t>c</a:t>
            </a:r>
            <a:r>
              <a:rPr lang="en-US" sz="2000" i="1" baseline="-15000" dirty="0" err="1">
                <a:latin typeface="Times New Roman" pitchFamily="18" charset="0"/>
                <a:ea typeface="SimSun" pitchFamily="2" charset="-122"/>
                <a:cs typeface="Times New Roman" pitchFamily="18" charset="0"/>
              </a:rPr>
              <a:t>f</a:t>
            </a:r>
            <a:r>
              <a:rPr lang="en-US" sz="2000" i="1" baseline="-15000" dirty="0">
                <a:latin typeface="Times New Roman" pitchFamily="18" charset="0"/>
                <a:ea typeface="SimSun" pitchFamily="2" charset="-122"/>
                <a:cs typeface="Times New Roman" pitchFamily="18" charset="0"/>
              </a:rPr>
              <a:t> </a:t>
            </a:r>
            <a:r>
              <a:rPr lang="en-US" sz="1800" dirty="0">
                <a:latin typeface="Times New Roman" pitchFamily="18" charset="0"/>
                <a:ea typeface="SimSun" pitchFamily="2" charset="-122"/>
                <a:cs typeface="Times New Roman" pitchFamily="18" charset="0"/>
              </a:rPr>
              <a:t>(</a:t>
            </a:r>
            <a:r>
              <a:rPr lang="en-US" sz="1800" i="1" dirty="0">
                <a:latin typeface="Times New Roman" pitchFamily="18" charset="0"/>
                <a:ea typeface="SimSun" pitchFamily="2" charset="-122"/>
                <a:cs typeface="Times New Roman" pitchFamily="18" charset="0"/>
              </a:rPr>
              <a:t>p</a:t>
            </a:r>
            <a:r>
              <a:rPr lang="en-US" sz="1800" dirty="0">
                <a:latin typeface="Times New Roman" pitchFamily="18" charset="0"/>
                <a:ea typeface="SimSun" pitchFamily="2" charset="-122"/>
                <a:cs typeface="Times New Roman" pitchFamily="18" charset="0"/>
              </a:rPr>
              <a:t>) </a:t>
            </a:r>
            <a:r>
              <a:rPr lang="en-US" altLang="zh-CN" sz="1800" dirty="0">
                <a:latin typeface="Times New Roman" pitchFamily="18" charset="0"/>
                <a:ea typeface="SimSun" pitchFamily="2" charset="-122"/>
                <a:cs typeface="Times New Roman" pitchFamily="18" charset="0"/>
              </a:rPr>
              <a:t>= 5</a:t>
            </a:r>
            <a:endParaRPr lang="en-US" dirty="0"/>
          </a:p>
        </p:txBody>
      </p:sp>
    </p:spTree>
    <p:extLst>
      <p:ext uri="{BB962C8B-B14F-4D97-AF65-F5344CB8AC3E}">
        <p14:creationId xmlns:p14="http://schemas.microsoft.com/office/powerpoint/2010/main" val="216562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11-24</a:t>
            </a:r>
          </a:p>
        </p:txBody>
      </p:sp>
      <p:sp>
        <p:nvSpPr>
          <p:cNvPr id="3" name="Rectangle 6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2" name="Rectangle 17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8" name="Rectangle 29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0" name="AutoShape 290"/>
          <p:cNvSpPr>
            <a:spLocks noChangeAspect="1" noChangeArrowheads="1" noTextEdit="1"/>
          </p:cNvSpPr>
          <p:nvPr/>
        </p:nvSpPr>
        <p:spPr bwMode="auto">
          <a:xfrm>
            <a:off x="1219200" y="685800"/>
            <a:ext cx="7231786"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256"/>
          <p:cNvGrpSpPr>
            <a:grpSpLocks/>
          </p:cNvGrpSpPr>
          <p:nvPr/>
        </p:nvGrpSpPr>
        <p:grpSpPr bwMode="auto">
          <a:xfrm>
            <a:off x="4920301" y="773486"/>
            <a:ext cx="3496239" cy="2527099"/>
            <a:chOff x="5944" y="11412"/>
            <a:chExt cx="3857" cy="2565"/>
          </a:xfrm>
        </p:grpSpPr>
        <p:sp>
          <p:nvSpPr>
            <p:cNvPr id="190" name="Text Box 289"/>
            <p:cNvSpPr txBox="1">
              <a:spLocks noChangeArrowheads="1"/>
            </p:cNvSpPr>
            <p:nvPr/>
          </p:nvSpPr>
          <p:spPr bwMode="auto">
            <a:xfrm>
              <a:off x="5990" y="12327"/>
              <a:ext cx="617"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1" name="Text Box 288"/>
            <p:cNvSpPr txBox="1">
              <a:spLocks noChangeArrowheads="1"/>
            </p:cNvSpPr>
            <p:nvPr/>
          </p:nvSpPr>
          <p:spPr bwMode="auto">
            <a:xfrm>
              <a:off x="6859" y="11502"/>
              <a:ext cx="618"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2" name="Text Box 287"/>
            <p:cNvSpPr txBox="1">
              <a:spLocks noChangeArrowheads="1"/>
            </p:cNvSpPr>
            <p:nvPr/>
          </p:nvSpPr>
          <p:spPr bwMode="auto">
            <a:xfrm>
              <a:off x="6943" y="13049"/>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93" name="Text Box 286"/>
            <p:cNvSpPr txBox="1">
              <a:spLocks noChangeArrowheads="1"/>
            </p:cNvSpPr>
            <p:nvPr/>
          </p:nvSpPr>
          <p:spPr bwMode="auto">
            <a:xfrm>
              <a:off x="8288" y="11474"/>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4" name="Text Box 285"/>
            <p:cNvSpPr txBox="1">
              <a:spLocks noChangeArrowheads="1"/>
            </p:cNvSpPr>
            <p:nvPr/>
          </p:nvSpPr>
          <p:spPr bwMode="auto">
            <a:xfrm>
              <a:off x="8288" y="13049"/>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95" name="Line 284"/>
            <p:cNvSpPr>
              <a:spLocks noChangeShapeType="1"/>
            </p:cNvSpPr>
            <p:nvPr/>
          </p:nvSpPr>
          <p:spPr bwMode="auto">
            <a:xfrm flipV="1">
              <a:off x="6269" y="11840"/>
              <a:ext cx="645" cy="513"/>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83"/>
            <p:cNvSpPr>
              <a:spLocks noChangeShapeType="1"/>
            </p:cNvSpPr>
            <p:nvPr/>
          </p:nvSpPr>
          <p:spPr bwMode="auto">
            <a:xfrm>
              <a:off x="6239" y="12623"/>
              <a:ext cx="722" cy="57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82"/>
            <p:cNvSpPr>
              <a:spLocks noChangeShapeType="1"/>
            </p:cNvSpPr>
            <p:nvPr/>
          </p:nvSpPr>
          <p:spPr bwMode="auto">
            <a:xfrm>
              <a:off x="7260" y="11722"/>
              <a:ext cx="1010" cy="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81"/>
            <p:cNvSpPr>
              <a:spLocks noChangeShapeType="1"/>
            </p:cNvSpPr>
            <p:nvPr/>
          </p:nvSpPr>
          <p:spPr bwMode="auto">
            <a:xfrm>
              <a:off x="7329" y="13281"/>
              <a:ext cx="994"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80"/>
            <p:cNvSpPr>
              <a:spLocks noChangeShapeType="1"/>
            </p:cNvSpPr>
            <p:nvPr/>
          </p:nvSpPr>
          <p:spPr bwMode="auto">
            <a:xfrm>
              <a:off x="7112" y="11915"/>
              <a:ext cx="15" cy="120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79"/>
            <p:cNvSpPr>
              <a:spLocks noChangeShapeType="1"/>
            </p:cNvSpPr>
            <p:nvPr/>
          </p:nvSpPr>
          <p:spPr bwMode="auto">
            <a:xfrm flipH="1" flipV="1">
              <a:off x="8571" y="11840"/>
              <a:ext cx="16" cy="128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Text Box 278"/>
            <p:cNvSpPr txBox="1">
              <a:spLocks noChangeArrowheads="1"/>
            </p:cNvSpPr>
            <p:nvPr/>
          </p:nvSpPr>
          <p:spPr bwMode="auto">
            <a:xfrm>
              <a:off x="6661" y="12245"/>
              <a:ext cx="70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2" name="Text Box 277"/>
            <p:cNvSpPr txBox="1">
              <a:spLocks noChangeArrowheads="1"/>
            </p:cNvSpPr>
            <p:nvPr/>
          </p:nvSpPr>
          <p:spPr bwMode="auto">
            <a:xfrm>
              <a:off x="8036" y="12341"/>
              <a:ext cx="69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3" name="Text Box 276"/>
            <p:cNvSpPr txBox="1">
              <a:spLocks noChangeArrowheads="1"/>
            </p:cNvSpPr>
            <p:nvPr/>
          </p:nvSpPr>
          <p:spPr bwMode="auto">
            <a:xfrm>
              <a:off x="6088" y="12817"/>
              <a:ext cx="774"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04" name="Text Box 275"/>
            <p:cNvSpPr txBox="1">
              <a:spLocks noChangeArrowheads="1"/>
            </p:cNvSpPr>
            <p:nvPr/>
          </p:nvSpPr>
          <p:spPr bwMode="auto">
            <a:xfrm>
              <a:off x="7511" y="13240"/>
              <a:ext cx="68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5" name="Text Box 274"/>
            <p:cNvSpPr txBox="1">
              <a:spLocks noChangeArrowheads="1"/>
            </p:cNvSpPr>
            <p:nvPr/>
          </p:nvSpPr>
          <p:spPr bwMode="auto">
            <a:xfrm>
              <a:off x="6018" y="11860"/>
              <a:ext cx="85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6" name="Text Box 273"/>
            <p:cNvSpPr txBox="1">
              <a:spLocks noChangeArrowheads="1"/>
            </p:cNvSpPr>
            <p:nvPr/>
          </p:nvSpPr>
          <p:spPr bwMode="auto">
            <a:xfrm>
              <a:off x="8873" y="12868"/>
              <a:ext cx="66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07" name="Text Box 272"/>
            <p:cNvSpPr txBox="1">
              <a:spLocks noChangeArrowheads="1"/>
            </p:cNvSpPr>
            <p:nvPr/>
          </p:nvSpPr>
          <p:spPr bwMode="auto">
            <a:xfrm>
              <a:off x="8533" y="12287"/>
              <a:ext cx="5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8" name="Text Box 271"/>
            <p:cNvSpPr txBox="1">
              <a:spLocks noChangeArrowheads="1"/>
            </p:cNvSpPr>
            <p:nvPr/>
          </p:nvSpPr>
          <p:spPr bwMode="auto">
            <a:xfrm>
              <a:off x="7416" y="11412"/>
              <a:ext cx="787"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9" name="Text Box 270"/>
            <p:cNvSpPr txBox="1">
              <a:spLocks noChangeArrowheads="1"/>
            </p:cNvSpPr>
            <p:nvPr/>
          </p:nvSpPr>
          <p:spPr bwMode="auto">
            <a:xfrm>
              <a:off x="7588" y="12532"/>
              <a:ext cx="61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0" name="Text Box 269"/>
            <p:cNvSpPr txBox="1">
              <a:spLocks noChangeArrowheads="1"/>
            </p:cNvSpPr>
            <p:nvPr/>
          </p:nvSpPr>
          <p:spPr bwMode="auto">
            <a:xfrm>
              <a:off x="9346" y="12327"/>
              <a:ext cx="455"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1" name="Line 268"/>
            <p:cNvSpPr>
              <a:spLocks noChangeShapeType="1"/>
            </p:cNvSpPr>
            <p:nvPr/>
          </p:nvSpPr>
          <p:spPr bwMode="auto">
            <a:xfrm flipH="1">
              <a:off x="7246" y="11842"/>
              <a:ext cx="1108" cy="1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Text Box 267"/>
            <p:cNvSpPr txBox="1">
              <a:spLocks noChangeArrowheads="1"/>
            </p:cNvSpPr>
            <p:nvPr/>
          </p:nvSpPr>
          <p:spPr bwMode="auto">
            <a:xfrm>
              <a:off x="8737" y="11657"/>
              <a:ext cx="8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5/19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13" name="Line 266"/>
            <p:cNvSpPr>
              <a:spLocks noChangeShapeType="1"/>
            </p:cNvSpPr>
            <p:nvPr/>
          </p:nvSpPr>
          <p:spPr bwMode="auto">
            <a:xfrm>
              <a:off x="8637" y="11798"/>
              <a:ext cx="672" cy="558"/>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65"/>
            <p:cNvSpPr>
              <a:spLocks noChangeShapeType="1"/>
            </p:cNvSpPr>
            <p:nvPr/>
          </p:nvSpPr>
          <p:spPr bwMode="auto">
            <a:xfrm flipV="1">
              <a:off x="8649" y="12638"/>
              <a:ext cx="674" cy="54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64"/>
            <p:cNvSpPr>
              <a:spLocks noChangeShapeType="1"/>
            </p:cNvSpPr>
            <p:nvPr/>
          </p:nvSpPr>
          <p:spPr bwMode="auto">
            <a:xfrm>
              <a:off x="8459" y="11884"/>
              <a:ext cx="0" cy="122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Oval 263"/>
            <p:cNvSpPr>
              <a:spLocks noChangeArrowheads="1"/>
            </p:cNvSpPr>
            <p:nvPr/>
          </p:nvSpPr>
          <p:spPr bwMode="auto">
            <a:xfrm>
              <a:off x="5944" y="12297"/>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262"/>
            <p:cNvSpPr>
              <a:spLocks noChangeArrowheads="1"/>
            </p:cNvSpPr>
            <p:nvPr/>
          </p:nvSpPr>
          <p:spPr bwMode="auto">
            <a:xfrm>
              <a:off x="6894" y="11564"/>
              <a:ext cx="366"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Oval 261"/>
            <p:cNvSpPr>
              <a:spLocks noChangeArrowheads="1"/>
            </p:cNvSpPr>
            <p:nvPr/>
          </p:nvSpPr>
          <p:spPr bwMode="auto">
            <a:xfrm>
              <a:off x="8286" y="11500"/>
              <a:ext cx="364"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260"/>
            <p:cNvSpPr>
              <a:spLocks noChangeArrowheads="1"/>
            </p:cNvSpPr>
            <p:nvPr/>
          </p:nvSpPr>
          <p:spPr bwMode="auto">
            <a:xfrm>
              <a:off x="6964" y="13097"/>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Oval 259"/>
            <p:cNvSpPr>
              <a:spLocks noChangeArrowheads="1"/>
            </p:cNvSpPr>
            <p:nvPr/>
          </p:nvSpPr>
          <p:spPr bwMode="auto">
            <a:xfrm>
              <a:off x="8327" y="13105"/>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258"/>
            <p:cNvSpPr>
              <a:spLocks noChangeArrowheads="1"/>
            </p:cNvSpPr>
            <p:nvPr/>
          </p:nvSpPr>
          <p:spPr bwMode="auto">
            <a:xfrm>
              <a:off x="9255" y="12313"/>
              <a:ext cx="364"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Text Box 257"/>
            <p:cNvSpPr txBox="1">
              <a:spLocks noChangeArrowheads="1"/>
            </p:cNvSpPr>
            <p:nvPr/>
          </p:nvSpPr>
          <p:spPr bwMode="auto">
            <a:xfrm>
              <a:off x="7503" y="13518"/>
              <a:ext cx="639"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(d)</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152" name="Text Box 255"/>
          <p:cNvSpPr txBox="1">
            <a:spLocks noChangeArrowheads="1"/>
          </p:cNvSpPr>
          <p:nvPr/>
        </p:nvSpPr>
        <p:spPr bwMode="auto">
          <a:xfrm>
            <a:off x="2792825" y="709938"/>
            <a:ext cx="524844" cy="37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3" name="Text Box 254"/>
          <p:cNvSpPr txBox="1">
            <a:spLocks noChangeArrowheads="1"/>
          </p:cNvSpPr>
          <p:nvPr/>
        </p:nvSpPr>
        <p:spPr bwMode="auto">
          <a:xfrm>
            <a:off x="2739344" y="2878077"/>
            <a:ext cx="577419" cy="42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4" name="Text Box 253"/>
          <p:cNvSpPr txBox="1">
            <a:spLocks noChangeArrowheads="1"/>
          </p:cNvSpPr>
          <p:nvPr/>
        </p:nvSpPr>
        <p:spPr bwMode="auto">
          <a:xfrm>
            <a:off x="1330210" y="1674978"/>
            <a:ext cx="559290" cy="48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i="1" dirty="0">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5" name="Text Box 252"/>
          <p:cNvSpPr txBox="1">
            <a:spLocks noChangeArrowheads="1"/>
          </p:cNvSpPr>
          <p:nvPr/>
        </p:nvSpPr>
        <p:spPr bwMode="auto">
          <a:xfrm>
            <a:off x="2142520" y="910361"/>
            <a:ext cx="559290" cy="5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6" name="Text Box 251"/>
          <p:cNvSpPr txBox="1">
            <a:spLocks noChangeArrowheads="1"/>
          </p:cNvSpPr>
          <p:nvPr/>
        </p:nvSpPr>
        <p:spPr bwMode="auto">
          <a:xfrm>
            <a:off x="2219032" y="2386338"/>
            <a:ext cx="559290" cy="5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7" name="Text Box 250"/>
          <p:cNvSpPr txBox="1">
            <a:spLocks noChangeArrowheads="1"/>
          </p:cNvSpPr>
          <p:nvPr/>
        </p:nvSpPr>
        <p:spPr bwMode="auto">
          <a:xfrm>
            <a:off x="3387610" y="862338"/>
            <a:ext cx="557477" cy="56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58" name="Text Box 249"/>
          <p:cNvSpPr txBox="1">
            <a:spLocks noChangeArrowheads="1"/>
          </p:cNvSpPr>
          <p:nvPr/>
        </p:nvSpPr>
        <p:spPr bwMode="auto">
          <a:xfrm>
            <a:off x="3428258" y="2435557"/>
            <a:ext cx="558383" cy="5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20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59" name="Line 248"/>
          <p:cNvSpPr>
            <a:spLocks noChangeShapeType="1"/>
          </p:cNvSpPr>
          <p:nvPr/>
        </p:nvSpPr>
        <p:spPr bwMode="auto">
          <a:xfrm flipV="1">
            <a:off x="1533744" y="1173486"/>
            <a:ext cx="610958" cy="527095"/>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247"/>
          <p:cNvSpPr>
            <a:spLocks noChangeShapeType="1"/>
          </p:cNvSpPr>
          <p:nvPr/>
        </p:nvSpPr>
        <p:spPr bwMode="auto">
          <a:xfrm>
            <a:off x="1559125" y="1995162"/>
            <a:ext cx="653562" cy="56256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246"/>
          <p:cNvSpPr>
            <a:spLocks noChangeShapeType="1"/>
          </p:cNvSpPr>
          <p:nvPr/>
        </p:nvSpPr>
        <p:spPr bwMode="auto">
          <a:xfrm>
            <a:off x="2462871" y="1034569"/>
            <a:ext cx="943631" cy="985"/>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245"/>
          <p:cNvSpPr>
            <a:spLocks noChangeShapeType="1"/>
          </p:cNvSpPr>
          <p:nvPr/>
        </p:nvSpPr>
        <p:spPr bwMode="auto">
          <a:xfrm>
            <a:off x="2546266" y="2643439"/>
            <a:ext cx="901027" cy="197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244"/>
          <p:cNvSpPr>
            <a:spLocks noChangeShapeType="1"/>
          </p:cNvSpPr>
          <p:nvPr/>
        </p:nvSpPr>
        <p:spPr bwMode="auto">
          <a:xfrm>
            <a:off x="2350470" y="1297624"/>
            <a:ext cx="14503" cy="1185224"/>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43"/>
          <p:cNvSpPr>
            <a:spLocks noChangeShapeType="1"/>
          </p:cNvSpPr>
          <p:nvPr/>
        </p:nvSpPr>
        <p:spPr bwMode="auto">
          <a:xfrm flipH="1" flipV="1">
            <a:off x="3585983" y="1238510"/>
            <a:ext cx="13597" cy="122364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Text Box 242"/>
          <p:cNvSpPr txBox="1">
            <a:spLocks noChangeArrowheads="1"/>
          </p:cNvSpPr>
          <p:nvPr/>
        </p:nvSpPr>
        <p:spPr bwMode="auto">
          <a:xfrm>
            <a:off x="2073997" y="1680876"/>
            <a:ext cx="640871" cy="34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5</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166" name="Text Box 241"/>
          <p:cNvSpPr txBox="1">
            <a:spLocks noChangeArrowheads="1"/>
          </p:cNvSpPr>
          <p:nvPr/>
        </p:nvSpPr>
        <p:spPr bwMode="auto">
          <a:xfrm>
            <a:off x="3306791" y="1663142"/>
            <a:ext cx="469549" cy="33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7" name="Text Box 240"/>
          <p:cNvSpPr txBox="1">
            <a:spLocks noChangeArrowheads="1"/>
          </p:cNvSpPr>
          <p:nvPr/>
        </p:nvSpPr>
        <p:spPr bwMode="auto">
          <a:xfrm>
            <a:off x="1467572" y="2126197"/>
            <a:ext cx="497650" cy="3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8" name="Text Box 239"/>
          <p:cNvSpPr txBox="1">
            <a:spLocks noChangeArrowheads="1"/>
          </p:cNvSpPr>
          <p:nvPr/>
        </p:nvSpPr>
        <p:spPr bwMode="auto">
          <a:xfrm>
            <a:off x="2731185" y="2588267"/>
            <a:ext cx="620929" cy="34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18</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69" name="Text Box 238"/>
          <p:cNvSpPr txBox="1">
            <a:spLocks noChangeArrowheads="1"/>
          </p:cNvSpPr>
          <p:nvPr/>
        </p:nvSpPr>
        <p:spPr bwMode="auto">
          <a:xfrm>
            <a:off x="1613513" y="1167138"/>
            <a:ext cx="402471" cy="3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0" name="Text Box 237"/>
          <p:cNvSpPr txBox="1">
            <a:spLocks noChangeArrowheads="1"/>
          </p:cNvSpPr>
          <p:nvPr/>
        </p:nvSpPr>
        <p:spPr bwMode="auto">
          <a:xfrm>
            <a:off x="3992986" y="2288759"/>
            <a:ext cx="452327" cy="38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1" name="Text Box 236"/>
          <p:cNvSpPr txBox="1">
            <a:spLocks noChangeArrowheads="1"/>
          </p:cNvSpPr>
          <p:nvPr/>
        </p:nvSpPr>
        <p:spPr bwMode="auto">
          <a:xfrm>
            <a:off x="3553350" y="1697625"/>
            <a:ext cx="596455" cy="47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72" name="Text Box 235"/>
          <p:cNvSpPr txBox="1">
            <a:spLocks noChangeArrowheads="1"/>
          </p:cNvSpPr>
          <p:nvPr/>
        </p:nvSpPr>
        <p:spPr bwMode="auto">
          <a:xfrm>
            <a:off x="2829084" y="1854275"/>
            <a:ext cx="558383" cy="36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3" name="Text Box 234"/>
          <p:cNvSpPr txBox="1">
            <a:spLocks noChangeArrowheads="1"/>
          </p:cNvSpPr>
          <p:nvPr/>
        </p:nvSpPr>
        <p:spPr bwMode="auto">
          <a:xfrm>
            <a:off x="4286681" y="1667083"/>
            <a:ext cx="413349" cy="48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4" name="Line 233"/>
          <p:cNvSpPr>
            <a:spLocks noChangeShapeType="1"/>
          </p:cNvSpPr>
          <p:nvPr/>
        </p:nvSpPr>
        <p:spPr bwMode="auto">
          <a:xfrm flipH="1">
            <a:off x="2471030" y="1204028"/>
            <a:ext cx="1005271" cy="127586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Text Box 232"/>
          <p:cNvSpPr txBox="1">
            <a:spLocks noChangeArrowheads="1"/>
          </p:cNvSpPr>
          <p:nvPr/>
        </p:nvSpPr>
        <p:spPr bwMode="auto">
          <a:xfrm>
            <a:off x="3903246" y="1072008"/>
            <a:ext cx="503995" cy="36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6" name="Line 231"/>
          <p:cNvSpPr>
            <a:spLocks noChangeShapeType="1"/>
          </p:cNvSpPr>
          <p:nvPr/>
        </p:nvSpPr>
        <p:spPr bwMode="auto">
          <a:xfrm>
            <a:off x="3740082" y="1097623"/>
            <a:ext cx="673504" cy="62069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30"/>
          <p:cNvSpPr>
            <a:spLocks noChangeShapeType="1"/>
          </p:cNvSpPr>
          <p:nvPr/>
        </p:nvSpPr>
        <p:spPr bwMode="auto">
          <a:xfrm flipV="1">
            <a:off x="3783592" y="2046394"/>
            <a:ext cx="639059" cy="55862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Oval 229"/>
          <p:cNvSpPr>
            <a:spLocks noChangeArrowheads="1"/>
          </p:cNvSpPr>
          <p:nvPr/>
        </p:nvSpPr>
        <p:spPr bwMode="auto">
          <a:xfrm>
            <a:off x="1291717" y="1673979"/>
            <a:ext cx="329954" cy="35566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Oval 228"/>
          <p:cNvSpPr>
            <a:spLocks noChangeArrowheads="1"/>
          </p:cNvSpPr>
          <p:nvPr/>
        </p:nvSpPr>
        <p:spPr bwMode="auto">
          <a:xfrm>
            <a:off x="2153766" y="951810"/>
            <a:ext cx="329047" cy="35566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227"/>
          <p:cNvSpPr>
            <a:spLocks noChangeArrowheads="1"/>
          </p:cNvSpPr>
          <p:nvPr/>
        </p:nvSpPr>
        <p:spPr bwMode="auto">
          <a:xfrm>
            <a:off x="3414661" y="888756"/>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Oval 226"/>
          <p:cNvSpPr>
            <a:spLocks noChangeArrowheads="1"/>
          </p:cNvSpPr>
          <p:nvPr/>
        </p:nvSpPr>
        <p:spPr bwMode="auto">
          <a:xfrm>
            <a:off x="2216313" y="2461173"/>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Oval 225"/>
          <p:cNvSpPr>
            <a:spLocks noChangeArrowheads="1"/>
          </p:cNvSpPr>
          <p:nvPr/>
        </p:nvSpPr>
        <p:spPr bwMode="auto">
          <a:xfrm>
            <a:off x="3451826" y="2469055"/>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224"/>
          <p:cNvSpPr>
            <a:spLocks noChangeArrowheads="1"/>
          </p:cNvSpPr>
          <p:nvPr/>
        </p:nvSpPr>
        <p:spPr bwMode="auto">
          <a:xfrm>
            <a:off x="4293026" y="1689743"/>
            <a:ext cx="329954" cy="3576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223"/>
          <p:cNvSpPr>
            <a:spLocks noChangeShapeType="1"/>
          </p:cNvSpPr>
          <p:nvPr/>
        </p:nvSpPr>
        <p:spPr bwMode="auto">
          <a:xfrm flipH="1">
            <a:off x="1607167" y="1268067"/>
            <a:ext cx="608239" cy="51822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Text Box 222"/>
          <p:cNvSpPr txBox="1">
            <a:spLocks noChangeArrowheads="1"/>
          </p:cNvSpPr>
          <p:nvPr/>
        </p:nvSpPr>
        <p:spPr bwMode="auto">
          <a:xfrm>
            <a:off x="1800245" y="1505506"/>
            <a:ext cx="510340" cy="34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6" name="AutoShape 221"/>
          <p:cNvSpPr>
            <a:spLocks noChangeShapeType="1"/>
          </p:cNvSpPr>
          <p:nvPr/>
        </p:nvSpPr>
        <p:spPr bwMode="auto">
          <a:xfrm flipV="1">
            <a:off x="2487346" y="1156737"/>
            <a:ext cx="955415" cy="3941"/>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Text Box 220"/>
          <p:cNvSpPr txBox="1">
            <a:spLocks noChangeArrowheads="1"/>
          </p:cNvSpPr>
          <p:nvPr/>
        </p:nvSpPr>
        <p:spPr bwMode="auto">
          <a:xfrm>
            <a:off x="2775602" y="1098609"/>
            <a:ext cx="503995" cy="35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8" name="AutoShape 219"/>
          <p:cNvSpPr>
            <a:spLocks noChangeShapeType="1"/>
          </p:cNvSpPr>
          <p:nvPr/>
        </p:nvSpPr>
        <p:spPr bwMode="auto">
          <a:xfrm flipH="1">
            <a:off x="3733737" y="1995162"/>
            <a:ext cx="607332" cy="526109"/>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Text Box 218"/>
          <p:cNvSpPr txBox="1">
            <a:spLocks noChangeArrowheads="1"/>
          </p:cNvSpPr>
          <p:nvPr/>
        </p:nvSpPr>
        <p:spPr bwMode="auto">
          <a:xfrm>
            <a:off x="3874239" y="2005014"/>
            <a:ext cx="503995" cy="35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147" name="Group 164">
            <a:extLst>
              <a:ext uri="{FF2B5EF4-FFF2-40B4-BE49-F238E27FC236}">
                <a16:creationId xmlns:a16="http://schemas.microsoft.com/office/drawing/2014/main" id="{9416594D-ED52-4E28-BC22-D71C0AD0A16A}"/>
              </a:ext>
            </a:extLst>
          </p:cNvPr>
          <p:cNvGrpSpPr>
            <a:grpSpLocks/>
          </p:cNvGrpSpPr>
          <p:nvPr/>
        </p:nvGrpSpPr>
        <p:grpSpPr bwMode="auto">
          <a:xfrm>
            <a:off x="4887330" y="3818176"/>
            <a:ext cx="3352864" cy="2304753"/>
            <a:chOff x="6210" y="1558"/>
            <a:chExt cx="3825" cy="2612"/>
          </a:xfrm>
        </p:grpSpPr>
        <p:sp>
          <p:nvSpPr>
            <p:cNvPr id="149" name="Text Box 197">
              <a:extLst>
                <a:ext uri="{FF2B5EF4-FFF2-40B4-BE49-F238E27FC236}">
                  <a16:creationId xmlns:a16="http://schemas.microsoft.com/office/drawing/2014/main" id="{2DEA8F0B-C50D-4CA3-985B-D7EBAC0DAECA}"/>
                </a:ext>
              </a:extLst>
            </p:cNvPr>
            <p:cNvSpPr txBox="1">
              <a:spLocks noChangeArrowheads="1"/>
            </p:cNvSpPr>
            <p:nvPr/>
          </p:nvSpPr>
          <p:spPr bwMode="auto">
            <a:xfrm>
              <a:off x="6210" y="2385"/>
              <a:ext cx="61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3" name="Text Box 196">
              <a:extLst>
                <a:ext uri="{FF2B5EF4-FFF2-40B4-BE49-F238E27FC236}">
                  <a16:creationId xmlns:a16="http://schemas.microsoft.com/office/drawing/2014/main" id="{8B27811B-AF32-49DD-BA18-84A6195F27C2}"/>
                </a:ext>
              </a:extLst>
            </p:cNvPr>
            <p:cNvSpPr txBox="1">
              <a:spLocks noChangeArrowheads="1"/>
            </p:cNvSpPr>
            <p:nvPr/>
          </p:nvSpPr>
          <p:spPr bwMode="auto">
            <a:xfrm>
              <a:off x="7166" y="1666"/>
              <a:ext cx="6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4" name="Text Box 195">
              <a:extLst>
                <a:ext uri="{FF2B5EF4-FFF2-40B4-BE49-F238E27FC236}">
                  <a16:creationId xmlns:a16="http://schemas.microsoft.com/office/drawing/2014/main" id="{FCB666F4-5F77-4FCB-9260-8A1FC9F19F39}"/>
                </a:ext>
              </a:extLst>
            </p:cNvPr>
            <p:cNvSpPr txBox="1">
              <a:spLocks noChangeArrowheads="1"/>
            </p:cNvSpPr>
            <p:nvPr/>
          </p:nvSpPr>
          <p:spPr bwMode="auto">
            <a:xfrm>
              <a:off x="7193" y="3168"/>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5" name="Text Box 194">
              <a:extLst>
                <a:ext uri="{FF2B5EF4-FFF2-40B4-BE49-F238E27FC236}">
                  <a16:creationId xmlns:a16="http://schemas.microsoft.com/office/drawing/2014/main" id="{E834FB67-7180-4325-88E2-5BD3714E20EF}"/>
                </a:ext>
              </a:extLst>
            </p:cNvPr>
            <p:cNvSpPr txBox="1">
              <a:spLocks noChangeArrowheads="1"/>
            </p:cNvSpPr>
            <p:nvPr/>
          </p:nvSpPr>
          <p:spPr bwMode="auto">
            <a:xfrm>
              <a:off x="8518" y="1579"/>
              <a:ext cx="61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6" name="Text Box 193">
              <a:extLst>
                <a:ext uri="{FF2B5EF4-FFF2-40B4-BE49-F238E27FC236}">
                  <a16:creationId xmlns:a16="http://schemas.microsoft.com/office/drawing/2014/main" id="{01B327A9-5F41-4349-90F2-84AE9600EDF5}"/>
                </a:ext>
              </a:extLst>
            </p:cNvPr>
            <p:cNvSpPr txBox="1">
              <a:spLocks noChangeArrowheads="1"/>
            </p:cNvSpPr>
            <p:nvPr/>
          </p:nvSpPr>
          <p:spPr bwMode="auto">
            <a:xfrm>
              <a:off x="8577" y="3221"/>
              <a:ext cx="6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sz="1200"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227" name="Line 192">
              <a:extLst>
                <a:ext uri="{FF2B5EF4-FFF2-40B4-BE49-F238E27FC236}">
                  <a16:creationId xmlns:a16="http://schemas.microsoft.com/office/drawing/2014/main" id="{A90F8F9C-EDAC-4384-B2EB-EF51B3FCCF41}"/>
                </a:ext>
              </a:extLst>
            </p:cNvPr>
            <p:cNvSpPr>
              <a:spLocks noChangeShapeType="1"/>
            </p:cNvSpPr>
            <p:nvPr/>
          </p:nvSpPr>
          <p:spPr bwMode="auto">
            <a:xfrm flipV="1">
              <a:off x="6545" y="1969"/>
              <a:ext cx="675" cy="536"/>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191">
              <a:extLst>
                <a:ext uri="{FF2B5EF4-FFF2-40B4-BE49-F238E27FC236}">
                  <a16:creationId xmlns:a16="http://schemas.microsoft.com/office/drawing/2014/main" id="{1CF2622D-9761-4A48-A2DD-43D62E266208}"/>
                </a:ext>
              </a:extLst>
            </p:cNvPr>
            <p:cNvSpPr>
              <a:spLocks noChangeShapeType="1"/>
            </p:cNvSpPr>
            <p:nvPr/>
          </p:nvSpPr>
          <p:spPr bwMode="auto">
            <a:xfrm>
              <a:off x="6515" y="2774"/>
              <a:ext cx="723" cy="57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190">
              <a:extLst>
                <a:ext uri="{FF2B5EF4-FFF2-40B4-BE49-F238E27FC236}">
                  <a16:creationId xmlns:a16="http://schemas.microsoft.com/office/drawing/2014/main" id="{023611AA-47E8-49A6-AEE4-A2952771CD29}"/>
                </a:ext>
              </a:extLst>
            </p:cNvPr>
            <p:cNvSpPr>
              <a:spLocks noChangeShapeType="1"/>
            </p:cNvSpPr>
            <p:nvPr/>
          </p:nvSpPr>
          <p:spPr bwMode="auto">
            <a:xfrm>
              <a:off x="7536" y="1875"/>
              <a:ext cx="1010" cy="1"/>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189">
              <a:extLst>
                <a:ext uri="{FF2B5EF4-FFF2-40B4-BE49-F238E27FC236}">
                  <a16:creationId xmlns:a16="http://schemas.microsoft.com/office/drawing/2014/main" id="{EA16126D-F9DB-4A22-9815-D43BD8F3A5A6}"/>
                </a:ext>
              </a:extLst>
            </p:cNvPr>
            <p:cNvSpPr>
              <a:spLocks noChangeShapeType="1"/>
            </p:cNvSpPr>
            <p:nvPr/>
          </p:nvSpPr>
          <p:spPr bwMode="auto">
            <a:xfrm>
              <a:off x="7605" y="3432"/>
              <a:ext cx="995"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188">
              <a:extLst>
                <a:ext uri="{FF2B5EF4-FFF2-40B4-BE49-F238E27FC236}">
                  <a16:creationId xmlns:a16="http://schemas.microsoft.com/office/drawing/2014/main" id="{445E0C4A-AAA2-4103-946C-3F526CF3E557}"/>
                </a:ext>
              </a:extLst>
            </p:cNvPr>
            <p:cNvSpPr>
              <a:spLocks noChangeShapeType="1"/>
            </p:cNvSpPr>
            <p:nvPr/>
          </p:nvSpPr>
          <p:spPr bwMode="auto">
            <a:xfrm>
              <a:off x="7389" y="2067"/>
              <a:ext cx="15" cy="120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187">
              <a:extLst>
                <a:ext uri="{FF2B5EF4-FFF2-40B4-BE49-F238E27FC236}">
                  <a16:creationId xmlns:a16="http://schemas.microsoft.com/office/drawing/2014/main" id="{6928A7DC-7ACD-43EB-9E33-0382656F2BB5}"/>
                </a:ext>
              </a:extLst>
            </p:cNvPr>
            <p:cNvSpPr>
              <a:spLocks noChangeShapeType="1"/>
            </p:cNvSpPr>
            <p:nvPr/>
          </p:nvSpPr>
          <p:spPr bwMode="auto">
            <a:xfrm flipH="1" flipV="1">
              <a:off x="8847" y="1992"/>
              <a:ext cx="17" cy="12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Text Box 186">
              <a:extLst>
                <a:ext uri="{FF2B5EF4-FFF2-40B4-BE49-F238E27FC236}">
                  <a16:creationId xmlns:a16="http://schemas.microsoft.com/office/drawing/2014/main" id="{64A45DE2-3320-46AD-BF66-8B6EA77150C7}"/>
                </a:ext>
              </a:extLst>
            </p:cNvPr>
            <p:cNvSpPr txBox="1">
              <a:spLocks noChangeArrowheads="1"/>
            </p:cNvSpPr>
            <p:nvPr/>
          </p:nvSpPr>
          <p:spPr bwMode="auto">
            <a:xfrm>
              <a:off x="6906" y="2397"/>
              <a:ext cx="70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34" name="Text Box 185">
              <a:extLst>
                <a:ext uri="{FF2B5EF4-FFF2-40B4-BE49-F238E27FC236}">
                  <a16:creationId xmlns:a16="http://schemas.microsoft.com/office/drawing/2014/main" id="{200F3915-D238-4448-8793-66E49417AE1D}"/>
                </a:ext>
              </a:extLst>
            </p:cNvPr>
            <p:cNvSpPr txBox="1">
              <a:spLocks noChangeArrowheads="1"/>
            </p:cNvSpPr>
            <p:nvPr/>
          </p:nvSpPr>
          <p:spPr bwMode="auto">
            <a:xfrm>
              <a:off x="8300" y="2466"/>
              <a:ext cx="692"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5" name="Text Box 184">
              <a:extLst>
                <a:ext uri="{FF2B5EF4-FFF2-40B4-BE49-F238E27FC236}">
                  <a16:creationId xmlns:a16="http://schemas.microsoft.com/office/drawing/2014/main" id="{C5BE48CB-A71B-4F26-98F7-F6F1DB0F145F}"/>
                </a:ext>
              </a:extLst>
            </p:cNvPr>
            <p:cNvSpPr txBox="1">
              <a:spLocks noChangeArrowheads="1"/>
            </p:cNvSpPr>
            <p:nvPr/>
          </p:nvSpPr>
          <p:spPr bwMode="auto">
            <a:xfrm>
              <a:off x="6392" y="2969"/>
              <a:ext cx="77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5/12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36" name="Text Box 183">
              <a:extLst>
                <a:ext uri="{FF2B5EF4-FFF2-40B4-BE49-F238E27FC236}">
                  <a16:creationId xmlns:a16="http://schemas.microsoft.com/office/drawing/2014/main" id="{480CF312-B073-4DA8-8E67-7FCCFE64B85C}"/>
                </a:ext>
              </a:extLst>
            </p:cNvPr>
            <p:cNvSpPr txBox="1">
              <a:spLocks noChangeArrowheads="1"/>
            </p:cNvSpPr>
            <p:nvPr/>
          </p:nvSpPr>
          <p:spPr bwMode="auto">
            <a:xfrm>
              <a:off x="7756" y="3362"/>
              <a:ext cx="88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7" name="Text Box 182">
              <a:extLst>
                <a:ext uri="{FF2B5EF4-FFF2-40B4-BE49-F238E27FC236}">
                  <a16:creationId xmlns:a16="http://schemas.microsoft.com/office/drawing/2014/main" id="{F834472A-B95B-49DA-BD4F-9435DA670D92}"/>
                </a:ext>
              </a:extLst>
            </p:cNvPr>
            <p:cNvSpPr txBox="1">
              <a:spLocks noChangeArrowheads="1"/>
            </p:cNvSpPr>
            <p:nvPr/>
          </p:nvSpPr>
          <p:spPr bwMode="auto">
            <a:xfrm>
              <a:off x="6297" y="1925"/>
              <a:ext cx="10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9/13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38" name="Text Box 181">
              <a:extLst>
                <a:ext uri="{FF2B5EF4-FFF2-40B4-BE49-F238E27FC236}">
                  <a16:creationId xmlns:a16="http://schemas.microsoft.com/office/drawing/2014/main" id="{A8EC02DD-45EB-4C98-95DA-46E01C5777F5}"/>
                </a:ext>
              </a:extLst>
            </p:cNvPr>
            <p:cNvSpPr txBox="1">
              <a:spLocks noChangeArrowheads="1"/>
            </p:cNvSpPr>
            <p:nvPr/>
          </p:nvSpPr>
          <p:spPr bwMode="auto">
            <a:xfrm>
              <a:off x="9079" y="3016"/>
              <a:ext cx="66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9" name="Text Box 180">
              <a:extLst>
                <a:ext uri="{FF2B5EF4-FFF2-40B4-BE49-F238E27FC236}">
                  <a16:creationId xmlns:a16="http://schemas.microsoft.com/office/drawing/2014/main" id="{D6E652DA-2D31-44E9-923C-54745FDD50B7}"/>
                </a:ext>
              </a:extLst>
            </p:cNvPr>
            <p:cNvSpPr txBox="1">
              <a:spLocks noChangeArrowheads="1"/>
            </p:cNvSpPr>
            <p:nvPr/>
          </p:nvSpPr>
          <p:spPr bwMode="auto">
            <a:xfrm>
              <a:off x="8830" y="2438"/>
              <a:ext cx="597"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0" name="Text Box 179">
              <a:extLst>
                <a:ext uri="{FF2B5EF4-FFF2-40B4-BE49-F238E27FC236}">
                  <a16:creationId xmlns:a16="http://schemas.microsoft.com/office/drawing/2014/main" id="{23D7827F-B79E-4347-93A3-D506389E7EAB}"/>
                </a:ext>
              </a:extLst>
            </p:cNvPr>
            <p:cNvSpPr txBox="1">
              <a:spLocks noChangeArrowheads="1"/>
            </p:cNvSpPr>
            <p:nvPr/>
          </p:nvSpPr>
          <p:spPr bwMode="auto">
            <a:xfrm>
              <a:off x="7647" y="1558"/>
              <a:ext cx="787"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1" name="Text Box 178">
              <a:extLst>
                <a:ext uri="{FF2B5EF4-FFF2-40B4-BE49-F238E27FC236}">
                  <a16:creationId xmlns:a16="http://schemas.microsoft.com/office/drawing/2014/main" id="{7C8B19B8-3A2D-4942-83D1-C41370C3DEA1}"/>
                </a:ext>
              </a:extLst>
            </p:cNvPr>
            <p:cNvSpPr txBox="1">
              <a:spLocks noChangeArrowheads="1"/>
            </p:cNvSpPr>
            <p:nvPr/>
          </p:nvSpPr>
          <p:spPr bwMode="auto">
            <a:xfrm>
              <a:off x="7836" y="2653"/>
              <a:ext cx="6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2" name="Text Box 177">
              <a:extLst>
                <a:ext uri="{FF2B5EF4-FFF2-40B4-BE49-F238E27FC236}">
                  <a16:creationId xmlns:a16="http://schemas.microsoft.com/office/drawing/2014/main" id="{E0A0300E-E9E4-49DE-9F07-EC0A7A14154D}"/>
                </a:ext>
              </a:extLst>
            </p:cNvPr>
            <p:cNvSpPr txBox="1">
              <a:spLocks noChangeArrowheads="1"/>
            </p:cNvSpPr>
            <p:nvPr/>
          </p:nvSpPr>
          <p:spPr bwMode="auto">
            <a:xfrm>
              <a:off x="9580" y="2442"/>
              <a:ext cx="455"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3" name="Line 176">
              <a:extLst>
                <a:ext uri="{FF2B5EF4-FFF2-40B4-BE49-F238E27FC236}">
                  <a16:creationId xmlns:a16="http://schemas.microsoft.com/office/drawing/2014/main" id="{5F482AC3-8E61-4D86-8AF2-875F0903E660}"/>
                </a:ext>
              </a:extLst>
            </p:cNvPr>
            <p:cNvSpPr>
              <a:spLocks noChangeShapeType="1"/>
            </p:cNvSpPr>
            <p:nvPr/>
          </p:nvSpPr>
          <p:spPr bwMode="auto">
            <a:xfrm flipH="1">
              <a:off x="7522" y="1993"/>
              <a:ext cx="1109" cy="1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Text Box 175">
              <a:extLst>
                <a:ext uri="{FF2B5EF4-FFF2-40B4-BE49-F238E27FC236}">
                  <a16:creationId xmlns:a16="http://schemas.microsoft.com/office/drawing/2014/main" id="{74D2530D-039C-42CC-9148-F142D739BD7D}"/>
                </a:ext>
              </a:extLst>
            </p:cNvPr>
            <p:cNvSpPr txBox="1">
              <a:spLocks noChangeArrowheads="1"/>
            </p:cNvSpPr>
            <p:nvPr/>
          </p:nvSpPr>
          <p:spPr bwMode="auto">
            <a:xfrm>
              <a:off x="9008" y="1838"/>
              <a:ext cx="85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5" name="Line 174">
              <a:extLst>
                <a:ext uri="{FF2B5EF4-FFF2-40B4-BE49-F238E27FC236}">
                  <a16:creationId xmlns:a16="http://schemas.microsoft.com/office/drawing/2014/main" id="{FA213C95-699B-478D-9AA9-9CE46D4C6001}"/>
                </a:ext>
              </a:extLst>
            </p:cNvPr>
            <p:cNvSpPr>
              <a:spLocks noChangeShapeType="1"/>
            </p:cNvSpPr>
            <p:nvPr/>
          </p:nvSpPr>
          <p:spPr bwMode="auto">
            <a:xfrm>
              <a:off x="8913" y="1950"/>
              <a:ext cx="674" cy="55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173">
              <a:extLst>
                <a:ext uri="{FF2B5EF4-FFF2-40B4-BE49-F238E27FC236}">
                  <a16:creationId xmlns:a16="http://schemas.microsoft.com/office/drawing/2014/main" id="{5905278B-45F0-4E03-8D16-C6C676BF0949}"/>
                </a:ext>
              </a:extLst>
            </p:cNvPr>
            <p:cNvSpPr>
              <a:spLocks noChangeShapeType="1"/>
            </p:cNvSpPr>
            <p:nvPr/>
          </p:nvSpPr>
          <p:spPr bwMode="auto">
            <a:xfrm flipV="1">
              <a:off x="8926" y="2789"/>
              <a:ext cx="673" cy="54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172">
              <a:extLst>
                <a:ext uri="{FF2B5EF4-FFF2-40B4-BE49-F238E27FC236}">
                  <a16:creationId xmlns:a16="http://schemas.microsoft.com/office/drawing/2014/main" id="{C3DC3CBB-23D2-4A9C-AA20-4966B43B4D9C}"/>
                </a:ext>
              </a:extLst>
            </p:cNvPr>
            <p:cNvSpPr>
              <a:spLocks noChangeShapeType="1"/>
            </p:cNvSpPr>
            <p:nvPr/>
          </p:nvSpPr>
          <p:spPr bwMode="auto">
            <a:xfrm>
              <a:off x="8735" y="2036"/>
              <a:ext cx="0" cy="121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Oval 171">
              <a:extLst>
                <a:ext uri="{FF2B5EF4-FFF2-40B4-BE49-F238E27FC236}">
                  <a16:creationId xmlns:a16="http://schemas.microsoft.com/office/drawing/2014/main" id="{47921181-B33C-4014-966A-1D62E9E07ABA}"/>
                </a:ext>
              </a:extLst>
            </p:cNvPr>
            <p:cNvSpPr>
              <a:spLocks noChangeArrowheads="1"/>
            </p:cNvSpPr>
            <p:nvPr/>
          </p:nvSpPr>
          <p:spPr bwMode="auto">
            <a:xfrm>
              <a:off x="6220" y="2448"/>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9" name="Oval 170">
              <a:extLst>
                <a:ext uri="{FF2B5EF4-FFF2-40B4-BE49-F238E27FC236}">
                  <a16:creationId xmlns:a16="http://schemas.microsoft.com/office/drawing/2014/main" id="{625E5100-D6D6-4AB5-AF38-73FE87500049}"/>
                </a:ext>
              </a:extLst>
            </p:cNvPr>
            <p:cNvSpPr>
              <a:spLocks noChangeArrowheads="1"/>
            </p:cNvSpPr>
            <p:nvPr/>
          </p:nvSpPr>
          <p:spPr bwMode="auto">
            <a:xfrm>
              <a:off x="7171" y="1716"/>
              <a:ext cx="365" cy="3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Oval 169">
              <a:extLst>
                <a:ext uri="{FF2B5EF4-FFF2-40B4-BE49-F238E27FC236}">
                  <a16:creationId xmlns:a16="http://schemas.microsoft.com/office/drawing/2014/main" id="{E7140C67-3599-4767-BB79-6F6A199F6344}"/>
                </a:ext>
              </a:extLst>
            </p:cNvPr>
            <p:cNvSpPr>
              <a:spLocks noChangeArrowheads="1"/>
            </p:cNvSpPr>
            <p:nvPr/>
          </p:nvSpPr>
          <p:spPr bwMode="auto">
            <a:xfrm>
              <a:off x="8563" y="1651"/>
              <a:ext cx="365" cy="3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Oval 168">
              <a:extLst>
                <a:ext uri="{FF2B5EF4-FFF2-40B4-BE49-F238E27FC236}">
                  <a16:creationId xmlns:a16="http://schemas.microsoft.com/office/drawing/2014/main" id="{8DBA4896-DB90-4920-A491-3682380E6321}"/>
                </a:ext>
              </a:extLst>
            </p:cNvPr>
            <p:cNvSpPr>
              <a:spLocks noChangeArrowheads="1"/>
            </p:cNvSpPr>
            <p:nvPr/>
          </p:nvSpPr>
          <p:spPr bwMode="auto">
            <a:xfrm>
              <a:off x="7242" y="3247"/>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Oval 167">
              <a:extLst>
                <a:ext uri="{FF2B5EF4-FFF2-40B4-BE49-F238E27FC236}">
                  <a16:creationId xmlns:a16="http://schemas.microsoft.com/office/drawing/2014/main" id="{A707AA80-69C3-4812-8301-4C8D1F50597A}"/>
                </a:ext>
              </a:extLst>
            </p:cNvPr>
            <p:cNvSpPr>
              <a:spLocks noChangeArrowheads="1"/>
            </p:cNvSpPr>
            <p:nvPr/>
          </p:nvSpPr>
          <p:spPr bwMode="auto">
            <a:xfrm>
              <a:off x="8604" y="3255"/>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Oval 166">
              <a:extLst>
                <a:ext uri="{FF2B5EF4-FFF2-40B4-BE49-F238E27FC236}">
                  <a16:creationId xmlns:a16="http://schemas.microsoft.com/office/drawing/2014/main" id="{6DAB1A1D-BE25-471C-A6EC-0D7156528046}"/>
                </a:ext>
              </a:extLst>
            </p:cNvPr>
            <p:cNvSpPr>
              <a:spLocks noChangeArrowheads="1"/>
            </p:cNvSpPr>
            <p:nvPr/>
          </p:nvSpPr>
          <p:spPr bwMode="auto">
            <a:xfrm>
              <a:off x="9531" y="2465"/>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Text Box 165">
              <a:extLst>
                <a:ext uri="{FF2B5EF4-FFF2-40B4-BE49-F238E27FC236}">
                  <a16:creationId xmlns:a16="http://schemas.microsoft.com/office/drawing/2014/main" id="{5AE8A7C3-91F2-47FD-A4E9-E9150370342B}"/>
                </a:ext>
              </a:extLst>
            </p:cNvPr>
            <p:cNvSpPr txBox="1">
              <a:spLocks noChangeArrowheads="1"/>
            </p:cNvSpPr>
            <p:nvPr/>
          </p:nvSpPr>
          <p:spPr bwMode="auto">
            <a:xfrm>
              <a:off x="7832" y="3703"/>
              <a:ext cx="63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charset="-122"/>
                  <a:cs typeface="Times New Roman" pitchFamily="18" charset="0"/>
                </a:rPr>
                <a:t>(f)</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255" name="Group 120">
            <a:extLst>
              <a:ext uri="{FF2B5EF4-FFF2-40B4-BE49-F238E27FC236}">
                <a16:creationId xmlns:a16="http://schemas.microsoft.com/office/drawing/2014/main" id="{DB4BE97A-A43B-4FF7-A445-D57A7844C444}"/>
              </a:ext>
            </a:extLst>
          </p:cNvPr>
          <p:cNvGrpSpPr>
            <a:grpSpLocks/>
          </p:cNvGrpSpPr>
          <p:nvPr/>
        </p:nvGrpSpPr>
        <p:grpSpPr bwMode="auto">
          <a:xfrm>
            <a:off x="1306055" y="3684937"/>
            <a:ext cx="3316925" cy="2437991"/>
            <a:chOff x="2273" y="1407"/>
            <a:chExt cx="3784" cy="2763"/>
          </a:xfrm>
        </p:grpSpPr>
        <p:sp>
          <p:nvSpPr>
            <p:cNvPr id="256" name="Text Box 163">
              <a:extLst>
                <a:ext uri="{FF2B5EF4-FFF2-40B4-BE49-F238E27FC236}">
                  <a16:creationId xmlns:a16="http://schemas.microsoft.com/office/drawing/2014/main" id="{919890E0-D415-4686-864B-9AB3E3B8948D}"/>
                </a:ext>
              </a:extLst>
            </p:cNvPr>
            <p:cNvSpPr txBox="1">
              <a:spLocks noChangeArrowheads="1"/>
            </p:cNvSpPr>
            <p:nvPr/>
          </p:nvSpPr>
          <p:spPr bwMode="auto">
            <a:xfrm>
              <a:off x="3863" y="1407"/>
              <a:ext cx="783"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7" name="Text Box 162">
              <a:extLst>
                <a:ext uri="{FF2B5EF4-FFF2-40B4-BE49-F238E27FC236}">
                  <a16:creationId xmlns:a16="http://schemas.microsoft.com/office/drawing/2014/main" id="{676DD3BB-CB6A-42D5-B71A-43FC54663D09}"/>
                </a:ext>
              </a:extLst>
            </p:cNvPr>
            <p:cNvSpPr txBox="1">
              <a:spLocks noChangeArrowheads="1"/>
            </p:cNvSpPr>
            <p:nvPr/>
          </p:nvSpPr>
          <p:spPr bwMode="auto">
            <a:xfrm>
              <a:off x="3870" y="3711"/>
              <a:ext cx="63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8" name="Text Box 161">
              <a:extLst>
                <a:ext uri="{FF2B5EF4-FFF2-40B4-BE49-F238E27FC236}">
                  <a16:creationId xmlns:a16="http://schemas.microsoft.com/office/drawing/2014/main" id="{8797FAF0-21AA-4FA8-99C8-7ED55CE9B7F2}"/>
                </a:ext>
              </a:extLst>
            </p:cNvPr>
            <p:cNvSpPr txBox="1">
              <a:spLocks noChangeArrowheads="1"/>
            </p:cNvSpPr>
            <p:nvPr/>
          </p:nvSpPr>
          <p:spPr bwMode="auto">
            <a:xfrm>
              <a:off x="2291" y="2356"/>
              <a:ext cx="61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59" name="Text Box 160">
              <a:extLst>
                <a:ext uri="{FF2B5EF4-FFF2-40B4-BE49-F238E27FC236}">
                  <a16:creationId xmlns:a16="http://schemas.microsoft.com/office/drawing/2014/main" id="{F87ED04C-54A3-43A1-B1E5-14A1F4C3FE80}"/>
                </a:ext>
              </a:extLst>
            </p:cNvPr>
            <p:cNvSpPr txBox="1">
              <a:spLocks noChangeArrowheads="1"/>
            </p:cNvSpPr>
            <p:nvPr/>
          </p:nvSpPr>
          <p:spPr bwMode="auto">
            <a:xfrm>
              <a:off x="3255" y="1579"/>
              <a:ext cx="6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0" name="Text Box 159">
              <a:extLst>
                <a:ext uri="{FF2B5EF4-FFF2-40B4-BE49-F238E27FC236}">
                  <a16:creationId xmlns:a16="http://schemas.microsoft.com/office/drawing/2014/main" id="{B141A82A-09EA-49DD-A762-88EF14B4879A}"/>
                </a:ext>
              </a:extLst>
            </p:cNvPr>
            <p:cNvSpPr txBox="1">
              <a:spLocks noChangeArrowheads="1"/>
            </p:cNvSpPr>
            <p:nvPr/>
          </p:nvSpPr>
          <p:spPr bwMode="auto">
            <a:xfrm>
              <a:off x="3246" y="3168"/>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61" name="Text Box 158">
              <a:extLst>
                <a:ext uri="{FF2B5EF4-FFF2-40B4-BE49-F238E27FC236}">
                  <a16:creationId xmlns:a16="http://schemas.microsoft.com/office/drawing/2014/main" id="{FBB95F85-B2D1-4760-8AE0-C6416D535342}"/>
                </a:ext>
              </a:extLst>
            </p:cNvPr>
            <p:cNvSpPr txBox="1">
              <a:spLocks noChangeArrowheads="1"/>
            </p:cNvSpPr>
            <p:nvPr/>
          </p:nvSpPr>
          <p:spPr bwMode="auto">
            <a:xfrm>
              <a:off x="4571" y="1579"/>
              <a:ext cx="615"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2" name="Text Box 157">
              <a:extLst>
                <a:ext uri="{FF2B5EF4-FFF2-40B4-BE49-F238E27FC236}">
                  <a16:creationId xmlns:a16="http://schemas.microsoft.com/office/drawing/2014/main" id="{8584BAA3-8C4D-4F19-A6C7-22FB4B6366B4}"/>
                </a:ext>
              </a:extLst>
            </p:cNvPr>
            <p:cNvSpPr txBox="1">
              <a:spLocks noChangeArrowheads="1"/>
            </p:cNvSpPr>
            <p:nvPr/>
          </p:nvSpPr>
          <p:spPr bwMode="auto">
            <a:xfrm>
              <a:off x="4630" y="3168"/>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3" name="Line 156">
              <a:extLst>
                <a:ext uri="{FF2B5EF4-FFF2-40B4-BE49-F238E27FC236}">
                  <a16:creationId xmlns:a16="http://schemas.microsoft.com/office/drawing/2014/main" id="{92DCFA12-D3A0-48FF-9811-3B875A5981C9}"/>
                </a:ext>
              </a:extLst>
            </p:cNvPr>
            <p:cNvSpPr>
              <a:spLocks noChangeShapeType="1"/>
            </p:cNvSpPr>
            <p:nvPr/>
          </p:nvSpPr>
          <p:spPr bwMode="auto">
            <a:xfrm>
              <a:off x="2569" y="2755"/>
              <a:ext cx="722" cy="57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155">
              <a:extLst>
                <a:ext uri="{FF2B5EF4-FFF2-40B4-BE49-F238E27FC236}">
                  <a16:creationId xmlns:a16="http://schemas.microsoft.com/office/drawing/2014/main" id="{B3EDA8E9-44C7-4772-8F11-193516790D20}"/>
                </a:ext>
              </a:extLst>
            </p:cNvPr>
            <p:cNvSpPr>
              <a:spLocks noChangeShapeType="1"/>
            </p:cNvSpPr>
            <p:nvPr/>
          </p:nvSpPr>
          <p:spPr bwMode="auto">
            <a:xfrm>
              <a:off x="3596" y="1802"/>
              <a:ext cx="1011" cy="1"/>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54">
              <a:extLst>
                <a:ext uri="{FF2B5EF4-FFF2-40B4-BE49-F238E27FC236}">
                  <a16:creationId xmlns:a16="http://schemas.microsoft.com/office/drawing/2014/main" id="{4B65742C-7914-459F-817A-560A3B605B0E}"/>
                </a:ext>
              </a:extLst>
            </p:cNvPr>
            <p:cNvSpPr>
              <a:spLocks noChangeShapeType="1"/>
            </p:cNvSpPr>
            <p:nvPr/>
          </p:nvSpPr>
          <p:spPr bwMode="auto">
            <a:xfrm>
              <a:off x="3621" y="3363"/>
              <a:ext cx="1031" cy="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53">
              <a:extLst>
                <a:ext uri="{FF2B5EF4-FFF2-40B4-BE49-F238E27FC236}">
                  <a16:creationId xmlns:a16="http://schemas.microsoft.com/office/drawing/2014/main" id="{FD33268A-427D-4012-A1E8-82D6404A5A66}"/>
                </a:ext>
              </a:extLst>
            </p:cNvPr>
            <p:cNvSpPr>
              <a:spLocks noChangeShapeType="1"/>
            </p:cNvSpPr>
            <p:nvPr/>
          </p:nvSpPr>
          <p:spPr bwMode="auto">
            <a:xfrm flipH="1" flipV="1">
              <a:off x="4900" y="1972"/>
              <a:ext cx="16" cy="1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Text Box 152">
              <a:extLst>
                <a:ext uri="{FF2B5EF4-FFF2-40B4-BE49-F238E27FC236}">
                  <a16:creationId xmlns:a16="http://schemas.microsoft.com/office/drawing/2014/main" id="{A62FAC28-EBA9-4390-AA25-16289AA508F5}"/>
                </a:ext>
              </a:extLst>
            </p:cNvPr>
            <p:cNvSpPr txBox="1">
              <a:spLocks noChangeArrowheads="1"/>
            </p:cNvSpPr>
            <p:nvPr/>
          </p:nvSpPr>
          <p:spPr bwMode="auto">
            <a:xfrm>
              <a:off x="4497" y="2418"/>
              <a:ext cx="51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8" name="Text Box 151">
              <a:extLst>
                <a:ext uri="{FF2B5EF4-FFF2-40B4-BE49-F238E27FC236}">
                  <a16:creationId xmlns:a16="http://schemas.microsoft.com/office/drawing/2014/main" id="{DAF59D8D-A6AE-4CE6-8373-12C14AE0ACDC}"/>
                </a:ext>
              </a:extLst>
            </p:cNvPr>
            <p:cNvSpPr txBox="1">
              <a:spLocks noChangeArrowheads="1"/>
            </p:cNvSpPr>
            <p:nvPr/>
          </p:nvSpPr>
          <p:spPr bwMode="auto">
            <a:xfrm>
              <a:off x="2468" y="2888"/>
              <a:ext cx="54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9" name="Text Box 150">
              <a:extLst>
                <a:ext uri="{FF2B5EF4-FFF2-40B4-BE49-F238E27FC236}">
                  <a16:creationId xmlns:a16="http://schemas.microsoft.com/office/drawing/2014/main" id="{29A975C9-1FAB-4F4B-A2ED-F4749101C01F}"/>
                </a:ext>
              </a:extLst>
            </p:cNvPr>
            <p:cNvSpPr txBox="1">
              <a:spLocks noChangeArrowheads="1"/>
            </p:cNvSpPr>
            <p:nvPr/>
          </p:nvSpPr>
          <p:spPr bwMode="auto">
            <a:xfrm>
              <a:off x="3889" y="2961"/>
              <a:ext cx="58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0" name="Text Box 149">
              <a:extLst>
                <a:ext uri="{FF2B5EF4-FFF2-40B4-BE49-F238E27FC236}">
                  <a16:creationId xmlns:a16="http://schemas.microsoft.com/office/drawing/2014/main" id="{C7477C7B-69A6-4E3C-9639-B6D6AAD8CBB8}"/>
                </a:ext>
              </a:extLst>
            </p:cNvPr>
            <p:cNvSpPr txBox="1">
              <a:spLocks noChangeArrowheads="1"/>
            </p:cNvSpPr>
            <p:nvPr/>
          </p:nvSpPr>
          <p:spPr bwMode="auto">
            <a:xfrm>
              <a:off x="5104" y="2616"/>
              <a:ext cx="4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71" name="Text Box 148">
              <a:extLst>
                <a:ext uri="{FF2B5EF4-FFF2-40B4-BE49-F238E27FC236}">
                  <a16:creationId xmlns:a16="http://schemas.microsoft.com/office/drawing/2014/main" id="{32DC380E-DF66-4E0F-AD0B-6ABA662CF70C}"/>
                </a:ext>
              </a:extLst>
            </p:cNvPr>
            <p:cNvSpPr txBox="1">
              <a:spLocks noChangeArrowheads="1"/>
            </p:cNvSpPr>
            <p:nvPr/>
          </p:nvSpPr>
          <p:spPr bwMode="auto">
            <a:xfrm>
              <a:off x="4873" y="2468"/>
              <a:ext cx="46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72" name="Text Box 147">
              <a:extLst>
                <a:ext uri="{FF2B5EF4-FFF2-40B4-BE49-F238E27FC236}">
                  <a16:creationId xmlns:a16="http://schemas.microsoft.com/office/drawing/2014/main" id="{3DBC65AA-6E23-43F4-ACC4-170B2F29F6F1}"/>
                </a:ext>
              </a:extLst>
            </p:cNvPr>
            <p:cNvSpPr txBox="1">
              <a:spLocks noChangeArrowheads="1"/>
            </p:cNvSpPr>
            <p:nvPr/>
          </p:nvSpPr>
          <p:spPr bwMode="auto">
            <a:xfrm>
              <a:off x="3922" y="2612"/>
              <a:ext cx="6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3" name="Text Box 146">
              <a:extLst>
                <a:ext uri="{FF2B5EF4-FFF2-40B4-BE49-F238E27FC236}">
                  <a16:creationId xmlns:a16="http://schemas.microsoft.com/office/drawing/2014/main" id="{56167E67-EC7F-4714-9CC7-43021281CA9E}"/>
                </a:ext>
              </a:extLst>
            </p:cNvPr>
            <p:cNvSpPr txBox="1">
              <a:spLocks noChangeArrowheads="1"/>
            </p:cNvSpPr>
            <p:nvPr/>
          </p:nvSpPr>
          <p:spPr bwMode="auto">
            <a:xfrm>
              <a:off x="5602" y="2386"/>
              <a:ext cx="455"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4" name="Line 145">
              <a:extLst>
                <a:ext uri="{FF2B5EF4-FFF2-40B4-BE49-F238E27FC236}">
                  <a16:creationId xmlns:a16="http://schemas.microsoft.com/office/drawing/2014/main" id="{F22ACF1D-8EBF-4180-A768-E63D6F54F670}"/>
                </a:ext>
              </a:extLst>
            </p:cNvPr>
            <p:cNvSpPr>
              <a:spLocks noChangeShapeType="1"/>
            </p:cNvSpPr>
            <p:nvPr/>
          </p:nvSpPr>
          <p:spPr bwMode="auto">
            <a:xfrm flipH="1">
              <a:off x="3539" y="1952"/>
              <a:ext cx="1160" cy="135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Text Box 144">
              <a:extLst>
                <a:ext uri="{FF2B5EF4-FFF2-40B4-BE49-F238E27FC236}">
                  <a16:creationId xmlns:a16="http://schemas.microsoft.com/office/drawing/2014/main" id="{FD26DBF0-3EBB-415C-AD81-CAFB9A315CFE}"/>
                </a:ext>
              </a:extLst>
            </p:cNvPr>
            <p:cNvSpPr txBox="1">
              <a:spLocks noChangeArrowheads="1"/>
            </p:cNvSpPr>
            <p:nvPr/>
          </p:nvSpPr>
          <p:spPr bwMode="auto">
            <a:xfrm>
              <a:off x="5155" y="1818"/>
              <a:ext cx="55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6" name="Line 143">
              <a:extLst>
                <a:ext uri="{FF2B5EF4-FFF2-40B4-BE49-F238E27FC236}">
                  <a16:creationId xmlns:a16="http://schemas.microsoft.com/office/drawing/2014/main" id="{6E966CFF-152B-4151-9DAD-4C7BF982BA54}"/>
                </a:ext>
              </a:extLst>
            </p:cNvPr>
            <p:cNvSpPr>
              <a:spLocks noChangeShapeType="1"/>
            </p:cNvSpPr>
            <p:nvPr/>
          </p:nvSpPr>
          <p:spPr bwMode="auto">
            <a:xfrm>
              <a:off x="4975" y="1844"/>
              <a:ext cx="743" cy="63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142">
              <a:extLst>
                <a:ext uri="{FF2B5EF4-FFF2-40B4-BE49-F238E27FC236}">
                  <a16:creationId xmlns:a16="http://schemas.microsoft.com/office/drawing/2014/main" id="{2B5A7B3C-5AC2-4B5E-B6C1-8134AA0FCD8D}"/>
                </a:ext>
              </a:extLst>
            </p:cNvPr>
            <p:cNvSpPr>
              <a:spLocks noChangeShapeType="1"/>
            </p:cNvSpPr>
            <p:nvPr/>
          </p:nvSpPr>
          <p:spPr bwMode="auto">
            <a:xfrm flipV="1">
              <a:off x="5031" y="2779"/>
              <a:ext cx="660" cy="57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141">
              <a:extLst>
                <a:ext uri="{FF2B5EF4-FFF2-40B4-BE49-F238E27FC236}">
                  <a16:creationId xmlns:a16="http://schemas.microsoft.com/office/drawing/2014/main" id="{4567FC8F-3A06-47C3-B0E6-8355FF9CD190}"/>
                </a:ext>
              </a:extLst>
            </p:cNvPr>
            <p:cNvSpPr>
              <a:spLocks noChangeShapeType="1"/>
            </p:cNvSpPr>
            <p:nvPr/>
          </p:nvSpPr>
          <p:spPr bwMode="auto">
            <a:xfrm>
              <a:off x="4787" y="2016"/>
              <a:ext cx="1" cy="122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Oval 140">
              <a:extLst>
                <a:ext uri="{FF2B5EF4-FFF2-40B4-BE49-F238E27FC236}">
                  <a16:creationId xmlns:a16="http://schemas.microsoft.com/office/drawing/2014/main" id="{45B204A8-0BBB-4BD7-8F85-51379A10AAC0}"/>
                </a:ext>
              </a:extLst>
            </p:cNvPr>
            <p:cNvSpPr>
              <a:spLocks noChangeArrowheads="1"/>
            </p:cNvSpPr>
            <p:nvPr/>
          </p:nvSpPr>
          <p:spPr bwMode="auto">
            <a:xfrm>
              <a:off x="2273" y="2429"/>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139">
              <a:extLst>
                <a:ext uri="{FF2B5EF4-FFF2-40B4-BE49-F238E27FC236}">
                  <a16:creationId xmlns:a16="http://schemas.microsoft.com/office/drawing/2014/main" id="{342A6458-B837-4CAE-BDC1-2F32C1666447}"/>
                </a:ext>
              </a:extLst>
            </p:cNvPr>
            <p:cNvSpPr>
              <a:spLocks noChangeArrowheads="1"/>
            </p:cNvSpPr>
            <p:nvPr/>
          </p:nvSpPr>
          <p:spPr bwMode="auto">
            <a:xfrm>
              <a:off x="3247" y="1696"/>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138">
              <a:extLst>
                <a:ext uri="{FF2B5EF4-FFF2-40B4-BE49-F238E27FC236}">
                  <a16:creationId xmlns:a16="http://schemas.microsoft.com/office/drawing/2014/main" id="{BE7495AD-A140-4497-AAB8-AB4BBD7E8A3B}"/>
                </a:ext>
              </a:extLst>
            </p:cNvPr>
            <p:cNvSpPr>
              <a:spLocks noChangeArrowheads="1"/>
            </p:cNvSpPr>
            <p:nvPr/>
          </p:nvSpPr>
          <p:spPr bwMode="auto">
            <a:xfrm>
              <a:off x="4616" y="1633"/>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Oval 137">
              <a:extLst>
                <a:ext uri="{FF2B5EF4-FFF2-40B4-BE49-F238E27FC236}">
                  <a16:creationId xmlns:a16="http://schemas.microsoft.com/office/drawing/2014/main" id="{D9D99D2C-0D12-40AE-9D82-630313EF3015}"/>
                </a:ext>
              </a:extLst>
            </p:cNvPr>
            <p:cNvSpPr>
              <a:spLocks noChangeArrowheads="1"/>
            </p:cNvSpPr>
            <p:nvPr/>
          </p:nvSpPr>
          <p:spPr bwMode="auto">
            <a:xfrm>
              <a:off x="3266" y="3265"/>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Oval 136">
              <a:extLst>
                <a:ext uri="{FF2B5EF4-FFF2-40B4-BE49-F238E27FC236}">
                  <a16:creationId xmlns:a16="http://schemas.microsoft.com/office/drawing/2014/main" id="{9BEEBC99-F67E-4EE3-A0BA-95E00913C22F}"/>
                </a:ext>
              </a:extLst>
            </p:cNvPr>
            <p:cNvSpPr>
              <a:spLocks noChangeArrowheads="1"/>
            </p:cNvSpPr>
            <p:nvPr/>
          </p:nvSpPr>
          <p:spPr bwMode="auto">
            <a:xfrm>
              <a:off x="4657" y="3237"/>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Oval 135">
              <a:extLst>
                <a:ext uri="{FF2B5EF4-FFF2-40B4-BE49-F238E27FC236}">
                  <a16:creationId xmlns:a16="http://schemas.microsoft.com/office/drawing/2014/main" id="{F42EDC5E-58C8-419F-A5AE-57ECCCA0B05E}"/>
                </a:ext>
              </a:extLst>
            </p:cNvPr>
            <p:cNvSpPr>
              <a:spLocks noChangeArrowheads="1"/>
            </p:cNvSpPr>
            <p:nvPr/>
          </p:nvSpPr>
          <p:spPr bwMode="auto">
            <a:xfrm>
              <a:off x="5585" y="2446"/>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34">
              <a:extLst>
                <a:ext uri="{FF2B5EF4-FFF2-40B4-BE49-F238E27FC236}">
                  <a16:creationId xmlns:a16="http://schemas.microsoft.com/office/drawing/2014/main" id="{2445C4AD-F76C-4150-B3F7-262B832A3A99}"/>
                </a:ext>
              </a:extLst>
            </p:cNvPr>
            <p:cNvSpPr>
              <a:spLocks noChangeShapeType="1"/>
            </p:cNvSpPr>
            <p:nvPr/>
          </p:nvSpPr>
          <p:spPr bwMode="auto">
            <a:xfrm flipH="1">
              <a:off x="2622" y="2016"/>
              <a:ext cx="671" cy="52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Text Box 133">
              <a:extLst>
                <a:ext uri="{FF2B5EF4-FFF2-40B4-BE49-F238E27FC236}">
                  <a16:creationId xmlns:a16="http://schemas.microsoft.com/office/drawing/2014/main" id="{104CEF20-CCDE-4FCE-B5DE-9AF68C7021D5}"/>
                </a:ext>
              </a:extLst>
            </p:cNvPr>
            <p:cNvSpPr txBox="1">
              <a:spLocks noChangeArrowheads="1"/>
            </p:cNvSpPr>
            <p:nvPr/>
          </p:nvSpPr>
          <p:spPr bwMode="auto">
            <a:xfrm>
              <a:off x="2849" y="2263"/>
              <a:ext cx="56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7" name="Line 132">
              <a:extLst>
                <a:ext uri="{FF2B5EF4-FFF2-40B4-BE49-F238E27FC236}">
                  <a16:creationId xmlns:a16="http://schemas.microsoft.com/office/drawing/2014/main" id="{A78BAC4E-3315-41F2-8DB9-942AE06BA7BD}"/>
                </a:ext>
              </a:extLst>
            </p:cNvPr>
            <p:cNvSpPr>
              <a:spLocks noChangeShapeType="1"/>
            </p:cNvSpPr>
            <p:nvPr/>
          </p:nvSpPr>
          <p:spPr bwMode="auto">
            <a:xfrm flipH="1" flipV="1">
              <a:off x="4903" y="1959"/>
              <a:ext cx="687" cy="60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Text Box 131">
              <a:extLst>
                <a:ext uri="{FF2B5EF4-FFF2-40B4-BE49-F238E27FC236}">
                  <a16:creationId xmlns:a16="http://schemas.microsoft.com/office/drawing/2014/main" id="{5E7D7692-A98C-4E99-B4CD-9F50CA206F3C}"/>
                </a:ext>
              </a:extLst>
            </p:cNvPr>
            <p:cNvSpPr txBox="1">
              <a:spLocks noChangeArrowheads="1"/>
            </p:cNvSpPr>
            <p:nvPr/>
          </p:nvSpPr>
          <p:spPr bwMode="auto">
            <a:xfrm>
              <a:off x="5075" y="2202"/>
              <a:ext cx="614"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9" name="Line 130">
              <a:extLst>
                <a:ext uri="{FF2B5EF4-FFF2-40B4-BE49-F238E27FC236}">
                  <a16:creationId xmlns:a16="http://schemas.microsoft.com/office/drawing/2014/main" id="{068CFF6C-8CBA-43F6-BD08-2D659D7108F5}"/>
                </a:ext>
              </a:extLst>
            </p:cNvPr>
            <p:cNvSpPr>
              <a:spLocks noChangeShapeType="1"/>
            </p:cNvSpPr>
            <p:nvPr/>
          </p:nvSpPr>
          <p:spPr bwMode="auto">
            <a:xfrm flipV="1">
              <a:off x="3420" y="2024"/>
              <a:ext cx="3" cy="123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Text Box 129">
              <a:extLst>
                <a:ext uri="{FF2B5EF4-FFF2-40B4-BE49-F238E27FC236}">
                  <a16:creationId xmlns:a16="http://schemas.microsoft.com/office/drawing/2014/main" id="{E7543615-7CAA-4D96-8004-5B420BD8D9FB}"/>
                </a:ext>
              </a:extLst>
            </p:cNvPr>
            <p:cNvSpPr txBox="1">
              <a:spLocks noChangeArrowheads="1"/>
            </p:cNvSpPr>
            <p:nvPr/>
          </p:nvSpPr>
          <p:spPr bwMode="auto">
            <a:xfrm>
              <a:off x="3344" y="2475"/>
              <a:ext cx="47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1" name="Line 128">
              <a:extLst>
                <a:ext uri="{FF2B5EF4-FFF2-40B4-BE49-F238E27FC236}">
                  <a16:creationId xmlns:a16="http://schemas.microsoft.com/office/drawing/2014/main" id="{C9232314-2A1C-4EB5-972E-A0FE4EB4C68F}"/>
                </a:ext>
              </a:extLst>
            </p:cNvPr>
            <p:cNvSpPr>
              <a:spLocks noChangeShapeType="1"/>
            </p:cNvSpPr>
            <p:nvPr/>
          </p:nvSpPr>
          <p:spPr bwMode="auto">
            <a:xfrm flipH="1">
              <a:off x="3654" y="3456"/>
              <a:ext cx="1009"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Text Box 127">
              <a:extLst>
                <a:ext uri="{FF2B5EF4-FFF2-40B4-BE49-F238E27FC236}">
                  <a16:creationId xmlns:a16="http://schemas.microsoft.com/office/drawing/2014/main" id="{1C40C1E5-488D-4CE2-B28A-AB1DAFFB2323}"/>
                </a:ext>
              </a:extLst>
            </p:cNvPr>
            <p:cNvSpPr txBox="1">
              <a:spLocks noChangeArrowheads="1"/>
            </p:cNvSpPr>
            <p:nvPr/>
          </p:nvSpPr>
          <p:spPr bwMode="auto">
            <a:xfrm>
              <a:off x="3974" y="3393"/>
              <a:ext cx="58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5</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293" name="Line 126">
              <a:extLst>
                <a:ext uri="{FF2B5EF4-FFF2-40B4-BE49-F238E27FC236}">
                  <a16:creationId xmlns:a16="http://schemas.microsoft.com/office/drawing/2014/main" id="{2C5ED8BD-1019-4031-8EF2-E1080A868386}"/>
                </a:ext>
              </a:extLst>
            </p:cNvPr>
            <p:cNvSpPr>
              <a:spLocks noChangeShapeType="1"/>
            </p:cNvSpPr>
            <p:nvPr/>
          </p:nvSpPr>
          <p:spPr bwMode="auto">
            <a:xfrm flipH="1">
              <a:off x="4948" y="2705"/>
              <a:ext cx="670" cy="58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Text Box 125">
              <a:extLst>
                <a:ext uri="{FF2B5EF4-FFF2-40B4-BE49-F238E27FC236}">
                  <a16:creationId xmlns:a16="http://schemas.microsoft.com/office/drawing/2014/main" id="{0487FA20-A016-4C3D-8014-3DDDCA40BD1A}"/>
                </a:ext>
              </a:extLst>
            </p:cNvPr>
            <p:cNvSpPr txBox="1">
              <a:spLocks noChangeArrowheads="1"/>
            </p:cNvSpPr>
            <p:nvPr/>
          </p:nvSpPr>
          <p:spPr bwMode="auto">
            <a:xfrm>
              <a:off x="5237" y="2991"/>
              <a:ext cx="58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5" name="AutoShape 124">
              <a:extLst>
                <a:ext uri="{FF2B5EF4-FFF2-40B4-BE49-F238E27FC236}">
                  <a16:creationId xmlns:a16="http://schemas.microsoft.com/office/drawing/2014/main" id="{F002040F-E1E9-4FCF-A230-08676E99AE32}"/>
                </a:ext>
              </a:extLst>
            </p:cNvPr>
            <p:cNvSpPr>
              <a:spLocks noChangeShapeType="1"/>
            </p:cNvSpPr>
            <p:nvPr/>
          </p:nvSpPr>
          <p:spPr bwMode="auto">
            <a:xfrm flipV="1">
              <a:off x="2565" y="1894"/>
              <a:ext cx="697" cy="561"/>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Text Box 123">
              <a:extLst>
                <a:ext uri="{FF2B5EF4-FFF2-40B4-BE49-F238E27FC236}">
                  <a16:creationId xmlns:a16="http://schemas.microsoft.com/office/drawing/2014/main" id="{49090F92-7685-42CC-8CE9-A9E577B61D4B}"/>
                </a:ext>
              </a:extLst>
            </p:cNvPr>
            <p:cNvSpPr txBox="1">
              <a:spLocks noChangeArrowheads="1"/>
            </p:cNvSpPr>
            <p:nvPr/>
          </p:nvSpPr>
          <p:spPr bwMode="auto">
            <a:xfrm>
              <a:off x="2663" y="1838"/>
              <a:ext cx="50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7" name="AutoShape 122">
              <a:extLst>
                <a:ext uri="{FF2B5EF4-FFF2-40B4-BE49-F238E27FC236}">
                  <a16:creationId xmlns:a16="http://schemas.microsoft.com/office/drawing/2014/main" id="{ACAAEE18-3EC0-4A05-84FE-208E4D44E8C0}"/>
                </a:ext>
              </a:extLst>
            </p:cNvPr>
            <p:cNvSpPr>
              <a:spLocks noChangeShapeType="1"/>
            </p:cNvSpPr>
            <p:nvPr/>
          </p:nvSpPr>
          <p:spPr bwMode="auto">
            <a:xfrm>
              <a:off x="3625" y="1904"/>
              <a:ext cx="1032" cy="2"/>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Text Box 121">
              <a:extLst>
                <a:ext uri="{FF2B5EF4-FFF2-40B4-BE49-F238E27FC236}">
                  <a16:creationId xmlns:a16="http://schemas.microsoft.com/office/drawing/2014/main" id="{C95B0DBA-F622-406E-A0B2-E6C00408AF93}"/>
                </a:ext>
              </a:extLst>
            </p:cNvPr>
            <p:cNvSpPr txBox="1">
              <a:spLocks noChangeArrowheads="1"/>
            </p:cNvSpPr>
            <p:nvPr/>
          </p:nvSpPr>
          <p:spPr bwMode="auto">
            <a:xfrm>
              <a:off x="3896" y="1838"/>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43733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2" name="Rectangle 1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5" name="Group 164"/>
          <p:cNvGrpSpPr>
            <a:grpSpLocks/>
          </p:cNvGrpSpPr>
          <p:nvPr/>
        </p:nvGrpSpPr>
        <p:grpSpPr bwMode="auto">
          <a:xfrm>
            <a:off x="4800475" y="1200447"/>
            <a:ext cx="3352864" cy="2304753"/>
            <a:chOff x="6210" y="1558"/>
            <a:chExt cx="3825" cy="2612"/>
          </a:xfrm>
        </p:grpSpPr>
        <p:sp>
          <p:nvSpPr>
            <p:cNvPr id="130" name="Text Box 197"/>
            <p:cNvSpPr txBox="1">
              <a:spLocks noChangeArrowheads="1"/>
            </p:cNvSpPr>
            <p:nvPr/>
          </p:nvSpPr>
          <p:spPr bwMode="auto">
            <a:xfrm>
              <a:off x="6210" y="2385"/>
              <a:ext cx="61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1" name="Text Box 196"/>
            <p:cNvSpPr txBox="1">
              <a:spLocks noChangeArrowheads="1"/>
            </p:cNvSpPr>
            <p:nvPr/>
          </p:nvSpPr>
          <p:spPr bwMode="auto">
            <a:xfrm>
              <a:off x="7166" y="1666"/>
              <a:ext cx="6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2" name="Text Box 195"/>
            <p:cNvSpPr txBox="1">
              <a:spLocks noChangeArrowheads="1"/>
            </p:cNvSpPr>
            <p:nvPr/>
          </p:nvSpPr>
          <p:spPr bwMode="auto">
            <a:xfrm>
              <a:off x="7193" y="3168"/>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33" name="Text Box 194"/>
            <p:cNvSpPr txBox="1">
              <a:spLocks noChangeArrowheads="1"/>
            </p:cNvSpPr>
            <p:nvPr/>
          </p:nvSpPr>
          <p:spPr bwMode="auto">
            <a:xfrm>
              <a:off x="8518" y="1579"/>
              <a:ext cx="61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4" name="Text Box 193"/>
            <p:cNvSpPr txBox="1">
              <a:spLocks noChangeArrowheads="1"/>
            </p:cNvSpPr>
            <p:nvPr/>
          </p:nvSpPr>
          <p:spPr bwMode="auto">
            <a:xfrm>
              <a:off x="8577" y="3221"/>
              <a:ext cx="6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35" name="Line 192"/>
            <p:cNvSpPr>
              <a:spLocks noChangeShapeType="1"/>
            </p:cNvSpPr>
            <p:nvPr/>
          </p:nvSpPr>
          <p:spPr bwMode="auto">
            <a:xfrm flipV="1">
              <a:off x="6545" y="1969"/>
              <a:ext cx="675" cy="536"/>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91"/>
            <p:cNvSpPr>
              <a:spLocks noChangeShapeType="1"/>
            </p:cNvSpPr>
            <p:nvPr/>
          </p:nvSpPr>
          <p:spPr bwMode="auto">
            <a:xfrm>
              <a:off x="6515" y="2774"/>
              <a:ext cx="723" cy="57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90"/>
            <p:cNvSpPr>
              <a:spLocks noChangeShapeType="1"/>
            </p:cNvSpPr>
            <p:nvPr/>
          </p:nvSpPr>
          <p:spPr bwMode="auto">
            <a:xfrm>
              <a:off x="7536" y="1875"/>
              <a:ext cx="1010" cy="1"/>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89"/>
            <p:cNvSpPr>
              <a:spLocks noChangeShapeType="1"/>
            </p:cNvSpPr>
            <p:nvPr/>
          </p:nvSpPr>
          <p:spPr bwMode="auto">
            <a:xfrm>
              <a:off x="7605" y="3432"/>
              <a:ext cx="995"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88"/>
            <p:cNvSpPr>
              <a:spLocks noChangeShapeType="1"/>
            </p:cNvSpPr>
            <p:nvPr/>
          </p:nvSpPr>
          <p:spPr bwMode="auto">
            <a:xfrm>
              <a:off x="7389" y="2067"/>
              <a:ext cx="15" cy="120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87"/>
            <p:cNvSpPr>
              <a:spLocks noChangeShapeType="1"/>
            </p:cNvSpPr>
            <p:nvPr/>
          </p:nvSpPr>
          <p:spPr bwMode="auto">
            <a:xfrm flipH="1" flipV="1">
              <a:off x="8847" y="1992"/>
              <a:ext cx="17" cy="12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Text Box 186"/>
            <p:cNvSpPr txBox="1">
              <a:spLocks noChangeArrowheads="1"/>
            </p:cNvSpPr>
            <p:nvPr/>
          </p:nvSpPr>
          <p:spPr bwMode="auto">
            <a:xfrm>
              <a:off x="6906" y="2397"/>
              <a:ext cx="70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42" name="Text Box 185"/>
            <p:cNvSpPr txBox="1">
              <a:spLocks noChangeArrowheads="1"/>
            </p:cNvSpPr>
            <p:nvPr/>
          </p:nvSpPr>
          <p:spPr bwMode="auto">
            <a:xfrm>
              <a:off x="8300" y="2466"/>
              <a:ext cx="692"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3" name="Text Box 184"/>
            <p:cNvSpPr txBox="1">
              <a:spLocks noChangeArrowheads="1"/>
            </p:cNvSpPr>
            <p:nvPr/>
          </p:nvSpPr>
          <p:spPr bwMode="auto">
            <a:xfrm>
              <a:off x="6392" y="2969"/>
              <a:ext cx="77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5/12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44" name="Text Box 183"/>
            <p:cNvSpPr txBox="1">
              <a:spLocks noChangeArrowheads="1"/>
            </p:cNvSpPr>
            <p:nvPr/>
          </p:nvSpPr>
          <p:spPr bwMode="auto">
            <a:xfrm>
              <a:off x="7756" y="3362"/>
              <a:ext cx="88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5" name="Text Box 182"/>
            <p:cNvSpPr txBox="1">
              <a:spLocks noChangeArrowheads="1"/>
            </p:cNvSpPr>
            <p:nvPr/>
          </p:nvSpPr>
          <p:spPr bwMode="auto">
            <a:xfrm>
              <a:off x="6297" y="1925"/>
              <a:ext cx="10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9/13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46" name="Text Box 181"/>
            <p:cNvSpPr txBox="1">
              <a:spLocks noChangeArrowheads="1"/>
            </p:cNvSpPr>
            <p:nvPr/>
          </p:nvSpPr>
          <p:spPr bwMode="auto">
            <a:xfrm>
              <a:off x="9079" y="3016"/>
              <a:ext cx="66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7" name="Text Box 180"/>
            <p:cNvSpPr txBox="1">
              <a:spLocks noChangeArrowheads="1"/>
            </p:cNvSpPr>
            <p:nvPr/>
          </p:nvSpPr>
          <p:spPr bwMode="auto">
            <a:xfrm>
              <a:off x="8830" y="2438"/>
              <a:ext cx="597"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8" name="Text Box 179"/>
            <p:cNvSpPr txBox="1">
              <a:spLocks noChangeArrowheads="1"/>
            </p:cNvSpPr>
            <p:nvPr/>
          </p:nvSpPr>
          <p:spPr bwMode="auto">
            <a:xfrm>
              <a:off x="7647" y="1558"/>
              <a:ext cx="787"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9" name="Text Box 178"/>
            <p:cNvSpPr txBox="1">
              <a:spLocks noChangeArrowheads="1"/>
            </p:cNvSpPr>
            <p:nvPr/>
          </p:nvSpPr>
          <p:spPr bwMode="auto">
            <a:xfrm>
              <a:off x="7836" y="2653"/>
              <a:ext cx="6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0" name="Text Box 177"/>
            <p:cNvSpPr txBox="1">
              <a:spLocks noChangeArrowheads="1"/>
            </p:cNvSpPr>
            <p:nvPr/>
          </p:nvSpPr>
          <p:spPr bwMode="auto">
            <a:xfrm>
              <a:off x="9580" y="2442"/>
              <a:ext cx="455"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1" name="Line 176"/>
            <p:cNvSpPr>
              <a:spLocks noChangeShapeType="1"/>
            </p:cNvSpPr>
            <p:nvPr/>
          </p:nvSpPr>
          <p:spPr bwMode="auto">
            <a:xfrm flipH="1">
              <a:off x="7522" y="1993"/>
              <a:ext cx="1109" cy="1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Text Box 175"/>
            <p:cNvSpPr txBox="1">
              <a:spLocks noChangeArrowheads="1"/>
            </p:cNvSpPr>
            <p:nvPr/>
          </p:nvSpPr>
          <p:spPr bwMode="auto">
            <a:xfrm>
              <a:off x="9008" y="1838"/>
              <a:ext cx="85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3" name="Line 174"/>
            <p:cNvSpPr>
              <a:spLocks noChangeShapeType="1"/>
            </p:cNvSpPr>
            <p:nvPr/>
          </p:nvSpPr>
          <p:spPr bwMode="auto">
            <a:xfrm>
              <a:off x="8913" y="1950"/>
              <a:ext cx="674" cy="55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73"/>
            <p:cNvSpPr>
              <a:spLocks noChangeShapeType="1"/>
            </p:cNvSpPr>
            <p:nvPr/>
          </p:nvSpPr>
          <p:spPr bwMode="auto">
            <a:xfrm flipV="1">
              <a:off x="8926" y="2789"/>
              <a:ext cx="673" cy="54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72"/>
            <p:cNvSpPr>
              <a:spLocks noChangeShapeType="1"/>
            </p:cNvSpPr>
            <p:nvPr/>
          </p:nvSpPr>
          <p:spPr bwMode="auto">
            <a:xfrm>
              <a:off x="8735" y="2036"/>
              <a:ext cx="0" cy="121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Oval 171"/>
            <p:cNvSpPr>
              <a:spLocks noChangeArrowheads="1"/>
            </p:cNvSpPr>
            <p:nvPr/>
          </p:nvSpPr>
          <p:spPr bwMode="auto">
            <a:xfrm>
              <a:off x="6220" y="2448"/>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Oval 170"/>
            <p:cNvSpPr>
              <a:spLocks noChangeArrowheads="1"/>
            </p:cNvSpPr>
            <p:nvPr/>
          </p:nvSpPr>
          <p:spPr bwMode="auto">
            <a:xfrm>
              <a:off x="7171" y="1716"/>
              <a:ext cx="365" cy="3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Oval 169"/>
            <p:cNvSpPr>
              <a:spLocks noChangeArrowheads="1"/>
            </p:cNvSpPr>
            <p:nvPr/>
          </p:nvSpPr>
          <p:spPr bwMode="auto">
            <a:xfrm>
              <a:off x="8563" y="1651"/>
              <a:ext cx="365" cy="3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68"/>
            <p:cNvSpPr>
              <a:spLocks noChangeArrowheads="1"/>
            </p:cNvSpPr>
            <p:nvPr/>
          </p:nvSpPr>
          <p:spPr bwMode="auto">
            <a:xfrm>
              <a:off x="7242" y="3247"/>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Oval 167"/>
            <p:cNvSpPr>
              <a:spLocks noChangeArrowheads="1"/>
            </p:cNvSpPr>
            <p:nvPr/>
          </p:nvSpPr>
          <p:spPr bwMode="auto">
            <a:xfrm>
              <a:off x="8604" y="3255"/>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166"/>
            <p:cNvSpPr>
              <a:spLocks noChangeArrowheads="1"/>
            </p:cNvSpPr>
            <p:nvPr/>
          </p:nvSpPr>
          <p:spPr bwMode="auto">
            <a:xfrm>
              <a:off x="9531" y="2465"/>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Text Box 165"/>
            <p:cNvSpPr txBox="1">
              <a:spLocks noChangeArrowheads="1"/>
            </p:cNvSpPr>
            <p:nvPr/>
          </p:nvSpPr>
          <p:spPr bwMode="auto">
            <a:xfrm>
              <a:off x="7832" y="3703"/>
              <a:ext cx="63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charset="-122"/>
                  <a:cs typeface="Times New Roman" pitchFamily="18" charset="0"/>
                </a:rPr>
                <a:t>(f)</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86" name="Group 120"/>
          <p:cNvGrpSpPr>
            <a:grpSpLocks/>
          </p:cNvGrpSpPr>
          <p:nvPr/>
        </p:nvGrpSpPr>
        <p:grpSpPr bwMode="auto">
          <a:xfrm>
            <a:off x="1219200" y="1067208"/>
            <a:ext cx="3316925" cy="2437991"/>
            <a:chOff x="2273" y="1407"/>
            <a:chExt cx="3784" cy="2763"/>
          </a:xfrm>
        </p:grpSpPr>
        <p:sp>
          <p:nvSpPr>
            <p:cNvPr id="87" name="Text Box 163"/>
            <p:cNvSpPr txBox="1">
              <a:spLocks noChangeArrowheads="1"/>
            </p:cNvSpPr>
            <p:nvPr/>
          </p:nvSpPr>
          <p:spPr bwMode="auto">
            <a:xfrm>
              <a:off x="3863" y="1407"/>
              <a:ext cx="783"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8" name="Text Box 162"/>
            <p:cNvSpPr txBox="1">
              <a:spLocks noChangeArrowheads="1"/>
            </p:cNvSpPr>
            <p:nvPr/>
          </p:nvSpPr>
          <p:spPr bwMode="auto">
            <a:xfrm>
              <a:off x="3870" y="3711"/>
              <a:ext cx="63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9" name="Text Box 161"/>
            <p:cNvSpPr txBox="1">
              <a:spLocks noChangeArrowheads="1"/>
            </p:cNvSpPr>
            <p:nvPr/>
          </p:nvSpPr>
          <p:spPr bwMode="auto">
            <a:xfrm>
              <a:off x="2291" y="2356"/>
              <a:ext cx="61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0" name="Text Box 160"/>
            <p:cNvSpPr txBox="1">
              <a:spLocks noChangeArrowheads="1"/>
            </p:cNvSpPr>
            <p:nvPr/>
          </p:nvSpPr>
          <p:spPr bwMode="auto">
            <a:xfrm>
              <a:off x="3255" y="1579"/>
              <a:ext cx="6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1" name="Text Box 159"/>
            <p:cNvSpPr txBox="1">
              <a:spLocks noChangeArrowheads="1"/>
            </p:cNvSpPr>
            <p:nvPr/>
          </p:nvSpPr>
          <p:spPr bwMode="auto">
            <a:xfrm>
              <a:off x="3246" y="3168"/>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2" name="Text Box 158"/>
            <p:cNvSpPr txBox="1">
              <a:spLocks noChangeArrowheads="1"/>
            </p:cNvSpPr>
            <p:nvPr/>
          </p:nvSpPr>
          <p:spPr bwMode="auto">
            <a:xfrm>
              <a:off x="4571" y="1579"/>
              <a:ext cx="615"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3" name="Text Box 157"/>
            <p:cNvSpPr txBox="1">
              <a:spLocks noChangeArrowheads="1"/>
            </p:cNvSpPr>
            <p:nvPr/>
          </p:nvSpPr>
          <p:spPr bwMode="auto">
            <a:xfrm>
              <a:off x="4630" y="3168"/>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4" name="Line 156"/>
            <p:cNvSpPr>
              <a:spLocks noChangeShapeType="1"/>
            </p:cNvSpPr>
            <p:nvPr/>
          </p:nvSpPr>
          <p:spPr bwMode="auto">
            <a:xfrm>
              <a:off x="2569" y="2755"/>
              <a:ext cx="722" cy="57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55"/>
            <p:cNvSpPr>
              <a:spLocks noChangeShapeType="1"/>
            </p:cNvSpPr>
            <p:nvPr/>
          </p:nvSpPr>
          <p:spPr bwMode="auto">
            <a:xfrm>
              <a:off x="3596" y="1802"/>
              <a:ext cx="1011" cy="1"/>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54"/>
            <p:cNvSpPr>
              <a:spLocks noChangeShapeType="1"/>
            </p:cNvSpPr>
            <p:nvPr/>
          </p:nvSpPr>
          <p:spPr bwMode="auto">
            <a:xfrm>
              <a:off x="3621" y="3363"/>
              <a:ext cx="1031" cy="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53"/>
            <p:cNvSpPr>
              <a:spLocks noChangeShapeType="1"/>
            </p:cNvSpPr>
            <p:nvPr/>
          </p:nvSpPr>
          <p:spPr bwMode="auto">
            <a:xfrm flipH="1" flipV="1">
              <a:off x="4900" y="1972"/>
              <a:ext cx="16" cy="1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Text Box 152"/>
            <p:cNvSpPr txBox="1">
              <a:spLocks noChangeArrowheads="1"/>
            </p:cNvSpPr>
            <p:nvPr/>
          </p:nvSpPr>
          <p:spPr bwMode="auto">
            <a:xfrm>
              <a:off x="4497" y="2418"/>
              <a:ext cx="51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9" name="Text Box 151"/>
            <p:cNvSpPr txBox="1">
              <a:spLocks noChangeArrowheads="1"/>
            </p:cNvSpPr>
            <p:nvPr/>
          </p:nvSpPr>
          <p:spPr bwMode="auto">
            <a:xfrm>
              <a:off x="2468" y="2888"/>
              <a:ext cx="54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0" name="Text Box 150"/>
            <p:cNvSpPr txBox="1">
              <a:spLocks noChangeArrowheads="1"/>
            </p:cNvSpPr>
            <p:nvPr/>
          </p:nvSpPr>
          <p:spPr bwMode="auto">
            <a:xfrm>
              <a:off x="3889" y="2961"/>
              <a:ext cx="58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1" name="Text Box 149"/>
            <p:cNvSpPr txBox="1">
              <a:spLocks noChangeArrowheads="1"/>
            </p:cNvSpPr>
            <p:nvPr/>
          </p:nvSpPr>
          <p:spPr bwMode="auto">
            <a:xfrm>
              <a:off x="5104" y="2616"/>
              <a:ext cx="49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2" name="Text Box 148"/>
            <p:cNvSpPr txBox="1">
              <a:spLocks noChangeArrowheads="1"/>
            </p:cNvSpPr>
            <p:nvPr/>
          </p:nvSpPr>
          <p:spPr bwMode="auto">
            <a:xfrm>
              <a:off x="4873" y="2468"/>
              <a:ext cx="46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3" name="Text Box 147"/>
            <p:cNvSpPr txBox="1">
              <a:spLocks noChangeArrowheads="1"/>
            </p:cNvSpPr>
            <p:nvPr/>
          </p:nvSpPr>
          <p:spPr bwMode="auto">
            <a:xfrm>
              <a:off x="3922" y="2612"/>
              <a:ext cx="6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4" name="Text Box 146"/>
            <p:cNvSpPr txBox="1">
              <a:spLocks noChangeArrowheads="1"/>
            </p:cNvSpPr>
            <p:nvPr/>
          </p:nvSpPr>
          <p:spPr bwMode="auto">
            <a:xfrm>
              <a:off x="5602" y="2386"/>
              <a:ext cx="455"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5" name="Line 145"/>
            <p:cNvSpPr>
              <a:spLocks noChangeShapeType="1"/>
            </p:cNvSpPr>
            <p:nvPr/>
          </p:nvSpPr>
          <p:spPr bwMode="auto">
            <a:xfrm flipH="1">
              <a:off x="3539" y="1952"/>
              <a:ext cx="1160" cy="135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Text Box 144"/>
            <p:cNvSpPr txBox="1">
              <a:spLocks noChangeArrowheads="1"/>
            </p:cNvSpPr>
            <p:nvPr/>
          </p:nvSpPr>
          <p:spPr bwMode="auto">
            <a:xfrm>
              <a:off x="5155" y="1818"/>
              <a:ext cx="556"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7" name="Line 143"/>
            <p:cNvSpPr>
              <a:spLocks noChangeShapeType="1"/>
            </p:cNvSpPr>
            <p:nvPr/>
          </p:nvSpPr>
          <p:spPr bwMode="auto">
            <a:xfrm>
              <a:off x="4975" y="1844"/>
              <a:ext cx="743" cy="63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42"/>
            <p:cNvSpPr>
              <a:spLocks noChangeShapeType="1"/>
            </p:cNvSpPr>
            <p:nvPr/>
          </p:nvSpPr>
          <p:spPr bwMode="auto">
            <a:xfrm flipV="1">
              <a:off x="5031" y="2779"/>
              <a:ext cx="660" cy="57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41"/>
            <p:cNvSpPr>
              <a:spLocks noChangeShapeType="1"/>
            </p:cNvSpPr>
            <p:nvPr/>
          </p:nvSpPr>
          <p:spPr bwMode="auto">
            <a:xfrm>
              <a:off x="4787" y="2016"/>
              <a:ext cx="1" cy="122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140"/>
            <p:cNvSpPr>
              <a:spLocks noChangeArrowheads="1"/>
            </p:cNvSpPr>
            <p:nvPr/>
          </p:nvSpPr>
          <p:spPr bwMode="auto">
            <a:xfrm>
              <a:off x="2273" y="2429"/>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39"/>
            <p:cNvSpPr>
              <a:spLocks noChangeArrowheads="1"/>
            </p:cNvSpPr>
            <p:nvPr/>
          </p:nvSpPr>
          <p:spPr bwMode="auto">
            <a:xfrm>
              <a:off x="3247" y="1696"/>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Oval 138"/>
            <p:cNvSpPr>
              <a:spLocks noChangeArrowheads="1"/>
            </p:cNvSpPr>
            <p:nvPr/>
          </p:nvSpPr>
          <p:spPr bwMode="auto">
            <a:xfrm>
              <a:off x="4616" y="1633"/>
              <a:ext cx="365"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Oval 137"/>
            <p:cNvSpPr>
              <a:spLocks noChangeArrowheads="1"/>
            </p:cNvSpPr>
            <p:nvPr/>
          </p:nvSpPr>
          <p:spPr bwMode="auto">
            <a:xfrm>
              <a:off x="3266" y="3265"/>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Oval 136"/>
            <p:cNvSpPr>
              <a:spLocks noChangeArrowheads="1"/>
            </p:cNvSpPr>
            <p:nvPr/>
          </p:nvSpPr>
          <p:spPr bwMode="auto">
            <a:xfrm>
              <a:off x="4657" y="3237"/>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Oval 135"/>
            <p:cNvSpPr>
              <a:spLocks noChangeArrowheads="1"/>
            </p:cNvSpPr>
            <p:nvPr/>
          </p:nvSpPr>
          <p:spPr bwMode="auto">
            <a:xfrm>
              <a:off x="5585" y="2446"/>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34"/>
            <p:cNvSpPr>
              <a:spLocks noChangeShapeType="1"/>
            </p:cNvSpPr>
            <p:nvPr/>
          </p:nvSpPr>
          <p:spPr bwMode="auto">
            <a:xfrm flipH="1">
              <a:off x="2622" y="2016"/>
              <a:ext cx="671" cy="52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Text Box 133"/>
            <p:cNvSpPr txBox="1">
              <a:spLocks noChangeArrowheads="1"/>
            </p:cNvSpPr>
            <p:nvPr/>
          </p:nvSpPr>
          <p:spPr bwMode="auto">
            <a:xfrm>
              <a:off x="2849" y="2263"/>
              <a:ext cx="56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18" name="Line 132"/>
            <p:cNvSpPr>
              <a:spLocks noChangeShapeType="1"/>
            </p:cNvSpPr>
            <p:nvPr/>
          </p:nvSpPr>
          <p:spPr bwMode="auto">
            <a:xfrm flipH="1" flipV="1">
              <a:off x="4903" y="1959"/>
              <a:ext cx="687" cy="60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Text Box 131"/>
            <p:cNvSpPr txBox="1">
              <a:spLocks noChangeArrowheads="1"/>
            </p:cNvSpPr>
            <p:nvPr/>
          </p:nvSpPr>
          <p:spPr bwMode="auto">
            <a:xfrm>
              <a:off x="5075" y="2202"/>
              <a:ext cx="614"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0" name="Line 130"/>
            <p:cNvSpPr>
              <a:spLocks noChangeShapeType="1"/>
            </p:cNvSpPr>
            <p:nvPr/>
          </p:nvSpPr>
          <p:spPr bwMode="auto">
            <a:xfrm flipV="1">
              <a:off x="3420" y="2024"/>
              <a:ext cx="3" cy="123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Text Box 129"/>
            <p:cNvSpPr txBox="1">
              <a:spLocks noChangeArrowheads="1"/>
            </p:cNvSpPr>
            <p:nvPr/>
          </p:nvSpPr>
          <p:spPr bwMode="auto">
            <a:xfrm>
              <a:off x="3344" y="2475"/>
              <a:ext cx="47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2" name="Line 128"/>
            <p:cNvSpPr>
              <a:spLocks noChangeShapeType="1"/>
            </p:cNvSpPr>
            <p:nvPr/>
          </p:nvSpPr>
          <p:spPr bwMode="auto">
            <a:xfrm flipH="1">
              <a:off x="3654" y="3456"/>
              <a:ext cx="1009"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Text Box 127"/>
            <p:cNvSpPr txBox="1">
              <a:spLocks noChangeArrowheads="1"/>
            </p:cNvSpPr>
            <p:nvPr/>
          </p:nvSpPr>
          <p:spPr bwMode="auto">
            <a:xfrm>
              <a:off x="3974" y="3393"/>
              <a:ext cx="58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5</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124" name="Line 126"/>
            <p:cNvSpPr>
              <a:spLocks noChangeShapeType="1"/>
            </p:cNvSpPr>
            <p:nvPr/>
          </p:nvSpPr>
          <p:spPr bwMode="auto">
            <a:xfrm flipH="1">
              <a:off x="4948" y="2705"/>
              <a:ext cx="670" cy="58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Text Box 125"/>
            <p:cNvSpPr txBox="1">
              <a:spLocks noChangeArrowheads="1"/>
            </p:cNvSpPr>
            <p:nvPr/>
          </p:nvSpPr>
          <p:spPr bwMode="auto">
            <a:xfrm>
              <a:off x="5237" y="2991"/>
              <a:ext cx="58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6" name="AutoShape 124"/>
            <p:cNvSpPr>
              <a:spLocks noChangeShapeType="1"/>
            </p:cNvSpPr>
            <p:nvPr/>
          </p:nvSpPr>
          <p:spPr bwMode="auto">
            <a:xfrm flipV="1">
              <a:off x="2565" y="1894"/>
              <a:ext cx="697" cy="561"/>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Text Box 123"/>
            <p:cNvSpPr txBox="1">
              <a:spLocks noChangeArrowheads="1"/>
            </p:cNvSpPr>
            <p:nvPr/>
          </p:nvSpPr>
          <p:spPr bwMode="auto">
            <a:xfrm>
              <a:off x="2663" y="1838"/>
              <a:ext cx="50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8" name="AutoShape 122"/>
            <p:cNvSpPr>
              <a:spLocks noChangeShapeType="1"/>
            </p:cNvSpPr>
            <p:nvPr/>
          </p:nvSpPr>
          <p:spPr bwMode="auto">
            <a:xfrm>
              <a:off x="3625" y="1904"/>
              <a:ext cx="1032" cy="2"/>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Text Box 121"/>
            <p:cNvSpPr txBox="1">
              <a:spLocks noChangeArrowheads="1"/>
            </p:cNvSpPr>
            <p:nvPr/>
          </p:nvSpPr>
          <p:spPr bwMode="auto">
            <a:xfrm>
              <a:off x="3896" y="1838"/>
              <a:ext cx="5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163" name="Rectangle 3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5" name="AutoShape 317"/>
          <p:cNvSpPr>
            <a:spLocks noChangeAspect="1" noChangeArrowheads="1" noTextEdit="1"/>
          </p:cNvSpPr>
          <p:nvPr/>
        </p:nvSpPr>
        <p:spPr bwMode="auto">
          <a:xfrm>
            <a:off x="1247646" y="3608972"/>
            <a:ext cx="6956507" cy="2595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7" name="Group 282"/>
          <p:cNvGrpSpPr>
            <a:grpSpLocks/>
          </p:cNvGrpSpPr>
          <p:nvPr/>
        </p:nvGrpSpPr>
        <p:grpSpPr bwMode="auto">
          <a:xfrm>
            <a:off x="4876463" y="3657600"/>
            <a:ext cx="3276794" cy="2589913"/>
            <a:chOff x="6318" y="1556"/>
            <a:chExt cx="3863" cy="2769"/>
          </a:xfrm>
        </p:grpSpPr>
        <p:sp>
          <p:nvSpPr>
            <p:cNvPr id="210" name="Text Box 315"/>
            <p:cNvSpPr txBox="1">
              <a:spLocks noChangeArrowheads="1"/>
            </p:cNvSpPr>
            <p:nvPr/>
          </p:nvSpPr>
          <p:spPr bwMode="auto">
            <a:xfrm>
              <a:off x="6334" y="2410"/>
              <a:ext cx="617"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1" name="Text Box 314"/>
            <p:cNvSpPr txBox="1">
              <a:spLocks noChangeArrowheads="1"/>
            </p:cNvSpPr>
            <p:nvPr/>
          </p:nvSpPr>
          <p:spPr bwMode="auto">
            <a:xfrm>
              <a:off x="7250" y="1685"/>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2" name="Text Box 313"/>
            <p:cNvSpPr txBox="1">
              <a:spLocks noChangeArrowheads="1"/>
            </p:cNvSpPr>
            <p:nvPr/>
          </p:nvSpPr>
          <p:spPr bwMode="auto">
            <a:xfrm>
              <a:off x="7324" y="3230"/>
              <a:ext cx="61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3" name="Text Box 312"/>
            <p:cNvSpPr txBox="1">
              <a:spLocks noChangeArrowheads="1"/>
            </p:cNvSpPr>
            <p:nvPr/>
          </p:nvSpPr>
          <p:spPr bwMode="auto">
            <a:xfrm>
              <a:off x="8649" y="1641"/>
              <a:ext cx="61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4" name="Text Box 311"/>
            <p:cNvSpPr txBox="1">
              <a:spLocks noChangeArrowheads="1"/>
            </p:cNvSpPr>
            <p:nvPr/>
          </p:nvSpPr>
          <p:spPr bwMode="auto">
            <a:xfrm>
              <a:off x="8708" y="3230"/>
              <a:ext cx="61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5" name="Line 310"/>
            <p:cNvSpPr>
              <a:spLocks noChangeShapeType="1"/>
            </p:cNvSpPr>
            <p:nvPr/>
          </p:nvSpPr>
          <p:spPr bwMode="auto">
            <a:xfrm flipV="1">
              <a:off x="6676" y="1978"/>
              <a:ext cx="675" cy="536"/>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309"/>
            <p:cNvSpPr>
              <a:spLocks noChangeShapeType="1"/>
            </p:cNvSpPr>
            <p:nvPr/>
          </p:nvSpPr>
          <p:spPr bwMode="auto">
            <a:xfrm>
              <a:off x="6646" y="2783"/>
              <a:ext cx="723" cy="57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308"/>
            <p:cNvSpPr>
              <a:spLocks noChangeShapeType="1"/>
            </p:cNvSpPr>
            <p:nvPr/>
          </p:nvSpPr>
          <p:spPr bwMode="auto">
            <a:xfrm>
              <a:off x="7667" y="1883"/>
              <a:ext cx="1010" cy="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307"/>
            <p:cNvSpPr>
              <a:spLocks noChangeShapeType="1"/>
            </p:cNvSpPr>
            <p:nvPr/>
          </p:nvSpPr>
          <p:spPr bwMode="auto">
            <a:xfrm>
              <a:off x="7736" y="3441"/>
              <a:ext cx="995"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306"/>
            <p:cNvSpPr>
              <a:spLocks noChangeShapeType="1"/>
            </p:cNvSpPr>
            <p:nvPr/>
          </p:nvSpPr>
          <p:spPr bwMode="auto">
            <a:xfrm>
              <a:off x="7520" y="2076"/>
              <a:ext cx="15" cy="120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305"/>
            <p:cNvSpPr>
              <a:spLocks noChangeShapeType="1"/>
            </p:cNvSpPr>
            <p:nvPr/>
          </p:nvSpPr>
          <p:spPr bwMode="auto">
            <a:xfrm flipH="1" flipV="1">
              <a:off x="8978" y="2001"/>
              <a:ext cx="17" cy="12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Text Box 304"/>
            <p:cNvSpPr txBox="1">
              <a:spLocks noChangeArrowheads="1"/>
            </p:cNvSpPr>
            <p:nvPr/>
          </p:nvSpPr>
          <p:spPr bwMode="auto">
            <a:xfrm>
              <a:off x="7037" y="2406"/>
              <a:ext cx="70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2" name="Text Box 303"/>
            <p:cNvSpPr txBox="1">
              <a:spLocks noChangeArrowheads="1"/>
            </p:cNvSpPr>
            <p:nvPr/>
          </p:nvSpPr>
          <p:spPr bwMode="auto">
            <a:xfrm>
              <a:off x="8385" y="2475"/>
              <a:ext cx="69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3" name="Text Box 302"/>
            <p:cNvSpPr txBox="1">
              <a:spLocks noChangeArrowheads="1"/>
            </p:cNvSpPr>
            <p:nvPr/>
          </p:nvSpPr>
          <p:spPr bwMode="auto">
            <a:xfrm>
              <a:off x="6495" y="2924"/>
              <a:ext cx="77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4" name="Text Box 301"/>
            <p:cNvSpPr txBox="1">
              <a:spLocks noChangeArrowheads="1"/>
            </p:cNvSpPr>
            <p:nvPr/>
          </p:nvSpPr>
          <p:spPr bwMode="auto">
            <a:xfrm>
              <a:off x="7781" y="3403"/>
              <a:ext cx="91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10/18</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5" name="Text Box 300"/>
            <p:cNvSpPr txBox="1">
              <a:spLocks noChangeArrowheads="1"/>
            </p:cNvSpPr>
            <p:nvPr/>
          </p:nvSpPr>
          <p:spPr bwMode="auto">
            <a:xfrm>
              <a:off x="6318" y="1963"/>
              <a:ext cx="100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6" name="Text Box 299"/>
            <p:cNvSpPr txBox="1">
              <a:spLocks noChangeArrowheads="1"/>
            </p:cNvSpPr>
            <p:nvPr/>
          </p:nvSpPr>
          <p:spPr bwMode="auto">
            <a:xfrm>
              <a:off x="9280" y="2971"/>
              <a:ext cx="66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7" name="Text Box 298"/>
            <p:cNvSpPr txBox="1">
              <a:spLocks noChangeArrowheads="1"/>
            </p:cNvSpPr>
            <p:nvPr/>
          </p:nvSpPr>
          <p:spPr bwMode="auto">
            <a:xfrm>
              <a:off x="8955" y="2447"/>
              <a:ext cx="59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8" name="Text Box 297"/>
            <p:cNvSpPr txBox="1">
              <a:spLocks noChangeArrowheads="1"/>
            </p:cNvSpPr>
            <p:nvPr/>
          </p:nvSpPr>
          <p:spPr bwMode="auto">
            <a:xfrm>
              <a:off x="7868" y="1556"/>
              <a:ext cx="78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9" name="Text Box 296"/>
            <p:cNvSpPr txBox="1">
              <a:spLocks noChangeArrowheads="1"/>
            </p:cNvSpPr>
            <p:nvPr/>
          </p:nvSpPr>
          <p:spPr bwMode="auto">
            <a:xfrm>
              <a:off x="8039" y="2647"/>
              <a:ext cx="61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30" name="Text Box 295"/>
            <p:cNvSpPr txBox="1">
              <a:spLocks noChangeArrowheads="1"/>
            </p:cNvSpPr>
            <p:nvPr/>
          </p:nvSpPr>
          <p:spPr bwMode="auto">
            <a:xfrm>
              <a:off x="9726" y="2450"/>
              <a:ext cx="455"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1" name="Line 294"/>
            <p:cNvSpPr>
              <a:spLocks noChangeShapeType="1"/>
            </p:cNvSpPr>
            <p:nvPr/>
          </p:nvSpPr>
          <p:spPr bwMode="auto">
            <a:xfrm flipH="1">
              <a:off x="7653" y="2002"/>
              <a:ext cx="1109" cy="1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Text Box 293"/>
            <p:cNvSpPr txBox="1">
              <a:spLocks noChangeArrowheads="1"/>
            </p:cNvSpPr>
            <p:nvPr/>
          </p:nvSpPr>
          <p:spPr bwMode="auto">
            <a:xfrm>
              <a:off x="9116" y="1915"/>
              <a:ext cx="85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3" name="Line 292"/>
            <p:cNvSpPr>
              <a:spLocks noChangeShapeType="1"/>
            </p:cNvSpPr>
            <p:nvPr/>
          </p:nvSpPr>
          <p:spPr bwMode="auto">
            <a:xfrm>
              <a:off x="9044" y="1959"/>
              <a:ext cx="673" cy="55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91"/>
            <p:cNvSpPr>
              <a:spLocks noChangeShapeType="1"/>
            </p:cNvSpPr>
            <p:nvPr/>
          </p:nvSpPr>
          <p:spPr bwMode="auto">
            <a:xfrm flipV="1">
              <a:off x="9057" y="2798"/>
              <a:ext cx="673" cy="54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90"/>
            <p:cNvSpPr>
              <a:spLocks noChangeShapeType="1"/>
            </p:cNvSpPr>
            <p:nvPr/>
          </p:nvSpPr>
          <p:spPr bwMode="auto">
            <a:xfrm>
              <a:off x="8866" y="2044"/>
              <a:ext cx="0" cy="122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Oval 289"/>
            <p:cNvSpPr>
              <a:spLocks noChangeArrowheads="1"/>
            </p:cNvSpPr>
            <p:nvPr/>
          </p:nvSpPr>
          <p:spPr bwMode="auto">
            <a:xfrm>
              <a:off x="6351" y="2457"/>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288"/>
            <p:cNvSpPr>
              <a:spLocks noChangeArrowheads="1"/>
            </p:cNvSpPr>
            <p:nvPr/>
          </p:nvSpPr>
          <p:spPr bwMode="auto">
            <a:xfrm>
              <a:off x="7303" y="1725"/>
              <a:ext cx="364" cy="3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Oval 287"/>
            <p:cNvSpPr>
              <a:spLocks noChangeArrowheads="1"/>
            </p:cNvSpPr>
            <p:nvPr/>
          </p:nvSpPr>
          <p:spPr bwMode="auto">
            <a:xfrm>
              <a:off x="8694" y="1660"/>
              <a:ext cx="365" cy="3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286"/>
            <p:cNvSpPr>
              <a:spLocks noChangeArrowheads="1"/>
            </p:cNvSpPr>
            <p:nvPr/>
          </p:nvSpPr>
          <p:spPr bwMode="auto">
            <a:xfrm>
              <a:off x="7373" y="3256"/>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Oval 285"/>
            <p:cNvSpPr>
              <a:spLocks noChangeArrowheads="1"/>
            </p:cNvSpPr>
            <p:nvPr/>
          </p:nvSpPr>
          <p:spPr bwMode="auto">
            <a:xfrm>
              <a:off x="8735" y="3264"/>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Oval 284"/>
            <p:cNvSpPr>
              <a:spLocks noChangeArrowheads="1"/>
            </p:cNvSpPr>
            <p:nvPr/>
          </p:nvSpPr>
          <p:spPr bwMode="auto">
            <a:xfrm>
              <a:off x="9662" y="2473"/>
              <a:ext cx="365"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Text Box 283"/>
            <p:cNvSpPr txBox="1">
              <a:spLocks noChangeArrowheads="1"/>
            </p:cNvSpPr>
            <p:nvPr/>
          </p:nvSpPr>
          <p:spPr bwMode="auto">
            <a:xfrm>
              <a:off x="7833" y="3804"/>
              <a:ext cx="638"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宋体-18030"/>
                  <a:cs typeface="Times New Roman" pitchFamily="18" charset="0"/>
                </a:rPr>
                <a:t>(h)</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4" name="Group 3"/>
          <p:cNvGrpSpPr/>
          <p:nvPr/>
        </p:nvGrpSpPr>
        <p:grpSpPr>
          <a:xfrm>
            <a:off x="1219200" y="3581791"/>
            <a:ext cx="3258132" cy="2666609"/>
            <a:chOff x="1466495" y="3429390"/>
            <a:chExt cx="3258132" cy="2666609"/>
          </a:xfrm>
        </p:grpSpPr>
        <p:sp>
          <p:nvSpPr>
            <p:cNvPr id="166" name="Text Box 316"/>
            <p:cNvSpPr txBox="1">
              <a:spLocks noChangeArrowheads="1"/>
            </p:cNvSpPr>
            <p:nvPr/>
          </p:nvSpPr>
          <p:spPr bwMode="auto">
            <a:xfrm>
              <a:off x="2822000" y="3429390"/>
              <a:ext cx="466538" cy="32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8" name="Text Box 281"/>
            <p:cNvSpPr txBox="1">
              <a:spLocks noChangeArrowheads="1"/>
            </p:cNvSpPr>
            <p:nvPr/>
          </p:nvSpPr>
          <p:spPr bwMode="auto">
            <a:xfrm>
              <a:off x="2209563" y="3581848"/>
              <a:ext cx="524219" cy="53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69" name="Text Box 280"/>
            <p:cNvSpPr txBox="1">
              <a:spLocks noChangeArrowheads="1"/>
            </p:cNvSpPr>
            <p:nvPr/>
          </p:nvSpPr>
          <p:spPr bwMode="auto">
            <a:xfrm>
              <a:off x="3440375" y="3581848"/>
              <a:ext cx="521674" cy="53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70" name="Line 279"/>
            <p:cNvSpPr>
              <a:spLocks noChangeShapeType="1"/>
            </p:cNvSpPr>
            <p:nvPr/>
          </p:nvSpPr>
          <p:spPr bwMode="auto">
            <a:xfrm>
              <a:off x="2542077" y="3761430"/>
              <a:ext cx="857582" cy="935"/>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Text Box 278"/>
            <p:cNvSpPr txBox="1">
              <a:spLocks noChangeArrowheads="1"/>
            </p:cNvSpPr>
            <p:nvPr/>
          </p:nvSpPr>
          <p:spPr bwMode="auto">
            <a:xfrm>
              <a:off x="3947629" y="3810067"/>
              <a:ext cx="471628" cy="3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2" name="Line 277"/>
            <p:cNvSpPr>
              <a:spLocks noChangeShapeType="1"/>
            </p:cNvSpPr>
            <p:nvPr/>
          </p:nvSpPr>
          <p:spPr bwMode="auto">
            <a:xfrm>
              <a:off x="3721146" y="3841868"/>
              <a:ext cx="629402" cy="589254"/>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276"/>
            <p:cNvSpPr>
              <a:spLocks noChangeArrowheads="1"/>
            </p:cNvSpPr>
            <p:nvPr/>
          </p:nvSpPr>
          <p:spPr bwMode="auto">
            <a:xfrm>
              <a:off x="2246038" y="3672574"/>
              <a:ext cx="307915" cy="3376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Oval 275"/>
            <p:cNvSpPr>
              <a:spLocks noChangeArrowheads="1"/>
            </p:cNvSpPr>
            <p:nvPr/>
          </p:nvSpPr>
          <p:spPr bwMode="auto">
            <a:xfrm>
              <a:off x="3425955" y="3654803"/>
              <a:ext cx="308763" cy="3385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AutoShape 274"/>
            <p:cNvSpPr>
              <a:spLocks noChangeShapeType="1"/>
            </p:cNvSpPr>
            <p:nvPr/>
          </p:nvSpPr>
          <p:spPr bwMode="auto">
            <a:xfrm flipV="1">
              <a:off x="1667530" y="3878346"/>
              <a:ext cx="591231" cy="524717"/>
            </a:xfrm>
            <a:prstGeom prst="straightConnector1">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AutoShape 273"/>
            <p:cNvSpPr>
              <a:spLocks noChangeShapeType="1"/>
            </p:cNvSpPr>
            <p:nvPr/>
          </p:nvSpPr>
          <p:spPr bwMode="auto">
            <a:xfrm flipV="1">
              <a:off x="2556497" y="3851221"/>
              <a:ext cx="902539" cy="4677"/>
            </a:xfrm>
            <a:prstGeom prst="straightConnector1">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Text Box 272"/>
            <p:cNvSpPr txBox="1">
              <a:spLocks noChangeArrowheads="1"/>
            </p:cNvSpPr>
            <p:nvPr/>
          </p:nvSpPr>
          <p:spPr bwMode="auto">
            <a:xfrm>
              <a:off x="2796552" y="3774525"/>
              <a:ext cx="471628" cy="341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8" name="Text Box 271"/>
            <p:cNvSpPr txBox="1">
              <a:spLocks noChangeArrowheads="1"/>
            </p:cNvSpPr>
            <p:nvPr/>
          </p:nvSpPr>
          <p:spPr bwMode="auto">
            <a:xfrm>
              <a:off x="2820303" y="5607760"/>
              <a:ext cx="542032" cy="48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(g)</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9" name="Text Box 270"/>
            <p:cNvSpPr txBox="1">
              <a:spLocks noChangeArrowheads="1"/>
            </p:cNvSpPr>
            <p:nvPr/>
          </p:nvSpPr>
          <p:spPr bwMode="auto">
            <a:xfrm>
              <a:off x="1469888" y="4354426"/>
              <a:ext cx="522523" cy="45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0" name="Text Box 269"/>
            <p:cNvSpPr txBox="1">
              <a:spLocks noChangeArrowheads="1"/>
            </p:cNvSpPr>
            <p:nvPr/>
          </p:nvSpPr>
          <p:spPr bwMode="auto">
            <a:xfrm>
              <a:off x="2285905" y="5105491"/>
              <a:ext cx="523371" cy="53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1" name="Text Box 268"/>
            <p:cNvSpPr txBox="1">
              <a:spLocks noChangeArrowheads="1"/>
            </p:cNvSpPr>
            <p:nvPr/>
          </p:nvSpPr>
          <p:spPr bwMode="auto">
            <a:xfrm>
              <a:off x="3429348" y="5104556"/>
              <a:ext cx="523371" cy="53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2" name="Line 267"/>
            <p:cNvSpPr>
              <a:spLocks noChangeShapeType="1"/>
            </p:cNvSpPr>
            <p:nvPr/>
          </p:nvSpPr>
          <p:spPr bwMode="auto">
            <a:xfrm>
              <a:off x="1768472" y="4642506"/>
              <a:ext cx="612437" cy="53500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266"/>
            <p:cNvSpPr>
              <a:spLocks noChangeShapeType="1"/>
            </p:cNvSpPr>
            <p:nvPr/>
          </p:nvSpPr>
          <p:spPr bwMode="auto">
            <a:xfrm>
              <a:off x="2609937" y="5252337"/>
              <a:ext cx="873699" cy="280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Text Box 265"/>
            <p:cNvSpPr txBox="1">
              <a:spLocks noChangeArrowheads="1"/>
            </p:cNvSpPr>
            <p:nvPr/>
          </p:nvSpPr>
          <p:spPr bwMode="auto">
            <a:xfrm>
              <a:off x="3256305" y="4396515"/>
              <a:ext cx="503013" cy="37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5" name="Text Box 264"/>
            <p:cNvSpPr txBox="1">
              <a:spLocks noChangeArrowheads="1"/>
            </p:cNvSpPr>
            <p:nvPr/>
          </p:nvSpPr>
          <p:spPr bwMode="auto">
            <a:xfrm>
              <a:off x="1888924" y="4572356"/>
              <a:ext cx="465690" cy="32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6" name="Text Box 263"/>
            <p:cNvSpPr txBox="1">
              <a:spLocks noChangeArrowheads="1"/>
            </p:cNvSpPr>
            <p:nvPr/>
          </p:nvSpPr>
          <p:spPr bwMode="auto">
            <a:xfrm>
              <a:off x="2837268" y="4953033"/>
              <a:ext cx="495379" cy="32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7" name="Text Box 262"/>
            <p:cNvSpPr txBox="1">
              <a:spLocks noChangeArrowheads="1"/>
            </p:cNvSpPr>
            <p:nvPr/>
          </p:nvSpPr>
          <p:spPr bwMode="auto">
            <a:xfrm>
              <a:off x="3768648" y="4648117"/>
              <a:ext cx="422429" cy="313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8" name="Text Box 261"/>
            <p:cNvSpPr txBox="1">
              <a:spLocks noChangeArrowheads="1"/>
            </p:cNvSpPr>
            <p:nvPr/>
          </p:nvSpPr>
          <p:spPr bwMode="auto">
            <a:xfrm>
              <a:off x="2906825" y="4549908"/>
              <a:ext cx="522523" cy="35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9" name="Text Box 260"/>
            <p:cNvSpPr txBox="1">
              <a:spLocks noChangeArrowheads="1"/>
            </p:cNvSpPr>
            <p:nvPr/>
          </p:nvSpPr>
          <p:spPr bwMode="auto">
            <a:xfrm>
              <a:off x="4337825" y="4343202"/>
              <a:ext cx="386802" cy="45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0" name="Line 259"/>
            <p:cNvSpPr>
              <a:spLocks noChangeShapeType="1"/>
            </p:cNvSpPr>
            <p:nvPr/>
          </p:nvSpPr>
          <p:spPr bwMode="auto">
            <a:xfrm flipH="1">
              <a:off x="2540381" y="3962525"/>
              <a:ext cx="948345" cy="124211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258"/>
            <p:cNvSpPr>
              <a:spLocks noChangeShapeType="1"/>
            </p:cNvSpPr>
            <p:nvPr/>
          </p:nvSpPr>
          <p:spPr bwMode="auto">
            <a:xfrm flipV="1">
              <a:off x="3805971" y="4706108"/>
              <a:ext cx="559846" cy="53687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257"/>
            <p:cNvSpPr>
              <a:spLocks noChangeShapeType="1"/>
            </p:cNvSpPr>
            <p:nvPr/>
          </p:nvSpPr>
          <p:spPr bwMode="auto">
            <a:xfrm>
              <a:off x="3598998" y="3991520"/>
              <a:ext cx="848" cy="114296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Oval 256"/>
            <p:cNvSpPr>
              <a:spLocks noChangeArrowheads="1"/>
            </p:cNvSpPr>
            <p:nvPr/>
          </p:nvSpPr>
          <p:spPr bwMode="auto">
            <a:xfrm>
              <a:off x="1466495" y="4379679"/>
              <a:ext cx="307067" cy="3376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Oval 255"/>
            <p:cNvSpPr>
              <a:spLocks noChangeArrowheads="1"/>
            </p:cNvSpPr>
            <p:nvPr/>
          </p:nvSpPr>
          <p:spPr bwMode="auto">
            <a:xfrm>
              <a:off x="2308808" y="5161610"/>
              <a:ext cx="307915" cy="3376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254"/>
            <p:cNvSpPr>
              <a:spLocks noChangeArrowheads="1"/>
            </p:cNvSpPr>
            <p:nvPr/>
          </p:nvSpPr>
          <p:spPr bwMode="auto">
            <a:xfrm>
              <a:off x="3488725" y="5134486"/>
              <a:ext cx="308763" cy="3385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Oval 253"/>
            <p:cNvSpPr>
              <a:spLocks noChangeArrowheads="1"/>
            </p:cNvSpPr>
            <p:nvPr/>
          </p:nvSpPr>
          <p:spPr bwMode="auto">
            <a:xfrm>
              <a:off x="4275902" y="4394645"/>
              <a:ext cx="308763" cy="3385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52"/>
            <p:cNvSpPr>
              <a:spLocks noChangeShapeType="1"/>
            </p:cNvSpPr>
            <p:nvPr/>
          </p:nvSpPr>
          <p:spPr bwMode="auto">
            <a:xfrm flipH="1">
              <a:off x="1762534" y="3991520"/>
              <a:ext cx="569176" cy="49385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Text Box 251"/>
            <p:cNvSpPr txBox="1">
              <a:spLocks noChangeArrowheads="1"/>
            </p:cNvSpPr>
            <p:nvPr/>
          </p:nvSpPr>
          <p:spPr bwMode="auto">
            <a:xfrm>
              <a:off x="1981383" y="4114983"/>
              <a:ext cx="478414" cy="33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9" name="Line 250"/>
            <p:cNvSpPr>
              <a:spLocks noChangeShapeType="1"/>
            </p:cNvSpPr>
            <p:nvPr/>
          </p:nvSpPr>
          <p:spPr bwMode="auto">
            <a:xfrm flipH="1" flipV="1">
              <a:off x="3697395" y="3939142"/>
              <a:ext cx="582748" cy="56774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Text Box 249"/>
            <p:cNvSpPr txBox="1">
              <a:spLocks noChangeArrowheads="1"/>
            </p:cNvSpPr>
            <p:nvPr/>
          </p:nvSpPr>
          <p:spPr bwMode="auto">
            <a:xfrm>
              <a:off x="3786461" y="4196356"/>
              <a:ext cx="520826" cy="389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1" name="Line 248"/>
            <p:cNvSpPr>
              <a:spLocks noChangeShapeType="1"/>
            </p:cNvSpPr>
            <p:nvPr/>
          </p:nvSpPr>
          <p:spPr bwMode="auto">
            <a:xfrm flipV="1">
              <a:off x="2439439" y="3999938"/>
              <a:ext cx="2545" cy="115886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 Box 247"/>
            <p:cNvSpPr txBox="1">
              <a:spLocks noChangeArrowheads="1"/>
            </p:cNvSpPr>
            <p:nvPr/>
          </p:nvSpPr>
          <p:spPr bwMode="auto">
            <a:xfrm>
              <a:off x="2374972" y="4422704"/>
              <a:ext cx="404616" cy="3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3" name="Line 246"/>
            <p:cNvSpPr>
              <a:spLocks noChangeShapeType="1"/>
            </p:cNvSpPr>
            <p:nvPr/>
          </p:nvSpPr>
          <p:spPr bwMode="auto">
            <a:xfrm flipH="1">
              <a:off x="2637929" y="5340257"/>
              <a:ext cx="855885"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Text Box 245"/>
            <p:cNvSpPr txBox="1">
              <a:spLocks noChangeArrowheads="1"/>
            </p:cNvSpPr>
            <p:nvPr/>
          </p:nvSpPr>
          <p:spPr bwMode="auto">
            <a:xfrm>
              <a:off x="2885619" y="5269173"/>
              <a:ext cx="496227" cy="3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5" name="Line 244"/>
            <p:cNvSpPr>
              <a:spLocks noChangeShapeType="1"/>
            </p:cNvSpPr>
            <p:nvPr/>
          </p:nvSpPr>
          <p:spPr bwMode="auto">
            <a:xfrm flipH="1">
              <a:off x="3735566" y="4637829"/>
              <a:ext cx="567480" cy="545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Text Box 243"/>
            <p:cNvSpPr txBox="1">
              <a:spLocks noChangeArrowheads="1"/>
            </p:cNvSpPr>
            <p:nvPr/>
          </p:nvSpPr>
          <p:spPr bwMode="auto">
            <a:xfrm>
              <a:off x="3980711" y="4904396"/>
              <a:ext cx="495379" cy="32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07" name="Text Box 242"/>
            <p:cNvSpPr txBox="1">
              <a:spLocks noChangeArrowheads="1"/>
            </p:cNvSpPr>
            <p:nvPr/>
          </p:nvSpPr>
          <p:spPr bwMode="auto">
            <a:xfrm>
              <a:off x="1752355" y="3810067"/>
              <a:ext cx="428367" cy="39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208" name="AutoShape 241"/>
            <p:cNvSpPr>
              <a:spLocks noChangeShapeType="1"/>
            </p:cNvSpPr>
            <p:nvPr/>
          </p:nvSpPr>
          <p:spPr bwMode="auto">
            <a:xfrm flipH="1" flipV="1">
              <a:off x="1682799" y="4684595"/>
              <a:ext cx="637885" cy="571483"/>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Text Box 240"/>
            <p:cNvSpPr txBox="1">
              <a:spLocks noChangeArrowheads="1"/>
            </p:cNvSpPr>
            <p:nvPr/>
          </p:nvSpPr>
          <p:spPr bwMode="auto">
            <a:xfrm>
              <a:off x="1786285" y="4898784"/>
              <a:ext cx="496227" cy="3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08949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2" name="Rectangle 19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3" name="Rectangle 3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5" name="AutoShape 317"/>
          <p:cNvSpPr>
            <a:spLocks noChangeAspect="1" noChangeArrowheads="1" noTextEdit="1"/>
          </p:cNvSpPr>
          <p:nvPr/>
        </p:nvSpPr>
        <p:spPr bwMode="auto">
          <a:xfrm>
            <a:off x="1295400" y="609600"/>
            <a:ext cx="6956507" cy="2595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7" name="Group 282"/>
          <p:cNvGrpSpPr>
            <a:grpSpLocks/>
          </p:cNvGrpSpPr>
          <p:nvPr/>
        </p:nvGrpSpPr>
        <p:grpSpPr bwMode="auto">
          <a:xfrm>
            <a:off x="4924217" y="658228"/>
            <a:ext cx="3276794" cy="2589913"/>
            <a:chOff x="6318" y="1556"/>
            <a:chExt cx="3863" cy="2769"/>
          </a:xfrm>
        </p:grpSpPr>
        <p:sp>
          <p:nvSpPr>
            <p:cNvPr id="210" name="Text Box 315"/>
            <p:cNvSpPr txBox="1">
              <a:spLocks noChangeArrowheads="1"/>
            </p:cNvSpPr>
            <p:nvPr/>
          </p:nvSpPr>
          <p:spPr bwMode="auto">
            <a:xfrm>
              <a:off x="6334" y="2410"/>
              <a:ext cx="617"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1" name="Text Box 314"/>
            <p:cNvSpPr txBox="1">
              <a:spLocks noChangeArrowheads="1"/>
            </p:cNvSpPr>
            <p:nvPr/>
          </p:nvSpPr>
          <p:spPr bwMode="auto">
            <a:xfrm>
              <a:off x="7250" y="1685"/>
              <a:ext cx="61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2" name="Text Box 313"/>
            <p:cNvSpPr txBox="1">
              <a:spLocks noChangeArrowheads="1"/>
            </p:cNvSpPr>
            <p:nvPr/>
          </p:nvSpPr>
          <p:spPr bwMode="auto">
            <a:xfrm>
              <a:off x="7324" y="3230"/>
              <a:ext cx="61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3" name="Text Box 312"/>
            <p:cNvSpPr txBox="1">
              <a:spLocks noChangeArrowheads="1"/>
            </p:cNvSpPr>
            <p:nvPr/>
          </p:nvSpPr>
          <p:spPr bwMode="auto">
            <a:xfrm>
              <a:off x="8649" y="1641"/>
              <a:ext cx="61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4" name="Text Box 311"/>
            <p:cNvSpPr txBox="1">
              <a:spLocks noChangeArrowheads="1"/>
            </p:cNvSpPr>
            <p:nvPr/>
          </p:nvSpPr>
          <p:spPr bwMode="auto">
            <a:xfrm>
              <a:off x="8708" y="3230"/>
              <a:ext cx="61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5" name="Line 310"/>
            <p:cNvSpPr>
              <a:spLocks noChangeShapeType="1"/>
            </p:cNvSpPr>
            <p:nvPr/>
          </p:nvSpPr>
          <p:spPr bwMode="auto">
            <a:xfrm flipV="1">
              <a:off x="6676" y="1978"/>
              <a:ext cx="675" cy="536"/>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309"/>
            <p:cNvSpPr>
              <a:spLocks noChangeShapeType="1"/>
            </p:cNvSpPr>
            <p:nvPr/>
          </p:nvSpPr>
          <p:spPr bwMode="auto">
            <a:xfrm>
              <a:off x="6646" y="2783"/>
              <a:ext cx="723" cy="57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308"/>
            <p:cNvSpPr>
              <a:spLocks noChangeShapeType="1"/>
            </p:cNvSpPr>
            <p:nvPr/>
          </p:nvSpPr>
          <p:spPr bwMode="auto">
            <a:xfrm>
              <a:off x="7667" y="1883"/>
              <a:ext cx="1010" cy="2"/>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307"/>
            <p:cNvSpPr>
              <a:spLocks noChangeShapeType="1"/>
            </p:cNvSpPr>
            <p:nvPr/>
          </p:nvSpPr>
          <p:spPr bwMode="auto">
            <a:xfrm>
              <a:off x="7736" y="3441"/>
              <a:ext cx="995"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306"/>
            <p:cNvSpPr>
              <a:spLocks noChangeShapeType="1"/>
            </p:cNvSpPr>
            <p:nvPr/>
          </p:nvSpPr>
          <p:spPr bwMode="auto">
            <a:xfrm>
              <a:off x="7520" y="2076"/>
              <a:ext cx="15" cy="120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305"/>
            <p:cNvSpPr>
              <a:spLocks noChangeShapeType="1"/>
            </p:cNvSpPr>
            <p:nvPr/>
          </p:nvSpPr>
          <p:spPr bwMode="auto">
            <a:xfrm flipH="1" flipV="1">
              <a:off x="8978" y="2001"/>
              <a:ext cx="17" cy="12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Text Box 304"/>
            <p:cNvSpPr txBox="1">
              <a:spLocks noChangeArrowheads="1"/>
            </p:cNvSpPr>
            <p:nvPr/>
          </p:nvSpPr>
          <p:spPr bwMode="auto">
            <a:xfrm>
              <a:off x="7037" y="2406"/>
              <a:ext cx="707"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2" name="Text Box 303"/>
            <p:cNvSpPr txBox="1">
              <a:spLocks noChangeArrowheads="1"/>
            </p:cNvSpPr>
            <p:nvPr/>
          </p:nvSpPr>
          <p:spPr bwMode="auto">
            <a:xfrm>
              <a:off x="8385" y="2475"/>
              <a:ext cx="69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3" name="Text Box 302"/>
            <p:cNvSpPr txBox="1">
              <a:spLocks noChangeArrowheads="1"/>
            </p:cNvSpPr>
            <p:nvPr/>
          </p:nvSpPr>
          <p:spPr bwMode="auto">
            <a:xfrm>
              <a:off x="6495" y="2924"/>
              <a:ext cx="77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4" name="Text Box 301"/>
            <p:cNvSpPr txBox="1">
              <a:spLocks noChangeArrowheads="1"/>
            </p:cNvSpPr>
            <p:nvPr/>
          </p:nvSpPr>
          <p:spPr bwMode="auto">
            <a:xfrm>
              <a:off x="7781" y="3403"/>
              <a:ext cx="91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10/18</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5" name="Text Box 300"/>
            <p:cNvSpPr txBox="1">
              <a:spLocks noChangeArrowheads="1"/>
            </p:cNvSpPr>
            <p:nvPr/>
          </p:nvSpPr>
          <p:spPr bwMode="auto">
            <a:xfrm>
              <a:off x="6318" y="1963"/>
              <a:ext cx="100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6" name="Text Box 299"/>
            <p:cNvSpPr txBox="1">
              <a:spLocks noChangeArrowheads="1"/>
            </p:cNvSpPr>
            <p:nvPr/>
          </p:nvSpPr>
          <p:spPr bwMode="auto">
            <a:xfrm>
              <a:off x="9280" y="2971"/>
              <a:ext cx="66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7" name="Text Box 298"/>
            <p:cNvSpPr txBox="1">
              <a:spLocks noChangeArrowheads="1"/>
            </p:cNvSpPr>
            <p:nvPr/>
          </p:nvSpPr>
          <p:spPr bwMode="auto">
            <a:xfrm>
              <a:off x="8955" y="2447"/>
              <a:ext cx="59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8" name="Text Box 297"/>
            <p:cNvSpPr txBox="1">
              <a:spLocks noChangeArrowheads="1"/>
            </p:cNvSpPr>
            <p:nvPr/>
          </p:nvSpPr>
          <p:spPr bwMode="auto">
            <a:xfrm>
              <a:off x="7868" y="1556"/>
              <a:ext cx="78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9" name="Text Box 296"/>
            <p:cNvSpPr txBox="1">
              <a:spLocks noChangeArrowheads="1"/>
            </p:cNvSpPr>
            <p:nvPr/>
          </p:nvSpPr>
          <p:spPr bwMode="auto">
            <a:xfrm>
              <a:off x="8039" y="2647"/>
              <a:ext cx="61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30" name="Text Box 295"/>
            <p:cNvSpPr txBox="1">
              <a:spLocks noChangeArrowheads="1"/>
            </p:cNvSpPr>
            <p:nvPr/>
          </p:nvSpPr>
          <p:spPr bwMode="auto">
            <a:xfrm>
              <a:off x="9726" y="2450"/>
              <a:ext cx="455"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1" name="Line 294"/>
            <p:cNvSpPr>
              <a:spLocks noChangeShapeType="1"/>
            </p:cNvSpPr>
            <p:nvPr/>
          </p:nvSpPr>
          <p:spPr bwMode="auto">
            <a:xfrm flipH="1">
              <a:off x="7653" y="2002"/>
              <a:ext cx="1109" cy="1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Text Box 293"/>
            <p:cNvSpPr txBox="1">
              <a:spLocks noChangeArrowheads="1"/>
            </p:cNvSpPr>
            <p:nvPr/>
          </p:nvSpPr>
          <p:spPr bwMode="auto">
            <a:xfrm>
              <a:off x="9116" y="1915"/>
              <a:ext cx="85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3" name="Line 292"/>
            <p:cNvSpPr>
              <a:spLocks noChangeShapeType="1"/>
            </p:cNvSpPr>
            <p:nvPr/>
          </p:nvSpPr>
          <p:spPr bwMode="auto">
            <a:xfrm>
              <a:off x="9044" y="1959"/>
              <a:ext cx="673" cy="55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91"/>
            <p:cNvSpPr>
              <a:spLocks noChangeShapeType="1"/>
            </p:cNvSpPr>
            <p:nvPr/>
          </p:nvSpPr>
          <p:spPr bwMode="auto">
            <a:xfrm flipV="1">
              <a:off x="9057" y="2798"/>
              <a:ext cx="673" cy="54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90"/>
            <p:cNvSpPr>
              <a:spLocks noChangeShapeType="1"/>
            </p:cNvSpPr>
            <p:nvPr/>
          </p:nvSpPr>
          <p:spPr bwMode="auto">
            <a:xfrm>
              <a:off x="8866" y="2044"/>
              <a:ext cx="0" cy="122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Oval 289"/>
            <p:cNvSpPr>
              <a:spLocks noChangeArrowheads="1"/>
            </p:cNvSpPr>
            <p:nvPr/>
          </p:nvSpPr>
          <p:spPr bwMode="auto">
            <a:xfrm>
              <a:off x="6351" y="2457"/>
              <a:ext cx="363" cy="3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288"/>
            <p:cNvSpPr>
              <a:spLocks noChangeArrowheads="1"/>
            </p:cNvSpPr>
            <p:nvPr/>
          </p:nvSpPr>
          <p:spPr bwMode="auto">
            <a:xfrm>
              <a:off x="7303" y="1725"/>
              <a:ext cx="364" cy="3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Oval 287"/>
            <p:cNvSpPr>
              <a:spLocks noChangeArrowheads="1"/>
            </p:cNvSpPr>
            <p:nvPr/>
          </p:nvSpPr>
          <p:spPr bwMode="auto">
            <a:xfrm>
              <a:off x="8694" y="1660"/>
              <a:ext cx="365" cy="36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286"/>
            <p:cNvSpPr>
              <a:spLocks noChangeArrowheads="1"/>
            </p:cNvSpPr>
            <p:nvPr/>
          </p:nvSpPr>
          <p:spPr bwMode="auto">
            <a:xfrm>
              <a:off x="7373" y="3256"/>
              <a:ext cx="363"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Oval 285"/>
            <p:cNvSpPr>
              <a:spLocks noChangeArrowheads="1"/>
            </p:cNvSpPr>
            <p:nvPr/>
          </p:nvSpPr>
          <p:spPr bwMode="auto">
            <a:xfrm>
              <a:off x="8735" y="3264"/>
              <a:ext cx="364" cy="36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Oval 284"/>
            <p:cNvSpPr>
              <a:spLocks noChangeArrowheads="1"/>
            </p:cNvSpPr>
            <p:nvPr/>
          </p:nvSpPr>
          <p:spPr bwMode="auto">
            <a:xfrm>
              <a:off x="9662" y="2473"/>
              <a:ext cx="365" cy="3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Text Box 283"/>
            <p:cNvSpPr txBox="1">
              <a:spLocks noChangeArrowheads="1"/>
            </p:cNvSpPr>
            <p:nvPr/>
          </p:nvSpPr>
          <p:spPr bwMode="auto">
            <a:xfrm>
              <a:off x="7833" y="3804"/>
              <a:ext cx="638"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宋体-18030"/>
                  <a:cs typeface="Times New Roman" pitchFamily="18" charset="0"/>
                </a:rPr>
                <a:t>(h)</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4" name="Group 3"/>
          <p:cNvGrpSpPr/>
          <p:nvPr/>
        </p:nvGrpSpPr>
        <p:grpSpPr>
          <a:xfrm>
            <a:off x="1266954" y="582419"/>
            <a:ext cx="3258132" cy="2666609"/>
            <a:chOff x="1466495" y="3429390"/>
            <a:chExt cx="3258132" cy="2666609"/>
          </a:xfrm>
        </p:grpSpPr>
        <p:sp>
          <p:nvSpPr>
            <p:cNvPr id="166" name="Text Box 316"/>
            <p:cNvSpPr txBox="1">
              <a:spLocks noChangeArrowheads="1"/>
            </p:cNvSpPr>
            <p:nvPr/>
          </p:nvSpPr>
          <p:spPr bwMode="auto">
            <a:xfrm>
              <a:off x="2822000" y="3429390"/>
              <a:ext cx="466538" cy="32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8" name="Text Box 281"/>
            <p:cNvSpPr txBox="1">
              <a:spLocks noChangeArrowheads="1"/>
            </p:cNvSpPr>
            <p:nvPr/>
          </p:nvSpPr>
          <p:spPr bwMode="auto">
            <a:xfrm>
              <a:off x="2209563" y="3581848"/>
              <a:ext cx="524219" cy="53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69" name="Text Box 280"/>
            <p:cNvSpPr txBox="1">
              <a:spLocks noChangeArrowheads="1"/>
            </p:cNvSpPr>
            <p:nvPr/>
          </p:nvSpPr>
          <p:spPr bwMode="auto">
            <a:xfrm>
              <a:off x="3440375" y="3581848"/>
              <a:ext cx="521674" cy="53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70" name="Line 279"/>
            <p:cNvSpPr>
              <a:spLocks noChangeShapeType="1"/>
            </p:cNvSpPr>
            <p:nvPr/>
          </p:nvSpPr>
          <p:spPr bwMode="auto">
            <a:xfrm>
              <a:off x="2542077" y="3761430"/>
              <a:ext cx="857582" cy="935"/>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Text Box 278"/>
            <p:cNvSpPr txBox="1">
              <a:spLocks noChangeArrowheads="1"/>
            </p:cNvSpPr>
            <p:nvPr/>
          </p:nvSpPr>
          <p:spPr bwMode="auto">
            <a:xfrm>
              <a:off x="3947629" y="3810067"/>
              <a:ext cx="471628" cy="3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2" name="Line 277"/>
            <p:cNvSpPr>
              <a:spLocks noChangeShapeType="1"/>
            </p:cNvSpPr>
            <p:nvPr/>
          </p:nvSpPr>
          <p:spPr bwMode="auto">
            <a:xfrm>
              <a:off x="3721146" y="3841868"/>
              <a:ext cx="629402" cy="589254"/>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276"/>
            <p:cNvSpPr>
              <a:spLocks noChangeArrowheads="1"/>
            </p:cNvSpPr>
            <p:nvPr/>
          </p:nvSpPr>
          <p:spPr bwMode="auto">
            <a:xfrm>
              <a:off x="2246038" y="3672574"/>
              <a:ext cx="307915" cy="3376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Oval 275"/>
            <p:cNvSpPr>
              <a:spLocks noChangeArrowheads="1"/>
            </p:cNvSpPr>
            <p:nvPr/>
          </p:nvSpPr>
          <p:spPr bwMode="auto">
            <a:xfrm>
              <a:off x="3425955" y="3654803"/>
              <a:ext cx="308763" cy="3385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AutoShape 274"/>
            <p:cNvSpPr>
              <a:spLocks noChangeShapeType="1"/>
            </p:cNvSpPr>
            <p:nvPr/>
          </p:nvSpPr>
          <p:spPr bwMode="auto">
            <a:xfrm flipV="1">
              <a:off x="1667530" y="3878346"/>
              <a:ext cx="591231" cy="524717"/>
            </a:xfrm>
            <a:prstGeom prst="straightConnector1">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AutoShape 273"/>
            <p:cNvSpPr>
              <a:spLocks noChangeShapeType="1"/>
            </p:cNvSpPr>
            <p:nvPr/>
          </p:nvSpPr>
          <p:spPr bwMode="auto">
            <a:xfrm flipV="1">
              <a:off x="2556497" y="3851221"/>
              <a:ext cx="902539" cy="4677"/>
            </a:xfrm>
            <a:prstGeom prst="straightConnector1">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Text Box 272"/>
            <p:cNvSpPr txBox="1">
              <a:spLocks noChangeArrowheads="1"/>
            </p:cNvSpPr>
            <p:nvPr/>
          </p:nvSpPr>
          <p:spPr bwMode="auto">
            <a:xfrm>
              <a:off x="2796552" y="3774525"/>
              <a:ext cx="471628" cy="341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8" name="Text Box 271"/>
            <p:cNvSpPr txBox="1">
              <a:spLocks noChangeArrowheads="1"/>
            </p:cNvSpPr>
            <p:nvPr/>
          </p:nvSpPr>
          <p:spPr bwMode="auto">
            <a:xfrm>
              <a:off x="2820303" y="5607760"/>
              <a:ext cx="542032" cy="48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(g)</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9" name="Text Box 270"/>
            <p:cNvSpPr txBox="1">
              <a:spLocks noChangeArrowheads="1"/>
            </p:cNvSpPr>
            <p:nvPr/>
          </p:nvSpPr>
          <p:spPr bwMode="auto">
            <a:xfrm>
              <a:off x="1469888" y="4354426"/>
              <a:ext cx="522523" cy="45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0" name="Text Box 269"/>
            <p:cNvSpPr txBox="1">
              <a:spLocks noChangeArrowheads="1"/>
            </p:cNvSpPr>
            <p:nvPr/>
          </p:nvSpPr>
          <p:spPr bwMode="auto">
            <a:xfrm>
              <a:off x="2285905" y="5105491"/>
              <a:ext cx="523371" cy="53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1" name="Text Box 268"/>
            <p:cNvSpPr txBox="1">
              <a:spLocks noChangeArrowheads="1"/>
            </p:cNvSpPr>
            <p:nvPr/>
          </p:nvSpPr>
          <p:spPr bwMode="auto">
            <a:xfrm>
              <a:off x="3429348" y="5104556"/>
              <a:ext cx="523371" cy="53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2" name="Line 267"/>
            <p:cNvSpPr>
              <a:spLocks noChangeShapeType="1"/>
            </p:cNvSpPr>
            <p:nvPr/>
          </p:nvSpPr>
          <p:spPr bwMode="auto">
            <a:xfrm>
              <a:off x="1768472" y="4642506"/>
              <a:ext cx="612437" cy="53500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266"/>
            <p:cNvSpPr>
              <a:spLocks noChangeShapeType="1"/>
            </p:cNvSpPr>
            <p:nvPr/>
          </p:nvSpPr>
          <p:spPr bwMode="auto">
            <a:xfrm>
              <a:off x="2609937" y="5252337"/>
              <a:ext cx="873699" cy="280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Text Box 265"/>
            <p:cNvSpPr txBox="1">
              <a:spLocks noChangeArrowheads="1"/>
            </p:cNvSpPr>
            <p:nvPr/>
          </p:nvSpPr>
          <p:spPr bwMode="auto">
            <a:xfrm>
              <a:off x="3256305" y="4396515"/>
              <a:ext cx="503013" cy="37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5" name="Text Box 264"/>
            <p:cNvSpPr txBox="1">
              <a:spLocks noChangeArrowheads="1"/>
            </p:cNvSpPr>
            <p:nvPr/>
          </p:nvSpPr>
          <p:spPr bwMode="auto">
            <a:xfrm>
              <a:off x="1888924" y="4572356"/>
              <a:ext cx="465690" cy="32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6" name="Text Box 263"/>
            <p:cNvSpPr txBox="1">
              <a:spLocks noChangeArrowheads="1"/>
            </p:cNvSpPr>
            <p:nvPr/>
          </p:nvSpPr>
          <p:spPr bwMode="auto">
            <a:xfrm>
              <a:off x="2837268" y="4953033"/>
              <a:ext cx="495379" cy="32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7" name="Text Box 262"/>
            <p:cNvSpPr txBox="1">
              <a:spLocks noChangeArrowheads="1"/>
            </p:cNvSpPr>
            <p:nvPr/>
          </p:nvSpPr>
          <p:spPr bwMode="auto">
            <a:xfrm>
              <a:off x="3768648" y="4648117"/>
              <a:ext cx="422429" cy="313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8" name="Text Box 261"/>
            <p:cNvSpPr txBox="1">
              <a:spLocks noChangeArrowheads="1"/>
            </p:cNvSpPr>
            <p:nvPr/>
          </p:nvSpPr>
          <p:spPr bwMode="auto">
            <a:xfrm>
              <a:off x="2906825" y="4549908"/>
              <a:ext cx="522523" cy="35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9" name="Text Box 260"/>
            <p:cNvSpPr txBox="1">
              <a:spLocks noChangeArrowheads="1"/>
            </p:cNvSpPr>
            <p:nvPr/>
          </p:nvSpPr>
          <p:spPr bwMode="auto">
            <a:xfrm>
              <a:off x="4337825" y="4343202"/>
              <a:ext cx="386802" cy="458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0" name="Line 259"/>
            <p:cNvSpPr>
              <a:spLocks noChangeShapeType="1"/>
            </p:cNvSpPr>
            <p:nvPr/>
          </p:nvSpPr>
          <p:spPr bwMode="auto">
            <a:xfrm flipH="1">
              <a:off x="2540381" y="3962525"/>
              <a:ext cx="948345" cy="124211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258"/>
            <p:cNvSpPr>
              <a:spLocks noChangeShapeType="1"/>
            </p:cNvSpPr>
            <p:nvPr/>
          </p:nvSpPr>
          <p:spPr bwMode="auto">
            <a:xfrm flipV="1">
              <a:off x="3805971" y="4706108"/>
              <a:ext cx="559846" cy="53687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257"/>
            <p:cNvSpPr>
              <a:spLocks noChangeShapeType="1"/>
            </p:cNvSpPr>
            <p:nvPr/>
          </p:nvSpPr>
          <p:spPr bwMode="auto">
            <a:xfrm>
              <a:off x="3598998" y="3991520"/>
              <a:ext cx="848" cy="114296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Oval 256"/>
            <p:cNvSpPr>
              <a:spLocks noChangeArrowheads="1"/>
            </p:cNvSpPr>
            <p:nvPr/>
          </p:nvSpPr>
          <p:spPr bwMode="auto">
            <a:xfrm>
              <a:off x="1466495" y="4379679"/>
              <a:ext cx="307067" cy="3376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Oval 255"/>
            <p:cNvSpPr>
              <a:spLocks noChangeArrowheads="1"/>
            </p:cNvSpPr>
            <p:nvPr/>
          </p:nvSpPr>
          <p:spPr bwMode="auto">
            <a:xfrm>
              <a:off x="2308808" y="5161610"/>
              <a:ext cx="307915" cy="3376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254"/>
            <p:cNvSpPr>
              <a:spLocks noChangeArrowheads="1"/>
            </p:cNvSpPr>
            <p:nvPr/>
          </p:nvSpPr>
          <p:spPr bwMode="auto">
            <a:xfrm>
              <a:off x="3488725" y="5134486"/>
              <a:ext cx="308763" cy="3385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Oval 253"/>
            <p:cNvSpPr>
              <a:spLocks noChangeArrowheads="1"/>
            </p:cNvSpPr>
            <p:nvPr/>
          </p:nvSpPr>
          <p:spPr bwMode="auto">
            <a:xfrm>
              <a:off x="4275902" y="4394645"/>
              <a:ext cx="308763" cy="3385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52"/>
            <p:cNvSpPr>
              <a:spLocks noChangeShapeType="1"/>
            </p:cNvSpPr>
            <p:nvPr/>
          </p:nvSpPr>
          <p:spPr bwMode="auto">
            <a:xfrm flipH="1">
              <a:off x="1762534" y="3991520"/>
              <a:ext cx="569176" cy="49385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Text Box 251"/>
            <p:cNvSpPr txBox="1">
              <a:spLocks noChangeArrowheads="1"/>
            </p:cNvSpPr>
            <p:nvPr/>
          </p:nvSpPr>
          <p:spPr bwMode="auto">
            <a:xfrm>
              <a:off x="1981383" y="4114983"/>
              <a:ext cx="478414" cy="33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9" name="Line 250"/>
            <p:cNvSpPr>
              <a:spLocks noChangeShapeType="1"/>
            </p:cNvSpPr>
            <p:nvPr/>
          </p:nvSpPr>
          <p:spPr bwMode="auto">
            <a:xfrm flipH="1" flipV="1">
              <a:off x="3697395" y="3939142"/>
              <a:ext cx="582748" cy="56774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Text Box 249"/>
            <p:cNvSpPr txBox="1">
              <a:spLocks noChangeArrowheads="1"/>
            </p:cNvSpPr>
            <p:nvPr/>
          </p:nvSpPr>
          <p:spPr bwMode="auto">
            <a:xfrm>
              <a:off x="3786461" y="4196356"/>
              <a:ext cx="520826" cy="389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1" name="Line 248"/>
            <p:cNvSpPr>
              <a:spLocks noChangeShapeType="1"/>
            </p:cNvSpPr>
            <p:nvPr/>
          </p:nvSpPr>
          <p:spPr bwMode="auto">
            <a:xfrm flipV="1">
              <a:off x="2439439" y="3999938"/>
              <a:ext cx="2545" cy="115886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 Box 247"/>
            <p:cNvSpPr txBox="1">
              <a:spLocks noChangeArrowheads="1"/>
            </p:cNvSpPr>
            <p:nvPr/>
          </p:nvSpPr>
          <p:spPr bwMode="auto">
            <a:xfrm>
              <a:off x="2374972" y="4422704"/>
              <a:ext cx="404616" cy="3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3" name="Line 246"/>
            <p:cNvSpPr>
              <a:spLocks noChangeShapeType="1"/>
            </p:cNvSpPr>
            <p:nvPr/>
          </p:nvSpPr>
          <p:spPr bwMode="auto">
            <a:xfrm flipH="1">
              <a:off x="2637929" y="5340257"/>
              <a:ext cx="855885"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Text Box 245"/>
            <p:cNvSpPr txBox="1">
              <a:spLocks noChangeArrowheads="1"/>
            </p:cNvSpPr>
            <p:nvPr/>
          </p:nvSpPr>
          <p:spPr bwMode="auto">
            <a:xfrm>
              <a:off x="2885619" y="5269173"/>
              <a:ext cx="496227" cy="3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5" name="Line 244"/>
            <p:cNvSpPr>
              <a:spLocks noChangeShapeType="1"/>
            </p:cNvSpPr>
            <p:nvPr/>
          </p:nvSpPr>
          <p:spPr bwMode="auto">
            <a:xfrm flipH="1">
              <a:off x="3735566" y="4637829"/>
              <a:ext cx="567480" cy="5452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Text Box 243"/>
            <p:cNvSpPr txBox="1">
              <a:spLocks noChangeArrowheads="1"/>
            </p:cNvSpPr>
            <p:nvPr/>
          </p:nvSpPr>
          <p:spPr bwMode="auto">
            <a:xfrm>
              <a:off x="3980711" y="4904396"/>
              <a:ext cx="495379" cy="32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07" name="Text Box 242"/>
            <p:cNvSpPr txBox="1">
              <a:spLocks noChangeArrowheads="1"/>
            </p:cNvSpPr>
            <p:nvPr/>
          </p:nvSpPr>
          <p:spPr bwMode="auto">
            <a:xfrm>
              <a:off x="1752355" y="3810067"/>
              <a:ext cx="428367" cy="39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208" name="AutoShape 241"/>
            <p:cNvSpPr>
              <a:spLocks noChangeShapeType="1"/>
            </p:cNvSpPr>
            <p:nvPr/>
          </p:nvSpPr>
          <p:spPr bwMode="auto">
            <a:xfrm flipH="1" flipV="1">
              <a:off x="1682799" y="4684595"/>
              <a:ext cx="637885" cy="571483"/>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Text Box 240"/>
            <p:cNvSpPr txBox="1">
              <a:spLocks noChangeArrowheads="1"/>
            </p:cNvSpPr>
            <p:nvPr/>
          </p:nvSpPr>
          <p:spPr bwMode="auto">
            <a:xfrm>
              <a:off x="1786285" y="4898784"/>
              <a:ext cx="496227" cy="3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164" name="Group 4">
            <a:extLst>
              <a:ext uri="{FF2B5EF4-FFF2-40B4-BE49-F238E27FC236}">
                <a16:creationId xmlns:a16="http://schemas.microsoft.com/office/drawing/2014/main" id="{42D39CD3-EC40-4DC0-B66E-526EA08C47AF}"/>
              </a:ext>
            </a:extLst>
          </p:cNvPr>
          <p:cNvGrpSpPr/>
          <p:nvPr/>
        </p:nvGrpSpPr>
        <p:grpSpPr>
          <a:xfrm>
            <a:off x="4878212" y="3784228"/>
            <a:ext cx="3310794" cy="2361336"/>
            <a:chOff x="4537806" y="1066800"/>
            <a:chExt cx="3310794" cy="2361336"/>
          </a:xfrm>
        </p:grpSpPr>
        <p:sp>
          <p:nvSpPr>
            <p:cNvPr id="243" name="Text Box 189">
              <a:extLst>
                <a:ext uri="{FF2B5EF4-FFF2-40B4-BE49-F238E27FC236}">
                  <a16:creationId xmlns:a16="http://schemas.microsoft.com/office/drawing/2014/main" id="{92FF08F2-1CBF-447D-B200-425A66BEB3EE}"/>
                </a:ext>
              </a:extLst>
            </p:cNvPr>
            <p:cNvSpPr txBox="1">
              <a:spLocks noChangeArrowheads="1"/>
            </p:cNvSpPr>
            <p:nvPr/>
          </p:nvSpPr>
          <p:spPr bwMode="auto">
            <a:xfrm>
              <a:off x="4572000" y="1828800"/>
              <a:ext cx="533466"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4" name="Text Box 188">
              <a:extLst>
                <a:ext uri="{FF2B5EF4-FFF2-40B4-BE49-F238E27FC236}">
                  <a16:creationId xmlns:a16="http://schemas.microsoft.com/office/drawing/2014/main" id="{B84C2FA6-5FF8-4616-8863-8C238A618099}"/>
                </a:ext>
              </a:extLst>
            </p:cNvPr>
            <p:cNvSpPr txBox="1">
              <a:spLocks noChangeArrowheads="1"/>
            </p:cNvSpPr>
            <p:nvPr/>
          </p:nvSpPr>
          <p:spPr bwMode="auto">
            <a:xfrm>
              <a:off x="5334000" y="1143000"/>
              <a:ext cx="533466" cy="48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5" name="Text Box 187">
              <a:extLst>
                <a:ext uri="{FF2B5EF4-FFF2-40B4-BE49-F238E27FC236}">
                  <a16:creationId xmlns:a16="http://schemas.microsoft.com/office/drawing/2014/main" id="{940A7F79-9C66-43C6-9295-9BD241BB5DAD}"/>
                </a:ext>
              </a:extLst>
            </p:cNvPr>
            <p:cNvSpPr txBox="1">
              <a:spLocks noChangeArrowheads="1"/>
            </p:cNvSpPr>
            <p:nvPr/>
          </p:nvSpPr>
          <p:spPr bwMode="auto">
            <a:xfrm>
              <a:off x="5410200" y="2473845"/>
              <a:ext cx="533466"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46" name="Text Box 186">
              <a:extLst>
                <a:ext uri="{FF2B5EF4-FFF2-40B4-BE49-F238E27FC236}">
                  <a16:creationId xmlns:a16="http://schemas.microsoft.com/office/drawing/2014/main" id="{949233A5-78ED-4C7F-AB78-81661CB74222}"/>
                </a:ext>
              </a:extLst>
            </p:cNvPr>
            <p:cNvSpPr txBox="1">
              <a:spLocks noChangeArrowheads="1"/>
            </p:cNvSpPr>
            <p:nvPr/>
          </p:nvSpPr>
          <p:spPr bwMode="auto">
            <a:xfrm>
              <a:off x="6553200" y="1066800"/>
              <a:ext cx="533466"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47" name="Text Box 185">
              <a:extLst>
                <a:ext uri="{FF2B5EF4-FFF2-40B4-BE49-F238E27FC236}">
                  <a16:creationId xmlns:a16="http://schemas.microsoft.com/office/drawing/2014/main" id="{CF4612BC-1511-402A-8652-4929687F0024}"/>
                </a:ext>
              </a:extLst>
            </p:cNvPr>
            <p:cNvSpPr txBox="1">
              <a:spLocks noChangeArrowheads="1"/>
            </p:cNvSpPr>
            <p:nvPr/>
          </p:nvSpPr>
          <p:spPr bwMode="auto">
            <a:xfrm>
              <a:off x="6588282" y="2482808"/>
              <a:ext cx="534330"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48" name="Line 184">
              <a:extLst>
                <a:ext uri="{FF2B5EF4-FFF2-40B4-BE49-F238E27FC236}">
                  <a16:creationId xmlns:a16="http://schemas.microsoft.com/office/drawing/2014/main" id="{EEDC8D84-11F5-4846-B26E-F67C0444FE97}"/>
                </a:ext>
              </a:extLst>
            </p:cNvPr>
            <p:cNvSpPr>
              <a:spLocks noChangeShapeType="1"/>
            </p:cNvSpPr>
            <p:nvPr/>
          </p:nvSpPr>
          <p:spPr bwMode="auto">
            <a:xfrm flipV="1">
              <a:off x="4831390" y="1442487"/>
              <a:ext cx="583613" cy="460633"/>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183">
              <a:extLst>
                <a:ext uri="{FF2B5EF4-FFF2-40B4-BE49-F238E27FC236}">
                  <a16:creationId xmlns:a16="http://schemas.microsoft.com/office/drawing/2014/main" id="{487B49D5-CAA1-43CF-B53D-DE203812573B}"/>
                </a:ext>
              </a:extLst>
            </p:cNvPr>
            <p:cNvSpPr>
              <a:spLocks noChangeShapeType="1"/>
            </p:cNvSpPr>
            <p:nvPr/>
          </p:nvSpPr>
          <p:spPr bwMode="auto">
            <a:xfrm>
              <a:off x="4805451" y="2134295"/>
              <a:ext cx="625115" cy="48985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182">
              <a:extLst>
                <a:ext uri="{FF2B5EF4-FFF2-40B4-BE49-F238E27FC236}">
                  <a16:creationId xmlns:a16="http://schemas.microsoft.com/office/drawing/2014/main" id="{796CBD12-332F-40AC-8442-55E6D1005C00}"/>
                </a:ext>
              </a:extLst>
            </p:cNvPr>
            <p:cNvSpPr>
              <a:spLocks noChangeShapeType="1"/>
            </p:cNvSpPr>
            <p:nvPr/>
          </p:nvSpPr>
          <p:spPr bwMode="auto">
            <a:xfrm>
              <a:off x="5688221" y="1420728"/>
              <a:ext cx="873259" cy="1719"/>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181">
              <a:extLst>
                <a:ext uri="{FF2B5EF4-FFF2-40B4-BE49-F238E27FC236}">
                  <a16:creationId xmlns:a16="http://schemas.microsoft.com/office/drawing/2014/main" id="{83E817DD-A8D2-4E3A-A804-3D5768CA7809}"/>
                </a:ext>
              </a:extLst>
            </p:cNvPr>
            <p:cNvSpPr>
              <a:spLocks noChangeShapeType="1"/>
            </p:cNvSpPr>
            <p:nvPr/>
          </p:nvSpPr>
          <p:spPr bwMode="auto">
            <a:xfrm>
              <a:off x="5747879" y="2699774"/>
              <a:ext cx="860289" cy="85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80">
              <a:extLst>
                <a:ext uri="{FF2B5EF4-FFF2-40B4-BE49-F238E27FC236}">
                  <a16:creationId xmlns:a16="http://schemas.microsoft.com/office/drawing/2014/main" id="{B26FA3FB-BF95-4375-82FA-31AE01FA651A}"/>
                </a:ext>
              </a:extLst>
            </p:cNvPr>
            <p:cNvSpPr>
              <a:spLocks noChangeShapeType="1"/>
            </p:cNvSpPr>
            <p:nvPr/>
          </p:nvSpPr>
          <p:spPr bwMode="auto">
            <a:xfrm>
              <a:off x="5561123" y="1526707"/>
              <a:ext cx="12969" cy="103212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79">
              <a:extLst>
                <a:ext uri="{FF2B5EF4-FFF2-40B4-BE49-F238E27FC236}">
                  <a16:creationId xmlns:a16="http://schemas.microsoft.com/office/drawing/2014/main" id="{791F4F92-0F26-45AC-A00E-47D53D807420}"/>
                </a:ext>
              </a:extLst>
            </p:cNvPr>
            <p:cNvSpPr>
              <a:spLocks noChangeShapeType="1"/>
            </p:cNvSpPr>
            <p:nvPr/>
          </p:nvSpPr>
          <p:spPr bwMode="auto">
            <a:xfrm flipH="1" flipV="1">
              <a:off x="6821727" y="1462253"/>
              <a:ext cx="14698" cy="11051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Text Box 178">
              <a:extLst>
                <a:ext uri="{FF2B5EF4-FFF2-40B4-BE49-F238E27FC236}">
                  <a16:creationId xmlns:a16="http://schemas.microsoft.com/office/drawing/2014/main" id="{74FC8D06-9083-40BA-B240-A4F674319C58}"/>
                </a:ext>
              </a:extLst>
            </p:cNvPr>
            <p:cNvSpPr txBox="1">
              <a:spLocks noChangeArrowheads="1"/>
            </p:cNvSpPr>
            <p:nvPr/>
          </p:nvSpPr>
          <p:spPr bwMode="auto">
            <a:xfrm>
              <a:off x="5181600" y="1810306"/>
              <a:ext cx="611281" cy="30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5" name="Text Box 177">
              <a:extLst>
                <a:ext uri="{FF2B5EF4-FFF2-40B4-BE49-F238E27FC236}">
                  <a16:creationId xmlns:a16="http://schemas.microsoft.com/office/drawing/2014/main" id="{CCF0F01B-1F75-42DD-B4C4-4D5F5AD552D0}"/>
                </a:ext>
              </a:extLst>
            </p:cNvPr>
            <p:cNvSpPr txBox="1">
              <a:spLocks noChangeArrowheads="1"/>
            </p:cNvSpPr>
            <p:nvPr/>
          </p:nvSpPr>
          <p:spPr bwMode="auto">
            <a:xfrm>
              <a:off x="6324600" y="1847259"/>
              <a:ext cx="597447" cy="2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56" name="Text Box 176">
              <a:extLst>
                <a:ext uri="{FF2B5EF4-FFF2-40B4-BE49-F238E27FC236}">
                  <a16:creationId xmlns:a16="http://schemas.microsoft.com/office/drawing/2014/main" id="{C6901656-0544-4A3D-A1E7-5D021C1F1557}"/>
                </a:ext>
              </a:extLst>
            </p:cNvPr>
            <p:cNvSpPr txBox="1">
              <a:spLocks noChangeArrowheads="1"/>
            </p:cNvSpPr>
            <p:nvPr/>
          </p:nvSpPr>
          <p:spPr bwMode="auto">
            <a:xfrm>
              <a:off x="4674895" y="2255469"/>
              <a:ext cx="669210" cy="4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7" name="Text Box 175">
              <a:extLst>
                <a:ext uri="{FF2B5EF4-FFF2-40B4-BE49-F238E27FC236}">
                  <a16:creationId xmlns:a16="http://schemas.microsoft.com/office/drawing/2014/main" id="{AD17E29B-2D3E-49B0-9A62-E3A5AB8AD8D5}"/>
                </a:ext>
              </a:extLst>
            </p:cNvPr>
            <p:cNvSpPr txBox="1">
              <a:spLocks noChangeArrowheads="1"/>
            </p:cNvSpPr>
            <p:nvPr/>
          </p:nvSpPr>
          <p:spPr bwMode="auto">
            <a:xfrm>
              <a:off x="5879299" y="2639616"/>
              <a:ext cx="716071" cy="33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8" name="Text Box 174">
              <a:extLst>
                <a:ext uri="{FF2B5EF4-FFF2-40B4-BE49-F238E27FC236}">
                  <a16:creationId xmlns:a16="http://schemas.microsoft.com/office/drawing/2014/main" id="{A2495B3A-00AD-4F92-A110-DDE67BDC5943}"/>
                </a:ext>
              </a:extLst>
            </p:cNvPr>
            <p:cNvSpPr txBox="1">
              <a:spLocks noChangeArrowheads="1"/>
            </p:cNvSpPr>
            <p:nvPr/>
          </p:nvSpPr>
          <p:spPr bwMode="auto">
            <a:xfrm>
              <a:off x="4537806" y="1371600"/>
              <a:ext cx="872394" cy="327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9" name="Text Box 173">
              <a:extLst>
                <a:ext uri="{FF2B5EF4-FFF2-40B4-BE49-F238E27FC236}">
                  <a16:creationId xmlns:a16="http://schemas.microsoft.com/office/drawing/2014/main" id="{EFB212B3-A83F-470F-8FAB-24492A9A651F}"/>
                </a:ext>
              </a:extLst>
            </p:cNvPr>
            <p:cNvSpPr txBox="1">
              <a:spLocks noChangeArrowheads="1"/>
            </p:cNvSpPr>
            <p:nvPr/>
          </p:nvSpPr>
          <p:spPr bwMode="auto">
            <a:xfrm>
              <a:off x="7082840" y="2319924"/>
              <a:ext cx="574967" cy="28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7/7</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60" name="Text Box 172">
              <a:extLst>
                <a:ext uri="{FF2B5EF4-FFF2-40B4-BE49-F238E27FC236}">
                  <a16:creationId xmlns:a16="http://schemas.microsoft.com/office/drawing/2014/main" id="{DB96A172-18AD-453B-B887-D89818FD5039}"/>
                </a:ext>
              </a:extLst>
            </p:cNvPr>
            <p:cNvSpPr txBox="1">
              <a:spLocks noChangeArrowheads="1"/>
            </p:cNvSpPr>
            <p:nvPr/>
          </p:nvSpPr>
          <p:spPr bwMode="auto">
            <a:xfrm>
              <a:off x="6774174" y="1926323"/>
              <a:ext cx="516174" cy="30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61" name="Text Box 171">
              <a:extLst>
                <a:ext uri="{FF2B5EF4-FFF2-40B4-BE49-F238E27FC236}">
                  <a16:creationId xmlns:a16="http://schemas.microsoft.com/office/drawing/2014/main" id="{B3C9C5F5-F45A-49F6-9F24-2E7166A5144F}"/>
                </a:ext>
              </a:extLst>
            </p:cNvPr>
            <p:cNvSpPr txBox="1">
              <a:spLocks noChangeArrowheads="1"/>
            </p:cNvSpPr>
            <p:nvPr/>
          </p:nvSpPr>
          <p:spPr bwMode="auto">
            <a:xfrm>
              <a:off x="5785057" y="1084852"/>
              <a:ext cx="679585" cy="43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8/10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62" name="Text Box 170">
              <a:extLst>
                <a:ext uri="{FF2B5EF4-FFF2-40B4-BE49-F238E27FC236}">
                  <a16:creationId xmlns:a16="http://schemas.microsoft.com/office/drawing/2014/main" id="{CE39EF6D-4F69-4379-81EE-F04CDA7C6A26}"/>
                </a:ext>
              </a:extLst>
            </p:cNvPr>
            <p:cNvSpPr txBox="1">
              <a:spLocks noChangeArrowheads="1"/>
            </p:cNvSpPr>
            <p:nvPr/>
          </p:nvSpPr>
          <p:spPr bwMode="auto">
            <a:xfrm>
              <a:off x="5977001" y="2057810"/>
              <a:ext cx="531737" cy="32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63" name="Text Box 169">
              <a:extLst>
                <a:ext uri="{FF2B5EF4-FFF2-40B4-BE49-F238E27FC236}">
                  <a16:creationId xmlns:a16="http://schemas.microsoft.com/office/drawing/2014/main" id="{CD115EC3-36A9-4D71-8D3E-9BFC548EC257}"/>
                </a:ext>
              </a:extLst>
            </p:cNvPr>
            <p:cNvSpPr txBox="1">
              <a:spLocks noChangeArrowheads="1"/>
            </p:cNvSpPr>
            <p:nvPr/>
          </p:nvSpPr>
          <p:spPr bwMode="auto">
            <a:xfrm>
              <a:off x="7455201" y="1848119"/>
              <a:ext cx="393399"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4" name="Line 168">
              <a:extLst>
                <a:ext uri="{FF2B5EF4-FFF2-40B4-BE49-F238E27FC236}">
                  <a16:creationId xmlns:a16="http://schemas.microsoft.com/office/drawing/2014/main" id="{6DC8E82C-63EF-4AF2-B4E3-F530748C1D3D}"/>
                </a:ext>
              </a:extLst>
            </p:cNvPr>
            <p:cNvSpPr>
              <a:spLocks noChangeShapeType="1"/>
            </p:cNvSpPr>
            <p:nvPr/>
          </p:nvSpPr>
          <p:spPr bwMode="auto">
            <a:xfrm flipH="1">
              <a:off x="5676116" y="1463113"/>
              <a:ext cx="958855" cy="111205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Text Box 167">
              <a:extLst>
                <a:ext uri="{FF2B5EF4-FFF2-40B4-BE49-F238E27FC236}">
                  <a16:creationId xmlns:a16="http://schemas.microsoft.com/office/drawing/2014/main" id="{FAB10BE8-5D27-43B1-A692-F2573CCC485F}"/>
                </a:ext>
              </a:extLst>
            </p:cNvPr>
            <p:cNvSpPr txBox="1">
              <a:spLocks noChangeArrowheads="1"/>
            </p:cNvSpPr>
            <p:nvPr/>
          </p:nvSpPr>
          <p:spPr bwMode="auto">
            <a:xfrm>
              <a:off x="6941044" y="1295400"/>
              <a:ext cx="737514" cy="31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66" name="Line 166">
              <a:extLst>
                <a:ext uri="{FF2B5EF4-FFF2-40B4-BE49-F238E27FC236}">
                  <a16:creationId xmlns:a16="http://schemas.microsoft.com/office/drawing/2014/main" id="{34B621E1-0C3A-472D-9DC0-04B12297BF4E}"/>
                </a:ext>
              </a:extLst>
            </p:cNvPr>
            <p:cNvSpPr>
              <a:spLocks noChangeShapeType="1"/>
            </p:cNvSpPr>
            <p:nvPr/>
          </p:nvSpPr>
          <p:spPr bwMode="auto">
            <a:xfrm>
              <a:off x="6878792" y="1426159"/>
              <a:ext cx="581884" cy="478680"/>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65">
              <a:extLst>
                <a:ext uri="{FF2B5EF4-FFF2-40B4-BE49-F238E27FC236}">
                  <a16:creationId xmlns:a16="http://schemas.microsoft.com/office/drawing/2014/main" id="{79CEBBF7-0F81-439B-8943-8ACBDFFD4829}"/>
                </a:ext>
              </a:extLst>
            </p:cNvPr>
            <p:cNvSpPr>
              <a:spLocks noChangeShapeType="1"/>
            </p:cNvSpPr>
            <p:nvPr/>
          </p:nvSpPr>
          <p:spPr bwMode="auto">
            <a:xfrm flipV="1">
              <a:off x="6890032" y="2147186"/>
              <a:ext cx="581884" cy="46836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164">
              <a:extLst>
                <a:ext uri="{FF2B5EF4-FFF2-40B4-BE49-F238E27FC236}">
                  <a16:creationId xmlns:a16="http://schemas.microsoft.com/office/drawing/2014/main" id="{A30F4F82-F4CF-434A-9EBC-4B1AEA7373E7}"/>
                </a:ext>
              </a:extLst>
            </p:cNvPr>
            <p:cNvSpPr>
              <a:spLocks noChangeShapeType="1"/>
            </p:cNvSpPr>
            <p:nvPr/>
          </p:nvSpPr>
          <p:spPr bwMode="auto">
            <a:xfrm>
              <a:off x="6724891" y="1499207"/>
              <a:ext cx="0" cy="104845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163">
              <a:extLst>
                <a:ext uri="{FF2B5EF4-FFF2-40B4-BE49-F238E27FC236}">
                  <a16:creationId xmlns:a16="http://schemas.microsoft.com/office/drawing/2014/main" id="{6E6BDE23-071E-4A28-82BB-8801740ACAAE}"/>
                </a:ext>
              </a:extLst>
            </p:cNvPr>
            <p:cNvSpPr>
              <a:spLocks noChangeArrowheads="1"/>
            </p:cNvSpPr>
            <p:nvPr/>
          </p:nvSpPr>
          <p:spPr bwMode="auto">
            <a:xfrm>
              <a:off x="4550391" y="1854135"/>
              <a:ext cx="313854"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Oval 162">
              <a:extLst>
                <a:ext uri="{FF2B5EF4-FFF2-40B4-BE49-F238E27FC236}">
                  <a16:creationId xmlns:a16="http://schemas.microsoft.com/office/drawing/2014/main" id="{6B8EA307-2B5E-48EC-AB74-26912F925079}"/>
                </a:ext>
              </a:extLst>
            </p:cNvPr>
            <p:cNvSpPr>
              <a:spLocks noChangeArrowheads="1"/>
            </p:cNvSpPr>
            <p:nvPr/>
          </p:nvSpPr>
          <p:spPr bwMode="auto">
            <a:xfrm>
              <a:off x="5373502" y="1225062"/>
              <a:ext cx="314719" cy="3093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Oval 161">
              <a:extLst>
                <a:ext uri="{FF2B5EF4-FFF2-40B4-BE49-F238E27FC236}">
                  <a16:creationId xmlns:a16="http://schemas.microsoft.com/office/drawing/2014/main" id="{D3A6588E-EF1C-47A6-9D1E-A43E91CA2892}"/>
                </a:ext>
              </a:extLst>
            </p:cNvPr>
            <p:cNvSpPr>
              <a:spLocks noChangeArrowheads="1"/>
            </p:cNvSpPr>
            <p:nvPr/>
          </p:nvSpPr>
          <p:spPr bwMode="auto">
            <a:xfrm>
              <a:off x="6576178" y="1169201"/>
              <a:ext cx="315584" cy="3128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Oval 160">
              <a:extLst>
                <a:ext uri="{FF2B5EF4-FFF2-40B4-BE49-F238E27FC236}">
                  <a16:creationId xmlns:a16="http://schemas.microsoft.com/office/drawing/2014/main" id="{B0B8CF4B-D59E-4F86-B2C4-6184298E1B39}"/>
                </a:ext>
              </a:extLst>
            </p:cNvPr>
            <p:cNvSpPr>
              <a:spLocks noChangeArrowheads="1"/>
            </p:cNvSpPr>
            <p:nvPr/>
          </p:nvSpPr>
          <p:spPr bwMode="auto">
            <a:xfrm>
              <a:off x="5434025" y="2540787"/>
              <a:ext cx="313854"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Oval 159">
              <a:extLst>
                <a:ext uri="{FF2B5EF4-FFF2-40B4-BE49-F238E27FC236}">
                  <a16:creationId xmlns:a16="http://schemas.microsoft.com/office/drawing/2014/main" id="{E3B5B1B1-2218-473B-BE1A-BD643889B03F}"/>
                </a:ext>
              </a:extLst>
            </p:cNvPr>
            <p:cNvSpPr>
              <a:spLocks noChangeArrowheads="1"/>
            </p:cNvSpPr>
            <p:nvPr/>
          </p:nvSpPr>
          <p:spPr bwMode="auto">
            <a:xfrm>
              <a:off x="6611627" y="2547662"/>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Oval 158">
              <a:extLst>
                <a:ext uri="{FF2B5EF4-FFF2-40B4-BE49-F238E27FC236}">
                  <a16:creationId xmlns:a16="http://schemas.microsoft.com/office/drawing/2014/main" id="{C01C9973-2E02-4E69-B67B-34093FCFF51A}"/>
                </a:ext>
              </a:extLst>
            </p:cNvPr>
            <p:cNvSpPr>
              <a:spLocks noChangeArrowheads="1"/>
            </p:cNvSpPr>
            <p:nvPr/>
          </p:nvSpPr>
          <p:spPr bwMode="auto">
            <a:xfrm>
              <a:off x="7413122" y="1867885"/>
              <a:ext cx="315584" cy="3119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Text Box 157">
              <a:extLst>
                <a:ext uri="{FF2B5EF4-FFF2-40B4-BE49-F238E27FC236}">
                  <a16:creationId xmlns:a16="http://schemas.microsoft.com/office/drawing/2014/main" id="{5E85BF23-FCEE-4E4A-9499-0A4229D1B808}"/>
                </a:ext>
              </a:extLst>
            </p:cNvPr>
            <p:cNvSpPr txBox="1">
              <a:spLocks noChangeArrowheads="1"/>
            </p:cNvSpPr>
            <p:nvPr/>
          </p:nvSpPr>
          <p:spPr bwMode="auto">
            <a:xfrm>
              <a:off x="5984783" y="2971800"/>
              <a:ext cx="551623" cy="45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charset="-122"/>
                  <a:cs typeface="Times New Roman" pitchFamily="18" charset="0"/>
                </a:rPr>
                <a:t>(j)</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276" name="Group 3">
            <a:extLst>
              <a:ext uri="{FF2B5EF4-FFF2-40B4-BE49-F238E27FC236}">
                <a16:creationId xmlns:a16="http://schemas.microsoft.com/office/drawing/2014/main" id="{EB145730-2A16-44B4-9D8E-0AE588C27FCC}"/>
              </a:ext>
            </a:extLst>
          </p:cNvPr>
          <p:cNvGrpSpPr/>
          <p:nvPr/>
        </p:nvGrpSpPr>
        <p:grpSpPr>
          <a:xfrm>
            <a:off x="1211643" y="3725924"/>
            <a:ext cx="3320111" cy="2420899"/>
            <a:chOff x="1023637" y="1008496"/>
            <a:chExt cx="3320111" cy="2420899"/>
          </a:xfrm>
        </p:grpSpPr>
        <p:sp>
          <p:nvSpPr>
            <p:cNvPr id="277" name="Text Box 190">
              <a:extLst>
                <a:ext uri="{FF2B5EF4-FFF2-40B4-BE49-F238E27FC236}">
                  <a16:creationId xmlns:a16="http://schemas.microsoft.com/office/drawing/2014/main" id="{DB800369-6414-45B1-B305-85DEECB5B797}"/>
                </a:ext>
              </a:extLst>
            </p:cNvPr>
            <p:cNvSpPr txBox="1">
              <a:spLocks noChangeArrowheads="1"/>
            </p:cNvSpPr>
            <p:nvPr/>
          </p:nvSpPr>
          <p:spPr bwMode="auto">
            <a:xfrm>
              <a:off x="2336983" y="1008496"/>
              <a:ext cx="677856" cy="327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8" name="Text Box 156">
              <a:extLst>
                <a:ext uri="{FF2B5EF4-FFF2-40B4-BE49-F238E27FC236}">
                  <a16:creationId xmlns:a16="http://schemas.microsoft.com/office/drawing/2014/main" id="{1734544F-7E3B-44AB-BD44-D65F1C226B3C}"/>
                </a:ext>
              </a:extLst>
            </p:cNvPr>
            <p:cNvSpPr txBox="1">
              <a:spLocks noChangeArrowheads="1"/>
            </p:cNvSpPr>
            <p:nvPr/>
          </p:nvSpPr>
          <p:spPr bwMode="auto">
            <a:xfrm>
              <a:off x="2421715" y="3025482"/>
              <a:ext cx="552487" cy="4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宋体-18030" charset="-122"/>
                  <a:cs typeface="Times New Roman" pitchFamily="18" charset="0"/>
                </a:rPr>
                <a:t>(</a:t>
              </a:r>
              <a:r>
                <a:rPr kumimoji="0" lang="en-US" altLang="zh-CN" b="1" i="0" u="none" strike="noStrike" cap="none" normalizeH="0" baseline="0" dirty="0" err="1">
                  <a:ln>
                    <a:noFill/>
                  </a:ln>
                  <a:solidFill>
                    <a:schemeClr val="tx1"/>
                  </a:solidFill>
                  <a:effectLst/>
                  <a:latin typeface="Times New Roman" pitchFamily="18" charset="0"/>
                  <a:ea typeface="宋体-18030" charset="-122"/>
                  <a:cs typeface="Times New Roman" pitchFamily="18" charset="0"/>
                </a:rPr>
                <a:t>i</a:t>
              </a:r>
              <a:r>
                <a:rPr kumimoji="0" lang="en-US" altLang="zh-CN" b="1" i="0" u="none" strike="noStrike" cap="none" normalizeH="0" baseline="0" dirty="0">
                  <a:ln>
                    <a:noFill/>
                  </a:ln>
                  <a:solidFill>
                    <a:schemeClr val="tx1"/>
                  </a:solidFill>
                  <a:effectLst/>
                  <a:latin typeface="Times New Roman" pitchFamily="18" charset="0"/>
                  <a:ea typeface="宋体-18030" charset="-122"/>
                  <a:cs typeface="Times New Roman" pitchFamily="18" charset="0"/>
                </a:rPr>
                <a:t>)</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79" name="Text Box 155">
              <a:extLst>
                <a:ext uri="{FF2B5EF4-FFF2-40B4-BE49-F238E27FC236}">
                  <a16:creationId xmlns:a16="http://schemas.microsoft.com/office/drawing/2014/main" id="{D6DB51B6-1EF4-45D6-89EC-5EC7B539DA90}"/>
                </a:ext>
              </a:extLst>
            </p:cNvPr>
            <p:cNvSpPr txBox="1">
              <a:spLocks noChangeArrowheads="1"/>
            </p:cNvSpPr>
            <p:nvPr/>
          </p:nvSpPr>
          <p:spPr bwMode="auto">
            <a:xfrm>
              <a:off x="1053898" y="1806868"/>
              <a:ext cx="532601"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0" name="Text Box 154">
              <a:extLst>
                <a:ext uri="{FF2B5EF4-FFF2-40B4-BE49-F238E27FC236}">
                  <a16:creationId xmlns:a16="http://schemas.microsoft.com/office/drawing/2014/main" id="{D39B8628-7650-4AC1-A2C2-7F1D4CE949A6}"/>
                </a:ext>
              </a:extLst>
            </p:cNvPr>
            <p:cNvSpPr txBox="1">
              <a:spLocks noChangeArrowheads="1"/>
            </p:cNvSpPr>
            <p:nvPr/>
          </p:nvSpPr>
          <p:spPr bwMode="auto">
            <a:xfrm>
              <a:off x="1803517" y="1161467"/>
              <a:ext cx="534330" cy="48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1" name="Text Box 153">
              <a:extLst>
                <a:ext uri="{FF2B5EF4-FFF2-40B4-BE49-F238E27FC236}">
                  <a16:creationId xmlns:a16="http://schemas.microsoft.com/office/drawing/2014/main" id="{BACBC133-AC88-4241-94DF-F932D4CBFD11}"/>
                </a:ext>
              </a:extLst>
            </p:cNvPr>
            <p:cNvSpPr txBox="1">
              <a:spLocks noChangeArrowheads="1"/>
            </p:cNvSpPr>
            <p:nvPr/>
          </p:nvSpPr>
          <p:spPr bwMode="auto">
            <a:xfrm>
              <a:off x="1879603" y="2481489"/>
              <a:ext cx="533466" cy="4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82" name="Text Box 152">
              <a:extLst>
                <a:ext uri="{FF2B5EF4-FFF2-40B4-BE49-F238E27FC236}">
                  <a16:creationId xmlns:a16="http://schemas.microsoft.com/office/drawing/2014/main" id="{821E84AB-C6E4-44F6-8A5A-06E2378E12A0}"/>
                </a:ext>
              </a:extLst>
            </p:cNvPr>
            <p:cNvSpPr txBox="1">
              <a:spLocks noChangeArrowheads="1"/>
            </p:cNvSpPr>
            <p:nvPr/>
          </p:nvSpPr>
          <p:spPr bwMode="auto">
            <a:xfrm>
              <a:off x="3022621" y="1084981"/>
              <a:ext cx="531737"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3" name="Text Box 151">
              <a:extLst>
                <a:ext uri="{FF2B5EF4-FFF2-40B4-BE49-F238E27FC236}">
                  <a16:creationId xmlns:a16="http://schemas.microsoft.com/office/drawing/2014/main" id="{FB2DDEEA-5722-46DA-95B4-00C8C916124A}"/>
                </a:ext>
              </a:extLst>
            </p:cNvPr>
            <p:cNvSpPr txBox="1">
              <a:spLocks noChangeArrowheads="1"/>
            </p:cNvSpPr>
            <p:nvPr/>
          </p:nvSpPr>
          <p:spPr bwMode="auto">
            <a:xfrm>
              <a:off x="3028673" y="2438519"/>
              <a:ext cx="533466" cy="4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84" name="Line 150">
              <a:extLst>
                <a:ext uri="{FF2B5EF4-FFF2-40B4-BE49-F238E27FC236}">
                  <a16:creationId xmlns:a16="http://schemas.microsoft.com/office/drawing/2014/main" id="{DE1FACFA-5AE8-4584-8D10-05E585E99BB3}"/>
                </a:ext>
              </a:extLst>
            </p:cNvPr>
            <p:cNvSpPr>
              <a:spLocks noChangeShapeType="1"/>
            </p:cNvSpPr>
            <p:nvPr/>
          </p:nvSpPr>
          <p:spPr bwMode="auto">
            <a:xfrm>
              <a:off x="1331439" y="2087029"/>
              <a:ext cx="624250" cy="49157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49">
              <a:extLst>
                <a:ext uri="{FF2B5EF4-FFF2-40B4-BE49-F238E27FC236}">
                  <a16:creationId xmlns:a16="http://schemas.microsoft.com/office/drawing/2014/main" id="{87404745-6637-4FF2-9467-B08D49301BC9}"/>
                </a:ext>
              </a:extLst>
            </p:cNvPr>
            <p:cNvSpPr>
              <a:spLocks noChangeShapeType="1"/>
            </p:cNvSpPr>
            <p:nvPr/>
          </p:nvSpPr>
          <p:spPr bwMode="auto">
            <a:xfrm>
              <a:off x="2167519" y="1305844"/>
              <a:ext cx="874123" cy="859"/>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148">
              <a:extLst>
                <a:ext uri="{FF2B5EF4-FFF2-40B4-BE49-F238E27FC236}">
                  <a16:creationId xmlns:a16="http://schemas.microsoft.com/office/drawing/2014/main" id="{1B85242C-1CEF-4A42-9329-48E2B84B8F87}"/>
                </a:ext>
              </a:extLst>
            </p:cNvPr>
            <p:cNvSpPr>
              <a:spLocks noChangeShapeType="1"/>
            </p:cNvSpPr>
            <p:nvPr/>
          </p:nvSpPr>
          <p:spPr bwMode="auto">
            <a:xfrm>
              <a:off x="2189134" y="2647351"/>
              <a:ext cx="890551" cy="257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Text Box 147">
              <a:extLst>
                <a:ext uri="{FF2B5EF4-FFF2-40B4-BE49-F238E27FC236}">
                  <a16:creationId xmlns:a16="http://schemas.microsoft.com/office/drawing/2014/main" id="{BC3ADFAF-6C53-4591-82DD-FD526C2401F6}"/>
                </a:ext>
              </a:extLst>
            </p:cNvPr>
            <p:cNvSpPr txBox="1">
              <a:spLocks noChangeArrowheads="1"/>
            </p:cNvSpPr>
            <p:nvPr/>
          </p:nvSpPr>
          <p:spPr bwMode="auto">
            <a:xfrm>
              <a:off x="2870449" y="1847259"/>
              <a:ext cx="447869" cy="2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88" name="Text Box 146">
              <a:extLst>
                <a:ext uri="{FF2B5EF4-FFF2-40B4-BE49-F238E27FC236}">
                  <a16:creationId xmlns:a16="http://schemas.microsoft.com/office/drawing/2014/main" id="{CA9C2B14-E241-422F-91C0-785C56F92E32}"/>
                </a:ext>
              </a:extLst>
            </p:cNvPr>
            <p:cNvSpPr txBox="1">
              <a:spLocks noChangeArrowheads="1"/>
            </p:cNvSpPr>
            <p:nvPr/>
          </p:nvSpPr>
          <p:spPr bwMode="auto">
            <a:xfrm>
              <a:off x="1455078" y="1999371"/>
              <a:ext cx="474672" cy="30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9" name="Text Box 145">
              <a:extLst>
                <a:ext uri="{FF2B5EF4-FFF2-40B4-BE49-F238E27FC236}">
                  <a16:creationId xmlns:a16="http://schemas.microsoft.com/office/drawing/2014/main" id="{7D19DC0A-4AF6-4454-8AF8-7B23C1768625}"/>
                </a:ext>
              </a:extLst>
            </p:cNvPr>
            <p:cNvSpPr txBox="1">
              <a:spLocks noChangeArrowheads="1"/>
            </p:cNvSpPr>
            <p:nvPr/>
          </p:nvSpPr>
          <p:spPr bwMode="auto">
            <a:xfrm>
              <a:off x="2523739" y="2286407"/>
              <a:ext cx="504934" cy="30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0" name="Text Box 144">
              <a:extLst>
                <a:ext uri="{FF2B5EF4-FFF2-40B4-BE49-F238E27FC236}">
                  <a16:creationId xmlns:a16="http://schemas.microsoft.com/office/drawing/2014/main" id="{47C1C98F-1ADC-4FCA-B35C-4144A0171352}"/>
                </a:ext>
              </a:extLst>
            </p:cNvPr>
            <p:cNvSpPr txBox="1">
              <a:spLocks noChangeArrowheads="1"/>
            </p:cNvSpPr>
            <p:nvPr/>
          </p:nvSpPr>
          <p:spPr bwMode="auto">
            <a:xfrm>
              <a:off x="3420342" y="2057810"/>
              <a:ext cx="430577" cy="28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91" name="Text Box 143">
              <a:extLst>
                <a:ext uri="{FF2B5EF4-FFF2-40B4-BE49-F238E27FC236}">
                  <a16:creationId xmlns:a16="http://schemas.microsoft.com/office/drawing/2014/main" id="{20DF8AFE-00F1-4904-AE0A-52ACBB297A30}"/>
                </a:ext>
              </a:extLst>
            </p:cNvPr>
            <p:cNvSpPr txBox="1">
              <a:spLocks noChangeArrowheads="1"/>
            </p:cNvSpPr>
            <p:nvPr/>
          </p:nvSpPr>
          <p:spPr bwMode="auto">
            <a:xfrm>
              <a:off x="2475321" y="1971871"/>
              <a:ext cx="532601" cy="32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2" name="Text Box 142">
              <a:extLst>
                <a:ext uri="{FF2B5EF4-FFF2-40B4-BE49-F238E27FC236}">
                  <a16:creationId xmlns:a16="http://schemas.microsoft.com/office/drawing/2014/main" id="{6179A588-11D5-47C4-9441-FF31E4CEEDBC}"/>
                </a:ext>
              </a:extLst>
            </p:cNvPr>
            <p:cNvSpPr txBox="1">
              <a:spLocks noChangeArrowheads="1"/>
            </p:cNvSpPr>
            <p:nvPr/>
          </p:nvSpPr>
          <p:spPr bwMode="auto">
            <a:xfrm>
              <a:off x="3949485" y="1839525"/>
              <a:ext cx="394263"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3" name="Line 141">
              <a:extLst>
                <a:ext uri="{FF2B5EF4-FFF2-40B4-BE49-F238E27FC236}">
                  <a16:creationId xmlns:a16="http://schemas.microsoft.com/office/drawing/2014/main" id="{FDBF0D67-6E35-4F92-9D04-AB005DDE77CD}"/>
                </a:ext>
              </a:extLst>
            </p:cNvPr>
            <p:cNvSpPr>
              <a:spLocks noChangeShapeType="1"/>
            </p:cNvSpPr>
            <p:nvPr/>
          </p:nvSpPr>
          <p:spPr bwMode="auto">
            <a:xfrm flipH="1">
              <a:off x="2118236" y="1434753"/>
              <a:ext cx="1002950" cy="116876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Text Box 140">
              <a:extLst>
                <a:ext uri="{FF2B5EF4-FFF2-40B4-BE49-F238E27FC236}">
                  <a16:creationId xmlns:a16="http://schemas.microsoft.com/office/drawing/2014/main" id="{5EEE8D44-42F1-49C8-8432-84156B0BC1CF}"/>
                </a:ext>
              </a:extLst>
            </p:cNvPr>
            <p:cNvSpPr txBox="1">
              <a:spLocks noChangeArrowheads="1"/>
            </p:cNvSpPr>
            <p:nvPr/>
          </p:nvSpPr>
          <p:spPr bwMode="auto">
            <a:xfrm>
              <a:off x="3515450" y="1295532"/>
              <a:ext cx="480724" cy="315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5" name="Line 139">
              <a:extLst>
                <a:ext uri="{FF2B5EF4-FFF2-40B4-BE49-F238E27FC236}">
                  <a16:creationId xmlns:a16="http://schemas.microsoft.com/office/drawing/2014/main" id="{C9AE4444-2354-4C68-B5ED-E02DE763AED7}"/>
                </a:ext>
              </a:extLst>
            </p:cNvPr>
            <p:cNvSpPr>
              <a:spLocks noChangeShapeType="1"/>
            </p:cNvSpPr>
            <p:nvPr/>
          </p:nvSpPr>
          <p:spPr bwMode="auto">
            <a:xfrm>
              <a:off x="3359819" y="1341939"/>
              <a:ext cx="641542" cy="54141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138">
              <a:extLst>
                <a:ext uri="{FF2B5EF4-FFF2-40B4-BE49-F238E27FC236}">
                  <a16:creationId xmlns:a16="http://schemas.microsoft.com/office/drawing/2014/main" id="{DA210A9E-C732-4B88-A515-40312A86FCBD}"/>
                </a:ext>
              </a:extLst>
            </p:cNvPr>
            <p:cNvSpPr>
              <a:spLocks noChangeShapeType="1"/>
            </p:cNvSpPr>
            <p:nvPr/>
          </p:nvSpPr>
          <p:spPr bwMode="auto">
            <a:xfrm flipV="1">
              <a:off x="3408238" y="2145468"/>
              <a:ext cx="570644" cy="493289"/>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137">
              <a:extLst>
                <a:ext uri="{FF2B5EF4-FFF2-40B4-BE49-F238E27FC236}">
                  <a16:creationId xmlns:a16="http://schemas.microsoft.com/office/drawing/2014/main" id="{2A028AB0-E99B-432A-B5A7-EBF9B1BBDFF8}"/>
                </a:ext>
              </a:extLst>
            </p:cNvPr>
            <p:cNvSpPr>
              <a:spLocks noChangeShapeType="1"/>
            </p:cNvSpPr>
            <p:nvPr/>
          </p:nvSpPr>
          <p:spPr bwMode="auto">
            <a:xfrm>
              <a:off x="3197272" y="1488894"/>
              <a:ext cx="865" cy="105017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Oval 136">
              <a:extLst>
                <a:ext uri="{FF2B5EF4-FFF2-40B4-BE49-F238E27FC236}">
                  <a16:creationId xmlns:a16="http://schemas.microsoft.com/office/drawing/2014/main" id="{54D7DE36-3F7F-44D3-9C57-92AE043BF80D}"/>
                </a:ext>
              </a:extLst>
            </p:cNvPr>
            <p:cNvSpPr>
              <a:spLocks noChangeArrowheads="1"/>
            </p:cNvSpPr>
            <p:nvPr/>
          </p:nvSpPr>
          <p:spPr bwMode="auto">
            <a:xfrm>
              <a:off x="1023637" y="1845541"/>
              <a:ext cx="312990"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Oval 135">
              <a:extLst>
                <a:ext uri="{FF2B5EF4-FFF2-40B4-BE49-F238E27FC236}">
                  <a16:creationId xmlns:a16="http://schemas.microsoft.com/office/drawing/2014/main" id="{39009846-8A1A-4ECE-A1A3-86A4BEF392A0}"/>
                </a:ext>
              </a:extLst>
            </p:cNvPr>
            <p:cNvSpPr>
              <a:spLocks noChangeArrowheads="1"/>
            </p:cNvSpPr>
            <p:nvPr/>
          </p:nvSpPr>
          <p:spPr bwMode="auto">
            <a:xfrm>
              <a:off x="1865769" y="1214749"/>
              <a:ext cx="313854"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Oval 134">
              <a:extLst>
                <a:ext uri="{FF2B5EF4-FFF2-40B4-BE49-F238E27FC236}">
                  <a16:creationId xmlns:a16="http://schemas.microsoft.com/office/drawing/2014/main" id="{BAB3D31B-E038-48DF-BB59-34747C1862E0}"/>
                </a:ext>
              </a:extLst>
            </p:cNvPr>
            <p:cNvSpPr>
              <a:spLocks noChangeArrowheads="1"/>
            </p:cNvSpPr>
            <p:nvPr/>
          </p:nvSpPr>
          <p:spPr bwMode="auto">
            <a:xfrm>
              <a:off x="3049424" y="1160608"/>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Oval 133">
              <a:extLst>
                <a:ext uri="{FF2B5EF4-FFF2-40B4-BE49-F238E27FC236}">
                  <a16:creationId xmlns:a16="http://schemas.microsoft.com/office/drawing/2014/main" id="{F198A727-150A-4F81-AE25-F1184373DE15}"/>
                </a:ext>
              </a:extLst>
            </p:cNvPr>
            <p:cNvSpPr>
              <a:spLocks noChangeArrowheads="1"/>
            </p:cNvSpPr>
            <p:nvPr/>
          </p:nvSpPr>
          <p:spPr bwMode="auto">
            <a:xfrm>
              <a:off x="1882197" y="2563990"/>
              <a:ext cx="313854"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Oval 132">
              <a:extLst>
                <a:ext uri="{FF2B5EF4-FFF2-40B4-BE49-F238E27FC236}">
                  <a16:creationId xmlns:a16="http://schemas.microsoft.com/office/drawing/2014/main" id="{B2F666DC-C015-48E5-ABD3-C060AED0379F}"/>
                </a:ext>
              </a:extLst>
            </p:cNvPr>
            <p:cNvSpPr>
              <a:spLocks noChangeArrowheads="1"/>
            </p:cNvSpPr>
            <p:nvPr/>
          </p:nvSpPr>
          <p:spPr bwMode="auto">
            <a:xfrm>
              <a:off x="3084873" y="2539068"/>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131">
              <a:extLst>
                <a:ext uri="{FF2B5EF4-FFF2-40B4-BE49-F238E27FC236}">
                  <a16:creationId xmlns:a16="http://schemas.microsoft.com/office/drawing/2014/main" id="{B9D5A184-89BF-4AB3-A0E5-B969961C9AB2}"/>
                </a:ext>
              </a:extLst>
            </p:cNvPr>
            <p:cNvSpPr>
              <a:spLocks noChangeArrowheads="1"/>
            </p:cNvSpPr>
            <p:nvPr/>
          </p:nvSpPr>
          <p:spPr bwMode="auto">
            <a:xfrm>
              <a:off x="3887233" y="1859291"/>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130">
              <a:extLst>
                <a:ext uri="{FF2B5EF4-FFF2-40B4-BE49-F238E27FC236}">
                  <a16:creationId xmlns:a16="http://schemas.microsoft.com/office/drawing/2014/main" id="{52CCDF1D-0622-4ECA-9115-B9206DCEB667}"/>
                </a:ext>
              </a:extLst>
            </p:cNvPr>
            <p:cNvSpPr>
              <a:spLocks noChangeShapeType="1"/>
            </p:cNvSpPr>
            <p:nvPr/>
          </p:nvSpPr>
          <p:spPr bwMode="auto">
            <a:xfrm flipH="1">
              <a:off x="1325386" y="1488894"/>
              <a:ext cx="580155" cy="45375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Text Box 129">
              <a:extLst>
                <a:ext uri="{FF2B5EF4-FFF2-40B4-BE49-F238E27FC236}">
                  <a16:creationId xmlns:a16="http://schemas.microsoft.com/office/drawing/2014/main" id="{D10D2783-42B5-422E-AAFC-502110CFFA47}"/>
                </a:ext>
              </a:extLst>
            </p:cNvPr>
            <p:cNvSpPr txBox="1">
              <a:spLocks noChangeArrowheads="1"/>
            </p:cNvSpPr>
            <p:nvPr/>
          </p:nvSpPr>
          <p:spPr bwMode="auto">
            <a:xfrm>
              <a:off x="1521654" y="1629834"/>
              <a:ext cx="487641" cy="30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06" name="Line 128">
              <a:extLst>
                <a:ext uri="{FF2B5EF4-FFF2-40B4-BE49-F238E27FC236}">
                  <a16:creationId xmlns:a16="http://schemas.microsoft.com/office/drawing/2014/main" id="{2468C569-2FF9-4325-BF6C-8655EF6198FD}"/>
                </a:ext>
              </a:extLst>
            </p:cNvPr>
            <p:cNvSpPr>
              <a:spLocks noChangeShapeType="1"/>
            </p:cNvSpPr>
            <p:nvPr/>
          </p:nvSpPr>
          <p:spPr bwMode="auto">
            <a:xfrm flipH="1" flipV="1">
              <a:off x="3297567" y="1440768"/>
              <a:ext cx="593989" cy="52164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Text Box 127">
              <a:extLst>
                <a:ext uri="{FF2B5EF4-FFF2-40B4-BE49-F238E27FC236}">
                  <a16:creationId xmlns:a16="http://schemas.microsoft.com/office/drawing/2014/main" id="{99602026-99D6-45F5-BB21-950EEA50B52E}"/>
                </a:ext>
              </a:extLst>
            </p:cNvPr>
            <p:cNvSpPr txBox="1">
              <a:spLocks noChangeArrowheads="1"/>
            </p:cNvSpPr>
            <p:nvPr/>
          </p:nvSpPr>
          <p:spPr bwMode="auto">
            <a:xfrm>
              <a:off x="3388352" y="1677100"/>
              <a:ext cx="530872" cy="28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08" name="Line 126">
              <a:extLst>
                <a:ext uri="{FF2B5EF4-FFF2-40B4-BE49-F238E27FC236}">
                  <a16:creationId xmlns:a16="http://schemas.microsoft.com/office/drawing/2014/main" id="{2D7822FE-F076-4BD6-97C6-72A254B4957E}"/>
                </a:ext>
              </a:extLst>
            </p:cNvPr>
            <p:cNvSpPr>
              <a:spLocks noChangeShapeType="1"/>
            </p:cNvSpPr>
            <p:nvPr/>
          </p:nvSpPr>
          <p:spPr bwMode="auto">
            <a:xfrm flipV="1">
              <a:off x="2015347" y="1496629"/>
              <a:ext cx="2594" cy="106478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Text Box 125">
              <a:extLst>
                <a:ext uri="{FF2B5EF4-FFF2-40B4-BE49-F238E27FC236}">
                  <a16:creationId xmlns:a16="http://schemas.microsoft.com/office/drawing/2014/main" id="{8396D006-B24B-45E5-B71D-E54505C167DD}"/>
                </a:ext>
              </a:extLst>
            </p:cNvPr>
            <p:cNvSpPr txBox="1">
              <a:spLocks noChangeArrowheads="1"/>
            </p:cNvSpPr>
            <p:nvPr/>
          </p:nvSpPr>
          <p:spPr bwMode="auto">
            <a:xfrm>
              <a:off x="1949637" y="1885073"/>
              <a:ext cx="412420" cy="3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10" name="Line 124">
              <a:extLst>
                <a:ext uri="{FF2B5EF4-FFF2-40B4-BE49-F238E27FC236}">
                  <a16:creationId xmlns:a16="http://schemas.microsoft.com/office/drawing/2014/main" id="{CC9E2843-AB53-4592-88DA-D5798259BE79}"/>
                </a:ext>
              </a:extLst>
            </p:cNvPr>
            <p:cNvSpPr>
              <a:spLocks noChangeShapeType="1"/>
            </p:cNvSpPr>
            <p:nvPr/>
          </p:nvSpPr>
          <p:spPr bwMode="auto">
            <a:xfrm flipH="1">
              <a:off x="2217666" y="2728133"/>
              <a:ext cx="872394"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Text Box 123">
              <a:extLst>
                <a:ext uri="{FF2B5EF4-FFF2-40B4-BE49-F238E27FC236}">
                  <a16:creationId xmlns:a16="http://schemas.microsoft.com/office/drawing/2014/main" id="{AC6B3AEE-327B-4722-91B7-9BBF51E3F836}"/>
                </a:ext>
              </a:extLst>
            </p:cNvPr>
            <p:cNvSpPr txBox="1">
              <a:spLocks noChangeArrowheads="1"/>
            </p:cNvSpPr>
            <p:nvPr/>
          </p:nvSpPr>
          <p:spPr bwMode="auto">
            <a:xfrm>
              <a:off x="2470133" y="2662820"/>
              <a:ext cx="505798" cy="3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12" name="Line 122">
              <a:extLst>
                <a:ext uri="{FF2B5EF4-FFF2-40B4-BE49-F238E27FC236}">
                  <a16:creationId xmlns:a16="http://schemas.microsoft.com/office/drawing/2014/main" id="{85C4CBE6-12FC-4706-9F1A-17BB2CCD725C}"/>
                </a:ext>
              </a:extLst>
            </p:cNvPr>
            <p:cNvSpPr>
              <a:spLocks noChangeShapeType="1"/>
            </p:cNvSpPr>
            <p:nvPr/>
          </p:nvSpPr>
          <p:spPr bwMode="auto">
            <a:xfrm flipH="1">
              <a:off x="3336475" y="2082732"/>
              <a:ext cx="578426" cy="50102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Text Box 121">
              <a:extLst>
                <a:ext uri="{FF2B5EF4-FFF2-40B4-BE49-F238E27FC236}">
                  <a16:creationId xmlns:a16="http://schemas.microsoft.com/office/drawing/2014/main" id="{3174B04F-6764-409C-B77A-7DAF6D517501}"/>
                </a:ext>
              </a:extLst>
            </p:cNvPr>
            <p:cNvSpPr txBox="1">
              <a:spLocks noChangeArrowheads="1"/>
            </p:cNvSpPr>
            <p:nvPr/>
          </p:nvSpPr>
          <p:spPr bwMode="auto">
            <a:xfrm>
              <a:off x="3586348" y="2327658"/>
              <a:ext cx="504934" cy="30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314" name="AutoShape 120">
              <a:extLst>
                <a:ext uri="{FF2B5EF4-FFF2-40B4-BE49-F238E27FC236}">
                  <a16:creationId xmlns:a16="http://schemas.microsoft.com/office/drawing/2014/main" id="{567CE60C-5642-48F9-AA00-B5D6493E7EA9}"/>
                </a:ext>
              </a:extLst>
            </p:cNvPr>
            <p:cNvSpPr>
              <a:spLocks noChangeShapeType="1"/>
            </p:cNvSpPr>
            <p:nvPr/>
          </p:nvSpPr>
          <p:spPr bwMode="auto">
            <a:xfrm flipV="1">
              <a:off x="2182217" y="1390924"/>
              <a:ext cx="919948" cy="4297"/>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Text Box 119">
              <a:extLst>
                <a:ext uri="{FF2B5EF4-FFF2-40B4-BE49-F238E27FC236}">
                  <a16:creationId xmlns:a16="http://schemas.microsoft.com/office/drawing/2014/main" id="{2D1592C3-39E5-4851-B444-799556EFEE72}"/>
                </a:ext>
              </a:extLst>
            </p:cNvPr>
            <p:cNvSpPr txBox="1">
              <a:spLocks noChangeArrowheads="1"/>
            </p:cNvSpPr>
            <p:nvPr/>
          </p:nvSpPr>
          <p:spPr bwMode="auto">
            <a:xfrm>
              <a:off x="2426903" y="1336782"/>
              <a:ext cx="480724" cy="313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16" name="AutoShape 118">
              <a:extLst>
                <a:ext uri="{FF2B5EF4-FFF2-40B4-BE49-F238E27FC236}">
                  <a16:creationId xmlns:a16="http://schemas.microsoft.com/office/drawing/2014/main" id="{CE573ADE-409F-48A8-BFF7-F6DCD684A951}"/>
                </a:ext>
              </a:extLst>
            </p:cNvPr>
            <p:cNvSpPr>
              <a:spLocks noChangeShapeType="1"/>
            </p:cNvSpPr>
            <p:nvPr/>
          </p:nvSpPr>
          <p:spPr bwMode="auto">
            <a:xfrm flipH="1" flipV="1">
              <a:off x="1244113" y="2125702"/>
              <a:ext cx="650189" cy="525087"/>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Text Box 117">
              <a:extLst>
                <a:ext uri="{FF2B5EF4-FFF2-40B4-BE49-F238E27FC236}">
                  <a16:creationId xmlns:a16="http://schemas.microsoft.com/office/drawing/2014/main" id="{691B2CAF-D380-4BBB-973B-9C9FB9C9CD59}"/>
                </a:ext>
              </a:extLst>
            </p:cNvPr>
            <p:cNvSpPr txBox="1">
              <a:spLocks noChangeArrowheads="1"/>
            </p:cNvSpPr>
            <p:nvPr/>
          </p:nvSpPr>
          <p:spPr bwMode="auto">
            <a:xfrm>
              <a:off x="1349596" y="2322502"/>
              <a:ext cx="505798" cy="3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404090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0" name="Rectangle 19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4"/>
          <p:cNvGrpSpPr/>
          <p:nvPr/>
        </p:nvGrpSpPr>
        <p:grpSpPr>
          <a:xfrm>
            <a:off x="4690206" y="1066800"/>
            <a:ext cx="3310794" cy="2361336"/>
            <a:chOff x="4537806" y="1066800"/>
            <a:chExt cx="3310794" cy="2361336"/>
          </a:xfrm>
        </p:grpSpPr>
        <p:sp>
          <p:nvSpPr>
            <p:cNvPr id="84" name="Text Box 189"/>
            <p:cNvSpPr txBox="1">
              <a:spLocks noChangeArrowheads="1"/>
            </p:cNvSpPr>
            <p:nvPr/>
          </p:nvSpPr>
          <p:spPr bwMode="auto">
            <a:xfrm>
              <a:off x="4572000" y="1828800"/>
              <a:ext cx="533466"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5" name="Text Box 188"/>
            <p:cNvSpPr txBox="1">
              <a:spLocks noChangeArrowheads="1"/>
            </p:cNvSpPr>
            <p:nvPr/>
          </p:nvSpPr>
          <p:spPr bwMode="auto">
            <a:xfrm>
              <a:off x="5334000" y="1143000"/>
              <a:ext cx="533466" cy="48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6" name="Text Box 187"/>
            <p:cNvSpPr txBox="1">
              <a:spLocks noChangeArrowheads="1"/>
            </p:cNvSpPr>
            <p:nvPr/>
          </p:nvSpPr>
          <p:spPr bwMode="auto">
            <a:xfrm>
              <a:off x="5410200" y="2473845"/>
              <a:ext cx="533466"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7" name="Text Box 186"/>
            <p:cNvSpPr txBox="1">
              <a:spLocks noChangeArrowheads="1"/>
            </p:cNvSpPr>
            <p:nvPr/>
          </p:nvSpPr>
          <p:spPr bwMode="auto">
            <a:xfrm>
              <a:off x="6553200" y="1066800"/>
              <a:ext cx="533466"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8" name="Text Box 185"/>
            <p:cNvSpPr txBox="1">
              <a:spLocks noChangeArrowheads="1"/>
            </p:cNvSpPr>
            <p:nvPr/>
          </p:nvSpPr>
          <p:spPr bwMode="auto">
            <a:xfrm>
              <a:off x="6588282" y="2482808"/>
              <a:ext cx="534330"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9" name="Line 184"/>
            <p:cNvSpPr>
              <a:spLocks noChangeShapeType="1"/>
            </p:cNvSpPr>
            <p:nvPr/>
          </p:nvSpPr>
          <p:spPr bwMode="auto">
            <a:xfrm flipV="1">
              <a:off x="4831390" y="1442487"/>
              <a:ext cx="583613" cy="460633"/>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183"/>
            <p:cNvSpPr>
              <a:spLocks noChangeShapeType="1"/>
            </p:cNvSpPr>
            <p:nvPr/>
          </p:nvSpPr>
          <p:spPr bwMode="auto">
            <a:xfrm>
              <a:off x="4805451" y="2134295"/>
              <a:ext cx="625115" cy="48985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182"/>
            <p:cNvSpPr>
              <a:spLocks noChangeShapeType="1"/>
            </p:cNvSpPr>
            <p:nvPr/>
          </p:nvSpPr>
          <p:spPr bwMode="auto">
            <a:xfrm>
              <a:off x="5688221" y="1420728"/>
              <a:ext cx="873259" cy="1719"/>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81"/>
            <p:cNvSpPr>
              <a:spLocks noChangeShapeType="1"/>
            </p:cNvSpPr>
            <p:nvPr/>
          </p:nvSpPr>
          <p:spPr bwMode="auto">
            <a:xfrm>
              <a:off x="5747879" y="2699774"/>
              <a:ext cx="860289" cy="85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180"/>
            <p:cNvSpPr>
              <a:spLocks noChangeShapeType="1"/>
            </p:cNvSpPr>
            <p:nvPr/>
          </p:nvSpPr>
          <p:spPr bwMode="auto">
            <a:xfrm>
              <a:off x="5561123" y="1526707"/>
              <a:ext cx="12969" cy="103212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79"/>
            <p:cNvSpPr>
              <a:spLocks noChangeShapeType="1"/>
            </p:cNvSpPr>
            <p:nvPr/>
          </p:nvSpPr>
          <p:spPr bwMode="auto">
            <a:xfrm flipH="1" flipV="1">
              <a:off x="6821727" y="1462253"/>
              <a:ext cx="14698" cy="11051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Text Box 178"/>
            <p:cNvSpPr txBox="1">
              <a:spLocks noChangeArrowheads="1"/>
            </p:cNvSpPr>
            <p:nvPr/>
          </p:nvSpPr>
          <p:spPr bwMode="auto">
            <a:xfrm>
              <a:off x="5181600" y="1810306"/>
              <a:ext cx="611281" cy="30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6" name="Text Box 177"/>
            <p:cNvSpPr txBox="1">
              <a:spLocks noChangeArrowheads="1"/>
            </p:cNvSpPr>
            <p:nvPr/>
          </p:nvSpPr>
          <p:spPr bwMode="auto">
            <a:xfrm>
              <a:off x="6324600" y="1847259"/>
              <a:ext cx="597447" cy="2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7" name="Text Box 176"/>
            <p:cNvSpPr txBox="1">
              <a:spLocks noChangeArrowheads="1"/>
            </p:cNvSpPr>
            <p:nvPr/>
          </p:nvSpPr>
          <p:spPr bwMode="auto">
            <a:xfrm>
              <a:off x="4674895" y="2255469"/>
              <a:ext cx="669210" cy="4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8" name="Text Box 175"/>
            <p:cNvSpPr txBox="1">
              <a:spLocks noChangeArrowheads="1"/>
            </p:cNvSpPr>
            <p:nvPr/>
          </p:nvSpPr>
          <p:spPr bwMode="auto">
            <a:xfrm>
              <a:off x="5879299" y="2639616"/>
              <a:ext cx="716071" cy="33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9" name="Text Box 174"/>
            <p:cNvSpPr txBox="1">
              <a:spLocks noChangeArrowheads="1"/>
            </p:cNvSpPr>
            <p:nvPr/>
          </p:nvSpPr>
          <p:spPr bwMode="auto">
            <a:xfrm>
              <a:off x="4537806" y="1371600"/>
              <a:ext cx="872394" cy="327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0" name="Text Box 173"/>
            <p:cNvSpPr txBox="1">
              <a:spLocks noChangeArrowheads="1"/>
            </p:cNvSpPr>
            <p:nvPr/>
          </p:nvSpPr>
          <p:spPr bwMode="auto">
            <a:xfrm>
              <a:off x="7082840" y="2319924"/>
              <a:ext cx="574967" cy="28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7/7</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1" name="Text Box 172"/>
            <p:cNvSpPr txBox="1">
              <a:spLocks noChangeArrowheads="1"/>
            </p:cNvSpPr>
            <p:nvPr/>
          </p:nvSpPr>
          <p:spPr bwMode="auto">
            <a:xfrm>
              <a:off x="6774174" y="1926323"/>
              <a:ext cx="516174" cy="30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2" name="Text Box 171"/>
            <p:cNvSpPr txBox="1">
              <a:spLocks noChangeArrowheads="1"/>
            </p:cNvSpPr>
            <p:nvPr/>
          </p:nvSpPr>
          <p:spPr bwMode="auto">
            <a:xfrm>
              <a:off x="5785057" y="1084852"/>
              <a:ext cx="679585" cy="43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8/10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3" name="Text Box 170"/>
            <p:cNvSpPr txBox="1">
              <a:spLocks noChangeArrowheads="1"/>
            </p:cNvSpPr>
            <p:nvPr/>
          </p:nvSpPr>
          <p:spPr bwMode="auto">
            <a:xfrm>
              <a:off x="5977001" y="2057810"/>
              <a:ext cx="531737" cy="32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04" name="Text Box 169"/>
            <p:cNvSpPr txBox="1">
              <a:spLocks noChangeArrowheads="1"/>
            </p:cNvSpPr>
            <p:nvPr/>
          </p:nvSpPr>
          <p:spPr bwMode="auto">
            <a:xfrm>
              <a:off x="7455201" y="1848119"/>
              <a:ext cx="393399"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5" name="Line 168"/>
            <p:cNvSpPr>
              <a:spLocks noChangeShapeType="1"/>
            </p:cNvSpPr>
            <p:nvPr/>
          </p:nvSpPr>
          <p:spPr bwMode="auto">
            <a:xfrm flipH="1">
              <a:off x="5676116" y="1463113"/>
              <a:ext cx="958855" cy="111205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Text Box 167"/>
            <p:cNvSpPr txBox="1">
              <a:spLocks noChangeArrowheads="1"/>
            </p:cNvSpPr>
            <p:nvPr/>
          </p:nvSpPr>
          <p:spPr bwMode="auto">
            <a:xfrm>
              <a:off x="6941044" y="1295400"/>
              <a:ext cx="737514" cy="31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14/19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7" name="Line 166"/>
            <p:cNvSpPr>
              <a:spLocks noChangeShapeType="1"/>
            </p:cNvSpPr>
            <p:nvPr/>
          </p:nvSpPr>
          <p:spPr bwMode="auto">
            <a:xfrm>
              <a:off x="6878792" y="1426159"/>
              <a:ext cx="581884" cy="478680"/>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65"/>
            <p:cNvSpPr>
              <a:spLocks noChangeShapeType="1"/>
            </p:cNvSpPr>
            <p:nvPr/>
          </p:nvSpPr>
          <p:spPr bwMode="auto">
            <a:xfrm flipV="1">
              <a:off x="6890032" y="2147186"/>
              <a:ext cx="581884" cy="46836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64"/>
            <p:cNvSpPr>
              <a:spLocks noChangeShapeType="1"/>
            </p:cNvSpPr>
            <p:nvPr/>
          </p:nvSpPr>
          <p:spPr bwMode="auto">
            <a:xfrm>
              <a:off x="6724891" y="1499207"/>
              <a:ext cx="0" cy="104845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163"/>
            <p:cNvSpPr>
              <a:spLocks noChangeArrowheads="1"/>
            </p:cNvSpPr>
            <p:nvPr/>
          </p:nvSpPr>
          <p:spPr bwMode="auto">
            <a:xfrm>
              <a:off x="4550391" y="1854135"/>
              <a:ext cx="313854"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62"/>
            <p:cNvSpPr>
              <a:spLocks noChangeArrowheads="1"/>
            </p:cNvSpPr>
            <p:nvPr/>
          </p:nvSpPr>
          <p:spPr bwMode="auto">
            <a:xfrm>
              <a:off x="5373502" y="1225062"/>
              <a:ext cx="314719" cy="3093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Oval 161"/>
            <p:cNvSpPr>
              <a:spLocks noChangeArrowheads="1"/>
            </p:cNvSpPr>
            <p:nvPr/>
          </p:nvSpPr>
          <p:spPr bwMode="auto">
            <a:xfrm>
              <a:off x="6576178" y="1169201"/>
              <a:ext cx="315584" cy="3128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Oval 160"/>
            <p:cNvSpPr>
              <a:spLocks noChangeArrowheads="1"/>
            </p:cNvSpPr>
            <p:nvPr/>
          </p:nvSpPr>
          <p:spPr bwMode="auto">
            <a:xfrm>
              <a:off x="5434025" y="2540787"/>
              <a:ext cx="313854"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Oval 159"/>
            <p:cNvSpPr>
              <a:spLocks noChangeArrowheads="1"/>
            </p:cNvSpPr>
            <p:nvPr/>
          </p:nvSpPr>
          <p:spPr bwMode="auto">
            <a:xfrm>
              <a:off x="6611627" y="2547662"/>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Oval 158"/>
            <p:cNvSpPr>
              <a:spLocks noChangeArrowheads="1"/>
            </p:cNvSpPr>
            <p:nvPr/>
          </p:nvSpPr>
          <p:spPr bwMode="auto">
            <a:xfrm>
              <a:off x="7413122" y="1867885"/>
              <a:ext cx="315584" cy="3119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Text Box 157"/>
            <p:cNvSpPr txBox="1">
              <a:spLocks noChangeArrowheads="1"/>
            </p:cNvSpPr>
            <p:nvPr/>
          </p:nvSpPr>
          <p:spPr bwMode="auto">
            <a:xfrm>
              <a:off x="5984783" y="2971800"/>
              <a:ext cx="551623" cy="45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charset="-122"/>
                  <a:cs typeface="Times New Roman" pitchFamily="18" charset="0"/>
                </a:rPr>
                <a:t>(j)</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4" name="Group 3"/>
          <p:cNvGrpSpPr/>
          <p:nvPr/>
        </p:nvGrpSpPr>
        <p:grpSpPr>
          <a:xfrm>
            <a:off x="1023637" y="1008496"/>
            <a:ext cx="3320111" cy="2420899"/>
            <a:chOff x="1023637" y="1008496"/>
            <a:chExt cx="3320111" cy="2420899"/>
          </a:xfrm>
        </p:grpSpPr>
        <p:sp>
          <p:nvSpPr>
            <p:cNvPr id="83" name="Text Box 190"/>
            <p:cNvSpPr txBox="1">
              <a:spLocks noChangeArrowheads="1"/>
            </p:cNvSpPr>
            <p:nvPr/>
          </p:nvSpPr>
          <p:spPr bwMode="auto">
            <a:xfrm>
              <a:off x="2336983" y="1008496"/>
              <a:ext cx="677856" cy="327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17" name="Text Box 156"/>
            <p:cNvSpPr txBox="1">
              <a:spLocks noChangeArrowheads="1"/>
            </p:cNvSpPr>
            <p:nvPr/>
          </p:nvSpPr>
          <p:spPr bwMode="auto">
            <a:xfrm>
              <a:off x="2421715" y="3025482"/>
              <a:ext cx="552487" cy="4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宋体-18030" charset="-122"/>
                  <a:cs typeface="Times New Roman" pitchFamily="18" charset="0"/>
                </a:rPr>
                <a:t>(</a:t>
              </a:r>
              <a:r>
                <a:rPr kumimoji="0" lang="en-US" altLang="zh-CN" b="1" i="0" u="none" strike="noStrike" cap="none" normalizeH="0" baseline="0" dirty="0" err="1">
                  <a:ln>
                    <a:noFill/>
                  </a:ln>
                  <a:solidFill>
                    <a:schemeClr val="tx1"/>
                  </a:solidFill>
                  <a:effectLst/>
                  <a:latin typeface="Times New Roman" pitchFamily="18" charset="0"/>
                  <a:ea typeface="宋体-18030" charset="-122"/>
                  <a:cs typeface="Times New Roman" pitchFamily="18" charset="0"/>
                </a:rPr>
                <a:t>i</a:t>
              </a:r>
              <a:r>
                <a:rPr kumimoji="0" lang="en-US" altLang="zh-CN" b="1" i="0" u="none" strike="noStrike" cap="none" normalizeH="0" baseline="0" dirty="0">
                  <a:ln>
                    <a:noFill/>
                  </a:ln>
                  <a:solidFill>
                    <a:schemeClr val="tx1"/>
                  </a:solidFill>
                  <a:effectLst/>
                  <a:latin typeface="Times New Roman" pitchFamily="18" charset="0"/>
                  <a:ea typeface="宋体-18030" charset="-122"/>
                  <a:cs typeface="Times New Roman" pitchFamily="18" charset="0"/>
                </a:rPr>
                <a:t>)</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8" name="Text Box 155"/>
            <p:cNvSpPr txBox="1">
              <a:spLocks noChangeArrowheads="1"/>
            </p:cNvSpPr>
            <p:nvPr/>
          </p:nvSpPr>
          <p:spPr bwMode="auto">
            <a:xfrm>
              <a:off x="1053898" y="1806868"/>
              <a:ext cx="532601"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19" name="Text Box 154"/>
            <p:cNvSpPr txBox="1">
              <a:spLocks noChangeArrowheads="1"/>
            </p:cNvSpPr>
            <p:nvPr/>
          </p:nvSpPr>
          <p:spPr bwMode="auto">
            <a:xfrm>
              <a:off x="1803517" y="1161467"/>
              <a:ext cx="534330" cy="48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0" name="Text Box 153"/>
            <p:cNvSpPr txBox="1">
              <a:spLocks noChangeArrowheads="1"/>
            </p:cNvSpPr>
            <p:nvPr/>
          </p:nvSpPr>
          <p:spPr bwMode="auto">
            <a:xfrm>
              <a:off x="1879603" y="2481489"/>
              <a:ext cx="533466" cy="4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21" name="Text Box 152"/>
            <p:cNvSpPr txBox="1">
              <a:spLocks noChangeArrowheads="1"/>
            </p:cNvSpPr>
            <p:nvPr/>
          </p:nvSpPr>
          <p:spPr bwMode="auto">
            <a:xfrm>
              <a:off x="3022621" y="1084981"/>
              <a:ext cx="531737" cy="48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2" name="Text Box 151"/>
            <p:cNvSpPr txBox="1">
              <a:spLocks noChangeArrowheads="1"/>
            </p:cNvSpPr>
            <p:nvPr/>
          </p:nvSpPr>
          <p:spPr bwMode="auto">
            <a:xfrm>
              <a:off x="3028673" y="2438519"/>
              <a:ext cx="533466" cy="4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23" name="Line 150"/>
            <p:cNvSpPr>
              <a:spLocks noChangeShapeType="1"/>
            </p:cNvSpPr>
            <p:nvPr/>
          </p:nvSpPr>
          <p:spPr bwMode="auto">
            <a:xfrm>
              <a:off x="1331439" y="2087029"/>
              <a:ext cx="624250" cy="49157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49"/>
            <p:cNvSpPr>
              <a:spLocks noChangeShapeType="1"/>
            </p:cNvSpPr>
            <p:nvPr/>
          </p:nvSpPr>
          <p:spPr bwMode="auto">
            <a:xfrm>
              <a:off x="2167519" y="1305844"/>
              <a:ext cx="874123" cy="859"/>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48"/>
            <p:cNvSpPr>
              <a:spLocks noChangeShapeType="1"/>
            </p:cNvSpPr>
            <p:nvPr/>
          </p:nvSpPr>
          <p:spPr bwMode="auto">
            <a:xfrm>
              <a:off x="2189134" y="2647351"/>
              <a:ext cx="890551" cy="257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Text Box 147"/>
            <p:cNvSpPr txBox="1">
              <a:spLocks noChangeArrowheads="1"/>
            </p:cNvSpPr>
            <p:nvPr/>
          </p:nvSpPr>
          <p:spPr bwMode="auto">
            <a:xfrm>
              <a:off x="2870449" y="1847259"/>
              <a:ext cx="447869" cy="289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27" name="Text Box 146"/>
            <p:cNvSpPr txBox="1">
              <a:spLocks noChangeArrowheads="1"/>
            </p:cNvSpPr>
            <p:nvPr/>
          </p:nvSpPr>
          <p:spPr bwMode="auto">
            <a:xfrm>
              <a:off x="1455078" y="1999371"/>
              <a:ext cx="474672" cy="30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8" name="Text Box 145"/>
            <p:cNvSpPr txBox="1">
              <a:spLocks noChangeArrowheads="1"/>
            </p:cNvSpPr>
            <p:nvPr/>
          </p:nvSpPr>
          <p:spPr bwMode="auto">
            <a:xfrm>
              <a:off x="2523739" y="2286407"/>
              <a:ext cx="504934" cy="30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9" name="Text Box 144"/>
            <p:cNvSpPr txBox="1">
              <a:spLocks noChangeArrowheads="1"/>
            </p:cNvSpPr>
            <p:nvPr/>
          </p:nvSpPr>
          <p:spPr bwMode="auto">
            <a:xfrm>
              <a:off x="3420342" y="2057810"/>
              <a:ext cx="430577" cy="28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30" name="Text Box 143"/>
            <p:cNvSpPr txBox="1">
              <a:spLocks noChangeArrowheads="1"/>
            </p:cNvSpPr>
            <p:nvPr/>
          </p:nvSpPr>
          <p:spPr bwMode="auto">
            <a:xfrm>
              <a:off x="2475321" y="1971871"/>
              <a:ext cx="532601" cy="32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1" name="Text Box 142"/>
            <p:cNvSpPr txBox="1">
              <a:spLocks noChangeArrowheads="1"/>
            </p:cNvSpPr>
            <p:nvPr/>
          </p:nvSpPr>
          <p:spPr bwMode="auto">
            <a:xfrm>
              <a:off x="3949485" y="1839525"/>
              <a:ext cx="394263" cy="4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2" name="Line 141"/>
            <p:cNvSpPr>
              <a:spLocks noChangeShapeType="1"/>
            </p:cNvSpPr>
            <p:nvPr/>
          </p:nvSpPr>
          <p:spPr bwMode="auto">
            <a:xfrm flipH="1">
              <a:off x="2118236" y="1434753"/>
              <a:ext cx="1002950" cy="116876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Text Box 140"/>
            <p:cNvSpPr txBox="1">
              <a:spLocks noChangeArrowheads="1"/>
            </p:cNvSpPr>
            <p:nvPr/>
          </p:nvSpPr>
          <p:spPr bwMode="auto">
            <a:xfrm>
              <a:off x="3515450" y="1295532"/>
              <a:ext cx="480724" cy="315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4" name="Line 139"/>
            <p:cNvSpPr>
              <a:spLocks noChangeShapeType="1"/>
            </p:cNvSpPr>
            <p:nvPr/>
          </p:nvSpPr>
          <p:spPr bwMode="auto">
            <a:xfrm>
              <a:off x="3359819" y="1341939"/>
              <a:ext cx="641542" cy="54141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38"/>
            <p:cNvSpPr>
              <a:spLocks noChangeShapeType="1"/>
            </p:cNvSpPr>
            <p:nvPr/>
          </p:nvSpPr>
          <p:spPr bwMode="auto">
            <a:xfrm flipV="1">
              <a:off x="3408238" y="2145468"/>
              <a:ext cx="570644" cy="493289"/>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37"/>
            <p:cNvSpPr>
              <a:spLocks noChangeShapeType="1"/>
            </p:cNvSpPr>
            <p:nvPr/>
          </p:nvSpPr>
          <p:spPr bwMode="auto">
            <a:xfrm>
              <a:off x="3197272" y="1488894"/>
              <a:ext cx="865" cy="105017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Oval 136"/>
            <p:cNvSpPr>
              <a:spLocks noChangeArrowheads="1"/>
            </p:cNvSpPr>
            <p:nvPr/>
          </p:nvSpPr>
          <p:spPr bwMode="auto">
            <a:xfrm>
              <a:off x="1023637" y="1845541"/>
              <a:ext cx="312990"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Oval 135"/>
            <p:cNvSpPr>
              <a:spLocks noChangeArrowheads="1"/>
            </p:cNvSpPr>
            <p:nvPr/>
          </p:nvSpPr>
          <p:spPr bwMode="auto">
            <a:xfrm>
              <a:off x="1865769" y="1214749"/>
              <a:ext cx="313854"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Oval 134"/>
            <p:cNvSpPr>
              <a:spLocks noChangeArrowheads="1"/>
            </p:cNvSpPr>
            <p:nvPr/>
          </p:nvSpPr>
          <p:spPr bwMode="auto">
            <a:xfrm>
              <a:off x="3049424" y="1160608"/>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3"/>
            <p:cNvSpPr>
              <a:spLocks noChangeArrowheads="1"/>
            </p:cNvSpPr>
            <p:nvPr/>
          </p:nvSpPr>
          <p:spPr bwMode="auto">
            <a:xfrm>
              <a:off x="1882197" y="2563990"/>
              <a:ext cx="313854" cy="3102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Oval 132"/>
            <p:cNvSpPr>
              <a:spLocks noChangeArrowheads="1"/>
            </p:cNvSpPr>
            <p:nvPr/>
          </p:nvSpPr>
          <p:spPr bwMode="auto">
            <a:xfrm>
              <a:off x="3084873" y="2539068"/>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Oval 131"/>
            <p:cNvSpPr>
              <a:spLocks noChangeArrowheads="1"/>
            </p:cNvSpPr>
            <p:nvPr/>
          </p:nvSpPr>
          <p:spPr bwMode="auto">
            <a:xfrm>
              <a:off x="3887233" y="1859291"/>
              <a:ext cx="314719" cy="3110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0"/>
            <p:cNvSpPr>
              <a:spLocks noChangeShapeType="1"/>
            </p:cNvSpPr>
            <p:nvPr/>
          </p:nvSpPr>
          <p:spPr bwMode="auto">
            <a:xfrm flipH="1">
              <a:off x="1325386" y="1488894"/>
              <a:ext cx="580155" cy="45375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Text Box 129"/>
            <p:cNvSpPr txBox="1">
              <a:spLocks noChangeArrowheads="1"/>
            </p:cNvSpPr>
            <p:nvPr/>
          </p:nvSpPr>
          <p:spPr bwMode="auto">
            <a:xfrm>
              <a:off x="1521654" y="1629834"/>
              <a:ext cx="487641" cy="30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5" name="Line 128"/>
            <p:cNvSpPr>
              <a:spLocks noChangeShapeType="1"/>
            </p:cNvSpPr>
            <p:nvPr/>
          </p:nvSpPr>
          <p:spPr bwMode="auto">
            <a:xfrm flipH="1" flipV="1">
              <a:off x="3297567" y="1440768"/>
              <a:ext cx="593989" cy="52164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Text Box 127"/>
            <p:cNvSpPr txBox="1">
              <a:spLocks noChangeArrowheads="1"/>
            </p:cNvSpPr>
            <p:nvPr/>
          </p:nvSpPr>
          <p:spPr bwMode="auto">
            <a:xfrm>
              <a:off x="3388352" y="1677100"/>
              <a:ext cx="530872" cy="28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7" name="Line 126"/>
            <p:cNvSpPr>
              <a:spLocks noChangeShapeType="1"/>
            </p:cNvSpPr>
            <p:nvPr/>
          </p:nvSpPr>
          <p:spPr bwMode="auto">
            <a:xfrm flipV="1">
              <a:off x="2015347" y="1496629"/>
              <a:ext cx="2594" cy="106478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Text Box 125"/>
            <p:cNvSpPr txBox="1">
              <a:spLocks noChangeArrowheads="1"/>
            </p:cNvSpPr>
            <p:nvPr/>
          </p:nvSpPr>
          <p:spPr bwMode="auto">
            <a:xfrm>
              <a:off x="1949637" y="1885073"/>
              <a:ext cx="412420" cy="3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9" name="Line 124"/>
            <p:cNvSpPr>
              <a:spLocks noChangeShapeType="1"/>
            </p:cNvSpPr>
            <p:nvPr/>
          </p:nvSpPr>
          <p:spPr bwMode="auto">
            <a:xfrm flipH="1">
              <a:off x="2217666" y="2728133"/>
              <a:ext cx="872394"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Text Box 123"/>
            <p:cNvSpPr txBox="1">
              <a:spLocks noChangeArrowheads="1"/>
            </p:cNvSpPr>
            <p:nvPr/>
          </p:nvSpPr>
          <p:spPr bwMode="auto">
            <a:xfrm>
              <a:off x="2470133" y="2662820"/>
              <a:ext cx="505798" cy="3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1" name="Line 122"/>
            <p:cNvSpPr>
              <a:spLocks noChangeShapeType="1"/>
            </p:cNvSpPr>
            <p:nvPr/>
          </p:nvSpPr>
          <p:spPr bwMode="auto">
            <a:xfrm flipH="1">
              <a:off x="3336475" y="2082732"/>
              <a:ext cx="578426" cy="50102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Text Box 121"/>
            <p:cNvSpPr txBox="1">
              <a:spLocks noChangeArrowheads="1"/>
            </p:cNvSpPr>
            <p:nvPr/>
          </p:nvSpPr>
          <p:spPr bwMode="auto">
            <a:xfrm>
              <a:off x="3586348" y="2327658"/>
              <a:ext cx="504934" cy="30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153" name="AutoShape 120"/>
            <p:cNvSpPr>
              <a:spLocks noChangeShapeType="1"/>
            </p:cNvSpPr>
            <p:nvPr/>
          </p:nvSpPr>
          <p:spPr bwMode="auto">
            <a:xfrm flipV="1">
              <a:off x="2182217" y="1390924"/>
              <a:ext cx="919948" cy="4297"/>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Text Box 119"/>
            <p:cNvSpPr txBox="1">
              <a:spLocks noChangeArrowheads="1"/>
            </p:cNvSpPr>
            <p:nvPr/>
          </p:nvSpPr>
          <p:spPr bwMode="auto">
            <a:xfrm>
              <a:off x="2426903" y="1336782"/>
              <a:ext cx="480724" cy="313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5" name="AutoShape 118"/>
            <p:cNvSpPr>
              <a:spLocks noChangeShapeType="1"/>
            </p:cNvSpPr>
            <p:nvPr/>
          </p:nvSpPr>
          <p:spPr bwMode="auto">
            <a:xfrm flipH="1" flipV="1">
              <a:off x="1244113" y="2125702"/>
              <a:ext cx="650189" cy="525087"/>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Text Box 117"/>
            <p:cNvSpPr txBox="1">
              <a:spLocks noChangeArrowheads="1"/>
            </p:cNvSpPr>
            <p:nvPr/>
          </p:nvSpPr>
          <p:spPr bwMode="auto">
            <a:xfrm>
              <a:off x="1349596" y="2322502"/>
              <a:ext cx="505798" cy="30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157" name="Rectangle 30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9" name="AutoShape 304"/>
          <p:cNvSpPr>
            <a:spLocks noChangeAspect="1" noChangeArrowheads="1" noTextEdit="1"/>
          </p:cNvSpPr>
          <p:nvPr/>
        </p:nvSpPr>
        <p:spPr bwMode="auto">
          <a:xfrm>
            <a:off x="1096832" y="3581400"/>
            <a:ext cx="6904168" cy="251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Text Box 303"/>
          <p:cNvSpPr txBox="1">
            <a:spLocks noChangeArrowheads="1"/>
          </p:cNvSpPr>
          <p:nvPr/>
        </p:nvSpPr>
        <p:spPr bwMode="auto">
          <a:xfrm>
            <a:off x="2605916" y="3657600"/>
            <a:ext cx="670324" cy="3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6" name="Group 5"/>
          <p:cNvGrpSpPr/>
          <p:nvPr/>
        </p:nvGrpSpPr>
        <p:grpSpPr>
          <a:xfrm>
            <a:off x="4724400" y="3657600"/>
            <a:ext cx="3352800" cy="2438400"/>
            <a:chOff x="4572000" y="3657600"/>
            <a:chExt cx="3352800" cy="2438400"/>
          </a:xfrm>
        </p:grpSpPr>
        <p:sp>
          <p:nvSpPr>
            <p:cNvPr id="161" name="Text Box 302"/>
            <p:cNvSpPr txBox="1">
              <a:spLocks noChangeArrowheads="1"/>
            </p:cNvSpPr>
            <p:nvPr/>
          </p:nvSpPr>
          <p:spPr bwMode="auto">
            <a:xfrm>
              <a:off x="4653654" y="4515216"/>
              <a:ext cx="527538"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2" name="Text Box 301"/>
            <p:cNvSpPr txBox="1">
              <a:spLocks noChangeArrowheads="1"/>
            </p:cNvSpPr>
            <p:nvPr/>
          </p:nvSpPr>
          <p:spPr bwMode="auto">
            <a:xfrm>
              <a:off x="5410200" y="3810000"/>
              <a:ext cx="527538" cy="50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3" name="Text Box 300"/>
            <p:cNvSpPr txBox="1">
              <a:spLocks noChangeArrowheads="1"/>
            </p:cNvSpPr>
            <p:nvPr/>
          </p:nvSpPr>
          <p:spPr bwMode="auto">
            <a:xfrm>
              <a:off x="5492414" y="5181600"/>
              <a:ext cx="527538"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64" name="Text Box 299"/>
            <p:cNvSpPr txBox="1">
              <a:spLocks noChangeArrowheads="1"/>
            </p:cNvSpPr>
            <p:nvPr/>
          </p:nvSpPr>
          <p:spPr bwMode="auto">
            <a:xfrm>
              <a:off x="6595371" y="3733800"/>
              <a:ext cx="527538"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5" name="Text Box 298"/>
            <p:cNvSpPr txBox="1">
              <a:spLocks noChangeArrowheads="1"/>
            </p:cNvSpPr>
            <p:nvPr/>
          </p:nvSpPr>
          <p:spPr bwMode="auto">
            <a:xfrm>
              <a:off x="6629400" y="5181600"/>
              <a:ext cx="528393"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66" name="Line 297"/>
            <p:cNvSpPr>
              <a:spLocks noChangeShapeType="1"/>
            </p:cNvSpPr>
            <p:nvPr/>
          </p:nvSpPr>
          <p:spPr bwMode="auto">
            <a:xfrm flipV="1">
              <a:off x="4908446" y="4086286"/>
              <a:ext cx="577129" cy="478971"/>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296"/>
            <p:cNvSpPr>
              <a:spLocks noChangeShapeType="1"/>
            </p:cNvSpPr>
            <p:nvPr/>
          </p:nvSpPr>
          <p:spPr bwMode="auto">
            <a:xfrm>
              <a:off x="4882796" y="4805637"/>
              <a:ext cx="618169" cy="50935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95"/>
            <p:cNvSpPr>
              <a:spLocks noChangeShapeType="1"/>
            </p:cNvSpPr>
            <p:nvPr/>
          </p:nvSpPr>
          <p:spPr bwMode="auto">
            <a:xfrm>
              <a:off x="5755756" y="4001394"/>
              <a:ext cx="863555" cy="178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94"/>
            <p:cNvSpPr>
              <a:spLocks noChangeShapeType="1"/>
            </p:cNvSpPr>
            <p:nvPr/>
          </p:nvSpPr>
          <p:spPr bwMode="auto">
            <a:xfrm>
              <a:off x="5814751" y="5393628"/>
              <a:ext cx="850730" cy="8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93"/>
            <p:cNvSpPr>
              <a:spLocks noChangeShapeType="1"/>
            </p:cNvSpPr>
            <p:nvPr/>
          </p:nvSpPr>
          <p:spPr bwMode="auto">
            <a:xfrm>
              <a:off x="5630070" y="4173859"/>
              <a:ext cx="12825" cy="107321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92"/>
            <p:cNvSpPr>
              <a:spLocks noChangeShapeType="1"/>
            </p:cNvSpPr>
            <p:nvPr/>
          </p:nvSpPr>
          <p:spPr bwMode="auto">
            <a:xfrm flipH="1" flipV="1">
              <a:off x="6876668" y="4106839"/>
              <a:ext cx="14535" cy="114917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Text Box 291"/>
            <p:cNvSpPr txBox="1">
              <a:spLocks noChangeArrowheads="1"/>
            </p:cNvSpPr>
            <p:nvPr/>
          </p:nvSpPr>
          <p:spPr bwMode="auto">
            <a:xfrm>
              <a:off x="5257800" y="4437251"/>
              <a:ext cx="604489" cy="3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3" name="Text Box 290"/>
            <p:cNvSpPr txBox="1">
              <a:spLocks noChangeArrowheads="1"/>
            </p:cNvSpPr>
            <p:nvPr/>
          </p:nvSpPr>
          <p:spPr bwMode="auto">
            <a:xfrm>
              <a:off x="6400800" y="4419600"/>
              <a:ext cx="590809" cy="30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74" name="Text Box 289"/>
            <p:cNvSpPr txBox="1">
              <a:spLocks noChangeArrowheads="1"/>
            </p:cNvSpPr>
            <p:nvPr/>
          </p:nvSpPr>
          <p:spPr bwMode="auto">
            <a:xfrm>
              <a:off x="4605745" y="4954462"/>
              <a:ext cx="880655" cy="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5" name="Text Box 288"/>
            <p:cNvSpPr txBox="1">
              <a:spLocks noChangeArrowheads="1"/>
            </p:cNvSpPr>
            <p:nvPr/>
          </p:nvSpPr>
          <p:spPr bwMode="auto">
            <a:xfrm>
              <a:off x="5878877" y="5331075"/>
              <a:ext cx="796010"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6" name="Text Box 287"/>
            <p:cNvSpPr txBox="1">
              <a:spLocks noChangeArrowheads="1"/>
            </p:cNvSpPr>
            <p:nvPr/>
          </p:nvSpPr>
          <p:spPr bwMode="auto">
            <a:xfrm>
              <a:off x="4572000" y="4083605"/>
              <a:ext cx="862700" cy="3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77" name="Text Box 286"/>
            <p:cNvSpPr txBox="1">
              <a:spLocks noChangeArrowheads="1"/>
            </p:cNvSpPr>
            <p:nvPr/>
          </p:nvSpPr>
          <p:spPr bwMode="auto">
            <a:xfrm>
              <a:off x="7134880" y="5033506"/>
              <a:ext cx="568579" cy="30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8" name="Text Box 285"/>
            <p:cNvSpPr txBox="1">
              <a:spLocks noChangeArrowheads="1"/>
            </p:cNvSpPr>
            <p:nvPr/>
          </p:nvSpPr>
          <p:spPr bwMode="auto">
            <a:xfrm>
              <a:off x="6857858" y="4563470"/>
              <a:ext cx="510438" cy="3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9" name="Text Box 284"/>
            <p:cNvSpPr txBox="1">
              <a:spLocks noChangeArrowheads="1"/>
            </p:cNvSpPr>
            <p:nvPr/>
          </p:nvSpPr>
          <p:spPr bwMode="auto">
            <a:xfrm>
              <a:off x="5860922" y="3657600"/>
              <a:ext cx="762665" cy="45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0" name="Text Box 283"/>
            <p:cNvSpPr txBox="1">
              <a:spLocks noChangeArrowheads="1"/>
            </p:cNvSpPr>
            <p:nvPr/>
          </p:nvSpPr>
          <p:spPr bwMode="auto">
            <a:xfrm>
              <a:off x="5943600" y="4770299"/>
              <a:ext cx="525828" cy="33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1" name="Text Box 282"/>
            <p:cNvSpPr txBox="1">
              <a:spLocks noChangeArrowheads="1"/>
            </p:cNvSpPr>
            <p:nvPr/>
          </p:nvSpPr>
          <p:spPr bwMode="auto">
            <a:xfrm>
              <a:off x="7535773" y="4495800"/>
              <a:ext cx="389027"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2" name="Line 281"/>
            <p:cNvSpPr>
              <a:spLocks noChangeShapeType="1"/>
            </p:cNvSpPr>
            <p:nvPr/>
          </p:nvSpPr>
          <p:spPr bwMode="auto">
            <a:xfrm flipH="1">
              <a:off x="5743786" y="4107732"/>
              <a:ext cx="948201" cy="115632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Text Box 280"/>
            <p:cNvSpPr txBox="1">
              <a:spLocks noChangeArrowheads="1"/>
            </p:cNvSpPr>
            <p:nvPr/>
          </p:nvSpPr>
          <p:spPr bwMode="auto">
            <a:xfrm>
              <a:off x="7043080" y="3962400"/>
              <a:ext cx="729320" cy="3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16/19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4" name="Line 279"/>
            <p:cNvSpPr>
              <a:spLocks noChangeShapeType="1"/>
            </p:cNvSpPr>
            <p:nvPr/>
          </p:nvSpPr>
          <p:spPr bwMode="auto">
            <a:xfrm>
              <a:off x="6933098" y="4069307"/>
              <a:ext cx="575419" cy="49773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278"/>
            <p:cNvSpPr>
              <a:spLocks noChangeShapeType="1"/>
            </p:cNvSpPr>
            <p:nvPr/>
          </p:nvSpPr>
          <p:spPr bwMode="auto">
            <a:xfrm flipV="1">
              <a:off x="6944213" y="4819041"/>
              <a:ext cx="575419" cy="48701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277"/>
            <p:cNvSpPr>
              <a:spLocks noChangeShapeType="1"/>
            </p:cNvSpPr>
            <p:nvPr/>
          </p:nvSpPr>
          <p:spPr bwMode="auto">
            <a:xfrm>
              <a:off x="6780907" y="4145264"/>
              <a:ext cx="0" cy="109019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Oval 276"/>
            <p:cNvSpPr>
              <a:spLocks noChangeArrowheads="1"/>
            </p:cNvSpPr>
            <p:nvPr/>
          </p:nvSpPr>
          <p:spPr bwMode="auto">
            <a:xfrm>
              <a:off x="4630569" y="4514322"/>
              <a:ext cx="310367"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Oval 275"/>
            <p:cNvSpPr>
              <a:spLocks noChangeArrowheads="1"/>
            </p:cNvSpPr>
            <p:nvPr/>
          </p:nvSpPr>
          <p:spPr bwMode="auto">
            <a:xfrm>
              <a:off x="5444534" y="3860204"/>
              <a:ext cx="311222" cy="32169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Oval 274"/>
            <p:cNvSpPr>
              <a:spLocks noChangeArrowheads="1"/>
            </p:cNvSpPr>
            <p:nvPr/>
          </p:nvSpPr>
          <p:spPr bwMode="auto">
            <a:xfrm>
              <a:off x="6633846" y="3802120"/>
              <a:ext cx="312077" cy="32527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Oval 273"/>
            <p:cNvSpPr>
              <a:spLocks noChangeArrowheads="1"/>
            </p:cNvSpPr>
            <p:nvPr/>
          </p:nvSpPr>
          <p:spPr bwMode="auto">
            <a:xfrm>
              <a:off x="5504384" y="5228311"/>
              <a:ext cx="310367"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Oval 272"/>
            <p:cNvSpPr>
              <a:spLocks noChangeArrowheads="1"/>
            </p:cNvSpPr>
            <p:nvPr/>
          </p:nvSpPr>
          <p:spPr bwMode="auto">
            <a:xfrm>
              <a:off x="6668902" y="5235460"/>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Oval 271"/>
            <p:cNvSpPr>
              <a:spLocks noChangeArrowheads="1"/>
            </p:cNvSpPr>
            <p:nvPr/>
          </p:nvSpPr>
          <p:spPr bwMode="auto">
            <a:xfrm>
              <a:off x="7461492" y="4528620"/>
              <a:ext cx="312077" cy="3243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Text Box 270"/>
            <p:cNvSpPr txBox="1">
              <a:spLocks noChangeArrowheads="1"/>
            </p:cNvSpPr>
            <p:nvPr/>
          </p:nvSpPr>
          <p:spPr bwMode="auto">
            <a:xfrm>
              <a:off x="6011403" y="5659922"/>
              <a:ext cx="609619" cy="4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(l)</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194" name="Text Box 269"/>
          <p:cNvSpPr txBox="1">
            <a:spLocks noChangeArrowheads="1"/>
          </p:cNvSpPr>
          <p:nvPr/>
        </p:nvSpPr>
        <p:spPr bwMode="auto">
          <a:xfrm>
            <a:off x="2579411" y="5743270"/>
            <a:ext cx="546348" cy="42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(k)</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5" name="Text Box 268"/>
          <p:cNvSpPr txBox="1">
            <a:spLocks noChangeArrowheads="1"/>
          </p:cNvSpPr>
          <p:nvPr/>
        </p:nvSpPr>
        <p:spPr bwMode="auto">
          <a:xfrm>
            <a:off x="1219098" y="4495800"/>
            <a:ext cx="526683"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96" name="Text Box 267"/>
          <p:cNvSpPr txBox="1">
            <a:spLocks noChangeArrowheads="1"/>
          </p:cNvSpPr>
          <p:nvPr/>
        </p:nvSpPr>
        <p:spPr bwMode="auto">
          <a:xfrm>
            <a:off x="2062407" y="3757846"/>
            <a:ext cx="528393" cy="50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7" name="Text Box 266"/>
          <p:cNvSpPr txBox="1">
            <a:spLocks noChangeArrowheads="1"/>
          </p:cNvSpPr>
          <p:nvPr/>
        </p:nvSpPr>
        <p:spPr bwMode="auto">
          <a:xfrm>
            <a:off x="2046743" y="5181600"/>
            <a:ext cx="527538" cy="510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98" name="Text Box 265"/>
          <p:cNvSpPr txBox="1">
            <a:spLocks noChangeArrowheads="1"/>
          </p:cNvSpPr>
          <p:nvPr/>
        </p:nvSpPr>
        <p:spPr bwMode="auto">
          <a:xfrm>
            <a:off x="3179625" y="3733800"/>
            <a:ext cx="525828"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9" name="Text Box 264"/>
          <p:cNvSpPr txBox="1">
            <a:spLocks noChangeArrowheads="1"/>
          </p:cNvSpPr>
          <p:nvPr/>
        </p:nvSpPr>
        <p:spPr bwMode="auto">
          <a:xfrm>
            <a:off x="3200400" y="5128552"/>
            <a:ext cx="527538" cy="510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0" name="Line 263"/>
          <p:cNvSpPr>
            <a:spLocks noChangeShapeType="1"/>
          </p:cNvSpPr>
          <p:nvPr/>
        </p:nvSpPr>
        <p:spPr bwMode="auto">
          <a:xfrm>
            <a:off x="1519205" y="4756488"/>
            <a:ext cx="617314" cy="51114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62"/>
          <p:cNvSpPr>
            <a:spLocks noChangeShapeType="1"/>
          </p:cNvSpPr>
          <p:nvPr/>
        </p:nvSpPr>
        <p:spPr bwMode="auto">
          <a:xfrm>
            <a:off x="2345995" y="3944203"/>
            <a:ext cx="864410" cy="894"/>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61"/>
          <p:cNvSpPr>
            <a:spLocks noChangeShapeType="1"/>
          </p:cNvSpPr>
          <p:nvPr/>
        </p:nvSpPr>
        <p:spPr bwMode="auto">
          <a:xfrm>
            <a:off x="2367370" y="5339118"/>
            <a:ext cx="880655" cy="268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Text Box 260"/>
          <p:cNvSpPr txBox="1">
            <a:spLocks noChangeArrowheads="1"/>
          </p:cNvSpPr>
          <p:nvPr/>
        </p:nvSpPr>
        <p:spPr bwMode="auto">
          <a:xfrm>
            <a:off x="2971800" y="4521471"/>
            <a:ext cx="442893" cy="30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4" name="Text Box 259"/>
          <p:cNvSpPr txBox="1">
            <a:spLocks noChangeArrowheads="1"/>
          </p:cNvSpPr>
          <p:nvPr/>
        </p:nvSpPr>
        <p:spPr bwMode="auto">
          <a:xfrm>
            <a:off x="1640615" y="4648200"/>
            <a:ext cx="469398" cy="3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5" name="Text Box 258"/>
          <p:cNvSpPr txBox="1">
            <a:spLocks noChangeArrowheads="1"/>
          </p:cNvSpPr>
          <p:nvPr/>
        </p:nvSpPr>
        <p:spPr bwMode="auto">
          <a:xfrm>
            <a:off x="2624877" y="5020345"/>
            <a:ext cx="499323" cy="3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6" name="Text Box 257"/>
          <p:cNvSpPr txBox="1">
            <a:spLocks noChangeArrowheads="1"/>
          </p:cNvSpPr>
          <p:nvPr/>
        </p:nvSpPr>
        <p:spPr bwMode="auto">
          <a:xfrm>
            <a:off x="3505200" y="4806043"/>
            <a:ext cx="425793" cy="29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7" name="Text Box 256"/>
          <p:cNvSpPr txBox="1">
            <a:spLocks noChangeArrowheads="1"/>
          </p:cNvSpPr>
          <p:nvPr/>
        </p:nvSpPr>
        <p:spPr bwMode="auto">
          <a:xfrm>
            <a:off x="2673462" y="4668022"/>
            <a:ext cx="526683" cy="33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8" name="Text Box 255"/>
          <p:cNvSpPr txBox="1">
            <a:spLocks noChangeArrowheads="1"/>
          </p:cNvSpPr>
          <p:nvPr/>
        </p:nvSpPr>
        <p:spPr bwMode="auto">
          <a:xfrm>
            <a:off x="4105596" y="4515216"/>
            <a:ext cx="389882"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9" name="Line 254"/>
          <p:cNvSpPr>
            <a:spLocks noChangeShapeType="1"/>
          </p:cNvSpPr>
          <p:nvPr/>
        </p:nvSpPr>
        <p:spPr bwMode="auto">
          <a:xfrm flipH="1">
            <a:off x="2297259" y="4078243"/>
            <a:ext cx="991806" cy="121530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Text Box 253"/>
          <p:cNvSpPr txBox="1">
            <a:spLocks noChangeArrowheads="1"/>
          </p:cNvSpPr>
          <p:nvPr/>
        </p:nvSpPr>
        <p:spPr bwMode="auto">
          <a:xfrm>
            <a:off x="3678948" y="3939248"/>
            <a:ext cx="475383" cy="32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1" name="Line 252"/>
          <p:cNvSpPr>
            <a:spLocks noChangeShapeType="1"/>
          </p:cNvSpPr>
          <p:nvPr/>
        </p:nvSpPr>
        <p:spPr bwMode="auto">
          <a:xfrm>
            <a:off x="3525047" y="3981734"/>
            <a:ext cx="634414" cy="56297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51"/>
          <p:cNvSpPr>
            <a:spLocks noChangeShapeType="1"/>
          </p:cNvSpPr>
          <p:nvPr/>
        </p:nvSpPr>
        <p:spPr bwMode="auto">
          <a:xfrm>
            <a:off x="3364306" y="4134541"/>
            <a:ext cx="855" cy="109198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Oval 250"/>
          <p:cNvSpPr>
            <a:spLocks noChangeArrowheads="1"/>
          </p:cNvSpPr>
          <p:nvPr/>
        </p:nvSpPr>
        <p:spPr bwMode="auto">
          <a:xfrm>
            <a:off x="1214823" y="4505386"/>
            <a:ext cx="309512"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Oval 249"/>
          <p:cNvSpPr>
            <a:spLocks noChangeArrowheads="1"/>
          </p:cNvSpPr>
          <p:nvPr/>
        </p:nvSpPr>
        <p:spPr bwMode="auto">
          <a:xfrm>
            <a:off x="2047598" y="3849481"/>
            <a:ext cx="310367"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248"/>
          <p:cNvSpPr>
            <a:spLocks noChangeArrowheads="1"/>
          </p:cNvSpPr>
          <p:nvPr/>
        </p:nvSpPr>
        <p:spPr bwMode="auto">
          <a:xfrm>
            <a:off x="3218100" y="3793184"/>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Oval 247"/>
          <p:cNvSpPr>
            <a:spLocks noChangeArrowheads="1"/>
          </p:cNvSpPr>
          <p:nvPr/>
        </p:nvSpPr>
        <p:spPr bwMode="auto">
          <a:xfrm>
            <a:off x="2063843" y="5252438"/>
            <a:ext cx="310367"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246"/>
          <p:cNvSpPr>
            <a:spLocks noChangeArrowheads="1"/>
          </p:cNvSpPr>
          <p:nvPr/>
        </p:nvSpPr>
        <p:spPr bwMode="auto">
          <a:xfrm>
            <a:off x="3253155" y="5226524"/>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Oval 245"/>
          <p:cNvSpPr>
            <a:spLocks noChangeArrowheads="1"/>
          </p:cNvSpPr>
          <p:nvPr/>
        </p:nvSpPr>
        <p:spPr bwMode="auto">
          <a:xfrm>
            <a:off x="4046600" y="4519684"/>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44"/>
          <p:cNvSpPr>
            <a:spLocks noChangeShapeType="1"/>
          </p:cNvSpPr>
          <p:nvPr/>
        </p:nvSpPr>
        <p:spPr bwMode="auto">
          <a:xfrm flipH="1">
            <a:off x="1513220" y="4134541"/>
            <a:ext cx="573709" cy="47182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Text Box 243"/>
          <p:cNvSpPr txBox="1">
            <a:spLocks noChangeArrowheads="1"/>
          </p:cNvSpPr>
          <p:nvPr/>
        </p:nvSpPr>
        <p:spPr bwMode="auto">
          <a:xfrm>
            <a:off x="1707306" y="4281091"/>
            <a:ext cx="482223" cy="3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1" name="Line 242"/>
          <p:cNvSpPr>
            <a:spLocks noChangeShapeType="1"/>
          </p:cNvSpPr>
          <p:nvPr/>
        </p:nvSpPr>
        <p:spPr bwMode="auto">
          <a:xfrm flipH="1" flipV="1">
            <a:off x="3463487" y="4084499"/>
            <a:ext cx="587389" cy="54241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Text Box 241"/>
          <p:cNvSpPr txBox="1">
            <a:spLocks noChangeArrowheads="1"/>
          </p:cNvSpPr>
          <p:nvPr/>
        </p:nvSpPr>
        <p:spPr bwMode="auto">
          <a:xfrm>
            <a:off x="3553262" y="4330240"/>
            <a:ext cx="524973" cy="29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23" name="Line 240"/>
          <p:cNvSpPr>
            <a:spLocks noChangeShapeType="1"/>
          </p:cNvSpPr>
          <p:nvPr/>
        </p:nvSpPr>
        <p:spPr bwMode="auto">
          <a:xfrm flipV="1">
            <a:off x="2195514" y="4142583"/>
            <a:ext cx="2565" cy="1107175"/>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Text Box 239"/>
          <p:cNvSpPr txBox="1">
            <a:spLocks noChangeArrowheads="1"/>
          </p:cNvSpPr>
          <p:nvPr/>
        </p:nvSpPr>
        <p:spPr bwMode="auto">
          <a:xfrm>
            <a:off x="2130533" y="4546492"/>
            <a:ext cx="407838"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5" name="Line 238"/>
          <p:cNvSpPr>
            <a:spLocks noChangeShapeType="1"/>
          </p:cNvSpPr>
          <p:nvPr/>
        </p:nvSpPr>
        <p:spPr bwMode="auto">
          <a:xfrm flipH="1">
            <a:off x="2395585" y="5423117"/>
            <a:ext cx="86270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Text Box 237"/>
          <p:cNvSpPr txBox="1">
            <a:spLocks noChangeArrowheads="1"/>
          </p:cNvSpPr>
          <p:nvPr/>
        </p:nvSpPr>
        <p:spPr bwMode="auto">
          <a:xfrm>
            <a:off x="2645247" y="5355203"/>
            <a:ext cx="500178"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7" name="Line 236"/>
          <p:cNvSpPr>
            <a:spLocks noChangeShapeType="1"/>
          </p:cNvSpPr>
          <p:nvPr/>
        </p:nvSpPr>
        <p:spPr bwMode="auto">
          <a:xfrm flipH="1">
            <a:off x="3501962" y="4752020"/>
            <a:ext cx="571999" cy="52097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AutoShape 235"/>
          <p:cNvSpPr>
            <a:spLocks noChangeShapeType="1"/>
          </p:cNvSpPr>
          <p:nvPr/>
        </p:nvSpPr>
        <p:spPr bwMode="auto">
          <a:xfrm flipV="1">
            <a:off x="2360530" y="4032670"/>
            <a:ext cx="909726" cy="4468"/>
          </a:xfrm>
          <a:prstGeom prst="straightConnector1">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Text Box 234"/>
          <p:cNvSpPr txBox="1">
            <a:spLocks noChangeArrowheads="1"/>
          </p:cNvSpPr>
          <p:nvPr/>
        </p:nvSpPr>
        <p:spPr bwMode="auto">
          <a:xfrm>
            <a:off x="2602496" y="3976373"/>
            <a:ext cx="475383" cy="32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230" name="AutoShape 233"/>
          <p:cNvSpPr>
            <a:spLocks noChangeShapeType="1"/>
          </p:cNvSpPr>
          <p:nvPr/>
        </p:nvSpPr>
        <p:spPr bwMode="auto">
          <a:xfrm flipH="1" flipV="1">
            <a:off x="1432849" y="4796701"/>
            <a:ext cx="642964" cy="545992"/>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Text Box 232"/>
          <p:cNvSpPr txBox="1">
            <a:spLocks noChangeArrowheads="1"/>
          </p:cNvSpPr>
          <p:nvPr/>
        </p:nvSpPr>
        <p:spPr bwMode="auto">
          <a:xfrm>
            <a:off x="1537160" y="5001336"/>
            <a:ext cx="500178"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4588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11-27</a:t>
            </a:r>
          </a:p>
        </p:txBody>
      </p:sp>
      <p:sp>
        <p:nvSpPr>
          <p:cNvPr id="3" name="Rectangle 4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AutoShape 41"/>
          <p:cNvSpPr>
            <a:spLocks noChangeAspect="1" noChangeArrowheads="1" noTextEdit="1"/>
          </p:cNvSpPr>
          <p:nvPr/>
        </p:nvSpPr>
        <p:spPr bwMode="auto">
          <a:xfrm>
            <a:off x="846723" y="2845968"/>
            <a:ext cx="5496527" cy="24935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 Box 39"/>
          <p:cNvSpPr txBox="1">
            <a:spLocks noChangeArrowheads="1"/>
          </p:cNvSpPr>
          <p:nvPr/>
        </p:nvSpPr>
        <p:spPr bwMode="auto">
          <a:xfrm>
            <a:off x="475850" y="4953000"/>
            <a:ext cx="5296699" cy="15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65138" lvl="0" indent="-465138" fontAlgn="base">
              <a:lnSpc>
                <a:spcPct val="150000"/>
              </a:lnSpc>
              <a:spcBef>
                <a:spcPct val="0"/>
              </a:spcBef>
              <a:spcAft>
                <a:spcPct val="0"/>
              </a:spcAft>
            </a:pPr>
            <a:r>
              <a:rPr kumimoji="0" lang="en-US" altLang="zh-CN" b="1" i="0" u="none" strike="noStrike" cap="none" normalizeH="0" baseline="0" dirty="0">
                <a:ln>
                  <a:noFill/>
                </a:ln>
                <a:solidFill>
                  <a:schemeClr val="tx1"/>
                </a:solidFill>
                <a:effectLst/>
                <a:latin typeface="Times New Roman" pitchFamily="18" charset="0"/>
                <a:ea typeface="宋体-18030"/>
                <a:cs typeface="Times New Roman" pitchFamily="18" charset="0"/>
              </a:rPr>
              <a:t>(m) 	</a:t>
            </a:r>
            <a:r>
              <a:rPr kumimoji="0" lang="en-US" altLang="zh-CN" i="0" u="none" strike="noStrike" cap="none" normalizeH="0" baseline="0" dirty="0" err="1">
                <a:ln>
                  <a:noFill/>
                </a:ln>
                <a:solidFill>
                  <a:schemeClr val="tx1"/>
                </a:solidFill>
                <a:effectLst/>
                <a:latin typeface="Times New Roman" pitchFamily="18" charset="0"/>
                <a:ea typeface="宋体-18030"/>
                <a:cs typeface="Times New Roman" pitchFamily="18" charset="0"/>
              </a:rPr>
              <a:t>剩余网络中</a:t>
            </a:r>
            <a:r>
              <a:rPr kumimoji="0" lang="zh-CN" altLang="en-US" i="0" u="none" strike="noStrike" cap="none" normalizeH="0" baseline="0" dirty="0">
                <a:ln>
                  <a:noFill/>
                </a:ln>
                <a:solidFill>
                  <a:schemeClr val="tx1"/>
                </a:solidFill>
                <a:effectLst/>
                <a:latin typeface="Times New Roman" pitchFamily="18" charset="0"/>
                <a:ea typeface="宋体-18030"/>
                <a:cs typeface="Times New Roman" pitchFamily="18" charset="0"/>
              </a:rPr>
              <a:t>不存在</a:t>
            </a:r>
            <a:r>
              <a:rPr kumimoji="0" lang="en-US" altLang="zh-CN" i="0" u="none" strike="noStrike" cap="none" normalizeH="0" baseline="0" dirty="0" err="1">
                <a:ln>
                  <a:noFill/>
                </a:ln>
                <a:solidFill>
                  <a:schemeClr val="tx1"/>
                </a:solidFill>
                <a:effectLst/>
                <a:latin typeface="Times New Roman" pitchFamily="18" charset="0"/>
                <a:ea typeface="宋体-18030"/>
                <a:cs typeface="Times New Roman" pitchFamily="18" charset="0"/>
              </a:rPr>
              <a:t>从</a:t>
            </a:r>
            <a:r>
              <a:rPr kumimoji="0" lang="en-US" altLang="zh-CN" i="1" u="none" strike="noStrike" cap="none" normalizeH="0" baseline="0" dirty="0" err="1">
                <a:ln>
                  <a:noFill/>
                </a:ln>
                <a:solidFill>
                  <a:schemeClr val="tx1"/>
                </a:solidFill>
                <a:effectLst/>
                <a:latin typeface="Times New Roman" pitchFamily="18" charset="0"/>
                <a:ea typeface="宋体-18030"/>
                <a:cs typeface="Times New Roman" pitchFamily="18" charset="0"/>
              </a:rPr>
              <a:t>s</a:t>
            </a:r>
            <a:r>
              <a:rPr kumimoji="0" lang="en-US" altLang="zh-CN" i="0" u="none" strike="noStrike" cap="none" normalizeH="0" baseline="0" dirty="0" err="1">
                <a:ln>
                  <a:noFill/>
                </a:ln>
                <a:solidFill>
                  <a:schemeClr val="tx1"/>
                </a:solidFill>
                <a:effectLst/>
                <a:latin typeface="Times New Roman" pitchFamily="18" charset="0"/>
                <a:ea typeface="宋体-18030"/>
                <a:cs typeface="Times New Roman" pitchFamily="18" charset="0"/>
              </a:rPr>
              <a:t>到</a:t>
            </a:r>
            <a:r>
              <a:rPr kumimoji="0" lang="en-US" altLang="zh-CN" i="1" u="none" strike="noStrike" cap="none" normalizeH="0" baseline="0" dirty="0" err="1">
                <a:ln>
                  <a:noFill/>
                </a:ln>
                <a:solidFill>
                  <a:schemeClr val="tx1"/>
                </a:solidFill>
                <a:effectLst/>
                <a:latin typeface="Times New Roman" pitchFamily="18" charset="0"/>
                <a:ea typeface="宋体-18030"/>
                <a:cs typeface="Times New Roman" pitchFamily="18" charset="0"/>
              </a:rPr>
              <a:t>t</a:t>
            </a:r>
            <a:r>
              <a:rPr kumimoji="0" lang="en-US" altLang="zh-CN" i="0" u="none" strike="noStrike" cap="none" normalizeH="0" baseline="0" dirty="0" err="1">
                <a:ln>
                  <a:noFill/>
                </a:ln>
                <a:solidFill>
                  <a:schemeClr val="tx1"/>
                </a:solidFill>
                <a:effectLst/>
                <a:latin typeface="Times New Roman" pitchFamily="18" charset="0"/>
                <a:ea typeface="宋体-18030"/>
                <a:cs typeface="Times New Roman" pitchFamily="18" charset="0"/>
              </a:rPr>
              <a:t>的路径，图</a:t>
            </a:r>
            <a:r>
              <a:rPr kumimoji="0" lang="en-US" altLang="zh-CN" i="0" u="none" strike="noStrike" cap="none" normalizeH="0" baseline="0" dirty="0">
                <a:ln>
                  <a:noFill/>
                </a:ln>
                <a:solidFill>
                  <a:schemeClr val="tx1"/>
                </a:solidFill>
                <a:effectLst/>
                <a:latin typeface="Times New Roman" pitchFamily="18" charset="0"/>
                <a:ea typeface="宋体-18030"/>
                <a:cs typeface="Times New Roman" pitchFamily="18" charset="0"/>
              </a:rPr>
              <a:t>(I)</a:t>
            </a:r>
            <a:r>
              <a:rPr kumimoji="0" lang="en-US" altLang="zh-CN" i="0" u="none" strike="noStrike" cap="none" normalizeH="0" baseline="0" dirty="0" err="1">
                <a:ln>
                  <a:noFill/>
                </a:ln>
                <a:solidFill>
                  <a:schemeClr val="tx1"/>
                </a:solidFill>
                <a:effectLst/>
                <a:latin typeface="Times New Roman" pitchFamily="18" charset="0"/>
                <a:ea typeface="宋体-18030"/>
                <a:cs typeface="Times New Roman" pitchFamily="18" charset="0"/>
              </a:rPr>
              <a:t>中流是最大流</a:t>
            </a:r>
            <a:r>
              <a:rPr kumimoji="0" lang="en-US" altLang="zh-CN" i="0" u="none" strike="noStrike" cap="none" normalizeH="0" baseline="0" dirty="0">
                <a:ln>
                  <a:noFill/>
                </a:ln>
                <a:solidFill>
                  <a:schemeClr val="tx1"/>
                </a:solidFill>
                <a:effectLst/>
                <a:latin typeface="Times New Roman" pitchFamily="18" charset="0"/>
                <a:ea typeface="宋体-18030"/>
                <a:cs typeface="Times New Roman" pitchFamily="18" charset="0"/>
              </a:rPr>
              <a:t>。</a:t>
            </a:r>
            <a:r>
              <a:rPr lang="zh-CN" altLang="en-US" dirty="0">
                <a:latin typeface="Arial" pitchFamily="34" charset="0"/>
                <a:cs typeface="Arial" pitchFamily="34" charset="0"/>
              </a:rPr>
              <a:t>最小割是：</a:t>
            </a:r>
            <a:r>
              <a:rPr lang="en-US" altLang="zh-CN" i="1" dirty="0">
                <a:latin typeface="Times New Roman" pitchFamily="18" charset="0"/>
                <a:cs typeface="Times New Roman" pitchFamily="18" charset="0"/>
              </a:rPr>
              <a:t>S</a:t>
            </a:r>
            <a:r>
              <a:rPr lang="en-US"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s</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v</a:t>
            </a:r>
            <a:r>
              <a:rPr lang="en-US" altLang="zh-CN" sz="2400"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v</a:t>
            </a:r>
            <a:r>
              <a:rPr lang="en-US" altLang="zh-CN" sz="2400"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v</a:t>
            </a:r>
            <a:r>
              <a:rPr lang="en-US" altLang="zh-CN" sz="2400" baseline="-25000" dirty="0">
                <a:latin typeface="Times New Roman" pitchFamily="18" charset="0"/>
                <a:cs typeface="Times New Roman" pitchFamily="18" charset="0"/>
              </a:rPr>
              <a:t>4</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T</a:t>
            </a:r>
            <a:r>
              <a:rPr lang="en-US" altLang="zh-CN" dirty="0">
                <a:latin typeface="Times New Roman" pitchFamily="18" charset="0"/>
                <a:cs typeface="Times New Roman" pitchFamily="18" charset="0"/>
              </a:rPr>
              <a:t> = {</a:t>
            </a:r>
            <a:r>
              <a:rPr lang="en-US" altLang="zh-CN" i="1" dirty="0">
                <a:latin typeface="Times New Roman" pitchFamily="18" charset="0"/>
                <a:cs typeface="Times New Roman" pitchFamily="18" charset="0"/>
              </a:rPr>
              <a:t>v</a:t>
            </a:r>
            <a:r>
              <a:rPr lang="en-US" altLang="zh-CN" sz="2400" baseline="-25000" dirty="0">
                <a:latin typeface="Times New Roman" pitchFamily="18" charset="0"/>
                <a:cs typeface="Times New Roman" pitchFamily="18" charset="0"/>
              </a:rPr>
              <a:t>3</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割的容</a:t>
            </a:r>
            <a:r>
              <a:rPr lang="zh-CN" altLang="en-US" dirty="0">
                <a:latin typeface="Times New Roman" pitchFamily="18" charset="0"/>
                <a:cs typeface="Times New Roman" pitchFamily="18" charset="0"/>
              </a:rPr>
              <a:t>量</a:t>
            </a:r>
            <a:r>
              <a:rPr lang="en-US" altLang="zh-CN" dirty="0" err="1">
                <a:latin typeface="Times New Roman" pitchFamily="18" charset="0"/>
                <a:cs typeface="Times New Roman" pitchFamily="18" charset="0"/>
              </a:rPr>
              <a:t>由图</a:t>
            </a:r>
            <a:r>
              <a:rPr lang="en-US" altLang="zh-CN" dirty="0">
                <a:latin typeface="Times New Roman" pitchFamily="18" charset="0"/>
                <a:cs typeface="Times New Roman" pitchFamily="18" charset="0"/>
              </a:rPr>
              <a:t>(a)</a:t>
            </a:r>
            <a:r>
              <a:rPr lang="en-US" altLang="zh-CN" dirty="0" err="1">
                <a:latin typeface="Times New Roman" pitchFamily="18" charset="0"/>
                <a:cs typeface="Times New Roman" pitchFamily="18" charset="0"/>
              </a:rPr>
              <a:t>可知</a:t>
            </a:r>
            <a:r>
              <a:rPr lang="en-US" altLang="zh-CN" dirty="0">
                <a:latin typeface="Times New Roman" pitchFamily="18" charset="0"/>
                <a:cs typeface="Times New Roman" pitchFamily="18" charset="0"/>
              </a:rPr>
              <a:t> 为 10+6+7 = 23。</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i="0" u="none" strike="noStrike" cap="none" normalizeH="0" baseline="0" dirty="0">
                <a:ln>
                  <a:noFill/>
                </a:ln>
                <a:solidFill>
                  <a:schemeClr val="tx1"/>
                </a:solidFill>
                <a:effectLst/>
                <a:latin typeface="Times New Roman" pitchFamily="18" charset="0"/>
                <a:ea typeface="宋体-18030"/>
                <a:cs typeface="Times New Roman" pitchFamily="18" charset="0"/>
              </a:rPr>
              <a:t> </a:t>
            </a:r>
            <a:endParaRPr kumimoji="0" lang="en-US" altLang="zh-CN" i="0" u="none" strike="noStrike" cap="none" normalizeH="0" baseline="0" dirty="0">
              <a:ln>
                <a:noFill/>
              </a:ln>
              <a:solidFill>
                <a:schemeClr val="tx1"/>
              </a:solidFill>
              <a:effectLst/>
              <a:latin typeface="Arial" pitchFamily="34" charset="0"/>
              <a:cs typeface="Arial" pitchFamily="34" charset="0"/>
            </a:endParaRPr>
          </a:p>
        </p:txBody>
      </p:sp>
      <p:grpSp>
        <p:nvGrpSpPr>
          <p:cNvPr id="48" name="Group 47"/>
          <p:cNvGrpSpPr/>
          <p:nvPr/>
        </p:nvGrpSpPr>
        <p:grpSpPr>
          <a:xfrm>
            <a:off x="1298123" y="2809456"/>
            <a:ext cx="3216327" cy="2058942"/>
            <a:chOff x="2057472" y="775948"/>
            <a:chExt cx="3216327" cy="2058942"/>
          </a:xfrm>
        </p:grpSpPr>
        <p:sp>
          <p:nvSpPr>
            <p:cNvPr id="6" name="Text Box 40"/>
            <p:cNvSpPr txBox="1">
              <a:spLocks noChangeArrowheads="1"/>
            </p:cNvSpPr>
            <p:nvPr/>
          </p:nvSpPr>
          <p:spPr bwMode="auto">
            <a:xfrm>
              <a:off x="3333555" y="775948"/>
              <a:ext cx="650064" cy="33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 name="Text Box 38"/>
            <p:cNvSpPr txBox="1">
              <a:spLocks noChangeArrowheads="1"/>
            </p:cNvSpPr>
            <p:nvPr/>
          </p:nvSpPr>
          <p:spPr bwMode="auto">
            <a:xfrm>
              <a:off x="2057472" y="1616623"/>
              <a:ext cx="510765" cy="43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 name="Text Box 37"/>
            <p:cNvSpPr txBox="1">
              <a:spLocks noChangeArrowheads="1"/>
            </p:cNvSpPr>
            <p:nvPr/>
          </p:nvSpPr>
          <p:spPr bwMode="auto">
            <a:xfrm>
              <a:off x="2816157" y="938918"/>
              <a:ext cx="512423" cy="50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 name="Text Box 36"/>
            <p:cNvSpPr txBox="1">
              <a:spLocks noChangeArrowheads="1"/>
            </p:cNvSpPr>
            <p:nvPr/>
          </p:nvSpPr>
          <p:spPr bwMode="auto">
            <a:xfrm>
              <a:off x="2878344" y="2326388"/>
              <a:ext cx="511594" cy="5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 name="Text Box 35"/>
            <p:cNvSpPr txBox="1">
              <a:spLocks noChangeArrowheads="1"/>
            </p:cNvSpPr>
            <p:nvPr/>
          </p:nvSpPr>
          <p:spPr bwMode="auto">
            <a:xfrm>
              <a:off x="3976986" y="856988"/>
              <a:ext cx="509936" cy="50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2" name="Text Box 34"/>
            <p:cNvSpPr txBox="1">
              <a:spLocks noChangeArrowheads="1"/>
            </p:cNvSpPr>
            <p:nvPr/>
          </p:nvSpPr>
          <p:spPr bwMode="auto">
            <a:xfrm>
              <a:off x="3976986" y="2307687"/>
              <a:ext cx="511594" cy="50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 name="Line 33"/>
            <p:cNvSpPr>
              <a:spLocks noChangeShapeType="1"/>
            </p:cNvSpPr>
            <p:nvPr/>
          </p:nvSpPr>
          <p:spPr bwMode="auto">
            <a:xfrm>
              <a:off x="2317000" y="1979966"/>
              <a:ext cx="587048" cy="51562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32"/>
            <p:cNvSpPr>
              <a:spLocks noChangeShapeType="1"/>
            </p:cNvSpPr>
            <p:nvPr/>
          </p:nvSpPr>
          <p:spPr bwMode="auto">
            <a:xfrm>
              <a:off x="3161918" y="1147306"/>
              <a:ext cx="838285" cy="0"/>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31"/>
            <p:cNvSpPr>
              <a:spLocks noChangeShapeType="1"/>
            </p:cNvSpPr>
            <p:nvPr/>
          </p:nvSpPr>
          <p:spPr bwMode="auto">
            <a:xfrm>
              <a:off x="3189281" y="2490249"/>
              <a:ext cx="854868" cy="267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30"/>
            <p:cNvSpPr>
              <a:spLocks noChangeShapeType="1"/>
            </p:cNvSpPr>
            <p:nvPr/>
          </p:nvSpPr>
          <p:spPr bwMode="auto">
            <a:xfrm flipH="1">
              <a:off x="3011840" y="1336992"/>
              <a:ext cx="5804" cy="107845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 Box 29"/>
            <p:cNvSpPr txBox="1">
              <a:spLocks noChangeArrowheads="1"/>
            </p:cNvSpPr>
            <p:nvPr/>
          </p:nvSpPr>
          <p:spPr bwMode="auto">
            <a:xfrm>
              <a:off x="2769724" y="1664713"/>
              <a:ext cx="413753" cy="3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 name="Text Box 28"/>
            <p:cNvSpPr txBox="1">
              <a:spLocks noChangeArrowheads="1"/>
            </p:cNvSpPr>
            <p:nvPr/>
          </p:nvSpPr>
          <p:spPr bwMode="auto">
            <a:xfrm>
              <a:off x="3825999" y="1719036"/>
              <a:ext cx="427849" cy="30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9" name="Text Box 27"/>
            <p:cNvSpPr txBox="1">
              <a:spLocks noChangeArrowheads="1"/>
            </p:cNvSpPr>
            <p:nvPr/>
          </p:nvSpPr>
          <p:spPr bwMode="auto">
            <a:xfrm>
              <a:off x="2297930" y="2086832"/>
              <a:ext cx="456869" cy="31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0" name="Text Box 26"/>
            <p:cNvSpPr txBox="1">
              <a:spLocks noChangeArrowheads="1"/>
            </p:cNvSpPr>
            <p:nvPr/>
          </p:nvSpPr>
          <p:spPr bwMode="auto">
            <a:xfrm>
              <a:off x="3533384" y="2176777"/>
              <a:ext cx="484232" cy="31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1" name="Text Box 25"/>
            <p:cNvSpPr txBox="1">
              <a:spLocks noChangeArrowheads="1"/>
            </p:cNvSpPr>
            <p:nvPr/>
          </p:nvSpPr>
          <p:spPr bwMode="auto">
            <a:xfrm>
              <a:off x="3438859" y="1821449"/>
              <a:ext cx="510765" cy="33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2" name="Text Box 24"/>
            <p:cNvSpPr txBox="1">
              <a:spLocks noChangeArrowheads="1"/>
            </p:cNvSpPr>
            <p:nvPr/>
          </p:nvSpPr>
          <p:spPr bwMode="auto">
            <a:xfrm>
              <a:off x="4896529" y="1591688"/>
              <a:ext cx="377270" cy="43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3" name="Line 23"/>
            <p:cNvSpPr>
              <a:spLocks noChangeShapeType="1"/>
            </p:cNvSpPr>
            <p:nvPr/>
          </p:nvSpPr>
          <p:spPr bwMode="auto">
            <a:xfrm flipH="1">
              <a:off x="3121289" y="1233689"/>
              <a:ext cx="961830" cy="121114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 Box 22"/>
            <p:cNvSpPr txBox="1">
              <a:spLocks noChangeArrowheads="1"/>
            </p:cNvSpPr>
            <p:nvPr/>
          </p:nvSpPr>
          <p:spPr bwMode="auto">
            <a:xfrm>
              <a:off x="4410639" y="1020848"/>
              <a:ext cx="461015" cy="32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5" name="Line 21"/>
            <p:cNvSpPr>
              <a:spLocks noChangeShapeType="1"/>
            </p:cNvSpPr>
            <p:nvPr/>
          </p:nvSpPr>
          <p:spPr bwMode="auto">
            <a:xfrm>
              <a:off x="4311969" y="1136619"/>
              <a:ext cx="616069" cy="56193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0"/>
            <p:cNvSpPr>
              <a:spLocks noChangeShapeType="1"/>
            </p:cNvSpPr>
            <p:nvPr/>
          </p:nvSpPr>
          <p:spPr bwMode="auto">
            <a:xfrm>
              <a:off x="4156086" y="1290684"/>
              <a:ext cx="829" cy="108646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19"/>
            <p:cNvSpPr>
              <a:spLocks noChangeArrowheads="1"/>
            </p:cNvSpPr>
            <p:nvPr/>
          </p:nvSpPr>
          <p:spPr bwMode="auto">
            <a:xfrm>
              <a:off x="2071568" y="1658479"/>
              <a:ext cx="300986" cy="3214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18"/>
            <p:cNvSpPr>
              <a:spLocks noChangeArrowheads="1"/>
            </p:cNvSpPr>
            <p:nvPr/>
          </p:nvSpPr>
          <p:spPr bwMode="auto">
            <a:xfrm>
              <a:off x="2879174" y="1004818"/>
              <a:ext cx="300986" cy="3214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Oval 17"/>
            <p:cNvSpPr>
              <a:spLocks noChangeArrowheads="1"/>
            </p:cNvSpPr>
            <p:nvPr/>
          </p:nvSpPr>
          <p:spPr bwMode="auto">
            <a:xfrm>
              <a:off x="4014299" y="948714"/>
              <a:ext cx="302645" cy="3223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6"/>
            <p:cNvSpPr>
              <a:spLocks noChangeArrowheads="1"/>
            </p:cNvSpPr>
            <p:nvPr/>
          </p:nvSpPr>
          <p:spPr bwMode="auto">
            <a:xfrm>
              <a:off x="2894928" y="2403866"/>
              <a:ext cx="300986" cy="3214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Oval 15"/>
            <p:cNvSpPr>
              <a:spLocks noChangeArrowheads="1"/>
            </p:cNvSpPr>
            <p:nvPr/>
          </p:nvSpPr>
          <p:spPr bwMode="auto">
            <a:xfrm>
              <a:off x="4048295" y="2377150"/>
              <a:ext cx="301816" cy="3232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Oval 14"/>
            <p:cNvSpPr>
              <a:spLocks noChangeArrowheads="1"/>
            </p:cNvSpPr>
            <p:nvPr/>
          </p:nvSpPr>
          <p:spPr bwMode="auto">
            <a:xfrm>
              <a:off x="4817759" y="1672728"/>
              <a:ext cx="301816" cy="3232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3"/>
            <p:cNvSpPr>
              <a:spLocks noChangeShapeType="1"/>
            </p:cNvSpPr>
            <p:nvPr/>
          </p:nvSpPr>
          <p:spPr bwMode="auto">
            <a:xfrm flipH="1">
              <a:off x="2376700" y="1265748"/>
              <a:ext cx="556369" cy="46931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Text Box 12"/>
            <p:cNvSpPr txBox="1">
              <a:spLocks noChangeArrowheads="1"/>
            </p:cNvSpPr>
            <p:nvPr/>
          </p:nvSpPr>
          <p:spPr bwMode="auto">
            <a:xfrm>
              <a:off x="2521804" y="1399330"/>
              <a:ext cx="467648" cy="31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5" name="Line 11"/>
            <p:cNvSpPr>
              <a:spLocks noChangeShapeType="1"/>
            </p:cNvSpPr>
            <p:nvPr/>
          </p:nvSpPr>
          <p:spPr bwMode="auto">
            <a:xfrm flipH="1" flipV="1">
              <a:off x="4252269" y="1239032"/>
              <a:ext cx="569636" cy="54145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Text Box 10"/>
            <p:cNvSpPr txBox="1">
              <a:spLocks noChangeArrowheads="1"/>
            </p:cNvSpPr>
            <p:nvPr/>
          </p:nvSpPr>
          <p:spPr bwMode="auto">
            <a:xfrm>
              <a:off x="4339331" y="1503524"/>
              <a:ext cx="509107" cy="295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7" name="Line 9"/>
            <p:cNvSpPr>
              <a:spLocks noChangeShapeType="1"/>
            </p:cNvSpPr>
            <p:nvPr/>
          </p:nvSpPr>
          <p:spPr bwMode="auto">
            <a:xfrm flipV="1">
              <a:off x="3102219" y="1318290"/>
              <a:ext cx="2487" cy="11033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Box 8"/>
            <p:cNvSpPr txBox="1">
              <a:spLocks noChangeArrowheads="1"/>
            </p:cNvSpPr>
            <p:nvPr/>
          </p:nvSpPr>
          <p:spPr bwMode="auto">
            <a:xfrm>
              <a:off x="3072369" y="1510648"/>
              <a:ext cx="395511" cy="31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9" name="Line 7"/>
            <p:cNvSpPr>
              <a:spLocks noChangeShapeType="1"/>
            </p:cNvSpPr>
            <p:nvPr/>
          </p:nvSpPr>
          <p:spPr bwMode="auto">
            <a:xfrm flipH="1">
              <a:off x="3216643" y="2573960"/>
              <a:ext cx="836626"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Text Box 6"/>
            <p:cNvSpPr txBox="1">
              <a:spLocks noChangeArrowheads="1"/>
            </p:cNvSpPr>
            <p:nvPr/>
          </p:nvSpPr>
          <p:spPr bwMode="auto">
            <a:xfrm>
              <a:off x="3459588" y="2506279"/>
              <a:ext cx="484232" cy="31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1" name="Line 5"/>
            <p:cNvSpPr>
              <a:spLocks noChangeShapeType="1"/>
            </p:cNvSpPr>
            <p:nvPr/>
          </p:nvSpPr>
          <p:spPr bwMode="auto">
            <a:xfrm flipH="1">
              <a:off x="4315285" y="1945235"/>
              <a:ext cx="555540" cy="52007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Text Box 4"/>
            <p:cNvSpPr txBox="1">
              <a:spLocks noChangeArrowheads="1"/>
            </p:cNvSpPr>
            <p:nvPr/>
          </p:nvSpPr>
          <p:spPr bwMode="auto">
            <a:xfrm>
              <a:off x="4510968" y="2133140"/>
              <a:ext cx="484232" cy="31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3" name="Line 3"/>
            <p:cNvSpPr>
              <a:spLocks noChangeShapeType="1"/>
            </p:cNvSpPr>
            <p:nvPr/>
          </p:nvSpPr>
          <p:spPr bwMode="auto">
            <a:xfrm flipH="1" flipV="1">
              <a:off x="2345192" y="1900707"/>
              <a:ext cx="621044" cy="53254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Text Box 2"/>
            <p:cNvSpPr txBox="1">
              <a:spLocks noChangeArrowheads="1"/>
            </p:cNvSpPr>
            <p:nvPr/>
          </p:nvSpPr>
          <p:spPr bwMode="auto">
            <a:xfrm>
              <a:off x="2369238" y="1755548"/>
              <a:ext cx="432824" cy="31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46" name="Text Box 303">
            <a:extLst>
              <a:ext uri="{FF2B5EF4-FFF2-40B4-BE49-F238E27FC236}">
                <a16:creationId xmlns:a16="http://schemas.microsoft.com/office/drawing/2014/main" id="{4D1E67C7-E20D-4E41-A952-EA6D7D3533EB}"/>
              </a:ext>
            </a:extLst>
          </p:cNvPr>
          <p:cNvSpPr txBox="1">
            <a:spLocks noChangeArrowheads="1"/>
          </p:cNvSpPr>
          <p:nvPr/>
        </p:nvSpPr>
        <p:spPr bwMode="auto">
          <a:xfrm>
            <a:off x="2453516" y="174841"/>
            <a:ext cx="670324" cy="3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49" name="Group 5">
            <a:extLst>
              <a:ext uri="{FF2B5EF4-FFF2-40B4-BE49-F238E27FC236}">
                <a16:creationId xmlns:a16="http://schemas.microsoft.com/office/drawing/2014/main" id="{1F735143-2493-42AB-8D14-58765B5BC7CF}"/>
              </a:ext>
            </a:extLst>
          </p:cNvPr>
          <p:cNvGrpSpPr/>
          <p:nvPr/>
        </p:nvGrpSpPr>
        <p:grpSpPr>
          <a:xfrm>
            <a:off x="4572000" y="174841"/>
            <a:ext cx="3352800" cy="2438400"/>
            <a:chOff x="4572000" y="3657600"/>
            <a:chExt cx="3352800" cy="2438400"/>
          </a:xfrm>
        </p:grpSpPr>
        <p:sp>
          <p:nvSpPr>
            <p:cNvPr id="50" name="Text Box 302">
              <a:extLst>
                <a:ext uri="{FF2B5EF4-FFF2-40B4-BE49-F238E27FC236}">
                  <a16:creationId xmlns:a16="http://schemas.microsoft.com/office/drawing/2014/main" id="{0F9F138E-946C-48A0-A246-5EB76890353C}"/>
                </a:ext>
              </a:extLst>
            </p:cNvPr>
            <p:cNvSpPr txBox="1">
              <a:spLocks noChangeArrowheads="1"/>
            </p:cNvSpPr>
            <p:nvPr/>
          </p:nvSpPr>
          <p:spPr bwMode="auto">
            <a:xfrm>
              <a:off x="4653654" y="4515216"/>
              <a:ext cx="527538"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1" name="Text Box 301">
              <a:extLst>
                <a:ext uri="{FF2B5EF4-FFF2-40B4-BE49-F238E27FC236}">
                  <a16:creationId xmlns:a16="http://schemas.microsoft.com/office/drawing/2014/main" id="{C5923600-6220-4436-8525-4C6EE2FA735F}"/>
                </a:ext>
              </a:extLst>
            </p:cNvPr>
            <p:cNvSpPr txBox="1">
              <a:spLocks noChangeArrowheads="1"/>
            </p:cNvSpPr>
            <p:nvPr/>
          </p:nvSpPr>
          <p:spPr bwMode="auto">
            <a:xfrm>
              <a:off x="5410200" y="3810000"/>
              <a:ext cx="527538" cy="50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2" name="Text Box 300">
              <a:extLst>
                <a:ext uri="{FF2B5EF4-FFF2-40B4-BE49-F238E27FC236}">
                  <a16:creationId xmlns:a16="http://schemas.microsoft.com/office/drawing/2014/main" id="{FE9DC98D-608B-4672-8525-1A256C4A1AFA}"/>
                </a:ext>
              </a:extLst>
            </p:cNvPr>
            <p:cNvSpPr txBox="1">
              <a:spLocks noChangeArrowheads="1"/>
            </p:cNvSpPr>
            <p:nvPr/>
          </p:nvSpPr>
          <p:spPr bwMode="auto">
            <a:xfrm>
              <a:off x="5492414" y="5181600"/>
              <a:ext cx="527538"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3" name="Text Box 299">
              <a:extLst>
                <a:ext uri="{FF2B5EF4-FFF2-40B4-BE49-F238E27FC236}">
                  <a16:creationId xmlns:a16="http://schemas.microsoft.com/office/drawing/2014/main" id="{4CAF28DB-4E44-421C-8178-8A590985F3EB}"/>
                </a:ext>
              </a:extLst>
            </p:cNvPr>
            <p:cNvSpPr txBox="1">
              <a:spLocks noChangeArrowheads="1"/>
            </p:cNvSpPr>
            <p:nvPr/>
          </p:nvSpPr>
          <p:spPr bwMode="auto">
            <a:xfrm>
              <a:off x="6595371" y="3733800"/>
              <a:ext cx="527538"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4" name="Text Box 298">
              <a:extLst>
                <a:ext uri="{FF2B5EF4-FFF2-40B4-BE49-F238E27FC236}">
                  <a16:creationId xmlns:a16="http://schemas.microsoft.com/office/drawing/2014/main" id="{08E26FD2-FDE8-48C1-BC2B-B19339D7739A}"/>
                </a:ext>
              </a:extLst>
            </p:cNvPr>
            <p:cNvSpPr txBox="1">
              <a:spLocks noChangeArrowheads="1"/>
            </p:cNvSpPr>
            <p:nvPr/>
          </p:nvSpPr>
          <p:spPr bwMode="auto">
            <a:xfrm>
              <a:off x="6629400" y="5181600"/>
              <a:ext cx="528393"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5" name="Line 297">
              <a:extLst>
                <a:ext uri="{FF2B5EF4-FFF2-40B4-BE49-F238E27FC236}">
                  <a16:creationId xmlns:a16="http://schemas.microsoft.com/office/drawing/2014/main" id="{CFDB9936-9C93-4649-8A05-FDA190FD75CC}"/>
                </a:ext>
              </a:extLst>
            </p:cNvPr>
            <p:cNvSpPr>
              <a:spLocks noChangeShapeType="1"/>
            </p:cNvSpPr>
            <p:nvPr/>
          </p:nvSpPr>
          <p:spPr bwMode="auto">
            <a:xfrm flipV="1">
              <a:off x="4908446" y="4086286"/>
              <a:ext cx="577129" cy="478971"/>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296">
              <a:extLst>
                <a:ext uri="{FF2B5EF4-FFF2-40B4-BE49-F238E27FC236}">
                  <a16:creationId xmlns:a16="http://schemas.microsoft.com/office/drawing/2014/main" id="{E4E216F7-B52D-4708-923B-DCC0752609CB}"/>
                </a:ext>
              </a:extLst>
            </p:cNvPr>
            <p:cNvSpPr>
              <a:spLocks noChangeShapeType="1"/>
            </p:cNvSpPr>
            <p:nvPr/>
          </p:nvSpPr>
          <p:spPr bwMode="auto">
            <a:xfrm>
              <a:off x="4882796" y="4805637"/>
              <a:ext cx="618169" cy="50935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95">
              <a:extLst>
                <a:ext uri="{FF2B5EF4-FFF2-40B4-BE49-F238E27FC236}">
                  <a16:creationId xmlns:a16="http://schemas.microsoft.com/office/drawing/2014/main" id="{67889F33-2843-451E-B0E3-DD584BFD69F4}"/>
                </a:ext>
              </a:extLst>
            </p:cNvPr>
            <p:cNvSpPr>
              <a:spLocks noChangeShapeType="1"/>
            </p:cNvSpPr>
            <p:nvPr/>
          </p:nvSpPr>
          <p:spPr bwMode="auto">
            <a:xfrm>
              <a:off x="5755756" y="4001394"/>
              <a:ext cx="863555" cy="178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294">
              <a:extLst>
                <a:ext uri="{FF2B5EF4-FFF2-40B4-BE49-F238E27FC236}">
                  <a16:creationId xmlns:a16="http://schemas.microsoft.com/office/drawing/2014/main" id="{4EA7B2A1-14DF-4C8D-A186-FA3240FC317C}"/>
                </a:ext>
              </a:extLst>
            </p:cNvPr>
            <p:cNvSpPr>
              <a:spLocks noChangeShapeType="1"/>
            </p:cNvSpPr>
            <p:nvPr/>
          </p:nvSpPr>
          <p:spPr bwMode="auto">
            <a:xfrm>
              <a:off x="5814751" y="5393628"/>
              <a:ext cx="850730" cy="8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293">
              <a:extLst>
                <a:ext uri="{FF2B5EF4-FFF2-40B4-BE49-F238E27FC236}">
                  <a16:creationId xmlns:a16="http://schemas.microsoft.com/office/drawing/2014/main" id="{82679A19-A3F4-418B-AB82-721A3B85D273}"/>
                </a:ext>
              </a:extLst>
            </p:cNvPr>
            <p:cNvSpPr>
              <a:spLocks noChangeShapeType="1"/>
            </p:cNvSpPr>
            <p:nvPr/>
          </p:nvSpPr>
          <p:spPr bwMode="auto">
            <a:xfrm>
              <a:off x="5630070" y="4173859"/>
              <a:ext cx="12825" cy="107321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292">
              <a:extLst>
                <a:ext uri="{FF2B5EF4-FFF2-40B4-BE49-F238E27FC236}">
                  <a16:creationId xmlns:a16="http://schemas.microsoft.com/office/drawing/2014/main" id="{232932A5-ACD5-48EB-863E-3CB2C77F9EA3}"/>
                </a:ext>
              </a:extLst>
            </p:cNvPr>
            <p:cNvSpPr>
              <a:spLocks noChangeShapeType="1"/>
            </p:cNvSpPr>
            <p:nvPr/>
          </p:nvSpPr>
          <p:spPr bwMode="auto">
            <a:xfrm flipH="1" flipV="1">
              <a:off x="6876668" y="4106839"/>
              <a:ext cx="14535" cy="114917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Text Box 291">
              <a:extLst>
                <a:ext uri="{FF2B5EF4-FFF2-40B4-BE49-F238E27FC236}">
                  <a16:creationId xmlns:a16="http://schemas.microsoft.com/office/drawing/2014/main" id="{4855AA72-0A58-4D5B-A5E8-06A9FADAC42D}"/>
                </a:ext>
              </a:extLst>
            </p:cNvPr>
            <p:cNvSpPr txBox="1">
              <a:spLocks noChangeArrowheads="1"/>
            </p:cNvSpPr>
            <p:nvPr/>
          </p:nvSpPr>
          <p:spPr bwMode="auto">
            <a:xfrm>
              <a:off x="5257800" y="4437251"/>
              <a:ext cx="604489" cy="3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3/5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2" name="Text Box 290">
              <a:extLst>
                <a:ext uri="{FF2B5EF4-FFF2-40B4-BE49-F238E27FC236}">
                  <a16:creationId xmlns:a16="http://schemas.microsoft.com/office/drawing/2014/main" id="{9431D97C-2566-4101-941A-49EE3780B8B7}"/>
                </a:ext>
              </a:extLst>
            </p:cNvPr>
            <p:cNvSpPr txBox="1">
              <a:spLocks noChangeArrowheads="1"/>
            </p:cNvSpPr>
            <p:nvPr/>
          </p:nvSpPr>
          <p:spPr bwMode="auto">
            <a:xfrm>
              <a:off x="6400800" y="4419600"/>
              <a:ext cx="590809" cy="30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3" name="Text Box 289">
              <a:extLst>
                <a:ext uri="{FF2B5EF4-FFF2-40B4-BE49-F238E27FC236}">
                  <a16:creationId xmlns:a16="http://schemas.microsoft.com/office/drawing/2014/main" id="{188704E6-8C97-4273-91E1-093E3E97A2BA}"/>
                </a:ext>
              </a:extLst>
            </p:cNvPr>
            <p:cNvSpPr txBox="1">
              <a:spLocks noChangeArrowheads="1"/>
            </p:cNvSpPr>
            <p:nvPr/>
          </p:nvSpPr>
          <p:spPr bwMode="auto">
            <a:xfrm>
              <a:off x="4605745" y="4954462"/>
              <a:ext cx="880655" cy="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10/12</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4" name="Text Box 288">
              <a:extLst>
                <a:ext uri="{FF2B5EF4-FFF2-40B4-BE49-F238E27FC236}">
                  <a16:creationId xmlns:a16="http://schemas.microsoft.com/office/drawing/2014/main" id="{312A83C8-C96B-4634-8D39-EA55750A5115}"/>
                </a:ext>
              </a:extLst>
            </p:cNvPr>
            <p:cNvSpPr txBox="1">
              <a:spLocks noChangeArrowheads="1"/>
            </p:cNvSpPr>
            <p:nvPr/>
          </p:nvSpPr>
          <p:spPr bwMode="auto">
            <a:xfrm>
              <a:off x="5878877" y="5331075"/>
              <a:ext cx="796010"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13/18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5" name="Text Box 287">
              <a:extLst>
                <a:ext uri="{FF2B5EF4-FFF2-40B4-BE49-F238E27FC236}">
                  <a16:creationId xmlns:a16="http://schemas.microsoft.com/office/drawing/2014/main" id="{172F37B1-DA64-4345-906E-B8D48A25B3C4}"/>
                </a:ext>
              </a:extLst>
            </p:cNvPr>
            <p:cNvSpPr txBox="1">
              <a:spLocks noChangeArrowheads="1"/>
            </p:cNvSpPr>
            <p:nvPr/>
          </p:nvSpPr>
          <p:spPr bwMode="auto">
            <a:xfrm>
              <a:off x="4572000" y="4083605"/>
              <a:ext cx="862700" cy="3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6" name="Text Box 286">
              <a:extLst>
                <a:ext uri="{FF2B5EF4-FFF2-40B4-BE49-F238E27FC236}">
                  <a16:creationId xmlns:a16="http://schemas.microsoft.com/office/drawing/2014/main" id="{133F87B1-B6EA-4A3B-9FDC-FEF057B98A06}"/>
                </a:ext>
              </a:extLst>
            </p:cNvPr>
            <p:cNvSpPr txBox="1">
              <a:spLocks noChangeArrowheads="1"/>
            </p:cNvSpPr>
            <p:nvPr/>
          </p:nvSpPr>
          <p:spPr bwMode="auto">
            <a:xfrm>
              <a:off x="7134880" y="5033506"/>
              <a:ext cx="568579" cy="30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7" name="Text Box 285">
              <a:extLst>
                <a:ext uri="{FF2B5EF4-FFF2-40B4-BE49-F238E27FC236}">
                  <a16:creationId xmlns:a16="http://schemas.microsoft.com/office/drawing/2014/main" id="{518EE73E-C0B9-435F-BD20-F33CBC0CD51A}"/>
                </a:ext>
              </a:extLst>
            </p:cNvPr>
            <p:cNvSpPr txBox="1">
              <a:spLocks noChangeArrowheads="1"/>
            </p:cNvSpPr>
            <p:nvPr/>
          </p:nvSpPr>
          <p:spPr bwMode="auto">
            <a:xfrm>
              <a:off x="6857858" y="4563470"/>
              <a:ext cx="510438" cy="3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6/6</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8" name="Text Box 284">
              <a:extLst>
                <a:ext uri="{FF2B5EF4-FFF2-40B4-BE49-F238E27FC236}">
                  <a16:creationId xmlns:a16="http://schemas.microsoft.com/office/drawing/2014/main" id="{7F268C94-D76D-4C7E-AC8F-C213682C349C}"/>
                </a:ext>
              </a:extLst>
            </p:cNvPr>
            <p:cNvSpPr txBox="1">
              <a:spLocks noChangeArrowheads="1"/>
            </p:cNvSpPr>
            <p:nvPr/>
          </p:nvSpPr>
          <p:spPr bwMode="auto">
            <a:xfrm>
              <a:off x="5860922" y="3657600"/>
              <a:ext cx="762665" cy="45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9" name="Text Box 283">
              <a:extLst>
                <a:ext uri="{FF2B5EF4-FFF2-40B4-BE49-F238E27FC236}">
                  <a16:creationId xmlns:a16="http://schemas.microsoft.com/office/drawing/2014/main" id="{F2389690-6878-43EE-9752-422A188218B4}"/>
                </a:ext>
              </a:extLst>
            </p:cNvPr>
            <p:cNvSpPr txBox="1">
              <a:spLocks noChangeArrowheads="1"/>
            </p:cNvSpPr>
            <p:nvPr/>
          </p:nvSpPr>
          <p:spPr bwMode="auto">
            <a:xfrm>
              <a:off x="5943600" y="4770299"/>
              <a:ext cx="525828" cy="33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0" name="Text Box 282">
              <a:extLst>
                <a:ext uri="{FF2B5EF4-FFF2-40B4-BE49-F238E27FC236}">
                  <a16:creationId xmlns:a16="http://schemas.microsoft.com/office/drawing/2014/main" id="{7F1A7FFB-9F3A-4F6B-A3AA-B20754AF80D0}"/>
                </a:ext>
              </a:extLst>
            </p:cNvPr>
            <p:cNvSpPr txBox="1">
              <a:spLocks noChangeArrowheads="1"/>
            </p:cNvSpPr>
            <p:nvPr/>
          </p:nvSpPr>
          <p:spPr bwMode="auto">
            <a:xfrm>
              <a:off x="7535773" y="4495800"/>
              <a:ext cx="389027"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1" name="Line 281">
              <a:extLst>
                <a:ext uri="{FF2B5EF4-FFF2-40B4-BE49-F238E27FC236}">
                  <a16:creationId xmlns:a16="http://schemas.microsoft.com/office/drawing/2014/main" id="{73CBE946-0522-4989-906A-023ACA90195C}"/>
                </a:ext>
              </a:extLst>
            </p:cNvPr>
            <p:cNvSpPr>
              <a:spLocks noChangeShapeType="1"/>
            </p:cNvSpPr>
            <p:nvPr/>
          </p:nvSpPr>
          <p:spPr bwMode="auto">
            <a:xfrm flipH="1">
              <a:off x="5743786" y="4107732"/>
              <a:ext cx="948201" cy="115632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 Box 280">
              <a:extLst>
                <a:ext uri="{FF2B5EF4-FFF2-40B4-BE49-F238E27FC236}">
                  <a16:creationId xmlns:a16="http://schemas.microsoft.com/office/drawing/2014/main" id="{893E95EB-DD8F-446A-9978-B4837B725D8A}"/>
                </a:ext>
              </a:extLst>
            </p:cNvPr>
            <p:cNvSpPr txBox="1">
              <a:spLocks noChangeArrowheads="1"/>
            </p:cNvSpPr>
            <p:nvPr/>
          </p:nvSpPr>
          <p:spPr bwMode="auto">
            <a:xfrm>
              <a:off x="7043080" y="3962400"/>
              <a:ext cx="729320" cy="32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16/19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3" name="Line 279">
              <a:extLst>
                <a:ext uri="{FF2B5EF4-FFF2-40B4-BE49-F238E27FC236}">
                  <a16:creationId xmlns:a16="http://schemas.microsoft.com/office/drawing/2014/main" id="{73B90D96-2E28-4E29-95D9-8E789CBC2CBB}"/>
                </a:ext>
              </a:extLst>
            </p:cNvPr>
            <p:cNvSpPr>
              <a:spLocks noChangeShapeType="1"/>
            </p:cNvSpPr>
            <p:nvPr/>
          </p:nvSpPr>
          <p:spPr bwMode="auto">
            <a:xfrm>
              <a:off x="6933098" y="4069307"/>
              <a:ext cx="575419" cy="497737"/>
            </a:xfrm>
            <a:prstGeom prst="line">
              <a:avLst/>
            </a:prstGeom>
            <a:noFill/>
            <a:ln w="12700">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278">
              <a:extLst>
                <a:ext uri="{FF2B5EF4-FFF2-40B4-BE49-F238E27FC236}">
                  <a16:creationId xmlns:a16="http://schemas.microsoft.com/office/drawing/2014/main" id="{3F78D170-4B3E-4220-BB82-31995531C3B8}"/>
                </a:ext>
              </a:extLst>
            </p:cNvPr>
            <p:cNvSpPr>
              <a:spLocks noChangeShapeType="1"/>
            </p:cNvSpPr>
            <p:nvPr/>
          </p:nvSpPr>
          <p:spPr bwMode="auto">
            <a:xfrm flipV="1">
              <a:off x="6944213" y="4819041"/>
              <a:ext cx="575419" cy="48701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277">
              <a:extLst>
                <a:ext uri="{FF2B5EF4-FFF2-40B4-BE49-F238E27FC236}">
                  <a16:creationId xmlns:a16="http://schemas.microsoft.com/office/drawing/2014/main" id="{D0F82E0E-4336-4E00-A8B0-E76ECB0B80AC}"/>
                </a:ext>
              </a:extLst>
            </p:cNvPr>
            <p:cNvSpPr>
              <a:spLocks noChangeShapeType="1"/>
            </p:cNvSpPr>
            <p:nvPr/>
          </p:nvSpPr>
          <p:spPr bwMode="auto">
            <a:xfrm>
              <a:off x="6780907" y="4145264"/>
              <a:ext cx="0" cy="109019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276">
              <a:extLst>
                <a:ext uri="{FF2B5EF4-FFF2-40B4-BE49-F238E27FC236}">
                  <a16:creationId xmlns:a16="http://schemas.microsoft.com/office/drawing/2014/main" id="{050C4F94-955E-4E42-AAFD-7E34B57B989B}"/>
                </a:ext>
              </a:extLst>
            </p:cNvPr>
            <p:cNvSpPr>
              <a:spLocks noChangeArrowheads="1"/>
            </p:cNvSpPr>
            <p:nvPr/>
          </p:nvSpPr>
          <p:spPr bwMode="auto">
            <a:xfrm>
              <a:off x="4630569" y="4514322"/>
              <a:ext cx="310367"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Oval 275">
              <a:extLst>
                <a:ext uri="{FF2B5EF4-FFF2-40B4-BE49-F238E27FC236}">
                  <a16:creationId xmlns:a16="http://schemas.microsoft.com/office/drawing/2014/main" id="{33678FEB-0207-4A92-9FEA-56A51ACAF2E6}"/>
                </a:ext>
              </a:extLst>
            </p:cNvPr>
            <p:cNvSpPr>
              <a:spLocks noChangeArrowheads="1"/>
            </p:cNvSpPr>
            <p:nvPr/>
          </p:nvSpPr>
          <p:spPr bwMode="auto">
            <a:xfrm>
              <a:off x="5444534" y="3860204"/>
              <a:ext cx="311222" cy="32169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Oval 274">
              <a:extLst>
                <a:ext uri="{FF2B5EF4-FFF2-40B4-BE49-F238E27FC236}">
                  <a16:creationId xmlns:a16="http://schemas.microsoft.com/office/drawing/2014/main" id="{0822C18B-6C0B-41D9-9909-4891B489580D}"/>
                </a:ext>
              </a:extLst>
            </p:cNvPr>
            <p:cNvSpPr>
              <a:spLocks noChangeArrowheads="1"/>
            </p:cNvSpPr>
            <p:nvPr/>
          </p:nvSpPr>
          <p:spPr bwMode="auto">
            <a:xfrm>
              <a:off x="6633846" y="3802120"/>
              <a:ext cx="312077" cy="32527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Oval 273">
              <a:extLst>
                <a:ext uri="{FF2B5EF4-FFF2-40B4-BE49-F238E27FC236}">
                  <a16:creationId xmlns:a16="http://schemas.microsoft.com/office/drawing/2014/main" id="{5A009AE5-2320-4427-A5CA-9DE96BEA8EA0}"/>
                </a:ext>
              </a:extLst>
            </p:cNvPr>
            <p:cNvSpPr>
              <a:spLocks noChangeArrowheads="1"/>
            </p:cNvSpPr>
            <p:nvPr/>
          </p:nvSpPr>
          <p:spPr bwMode="auto">
            <a:xfrm>
              <a:off x="5504384" y="5228311"/>
              <a:ext cx="310367"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Oval 272">
              <a:extLst>
                <a:ext uri="{FF2B5EF4-FFF2-40B4-BE49-F238E27FC236}">
                  <a16:creationId xmlns:a16="http://schemas.microsoft.com/office/drawing/2014/main" id="{B73057DB-29C5-4ED3-BD1E-2F7F5E607172}"/>
                </a:ext>
              </a:extLst>
            </p:cNvPr>
            <p:cNvSpPr>
              <a:spLocks noChangeArrowheads="1"/>
            </p:cNvSpPr>
            <p:nvPr/>
          </p:nvSpPr>
          <p:spPr bwMode="auto">
            <a:xfrm>
              <a:off x="6668902" y="5235460"/>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Oval 271">
              <a:extLst>
                <a:ext uri="{FF2B5EF4-FFF2-40B4-BE49-F238E27FC236}">
                  <a16:creationId xmlns:a16="http://schemas.microsoft.com/office/drawing/2014/main" id="{7E6433F8-CEB5-45FC-B63C-9855184B5B85}"/>
                </a:ext>
              </a:extLst>
            </p:cNvPr>
            <p:cNvSpPr>
              <a:spLocks noChangeArrowheads="1"/>
            </p:cNvSpPr>
            <p:nvPr/>
          </p:nvSpPr>
          <p:spPr bwMode="auto">
            <a:xfrm>
              <a:off x="7461492" y="4528620"/>
              <a:ext cx="312077" cy="3243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Text Box 270">
              <a:extLst>
                <a:ext uri="{FF2B5EF4-FFF2-40B4-BE49-F238E27FC236}">
                  <a16:creationId xmlns:a16="http://schemas.microsoft.com/office/drawing/2014/main" id="{80EA89CA-C6C5-4D8F-9A3D-8461836B79A8}"/>
                </a:ext>
              </a:extLst>
            </p:cNvPr>
            <p:cNvSpPr txBox="1">
              <a:spLocks noChangeArrowheads="1"/>
            </p:cNvSpPr>
            <p:nvPr/>
          </p:nvSpPr>
          <p:spPr bwMode="auto">
            <a:xfrm>
              <a:off x="6011403" y="5659922"/>
              <a:ext cx="609619" cy="43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(l)</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83" name="Text Box 269">
            <a:extLst>
              <a:ext uri="{FF2B5EF4-FFF2-40B4-BE49-F238E27FC236}">
                <a16:creationId xmlns:a16="http://schemas.microsoft.com/office/drawing/2014/main" id="{78E2E7F7-6F73-4A57-80DA-946735038EE4}"/>
              </a:ext>
            </a:extLst>
          </p:cNvPr>
          <p:cNvSpPr txBox="1">
            <a:spLocks noChangeArrowheads="1"/>
          </p:cNvSpPr>
          <p:nvPr/>
        </p:nvSpPr>
        <p:spPr bwMode="auto">
          <a:xfrm>
            <a:off x="2427011" y="2260511"/>
            <a:ext cx="546348" cy="42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宋体-18030"/>
                <a:cs typeface="Times New Roman" pitchFamily="18" charset="0"/>
              </a:rPr>
              <a:t>(k)</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4" name="Text Box 268">
            <a:extLst>
              <a:ext uri="{FF2B5EF4-FFF2-40B4-BE49-F238E27FC236}">
                <a16:creationId xmlns:a16="http://schemas.microsoft.com/office/drawing/2014/main" id="{9CC9FFC5-AF58-4EA9-AB07-A0DD49F5675E}"/>
              </a:ext>
            </a:extLst>
          </p:cNvPr>
          <p:cNvSpPr txBox="1">
            <a:spLocks noChangeArrowheads="1"/>
          </p:cNvSpPr>
          <p:nvPr/>
        </p:nvSpPr>
        <p:spPr bwMode="auto">
          <a:xfrm>
            <a:off x="1066698" y="1013041"/>
            <a:ext cx="526683"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5" name="Text Box 267">
            <a:extLst>
              <a:ext uri="{FF2B5EF4-FFF2-40B4-BE49-F238E27FC236}">
                <a16:creationId xmlns:a16="http://schemas.microsoft.com/office/drawing/2014/main" id="{511E4C6C-337D-4EEE-BA3B-4876DD1DEC0F}"/>
              </a:ext>
            </a:extLst>
          </p:cNvPr>
          <p:cNvSpPr txBox="1">
            <a:spLocks noChangeArrowheads="1"/>
          </p:cNvSpPr>
          <p:nvPr/>
        </p:nvSpPr>
        <p:spPr bwMode="auto">
          <a:xfrm>
            <a:off x="1910007" y="275087"/>
            <a:ext cx="528393" cy="50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6" name="Text Box 266">
            <a:extLst>
              <a:ext uri="{FF2B5EF4-FFF2-40B4-BE49-F238E27FC236}">
                <a16:creationId xmlns:a16="http://schemas.microsoft.com/office/drawing/2014/main" id="{8A303F17-1A61-4215-A556-993666064711}"/>
              </a:ext>
            </a:extLst>
          </p:cNvPr>
          <p:cNvSpPr txBox="1">
            <a:spLocks noChangeArrowheads="1"/>
          </p:cNvSpPr>
          <p:nvPr/>
        </p:nvSpPr>
        <p:spPr bwMode="auto">
          <a:xfrm>
            <a:off x="1894343" y="1698841"/>
            <a:ext cx="527538" cy="510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7" name="Text Box 265">
            <a:extLst>
              <a:ext uri="{FF2B5EF4-FFF2-40B4-BE49-F238E27FC236}">
                <a16:creationId xmlns:a16="http://schemas.microsoft.com/office/drawing/2014/main" id="{CDDCEB14-5BB3-4274-95CA-D95EE0715B61}"/>
              </a:ext>
            </a:extLst>
          </p:cNvPr>
          <p:cNvSpPr txBox="1">
            <a:spLocks noChangeArrowheads="1"/>
          </p:cNvSpPr>
          <p:nvPr/>
        </p:nvSpPr>
        <p:spPr bwMode="auto">
          <a:xfrm>
            <a:off x="3027225" y="251041"/>
            <a:ext cx="525828" cy="5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8" name="Text Box 264">
            <a:extLst>
              <a:ext uri="{FF2B5EF4-FFF2-40B4-BE49-F238E27FC236}">
                <a16:creationId xmlns:a16="http://schemas.microsoft.com/office/drawing/2014/main" id="{B4746F0B-5372-481B-8B96-C3824376F6DD}"/>
              </a:ext>
            </a:extLst>
          </p:cNvPr>
          <p:cNvSpPr txBox="1">
            <a:spLocks noChangeArrowheads="1"/>
          </p:cNvSpPr>
          <p:nvPr/>
        </p:nvSpPr>
        <p:spPr bwMode="auto">
          <a:xfrm>
            <a:off x="3048000" y="1645793"/>
            <a:ext cx="527538" cy="510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9" name="Line 263">
            <a:extLst>
              <a:ext uri="{FF2B5EF4-FFF2-40B4-BE49-F238E27FC236}">
                <a16:creationId xmlns:a16="http://schemas.microsoft.com/office/drawing/2014/main" id="{62765B0D-3B98-4EC2-9808-B90FDC1B391E}"/>
              </a:ext>
            </a:extLst>
          </p:cNvPr>
          <p:cNvSpPr>
            <a:spLocks noChangeShapeType="1"/>
          </p:cNvSpPr>
          <p:nvPr/>
        </p:nvSpPr>
        <p:spPr bwMode="auto">
          <a:xfrm>
            <a:off x="1366805" y="1273729"/>
            <a:ext cx="617314" cy="51114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262">
            <a:extLst>
              <a:ext uri="{FF2B5EF4-FFF2-40B4-BE49-F238E27FC236}">
                <a16:creationId xmlns:a16="http://schemas.microsoft.com/office/drawing/2014/main" id="{0AED8F03-F728-4CB5-8F24-98FDEBAEF13F}"/>
              </a:ext>
            </a:extLst>
          </p:cNvPr>
          <p:cNvSpPr>
            <a:spLocks noChangeShapeType="1"/>
          </p:cNvSpPr>
          <p:nvPr/>
        </p:nvSpPr>
        <p:spPr bwMode="auto">
          <a:xfrm>
            <a:off x="2193595" y="461444"/>
            <a:ext cx="864410" cy="894"/>
          </a:xfrm>
          <a:prstGeom prst="line">
            <a:avLst/>
          </a:prstGeom>
          <a:noFill/>
          <a:ln w="12700">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261">
            <a:extLst>
              <a:ext uri="{FF2B5EF4-FFF2-40B4-BE49-F238E27FC236}">
                <a16:creationId xmlns:a16="http://schemas.microsoft.com/office/drawing/2014/main" id="{6E65FA42-964C-438C-9CB1-7954BAAC6CAD}"/>
              </a:ext>
            </a:extLst>
          </p:cNvPr>
          <p:cNvSpPr>
            <a:spLocks noChangeShapeType="1"/>
          </p:cNvSpPr>
          <p:nvPr/>
        </p:nvSpPr>
        <p:spPr bwMode="auto">
          <a:xfrm>
            <a:off x="2214970" y="1856359"/>
            <a:ext cx="880655" cy="268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Text Box 260">
            <a:extLst>
              <a:ext uri="{FF2B5EF4-FFF2-40B4-BE49-F238E27FC236}">
                <a16:creationId xmlns:a16="http://schemas.microsoft.com/office/drawing/2014/main" id="{9270E616-4295-48DD-AFB9-09C69835F00B}"/>
              </a:ext>
            </a:extLst>
          </p:cNvPr>
          <p:cNvSpPr txBox="1">
            <a:spLocks noChangeArrowheads="1"/>
          </p:cNvSpPr>
          <p:nvPr/>
        </p:nvSpPr>
        <p:spPr bwMode="auto">
          <a:xfrm>
            <a:off x="2819400" y="1038712"/>
            <a:ext cx="442893" cy="30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3" name="Text Box 259">
            <a:extLst>
              <a:ext uri="{FF2B5EF4-FFF2-40B4-BE49-F238E27FC236}">
                <a16:creationId xmlns:a16="http://schemas.microsoft.com/office/drawing/2014/main" id="{F6269F81-7EA2-49F0-9E0E-32D9B6797296}"/>
              </a:ext>
            </a:extLst>
          </p:cNvPr>
          <p:cNvSpPr txBox="1">
            <a:spLocks noChangeArrowheads="1"/>
          </p:cNvSpPr>
          <p:nvPr/>
        </p:nvSpPr>
        <p:spPr bwMode="auto">
          <a:xfrm>
            <a:off x="1488215" y="1165441"/>
            <a:ext cx="469398" cy="3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4" name="Text Box 258">
            <a:extLst>
              <a:ext uri="{FF2B5EF4-FFF2-40B4-BE49-F238E27FC236}">
                <a16:creationId xmlns:a16="http://schemas.microsoft.com/office/drawing/2014/main" id="{E491A36D-2FA7-4C4D-8C83-FE411A232CE0}"/>
              </a:ext>
            </a:extLst>
          </p:cNvPr>
          <p:cNvSpPr txBox="1">
            <a:spLocks noChangeArrowheads="1"/>
          </p:cNvSpPr>
          <p:nvPr/>
        </p:nvSpPr>
        <p:spPr bwMode="auto">
          <a:xfrm>
            <a:off x="2472477" y="1537586"/>
            <a:ext cx="499323" cy="31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5" name="Text Box 257">
            <a:extLst>
              <a:ext uri="{FF2B5EF4-FFF2-40B4-BE49-F238E27FC236}">
                <a16:creationId xmlns:a16="http://schemas.microsoft.com/office/drawing/2014/main" id="{74AB295B-AB64-4820-8298-B258F4167E18}"/>
              </a:ext>
            </a:extLst>
          </p:cNvPr>
          <p:cNvSpPr txBox="1">
            <a:spLocks noChangeArrowheads="1"/>
          </p:cNvSpPr>
          <p:nvPr/>
        </p:nvSpPr>
        <p:spPr bwMode="auto">
          <a:xfrm>
            <a:off x="3352800" y="1323284"/>
            <a:ext cx="425793" cy="29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7</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6" name="Text Box 256">
            <a:extLst>
              <a:ext uri="{FF2B5EF4-FFF2-40B4-BE49-F238E27FC236}">
                <a16:creationId xmlns:a16="http://schemas.microsoft.com/office/drawing/2014/main" id="{0B0992EE-6BE9-4AA4-8395-7EEFB8E02EA4}"/>
              </a:ext>
            </a:extLst>
          </p:cNvPr>
          <p:cNvSpPr txBox="1">
            <a:spLocks noChangeArrowheads="1"/>
          </p:cNvSpPr>
          <p:nvPr/>
        </p:nvSpPr>
        <p:spPr bwMode="auto">
          <a:xfrm>
            <a:off x="2521062" y="1185263"/>
            <a:ext cx="526683" cy="33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7" name="Text Box 255">
            <a:extLst>
              <a:ext uri="{FF2B5EF4-FFF2-40B4-BE49-F238E27FC236}">
                <a16:creationId xmlns:a16="http://schemas.microsoft.com/office/drawing/2014/main" id="{C8A49FE3-3F79-49ED-8364-96D49E5B0561}"/>
              </a:ext>
            </a:extLst>
          </p:cNvPr>
          <p:cNvSpPr txBox="1">
            <a:spLocks noChangeArrowheads="1"/>
          </p:cNvSpPr>
          <p:nvPr/>
        </p:nvSpPr>
        <p:spPr bwMode="auto">
          <a:xfrm>
            <a:off x="3953196" y="1032457"/>
            <a:ext cx="389882" cy="4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8" name="Line 254">
            <a:extLst>
              <a:ext uri="{FF2B5EF4-FFF2-40B4-BE49-F238E27FC236}">
                <a16:creationId xmlns:a16="http://schemas.microsoft.com/office/drawing/2014/main" id="{951354ED-BD78-44FE-B2DE-0E66B0AC1B29}"/>
              </a:ext>
            </a:extLst>
          </p:cNvPr>
          <p:cNvSpPr>
            <a:spLocks noChangeShapeType="1"/>
          </p:cNvSpPr>
          <p:nvPr/>
        </p:nvSpPr>
        <p:spPr bwMode="auto">
          <a:xfrm flipH="1">
            <a:off x="2144859" y="595484"/>
            <a:ext cx="991806" cy="121530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Text Box 253">
            <a:extLst>
              <a:ext uri="{FF2B5EF4-FFF2-40B4-BE49-F238E27FC236}">
                <a16:creationId xmlns:a16="http://schemas.microsoft.com/office/drawing/2014/main" id="{9D54A7CC-E417-4977-93CF-1D2CC8EF83A6}"/>
              </a:ext>
            </a:extLst>
          </p:cNvPr>
          <p:cNvSpPr txBox="1">
            <a:spLocks noChangeArrowheads="1"/>
          </p:cNvSpPr>
          <p:nvPr/>
        </p:nvSpPr>
        <p:spPr bwMode="auto">
          <a:xfrm>
            <a:off x="3526548" y="456489"/>
            <a:ext cx="475383" cy="32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0" name="Line 252">
            <a:extLst>
              <a:ext uri="{FF2B5EF4-FFF2-40B4-BE49-F238E27FC236}">
                <a16:creationId xmlns:a16="http://schemas.microsoft.com/office/drawing/2014/main" id="{78E472A5-074A-408E-A17F-3C4BD9B2A143}"/>
              </a:ext>
            </a:extLst>
          </p:cNvPr>
          <p:cNvSpPr>
            <a:spLocks noChangeShapeType="1"/>
          </p:cNvSpPr>
          <p:nvPr/>
        </p:nvSpPr>
        <p:spPr bwMode="auto">
          <a:xfrm>
            <a:off x="3372647" y="498975"/>
            <a:ext cx="634414" cy="56297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51">
            <a:extLst>
              <a:ext uri="{FF2B5EF4-FFF2-40B4-BE49-F238E27FC236}">
                <a16:creationId xmlns:a16="http://schemas.microsoft.com/office/drawing/2014/main" id="{FB40A7A9-C5B3-4670-A99A-17BFF29AD8A8}"/>
              </a:ext>
            </a:extLst>
          </p:cNvPr>
          <p:cNvSpPr>
            <a:spLocks noChangeShapeType="1"/>
          </p:cNvSpPr>
          <p:nvPr/>
        </p:nvSpPr>
        <p:spPr bwMode="auto">
          <a:xfrm>
            <a:off x="3211906" y="651782"/>
            <a:ext cx="855" cy="109198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Oval 250">
            <a:extLst>
              <a:ext uri="{FF2B5EF4-FFF2-40B4-BE49-F238E27FC236}">
                <a16:creationId xmlns:a16="http://schemas.microsoft.com/office/drawing/2014/main" id="{23ABFBD6-DE86-40E4-9567-3E80A860B41E}"/>
              </a:ext>
            </a:extLst>
          </p:cNvPr>
          <p:cNvSpPr>
            <a:spLocks noChangeArrowheads="1"/>
          </p:cNvSpPr>
          <p:nvPr/>
        </p:nvSpPr>
        <p:spPr bwMode="auto">
          <a:xfrm>
            <a:off x="1062423" y="1022627"/>
            <a:ext cx="309512"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Oval 249">
            <a:extLst>
              <a:ext uri="{FF2B5EF4-FFF2-40B4-BE49-F238E27FC236}">
                <a16:creationId xmlns:a16="http://schemas.microsoft.com/office/drawing/2014/main" id="{36CAE877-9D8C-446B-9753-077D1FB30876}"/>
              </a:ext>
            </a:extLst>
          </p:cNvPr>
          <p:cNvSpPr>
            <a:spLocks noChangeArrowheads="1"/>
          </p:cNvSpPr>
          <p:nvPr/>
        </p:nvSpPr>
        <p:spPr bwMode="auto">
          <a:xfrm>
            <a:off x="1895198" y="366722"/>
            <a:ext cx="310367"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248">
            <a:extLst>
              <a:ext uri="{FF2B5EF4-FFF2-40B4-BE49-F238E27FC236}">
                <a16:creationId xmlns:a16="http://schemas.microsoft.com/office/drawing/2014/main" id="{1E8600F0-60A6-4541-8DD3-961EF8CB88B9}"/>
              </a:ext>
            </a:extLst>
          </p:cNvPr>
          <p:cNvSpPr>
            <a:spLocks noChangeArrowheads="1"/>
          </p:cNvSpPr>
          <p:nvPr/>
        </p:nvSpPr>
        <p:spPr bwMode="auto">
          <a:xfrm>
            <a:off x="3065700" y="310425"/>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Oval 247">
            <a:extLst>
              <a:ext uri="{FF2B5EF4-FFF2-40B4-BE49-F238E27FC236}">
                <a16:creationId xmlns:a16="http://schemas.microsoft.com/office/drawing/2014/main" id="{E3DA07D3-9AC2-43D5-A029-5485D23CAD7B}"/>
              </a:ext>
            </a:extLst>
          </p:cNvPr>
          <p:cNvSpPr>
            <a:spLocks noChangeArrowheads="1"/>
          </p:cNvSpPr>
          <p:nvPr/>
        </p:nvSpPr>
        <p:spPr bwMode="auto">
          <a:xfrm>
            <a:off x="1911443" y="1769679"/>
            <a:ext cx="310367" cy="3225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246">
            <a:extLst>
              <a:ext uri="{FF2B5EF4-FFF2-40B4-BE49-F238E27FC236}">
                <a16:creationId xmlns:a16="http://schemas.microsoft.com/office/drawing/2014/main" id="{38E8CE29-1665-4D03-B450-73A34FEE7781}"/>
              </a:ext>
            </a:extLst>
          </p:cNvPr>
          <p:cNvSpPr>
            <a:spLocks noChangeArrowheads="1"/>
          </p:cNvSpPr>
          <p:nvPr/>
        </p:nvSpPr>
        <p:spPr bwMode="auto">
          <a:xfrm>
            <a:off x="3100755" y="1743765"/>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Oval 245">
            <a:extLst>
              <a:ext uri="{FF2B5EF4-FFF2-40B4-BE49-F238E27FC236}">
                <a16:creationId xmlns:a16="http://schemas.microsoft.com/office/drawing/2014/main" id="{168277AD-B280-4460-B5FE-B8A851A32CAD}"/>
              </a:ext>
            </a:extLst>
          </p:cNvPr>
          <p:cNvSpPr>
            <a:spLocks noChangeArrowheads="1"/>
          </p:cNvSpPr>
          <p:nvPr/>
        </p:nvSpPr>
        <p:spPr bwMode="auto">
          <a:xfrm>
            <a:off x="3894200" y="1036925"/>
            <a:ext cx="311222" cy="32348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44">
            <a:extLst>
              <a:ext uri="{FF2B5EF4-FFF2-40B4-BE49-F238E27FC236}">
                <a16:creationId xmlns:a16="http://schemas.microsoft.com/office/drawing/2014/main" id="{0B7C3029-F340-4D31-8CB3-CF26B3D95D1B}"/>
              </a:ext>
            </a:extLst>
          </p:cNvPr>
          <p:cNvSpPr>
            <a:spLocks noChangeShapeType="1"/>
          </p:cNvSpPr>
          <p:nvPr/>
        </p:nvSpPr>
        <p:spPr bwMode="auto">
          <a:xfrm flipH="1">
            <a:off x="1360820" y="651782"/>
            <a:ext cx="573709" cy="47182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Text Box 243">
            <a:extLst>
              <a:ext uri="{FF2B5EF4-FFF2-40B4-BE49-F238E27FC236}">
                <a16:creationId xmlns:a16="http://schemas.microsoft.com/office/drawing/2014/main" id="{FD7C5DED-1BA9-472D-8934-FAEEC422AF8C}"/>
              </a:ext>
            </a:extLst>
          </p:cNvPr>
          <p:cNvSpPr txBox="1">
            <a:spLocks noChangeArrowheads="1"/>
          </p:cNvSpPr>
          <p:nvPr/>
        </p:nvSpPr>
        <p:spPr bwMode="auto">
          <a:xfrm>
            <a:off x="1554906" y="798332"/>
            <a:ext cx="482223" cy="3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10" name="Line 242">
            <a:extLst>
              <a:ext uri="{FF2B5EF4-FFF2-40B4-BE49-F238E27FC236}">
                <a16:creationId xmlns:a16="http://schemas.microsoft.com/office/drawing/2014/main" id="{53861907-1FAE-43F9-9BFF-E5BB55B41EB7}"/>
              </a:ext>
            </a:extLst>
          </p:cNvPr>
          <p:cNvSpPr>
            <a:spLocks noChangeShapeType="1"/>
          </p:cNvSpPr>
          <p:nvPr/>
        </p:nvSpPr>
        <p:spPr bwMode="auto">
          <a:xfrm flipH="1" flipV="1">
            <a:off x="3311087" y="601740"/>
            <a:ext cx="587389" cy="54241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Text Box 241">
            <a:extLst>
              <a:ext uri="{FF2B5EF4-FFF2-40B4-BE49-F238E27FC236}">
                <a16:creationId xmlns:a16="http://schemas.microsoft.com/office/drawing/2014/main" id="{C9905222-9707-43B3-8957-3692697D9753}"/>
              </a:ext>
            </a:extLst>
          </p:cNvPr>
          <p:cNvSpPr txBox="1">
            <a:spLocks noChangeArrowheads="1"/>
          </p:cNvSpPr>
          <p:nvPr/>
        </p:nvSpPr>
        <p:spPr bwMode="auto">
          <a:xfrm>
            <a:off x="3400862" y="847481"/>
            <a:ext cx="524973" cy="29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12" name="Line 240">
            <a:extLst>
              <a:ext uri="{FF2B5EF4-FFF2-40B4-BE49-F238E27FC236}">
                <a16:creationId xmlns:a16="http://schemas.microsoft.com/office/drawing/2014/main" id="{E61A6311-FDAA-417F-AA86-3C69AB5F809A}"/>
              </a:ext>
            </a:extLst>
          </p:cNvPr>
          <p:cNvSpPr>
            <a:spLocks noChangeShapeType="1"/>
          </p:cNvSpPr>
          <p:nvPr/>
        </p:nvSpPr>
        <p:spPr bwMode="auto">
          <a:xfrm flipV="1">
            <a:off x="2043114" y="659824"/>
            <a:ext cx="2565" cy="1107175"/>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Text Box 239">
            <a:extLst>
              <a:ext uri="{FF2B5EF4-FFF2-40B4-BE49-F238E27FC236}">
                <a16:creationId xmlns:a16="http://schemas.microsoft.com/office/drawing/2014/main" id="{2755AED4-82FF-4A85-BED2-B348C72E910B}"/>
              </a:ext>
            </a:extLst>
          </p:cNvPr>
          <p:cNvSpPr txBox="1">
            <a:spLocks noChangeArrowheads="1"/>
          </p:cNvSpPr>
          <p:nvPr/>
        </p:nvSpPr>
        <p:spPr bwMode="auto">
          <a:xfrm>
            <a:off x="1978133" y="1063733"/>
            <a:ext cx="407838"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5</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14" name="Line 238">
            <a:extLst>
              <a:ext uri="{FF2B5EF4-FFF2-40B4-BE49-F238E27FC236}">
                <a16:creationId xmlns:a16="http://schemas.microsoft.com/office/drawing/2014/main" id="{EDCBA6BD-F448-4E7F-A38C-16243C95BF20}"/>
              </a:ext>
            </a:extLst>
          </p:cNvPr>
          <p:cNvSpPr>
            <a:spLocks noChangeShapeType="1"/>
          </p:cNvSpPr>
          <p:nvPr/>
        </p:nvSpPr>
        <p:spPr bwMode="auto">
          <a:xfrm flipH="1">
            <a:off x="2243185" y="1940358"/>
            <a:ext cx="86270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Text Box 237">
            <a:extLst>
              <a:ext uri="{FF2B5EF4-FFF2-40B4-BE49-F238E27FC236}">
                <a16:creationId xmlns:a16="http://schemas.microsoft.com/office/drawing/2014/main" id="{96C817E5-580E-482C-AA5B-5EC1FC019F38}"/>
              </a:ext>
            </a:extLst>
          </p:cNvPr>
          <p:cNvSpPr txBox="1">
            <a:spLocks noChangeArrowheads="1"/>
          </p:cNvSpPr>
          <p:nvPr/>
        </p:nvSpPr>
        <p:spPr bwMode="auto">
          <a:xfrm>
            <a:off x="2492847" y="1872444"/>
            <a:ext cx="500178"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16" name="Line 236">
            <a:extLst>
              <a:ext uri="{FF2B5EF4-FFF2-40B4-BE49-F238E27FC236}">
                <a16:creationId xmlns:a16="http://schemas.microsoft.com/office/drawing/2014/main" id="{101D6F0F-CF1F-4EB0-9F18-38360C82E368}"/>
              </a:ext>
            </a:extLst>
          </p:cNvPr>
          <p:cNvSpPr>
            <a:spLocks noChangeShapeType="1"/>
          </p:cNvSpPr>
          <p:nvPr/>
        </p:nvSpPr>
        <p:spPr bwMode="auto">
          <a:xfrm flipH="1">
            <a:off x="3349562" y="1269261"/>
            <a:ext cx="571999" cy="52097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AutoShape 235">
            <a:extLst>
              <a:ext uri="{FF2B5EF4-FFF2-40B4-BE49-F238E27FC236}">
                <a16:creationId xmlns:a16="http://schemas.microsoft.com/office/drawing/2014/main" id="{76A50A43-691B-4086-BB11-4E91AE130D84}"/>
              </a:ext>
            </a:extLst>
          </p:cNvPr>
          <p:cNvSpPr>
            <a:spLocks noChangeShapeType="1"/>
          </p:cNvSpPr>
          <p:nvPr/>
        </p:nvSpPr>
        <p:spPr bwMode="auto">
          <a:xfrm flipV="1">
            <a:off x="2208130" y="549911"/>
            <a:ext cx="909726" cy="4468"/>
          </a:xfrm>
          <a:prstGeom prst="straightConnector1">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Text Box 234">
            <a:extLst>
              <a:ext uri="{FF2B5EF4-FFF2-40B4-BE49-F238E27FC236}">
                <a16:creationId xmlns:a16="http://schemas.microsoft.com/office/drawing/2014/main" id="{256B3237-8E46-497A-844F-5693ED70A26E}"/>
              </a:ext>
            </a:extLst>
          </p:cNvPr>
          <p:cNvSpPr txBox="1">
            <a:spLocks noChangeArrowheads="1"/>
          </p:cNvSpPr>
          <p:nvPr/>
        </p:nvSpPr>
        <p:spPr bwMode="auto">
          <a:xfrm>
            <a:off x="2450096" y="493614"/>
            <a:ext cx="475383" cy="32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highlight>
                  <a:srgbClr val="FFFF00"/>
                </a:highligh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highlight>
                <a:srgbClr val="FFFF00"/>
              </a:highlight>
              <a:latin typeface="Arial" pitchFamily="34" charset="0"/>
              <a:cs typeface="Arial" pitchFamily="34" charset="0"/>
            </a:endParaRPr>
          </a:p>
        </p:txBody>
      </p:sp>
      <p:sp>
        <p:nvSpPr>
          <p:cNvPr id="119" name="AutoShape 233">
            <a:extLst>
              <a:ext uri="{FF2B5EF4-FFF2-40B4-BE49-F238E27FC236}">
                <a16:creationId xmlns:a16="http://schemas.microsoft.com/office/drawing/2014/main" id="{CCCA2F1D-D600-43C1-A1B1-10BAF4D46E02}"/>
              </a:ext>
            </a:extLst>
          </p:cNvPr>
          <p:cNvSpPr>
            <a:spLocks noChangeShapeType="1"/>
          </p:cNvSpPr>
          <p:nvPr/>
        </p:nvSpPr>
        <p:spPr bwMode="auto">
          <a:xfrm flipH="1" flipV="1">
            <a:off x="1280449" y="1313942"/>
            <a:ext cx="642964" cy="545992"/>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Text Box 232">
            <a:extLst>
              <a:ext uri="{FF2B5EF4-FFF2-40B4-BE49-F238E27FC236}">
                <a16:creationId xmlns:a16="http://schemas.microsoft.com/office/drawing/2014/main" id="{03ED7028-99AD-4BC3-B7AD-C6333EE1A468}"/>
              </a:ext>
            </a:extLst>
          </p:cNvPr>
          <p:cNvSpPr txBox="1">
            <a:spLocks noChangeArrowheads="1"/>
          </p:cNvSpPr>
          <p:nvPr/>
        </p:nvSpPr>
        <p:spPr bwMode="auto">
          <a:xfrm>
            <a:off x="1384760" y="1518577"/>
            <a:ext cx="500178" cy="31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8</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5" name="文本框 44">
            <a:extLst>
              <a:ext uri="{FF2B5EF4-FFF2-40B4-BE49-F238E27FC236}">
                <a16:creationId xmlns:a16="http://schemas.microsoft.com/office/drawing/2014/main" id="{A35E0D15-9C78-02CC-DE86-152DB0F63147}"/>
              </a:ext>
            </a:extLst>
          </p:cNvPr>
          <p:cNvSpPr txBox="1"/>
          <p:nvPr/>
        </p:nvSpPr>
        <p:spPr>
          <a:xfrm>
            <a:off x="304800" y="6421187"/>
            <a:ext cx="7848600" cy="369332"/>
          </a:xfrm>
          <a:prstGeom prst="rect">
            <a:avLst/>
          </a:prstGeom>
          <a:solidFill>
            <a:srgbClr val="FFC000"/>
          </a:solidFill>
          <a:ln w="22225">
            <a:solidFill>
              <a:schemeClr val="accent1">
                <a:shade val="50000"/>
              </a:schemeClr>
            </a:solidFill>
          </a:ln>
        </p:spPr>
        <p:txBody>
          <a:bodyPr wrap="square">
            <a:spAutoFit/>
          </a:bodyPr>
          <a:lstStyle/>
          <a:p>
            <a:r>
              <a:rPr lang="zh-CN" altLang="en-US" dirty="0"/>
              <a:t>最后一轮中的剩余网络中没有增广路径，因而只有左边一个小图，计算结束</a:t>
            </a:r>
            <a:endParaRPr lang="en-US" dirty="0"/>
          </a:p>
        </p:txBody>
      </p:sp>
      <p:sp>
        <p:nvSpPr>
          <p:cNvPr id="4" name="任意多边形: 形状 3">
            <a:extLst>
              <a:ext uri="{FF2B5EF4-FFF2-40B4-BE49-F238E27FC236}">
                <a16:creationId xmlns:a16="http://schemas.microsoft.com/office/drawing/2014/main" id="{4C9BCCB8-BFCF-4AF2-BAA4-5886509C611A}"/>
              </a:ext>
            </a:extLst>
          </p:cNvPr>
          <p:cNvSpPr/>
          <p:nvPr/>
        </p:nvSpPr>
        <p:spPr>
          <a:xfrm>
            <a:off x="5624623" y="85060"/>
            <a:ext cx="2052084" cy="1903228"/>
          </a:xfrm>
          <a:custGeom>
            <a:avLst/>
            <a:gdLst>
              <a:gd name="connsiteX0" fmla="*/ 0 w 2052084"/>
              <a:gd name="connsiteY0" fmla="*/ 0 h 1903228"/>
              <a:gd name="connsiteX1" fmla="*/ 818707 w 2052084"/>
              <a:gd name="connsiteY1" fmla="*/ 1020726 h 1903228"/>
              <a:gd name="connsiteX2" fmla="*/ 1286540 w 2052084"/>
              <a:gd name="connsiteY2" fmla="*/ 1541721 h 1903228"/>
              <a:gd name="connsiteX3" fmla="*/ 2052084 w 2052084"/>
              <a:gd name="connsiteY3" fmla="*/ 1903228 h 1903228"/>
              <a:gd name="connsiteX4" fmla="*/ 2052084 w 2052084"/>
              <a:gd name="connsiteY4" fmla="*/ 1903228 h 1903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2084" h="1903228">
                <a:moveTo>
                  <a:pt x="0" y="0"/>
                </a:moveTo>
                <a:cubicBezTo>
                  <a:pt x="302142" y="381886"/>
                  <a:pt x="604284" y="763773"/>
                  <a:pt x="818707" y="1020726"/>
                </a:cubicBezTo>
                <a:cubicBezTo>
                  <a:pt x="1033130" y="1277679"/>
                  <a:pt x="1080977" y="1394637"/>
                  <a:pt x="1286540" y="1541721"/>
                </a:cubicBezTo>
                <a:cubicBezTo>
                  <a:pt x="1492103" y="1688805"/>
                  <a:pt x="2052084" y="1903228"/>
                  <a:pt x="2052084" y="1903228"/>
                </a:cubicBezTo>
                <a:lnTo>
                  <a:pt x="2052084" y="1903228"/>
                </a:lnTo>
              </a:path>
            </a:pathLst>
          </a:custGeom>
          <a:noFill/>
          <a:ln w="635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37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a:t>
            </a:r>
          </a:p>
        </p:txBody>
      </p:sp>
      <p:sp>
        <p:nvSpPr>
          <p:cNvPr id="3" name="TextBox 2"/>
          <p:cNvSpPr txBox="1"/>
          <p:nvPr/>
        </p:nvSpPr>
        <p:spPr>
          <a:xfrm>
            <a:off x="762000" y="816385"/>
            <a:ext cx="8153400" cy="969496"/>
          </a:xfrm>
          <a:prstGeom prst="rect">
            <a:avLst/>
          </a:prstGeom>
          <a:noFill/>
        </p:spPr>
        <p:txBody>
          <a:bodyPr wrap="square" rtlCol="0">
            <a:spAutoFit/>
          </a:bodyPr>
          <a:lstStyle/>
          <a:p>
            <a:pPr defTabSz="660400"/>
            <a:r>
              <a:rPr lang="zh-CN" altLang="en-US" sz="24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多源多汇网络的最大流问题 </a:t>
            </a:r>
            <a:r>
              <a:rPr lang="zh-CN" altLang="en-US" sz="24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sym typeface="Symbol" panose="05050102010706020507" pitchFamily="18" charset="2"/>
              </a:rPr>
              <a:t> </a:t>
            </a:r>
            <a:r>
              <a:rPr lang="zh-CN" altLang="en-US" sz="24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单源单汇网络的最大流问题</a:t>
            </a:r>
            <a:r>
              <a:rPr lang="en-US" sz="2000" dirty="0">
                <a:latin typeface="Times New Roman" pitchFamily="18" charset="0"/>
                <a:ea typeface="SimSun" pitchFamily="2" charset="-122"/>
                <a:cs typeface="Times New Roman" pitchFamily="18" charset="0"/>
              </a:rPr>
              <a:t> </a:t>
            </a:r>
          </a:p>
          <a:p>
            <a:pPr marL="285750" indent="-285750">
              <a:spcBef>
                <a:spcPts val="1800"/>
              </a:spcBef>
              <a:buFont typeface="Arial" panose="020B0604020202020204" pitchFamily="34" charset="0"/>
              <a:buChar char="•"/>
            </a:pPr>
            <a:r>
              <a:rPr lang="zh-CN" altLang="en-US" dirty="0">
                <a:latin typeface="+mn-ea"/>
              </a:rPr>
              <a:t>添加总源节点</a:t>
            </a:r>
            <a:r>
              <a:rPr lang="en-US" altLang="zh-CN" dirty="0">
                <a:latin typeface="+mn-ea"/>
              </a:rPr>
              <a:t>s</a:t>
            </a:r>
            <a:r>
              <a:rPr lang="zh-CN" altLang="en-US" dirty="0">
                <a:latin typeface="+mn-ea"/>
              </a:rPr>
              <a:t>和总汇节点</a:t>
            </a:r>
            <a:r>
              <a:rPr lang="en-US" altLang="zh-CN" dirty="0">
                <a:latin typeface="+mn-ea"/>
              </a:rPr>
              <a:t>t</a:t>
            </a:r>
            <a:r>
              <a:rPr lang="zh-CN" altLang="en-US" dirty="0">
                <a:latin typeface="+mn-ea"/>
              </a:rPr>
              <a:t>，并对辅助边的容量和方向进行相应设置</a:t>
            </a:r>
            <a:r>
              <a:rPr lang="en-US" altLang="zh-CN" dirty="0">
                <a:latin typeface="+mn-ea"/>
              </a:rPr>
              <a:t>.</a:t>
            </a:r>
            <a:endParaRPr lang="en-US" dirty="0">
              <a:latin typeface="+mn-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文本框 9">
            <a:extLst>
              <a:ext uri="{FF2B5EF4-FFF2-40B4-BE49-F238E27FC236}">
                <a16:creationId xmlns:a16="http://schemas.microsoft.com/office/drawing/2014/main" id="{D9D8C988-BE92-4AAC-8956-92A0B8940117}"/>
              </a:ext>
            </a:extLst>
          </p:cNvPr>
          <p:cNvSpPr txBox="1"/>
          <p:nvPr/>
        </p:nvSpPr>
        <p:spPr>
          <a:xfrm>
            <a:off x="1295400" y="5886357"/>
            <a:ext cx="1676400" cy="369332"/>
          </a:xfrm>
          <a:prstGeom prst="rect">
            <a:avLst/>
          </a:prstGeom>
          <a:noFill/>
        </p:spPr>
        <p:txBody>
          <a:bodyPr wrap="square">
            <a:spAutoFit/>
          </a:bodyPr>
          <a:lstStyle/>
          <a:p>
            <a:r>
              <a:rPr lang="zh-CN" altLang="en-US" sz="1800" b="1" dirty="0">
                <a:effectLst>
                  <a:outerShdw blurRad="38100" dist="38100" dir="2700000" algn="tl">
                    <a:srgbClr val="C0C0C0"/>
                  </a:outerShdw>
                </a:effectLst>
                <a:latin typeface="仿宋" panose="02010609060101010101" pitchFamily="49" charset="-122"/>
                <a:ea typeface="仿宋" panose="02010609060101010101" pitchFamily="49" charset="-122"/>
              </a:rPr>
              <a:t>多源多汇网络</a:t>
            </a:r>
            <a:endParaRPr lang="en-US" dirty="0">
              <a:latin typeface="仿宋" panose="02010609060101010101" pitchFamily="49" charset="-122"/>
              <a:ea typeface="仿宋" panose="02010609060101010101" pitchFamily="49" charset="-122"/>
            </a:endParaRPr>
          </a:p>
        </p:txBody>
      </p:sp>
      <p:sp>
        <p:nvSpPr>
          <p:cNvPr id="12" name="文本框 11">
            <a:extLst>
              <a:ext uri="{FF2B5EF4-FFF2-40B4-BE49-F238E27FC236}">
                <a16:creationId xmlns:a16="http://schemas.microsoft.com/office/drawing/2014/main" id="{0CEA995F-79D9-452E-9E96-6B1104DF2FA8}"/>
              </a:ext>
            </a:extLst>
          </p:cNvPr>
          <p:cNvSpPr txBox="1"/>
          <p:nvPr/>
        </p:nvSpPr>
        <p:spPr>
          <a:xfrm>
            <a:off x="5410200" y="5886357"/>
            <a:ext cx="2590800" cy="369332"/>
          </a:xfrm>
          <a:prstGeom prst="rect">
            <a:avLst/>
          </a:prstGeom>
          <a:noFill/>
        </p:spPr>
        <p:txBody>
          <a:bodyPr wrap="square">
            <a:spAutoFit/>
          </a:bodyPr>
          <a:lstStyle/>
          <a:p>
            <a:r>
              <a:rPr lang="zh-CN" altLang="en-US" sz="1800" b="1" dirty="0">
                <a:effectLst>
                  <a:outerShdw blurRad="38100" dist="38100" dir="2700000" algn="tl">
                    <a:srgbClr val="C0C0C0"/>
                  </a:outerShdw>
                </a:effectLst>
                <a:latin typeface="仿宋" panose="02010609060101010101" pitchFamily="49" charset="-122"/>
                <a:ea typeface="仿宋" panose="02010609060101010101" pitchFamily="49" charset="-122"/>
              </a:rPr>
              <a:t>转化为单源单汇的网络</a:t>
            </a:r>
            <a:endParaRPr lang="en-US" dirty="0">
              <a:latin typeface="仿宋" panose="02010609060101010101" pitchFamily="49" charset="-122"/>
              <a:ea typeface="仿宋" panose="02010609060101010101" pitchFamily="49" charset="-122"/>
            </a:endParaRPr>
          </a:p>
        </p:txBody>
      </p:sp>
      <p:pic>
        <p:nvPicPr>
          <p:cNvPr id="14" name="图片 13">
            <a:extLst>
              <a:ext uri="{FF2B5EF4-FFF2-40B4-BE49-F238E27FC236}">
                <a16:creationId xmlns:a16="http://schemas.microsoft.com/office/drawing/2014/main" id="{95750567-302F-4BD6-9EFA-C44D6562D151}"/>
              </a:ext>
            </a:extLst>
          </p:cNvPr>
          <p:cNvPicPr>
            <a:picLocks noChangeAspect="1"/>
          </p:cNvPicPr>
          <p:nvPr/>
        </p:nvPicPr>
        <p:blipFill>
          <a:blip r:embed="rId3"/>
          <a:stretch>
            <a:fillRect/>
          </a:stretch>
        </p:blipFill>
        <p:spPr>
          <a:xfrm>
            <a:off x="914400" y="2063819"/>
            <a:ext cx="7453923" cy="3336550"/>
          </a:xfrm>
          <a:prstGeom prst="rect">
            <a:avLst/>
          </a:prstGeom>
        </p:spPr>
      </p:pic>
      <p:sp>
        <p:nvSpPr>
          <p:cNvPr id="5" name="箭头: 右 4">
            <a:extLst>
              <a:ext uri="{FF2B5EF4-FFF2-40B4-BE49-F238E27FC236}">
                <a16:creationId xmlns:a16="http://schemas.microsoft.com/office/drawing/2014/main" id="{4ADF5E9D-EBEF-406E-A27C-0BC950ACCEB2}"/>
              </a:ext>
            </a:extLst>
          </p:cNvPr>
          <p:cNvSpPr/>
          <p:nvPr/>
        </p:nvSpPr>
        <p:spPr>
          <a:xfrm>
            <a:off x="3733800" y="3505200"/>
            <a:ext cx="457200" cy="226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直接连接符 7">
            <a:extLst>
              <a:ext uri="{FF2B5EF4-FFF2-40B4-BE49-F238E27FC236}">
                <a16:creationId xmlns:a16="http://schemas.microsoft.com/office/drawing/2014/main" id="{8E23EF22-FE14-03DA-3DC8-FBEF785BED1B}"/>
              </a:ext>
            </a:extLst>
          </p:cNvPr>
          <p:cNvCxnSpPr>
            <a:cxnSpLocks/>
          </p:cNvCxnSpPr>
          <p:nvPr/>
        </p:nvCxnSpPr>
        <p:spPr>
          <a:xfrm flipV="1">
            <a:off x="4690284" y="2229135"/>
            <a:ext cx="846161" cy="1214650"/>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FD950D6-36FD-3D17-245C-EC87285A319A}"/>
              </a:ext>
            </a:extLst>
          </p:cNvPr>
          <p:cNvCxnSpPr>
            <a:cxnSpLocks/>
          </p:cNvCxnSpPr>
          <p:nvPr/>
        </p:nvCxnSpPr>
        <p:spPr>
          <a:xfrm flipV="1">
            <a:off x="4717575" y="3209498"/>
            <a:ext cx="791570" cy="361666"/>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01E244D-4F60-4C13-9F94-AA777687EBE4}"/>
              </a:ext>
            </a:extLst>
          </p:cNvPr>
          <p:cNvCxnSpPr>
            <a:cxnSpLocks/>
          </p:cNvCxnSpPr>
          <p:nvPr/>
        </p:nvCxnSpPr>
        <p:spPr>
          <a:xfrm>
            <a:off x="4722125" y="3689445"/>
            <a:ext cx="878006" cy="358609"/>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E8A05E7-7F6B-1507-AEE6-0F07D9514954}"/>
              </a:ext>
            </a:extLst>
          </p:cNvPr>
          <p:cNvCxnSpPr>
            <a:cxnSpLocks/>
          </p:cNvCxnSpPr>
          <p:nvPr/>
        </p:nvCxnSpPr>
        <p:spPr>
          <a:xfrm>
            <a:off x="4572000" y="3732094"/>
            <a:ext cx="964445" cy="1220906"/>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C5B54A9-62A8-BD2D-DA95-350A20925283}"/>
              </a:ext>
            </a:extLst>
          </p:cNvPr>
          <p:cNvCxnSpPr>
            <a:cxnSpLocks/>
          </p:cNvCxnSpPr>
          <p:nvPr/>
        </p:nvCxnSpPr>
        <p:spPr>
          <a:xfrm flipH="1">
            <a:off x="7588155" y="3794078"/>
            <a:ext cx="473123" cy="345743"/>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1CD208-F801-2C11-6B6A-71E60FB1C239}"/>
              </a:ext>
            </a:extLst>
          </p:cNvPr>
          <p:cNvCxnSpPr>
            <a:cxnSpLocks/>
          </p:cNvCxnSpPr>
          <p:nvPr/>
        </p:nvCxnSpPr>
        <p:spPr>
          <a:xfrm flipH="1" flipV="1">
            <a:off x="7625686" y="3200400"/>
            <a:ext cx="449239" cy="348018"/>
          </a:xfrm>
          <a:prstGeom prst="line">
            <a:avLst/>
          </a:prstGeom>
          <a:ln w="73025">
            <a:solidFill>
              <a:srgbClr val="FF0000">
                <a:alpha val="22000"/>
              </a:srgb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7664743C-F3AF-EC4E-87AD-3E9507B89F3E}"/>
              </a:ext>
            </a:extLst>
          </p:cNvPr>
          <p:cNvSpPr/>
          <p:nvPr/>
        </p:nvSpPr>
        <p:spPr>
          <a:xfrm>
            <a:off x="4421876" y="3405970"/>
            <a:ext cx="304800" cy="304800"/>
          </a:xfrm>
          <a:prstGeom prst="ellipse">
            <a:avLst/>
          </a:prstGeom>
          <a:solidFill>
            <a:srgbClr val="FF0000">
              <a:alpha val="7000"/>
            </a:srgbClr>
          </a:solidFill>
          <a:ln>
            <a:solidFill>
              <a:srgbClr val="FF0000">
                <a:alpha val="31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35C202F2-A9AD-D86A-94FB-837E342CAC34}"/>
              </a:ext>
            </a:extLst>
          </p:cNvPr>
          <p:cNvSpPr/>
          <p:nvPr/>
        </p:nvSpPr>
        <p:spPr>
          <a:xfrm>
            <a:off x="8031110" y="3505200"/>
            <a:ext cx="304800" cy="327546"/>
          </a:xfrm>
          <a:prstGeom prst="ellipse">
            <a:avLst/>
          </a:prstGeom>
          <a:solidFill>
            <a:srgbClr val="FF0000">
              <a:alpha val="7000"/>
            </a:srgbClr>
          </a:solidFill>
          <a:ln>
            <a:solidFill>
              <a:srgbClr val="FF0000">
                <a:alpha val="31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7777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11-30</a:t>
            </a:r>
          </a:p>
        </p:txBody>
      </p:sp>
      <p:sp>
        <p:nvSpPr>
          <p:cNvPr id="3" name="Rectangle 4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TextBox 46"/>
          <p:cNvSpPr txBox="1"/>
          <p:nvPr/>
        </p:nvSpPr>
        <p:spPr>
          <a:xfrm>
            <a:off x="990600" y="1828800"/>
            <a:ext cx="8077200" cy="3163687"/>
          </a:xfrm>
          <a:prstGeom prst="rect">
            <a:avLst/>
          </a:prstGeom>
          <a:noFill/>
        </p:spPr>
        <p:txBody>
          <a:bodyPr wrap="square" rtlCol="0">
            <a:spAutoFit/>
          </a:bodyPr>
          <a:lstStyle/>
          <a:p>
            <a:pPr marL="0" lvl="2"/>
            <a:r>
              <a:rPr lang="en-US" sz="2400" b="1" dirty="0">
                <a:latin typeface="Times New Roman" pitchFamily="18" charset="0"/>
                <a:cs typeface="Times New Roman" pitchFamily="18" charset="0"/>
              </a:rPr>
              <a:t>Edmonds-Karp</a:t>
            </a:r>
            <a:r>
              <a:rPr lang="zh-CN" altLang="en-US" sz="2400" b="1" dirty="0">
                <a:latin typeface="Times New Roman" pitchFamily="18" charset="0"/>
                <a:cs typeface="Times New Roman" pitchFamily="18" charset="0"/>
              </a:rPr>
              <a:t>算法</a:t>
            </a:r>
            <a:endParaRPr lang="en-US" altLang="zh-CN" sz="2400" b="1" dirty="0">
              <a:latin typeface="Times New Roman" pitchFamily="18" charset="0"/>
              <a:cs typeface="Times New Roman" pitchFamily="18" charset="0"/>
            </a:endParaRPr>
          </a:p>
          <a:p>
            <a:pPr marL="0" lvl="2"/>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改进的Ford-Fulkerson算法</a:t>
            </a:r>
            <a:r>
              <a:rPr lang="en-US" altLang="zh-CN" sz="2400" b="1"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marL="457200" lvl="2" indent="-457200">
              <a:lnSpc>
                <a:spcPct val="150000"/>
              </a:lnSpc>
              <a:spcBef>
                <a:spcPts val="1200"/>
              </a:spcBef>
              <a:buFont typeface="Symbol" pitchFamily="18" charset="2"/>
              <a:buChar char="·"/>
            </a:pPr>
            <a:r>
              <a:rPr lang="en-US" dirty="0" err="1">
                <a:latin typeface="SimSun" panose="02010600030101010101" pitchFamily="2" charset="-122"/>
                <a:ea typeface="SimSun" panose="02010600030101010101" pitchFamily="2" charset="-122"/>
                <a:cs typeface="Times New Roman" pitchFamily="18" charset="0"/>
                <a:sym typeface="Symbol"/>
              </a:rPr>
              <a:t>原始的</a:t>
            </a:r>
            <a:r>
              <a:rPr lang="en-US" dirty="0" err="1">
                <a:latin typeface="Times New Roman" pitchFamily="18" charset="0"/>
                <a:cs typeface="Times New Roman" pitchFamily="18" charset="0"/>
                <a:sym typeface="Symbol"/>
              </a:rPr>
              <a:t>Ford</a:t>
            </a:r>
            <a:r>
              <a:rPr lang="en-US" dirty="0">
                <a:latin typeface="Times New Roman" pitchFamily="18" charset="0"/>
                <a:cs typeface="Times New Roman" pitchFamily="18" charset="0"/>
                <a:sym typeface="Symbol"/>
              </a:rPr>
              <a:t>-Fulkerson </a:t>
            </a:r>
            <a:r>
              <a:rPr lang="en-US" dirty="0" err="1">
                <a:latin typeface="SimSun" panose="02010600030101010101" pitchFamily="2" charset="-122"/>
                <a:ea typeface="SimSun" panose="02010600030101010101" pitchFamily="2" charset="-122"/>
                <a:cs typeface="Times New Roman" pitchFamily="18" charset="0"/>
                <a:sym typeface="Symbol"/>
              </a:rPr>
              <a:t>算法可能需要许多</a:t>
            </a:r>
            <a:r>
              <a:rPr lang="zh-CN" altLang="en-US" dirty="0">
                <a:latin typeface="SimSun" panose="02010600030101010101" pitchFamily="2" charset="-122"/>
                <a:ea typeface="SimSun" panose="02010600030101010101" pitchFamily="2" charset="-122"/>
                <a:cs typeface="Times New Roman" pitchFamily="18" charset="0"/>
                <a:sym typeface="Symbol"/>
              </a:rPr>
              <a:t>很多</a:t>
            </a:r>
            <a:r>
              <a:rPr lang="en-US" dirty="0" err="1">
                <a:latin typeface="SimSun" panose="02010600030101010101" pitchFamily="2" charset="-122"/>
                <a:ea typeface="SimSun" panose="02010600030101010101" pitchFamily="2" charset="-122"/>
                <a:cs typeface="Times New Roman" pitchFamily="18" charset="0"/>
                <a:sym typeface="Symbol"/>
              </a:rPr>
              <a:t>次增广，甚至不收敛</a:t>
            </a:r>
            <a:endParaRPr lang="en-US" dirty="0">
              <a:latin typeface="SimSun" panose="02010600030101010101" pitchFamily="2" charset="-122"/>
              <a:ea typeface="SimSun" panose="02010600030101010101" pitchFamily="2" charset="-122"/>
              <a:cs typeface="Times New Roman" pitchFamily="18" charset="0"/>
              <a:sym typeface="Symbol"/>
            </a:endParaRPr>
          </a:p>
          <a:p>
            <a:pPr marL="457200" lvl="2" indent="-457200">
              <a:lnSpc>
                <a:spcPct val="150000"/>
              </a:lnSpc>
              <a:spcBef>
                <a:spcPts val="600"/>
              </a:spcBef>
              <a:buFont typeface="Symbol" pitchFamily="18" charset="2"/>
              <a:buChar char="·"/>
            </a:pPr>
            <a:r>
              <a:rPr lang="en-US" dirty="0" err="1">
                <a:latin typeface="Times New Roman" pitchFamily="18" charset="0"/>
                <a:cs typeface="Times New Roman" pitchFamily="18" charset="0"/>
                <a:sym typeface="Symbol"/>
              </a:rPr>
              <a:t>Edmond-Karp</a:t>
            </a:r>
            <a:r>
              <a:rPr lang="en-US" dirty="0" err="1">
                <a:latin typeface="SimSun" panose="02010600030101010101" pitchFamily="2" charset="-122"/>
                <a:ea typeface="SimSun" panose="02010600030101010101" pitchFamily="2" charset="-122"/>
                <a:cs typeface="Times New Roman" pitchFamily="18" charset="0"/>
                <a:sym typeface="Symbol"/>
              </a:rPr>
              <a:t>算法改进了</a:t>
            </a:r>
            <a:r>
              <a:rPr lang="en-US" dirty="0" err="1">
                <a:latin typeface="Times New Roman" pitchFamily="18" charset="0"/>
                <a:cs typeface="Times New Roman" pitchFamily="18" charset="0"/>
                <a:sym typeface="Symbol"/>
              </a:rPr>
              <a:t>Ford-Fulkerson算</a:t>
            </a:r>
            <a:r>
              <a:rPr lang="en-US" dirty="0" err="1">
                <a:latin typeface="SimSun" panose="02010600030101010101" pitchFamily="2" charset="-122"/>
                <a:ea typeface="SimSun" panose="02010600030101010101" pitchFamily="2" charset="-122"/>
                <a:cs typeface="Times New Roman" pitchFamily="18" charset="0"/>
                <a:sym typeface="Symbol"/>
              </a:rPr>
              <a:t>法，只须最多</a:t>
            </a:r>
            <a:r>
              <a:rPr lang="en-US" dirty="0" err="1">
                <a:latin typeface="Times New Roman" pitchFamily="18" charset="0"/>
                <a:cs typeface="Times New Roman" pitchFamily="18" charset="0"/>
                <a:sym typeface="Symbol"/>
              </a:rPr>
              <a:t>mn</a:t>
            </a:r>
            <a:r>
              <a:rPr lang="en-US" dirty="0">
                <a:latin typeface="Times New Roman" pitchFamily="18" charset="0"/>
                <a:cs typeface="Times New Roman" pitchFamily="18" charset="0"/>
                <a:sym typeface="Symbol"/>
              </a:rPr>
              <a:t>/2次</a:t>
            </a:r>
            <a:r>
              <a:rPr lang="en-US" dirty="0">
                <a:latin typeface="SimSun" panose="02010600030101010101" pitchFamily="2" charset="-122"/>
                <a:ea typeface="SimSun" panose="02010600030101010101" pitchFamily="2" charset="-122"/>
                <a:cs typeface="Times New Roman" pitchFamily="18" charset="0"/>
                <a:sym typeface="Symbol"/>
              </a:rPr>
              <a:t>增广</a:t>
            </a:r>
          </a:p>
          <a:p>
            <a:pPr marL="457200" lvl="2" indent="-457200">
              <a:lnSpc>
                <a:spcPct val="150000"/>
              </a:lnSpc>
              <a:spcBef>
                <a:spcPts val="600"/>
              </a:spcBef>
              <a:buFont typeface="Symbol" pitchFamily="18" charset="2"/>
              <a:buChar char="·"/>
            </a:pPr>
            <a:r>
              <a:rPr lang="en-US" dirty="0" err="1">
                <a:latin typeface="SimSun" pitchFamily="2" charset="-122"/>
                <a:ea typeface="SimSun" pitchFamily="2" charset="-122"/>
                <a:cs typeface="Times New Roman" pitchFamily="18" charset="0"/>
                <a:sym typeface="Symbol"/>
              </a:rPr>
              <a:t>唯一区别是，</a:t>
            </a:r>
            <a:r>
              <a:rPr lang="en-US" dirty="0" err="1">
                <a:latin typeface="Times New Roman" pitchFamily="18" charset="0"/>
                <a:cs typeface="Times New Roman" pitchFamily="18" charset="0"/>
                <a:sym typeface="Symbol"/>
              </a:rPr>
              <a:t>Edmond-Karp</a:t>
            </a:r>
            <a:r>
              <a:rPr lang="en-US" dirty="0" err="1">
                <a:latin typeface="SimSun" pitchFamily="2" charset="-122"/>
                <a:ea typeface="SimSun" pitchFamily="2" charset="-122"/>
                <a:cs typeface="Times New Roman" pitchFamily="18" charset="0"/>
                <a:sym typeface="Symbol"/>
              </a:rPr>
              <a:t>算法</a:t>
            </a:r>
            <a:r>
              <a:rPr lang="en-US" b="1" dirty="0" err="1">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sym typeface="Symbol"/>
              </a:rPr>
              <a:t>每次找</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sym typeface="Symbol"/>
              </a:rPr>
              <a:t>的增广路径</a:t>
            </a:r>
            <a:r>
              <a:rPr lang="zh-CN" altLang="en-US" dirty="0">
                <a:latin typeface="SimSun" pitchFamily="2" charset="-122"/>
                <a:ea typeface="SimSun" pitchFamily="2" charset="-122"/>
                <a:cs typeface="Times New Roman" pitchFamily="18" charset="0"/>
                <a:sym typeface="Symbol"/>
              </a:rPr>
              <a:t>都是剩余网络上连接源点和汇点的</a:t>
            </a:r>
            <a:r>
              <a:rPr lang="en-US" dirty="0" err="1">
                <a:latin typeface="SimSun" pitchFamily="2" charset="-122"/>
                <a:ea typeface="SimSun" pitchFamily="2" charset="-122"/>
                <a:cs typeface="Times New Roman" pitchFamily="18" charset="0"/>
                <a:sym typeface="Symbol"/>
              </a:rPr>
              <a:t>一条</a:t>
            </a:r>
            <a:r>
              <a:rPr lang="en-US" b="1" dirty="0" err="1">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sym typeface="Symbol"/>
              </a:rPr>
              <a:t>最短路径</a:t>
            </a:r>
            <a:r>
              <a:rPr lang="en-US" dirty="0">
                <a:latin typeface="SimSun" pitchFamily="2" charset="-122"/>
                <a:ea typeface="SimSun" pitchFamily="2" charset="-122"/>
                <a:cs typeface="Times New Roman" pitchFamily="18" charset="0"/>
                <a:sym typeface="Symbol"/>
              </a:rPr>
              <a:t>(</a:t>
            </a:r>
            <a:r>
              <a:rPr lang="en-US" dirty="0" err="1">
                <a:latin typeface="SimSun" pitchFamily="2" charset="-122"/>
                <a:ea typeface="SimSun" pitchFamily="2" charset="-122"/>
                <a:cs typeface="Times New Roman" pitchFamily="18" charset="0"/>
                <a:sym typeface="Symbol"/>
              </a:rPr>
              <a:t>边的个数最少</a:t>
            </a:r>
            <a:r>
              <a:rPr lang="zh-CN" altLang="en-US" dirty="0">
                <a:latin typeface="SimSun" pitchFamily="2" charset="-122"/>
                <a:ea typeface="SimSun" pitchFamily="2" charset="-122"/>
                <a:cs typeface="Times New Roman" pitchFamily="18" charset="0"/>
                <a:sym typeface="Symbol"/>
              </a:rPr>
              <a:t>，</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sym typeface="Symbol"/>
              </a:rPr>
              <a:t>也称最小跳数路径</a:t>
            </a:r>
            <a:r>
              <a:rPr lang="zh-CN" altLang="en-US" dirty="0">
                <a:latin typeface="SimSun" pitchFamily="2" charset="-122"/>
                <a:ea typeface="SimSun" pitchFamily="2" charset="-122"/>
                <a:cs typeface="Times New Roman" pitchFamily="18" charset="0"/>
                <a:sym typeface="Symbol"/>
              </a:rPr>
              <a:t>，</a:t>
            </a:r>
            <a:r>
              <a:rPr lang="en-US" altLang="zh-CN" dirty="0">
                <a:latin typeface="Times New Roman" pitchFamily="18" charset="0"/>
                <a:cs typeface="Times New Roman" pitchFamily="18" charset="0"/>
                <a:sym typeface="Symbol"/>
              </a:rPr>
              <a:t>Minimal-Hop Path</a:t>
            </a:r>
            <a:r>
              <a:rPr lang="en-US" dirty="0">
                <a:latin typeface="SimSun" pitchFamily="2" charset="-122"/>
                <a:ea typeface="SimSun" pitchFamily="2" charset="-122"/>
                <a:cs typeface="Times New Roman" pitchFamily="18" charset="0"/>
                <a:sym typeface="Symbol"/>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67854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11-31</a:t>
            </a:r>
          </a:p>
        </p:txBody>
      </p:sp>
      <p:sp>
        <p:nvSpPr>
          <p:cNvPr id="3" name="Rectangle 41"/>
          <p:cNvSpPr>
            <a:spLocks noChangeArrowheads="1"/>
          </p:cNvSpPr>
          <p:nvPr/>
        </p:nvSpPr>
        <p:spPr bwMode="auto">
          <a:xfrm>
            <a:off x="182880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4" name="Group 43"/>
          <p:cNvGrpSpPr/>
          <p:nvPr/>
        </p:nvGrpSpPr>
        <p:grpSpPr>
          <a:xfrm>
            <a:off x="1066800" y="1200246"/>
            <a:ext cx="3810000" cy="2304954"/>
            <a:chOff x="1966471" y="971646"/>
            <a:chExt cx="2527798" cy="1665970"/>
          </a:xfrm>
        </p:grpSpPr>
        <p:sp>
          <p:nvSpPr>
            <p:cNvPr id="6" name="Text Box 39"/>
            <p:cNvSpPr txBox="1">
              <a:spLocks noChangeArrowheads="1"/>
            </p:cNvSpPr>
            <p:nvPr/>
          </p:nvSpPr>
          <p:spPr bwMode="auto">
            <a:xfrm>
              <a:off x="3489678" y="1897334"/>
              <a:ext cx="944529" cy="29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1,000,000</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7" name="Oval 38"/>
            <p:cNvSpPr>
              <a:spLocks noChangeArrowheads="1"/>
            </p:cNvSpPr>
            <p:nvPr/>
          </p:nvSpPr>
          <p:spPr bwMode="auto">
            <a:xfrm>
              <a:off x="2182097" y="1458449"/>
              <a:ext cx="257445" cy="2573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Box 37"/>
            <p:cNvSpPr txBox="1">
              <a:spLocks noChangeArrowheads="1"/>
            </p:cNvSpPr>
            <p:nvPr/>
          </p:nvSpPr>
          <p:spPr bwMode="auto">
            <a:xfrm>
              <a:off x="2200759" y="1429614"/>
              <a:ext cx="381713" cy="3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9" name="Oval 36"/>
            <p:cNvSpPr>
              <a:spLocks noChangeArrowheads="1"/>
            </p:cNvSpPr>
            <p:nvPr/>
          </p:nvSpPr>
          <p:spPr bwMode="auto">
            <a:xfrm>
              <a:off x="3051131" y="2030908"/>
              <a:ext cx="237086" cy="2374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 Box 35"/>
            <p:cNvSpPr txBox="1">
              <a:spLocks noChangeArrowheads="1"/>
            </p:cNvSpPr>
            <p:nvPr/>
          </p:nvSpPr>
          <p:spPr bwMode="auto">
            <a:xfrm>
              <a:off x="3050707" y="2002073"/>
              <a:ext cx="380865" cy="3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1" name="Oval 34"/>
            <p:cNvSpPr>
              <a:spLocks noChangeArrowheads="1"/>
            </p:cNvSpPr>
            <p:nvPr/>
          </p:nvSpPr>
          <p:spPr bwMode="auto">
            <a:xfrm>
              <a:off x="3022291" y="980975"/>
              <a:ext cx="237935" cy="23873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 Box 33"/>
            <p:cNvSpPr txBox="1">
              <a:spLocks noChangeArrowheads="1"/>
            </p:cNvSpPr>
            <p:nvPr/>
          </p:nvSpPr>
          <p:spPr bwMode="auto">
            <a:xfrm>
              <a:off x="3031622" y="971646"/>
              <a:ext cx="380865" cy="3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3" name="Oval 32"/>
            <p:cNvSpPr>
              <a:spLocks noChangeArrowheads="1"/>
            </p:cNvSpPr>
            <p:nvPr/>
          </p:nvSpPr>
          <p:spPr bwMode="auto">
            <a:xfrm>
              <a:off x="3937979" y="1496613"/>
              <a:ext cx="237935" cy="2383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 Box 31"/>
            <p:cNvSpPr txBox="1">
              <a:spLocks noChangeArrowheads="1"/>
            </p:cNvSpPr>
            <p:nvPr/>
          </p:nvSpPr>
          <p:spPr bwMode="auto">
            <a:xfrm>
              <a:off x="3957065" y="1467354"/>
              <a:ext cx="381713" cy="3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15" name="Line 30"/>
            <p:cNvSpPr>
              <a:spLocks noChangeShapeType="1"/>
            </p:cNvSpPr>
            <p:nvPr/>
          </p:nvSpPr>
          <p:spPr bwMode="auto">
            <a:xfrm flipV="1">
              <a:off x="2430211" y="1181972"/>
              <a:ext cx="600987" cy="343476"/>
            </a:xfrm>
            <a:prstGeom prst="line">
              <a:avLst/>
            </a:prstGeom>
            <a:noFill/>
            <a:ln w="50800">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9"/>
            <p:cNvSpPr>
              <a:spLocks noChangeShapeType="1"/>
            </p:cNvSpPr>
            <p:nvPr/>
          </p:nvSpPr>
          <p:spPr bwMode="auto">
            <a:xfrm>
              <a:off x="2412398" y="1649269"/>
              <a:ext cx="646368" cy="469841"/>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8"/>
            <p:cNvSpPr>
              <a:spLocks noChangeShapeType="1"/>
            </p:cNvSpPr>
            <p:nvPr/>
          </p:nvSpPr>
          <p:spPr bwMode="auto">
            <a:xfrm>
              <a:off x="3174552" y="1229889"/>
              <a:ext cx="424" cy="800171"/>
            </a:xfrm>
            <a:prstGeom prst="line">
              <a:avLst/>
            </a:prstGeom>
            <a:noFill/>
            <a:ln w="50800">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7"/>
            <p:cNvSpPr>
              <a:spLocks noChangeShapeType="1"/>
            </p:cNvSpPr>
            <p:nvPr/>
          </p:nvSpPr>
          <p:spPr bwMode="auto">
            <a:xfrm>
              <a:off x="3250895" y="1162890"/>
              <a:ext cx="695991" cy="429133"/>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6"/>
            <p:cNvSpPr>
              <a:spLocks noChangeShapeType="1"/>
            </p:cNvSpPr>
            <p:nvPr/>
          </p:nvSpPr>
          <p:spPr bwMode="auto">
            <a:xfrm flipV="1">
              <a:off x="3271253" y="1706090"/>
              <a:ext cx="733314" cy="410475"/>
            </a:xfrm>
            <a:prstGeom prst="line">
              <a:avLst/>
            </a:prstGeom>
            <a:noFill/>
            <a:ln w="50800">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 Box 25"/>
            <p:cNvSpPr txBox="1">
              <a:spLocks noChangeArrowheads="1"/>
            </p:cNvSpPr>
            <p:nvPr/>
          </p:nvSpPr>
          <p:spPr bwMode="auto">
            <a:xfrm>
              <a:off x="2067583" y="1134055"/>
              <a:ext cx="778975" cy="33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1,000,000</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21" name="Text Box 24"/>
            <p:cNvSpPr txBox="1">
              <a:spLocks noChangeArrowheads="1"/>
            </p:cNvSpPr>
            <p:nvPr/>
          </p:nvSpPr>
          <p:spPr bwMode="auto">
            <a:xfrm>
              <a:off x="3448628" y="1134055"/>
              <a:ext cx="944529" cy="29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1,000,000</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22" name="Text Box 23"/>
            <p:cNvSpPr txBox="1">
              <a:spLocks noChangeArrowheads="1"/>
            </p:cNvSpPr>
            <p:nvPr/>
          </p:nvSpPr>
          <p:spPr bwMode="auto">
            <a:xfrm>
              <a:off x="2115085" y="1868075"/>
              <a:ext cx="829591" cy="29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1,000,000</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23" name="Text Box 22"/>
            <p:cNvSpPr txBox="1">
              <a:spLocks noChangeArrowheads="1"/>
            </p:cNvSpPr>
            <p:nvPr/>
          </p:nvSpPr>
          <p:spPr bwMode="auto">
            <a:xfrm>
              <a:off x="3127050" y="1477531"/>
              <a:ext cx="314702" cy="29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0" lang="en-US" altLang="zh-CN" sz="4800" b="0" i="0" u="none" strike="noStrike" cap="none" normalizeH="0" baseline="0" dirty="0">
                <a:ln>
                  <a:noFill/>
                </a:ln>
                <a:solidFill>
                  <a:schemeClr val="tx1"/>
                </a:solidFill>
                <a:effectLst/>
                <a:latin typeface="Arial" panose="020B0604020202020204" pitchFamily="34" charset="0"/>
              </a:endParaRPr>
            </a:p>
          </p:txBody>
        </p:sp>
        <p:sp>
          <p:nvSpPr>
            <p:cNvPr id="24" name="Text Box 21"/>
            <p:cNvSpPr txBox="1">
              <a:spLocks noChangeArrowheads="1"/>
            </p:cNvSpPr>
            <p:nvPr/>
          </p:nvSpPr>
          <p:spPr bwMode="auto">
            <a:xfrm>
              <a:off x="1966471" y="2402795"/>
              <a:ext cx="2527798" cy="23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 </a:t>
              </a:r>
              <a:r>
                <a:rPr kumimoji="0" lang="zh-CN" altLang="en-US"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初始流为零的剩余图和增广路径</a:t>
              </a:r>
              <a:endParaRPr kumimoji="0" lang="zh-CN" altLang="en-US" b="0" i="0" u="none" strike="noStrike" cap="none" normalizeH="0" baseline="0" dirty="0">
                <a:ln>
                  <a:noFill/>
                </a:ln>
                <a:solidFill>
                  <a:schemeClr val="tx1"/>
                </a:solidFill>
                <a:effectLst/>
                <a:latin typeface="Arial" panose="020B0604020202020204" pitchFamily="34" charset="0"/>
              </a:endParaRPr>
            </a:p>
          </p:txBody>
        </p:sp>
      </p:grpSp>
      <p:grpSp>
        <p:nvGrpSpPr>
          <p:cNvPr id="45" name="Group 44"/>
          <p:cNvGrpSpPr/>
          <p:nvPr/>
        </p:nvGrpSpPr>
        <p:grpSpPr>
          <a:xfrm>
            <a:off x="4800600" y="1143000"/>
            <a:ext cx="3581400" cy="2352320"/>
            <a:chOff x="4271292" y="1000481"/>
            <a:chExt cx="2415024" cy="1607466"/>
          </a:xfrm>
        </p:grpSpPr>
        <p:sp>
          <p:nvSpPr>
            <p:cNvPr id="25" name="Text Box 20"/>
            <p:cNvSpPr txBox="1">
              <a:spLocks noChangeArrowheads="1"/>
            </p:cNvSpPr>
            <p:nvPr/>
          </p:nvSpPr>
          <p:spPr bwMode="auto">
            <a:xfrm>
              <a:off x="4797259" y="2350976"/>
              <a:ext cx="1631189" cy="25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 </a:t>
              </a:r>
              <a:r>
                <a:rPr kumimoji="0" lang="zh-CN" altLang="en-US"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第一轮增广流</a:t>
              </a:r>
              <a:endParaRPr kumimoji="0" lang="zh-CN" altLang="en-US" b="0" i="0" u="none" strike="noStrike" cap="none" normalizeH="0" baseline="0">
                <a:ln>
                  <a:noFill/>
                </a:ln>
                <a:solidFill>
                  <a:schemeClr val="tx1"/>
                </a:solidFill>
                <a:effectLst/>
                <a:latin typeface="Arial" panose="020B0604020202020204" pitchFamily="34" charset="0"/>
              </a:endParaRPr>
            </a:p>
          </p:txBody>
        </p:sp>
        <p:sp>
          <p:nvSpPr>
            <p:cNvPr id="26" name="Oval 19"/>
            <p:cNvSpPr>
              <a:spLocks noChangeArrowheads="1"/>
            </p:cNvSpPr>
            <p:nvPr/>
          </p:nvSpPr>
          <p:spPr bwMode="auto">
            <a:xfrm>
              <a:off x="4433782" y="1487708"/>
              <a:ext cx="257869" cy="25697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ext Box 18"/>
            <p:cNvSpPr txBox="1">
              <a:spLocks noChangeArrowheads="1"/>
            </p:cNvSpPr>
            <p:nvPr/>
          </p:nvSpPr>
          <p:spPr bwMode="auto">
            <a:xfrm>
              <a:off x="4452868" y="1458449"/>
              <a:ext cx="382562" cy="3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28" name="Oval 17"/>
            <p:cNvSpPr>
              <a:spLocks noChangeArrowheads="1"/>
            </p:cNvSpPr>
            <p:nvPr/>
          </p:nvSpPr>
          <p:spPr bwMode="auto">
            <a:xfrm>
              <a:off x="5303241" y="2059743"/>
              <a:ext cx="237086" cy="2374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Text Box 16"/>
            <p:cNvSpPr txBox="1">
              <a:spLocks noChangeArrowheads="1"/>
            </p:cNvSpPr>
            <p:nvPr/>
          </p:nvSpPr>
          <p:spPr bwMode="auto">
            <a:xfrm>
              <a:off x="5302817" y="2031332"/>
              <a:ext cx="380865" cy="3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v</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30" name="Oval 15"/>
            <p:cNvSpPr>
              <a:spLocks noChangeArrowheads="1"/>
            </p:cNvSpPr>
            <p:nvPr/>
          </p:nvSpPr>
          <p:spPr bwMode="auto">
            <a:xfrm>
              <a:off x="5273976" y="1009810"/>
              <a:ext cx="238359" cy="2391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Text Box 14"/>
            <p:cNvSpPr txBox="1">
              <a:spLocks noChangeArrowheads="1"/>
            </p:cNvSpPr>
            <p:nvPr/>
          </p:nvSpPr>
          <p:spPr bwMode="auto">
            <a:xfrm>
              <a:off x="5283731" y="1000481"/>
              <a:ext cx="381713" cy="3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u</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32" name="Oval 13"/>
            <p:cNvSpPr>
              <a:spLocks noChangeArrowheads="1"/>
            </p:cNvSpPr>
            <p:nvPr/>
          </p:nvSpPr>
          <p:spPr bwMode="auto">
            <a:xfrm>
              <a:off x="6190513" y="1525872"/>
              <a:ext cx="237935" cy="23788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 Box 12"/>
            <p:cNvSpPr txBox="1">
              <a:spLocks noChangeArrowheads="1"/>
            </p:cNvSpPr>
            <p:nvPr/>
          </p:nvSpPr>
          <p:spPr bwMode="auto">
            <a:xfrm>
              <a:off x="6209598" y="1496613"/>
              <a:ext cx="381289" cy="3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34" name="Line 11"/>
            <p:cNvSpPr>
              <a:spLocks noChangeShapeType="1"/>
            </p:cNvSpPr>
            <p:nvPr/>
          </p:nvSpPr>
          <p:spPr bwMode="auto">
            <a:xfrm flipV="1">
              <a:off x="4663235" y="1210807"/>
              <a:ext cx="619648" cy="342628"/>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0"/>
            <p:cNvSpPr>
              <a:spLocks noChangeShapeType="1"/>
            </p:cNvSpPr>
            <p:nvPr/>
          </p:nvSpPr>
          <p:spPr bwMode="auto">
            <a:xfrm>
              <a:off x="4664507" y="1678952"/>
              <a:ext cx="637462" cy="449911"/>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9"/>
            <p:cNvSpPr>
              <a:spLocks noChangeShapeType="1"/>
            </p:cNvSpPr>
            <p:nvPr/>
          </p:nvSpPr>
          <p:spPr bwMode="auto">
            <a:xfrm>
              <a:off x="5426662" y="1259148"/>
              <a:ext cx="424" cy="800171"/>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8"/>
            <p:cNvSpPr>
              <a:spLocks noChangeShapeType="1"/>
            </p:cNvSpPr>
            <p:nvPr/>
          </p:nvSpPr>
          <p:spPr bwMode="auto">
            <a:xfrm>
              <a:off x="5503428" y="1190877"/>
              <a:ext cx="695991" cy="429557"/>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7"/>
            <p:cNvSpPr>
              <a:spLocks noChangeShapeType="1"/>
            </p:cNvSpPr>
            <p:nvPr/>
          </p:nvSpPr>
          <p:spPr bwMode="auto">
            <a:xfrm flipV="1">
              <a:off x="5522938" y="1735350"/>
              <a:ext cx="733314" cy="410051"/>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ext Box 6"/>
            <p:cNvSpPr txBox="1">
              <a:spLocks noChangeArrowheads="1"/>
            </p:cNvSpPr>
            <p:nvPr/>
          </p:nvSpPr>
          <p:spPr bwMode="auto">
            <a:xfrm>
              <a:off x="4319693" y="1162890"/>
              <a:ext cx="963190" cy="33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1/1,000,000</a:t>
              </a:r>
              <a:endParaRPr kumimoji="0" lang="en-US" altLang="zh-CN" b="0" i="0" u="none" strike="noStrike" cap="none" normalizeH="0" baseline="0">
                <a:ln>
                  <a:noFill/>
                </a:ln>
                <a:solidFill>
                  <a:schemeClr val="tx1"/>
                </a:solidFill>
                <a:effectLst/>
                <a:latin typeface="Arial" panose="020B0604020202020204" pitchFamily="34" charset="0"/>
              </a:endParaRPr>
            </a:p>
          </p:txBody>
        </p:sp>
        <p:sp>
          <p:nvSpPr>
            <p:cNvPr id="40" name="Text Box 5"/>
            <p:cNvSpPr txBox="1">
              <a:spLocks noChangeArrowheads="1"/>
            </p:cNvSpPr>
            <p:nvPr/>
          </p:nvSpPr>
          <p:spPr bwMode="auto">
            <a:xfrm>
              <a:off x="5674775" y="1162890"/>
              <a:ext cx="944105" cy="29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0/1,000,000!</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41" name="Text Box 4"/>
            <p:cNvSpPr txBox="1">
              <a:spLocks noChangeArrowheads="1"/>
            </p:cNvSpPr>
            <p:nvPr/>
          </p:nvSpPr>
          <p:spPr bwMode="auto">
            <a:xfrm>
              <a:off x="4271292" y="1897334"/>
              <a:ext cx="934774" cy="29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0/1,000,000</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42" name="Text Box 3"/>
            <p:cNvSpPr txBox="1">
              <a:spLocks noChangeArrowheads="1"/>
            </p:cNvSpPr>
            <p:nvPr/>
          </p:nvSpPr>
          <p:spPr bwMode="auto">
            <a:xfrm>
              <a:off x="5742211" y="1926593"/>
              <a:ext cx="944105" cy="29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1/1,000,000</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43" name="Text Box 2"/>
            <p:cNvSpPr txBox="1">
              <a:spLocks noChangeArrowheads="1"/>
            </p:cNvSpPr>
            <p:nvPr/>
          </p:nvSpPr>
          <p:spPr bwMode="auto">
            <a:xfrm>
              <a:off x="5378735" y="1506790"/>
              <a:ext cx="487321" cy="29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1/1</a:t>
              </a:r>
              <a:endParaRPr kumimoji="0" lang="en-US" altLang="zh-CN" b="0" i="0" u="none" strike="noStrike" cap="none" normalizeH="0" baseline="0">
                <a:ln>
                  <a:noFill/>
                </a:ln>
                <a:solidFill>
                  <a:schemeClr val="tx1"/>
                </a:solidFill>
                <a:effectLst/>
                <a:latin typeface="Arial" panose="020B0604020202020204" pitchFamily="34" charset="0"/>
              </a:endParaRPr>
            </a:p>
          </p:txBody>
        </p:sp>
      </p:grpSp>
      <p:sp>
        <p:nvSpPr>
          <p:cNvPr id="47" name="AutoShape 184"/>
          <p:cNvSpPr>
            <a:spLocks noChangeAspect="1" noChangeArrowheads="1" noTextEdit="1"/>
          </p:cNvSpPr>
          <p:nvPr/>
        </p:nvSpPr>
        <p:spPr bwMode="auto">
          <a:xfrm>
            <a:off x="1085204" y="3657600"/>
            <a:ext cx="6719570" cy="251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Text Box 183"/>
          <p:cNvSpPr txBox="1">
            <a:spLocks noChangeArrowheads="1"/>
          </p:cNvSpPr>
          <p:nvPr/>
        </p:nvSpPr>
        <p:spPr bwMode="auto">
          <a:xfrm>
            <a:off x="5410200" y="5750956"/>
            <a:ext cx="2342627" cy="49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(d) </a:t>
            </a:r>
            <a:r>
              <a:rPr kumimoji="0" 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第二轮增广流</a:t>
            </a:r>
            <a:endParaRPr kumimoji="0" lang="zh-CN" b="0" i="0" u="none" strike="noStrike" cap="none" normalizeH="0" baseline="0">
              <a:ln>
                <a:noFill/>
              </a:ln>
              <a:solidFill>
                <a:schemeClr val="tx1"/>
              </a:solidFill>
              <a:effectLst/>
              <a:latin typeface="Arial" pitchFamily="34" charset="0"/>
              <a:cs typeface="Arial" pitchFamily="34" charset="0"/>
            </a:endParaRPr>
          </a:p>
        </p:txBody>
      </p:sp>
      <p:sp>
        <p:nvSpPr>
          <p:cNvPr id="49" name="Oval 182"/>
          <p:cNvSpPr>
            <a:spLocks noChangeArrowheads="1"/>
          </p:cNvSpPr>
          <p:nvPr/>
        </p:nvSpPr>
        <p:spPr bwMode="auto">
          <a:xfrm>
            <a:off x="5114003" y="4393256"/>
            <a:ext cx="356620" cy="3696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 Box 181"/>
          <p:cNvSpPr txBox="1">
            <a:spLocks noChangeArrowheads="1"/>
          </p:cNvSpPr>
          <p:nvPr/>
        </p:nvSpPr>
        <p:spPr bwMode="auto">
          <a:xfrm>
            <a:off x="5140354" y="4351270"/>
            <a:ext cx="528782" cy="5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1" name="Oval 180"/>
          <p:cNvSpPr>
            <a:spLocks noChangeArrowheads="1"/>
          </p:cNvSpPr>
          <p:nvPr/>
        </p:nvSpPr>
        <p:spPr bwMode="auto">
          <a:xfrm>
            <a:off x="6316499" y="5216548"/>
            <a:ext cx="327634" cy="3413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Text Box 179"/>
          <p:cNvSpPr txBox="1">
            <a:spLocks noChangeArrowheads="1"/>
          </p:cNvSpPr>
          <p:nvPr/>
        </p:nvSpPr>
        <p:spPr bwMode="auto">
          <a:xfrm>
            <a:off x="6315620" y="5174561"/>
            <a:ext cx="527025" cy="5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v</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3" name="Oval 178"/>
          <p:cNvSpPr>
            <a:spLocks noChangeArrowheads="1"/>
          </p:cNvSpPr>
          <p:nvPr/>
        </p:nvSpPr>
        <p:spPr bwMode="auto">
          <a:xfrm>
            <a:off x="6276093" y="3706875"/>
            <a:ext cx="329391" cy="34319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Text Box 177"/>
          <p:cNvSpPr txBox="1">
            <a:spLocks noChangeArrowheads="1"/>
          </p:cNvSpPr>
          <p:nvPr/>
        </p:nvSpPr>
        <p:spPr bwMode="auto">
          <a:xfrm>
            <a:off x="6289269" y="3693184"/>
            <a:ext cx="527903" cy="5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5" name="Oval 176"/>
          <p:cNvSpPr>
            <a:spLocks noChangeArrowheads="1"/>
          </p:cNvSpPr>
          <p:nvPr/>
        </p:nvSpPr>
        <p:spPr bwMode="auto">
          <a:xfrm>
            <a:off x="7543589" y="4448020"/>
            <a:ext cx="329391" cy="3422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Text Box 175"/>
          <p:cNvSpPr txBox="1">
            <a:spLocks noChangeArrowheads="1"/>
          </p:cNvSpPr>
          <p:nvPr/>
        </p:nvSpPr>
        <p:spPr bwMode="auto">
          <a:xfrm>
            <a:off x="7569940" y="4406947"/>
            <a:ext cx="528782" cy="5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7" name="Line 174"/>
          <p:cNvSpPr>
            <a:spLocks noChangeShapeType="1"/>
          </p:cNvSpPr>
          <p:nvPr/>
        </p:nvSpPr>
        <p:spPr bwMode="auto">
          <a:xfrm flipV="1">
            <a:off x="5430218" y="3995301"/>
            <a:ext cx="858173" cy="492880"/>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73"/>
          <p:cNvSpPr>
            <a:spLocks noChangeShapeType="1"/>
          </p:cNvSpPr>
          <p:nvPr/>
        </p:nvSpPr>
        <p:spPr bwMode="auto">
          <a:xfrm>
            <a:off x="5432853" y="4667990"/>
            <a:ext cx="881889" cy="647133"/>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72"/>
          <p:cNvSpPr>
            <a:spLocks noChangeShapeType="1"/>
          </p:cNvSpPr>
          <p:nvPr/>
        </p:nvSpPr>
        <p:spPr bwMode="auto">
          <a:xfrm>
            <a:off x="6486903" y="4064669"/>
            <a:ext cx="878" cy="1151878"/>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71"/>
          <p:cNvSpPr>
            <a:spLocks noChangeShapeType="1"/>
          </p:cNvSpPr>
          <p:nvPr/>
        </p:nvSpPr>
        <p:spPr bwMode="auto">
          <a:xfrm>
            <a:off x="6593187" y="3967919"/>
            <a:ext cx="962699" cy="617013"/>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70"/>
          <p:cNvSpPr>
            <a:spLocks noChangeShapeType="1"/>
          </p:cNvSpPr>
          <p:nvPr/>
        </p:nvSpPr>
        <p:spPr bwMode="auto">
          <a:xfrm flipV="1">
            <a:off x="6620416" y="4750137"/>
            <a:ext cx="1014523" cy="588718"/>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Text Box 169"/>
          <p:cNvSpPr txBox="1">
            <a:spLocks noChangeArrowheads="1"/>
          </p:cNvSpPr>
          <p:nvPr/>
        </p:nvSpPr>
        <p:spPr bwMode="auto">
          <a:xfrm>
            <a:off x="4800600" y="3886200"/>
            <a:ext cx="1332495" cy="48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1/1,000,000</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3" name="Text Box 168"/>
          <p:cNvSpPr txBox="1">
            <a:spLocks noChangeArrowheads="1"/>
          </p:cNvSpPr>
          <p:nvPr/>
        </p:nvSpPr>
        <p:spPr bwMode="auto">
          <a:xfrm>
            <a:off x="6830348" y="3926845"/>
            <a:ext cx="1306144" cy="42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1/1,000,000</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64" name="Text Box 167"/>
          <p:cNvSpPr txBox="1">
            <a:spLocks noChangeArrowheads="1"/>
          </p:cNvSpPr>
          <p:nvPr/>
        </p:nvSpPr>
        <p:spPr bwMode="auto">
          <a:xfrm>
            <a:off x="4728152" y="4982886"/>
            <a:ext cx="1444048" cy="42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1/1,000,000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5" name="Text Box 166"/>
          <p:cNvSpPr txBox="1">
            <a:spLocks noChangeArrowheads="1"/>
          </p:cNvSpPr>
          <p:nvPr/>
        </p:nvSpPr>
        <p:spPr bwMode="auto">
          <a:xfrm>
            <a:off x="6923456" y="5023959"/>
            <a:ext cx="1306144" cy="42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1/1,000,000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6" name="Text Box 165"/>
          <p:cNvSpPr txBox="1">
            <a:spLocks noChangeArrowheads="1"/>
          </p:cNvSpPr>
          <p:nvPr/>
        </p:nvSpPr>
        <p:spPr bwMode="auto">
          <a:xfrm>
            <a:off x="6420147" y="4421551"/>
            <a:ext cx="674592" cy="42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7" name="Text Box 164"/>
          <p:cNvSpPr txBox="1">
            <a:spLocks noChangeArrowheads="1"/>
          </p:cNvSpPr>
          <p:nvPr/>
        </p:nvSpPr>
        <p:spPr bwMode="auto">
          <a:xfrm>
            <a:off x="3429000" y="5105400"/>
            <a:ext cx="972361" cy="3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999,999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8" name="Oval 163"/>
          <p:cNvSpPr>
            <a:spLocks noChangeArrowheads="1"/>
          </p:cNvSpPr>
          <p:nvPr/>
        </p:nvSpPr>
        <p:spPr bwMode="auto">
          <a:xfrm>
            <a:off x="1679906" y="4399645"/>
            <a:ext cx="356620" cy="37057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ext Box 162"/>
          <p:cNvSpPr txBox="1">
            <a:spLocks noChangeArrowheads="1"/>
          </p:cNvSpPr>
          <p:nvPr/>
        </p:nvSpPr>
        <p:spPr bwMode="auto">
          <a:xfrm>
            <a:off x="1706257" y="4358571"/>
            <a:ext cx="527025" cy="52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0" name="Oval 161"/>
          <p:cNvSpPr>
            <a:spLocks noChangeArrowheads="1"/>
          </p:cNvSpPr>
          <p:nvPr/>
        </p:nvSpPr>
        <p:spPr bwMode="auto">
          <a:xfrm>
            <a:off x="2882401" y="5223849"/>
            <a:ext cx="326756" cy="3404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160"/>
          <p:cNvSpPr txBox="1">
            <a:spLocks noChangeArrowheads="1"/>
          </p:cNvSpPr>
          <p:nvPr/>
        </p:nvSpPr>
        <p:spPr bwMode="auto">
          <a:xfrm>
            <a:off x="2880645" y="5181863"/>
            <a:ext cx="527903" cy="5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72" name="Oval 159"/>
          <p:cNvSpPr>
            <a:spLocks noChangeArrowheads="1"/>
          </p:cNvSpPr>
          <p:nvPr/>
        </p:nvSpPr>
        <p:spPr bwMode="auto">
          <a:xfrm>
            <a:off x="2841996" y="3713264"/>
            <a:ext cx="329391" cy="34319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Text Box 158"/>
          <p:cNvSpPr txBox="1">
            <a:spLocks noChangeArrowheads="1"/>
          </p:cNvSpPr>
          <p:nvPr/>
        </p:nvSpPr>
        <p:spPr bwMode="auto">
          <a:xfrm>
            <a:off x="2855172" y="3699573"/>
            <a:ext cx="527025" cy="5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74" name="Oval 157"/>
          <p:cNvSpPr>
            <a:spLocks noChangeArrowheads="1"/>
          </p:cNvSpPr>
          <p:nvPr/>
        </p:nvSpPr>
        <p:spPr bwMode="auto">
          <a:xfrm>
            <a:off x="4108613" y="4454409"/>
            <a:ext cx="329391" cy="34319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 Box 156"/>
          <p:cNvSpPr txBox="1">
            <a:spLocks noChangeArrowheads="1"/>
          </p:cNvSpPr>
          <p:nvPr/>
        </p:nvSpPr>
        <p:spPr bwMode="auto">
          <a:xfrm>
            <a:off x="4134964" y="4413336"/>
            <a:ext cx="527903" cy="5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76" name="Line 155"/>
          <p:cNvSpPr>
            <a:spLocks noChangeShapeType="1"/>
          </p:cNvSpPr>
          <p:nvPr/>
        </p:nvSpPr>
        <p:spPr bwMode="auto">
          <a:xfrm flipV="1">
            <a:off x="1968013" y="3930496"/>
            <a:ext cx="871348" cy="512960"/>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154"/>
          <p:cNvSpPr>
            <a:spLocks noChangeShapeType="1"/>
          </p:cNvSpPr>
          <p:nvPr/>
        </p:nvSpPr>
        <p:spPr bwMode="auto">
          <a:xfrm>
            <a:off x="1997878" y="4674380"/>
            <a:ext cx="895064" cy="676341"/>
          </a:xfrm>
          <a:prstGeom prst="line">
            <a:avLst/>
          </a:prstGeom>
          <a:noFill/>
          <a:ln w="50800">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153"/>
          <p:cNvSpPr>
            <a:spLocks noChangeShapeType="1"/>
          </p:cNvSpPr>
          <p:nvPr/>
        </p:nvSpPr>
        <p:spPr bwMode="auto">
          <a:xfrm>
            <a:off x="3052806" y="4071058"/>
            <a:ext cx="878" cy="1150966"/>
          </a:xfrm>
          <a:prstGeom prst="line">
            <a:avLst/>
          </a:prstGeom>
          <a:noFill/>
          <a:ln w="50800">
            <a:solidFill>
              <a:srgbClr val="000000"/>
            </a:solidFill>
            <a:round/>
            <a:headEnd type="triangle" w="sm" len="lg"/>
            <a:tailEnd type="non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152"/>
          <p:cNvSpPr>
            <a:spLocks noChangeShapeType="1"/>
          </p:cNvSpPr>
          <p:nvPr/>
        </p:nvSpPr>
        <p:spPr bwMode="auto">
          <a:xfrm>
            <a:off x="3158211" y="3974308"/>
            <a:ext cx="962699" cy="617925"/>
          </a:xfrm>
          <a:prstGeom prst="line">
            <a:avLst/>
          </a:prstGeom>
          <a:noFill/>
          <a:ln w="50800">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151"/>
          <p:cNvSpPr>
            <a:spLocks noChangeShapeType="1"/>
          </p:cNvSpPr>
          <p:nvPr/>
        </p:nvSpPr>
        <p:spPr bwMode="auto">
          <a:xfrm flipV="1">
            <a:off x="3145036" y="4671641"/>
            <a:ext cx="986415" cy="596932"/>
          </a:xfrm>
          <a:prstGeom prst="line">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Text Box 150"/>
          <p:cNvSpPr txBox="1">
            <a:spLocks noChangeArrowheads="1"/>
          </p:cNvSpPr>
          <p:nvPr/>
        </p:nvSpPr>
        <p:spPr bwMode="auto">
          <a:xfrm>
            <a:off x="1600200" y="3886200"/>
            <a:ext cx="977632" cy="37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999,999</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2" name="Text Box 149"/>
          <p:cNvSpPr txBox="1">
            <a:spLocks noChangeArrowheads="1"/>
          </p:cNvSpPr>
          <p:nvPr/>
        </p:nvSpPr>
        <p:spPr bwMode="auto">
          <a:xfrm>
            <a:off x="3396251" y="3933234"/>
            <a:ext cx="1123442" cy="379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1,000,000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3" name="Text Box 148"/>
          <p:cNvSpPr txBox="1">
            <a:spLocks noChangeArrowheads="1"/>
          </p:cNvSpPr>
          <p:nvPr/>
        </p:nvSpPr>
        <p:spPr bwMode="auto">
          <a:xfrm>
            <a:off x="1534095" y="4918081"/>
            <a:ext cx="1139253" cy="42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1,000,000</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84" name="Text Box 147"/>
          <p:cNvSpPr txBox="1">
            <a:spLocks noChangeArrowheads="1"/>
          </p:cNvSpPr>
          <p:nvPr/>
        </p:nvSpPr>
        <p:spPr bwMode="auto">
          <a:xfrm>
            <a:off x="2993326" y="4298331"/>
            <a:ext cx="435674" cy="42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5" name="Text Box 146"/>
          <p:cNvSpPr txBox="1">
            <a:spLocks noChangeArrowheads="1"/>
          </p:cNvSpPr>
          <p:nvPr/>
        </p:nvSpPr>
        <p:spPr bwMode="auto">
          <a:xfrm>
            <a:off x="990600" y="5724044"/>
            <a:ext cx="3977064" cy="44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第一轮增广流的剩余图和增广路径</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86" name="Line 145"/>
          <p:cNvSpPr>
            <a:spLocks noChangeShapeType="1"/>
          </p:cNvSpPr>
          <p:nvPr/>
        </p:nvSpPr>
        <p:spPr bwMode="auto">
          <a:xfrm flipH="1">
            <a:off x="2031256" y="4032723"/>
            <a:ext cx="851146" cy="49561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144"/>
          <p:cNvSpPr>
            <a:spLocks noChangeShapeType="1"/>
          </p:cNvSpPr>
          <p:nvPr/>
        </p:nvSpPr>
        <p:spPr bwMode="auto">
          <a:xfrm flipH="1">
            <a:off x="3199495" y="4772043"/>
            <a:ext cx="1016280" cy="603321"/>
          </a:xfrm>
          <a:prstGeom prst="line">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Text Box 143"/>
          <p:cNvSpPr txBox="1">
            <a:spLocks noChangeArrowheads="1"/>
          </p:cNvSpPr>
          <p:nvPr/>
        </p:nvSpPr>
        <p:spPr bwMode="auto">
          <a:xfrm>
            <a:off x="2347471" y="4196104"/>
            <a:ext cx="435674" cy="30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9" name="Text Box 142"/>
          <p:cNvSpPr txBox="1">
            <a:spLocks noChangeArrowheads="1"/>
          </p:cNvSpPr>
          <p:nvPr/>
        </p:nvSpPr>
        <p:spPr bwMode="auto">
          <a:xfrm>
            <a:off x="3421194" y="4699202"/>
            <a:ext cx="435674" cy="42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0" name="TextBox 89"/>
          <p:cNvSpPr txBox="1"/>
          <p:nvPr/>
        </p:nvSpPr>
        <p:spPr>
          <a:xfrm>
            <a:off x="1085204" y="533400"/>
            <a:ext cx="6705600" cy="461665"/>
          </a:xfrm>
          <a:prstGeom prst="rect">
            <a:avLst/>
          </a:prstGeom>
          <a:noFill/>
        </p:spPr>
        <p:txBody>
          <a:bodyPr wrap="square" rtlCol="0">
            <a:spAutoFit/>
          </a:bodyPr>
          <a:lstStyle/>
          <a:p>
            <a:r>
              <a:rPr lang="en-US" sz="2400" b="1" dirty="0">
                <a:latin typeface="Times New Roman" pitchFamily="18" charset="0"/>
                <a:ea typeface="SimSun" pitchFamily="2" charset="-122"/>
                <a:cs typeface="Times New Roman" pitchFamily="18" charset="0"/>
              </a:rPr>
              <a:t>Ford-</a:t>
            </a:r>
            <a:r>
              <a:rPr lang="en-US" sz="2400" b="1" dirty="0" err="1">
                <a:latin typeface="Times New Roman" pitchFamily="18" charset="0"/>
                <a:ea typeface="SimSun" pitchFamily="2" charset="-122"/>
                <a:cs typeface="Times New Roman" pitchFamily="18" charset="0"/>
              </a:rPr>
              <a:t>Fulkerson算法</a:t>
            </a:r>
            <a:r>
              <a:rPr lang="zh-CN" altLang="en-US" sz="2400" b="1" dirty="0">
                <a:latin typeface="Times New Roman" pitchFamily="18" charset="0"/>
                <a:ea typeface="SimSun" pitchFamily="2" charset="-122"/>
                <a:cs typeface="Times New Roman" pitchFamily="18" charset="0"/>
              </a:rPr>
              <a:t>需</a:t>
            </a:r>
            <a:r>
              <a:rPr lang="en-US" sz="2400" b="1" dirty="0" err="1">
                <a:latin typeface="Times New Roman" pitchFamily="18" charset="0"/>
                <a:ea typeface="SimSun" pitchFamily="2" charset="-122"/>
                <a:cs typeface="Times New Roman" pitchFamily="18" charset="0"/>
              </a:rPr>
              <a:t>要许多次增广的例子</a:t>
            </a:r>
            <a:endParaRPr lang="en-US" sz="2400" b="1" dirty="0">
              <a:latin typeface="Times New Roman" pitchFamily="18" charset="0"/>
              <a:ea typeface="SimSun" pitchFamily="2" charset="-122"/>
              <a:cs typeface="Times New Roman" pitchFamily="18" charset="0"/>
            </a:endParaRPr>
          </a:p>
        </p:txBody>
      </p:sp>
      <p:sp>
        <p:nvSpPr>
          <p:cNvPr id="4" name="文本框 3">
            <a:extLst>
              <a:ext uri="{FF2B5EF4-FFF2-40B4-BE49-F238E27FC236}">
                <a16:creationId xmlns:a16="http://schemas.microsoft.com/office/drawing/2014/main" id="{030CE066-033B-4DB3-984C-0049A6BA1DD2}"/>
              </a:ext>
            </a:extLst>
          </p:cNvPr>
          <p:cNvSpPr txBox="1"/>
          <p:nvPr/>
        </p:nvSpPr>
        <p:spPr>
          <a:xfrm>
            <a:off x="5429228" y="6341084"/>
            <a:ext cx="3206327" cy="369332"/>
          </a:xfrm>
          <a:prstGeom prst="rect">
            <a:avLst/>
          </a:prstGeom>
          <a:solidFill>
            <a:srgbClr val="FFFF00"/>
          </a:solidFill>
        </p:spPr>
        <p:txBody>
          <a:bodyPr wrap="none" rtlCol="0">
            <a:spAutoFit/>
          </a:bodyPr>
          <a:lstStyle/>
          <a:p>
            <a:r>
              <a:rPr lang="zh-CN" altLang="en-US" b="1" dirty="0"/>
              <a:t>共需要二百万次增广才能完成</a:t>
            </a:r>
            <a:endParaRPr lang="en-US" b="1" dirty="0"/>
          </a:p>
        </p:txBody>
      </p:sp>
    </p:spTree>
    <p:extLst>
      <p:ext uri="{BB962C8B-B14F-4D97-AF65-F5344CB8AC3E}">
        <p14:creationId xmlns:p14="http://schemas.microsoft.com/office/powerpoint/2010/main" val="159872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11-32</a:t>
            </a:r>
          </a:p>
        </p:txBody>
      </p:sp>
      <p:sp>
        <p:nvSpPr>
          <p:cNvPr id="4" name="TextBox 3"/>
          <p:cNvSpPr txBox="1"/>
          <p:nvPr/>
        </p:nvSpPr>
        <p:spPr>
          <a:xfrm>
            <a:off x="609600" y="1447800"/>
            <a:ext cx="8153400" cy="5295809"/>
          </a:xfrm>
          <a:prstGeom prst="rect">
            <a:avLst/>
          </a:prstGeom>
          <a:noFill/>
        </p:spPr>
        <p:txBody>
          <a:bodyPr wrap="square" rtlCol="0">
            <a:spAutoFit/>
          </a:bodyPr>
          <a:lstStyle/>
          <a:p>
            <a:pPr marL="458788" indent="-458788">
              <a:lnSpc>
                <a:spcPct val="150000"/>
              </a:lnSpc>
            </a:pPr>
            <a:r>
              <a:rPr lang="zh-CN" altLang="en-US" b="1" dirty="0">
                <a:latin typeface="Times New Roman" pitchFamily="18" charset="0"/>
                <a:ea typeface="SimSun" pitchFamily="2" charset="-122"/>
                <a:cs typeface="Times New Roman" pitchFamily="18" charset="0"/>
              </a:rPr>
              <a:t>推论 </a:t>
            </a:r>
            <a:r>
              <a:rPr lang="en-US" b="1" dirty="0">
                <a:latin typeface="Times New Roman" pitchFamily="18" charset="0"/>
                <a:ea typeface="SimSun" pitchFamily="2" charset="-122"/>
                <a:cs typeface="Times New Roman" pitchFamily="18" charset="0"/>
              </a:rPr>
              <a:t>11.11</a:t>
            </a:r>
            <a:r>
              <a:rPr lang="en-US" dirty="0">
                <a:latin typeface="Times New Roman" pitchFamily="18" charset="0"/>
                <a:ea typeface="SimSun" pitchFamily="2" charset="-122"/>
                <a:cs typeface="Times New Roman" pitchFamily="18" charset="0"/>
              </a:rPr>
              <a:t>  Edmonds-Karp</a:t>
            </a:r>
            <a:r>
              <a:rPr lang="zh-CN" altLang="en-US" dirty="0">
                <a:latin typeface="Times New Roman" pitchFamily="18" charset="0"/>
                <a:ea typeface="SimSun" pitchFamily="2" charset="-122"/>
                <a:cs typeface="Times New Roman" pitchFamily="18" charset="0"/>
              </a:rPr>
              <a:t>算法找到网络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的最大流所需时间为</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nm</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50000"/>
              </a:lnSpc>
            </a:pPr>
            <a:r>
              <a:rPr lang="zh-CN" altLang="en-US" b="1" dirty="0">
                <a:latin typeface="Times New Roman" pitchFamily="18" charset="0"/>
                <a:ea typeface="SimSun" pitchFamily="2" charset="-122"/>
                <a:cs typeface="Times New Roman" pitchFamily="18" charset="0"/>
              </a:rPr>
              <a:t>证明：证明的过程相对较为繁琐，略</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sym typeface="Symbol"/>
            </a:endParaRPr>
          </a:p>
          <a:p>
            <a:pPr>
              <a:lnSpc>
                <a:spcPct val="150000"/>
              </a:lnSpc>
            </a:pPr>
            <a:r>
              <a:rPr lang="zh-CN" altLang="en-US" dirty="0">
                <a:latin typeface="Times New Roman" pitchFamily="18" charset="0"/>
                <a:ea typeface="SimSun" pitchFamily="2" charset="-122"/>
                <a:cs typeface="Times New Roman" pitchFamily="18" charset="0"/>
                <a:sym typeface="Symbol"/>
              </a:rPr>
              <a:t>大致思路：</a:t>
            </a:r>
            <a:endParaRPr lang="en-US" altLang="zh-CN" dirty="0">
              <a:latin typeface="Times New Roman" pitchFamily="18" charset="0"/>
              <a:ea typeface="SimSun" pitchFamily="2" charset="-122"/>
              <a:cs typeface="Times New Roman" pitchFamily="18" charset="0"/>
              <a:sym typeface="Symbol"/>
            </a:endParaRPr>
          </a:p>
          <a:p>
            <a:pPr marL="465138" indent="-465138">
              <a:lnSpc>
                <a:spcPct val="120000"/>
              </a:lnSpc>
              <a:buFont typeface="Symbol" panose="05050102010706020507" pitchFamily="18" charset="2"/>
              <a:buChar char="·"/>
            </a:pPr>
            <a:r>
              <a:rPr lang="zh-CN" altLang="en-US" dirty="0"/>
              <a:t>在增广路径流过程中，</a:t>
            </a:r>
            <a:r>
              <a:rPr lang="zh-CN" altLang="en-US" dirty="0">
                <a:highlight>
                  <a:srgbClr val="FFFF00"/>
                </a:highlight>
              </a:rPr>
              <a:t>关键边（即：瓶颈边）</a:t>
            </a:r>
            <a:r>
              <a:rPr lang="zh-CN" altLang="en-US" dirty="0"/>
              <a:t>上的流等于</a:t>
            </a:r>
            <a:r>
              <a:rPr lang="zh-CN" altLang="en-US" dirty="0">
                <a:highlight>
                  <a:srgbClr val="FFFF00"/>
                </a:highlight>
              </a:rPr>
              <a:t>该边的容量</a:t>
            </a:r>
            <a:r>
              <a:rPr lang="zh-CN" altLang="en-US" dirty="0"/>
              <a:t>。因此，关键边不会出现在接下来的剩余网络中。</a:t>
            </a:r>
            <a:endParaRPr lang="en-US" altLang="zh-CN" dirty="0"/>
          </a:p>
          <a:p>
            <a:pPr marL="465138" indent="-465138">
              <a:lnSpc>
                <a:spcPct val="120000"/>
              </a:lnSpc>
              <a:buFont typeface="Symbol" panose="05050102010706020507" pitchFamily="18" charset="2"/>
              <a:buChar char="·"/>
            </a:pPr>
            <a:r>
              <a:rPr lang="zh-CN" altLang="en-US" dirty="0"/>
              <a:t>如果一条关键边</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后续过程中再次出现在某条增广路径上，那么这次的增广路径的长度会比上一次的增广路径至少长出</a:t>
            </a:r>
            <a:r>
              <a:rPr lang="en-US" dirty="0">
                <a:latin typeface="Times New Roman" pitchFamily="18" charset="0"/>
                <a:cs typeface="Times New Roman" pitchFamily="18" charset="0"/>
              </a:rPr>
              <a:t>2</a:t>
            </a:r>
            <a:r>
              <a:rPr lang="zh-CN" altLang="en-US" dirty="0">
                <a:latin typeface="Times New Roman" pitchFamily="18" charset="0"/>
                <a:cs typeface="Times New Roman" pitchFamily="18" charset="0"/>
              </a:rPr>
              <a:t>条边，因此一条边成为关键边的次数不会超过</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 </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922338" lvl="1" indent="-465138">
              <a:lnSpc>
                <a:spcPct val="120000"/>
              </a:lnSpc>
              <a:buFont typeface="Symbol" panose="05050102010706020507" pitchFamily="18" charset="2"/>
              <a:buChar char="·"/>
            </a:pPr>
            <a:r>
              <a:rPr lang="zh-CN" altLang="en-US" dirty="0"/>
              <a:t>注意：上述逻辑成立的前提是“</a:t>
            </a:r>
            <a:r>
              <a:rPr lang="en-US" altLang="zh-CN" dirty="0">
                <a:latin typeface="Times New Roman" pitchFamily="18" charset="0"/>
                <a:ea typeface="SimSun" pitchFamily="2" charset="-122"/>
                <a:cs typeface="Times New Roman" pitchFamily="18" charset="0"/>
              </a:rPr>
              <a:t>Edmonds-Karp</a:t>
            </a:r>
            <a:r>
              <a:rPr lang="zh-CN" altLang="en-US" dirty="0">
                <a:latin typeface="Times New Roman" pitchFamily="18" charset="0"/>
                <a:ea typeface="SimSun" pitchFamily="2" charset="-122"/>
                <a:cs typeface="Times New Roman" pitchFamily="18" charset="0"/>
              </a:rPr>
              <a:t>算法每次找到的增广路径都是剩余网络上的最短路径（即：最小跳数路径）</a:t>
            </a:r>
            <a:r>
              <a:rPr lang="zh-CN" altLang="en-US" dirty="0"/>
              <a:t>”</a:t>
            </a:r>
            <a:r>
              <a:rPr lang="zh-CN" altLang="en-US" dirty="0">
                <a:latin typeface="Times New Roman" pitchFamily="18" charset="0"/>
                <a:ea typeface="SimSun" pitchFamily="2" charset="-122"/>
                <a:cs typeface="Times New Roman" pitchFamily="18" charset="0"/>
              </a:rPr>
              <a:t>，其并不适合前一页上“每次找的增广路径不是最短路径的情况</a:t>
            </a:r>
            <a:r>
              <a:rPr lang="en-US" altLang="zh-CN" dirty="0">
                <a:latin typeface="Times New Roman" pitchFamily="18" charset="0"/>
                <a:ea typeface="SimSun" pitchFamily="2" charset="-122"/>
                <a:cs typeface="Times New Roman" pitchFamily="18" charset="0"/>
              </a:rPr>
              <a:t>”. </a:t>
            </a:r>
            <a:endParaRPr lang="en-US" altLang="zh-CN" dirty="0">
              <a:latin typeface="Times New Roman" pitchFamily="18" charset="0"/>
              <a:cs typeface="Times New Roman" pitchFamily="18" charset="0"/>
            </a:endParaRPr>
          </a:p>
          <a:p>
            <a:pPr marL="465138" indent="-465138">
              <a:lnSpc>
                <a:spcPct val="120000"/>
              </a:lnSpc>
              <a:buFont typeface="Symbol" panose="05050102010706020507" pitchFamily="18" charset="2"/>
              <a:buChar char="·"/>
            </a:pPr>
            <a:r>
              <a:rPr lang="zh-CN" altLang="en-US" dirty="0">
                <a:latin typeface="Times New Roman" pitchFamily="18" charset="0"/>
                <a:cs typeface="Times New Roman" pitchFamily="18" charset="0"/>
              </a:rPr>
              <a:t>图中共有</a:t>
            </a:r>
            <a:r>
              <a:rPr lang="en-US" i="1" dirty="0">
                <a:latin typeface="Times New Roman" pitchFamily="18" charset="0"/>
                <a:cs typeface="Times New Roman" pitchFamily="18" charset="0"/>
              </a:rPr>
              <a:t>m</a:t>
            </a:r>
            <a:r>
              <a:rPr lang="zh-CN" altLang="en-US" dirty="0">
                <a:latin typeface="Times New Roman" pitchFamily="18" charset="0"/>
                <a:cs typeface="Times New Roman" pitchFamily="18" charset="0"/>
              </a:rPr>
              <a:t>条边，一共可以提供最多</a:t>
            </a:r>
            <a:r>
              <a:rPr lang="en-US" dirty="0">
                <a:latin typeface="Times New Roman" pitchFamily="18" charset="0"/>
                <a:cs typeface="Times New Roman" pitchFamily="18" charset="0"/>
                <a:sym typeface="Symbol"/>
              </a:rPr>
              <a:t></a:t>
            </a:r>
            <a:r>
              <a:rPr lang="en-US" i="1" dirty="0" err="1">
                <a:latin typeface="Times New Roman" pitchFamily="18" charset="0"/>
                <a:cs typeface="Times New Roman" pitchFamily="18" charset="0"/>
              </a:rPr>
              <a:t>mn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zh-CN" altLang="en-US" dirty="0">
                <a:latin typeface="Times New Roman" pitchFamily="18" charset="0"/>
                <a:cs typeface="Times New Roman" pitchFamily="18" charset="0"/>
              </a:rPr>
              <a:t>次关键边，而每一轮增广路径都至少有一个关键边，因此最多可以增广</a:t>
            </a:r>
            <a:r>
              <a:rPr lang="en-US" dirty="0">
                <a:latin typeface="Times New Roman" pitchFamily="18" charset="0"/>
                <a:cs typeface="Times New Roman" pitchFamily="18" charset="0"/>
                <a:sym typeface="Symbol"/>
              </a:rPr>
              <a:t></a:t>
            </a:r>
            <a:r>
              <a:rPr lang="en-US" i="1" dirty="0" err="1">
                <a:latin typeface="Times New Roman" pitchFamily="18" charset="0"/>
                <a:cs typeface="Times New Roman" pitchFamily="18" charset="0"/>
              </a:rPr>
              <a:t>mn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zh-CN" altLang="en-US" dirty="0">
                <a:latin typeface="Times New Roman" pitchFamily="18" charset="0"/>
                <a:cs typeface="Times New Roman" pitchFamily="18" charset="0"/>
              </a:rPr>
              <a:t>次</a:t>
            </a:r>
            <a:r>
              <a:rPr lang="en-US" altLang="zh-CN" dirty="0">
                <a:latin typeface="Times New Roman" pitchFamily="18" charset="0"/>
                <a:cs typeface="Times New Roman" pitchFamily="18" charset="0"/>
              </a:rPr>
              <a:t>;</a:t>
            </a:r>
          </a:p>
          <a:p>
            <a:pPr marL="465138" indent="-465138">
              <a:lnSpc>
                <a:spcPct val="120000"/>
              </a:lnSpc>
              <a:buFont typeface="Symbol" panose="05050102010706020507" pitchFamily="18" charset="2"/>
              <a:buChar char="·"/>
            </a:pPr>
            <a:r>
              <a:rPr lang="zh-CN" altLang="en-US" dirty="0">
                <a:latin typeface="Times New Roman" pitchFamily="18" charset="0"/>
                <a:ea typeface="SimSun" pitchFamily="2" charset="-122"/>
                <a:cs typeface="Times New Roman" pitchFamily="18" charset="0"/>
              </a:rPr>
              <a:t>每轮增广，采用广度优先在剩余图中寻找一条从</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的最短路径需要</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时间；因为最多需要</a:t>
            </a:r>
            <a:r>
              <a:rPr lang="en-US" dirty="0">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rPr>
              <a:t>mn</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次增广，</a:t>
            </a:r>
            <a:r>
              <a:rPr lang="en-US" dirty="0">
                <a:latin typeface="Times New Roman" pitchFamily="18" charset="0"/>
                <a:ea typeface="SimSun" pitchFamily="2" charset="-122"/>
                <a:cs typeface="Times New Roman" pitchFamily="18" charset="0"/>
              </a:rPr>
              <a:t>Edmonds-Karp</a:t>
            </a:r>
            <a:r>
              <a:rPr lang="zh-CN" altLang="en-US" dirty="0">
                <a:latin typeface="Times New Roman" pitchFamily="18" charset="0"/>
                <a:ea typeface="SimSun" pitchFamily="2" charset="-122"/>
                <a:cs typeface="Times New Roman" pitchFamily="18" charset="0"/>
              </a:rPr>
              <a:t>算法的复杂度为</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nm</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4083920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11-34</a:t>
            </a:r>
          </a:p>
        </p:txBody>
      </p:sp>
      <p:sp>
        <p:nvSpPr>
          <p:cNvPr id="4" name="TextBox 3"/>
          <p:cNvSpPr txBox="1"/>
          <p:nvPr/>
        </p:nvSpPr>
        <p:spPr>
          <a:xfrm>
            <a:off x="990600" y="838200"/>
            <a:ext cx="7162800" cy="4593822"/>
          </a:xfrm>
          <a:prstGeom prst="rect">
            <a:avLst/>
          </a:prstGeom>
          <a:noFill/>
        </p:spPr>
        <p:txBody>
          <a:bodyPr wrap="square" rtlCol="0">
            <a:spAutoFit/>
          </a:bodyPr>
          <a:lstStyle/>
          <a:p>
            <a:pPr marL="0" lvl="2"/>
            <a:r>
              <a:rPr lang="en-US" sz="2400" b="1" dirty="0" err="1">
                <a:latin typeface="Times New Roman" pitchFamily="18" charset="0"/>
                <a:ea typeface="SimSun" pitchFamily="2" charset="-122"/>
                <a:cs typeface="Times New Roman" pitchFamily="18" charset="0"/>
              </a:rPr>
              <a:t>Dinic</a:t>
            </a:r>
            <a:r>
              <a:rPr lang="zh-CN" altLang="en-US" sz="2400" b="1" dirty="0">
                <a:latin typeface="Times New Roman" pitchFamily="18" charset="0"/>
                <a:ea typeface="SimSun" pitchFamily="2" charset="-122"/>
                <a:cs typeface="Times New Roman" pitchFamily="18" charset="0"/>
              </a:rPr>
              <a:t>算法</a:t>
            </a:r>
            <a:endParaRPr lang="en-US" altLang="zh-CN" sz="2400" b="1" dirty="0">
              <a:latin typeface="Times New Roman" pitchFamily="18" charset="0"/>
              <a:ea typeface="SimSun" pitchFamily="2" charset="-122"/>
              <a:cs typeface="Times New Roman" pitchFamily="18" charset="0"/>
            </a:endParaRPr>
          </a:p>
          <a:p>
            <a:pPr marL="0" lvl="2"/>
            <a:endParaRPr lang="en-US" b="1" dirty="0">
              <a:latin typeface="Times New Roman" pitchFamily="18" charset="0"/>
              <a:ea typeface="SimSun" pitchFamily="2" charset="-122"/>
              <a:cs typeface="Times New Roman" pitchFamily="18" charset="0"/>
            </a:endParaRPr>
          </a:p>
          <a:p>
            <a:pPr marL="0" lvl="2" indent="465138">
              <a:lnSpc>
                <a:spcPct val="200000"/>
              </a:lnSpc>
            </a:pPr>
            <a:r>
              <a:rPr lang="zh-CN" altLang="en-US" dirty="0">
                <a:latin typeface="Times New Roman" pitchFamily="18" charset="0"/>
                <a:ea typeface="SimSun" pitchFamily="2" charset="-122"/>
                <a:cs typeface="Times New Roman" pitchFamily="18" charset="0"/>
              </a:rPr>
              <a:t>在</a:t>
            </a:r>
            <a:r>
              <a:rPr lang="en-US" dirty="0">
                <a:latin typeface="Times New Roman" pitchFamily="18" charset="0"/>
                <a:ea typeface="SimSun" pitchFamily="2" charset="-122"/>
                <a:cs typeface="Times New Roman" pitchFamily="18" charset="0"/>
              </a:rPr>
              <a:t>Edmonds-Karp</a:t>
            </a:r>
            <a:r>
              <a:rPr lang="zh-CN" altLang="en-US" dirty="0">
                <a:latin typeface="Times New Roman" pitchFamily="18" charset="0"/>
                <a:ea typeface="SimSun" pitchFamily="2" charset="-122"/>
                <a:cs typeface="Times New Roman" pitchFamily="18" charset="0"/>
              </a:rPr>
              <a:t>算法的基础上作了改进。</a:t>
            </a:r>
            <a:endParaRPr lang="en-US" altLang="zh-CN" dirty="0">
              <a:latin typeface="Times New Roman" pitchFamily="18" charset="0"/>
              <a:ea typeface="SimSun" pitchFamily="2" charset="-122"/>
              <a:cs typeface="Times New Roman" pitchFamily="18" charset="0"/>
            </a:endParaRPr>
          </a:p>
          <a:p>
            <a:pPr marL="0" lvl="2">
              <a:lnSpc>
                <a:spcPct val="200000"/>
              </a:lnSpc>
            </a:pPr>
            <a:r>
              <a:rPr lang="zh-CN" altLang="en-US" sz="2000" b="1" dirty="0">
                <a:latin typeface="Times New Roman" pitchFamily="18" charset="0"/>
                <a:ea typeface="SimSun" pitchFamily="2" charset="-122"/>
                <a:cs typeface="Times New Roman" pitchFamily="18" charset="0"/>
              </a:rPr>
              <a:t>主要思路</a:t>
            </a:r>
            <a:r>
              <a:rPr lang="en-US" altLang="zh-CN" sz="2000" b="1"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0" lvl="2" indent="465138">
              <a:lnSpc>
                <a:spcPct val="200000"/>
              </a:lnSpc>
            </a:pPr>
            <a:r>
              <a:rPr lang="zh-CN" altLang="en-US" dirty="0">
                <a:latin typeface="Times New Roman" pitchFamily="18" charset="0"/>
                <a:ea typeface="SimSun" pitchFamily="2" charset="-122"/>
                <a:cs typeface="Times New Roman" pitchFamily="18" charset="0"/>
              </a:rPr>
              <a:t>采用剩余网络</a:t>
            </a:r>
            <a:r>
              <a:rPr lang="en-US" i="1" dirty="0" err="1">
                <a:latin typeface="Times New Roman" pitchFamily="18" charset="0"/>
                <a:ea typeface="SimSun" pitchFamily="2" charset="-122"/>
                <a:cs typeface="Times New Roman" pitchFamily="18" charset="0"/>
              </a:rPr>
              <a:t>G</a:t>
            </a:r>
            <a:r>
              <a:rPr lang="en-US" sz="2400" i="1" baseline="-25000" dirty="0" err="1">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中一条最短路径对流进行增广之后，不是立即构造一个新的剩余网络，而是继续在当前的</a:t>
            </a:r>
            <a:r>
              <a:rPr lang="en-US" i="1" dirty="0">
                <a:latin typeface="Times New Roman" pitchFamily="18" charset="0"/>
                <a:ea typeface="SimSun" pitchFamily="2" charset="-122"/>
                <a:cs typeface="Times New Roman" pitchFamily="18" charset="0"/>
              </a:rPr>
              <a:t>G</a:t>
            </a:r>
            <a:r>
              <a:rPr lang="en-US" sz="2400" i="1" baseline="-25000"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中寻找一条</a:t>
            </a:r>
            <a:r>
              <a:rPr lang="zh-CN" altLang="en-US" b="1" dirty="0">
                <a:solidFill>
                  <a:srgbClr val="FF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同样短的增广路径</a:t>
            </a:r>
            <a:r>
              <a:rPr lang="zh-CN" altLang="en-US"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，一直如此持续下去，直到到</a:t>
            </a:r>
            <a:r>
              <a:rPr lang="en-US" altLang="zh-CN" b="1" i="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cs typeface="Times" panose="02020603050405020304" pitchFamily="18" charset="0"/>
              </a:rPr>
              <a:t>G</a:t>
            </a:r>
            <a:r>
              <a:rPr lang="en-US" altLang="zh-CN" b="1" i="1" baseline="-25000"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cs typeface="Times" panose="02020603050405020304" pitchFamily="18" charset="0"/>
              </a:rPr>
              <a:t>f</a:t>
            </a:r>
            <a:r>
              <a:rPr lang="zh-CN" altLang="en-US"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中没有</a:t>
            </a:r>
            <a:r>
              <a:rPr lang="zh-CN" altLang="en-US" b="1" dirty="0">
                <a:solidFill>
                  <a:srgbClr val="FF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同样短的路径</a:t>
            </a:r>
            <a:r>
              <a:rPr lang="zh-CN" altLang="en-US"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为止</a:t>
            </a:r>
            <a:r>
              <a:rPr lang="zh-CN" altLang="en-US" dirty="0">
                <a:latin typeface="Times New Roman" pitchFamily="18" charset="0"/>
                <a:ea typeface="SimSun" pitchFamily="2" charset="-122"/>
                <a:cs typeface="Times New Roman" pitchFamily="18" charset="0"/>
              </a:rPr>
              <a:t>。这时，</a:t>
            </a:r>
            <a:r>
              <a:rPr lang="en-US" dirty="0" err="1">
                <a:latin typeface="Times New Roman" pitchFamily="18" charset="0"/>
                <a:ea typeface="SimSun" pitchFamily="2" charset="-122"/>
                <a:cs typeface="Times New Roman" pitchFamily="18" charset="0"/>
              </a:rPr>
              <a:t>Dinic</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算法才构造下一轮的剩余网络。</a:t>
            </a:r>
            <a:endParaRPr lang="en-US" altLang="zh-CN" dirty="0">
              <a:latin typeface="Times New Roman" pitchFamily="18" charset="0"/>
              <a:ea typeface="SimSun" pitchFamily="2" charset="-122"/>
              <a:cs typeface="Times New Roman" pitchFamily="18" charset="0"/>
            </a:endParaRPr>
          </a:p>
          <a:p>
            <a:pPr marL="0" lvl="2" indent="465138">
              <a:lnSpc>
                <a:spcPct val="200000"/>
              </a:lnSpc>
            </a:pPr>
            <a:r>
              <a:rPr lang="en-US"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sym typeface="Symbol" panose="05050102010706020507" pitchFamily="18" charset="2"/>
              </a:rPr>
              <a:t>注意，上面的讨论中，</a:t>
            </a:r>
            <a:r>
              <a:rPr lang="zh-CN" altLang="en-US" dirty="0">
                <a:latin typeface="Times New Roman" pitchFamily="18" charset="0"/>
                <a:ea typeface="SimSun" pitchFamily="2" charset="-122"/>
                <a:cs typeface="Times New Roman" pitchFamily="18" charset="0"/>
              </a:rPr>
              <a:t>路径的长度以跳数衡量</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28847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00542"/>
            <a:ext cx="2895600" cy="365125"/>
          </a:xfrm>
        </p:spPr>
        <p:txBody>
          <a:bodyPr/>
          <a:lstStyle/>
          <a:p>
            <a:r>
              <a:rPr lang="en-US" dirty="0"/>
              <a:t>11-34</a:t>
            </a:r>
          </a:p>
        </p:txBody>
      </p:sp>
      <p:sp>
        <p:nvSpPr>
          <p:cNvPr id="3" name="TextBox 2"/>
          <p:cNvSpPr txBox="1"/>
          <p:nvPr/>
        </p:nvSpPr>
        <p:spPr>
          <a:xfrm>
            <a:off x="1066799" y="914400"/>
            <a:ext cx="7391401" cy="2255746"/>
          </a:xfrm>
          <a:prstGeom prst="rect">
            <a:avLst/>
          </a:prstGeom>
          <a:noFill/>
        </p:spPr>
        <p:txBody>
          <a:bodyPr wrap="square" rtlCol="0">
            <a:spAutoFit/>
          </a:bodyPr>
          <a:lstStyle/>
          <a:p>
            <a:pPr>
              <a:lnSpc>
                <a:spcPct val="150000"/>
              </a:lnSpc>
            </a:pPr>
            <a:r>
              <a:rPr lang="en-US" altLang="zh-CN" sz="2400" b="1" dirty="0">
                <a:latin typeface="SimSun" pitchFamily="2" charset="-122"/>
                <a:ea typeface="SimSun" pitchFamily="2" charset="-122"/>
              </a:rPr>
              <a:t>【</a:t>
            </a:r>
            <a:r>
              <a:rPr lang="zh-CN" altLang="en-US" sz="2400" b="1" dirty="0">
                <a:latin typeface="SimSun" pitchFamily="2" charset="-122"/>
                <a:ea typeface="SimSun" pitchFamily="2" charset="-122"/>
              </a:rPr>
              <a:t>基于最小跳数的</a:t>
            </a:r>
            <a:r>
              <a:rPr lang="en-US" altLang="zh-CN" sz="2400" b="1" dirty="0">
                <a:latin typeface="SimSun" pitchFamily="2" charset="-122"/>
                <a:ea typeface="SimSun" pitchFamily="2" charset="-122"/>
              </a:rPr>
              <a:t>】</a:t>
            </a:r>
            <a:r>
              <a:rPr lang="en-US" sz="2400"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距离图</a:t>
            </a:r>
            <a:r>
              <a:rPr lang="en-US" sz="2400" b="1" dirty="0">
                <a:latin typeface="SimSun" pitchFamily="2" charset="-122"/>
                <a:ea typeface="SimSun" pitchFamily="2" charset="-122"/>
              </a:rPr>
              <a:t> </a:t>
            </a:r>
            <a:r>
              <a:rPr lang="en-US" sz="2400" b="1" dirty="0">
                <a:latin typeface="Times New Roman" pitchFamily="18" charset="0"/>
                <a:ea typeface="SimSun" pitchFamily="2" charset="-122"/>
                <a:cs typeface="Times New Roman" pitchFamily="18" charset="0"/>
              </a:rPr>
              <a:t>(</a:t>
            </a:r>
            <a:r>
              <a:rPr lang="zh-CN" altLang="en-US" sz="2400" b="1" dirty="0">
                <a:latin typeface="Times New Roman" pitchFamily="18" charset="0"/>
                <a:ea typeface="SimSun" pitchFamily="2" charset="-122"/>
                <a:cs typeface="Times New Roman" pitchFamily="18" charset="0"/>
              </a:rPr>
              <a:t>定义</a:t>
            </a:r>
            <a:r>
              <a:rPr lang="en-US" sz="2400" b="1" dirty="0">
                <a:latin typeface="Times New Roman" pitchFamily="18" charset="0"/>
                <a:ea typeface="SimSun" pitchFamily="2" charset="-122"/>
                <a:cs typeface="Times New Roman" pitchFamily="18" charset="0"/>
              </a:rPr>
              <a:t>11.10)</a:t>
            </a:r>
            <a:r>
              <a:rPr lang="en-US" b="1" dirty="0">
                <a:latin typeface="Times New Roman" pitchFamily="18" charset="0"/>
                <a:ea typeface="SimSun" pitchFamily="2" charset="-122"/>
                <a:cs typeface="Times New Roman" pitchFamily="18" charset="0"/>
              </a:rPr>
              <a:t>	</a:t>
            </a:r>
          </a:p>
          <a:p>
            <a:pPr indent="457200">
              <a:lnSpc>
                <a:spcPct val="150000"/>
              </a:lnSpc>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是有向图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的一个顶点，从</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到图中任意顶点</a:t>
            </a:r>
            <a:r>
              <a:rPr lang="en-US" i="1" dirty="0" err="1">
                <a:latin typeface="Times New Roman" pitchFamily="18" charset="0"/>
                <a:ea typeface="SimSun" pitchFamily="2" charset="-122"/>
                <a:cs typeface="Times New Roman" pitchFamily="18" charset="0"/>
              </a:rPr>
              <a:t>v</a:t>
            </a:r>
            <a:r>
              <a:rPr lang="en-US" dirty="0" err="1">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rPr>
              <a:t>V</a:t>
            </a:r>
            <a:r>
              <a:rPr lang="en-US" i="1"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s</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不加权</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距离</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即跳数距离</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记为</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，那么图</a:t>
            </a:r>
            <a:r>
              <a:rPr lang="en-US" i="1" dirty="0">
                <a:solidFill>
                  <a:srgbClr val="FF0000"/>
                </a:solidFill>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中以</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为起点的距离图是</a:t>
            </a:r>
            <a:r>
              <a:rPr lang="zh-CN" altLang="en-US" dirty="0">
                <a:solidFill>
                  <a:srgbClr val="FF0000"/>
                </a:solidFill>
                <a:latin typeface="Times New Roman" pitchFamily="18" charset="0"/>
                <a:ea typeface="SimSun" pitchFamily="2" charset="-122"/>
                <a:cs typeface="Times New Roman" pitchFamily="18" charset="0"/>
              </a:rPr>
              <a:t>子图 </a:t>
            </a:r>
            <a:r>
              <a:rPr lang="en-US" i="1" dirty="0">
                <a:solidFill>
                  <a:srgbClr val="FF0000"/>
                </a:solidFill>
                <a:latin typeface="Times New Roman" pitchFamily="18" charset="0"/>
                <a:ea typeface="SimSun" pitchFamily="2" charset="-122"/>
                <a:cs typeface="Times New Roman" pitchFamily="18" charset="0"/>
              </a:rPr>
              <a:t>DG</a:t>
            </a:r>
            <a:r>
              <a:rPr lang="en-US" dirty="0">
                <a:solidFill>
                  <a:srgbClr val="FF0000"/>
                </a:solidFill>
                <a:latin typeface="Times New Roman" pitchFamily="18" charset="0"/>
                <a:ea typeface="SimSun" pitchFamily="2" charset="-122"/>
                <a:cs typeface="Times New Roman" pitchFamily="18" charset="0"/>
              </a:rPr>
              <a:t>(</a:t>
            </a:r>
            <a:r>
              <a:rPr lang="en-US" i="1" dirty="0">
                <a:solidFill>
                  <a:srgbClr val="FF0000"/>
                </a:solidFill>
                <a:latin typeface="Times New Roman" pitchFamily="18" charset="0"/>
                <a:ea typeface="SimSun" pitchFamily="2" charset="-122"/>
                <a:cs typeface="Times New Roman" pitchFamily="18" charset="0"/>
              </a:rPr>
              <a:t>V’</a:t>
            </a:r>
            <a:r>
              <a:rPr lang="en-US" dirty="0">
                <a:solidFill>
                  <a:srgbClr val="FF0000"/>
                </a:solidFill>
                <a:latin typeface="Times New Roman" pitchFamily="18" charset="0"/>
                <a:ea typeface="SimSun" pitchFamily="2" charset="-122"/>
                <a:cs typeface="Times New Roman" pitchFamily="18" charset="0"/>
              </a:rPr>
              <a:t>, </a:t>
            </a:r>
            <a:r>
              <a:rPr lang="en-US" i="1" dirty="0">
                <a:solidFill>
                  <a:srgbClr val="FF0000"/>
                </a:solidFill>
                <a:latin typeface="Times New Roman" pitchFamily="18" charset="0"/>
                <a:ea typeface="SimSun" pitchFamily="2" charset="-122"/>
                <a:cs typeface="Times New Roman" pitchFamily="18" charset="0"/>
              </a:rPr>
              <a:t>E’</a:t>
            </a:r>
            <a:r>
              <a:rPr lang="en-US" dirty="0">
                <a:solidFill>
                  <a:srgbClr val="FF0000"/>
                </a:solidFill>
                <a:latin typeface="Times New Roman" pitchFamily="18" charset="0"/>
                <a:ea typeface="SimSun" pitchFamily="2" charset="-122"/>
                <a:cs typeface="Times New Roman" pitchFamily="18" charset="0"/>
              </a:rPr>
              <a:t>, </a:t>
            </a:r>
            <a:r>
              <a:rPr lang="en-US" i="1" dirty="0">
                <a:solidFill>
                  <a:srgbClr val="FF0000"/>
                </a:solidFill>
                <a:latin typeface="Times New Roman" pitchFamily="18" charset="0"/>
                <a:ea typeface="SimSun" pitchFamily="2" charset="-122"/>
                <a:cs typeface="Times New Roman" pitchFamily="18" charset="0"/>
              </a:rPr>
              <a:t>s</a:t>
            </a:r>
            <a:r>
              <a:rPr lang="en-US" dirty="0">
                <a:solidFill>
                  <a:srgbClr val="FF0000"/>
                </a:solidFill>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，其中</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a:lnSpc>
                <a:spcPct val="150000"/>
              </a:lnSpc>
            </a:pPr>
            <a:r>
              <a:rPr lang="en-US" b="1" dirty="0">
                <a:latin typeface="Times New Roman" pitchFamily="18" charset="0"/>
                <a:ea typeface="SimSun" pitchFamily="2" charset="-122"/>
                <a:cs typeface="Times New Roman" pitchFamily="18" charset="0"/>
              </a:rPr>
              <a:t>例</a:t>
            </a:r>
          </a:p>
        </p:txBody>
      </p:sp>
      <p:sp>
        <p:nvSpPr>
          <p:cNvPr id="5" name="Rectangle 7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3"/>
          <p:cNvGrpSpPr>
            <a:grpSpLocks noChangeAspect="1"/>
          </p:cNvGrpSpPr>
          <p:nvPr/>
        </p:nvGrpSpPr>
        <p:grpSpPr bwMode="auto">
          <a:xfrm>
            <a:off x="1066800" y="2633195"/>
            <a:ext cx="7178040" cy="2798841"/>
            <a:chOff x="2160" y="1440"/>
            <a:chExt cx="7175" cy="2948"/>
          </a:xfrm>
        </p:grpSpPr>
        <p:sp>
          <p:nvSpPr>
            <p:cNvPr id="7" name="AutoShape 74"/>
            <p:cNvSpPr>
              <a:spLocks noChangeAspect="1" noChangeArrowheads="1" noTextEdit="1"/>
            </p:cNvSpPr>
            <p:nvPr/>
          </p:nvSpPr>
          <p:spPr bwMode="auto">
            <a:xfrm>
              <a:off x="2160" y="1440"/>
              <a:ext cx="7175" cy="2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Box 73"/>
            <p:cNvSpPr txBox="1">
              <a:spLocks noChangeArrowheads="1"/>
            </p:cNvSpPr>
            <p:nvPr/>
          </p:nvSpPr>
          <p:spPr bwMode="auto">
            <a:xfrm>
              <a:off x="2868" y="3874"/>
              <a:ext cx="245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一个有向图</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nvGrpSpPr>
            <p:cNvPr id="9" name="Group 70"/>
            <p:cNvGrpSpPr>
              <a:grpSpLocks/>
            </p:cNvGrpSpPr>
            <p:nvPr/>
          </p:nvGrpSpPr>
          <p:grpSpPr bwMode="auto">
            <a:xfrm>
              <a:off x="2564" y="2477"/>
              <a:ext cx="431" cy="411"/>
              <a:chOff x="2998" y="5086"/>
              <a:chExt cx="376" cy="359"/>
            </a:xfrm>
          </p:grpSpPr>
          <p:sp>
            <p:nvSpPr>
              <p:cNvPr id="76" name="Oval 72"/>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Text Box 71"/>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10" name="Line 69"/>
            <p:cNvSpPr>
              <a:spLocks noChangeShapeType="1"/>
            </p:cNvSpPr>
            <p:nvPr/>
          </p:nvSpPr>
          <p:spPr bwMode="auto">
            <a:xfrm flipV="1">
              <a:off x="2863" y="2070"/>
              <a:ext cx="519" cy="51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8"/>
            <p:cNvSpPr>
              <a:spLocks noChangeShapeType="1"/>
            </p:cNvSpPr>
            <p:nvPr/>
          </p:nvSpPr>
          <p:spPr bwMode="auto">
            <a:xfrm>
              <a:off x="2878" y="2769"/>
              <a:ext cx="512" cy="46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67"/>
            <p:cNvSpPr>
              <a:spLocks noChangeShapeType="1"/>
            </p:cNvSpPr>
            <p:nvPr/>
          </p:nvSpPr>
          <p:spPr bwMode="auto">
            <a:xfrm>
              <a:off x="3485" y="2127"/>
              <a:ext cx="20" cy="104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66"/>
            <p:cNvSpPr>
              <a:spLocks noChangeShapeType="1"/>
            </p:cNvSpPr>
            <p:nvPr/>
          </p:nvSpPr>
          <p:spPr bwMode="auto">
            <a:xfrm flipV="1">
              <a:off x="3625" y="2112"/>
              <a:ext cx="1250" cy="112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63"/>
            <p:cNvGrpSpPr>
              <a:grpSpLocks/>
            </p:cNvGrpSpPr>
            <p:nvPr/>
          </p:nvGrpSpPr>
          <p:grpSpPr bwMode="auto">
            <a:xfrm>
              <a:off x="3316" y="1772"/>
              <a:ext cx="431" cy="414"/>
              <a:chOff x="2998" y="5086"/>
              <a:chExt cx="376" cy="359"/>
            </a:xfrm>
          </p:grpSpPr>
          <p:sp>
            <p:nvSpPr>
              <p:cNvPr id="74" name="Oval 65"/>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 Box 64"/>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15" name="Group 60"/>
            <p:cNvGrpSpPr>
              <a:grpSpLocks/>
            </p:cNvGrpSpPr>
            <p:nvPr/>
          </p:nvGrpSpPr>
          <p:grpSpPr bwMode="auto">
            <a:xfrm>
              <a:off x="4058" y="1757"/>
              <a:ext cx="430" cy="412"/>
              <a:chOff x="2998" y="5086"/>
              <a:chExt cx="376" cy="359"/>
            </a:xfrm>
          </p:grpSpPr>
          <p:sp>
            <p:nvSpPr>
              <p:cNvPr id="72" name="Oval 62"/>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Text Box 61"/>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16" name="Group 57"/>
            <p:cNvGrpSpPr>
              <a:grpSpLocks/>
            </p:cNvGrpSpPr>
            <p:nvPr/>
          </p:nvGrpSpPr>
          <p:grpSpPr bwMode="auto">
            <a:xfrm>
              <a:off x="3323" y="3124"/>
              <a:ext cx="431" cy="414"/>
              <a:chOff x="2998" y="5086"/>
              <a:chExt cx="376" cy="359"/>
            </a:xfrm>
          </p:grpSpPr>
          <p:sp>
            <p:nvSpPr>
              <p:cNvPr id="70" name="Oval 59"/>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 Box 58"/>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17" name="Group 54"/>
            <p:cNvGrpSpPr>
              <a:grpSpLocks/>
            </p:cNvGrpSpPr>
            <p:nvPr/>
          </p:nvGrpSpPr>
          <p:grpSpPr bwMode="auto">
            <a:xfrm>
              <a:off x="4802" y="3100"/>
              <a:ext cx="432" cy="414"/>
              <a:chOff x="2998" y="5086"/>
              <a:chExt cx="376" cy="359"/>
            </a:xfrm>
          </p:grpSpPr>
          <p:sp>
            <p:nvSpPr>
              <p:cNvPr id="68" name="Oval 56"/>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ext Box 55"/>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g</a:t>
                </a:r>
                <a:endParaRPr kumimoji="0" lang="en-US" altLang="zh-CN" sz="14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a:ln>
                    <a:noFill/>
                  </a:ln>
                  <a:solidFill>
                    <a:schemeClr val="tx1"/>
                  </a:solidFill>
                  <a:effectLst/>
                  <a:latin typeface="Arial" pitchFamily="34" charset="0"/>
                  <a:cs typeface="Arial" pitchFamily="34" charset="0"/>
                </a:endParaRPr>
              </a:p>
            </p:txBody>
          </p:sp>
        </p:grpSp>
        <p:grpSp>
          <p:nvGrpSpPr>
            <p:cNvPr id="18" name="Group 51"/>
            <p:cNvGrpSpPr>
              <a:grpSpLocks/>
            </p:cNvGrpSpPr>
            <p:nvPr/>
          </p:nvGrpSpPr>
          <p:grpSpPr bwMode="auto">
            <a:xfrm>
              <a:off x="4106" y="3110"/>
              <a:ext cx="435" cy="413"/>
              <a:chOff x="2998" y="5086"/>
              <a:chExt cx="376" cy="359"/>
            </a:xfrm>
          </p:grpSpPr>
          <p:sp>
            <p:nvSpPr>
              <p:cNvPr id="66" name="Oval 53"/>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Text Box 52"/>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f</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19" name="Group 48"/>
            <p:cNvGrpSpPr>
              <a:grpSpLocks/>
            </p:cNvGrpSpPr>
            <p:nvPr/>
          </p:nvGrpSpPr>
          <p:grpSpPr bwMode="auto">
            <a:xfrm>
              <a:off x="4764" y="1778"/>
              <a:ext cx="430" cy="414"/>
              <a:chOff x="2998" y="5086"/>
              <a:chExt cx="376" cy="359"/>
            </a:xfrm>
          </p:grpSpPr>
          <p:sp>
            <p:nvSpPr>
              <p:cNvPr id="64" name="Oval 50"/>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Text Box 49"/>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20" name="Line 47"/>
            <p:cNvSpPr>
              <a:spLocks noChangeShapeType="1"/>
            </p:cNvSpPr>
            <p:nvPr/>
          </p:nvSpPr>
          <p:spPr bwMode="auto">
            <a:xfrm>
              <a:off x="3639" y="1967"/>
              <a:ext cx="450" cy="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46"/>
            <p:cNvSpPr>
              <a:spLocks noChangeShapeType="1"/>
            </p:cNvSpPr>
            <p:nvPr/>
          </p:nvSpPr>
          <p:spPr bwMode="auto">
            <a:xfrm>
              <a:off x="3639" y="3325"/>
              <a:ext cx="493"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45"/>
            <p:cNvSpPr>
              <a:spLocks noChangeShapeType="1"/>
            </p:cNvSpPr>
            <p:nvPr/>
          </p:nvSpPr>
          <p:spPr bwMode="auto">
            <a:xfrm flipH="1" flipV="1">
              <a:off x="3602" y="2089"/>
              <a:ext cx="1272" cy="111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44"/>
            <p:cNvSpPr>
              <a:spLocks noChangeShapeType="1"/>
            </p:cNvSpPr>
            <p:nvPr/>
          </p:nvSpPr>
          <p:spPr bwMode="auto">
            <a:xfrm>
              <a:off x="4979" y="2117"/>
              <a:ext cx="0" cy="104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43"/>
            <p:cNvSpPr>
              <a:spLocks noChangeShapeType="1"/>
            </p:cNvSpPr>
            <p:nvPr/>
          </p:nvSpPr>
          <p:spPr bwMode="auto">
            <a:xfrm>
              <a:off x="4389" y="1949"/>
              <a:ext cx="414"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42"/>
            <p:cNvSpPr>
              <a:spLocks noChangeShapeType="1"/>
            </p:cNvSpPr>
            <p:nvPr/>
          </p:nvSpPr>
          <p:spPr bwMode="auto">
            <a:xfrm flipH="1">
              <a:off x="4415" y="3300"/>
              <a:ext cx="405" cy="0"/>
            </a:xfrm>
            <a:prstGeom prst="line">
              <a:avLst/>
            </a:prstGeom>
            <a:noFill/>
            <a:ln w="9525">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41"/>
            <p:cNvSpPr>
              <a:spLocks noChangeShapeType="1"/>
            </p:cNvSpPr>
            <p:nvPr/>
          </p:nvSpPr>
          <p:spPr bwMode="auto">
            <a:xfrm>
              <a:off x="3569" y="2100"/>
              <a:ext cx="616" cy="109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7" name="Group 38"/>
            <p:cNvGrpSpPr>
              <a:grpSpLocks/>
            </p:cNvGrpSpPr>
            <p:nvPr/>
          </p:nvGrpSpPr>
          <p:grpSpPr bwMode="auto">
            <a:xfrm>
              <a:off x="6034" y="2535"/>
              <a:ext cx="432" cy="413"/>
              <a:chOff x="2998" y="5086"/>
              <a:chExt cx="376" cy="359"/>
            </a:xfrm>
          </p:grpSpPr>
          <p:sp>
            <p:nvSpPr>
              <p:cNvPr id="62" name="Oval 40"/>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Text Box 39"/>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28" name="Line 37"/>
            <p:cNvSpPr>
              <a:spLocks noChangeShapeType="1"/>
            </p:cNvSpPr>
            <p:nvPr/>
          </p:nvSpPr>
          <p:spPr bwMode="auto">
            <a:xfrm flipV="1">
              <a:off x="6333" y="2128"/>
              <a:ext cx="518" cy="513"/>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36"/>
            <p:cNvSpPr>
              <a:spLocks noChangeShapeType="1"/>
            </p:cNvSpPr>
            <p:nvPr/>
          </p:nvSpPr>
          <p:spPr bwMode="auto">
            <a:xfrm>
              <a:off x="6348" y="2828"/>
              <a:ext cx="511" cy="46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35"/>
            <p:cNvSpPr>
              <a:spLocks noChangeShapeType="1"/>
            </p:cNvSpPr>
            <p:nvPr/>
          </p:nvSpPr>
          <p:spPr bwMode="auto">
            <a:xfrm flipV="1">
              <a:off x="7096" y="2817"/>
              <a:ext cx="544" cy="486"/>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2"/>
            <p:cNvGrpSpPr>
              <a:grpSpLocks/>
            </p:cNvGrpSpPr>
            <p:nvPr/>
          </p:nvGrpSpPr>
          <p:grpSpPr bwMode="auto">
            <a:xfrm>
              <a:off x="6785" y="1830"/>
              <a:ext cx="433" cy="414"/>
              <a:chOff x="2998" y="5086"/>
              <a:chExt cx="376" cy="359"/>
            </a:xfrm>
          </p:grpSpPr>
          <p:sp>
            <p:nvSpPr>
              <p:cNvPr id="60" name="Oval 34"/>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Text Box 33"/>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32" name="Group 29"/>
            <p:cNvGrpSpPr>
              <a:grpSpLocks/>
            </p:cNvGrpSpPr>
            <p:nvPr/>
          </p:nvGrpSpPr>
          <p:grpSpPr bwMode="auto">
            <a:xfrm>
              <a:off x="7527" y="1816"/>
              <a:ext cx="430" cy="411"/>
              <a:chOff x="2998" y="5086"/>
              <a:chExt cx="376" cy="359"/>
            </a:xfrm>
          </p:grpSpPr>
          <p:sp>
            <p:nvSpPr>
              <p:cNvPr id="58" name="Oval 31"/>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Text Box 30"/>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33" name="Group 26"/>
            <p:cNvGrpSpPr>
              <a:grpSpLocks/>
            </p:cNvGrpSpPr>
            <p:nvPr/>
          </p:nvGrpSpPr>
          <p:grpSpPr bwMode="auto">
            <a:xfrm>
              <a:off x="6792" y="3184"/>
              <a:ext cx="431" cy="414"/>
              <a:chOff x="2998" y="5086"/>
              <a:chExt cx="376" cy="359"/>
            </a:xfrm>
          </p:grpSpPr>
          <p:sp>
            <p:nvSpPr>
              <p:cNvPr id="56" name="Oval 28"/>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Text Box 27"/>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34" name="Group 23"/>
            <p:cNvGrpSpPr>
              <a:grpSpLocks/>
            </p:cNvGrpSpPr>
            <p:nvPr/>
          </p:nvGrpSpPr>
          <p:grpSpPr bwMode="auto">
            <a:xfrm>
              <a:off x="8377" y="2516"/>
              <a:ext cx="432" cy="414"/>
              <a:chOff x="2998" y="5086"/>
              <a:chExt cx="376" cy="359"/>
            </a:xfrm>
          </p:grpSpPr>
          <p:sp>
            <p:nvSpPr>
              <p:cNvPr id="54" name="Oval 25"/>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Text Box 24"/>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g</a:t>
                </a:r>
                <a:endParaRPr kumimoji="0" lang="en-US" altLang="zh-CN"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35" name="Group 20"/>
            <p:cNvGrpSpPr>
              <a:grpSpLocks/>
            </p:cNvGrpSpPr>
            <p:nvPr/>
          </p:nvGrpSpPr>
          <p:grpSpPr bwMode="auto">
            <a:xfrm>
              <a:off x="7602" y="3186"/>
              <a:ext cx="432" cy="414"/>
              <a:chOff x="2998" y="5086"/>
              <a:chExt cx="376" cy="359"/>
            </a:xfrm>
          </p:grpSpPr>
          <p:sp>
            <p:nvSpPr>
              <p:cNvPr id="52" name="Oval 22"/>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Text Box 21"/>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f</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grpSp>
          <p:nvGrpSpPr>
            <p:cNvPr id="36" name="Group 17"/>
            <p:cNvGrpSpPr>
              <a:grpSpLocks/>
            </p:cNvGrpSpPr>
            <p:nvPr/>
          </p:nvGrpSpPr>
          <p:grpSpPr bwMode="auto">
            <a:xfrm>
              <a:off x="7560" y="2499"/>
              <a:ext cx="430" cy="414"/>
              <a:chOff x="2998" y="5086"/>
              <a:chExt cx="376" cy="359"/>
            </a:xfrm>
          </p:grpSpPr>
          <p:sp>
            <p:nvSpPr>
              <p:cNvPr id="50" name="Oval 19"/>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Text Box 18"/>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37" name="Line 16"/>
            <p:cNvSpPr>
              <a:spLocks noChangeShapeType="1"/>
            </p:cNvSpPr>
            <p:nvPr/>
          </p:nvSpPr>
          <p:spPr bwMode="auto">
            <a:xfrm>
              <a:off x="7108" y="2026"/>
              <a:ext cx="450" cy="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5"/>
            <p:cNvSpPr>
              <a:spLocks noChangeShapeType="1"/>
            </p:cNvSpPr>
            <p:nvPr/>
          </p:nvSpPr>
          <p:spPr bwMode="auto">
            <a:xfrm>
              <a:off x="7116" y="3395"/>
              <a:ext cx="540" cy="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4"/>
            <p:cNvSpPr>
              <a:spLocks noChangeShapeType="1"/>
            </p:cNvSpPr>
            <p:nvPr/>
          </p:nvSpPr>
          <p:spPr bwMode="auto">
            <a:xfrm flipV="1">
              <a:off x="7900" y="2714"/>
              <a:ext cx="530" cy="9"/>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3"/>
            <p:cNvSpPr>
              <a:spLocks noChangeShapeType="1"/>
            </p:cNvSpPr>
            <p:nvPr/>
          </p:nvSpPr>
          <p:spPr bwMode="auto">
            <a:xfrm flipV="1">
              <a:off x="7935" y="2856"/>
              <a:ext cx="549" cy="52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2"/>
            <p:cNvSpPr>
              <a:spLocks noChangeShapeType="1"/>
            </p:cNvSpPr>
            <p:nvPr/>
          </p:nvSpPr>
          <p:spPr bwMode="auto">
            <a:xfrm>
              <a:off x="7061" y="2140"/>
              <a:ext cx="618" cy="113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Text Box 11"/>
            <p:cNvSpPr txBox="1">
              <a:spLocks noChangeArrowheads="1"/>
            </p:cNvSpPr>
            <p:nvPr/>
          </p:nvSpPr>
          <p:spPr bwMode="auto">
            <a:xfrm>
              <a:off x="5758" y="2799"/>
              <a:ext cx="98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0</a:t>
              </a:r>
              <a:endPar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43" name="Text Box 10"/>
            <p:cNvSpPr txBox="1">
              <a:spLocks noChangeArrowheads="1"/>
            </p:cNvSpPr>
            <p:nvPr/>
          </p:nvSpPr>
          <p:spPr bwMode="auto">
            <a:xfrm>
              <a:off x="6270" y="1597"/>
              <a:ext cx="103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 1</a:t>
              </a:r>
              <a:endPar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44" name="Text Box 9"/>
            <p:cNvSpPr txBox="1">
              <a:spLocks noChangeArrowheads="1"/>
            </p:cNvSpPr>
            <p:nvPr/>
          </p:nvSpPr>
          <p:spPr bwMode="auto">
            <a:xfrm>
              <a:off x="6567" y="3536"/>
              <a:ext cx="919"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 1</a:t>
              </a:r>
              <a:endPar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45" name="Text Box 8"/>
            <p:cNvSpPr txBox="1">
              <a:spLocks noChangeArrowheads="1"/>
            </p:cNvSpPr>
            <p:nvPr/>
          </p:nvSpPr>
          <p:spPr bwMode="auto">
            <a:xfrm>
              <a:off x="7490" y="1573"/>
              <a:ext cx="107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2</a:t>
              </a:r>
              <a:endPar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46" name="Text Box 7"/>
            <p:cNvSpPr txBox="1">
              <a:spLocks noChangeArrowheads="1"/>
            </p:cNvSpPr>
            <p:nvPr/>
          </p:nvSpPr>
          <p:spPr bwMode="auto">
            <a:xfrm>
              <a:off x="7359" y="2250"/>
              <a:ext cx="96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2</a:t>
              </a:r>
              <a:endPar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47" name="Text Box 6"/>
            <p:cNvSpPr txBox="1">
              <a:spLocks noChangeArrowheads="1"/>
            </p:cNvSpPr>
            <p:nvPr/>
          </p:nvSpPr>
          <p:spPr bwMode="auto">
            <a:xfrm>
              <a:off x="7579" y="3480"/>
              <a:ext cx="10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2</a:t>
              </a:r>
              <a:endPar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48" name="Text Box 5"/>
            <p:cNvSpPr txBox="1">
              <a:spLocks noChangeArrowheads="1"/>
            </p:cNvSpPr>
            <p:nvPr/>
          </p:nvSpPr>
          <p:spPr bwMode="auto">
            <a:xfrm>
              <a:off x="8167" y="2242"/>
              <a:ext cx="96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rPr>
                <a:t></a:t>
              </a: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 3</a:t>
              </a:r>
              <a:endPar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sym typeface="Symbol" pitchFamily="18" charset="2"/>
              </a:endParaRPr>
            </a:p>
          </p:txBody>
        </p:sp>
        <p:sp>
          <p:nvSpPr>
            <p:cNvPr id="49" name="Text Box 4"/>
            <p:cNvSpPr txBox="1">
              <a:spLocks noChangeArrowheads="1"/>
            </p:cNvSpPr>
            <p:nvPr/>
          </p:nvSpPr>
          <p:spPr bwMode="auto">
            <a:xfrm>
              <a:off x="5400" y="3884"/>
              <a:ext cx="3935"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以</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为起点的</a:t>
              </a:r>
              <a:r>
                <a:rPr lang="zh-CN" altLang="en-US"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距离图</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和</a:t>
              </a:r>
              <a:r>
                <a:rPr kumimoji="0" lang="zh-CN" b="0" i="0" u="none" strike="noStrike" cap="none" normalizeH="0" baseline="0" dirty="0">
                  <a:ln>
                    <a:noFill/>
                  </a:ln>
                  <a:solidFill>
                    <a:srgbClr val="FF0000"/>
                  </a:solidFill>
                  <a:effectLst/>
                  <a:latin typeface="华文细黑" panose="02010600040101010101" pitchFamily="2" charset="-122"/>
                  <a:ea typeface="华文细黑" panose="02010600040101010101" pitchFamily="2" charset="-122"/>
                  <a:cs typeface="Times New Roman" pitchFamily="18" charset="0"/>
                </a:rPr>
                <a:t>广度优先树</a:t>
              </a:r>
              <a:endParaRPr kumimoji="0" lang="zh-CN" b="0" i="0" u="none" strike="noStrike" cap="none" normalizeH="0" baseline="0" dirty="0">
                <a:ln>
                  <a:noFill/>
                </a:ln>
                <a:solidFill>
                  <a:srgbClr val="FF0000"/>
                </a:solidFill>
                <a:effectLst/>
                <a:latin typeface="华文细黑" panose="02010600040101010101" pitchFamily="2" charset="-122"/>
                <a:ea typeface="华文细黑" panose="02010600040101010101" pitchFamily="2" charset="-122"/>
                <a:cs typeface="Arial" pitchFamily="34" charset="0"/>
              </a:endParaRPr>
            </a:p>
          </p:txBody>
        </p:sp>
      </p:grpSp>
      <p:sp>
        <p:nvSpPr>
          <p:cNvPr id="78" name="TextBox 77"/>
          <p:cNvSpPr txBox="1"/>
          <p:nvPr/>
        </p:nvSpPr>
        <p:spPr>
          <a:xfrm>
            <a:off x="1158239" y="5325070"/>
            <a:ext cx="7391401" cy="1286250"/>
          </a:xfrm>
          <a:prstGeom prst="rect">
            <a:avLst/>
          </a:prstGeom>
          <a:noFill/>
        </p:spPr>
        <p:txBody>
          <a:bodyPr wrap="square" rtlCol="0">
            <a:spAutoFit/>
          </a:bodyPr>
          <a:lstStyle/>
          <a:p>
            <a:pPr marL="465138" indent="-465138">
              <a:lnSpc>
                <a:spcPct val="150000"/>
              </a:lnSpc>
              <a:buFont typeface="Symbol" panose="05050102010706020507" pitchFamily="18" charset="2"/>
              <a:buChar char="·"/>
            </a:pPr>
            <a:r>
              <a:rPr lang="zh-CN" altLang="en-US"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一棵</a:t>
            </a:r>
            <a:r>
              <a:rPr lang="en-US" b="1" dirty="0" err="1">
                <a:solidFill>
                  <a:srgbClr val="FF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广度优先树</a:t>
            </a:r>
            <a:r>
              <a:rPr lang="en-US"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是</a:t>
            </a:r>
            <a:r>
              <a:rPr lang="en-US" b="1" dirty="0" err="1">
                <a:solidFill>
                  <a:srgbClr val="FF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距离图</a:t>
            </a:r>
            <a:r>
              <a:rPr lang="en-US"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的一个子图</a:t>
            </a:r>
            <a:r>
              <a:rPr lang="en-US" dirty="0">
                <a:latin typeface="Times New Roman" pitchFamily="18" charset="0"/>
                <a:ea typeface="SimSun" pitchFamily="2" charset="-122"/>
                <a:cs typeface="Times New Roman" pitchFamily="18" charset="0"/>
              </a:rPr>
              <a:t>。</a:t>
            </a:r>
          </a:p>
          <a:p>
            <a:pPr marL="465138" indent="-465138">
              <a:lnSpc>
                <a:spcPct val="150000"/>
              </a:lnSpc>
              <a:buFont typeface="Symbol" panose="05050102010706020507" pitchFamily="18" charset="2"/>
              <a:buChar char="·"/>
            </a:pPr>
            <a:r>
              <a:rPr lang="en-US"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距离图包含</a:t>
            </a:r>
            <a:r>
              <a:rPr lang="zh-CN" altLang="en-US"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图</a:t>
            </a:r>
            <a:r>
              <a:rPr lang="en-US" altLang="zh-CN" b="1" i="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G</a:t>
            </a:r>
            <a:r>
              <a:rPr lang="zh-CN" altLang="en-US"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中</a:t>
            </a:r>
            <a:r>
              <a:rPr lang="en-US"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所有</a:t>
            </a:r>
            <a:r>
              <a:rPr lang="en-US" b="1" dirty="0" err="1">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从</a:t>
            </a:r>
            <a:r>
              <a:rPr lang="en-US" b="1" i="1" dirty="0" err="1">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s</a:t>
            </a:r>
            <a:r>
              <a:rPr lang="en-US" b="1" dirty="0" err="1">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到</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网络中</a:t>
            </a:r>
            <a:r>
              <a:rPr lang="en-US"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任</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意其它节</a:t>
            </a:r>
            <a:r>
              <a:rPr lang="en-US" b="1" dirty="0" err="1">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点</a:t>
            </a:r>
            <a:r>
              <a:rPr lang="en-US"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的所有</a:t>
            </a:r>
            <a:r>
              <a:rPr lang="zh-CN" altLang="en-US"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最小跳数</a:t>
            </a:r>
            <a:r>
              <a:rPr lang="en-US"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路径</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或者说，距离图是所有</a:t>
            </a:r>
            <a:r>
              <a:rPr lang="zh-CN" altLang="en-US" dirty="0">
                <a:solidFill>
                  <a:srgbClr val="FF0000"/>
                </a:solidFill>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以</a:t>
            </a:r>
            <a:r>
              <a:rPr lang="en-US" altLang="zh-CN" i="1" dirty="0">
                <a:solidFill>
                  <a:srgbClr val="FF0000"/>
                </a:solidFill>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s</a:t>
            </a:r>
            <a:r>
              <a:rPr lang="zh-CN" altLang="en-US" dirty="0">
                <a:solidFill>
                  <a:srgbClr val="FF0000"/>
                </a:solidFill>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为根的最小跳数生成树</a:t>
            </a:r>
            <a:r>
              <a:rPr lang="zh-CN" altLang="en-US" dirty="0">
                <a:latin typeface="Times New Roman" pitchFamily="18" charset="0"/>
                <a:ea typeface="SimSun" pitchFamily="2" charset="-122"/>
                <a:cs typeface="Times New Roman" pitchFamily="18" charset="0"/>
              </a:rPr>
              <a:t>的并集</a:t>
            </a:r>
            <a:r>
              <a:rPr lang="en-US" dirty="0">
                <a:latin typeface="Times New Roman" pitchFamily="18" charset="0"/>
                <a:ea typeface="SimSun" pitchFamily="2" charset="-122"/>
                <a:cs typeface="Times New Roman" pitchFamily="18" charset="0"/>
              </a:rPr>
              <a:t>。</a:t>
            </a:r>
          </a:p>
        </p:txBody>
      </p:sp>
    </p:spTree>
    <p:extLst>
      <p:ext uri="{BB962C8B-B14F-4D97-AF65-F5344CB8AC3E}">
        <p14:creationId xmlns:p14="http://schemas.microsoft.com/office/powerpoint/2010/main" val="1496864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11-35</a:t>
            </a:r>
          </a:p>
        </p:txBody>
      </p:sp>
      <p:sp>
        <p:nvSpPr>
          <p:cNvPr id="3" name="TextBox 2"/>
          <p:cNvSpPr txBox="1"/>
          <p:nvPr/>
        </p:nvSpPr>
        <p:spPr>
          <a:xfrm>
            <a:off x="762000" y="685800"/>
            <a:ext cx="8001000" cy="4840941"/>
          </a:xfrm>
          <a:prstGeom prst="rect">
            <a:avLst/>
          </a:prstGeom>
          <a:noFill/>
        </p:spPr>
        <p:txBody>
          <a:bodyPr wrap="square" rtlCol="0">
            <a:spAutoFit/>
          </a:bodyPr>
          <a:lstStyle/>
          <a:p>
            <a:pPr>
              <a:lnSpc>
                <a:spcPct val="150000"/>
              </a:lnSpc>
            </a:pPr>
            <a:r>
              <a:rPr lang="zh-CN" altLang="en-US" sz="2400" b="1" u="sng" dirty="0">
                <a:latin typeface="Times New Roman" pitchFamily="18" charset="0"/>
                <a:ea typeface="SimSun" pitchFamily="2" charset="-122"/>
                <a:cs typeface="Times New Roman" pitchFamily="18" charset="0"/>
              </a:rPr>
              <a:t>距离图的构造</a:t>
            </a:r>
            <a:endParaRPr lang="en-US" altLang="zh-CN" sz="24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对有向图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作以</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为起点的广度优先搜索。</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检查每条有向边</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，如果</a:t>
            </a:r>
            <a:r>
              <a:rPr lang="en-US" sz="2000" i="1" dirty="0">
                <a:highlight>
                  <a:srgbClr val="FFFF00"/>
                </a:highlight>
                <a:latin typeface="Times New Roman" pitchFamily="18" charset="0"/>
                <a:ea typeface="SimSun" pitchFamily="2" charset="-122"/>
                <a:cs typeface="Times New Roman" pitchFamily="18" charset="0"/>
                <a:sym typeface="Symbol"/>
              </a:rPr>
              <a:t></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s</a:t>
            </a:r>
            <a:r>
              <a:rPr lang="en-US" sz="2000" dirty="0">
                <a:highlight>
                  <a:srgbClr val="FFFF00"/>
                </a:highlight>
                <a:latin typeface="Times New Roman" pitchFamily="18" charset="0"/>
                <a:ea typeface="SimSun" pitchFamily="2" charset="-122"/>
                <a:cs typeface="Times New Roman" pitchFamily="18" charset="0"/>
              </a:rPr>
              <a:t>, </a:t>
            </a:r>
            <a:r>
              <a:rPr lang="en-US" sz="2000" i="1" dirty="0">
                <a:highlight>
                  <a:srgbClr val="FFFF00"/>
                </a:highlight>
                <a:latin typeface="Times New Roman" pitchFamily="18" charset="0"/>
                <a:ea typeface="SimSun" pitchFamily="2" charset="-122"/>
                <a:cs typeface="Times New Roman" pitchFamily="18" charset="0"/>
              </a:rPr>
              <a:t>v</a:t>
            </a:r>
            <a:r>
              <a:rPr lang="en-US" sz="2000" dirty="0">
                <a:highlight>
                  <a:srgbClr val="FFFF00"/>
                </a:highlight>
                <a:latin typeface="Times New Roman" pitchFamily="18" charset="0"/>
                <a:ea typeface="SimSun" pitchFamily="2" charset="-122"/>
                <a:cs typeface="Times New Roman" pitchFamily="18" charset="0"/>
              </a:rPr>
              <a:t>) = </a:t>
            </a:r>
            <a:r>
              <a:rPr lang="en-US" sz="2000" i="1" dirty="0">
                <a:highlight>
                  <a:srgbClr val="FFFF00"/>
                </a:highlight>
                <a:latin typeface="Times New Roman" pitchFamily="18" charset="0"/>
                <a:ea typeface="SimSun" pitchFamily="2" charset="-122"/>
                <a:cs typeface="Times New Roman" pitchFamily="18" charset="0"/>
                <a:sym typeface="Symbol"/>
              </a:rPr>
              <a:t></a:t>
            </a:r>
            <a:r>
              <a:rPr lang="en-US" sz="2000" dirty="0">
                <a:highlight>
                  <a:srgbClr val="FFFF00"/>
                </a:highlight>
                <a:latin typeface="Times New Roman" pitchFamily="18" charset="0"/>
                <a:ea typeface="SimSun" pitchFamily="2" charset="-122"/>
                <a:cs typeface="Times New Roman" pitchFamily="18" charset="0"/>
              </a:rPr>
              <a:t>(</a:t>
            </a:r>
            <a:r>
              <a:rPr lang="en-US" sz="2000" i="1" dirty="0">
                <a:highlight>
                  <a:srgbClr val="FFFF00"/>
                </a:highlight>
                <a:latin typeface="Times New Roman" pitchFamily="18" charset="0"/>
                <a:ea typeface="SimSun" pitchFamily="2" charset="-122"/>
                <a:cs typeface="Times New Roman" pitchFamily="18" charset="0"/>
              </a:rPr>
              <a:t>s</a:t>
            </a:r>
            <a:r>
              <a:rPr lang="en-US" sz="2000" dirty="0">
                <a:highlight>
                  <a:srgbClr val="FFFF00"/>
                </a:highlight>
                <a:latin typeface="Times New Roman" pitchFamily="18" charset="0"/>
                <a:ea typeface="SimSun" pitchFamily="2" charset="-122"/>
                <a:cs typeface="Times New Roman" pitchFamily="18" charset="0"/>
              </a:rPr>
              <a:t>, </a:t>
            </a:r>
            <a:r>
              <a:rPr lang="en-US" sz="2000" i="1" dirty="0">
                <a:highlight>
                  <a:srgbClr val="FFFF00"/>
                </a:highlight>
                <a:latin typeface="Times New Roman" pitchFamily="18" charset="0"/>
                <a:ea typeface="SimSun" pitchFamily="2" charset="-122"/>
                <a:cs typeface="Times New Roman" pitchFamily="18" charset="0"/>
              </a:rPr>
              <a:t>u</a:t>
            </a:r>
            <a:r>
              <a:rPr lang="en-US" sz="2000" dirty="0">
                <a:highlight>
                  <a:srgbClr val="FFFF00"/>
                </a:highlight>
                <a:latin typeface="Times New Roman" pitchFamily="18" charset="0"/>
                <a:ea typeface="SimSun" pitchFamily="2" charset="-122"/>
                <a:cs typeface="Times New Roman" pitchFamily="18" charset="0"/>
              </a:rPr>
              <a:t>) + 1</a:t>
            </a:r>
            <a:r>
              <a:rPr lang="zh-CN" altLang="en-US" sz="2000" dirty="0">
                <a:latin typeface="Times New Roman" pitchFamily="18" charset="0"/>
                <a:ea typeface="SimSun" pitchFamily="2" charset="-122"/>
                <a:cs typeface="Times New Roman" pitchFamily="18" charset="0"/>
              </a:rPr>
              <a:t>，则设置</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sym typeface="Symbol" panose="05050102010706020507" pitchFamily="18" charset="2"/>
              </a:rPr>
              <a:t></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否则</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sym typeface="Symbol" panose="05050102010706020507" pitchFamily="18" charset="2"/>
              </a:rPr>
              <a:t> </a:t>
            </a:r>
            <a:r>
              <a:rPr lang="en-US" sz="2000" i="1" dirty="0">
                <a:latin typeface="Times New Roman" pitchFamily="18" charset="0"/>
                <a:ea typeface="SimSun" pitchFamily="2" charset="-122"/>
                <a:cs typeface="Times New Roman" pitchFamily="18" charset="0"/>
              </a:rPr>
              <a:t>E’</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距离图中的边保留原来的权</a:t>
            </a:r>
            <a:r>
              <a:rPr lang="en-US" altLang="zh-CN" sz="2000" dirty="0">
                <a:latin typeface="Times New Roman" pitchFamily="18" charset="0"/>
                <a:ea typeface="SimSun" pitchFamily="2" charset="-122"/>
                <a:cs typeface="Times New Roman" pitchFamily="18" charset="0"/>
              </a:rPr>
              <a:t>(</a:t>
            </a:r>
            <a:r>
              <a:rPr lang="en-US" altLang="zh-CN" sz="2000" dirty="0" err="1">
                <a:latin typeface="Times New Roman" pitchFamily="18" charset="0"/>
                <a:ea typeface="SimSun" pitchFamily="2" charset="-122"/>
                <a:cs typeface="Times New Roman" pitchFamily="18" charset="0"/>
              </a:rPr>
              <a:t>容量</a:t>
            </a:r>
            <a:r>
              <a:rPr lang="en-US" altLang="zh-CN"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构造距离图的时间是</a:t>
            </a:r>
            <a:r>
              <a:rPr lang="en-US" sz="2000" dirty="0">
                <a:latin typeface="Times New Roman" pitchFamily="18" charset="0"/>
                <a:ea typeface="SimSun" pitchFamily="2" charset="-122"/>
                <a:cs typeface="Times New Roman" pitchFamily="18" charset="0"/>
              </a:rPr>
              <a:t>O(</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a:lnSpc>
                <a:spcPct val="150000"/>
              </a:lnSpc>
            </a:pPr>
            <a:r>
              <a:rPr lang="zh-CN" altLang="en-US" sz="2400" b="1" u="sng" dirty="0">
                <a:latin typeface="Times New Roman" pitchFamily="18" charset="0"/>
                <a:ea typeface="SimSun" pitchFamily="2" charset="-122"/>
                <a:cs typeface="Times New Roman" pitchFamily="18" charset="0"/>
              </a:rPr>
              <a:t>距离图的特点</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距离图</a:t>
            </a:r>
            <a:r>
              <a:rPr lang="en-US" sz="2000" i="1" dirty="0">
                <a:latin typeface="Times New Roman" pitchFamily="18" charset="0"/>
                <a:ea typeface="SimSun" pitchFamily="2" charset="-122"/>
                <a:cs typeface="Times New Roman" pitchFamily="18" charset="0"/>
              </a:rPr>
              <a:t>DG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包含了所有从</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到任意顶点的所有最小跳数路径。</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距离图包含了</a:t>
            </a:r>
            <a:r>
              <a:rPr lang="zh-CN" altLang="en-US"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以</a:t>
            </a:r>
            <a:r>
              <a:rPr lang="en-US" sz="2000" b="1" i="1" dirty="0">
                <a:solidFill>
                  <a:srgbClr val="0000FF"/>
                </a:solidFill>
                <a:effectLst>
                  <a:outerShdw blurRad="38100" dist="38100" dir="2700000" algn="tl">
                    <a:srgbClr val="C0C0C0"/>
                  </a:outerShdw>
                </a:effectLst>
                <a:latin typeface="Times" panose="02020603050405020304" pitchFamily="18" charset="0"/>
                <a:ea typeface="华文细黑" panose="02010600040101010101" pitchFamily="2" charset="-122"/>
              </a:rPr>
              <a:t>s</a:t>
            </a:r>
            <a:r>
              <a:rPr lang="zh-CN" altLang="en-US"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为起点的所有可能的广度优先树</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sz="2000" dirty="0">
                <a:latin typeface="Times New Roman" pitchFamily="18" charset="0"/>
                <a:ea typeface="SimSun" pitchFamily="2" charset="-122"/>
                <a:cs typeface="Times New Roman" pitchFamily="18" charset="0"/>
              </a:rPr>
              <a:t>一个流网络的距离图仍然是一个流网络</a:t>
            </a:r>
            <a:r>
              <a:rPr lang="zh-CN" altLang="en-US" sz="2000" dirty="0"/>
              <a:t>。</a:t>
            </a:r>
            <a:endParaRPr lang="en-US" sz="2000" dirty="0"/>
          </a:p>
        </p:txBody>
      </p:sp>
      <p:sp>
        <p:nvSpPr>
          <p:cNvPr id="4" name="文本框 3">
            <a:extLst>
              <a:ext uri="{FF2B5EF4-FFF2-40B4-BE49-F238E27FC236}">
                <a16:creationId xmlns:a16="http://schemas.microsoft.com/office/drawing/2014/main" id="{C7A616C1-0078-44CF-8EA6-81D3FE163147}"/>
              </a:ext>
            </a:extLst>
          </p:cNvPr>
          <p:cNvSpPr txBox="1"/>
          <p:nvPr/>
        </p:nvSpPr>
        <p:spPr>
          <a:xfrm>
            <a:off x="6977440" y="777162"/>
            <a:ext cx="2133600" cy="923330"/>
          </a:xfrm>
          <a:prstGeom prst="rect">
            <a:avLst/>
          </a:prstGeom>
          <a:solidFill>
            <a:srgbClr val="FFC000"/>
          </a:solidFill>
        </p:spPr>
        <p:txBody>
          <a:bodyPr wrap="square">
            <a:spAutoFit/>
          </a:bodyPr>
          <a:lstStyle/>
          <a:p>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指一条边的末端和起点，各自与源点</a:t>
            </a:r>
            <a:r>
              <a:rPr lang="en-US" altLang="zh-CN"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s</a:t>
            </a:r>
            <a:r>
              <a:rPr lang="zh-CN" altLang="en-US" b="1" dirty="0">
                <a:solidFill>
                  <a:srgbClr val="FF0000"/>
                </a:solidFill>
                <a:effectLst>
                  <a:outerShdw blurRad="38100" dist="38100" dir="2700000" algn="tl">
                    <a:srgbClr val="C0C0C0"/>
                  </a:outerShdw>
                </a:effectLst>
                <a:latin typeface="Times" panose="02020603050405020304" pitchFamily="18" charset="0"/>
                <a:ea typeface="华文细黑" pitchFamily="2" charset="-122"/>
              </a:rPr>
              <a:t>之间的距离</a:t>
            </a:r>
            <a:r>
              <a:rPr lang="zh-CN" altLang="en-US" b="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相差为</a:t>
            </a:r>
            <a:r>
              <a:rPr lang="en-US" altLang="zh-CN" b="1" dirty="0">
                <a:solidFill>
                  <a:srgbClr val="0000FF"/>
                </a:solidFill>
                <a:effectLst>
                  <a:outerShdw blurRad="38100" dist="38100" dir="2700000" algn="tl">
                    <a:srgbClr val="C0C0C0"/>
                  </a:outerShdw>
                </a:effectLst>
                <a:highlight>
                  <a:srgbClr val="FFFF00"/>
                </a:highlight>
                <a:latin typeface="Times" panose="02020603050405020304" pitchFamily="18" charset="0"/>
                <a:ea typeface="华文细黑" pitchFamily="2" charset="-122"/>
              </a:rPr>
              <a:t>1</a:t>
            </a:r>
            <a:endParaRPr lang="en-US" dirty="0">
              <a:highlight>
                <a:srgbClr val="FFFF00"/>
              </a:highlight>
            </a:endParaRPr>
          </a:p>
        </p:txBody>
      </p:sp>
      <p:cxnSp>
        <p:nvCxnSpPr>
          <p:cNvPr id="6" name="直接箭头连接符 5">
            <a:extLst>
              <a:ext uri="{FF2B5EF4-FFF2-40B4-BE49-F238E27FC236}">
                <a16:creationId xmlns:a16="http://schemas.microsoft.com/office/drawing/2014/main" id="{699AE30F-FA42-4B15-B849-1A1BC8E9E3AA}"/>
              </a:ext>
            </a:extLst>
          </p:cNvPr>
          <p:cNvCxnSpPr>
            <a:cxnSpLocks/>
          </p:cNvCxnSpPr>
          <p:nvPr/>
        </p:nvCxnSpPr>
        <p:spPr>
          <a:xfrm flipH="1">
            <a:off x="5715000" y="1447800"/>
            <a:ext cx="1277680" cy="43832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52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450399" y="6550909"/>
            <a:ext cx="2895600" cy="365125"/>
          </a:xfrm>
        </p:spPr>
        <p:txBody>
          <a:bodyPr/>
          <a:lstStyle/>
          <a:p>
            <a:r>
              <a:rPr lang="en-US" dirty="0"/>
              <a:t>11-36</a:t>
            </a:r>
          </a:p>
        </p:txBody>
      </p:sp>
      <p:sp>
        <p:nvSpPr>
          <p:cNvPr id="4" name="TextBox 3"/>
          <p:cNvSpPr txBox="1"/>
          <p:nvPr/>
        </p:nvSpPr>
        <p:spPr>
          <a:xfrm>
            <a:off x="1143000" y="762000"/>
            <a:ext cx="7391400" cy="1882888"/>
          </a:xfrm>
          <a:prstGeom prst="rect">
            <a:avLst/>
          </a:prstGeom>
          <a:noFill/>
        </p:spPr>
        <p:txBody>
          <a:bodyPr wrap="square" rtlCol="0">
            <a:spAutoFit/>
          </a:bodyPr>
          <a:lstStyle/>
          <a:p>
            <a:pPr>
              <a:lnSpc>
                <a:spcPct val="150000"/>
              </a:lnSpc>
            </a:pPr>
            <a:r>
              <a:rPr lang="en-US" sz="2400" b="1" dirty="0" err="1">
                <a:latin typeface="SimSun" panose="02010600030101010101" pitchFamily="2" charset="-122"/>
                <a:ea typeface="SimSun" panose="02010600030101010101" pitchFamily="2" charset="-122"/>
                <a:cs typeface="Times New Roman" pitchFamily="18" charset="0"/>
              </a:rPr>
              <a:t>阻塞流</a:t>
            </a:r>
            <a:r>
              <a:rPr lang="en-US" sz="2400" b="1" dirty="0">
                <a:latin typeface="SimSun" panose="02010600030101010101" pitchFamily="2" charset="-122"/>
                <a:ea typeface="SimSun" panose="02010600030101010101" pitchFamily="2" charset="-122"/>
                <a:cs typeface="Times New Roman" pitchFamily="18" charset="0"/>
              </a:rPr>
              <a:t> (定义</a:t>
            </a:r>
            <a:r>
              <a:rPr lang="en-US" sz="2400" b="1" dirty="0">
                <a:latin typeface="Times New Roman" pitchFamily="18" charset="0"/>
                <a:ea typeface="SimSun" pitchFamily="2" charset="-122"/>
                <a:cs typeface="Times New Roman" pitchFamily="18" charset="0"/>
              </a:rPr>
              <a:t>11.1</a:t>
            </a:r>
            <a:r>
              <a:rPr lang="en-US" sz="2400" b="1" dirty="0">
                <a:latin typeface="SimSun" panose="02010600030101010101" pitchFamily="2" charset="-122"/>
                <a:ea typeface="SimSun" panose="02010600030101010101" pitchFamily="2" charset="-122"/>
                <a:cs typeface="Times New Roman" pitchFamily="18" charset="0"/>
              </a:rPr>
              <a:t>)</a:t>
            </a:r>
          </a:p>
          <a:p>
            <a:pPr indent="457200">
              <a:lnSpc>
                <a:spcPct val="150000"/>
              </a:lnSpc>
            </a:pPr>
            <a:r>
              <a:rPr lang="zh-CN" altLang="en-US" dirty="0"/>
              <a:t>网络</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中一个流 </a:t>
            </a:r>
            <a:r>
              <a:rPr lang="en-US" i="1" dirty="0">
                <a:latin typeface="Times New Roman" pitchFamily="18" charset="0"/>
                <a:cs typeface="Times New Roman" pitchFamily="18" charset="0"/>
              </a:rPr>
              <a:t>f </a:t>
            </a:r>
            <a:r>
              <a:rPr lang="zh-CN" altLang="en-US" dirty="0">
                <a:latin typeface="Times New Roman" pitchFamily="18" charset="0"/>
                <a:cs typeface="Times New Roman" pitchFamily="18" charset="0"/>
              </a:rPr>
              <a:t>称为一个阻塞流，如果从源点</a:t>
            </a:r>
            <a:r>
              <a:rPr lang="en-US" i="1" dirty="0">
                <a:latin typeface="Times New Roman" pitchFamily="18" charset="0"/>
                <a:cs typeface="Times New Roman" pitchFamily="18" charset="0"/>
              </a:rPr>
              <a:t>s</a:t>
            </a:r>
            <a:r>
              <a:rPr lang="zh-CN" altLang="en-US" dirty="0">
                <a:latin typeface="Times New Roman" pitchFamily="18" charset="0"/>
                <a:cs typeface="Times New Roman" pitchFamily="18" charset="0"/>
              </a:rPr>
              <a:t>到汇点</a:t>
            </a:r>
            <a:r>
              <a:rPr lang="en-US" i="1" dirty="0">
                <a:latin typeface="Times New Roman" pitchFamily="18" charset="0"/>
                <a:cs typeface="Times New Roman" pitchFamily="18" charset="0"/>
              </a:rPr>
              <a:t>t</a:t>
            </a:r>
            <a:r>
              <a:rPr lang="zh-CN" altLang="en-US" dirty="0">
                <a:latin typeface="Times New Roman" pitchFamily="18" charset="0"/>
                <a:cs typeface="Times New Roman" pitchFamily="18" charset="0"/>
              </a:rPr>
              <a:t>的</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任何一条路径（注：未必是最短的）</a:t>
            </a:r>
            <a:r>
              <a:rPr lang="zh-CN" altLang="en-US" dirty="0">
                <a:latin typeface="Times New Roman" pitchFamily="18" charset="0"/>
                <a:cs typeface="Times New Roman" pitchFamily="18" charset="0"/>
              </a:rPr>
              <a:t>都含有</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一条饱和边</a:t>
            </a:r>
            <a:r>
              <a:rPr lang="zh-CN" altLang="en-US" dirty="0">
                <a:latin typeface="Times New Roman" pitchFamily="18" charset="0"/>
                <a:cs typeface="Times New Roman" pitchFamily="18" charset="0"/>
              </a:rPr>
              <a:t>。这里，如果</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v</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v</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，则边</a:t>
            </a:r>
            <a:r>
              <a:rPr lang="zh-CN" alt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v</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为饱和边，即</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边上的流量等于它的容量</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Rectangle 7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5" name="Text Box 68"/>
          <p:cNvSpPr txBox="1">
            <a:spLocks noChangeArrowheads="1"/>
          </p:cNvSpPr>
          <p:nvPr/>
        </p:nvSpPr>
        <p:spPr bwMode="auto">
          <a:xfrm>
            <a:off x="1313583" y="2660797"/>
            <a:ext cx="1537080" cy="49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b="1" dirty="0">
                <a:latin typeface="Times New Roman" pitchFamily="18" charset="0"/>
                <a:ea typeface="SimSun" pitchFamily="2" charset="-122"/>
                <a:cs typeface="Times New Roman" pitchFamily="18" charset="0"/>
              </a:rPr>
              <a:t>例</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17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7" name="Group 99"/>
          <p:cNvGrpSpPr>
            <a:grpSpLocks noChangeAspect="1"/>
          </p:cNvGrpSpPr>
          <p:nvPr/>
        </p:nvGrpSpPr>
        <p:grpSpPr bwMode="auto">
          <a:xfrm>
            <a:off x="1907008" y="2574845"/>
            <a:ext cx="6017426" cy="2279729"/>
            <a:chOff x="2520" y="1440"/>
            <a:chExt cx="7718" cy="2846"/>
          </a:xfrm>
        </p:grpSpPr>
        <p:sp>
          <p:nvSpPr>
            <p:cNvPr id="78" name="AutoShape 169"/>
            <p:cNvSpPr>
              <a:spLocks noChangeAspect="1" noChangeArrowheads="1" noTextEdit="1"/>
            </p:cNvSpPr>
            <p:nvPr/>
          </p:nvSpPr>
          <p:spPr bwMode="auto">
            <a:xfrm>
              <a:off x="2520" y="1440"/>
              <a:ext cx="7399" cy="28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9" name="Group 100"/>
            <p:cNvGrpSpPr>
              <a:grpSpLocks/>
            </p:cNvGrpSpPr>
            <p:nvPr/>
          </p:nvGrpSpPr>
          <p:grpSpPr bwMode="auto">
            <a:xfrm>
              <a:off x="2749" y="1538"/>
              <a:ext cx="7489" cy="2742"/>
              <a:chOff x="2749" y="1628"/>
              <a:chExt cx="7489" cy="2742"/>
            </a:xfrm>
          </p:grpSpPr>
          <p:grpSp>
            <p:nvGrpSpPr>
              <p:cNvPr id="80" name="Group 135"/>
              <p:cNvGrpSpPr>
                <a:grpSpLocks/>
              </p:cNvGrpSpPr>
              <p:nvPr/>
            </p:nvGrpSpPr>
            <p:grpSpPr bwMode="auto">
              <a:xfrm>
                <a:off x="2749" y="1673"/>
                <a:ext cx="3385" cy="2697"/>
                <a:chOff x="2854" y="1673"/>
                <a:chExt cx="3385" cy="2697"/>
              </a:xfrm>
            </p:grpSpPr>
            <p:sp>
              <p:nvSpPr>
                <p:cNvPr id="115" name="Text Box 168"/>
                <p:cNvSpPr txBox="1">
                  <a:spLocks noChangeArrowheads="1"/>
                </p:cNvSpPr>
                <p:nvPr/>
              </p:nvSpPr>
              <p:spPr bwMode="auto">
                <a:xfrm>
                  <a:off x="3162" y="3772"/>
                  <a:ext cx="3077"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一个流网络</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grpSp>
              <p:nvGrpSpPr>
                <p:cNvPr id="116" name="Group 165"/>
                <p:cNvGrpSpPr>
                  <a:grpSpLocks/>
                </p:cNvGrpSpPr>
                <p:nvPr/>
              </p:nvGrpSpPr>
              <p:grpSpPr bwMode="auto">
                <a:xfrm>
                  <a:off x="2854" y="2483"/>
                  <a:ext cx="551" cy="548"/>
                  <a:chOff x="2998" y="5086"/>
                  <a:chExt cx="376" cy="359"/>
                </a:xfrm>
              </p:grpSpPr>
              <p:sp>
                <p:nvSpPr>
                  <p:cNvPr id="146" name="Oval 167"/>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47" name="Text Box 166"/>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sp>
              <p:nvSpPr>
                <p:cNvPr id="117" name="Line 164"/>
                <p:cNvSpPr>
                  <a:spLocks noChangeShapeType="1"/>
                </p:cNvSpPr>
                <p:nvPr/>
              </p:nvSpPr>
              <p:spPr bwMode="auto">
                <a:xfrm flipV="1">
                  <a:off x="3258" y="2167"/>
                  <a:ext cx="519" cy="51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18" name="Line 163"/>
                <p:cNvSpPr>
                  <a:spLocks noChangeShapeType="1"/>
                </p:cNvSpPr>
                <p:nvPr/>
              </p:nvSpPr>
              <p:spPr bwMode="auto">
                <a:xfrm>
                  <a:off x="3228" y="2895"/>
                  <a:ext cx="512" cy="46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19" name="Line 162"/>
                <p:cNvSpPr>
                  <a:spLocks noChangeShapeType="1"/>
                </p:cNvSpPr>
                <p:nvPr/>
              </p:nvSpPr>
              <p:spPr bwMode="auto">
                <a:xfrm flipV="1">
                  <a:off x="3936" y="2208"/>
                  <a:ext cx="912" cy="107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20" name="Line 161"/>
                <p:cNvSpPr>
                  <a:spLocks noChangeShapeType="1"/>
                </p:cNvSpPr>
                <p:nvPr/>
              </p:nvSpPr>
              <p:spPr bwMode="auto">
                <a:xfrm flipV="1">
                  <a:off x="4110" y="2055"/>
                  <a:ext cx="603" cy="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21" name="Line 160"/>
                <p:cNvSpPr>
                  <a:spLocks noChangeShapeType="1"/>
                </p:cNvSpPr>
                <p:nvPr/>
              </p:nvSpPr>
              <p:spPr bwMode="auto">
                <a:xfrm flipV="1">
                  <a:off x="4043" y="3475"/>
                  <a:ext cx="713" cy="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22" name="Line 159"/>
                <p:cNvSpPr>
                  <a:spLocks noChangeShapeType="1"/>
                </p:cNvSpPr>
                <p:nvPr/>
              </p:nvSpPr>
              <p:spPr bwMode="auto">
                <a:xfrm>
                  <a:off x="5082" y="2177"/>
                  <a:ext cx="490" cy="52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23" name="Line 158"/>
                <p:cNvSpPr>
                  <a:spLocks noChangeShapeType="1"/>
                </p:cNvSpPr>
                <p:nvPr/>
              </p:nvSpPr>
              <p:spPr bwMode="auto">
                <a:xfrm flipH="1">
                  <a:off x="5107" y="2930"/>
                  <a:ext cx="453" cy="465"/>
                </a:xfrm>
                <a:prstGeom prst="line">
                  <a:avLst/>
                </a:prstGeom>
                <a:noFill/>
                <a:ln w="9525">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24" name="Text Box 157"/>
                <p:cNvSpPr txBox="1">
                  <a:spLocks noChangeArrowheads="1"/>
                </p:cNvSpPr>
                <p:nvPr/>
              </p:nvSpPr>
              <p:spPr bwMode="auto">
                <a:xfrm>
                  <a:off x="3177" y="2137"/>
                  <a:ext cx="47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25" name="Text Box 156"/>
                <p:cNvSpPr txBox="1">
                  <a:spLocks noChangeArrowheads="1"/>
                </p:cNvSpPr>
                <p:nvPr/>
              </p:nvSpPr>
              <p:spPr bwMode="auto">
                <a:xfrm>
                  <a:off x="5144" y="2076"/>
                  <a:ext cx="503"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26" name="Text Box 155"/>
                <p:cNvSpPr txBox="1">
                  <a:spLocks noChangeArrowheads="1"/>
                </p:cNvSpPr>
                <p:nvPr/>
              </p:nvSpPr>
              <p:spPr bwMode="auto">
                <a:xfrm>
                  <a:off x="3147" y="2970"/>
                  <a:ext cx="50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27" name="Text Box 154"/>
                <p:cNvSpPr txBox="1">
                  <a:spLocks noChangeArrowheads="1"/>
                </p:cNvSpPr>
                <p:nvPr/>
              </p:nvSpPr>
              <p:spPr bwMode="auto">
                <a:xfrm>
                  <a:off x="3963" y="2556"/>
                  <a:ext cx="575"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28" name="Text Box 153"/>
                <p:cNvSpPr txBox="1">
                  <a:spLocks noChangeArrowheads="1"/>
                </p:cNvSpPr>
                <p:nvPr/>
              </p:nvSpPr>
              <p:spPr bwMode="auto">
                <a:xfrm>
                  <a:off x="5159" y="3049"/>
                  <a:ext cx="525"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29" name="Text Box 152"/>
                <p:cNvSpPr txBox="1">
                  <a:spLocks noChangeArrowheads="1"/>
                </p:cNvSpPr>
                <p:nvPr/>
              </p:nvSpPr>
              <p:spPr bwMode="auto">
                <a:xfrm>
                  <a:off x="4129" y="1673"/>
                  <a:ext cx="523"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130" name="Text Box 151"/>
                <p:cNvSpPr txBox="1">
                  <a:spLocks noChangeArrowheads="1"/>
                </p:cNvSpPr>
                <p:nvPr/>
              </p:nvSpPr>
              <p:spPr bwMode="auto">
                <a:xfrm>
                  <a:off x="4164" y="3071"/>
                  <a:ext cx="50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nvGrpSpPr>
                <p:cNvPr id="131" name="Group 148"/>
                <p:cNvGrpSpPr>
                  <a:grpSpLocks/>
                </p:cNvGrpSpPr>
                <p:nvPr/>
              </p:nvGrpSpPr>
              <p:grpSpPr bwMode="auto">
                <a:xfrm>
                  <a:off x="3679" y="1793"/>
                  <a:ext cx="581" cy="548"/>
                  <a:chOff x="2998" y="5086"/>
                  <a:chExt cx="376" cy="359"/>
                </a:xfrm>
              </p:grpSpPr>
              <p:sp>
                <p:nvSpPr>
                  <p:cNvPr id="144" name="Oval 150"/>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45" name="Text Box 149"/>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132" name="Group 145"/>
                <p:cNvGrpSpPr>
                  <a:grpSpLocks/>
                </p:cNvGrpSpPr>
                <p:nvPr/>
              </p:nvGrpSpPr>
              <p:grpSpPr bwMode="auto">
                <a:xfrm>
                  <a:off x="4699" y="1778"/>
                  <a:ext cx="551" cy="548"/>
                  <a:chOff x="2998" y="5086"/>
                  <a:chExt cx="376" cy="359"/>
                </a:xfrm>
              </p:grpSpPr>
              <p:sp>
                <p:nvSpPr>
                  <p:cNvPr id="142" name="Oval 147"/>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43" name="Text Box 146"/>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133" name="Group 142"/>
                <p:cNvGrpSpPr>
                  <a:grpSpLocks/>
                </p:cNvGrpSpPr>
                <p:nvPr/>
              </p:nvGrpSpPr>
              <p:grpSpPr bwMode="auto">
                <a:xfrm>
                  <a:off x="5479" y="2528"/>
                  <a:ext cx="551" cy="548"/>
                  <a:chOff x="2998" y="5086"/>
                  <a:chExt cx="376" cy="359"/>
                </a:xfrm>
              </p:grpSpPr>
              <p:sp>
                <p:nvSpPr>
                  <p:cNvPr id="140" name="Oval 144"/>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41" name="Text Box 143"/>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134" name="Group 139"/>
                <p:cNvGrpSpPr>
                  <a:grpSpLocks/>
                </p:cNvGrpSpPr>
                <p:nvPr/>
              </p:nvGrpSpPr>
              <p:grpSpPr bwMode="auto">
                <a:xfrm>
                  <a:off x="3634" y="3218"/>
                  <a:ext cx="551" cy="548"/>
                  <a:chOff x="2998" y="5086"/>
                  <a:chExt cx="376" cy="359"/>
                </a:xfrm>
              </p:grpSpPr>
              <p:sp>
                <p:nvSpPr>
                  <p:cNvPr id="138" name="Oval 141"/>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39" name="Text Box 140"/>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135" name="Group 136"/>
                <p:cNvGrpSpPr>
                  <a:grpSpLocks/>
                </p:cNvGrpSpPr>
                <p:nvPr/>
              </p:nvGrpSpPr>
              <p:grpSpPr bwMode="auto">
                <a:xfrm>
                  <a:off x="4699" y="3203"/>
                  <a:ext cx="551" cy="548"/>
                  <a:chOff x="2998" y="5086"/>
                  <a:chExt cx="376" cy="359"/>
                </a:xfrm>
              </p:grpSpPr>
              <p:sp>
                <p:nvSpPr>
                  <p:cNvPr id="136" name="Oval 138"/>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37" name="Text Box 137"/>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grpSp>
            <p:nvGrpSpPr>
              <p:cNvPr id="81" name="Group 101"/>
              <p:cNvGrpSpPr>
                <a:grpSpLocks/>
              </p:cNvGrpSpPr>
              <p:nvPr/>
            </p:nvGrpSpPr>
            <p:grpSpPr bwMode="auto">
              <a:xfrm>
                <a:off x="6454" y="1628"/>
                <a:ext cx="3784" cy="2697"/>
                <a:chOff x="6454" y="1628"/>
                <a:chExt cx="3784" cy="2697"/>
              </a:xfrm>
            </p:grpSpPr>
            <p:sp>
              <p:nvSpPr>
                <p:cNvPr id="82" name="Text Box 134"/>
                <p:cNvSpPr txBox="1">
                  <a:spLocks noChangeArrowheads="1"/>
                </p:cNvSpPr>
                <p:nvPr/>
              </p:nvSpPr>
              <p:spPr bwMode="auto">
                <a:xfrm>
                  <a:off x="6550" y="3727"/>
                  <a:ext cx="3688"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流网络</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G </a:t>
                  </a:r>
                  <a:r>
                    <a:rPr kumimoji="0" lang="en-US" altLang="zh-CN" b="0" u="none" strike="noStrike" cap="none" normalizeH="0" baseline="0" dirty="0" err="1">
                      <a:ln>
                        <a:noFill/>
                      </a:ln>
                      <a:solidFill>
                        <a:schemeClr val="tx1"/>
                      </a:solidFill>
                      <a:effectLst/>
                      <a:latin typeface="SimSun" pitchFamily="2" charset="-122"/>
                      <a:ea typeface="SimSun" pitchFamily="2" charset="-122"/>
                      <a:cs typeface="Times New Roman" pitchFamily="18" charset="0"/>
                    </a:rPr>
                    <a:t>的一个阻塞流</a:t>
                  </a:r>
                  <a:endParaRPr kumimoji="0" lang="en-US" altLang="zh-CN" sz="2000" b="0" u="none" strike="noStrike" cap="none" normalizeH="0" baseline="0" dirty="0">
                    <a:ln>
                      <a:noFill/>
                    </a:ln>
                    <a:solidFill>
                      <a:schemeClr val="tx1"/>
                    </a:solidFill>
                    <a:effectLst/>
                    <a:latin typeface="SimSun" pitchFamily="2" charset="-122"/>
                    <a:ea typeface="SimSun" pitchFamily="2" charset="-122"/>
                    <a:cs typeface="Arial" pitchFamily="34" charset="0"/>
                  </a:endParaRPr>
                </a:p>
              </p:txBody>
            </p:sp>
            <p:grpSp>
              <p:nvGrpSpPr>
                <p:cNvPr id="83" name="Group 131"/>
                <p:cNvGrpSpPr>
                  <a:grpSpLocks/>
                </p:cNvGrpSpPr>
                <p:nvPr/>
              </p:nvGrpSpPr>
              <p:grpSpPr bwMode="auto">
                <a:xfrm>
                  <a:off x="6454" y="2438"/>
                  <a:ext cx="551" cy="548"/>
                  <a:chOff x="2998" y="5086"/>
                  <a:chExt cx="376" cy="359"/>
                </a:xfrm>
              </p:grpSpPr>
              <p:sp>
                <p:nvSpPr>
                  <p:cNvPr id="113" name="Oval 133"/>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14" name="Text Box 132"/>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sp>
              <p:nvSpPr>
                <p:cNvPr id="84" name="Line 130"/>
                <p:cNvSpPr>
                  <a:spLocks noChangeShapeType="1"/>
                </p:cNvSpPr>
                <p:nvPr/>
              </p:nvSpPr>
              <p:spPr bwMode="auto">
                <a:xfrm flipV="1">
                  <a:off x="6858" y="2122"/>
                  <a:ext cx="519" cy="51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85" name="Line 129"/>
                <p:cNvSpPr>
                  <a:spLocks noChangeShapeType="1"/>
                </p:cNvSpPr>
                <p:nvPr/>
              </p:nvSpPr>
              <p:spPr bwMode="auto">
                <a:xfrm>
                  <a:off x="6828" y="2850"/>
                  <a:ext cx="512" cy="466"/>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86" name="Line 128"/>
                <p:cNvSpPr>
                  <a:spLocks noChangeShapeType="1"/>
                </p:cNvSpPr>
                <p:nvPr/>
              </p:nvSpPr>
              <p:spPr bwMode="auto">
                <a:xfrm flipV="1">
                  <a:off x="7536" y="2163"/>
                  <a:ext cx="912" cy="1075"/>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87" name="Line 127"/>
                <p:cNvSpPr>
                  <a:spLocks noChangeShapeType="1"/>
                </p:cNvSpPr>
                <p:nvPr/>
              </p:nvSpPr>
              <p:spPr bwMode="auto">
                <a:xfrm flipV="1">
                  <a:off x="7710" y="2010"/>
                  <a:ext cx="603" cy="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88" name="Line 126"/>
                <p:cNvSpPr>
                  <a:spLocks noChangeShapeType="1"/>
                </p:cNvSpPr>
                <p:nvPr/>
              </p:nvSpPr>
              <p:spPr bwMode="auto">
                <a:xfrm flipV="1">
                  <a:off x="7643" y="3430"/>
                  <a:ext cx="713" cy="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89" name="Line 125"/>
                <p:cNvSpPr>
                  <a:spLocks noChangeShapeType="1"/>
                </p:cNvSpPr>
                <p:nvPr/>
              </p:nvSpPr>
              <p:spPr bwMode="auto">
                <a:xfrm>
                  <a:off x="8682" y="2132"/>
                  <a:ext cx="490" cy="52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90" name="Line 124"/>
                <p:cNvSpPr>
                  <a:spLocks noChangeShapeType="1"/>
                </p:cNvSpPr>
                <p:nvPr/>
              </p:nvSpPr>
              <p:spPr bwMode="auto">
                <a:xfrm flipH="1">
                  <a:off x="8707" y="2885"/>
                  <a:ext cx="453" cy="465"/>
                </a:xfrm>
                <a:prstGeom prst="line">
                  <a:avLst/>
                </a:prstGeom>
                <a:noFill/>
                <a:ln w="9525">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91" name="Text Box 123"/>
                <p:cNvSpPr txBox="1">
                  <a:spLocks noChangeArrowheads="1"/>
                </p:cNvSpPr>
                <p:nvPr/>
              </p:nvSpPr>
              <p:spPr bwMode="auto">
                <a:xfrm>
                  <a:off x="6612" y="2047"/>
                  <a:ext cx="1004"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92" name="Text Box 122"/>
                <p:cNvSpPr txBox="1">
                  <a:spLocks noChangeArrowheads="1"/>
                </p:cNvSpPr>
                <p:nvPr/>
              </p:nvSpPr>
              <p:spPr bwMode="auto">
                <a:xfrm>
                  <a:off x="8744" y="2031"/>
                  <a:ext cx="953"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93" name="Text Box 121"/>
                <p:cNvSpPr txBox="1">
                  <a:spLocks noChangeArrowheads="1"/>
                </p:cNvSpPr>
                <p:nvPr/>
              </p:nvSpPr>
              <p:spPr bwMode="auto">
                <a:xfrm>
                  <a:off x="6552" y="2985"/>
                  <a:ext cx="770"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94" name="Text Box 120"/>
                <p:cNvSpPr txBox="1">
                  <a:spLocks noChangeArrowheads="1"/>
                </p:cNvSpPr>
                <p:nvPr/>
              </p:nvSpPr>
              <p:spPr bwMode="auto">
                <a:xfrm>
                  <a:off x="7458" y="2391"/>
                  <a:ext cx="92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95" name="Text Box 119"/>
                <p:cNvSpPr txBox="1">
                  <a:spLocks noChangeArrowheads="1"/>
                </p:cNvSpPr>
                <p:nvPr/>
              </p:nvSpPr>
              <p:spPr bwMode="auto">
                <a:xfrm>
                  <a:off x="8759" y="3004"/>
                  <a:ext cx="900"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sp>
              <p:nvSpPr>
                <p:cNvPr id="96" name="Text Box 118"/>
                <p:cNvSpPr txBox="1">
                  <a:spLocks noChangeArrowheads="1"/>
                </p:cNvSpPr>
                <p:nvPr/>
              </p:nvSpPr>
              <p:spPr bwMode="auto">
                <a:xfrm>
                  <a:off x="7669" y="1628"/>
                  <a:ext cx="1138"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sp>
              <p:nvSpPr>
                <p:cNvPr id="97" name="Text Box 117"/>
                <p:cNvSpPr txBox="1">
                  <a:spLocks noChangeArrowheads="1"/>
                </p:cNvSpPr>
                <p:nvPr/>
              </p:nvSpPr>
              <p:spPr bwMode="auto">
                <a:xfrm>
                  <a:off x="7644" y="3026"/>
                  <a:ext cx="86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nvGrpSpPr>
                <p:cNvPr id="98" name="Group 114"/>
                <p:cNvGrpSpPr>
                  <a:grpSpLocks/>
                </p:cNvGrpSpPr>
                <p:nvPr/>
              </p:nvGrpSpPr>
              <p:grpSpPr bwMode="auto">
                <a:xfrm>
                  <a:off x="7279" y="1748"/>
                  <a:ext cx="581" cy="548"/>
                  <a:chOff x="2998" y="5086"/>
                  <a:chExt cx="376" cy="359"/>
                </a:xfrm>
              </p:grpSpPr>
              <p:sp>
                <p:nvSpPr>
                  <p:cNvPr id="111" name="Oval 116"/>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12" name="Text Box 115"/>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99" name="Group 111"/>
                <p:cNvGrpSpPr>
                  <a:grpSpLocks/>
                </p:cNvGrpSpPr>
                <p:nvPr/>
              </p:nvGrpSpPr>
              <p:grpSpPr bwMode="auto">
                <a:xfrm>
                  <a:off x="8299" y="1733"/>
                  <a:ext cx="551" cy="548"/>
                  <a:chOff x="2998" y="5086"/>
                  <a:chExt cx="376" cy="359"/>
                </a:xfrm>
              </p:grpSpPr>
              <p:sp>
                <p:nvSpPr>
                  <p:cNvPr id="109" name="Oval 113"/>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10" name="Text Box 112"/>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100" name="Group 108"/>
                <p:cNvGrpSpPr>
                  <a:grpSpLocks/>
                </p:cNvGrpSpPr>
                <p:nvPr/>
              </p:nvGrpSpPr>
              <p:grpSpPr bwMode="auto">
                <a:xfrm>
                  <a:off x="9079" y="2483"/>
                  <a:ext cx="551" cy="548"/>
                  <a:chOff x="2998" y="5086"/>
                  <a:chExt cx="376" cy="359"/>
                </a:xfrm>
              </p:grpSpPr>
              <p:sp>
                <p:nvSpPr>
                  <p:cNvPr id="107" name="Oval 110"/>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08" name="Text Box 109"/>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101" name="Group 105"/>
                <p:cNvGrpSpPr>
                  <a:grpSpLocks/>
                </p:cNvGrpSpPr>
                <p:nvPr/>
              </p:nvGrpSpPr>
              <p:grpSpPr bwMode="auto">
                <a:xfrm>
                  <a:off x="7234" y="3173"/>
                  <a:ext cx="551" cy="548"/>
                  <a:chOff x="2998" y="5086"/>
                  <a:chExt cx="376" cy="359"/>
                </a:xfrm>
              </p:grpSpPr>
              <p:sp>
                <p:nvSpPr>
                  <p:cNvPr id="105" name="Oval 107"/>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06" name="Text Box 106"/>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nvGrpSpPr>
                <p:cNvPr id="102" name="Group 102"/>
                <p:cNvGrpSpPr>
                  <a:grpSpLocks/>
                </p:cNvGrpSpPr>
                <p:nvPr/>
              </p:nvGrpSpPr>
              <p:grpSpPr bwMode="auto">
                <a:xfrm>
                  <a:off x="8299" y="3158"/>
                  <a:ext cx="551" cy="548"/>
                  <a:chOff x="2998" y="5086"/>
                  <a:chExt cx="376" cy="359"/>
                </a:xfrm>
              </p:grpSpPr>
              <p:sp>
                <p:nvSpPr>
                  <p:cNvPr id="103" name="Oval 104"/>
                  <p:cNvSpPr>
                    <a:spLocks noChangeArrowheads="1"/>
                  </p:cNvSpPr>
                  <p:nvPr/>
                </p:nvSpPr>
                <p:spPr bwMode="auto">
                  <a:xfrm>
                    <a:off x="3026" y="5133"/>
                    <a:ext cx="259" cy="2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104" name="Text Box 103"/>
                  <p:cNvSpPr txBox="1">
                    <a:spLocks noChangeArrowheads="1"/>
                  </p:cNvSpPr>
                  <p:nvPr/>
                </p:nvSpPr>
                <p:spPr bwMode="auto">
                  <a:xfrm>
                    <a:off x="2998" y="5086"/>
                    <a:ext cx="37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sz="2000" b="0" i="0" u="none" strike="noStrike" cap="none" normalizeH="0" baseline="0">
                      <a:ln>
                        <a:noFill/>
                      </a:ln>
                      <a:solidFill>
                        <a:schemeClr val="tx1"/>
                      </a:solidFill>
                      <a:effectLst/>
                      <a:latin typeface="Arial" pitchFamily="34" charset="0"/>
                      <a:cs typeface="Arial" pitchFamily="34" charset="0"/>
                    </a:endParaRPr>
                  </a:p>
                </p:txBody>
              </p:sp>
            </p:grpSp>
          </p:grpSp>
        </p:grpSp>
      </p:grpSp>
      <p:sp>
        <p:nvSpPr>
          <p:cNvPr id="148" name="TextBox 147"/>
          <p:cNvSpPr txBox="1"/>
          <p:nvPr/>
        </p:nvSpPr>
        <p:spPr>
          <a:xfrm>
            <a:off x="1037937" y="4977933"/>
            <a:ext cx="7506855" cy="1706878"/>
          </a:xfrm>
          <a:prstGeom prst="rect">
            <a:avLst/>
          </a:prstGeom>
          <a:noFill/>
        </p:spPr>
        <p:txBody>
          <a:bodyPr wrap="square" rtlCol="0">
            <a:spAutoFit/>
          </a:bodyPr>
          <a:lstStyle/>
          <a:p>
            <a:pPr indent="457200">
              <a:lnSpc>
                <a:spcPct val="150000"/>
              </a:lnSpc>
            </a:pPr>
            <a:r>
              <a:rPr lang="zh-CN" altLang="en-US" dirty="0"/>
              <a:t>阻塞流不一定是最大流</a:t>
            </a:r>
            <a:r>
              <a:rPr lang="en-US" altLang="zh-CN" dirty="0"/>
              <a:t>【</a:t>
            </a:r>
            <a:r>
              <a:rPr lang="zh-CN" altLang="en-US" dirty="0"/>
              <a:t>见右图所示</a:t>
            </a:r>
            <a:r>
              <a:rPr lang="en-US" altLang="zh-CN" dirty="0"/>
              <a:t>】</a:t>
            </a:r>
            <a:r>
              <a:rPr lang="zh-CN" altLang="en-US" dirty="0"/>
              <a:t>。</a:t>
            </a:r>
            <a:r>
              <a:rPr lang="en-US" b="1" dirty="0" err="1">
                <a:solidFill>
                  <a:srgbClr val="0000FF"/>
                </a:solidFill>
                <a:effectLst>
                  <a:outerShdw blurRad="38100" dist="38100" dir="2700000" algn="tl">
                    <a:srgbClr val="C0C0C0"/>
                  </a:outerShdw>
                </a:effectLst>
                <a:latin typeface="华文细黑" pitchFamily="2" charset="-122"/>
                <a:ea typeface="华文细黑" pitchFamily="2" charset="-122"/>
              </a:rPr>
              <a:t>Dinic</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 </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算法在</a:t>
            </a:r>
            <a:r>
              <a:rPr lang="zh-CN" altLang="en-US" b="1" dirty="0">
                <a:solidFill>
                  <a:srgbClr val="FF0000"/>
                </a:solidFill>
                <a:effectLst>
                  <a:outerShdw blurRad="38100" dist="38100" dir="2700000" algn="tl">
                    <a:srgbClr val="C0C0C0"/>
                  </a:outerShdw>
                </a:effectLst>
                <a:latin typeface="华文细黑" pitchFamily="2" charset="-122"/>
                <a:ea typeface="华文细黑" pitchFamily="2" charset="-122"/>
              </a:rPr>
              <a:t>每一轮</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中，首先构造当前</a:t>
            </a:r>
            <a:r>
              <a:rPr lang="zh-CN" altLang="en-US" b="1" dirty="0">
                <a:solidFill>
                  <a:srgbClr val="FF0000"/>
                </a:solidFill>
                <a:effectLst>
                  <a:outerShdw blurRad="38100" dist="38100" dir="2700000" algn="tl">
                    <a:srgbClr val="C0C0C0"/>
                  </a:outerShdw>
                </a:effectLst>
                <a:latin typeface="华文细黑" pitchFamily="2" charset="-122"/>
                <a:ea typeface="华文细黑" pitchFamily="2" charset="-122"/>
              </a:rPr>
              <a:t>剩余网络的距离图</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，然后找出</a:t>
            </a:r>
            <a:r>
              <a:rPr lang="zh-CN" altLang="en-US" b="1" dirty="0">
                <a:solidFill>
                  <a:srgbClr val="FF0000"/>
                </a:solidFill>
                <a:effectLst>
                  <a:outerShdw blurRad="38100" dist="38100" dir="2700000" algn="tl">
                    <a:srgbClr val="C0C0C0"/>
                  </a:outerShdw>
                </a:effectLst>
                <a:latin typeface="华文细黑" pitchFamily="2" charset="-122"/>
                <a:ea typeface="华文细黑" pitchFamily="2" charset="-122"/>
              </a:rPr>
              <a:t>它的一个阻塞流</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，并用它来增广原图中的流</a:t>
            </a:r>
            <a:r>
              <a:rPr lang="zh-CN" altLang="en-US" dirty="0"/>
              <a:t>。</a:t>
            </a:r>
            <a:endParaRPr lang="en-US" altLang="zh-CN" dirty="0"/>
          </a:p>
          <a:p>
            <a:pPr marL="742950" lvl="1" indent="-285750">
              <a:lnSpc>
                <a:spcPct val="150000"/>
              </a:lnSpc>
              <a:buFont typeface="Arial" panose="020B0604020202020204" pitchFamily="34" charset="0"/>
              <a:buChar char="•"/>
            </a:pPr>
            <a:r>
              <a:rPr lang="zh-CN" altLang="en-US" dirty="0"/>
              <a:t>注：距离图上的任何连接</a:t>
            </a:r>
            <a:r>
              <a:rPr lang="en-US" altLang="zh-CN" i="1" dirty="0">
                <a:latin typeface="Times" panose="02020603050405020304" pitchFamily="18" charset="0"/>
                <a:cs typeface="Times" panose="02020603050405020304" pitchFamily="18" charset="0"/>
              </a:rPr>
              <a:t>s</a:t>
            </a:r>
            <a:r>
              <a:rPr lang="zh-CN" altLang="en-US" dirty="0">
                <a:latin typeface="Times" panose="02020603050405020304" pitchFamily="18" charset="0"/>
                <a:cs typeface="Times" panose="02020603050405020304" pitchFamily="18" charset="0"/>
              </a:rPr>
              <a:t>和</a:t>
            </a:r>
            <a:r>
              <a:rPr lang="en-US" altLang="zh-CN" i="1" dirty="0">
                <a:latin typeface="Times" panose="02020603050405020304" pitchFamily="18" charset="0"/>
                <a:cs typeface="Times" panose="02020603050405020304" pitchFamily="18" charset="0"/>
              </a:rPr>
              <a:t>t</a:t>
            </a:r>
            <a:r>
              <a:rPr lang="zh-CN" altLang="en-US" dirty="0"/>
              <a:t>的路径都是长度相同的最小跳数路径</a:t>
            </a:r>
            <a:r>
              <a:rPr lang="en-US" altLang="zh-CN" dirty="0"/>
              <a:t>.</a:t>
            </a:r>
            <a:endParaRPr lang="en-US" dirty="0"/>
          </a:p>
        </p:txBody>
      </p:sp>
    </p:spTree>
    <p:extLst>
      <p:ext uri="{BB962C8B-B14F-4D97-AF65-F5344CB8AC3E}">
        <p14:creationId xmlns:p14="http://schemas.microsoft.com/office/powerpoint/2010/main" val="3269916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11-37</a:t>
            </a:r>
          </a:p>
        </p:txBody>
      </p:sp>
      <p:sp>
        <p:nvSpPr>
          <p:cNvPr id="3" name="TextBox 2"/>
          <p:cNvSpPr txBox="1"/>
          <p:nvPr/>
        </p:nvSpPr>
        <p:spPr>
          <a:xfrm>
            <a:off x="990600" y="382088"/>
            <a:ext cx="7924800" cy="5575052"/>
          </a:xfrm>
          <a:prstGeom prst="rect">
            <a:avLst/>
          </a:prstGeom>
          <a:noFill/>
        </p:spPr>
        <p:txBody>
          <a:bodyPr wrap="square" rtlCol="0">
            <a:spAutoFit/>
          </a:bodyPr>
          <a:lstStyle/>
          <a:p>
            <a:pPr>
              <a:lnSpc>
                <a:spcPct val="150000"/>
              </a:lnSpc>
            </a:pPr>
            <a:r>
              <a:rPr lang="zh-CN" altLang="en-US" sz="2400" b="1" u="sng" dirty="0">
                <a:latin typeface="SimSun" pitchFamily="2" charset="-122"/>
                <a:ea typeface="SimSun" pitchFamily="2" charset="-122"/>
              </a:rPr>
              <a:t>寻找</a:t>
            </a:r>
            <a:r>
              <a:rPr lang="zh-CN" altLang="en-US" sz="2400" b="1" u="sng" dirty="0">
                <a:solidFill>
                  <a:srgbClr val="FF0000"/>
                </a:solidFill>
                <a:latin typeface="SimSun" pitchFamily="2" charset="-122"/>
                <a:ea typeface="SimSun" pitchFamily="2" charset="-122"/>
              </a:rPr>
              <a:t>距离图</a:t>
            </a:r>
            <a:r>
              <a:rPr lang="zh-CN" altLang="en-US" sz="2400" b="1" u="sng" dirty="0">
                <a:latin typeface="Times New Roman" pitchFamily="18" charset="0"/>
                <a:ea typeface="SimSun" pitchFamily="2" charset="-122"/>
                <a:cs typeface="Times New Roman" pitchFamily="18" charset="0"/>
              </a:rPr>
              <a:t>的</a:t>
            </a:r>
            <a:r>
              <a:rPr lang="zh-CN" altLang="en-US" sz="2400" b="1" u="sng" dirty="0">
                <a:solidFill>
                  <a:srgbClr val="FF0000"/>
                </a:solidFill>
                <a:latin typeface="SimSun" pitchFamily="2" charset="-122"/>
                <a:ea typeface="SimSun" pitchFamily="2" charset="-122"/>
              </a:rPr>
              <a:t>阻塞流</a:t>
            </a:r>
            <a:r>
              <a:rPr lang="en-US" altLang="zh-CN" sz="2400" b="1" u="sng" dirty="0">
                <a:latin typeface="SimSun" pitchFamily="2" charset="-122"/>
                <a:ea typeface="SimSun" pitchFamily="2" charset="-122"/>
              </a:rPr>
              <a:t>:</a:t>
            </a:r>
            <a:endParaRPr lang="en-US" sz="2400" dirty="0">
              <a:latin typeface="SimSun" pitchFamily="2" charset="-122"/>
              <a:ea typeface="SimSun" pitchFamily="2" charset="-122"/>
            </a:endParaRPr>
          </a:p>
          <a:p>
            <a:pPr indent="457200">
              <a:lnSpc>
                <a:spcPct val="125000"/>
              </a:lnSpc>
            </a:pPr>
            <a:r>
              <a:rPr lang="zh-CN" altLang="en-US" dirty="0"/>
              <a:t>以</a:t>
            </a:r>
            <a:r>
              <a:rPr lang="en-US" i="1" dirty="0">
                <a:solidFill>
                  <a:srgbClr val="FF0000"/>
                </a:solidFill>
              </a:rPr>
              <a:t>s</a:t>
            </a:r>
            <a:r>
              <a:rPr lang="zh-CN" altLang="en-US" dirty="0">
                <a:solidFill>
                  <a:srgbClr val="FF0000"/>
                </a:solidFill>
              </a:rPr>
              <a:t>为起点</a:t>
            </a:r>
            <a:r>
              <a:rPr lang="zh-CN" altLang="en-US" dirty="0"/>
              <a:t>对</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距离图</a:t>
            </a:r>
            <a:r>
              <a:rPr lang="zh-CN" altLang="en-US" dirty="0"/>
              <a:t>作</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深度优先搜索</a:t>
            </a:r>
            <a:r>
              <a:rPr lang="zh-CN" altLang="en-US" dirty="0"/>
              <a:t>。每次搜索一定会碰到下面两种情况</a:t>
            </a:r>
            <a:r>
              <a:rPr lang="zh-CN" altLang="en-US" dirty="0">
                <a:latin typeface="Times" panose="02020603050405020304" pitchFamily="18" charset="0"/>
              </a:rPr>
              <a:t>之一。这时，搜索停止并做如下处理：</a:t>
            </a:r>
            <a:endParaRPr lang="en-US" dirty="0">
              <a:latin typeface="Times" panose="02020603050405020304" pitchFamily="18" charset="0"/>
            </a:endParaRPr>
          </a:p>
          <a:p>
            <a:pPr marL="458788" lvl="0" indent="-458788">
              <a:lnSpc>
                <a:spcPct val="125000"/>
              </a:lnSpc>
              <a:buAutoNum type="arabicParenBoth"/>
            </a:pPr>
            <a:r>
              <a:rPr lang="zh-CN" altLang="en-US" dirty="0">
                <a:latin typeface="Times" panose="02020603050405020304" pitchFamily="18" charset="0"/>
              </a:rPr>
              <a:t>汇点</a:t>
            </a:r>
            <a:r>
              <a:rPr lang="en-US" i="1" dirty="0">
                <a:latin typeface="Times" panose="02020603050405020304" pitchFamily="18" charset="0"/>
              </a:rPr>
              <a:t>t</a:t>
            </a:r>
            <a:r>
              <a:rPr lang="zh-CN" altLang="en-US" dirty="0">
                <a:latin typeface="Times" panose="02020603050405020304" pitchFamily="18" charset="0"/>
              </a:rPr>
              <a:t>被访问到：</a:t>
            </a:r>
            <a:endParaRPr lang="en-US" altLang="zh-CN" dirty="0">
              <a:latin typeface="Times" panose="02020603050405020304" pitchFamily="18" charset="0"/>
            </a:endParaRPr>
          </a:p>
          <a:p>
            <a:pPr marL="457200" lvl="0">
              <a:lnSpc>
                <a:spcPct val="125000"/>
              </a:lnSpc>
            </a:pPr>
            <a:r>
              <a:rPr lang="zh-CN" altLang="en-US" dirty="0">
                <a:latin typeface="Times" panose="02020603050405020304" pitchFamily="18" charset="0"/>
                <a:cs typeface="Times New Roman" pitchFamily="18" charset="0"/>
              </a:rPr>
              <a:t>堆栈中的顶点形成了一条从</a:t>
            </a:r>
            <a:r>
              <a:rPr lang="en-US" i="1" dirty="0">
                <a:latin typeface="Times" panose="02020603050405020304" pitchFamily="18" charset="0"/>
                <a:cs typeface="Times New Roman" pitchFamily="18" charset="0"/>
              </a:rPr>
              <a:t>s</a:t>
            </a:r>
            <a:r>
              <a:rPr lang="zh-CN" altLang="en-US" dirty="0">
                <a:latin typeface="Times" panose="02020603050405020304" pitchFamily="18" charset="0"/>
                <a:cs typeface="Times New Roman" pitchFamily="18" charset="0"/>
              </a:rPr>
              <a:t>到</a:t>
            </a:r>
            <a:r>
              <a:rPr lang="en-US" i="1" dirty="0">
                <a:latin typeface="Times" panose="02020603050405020304" pitchFamily="18" charset="0"/>
                <a:cs typeface="Times New Roman" pitchFamily="18" charset="0"/>
              </a:rPr>
              <a:t>t</a:t>
            </a:r>
            <a:r>
              <a:rPr lang="zh-CN" altLang="en-US" dirty="0">
                <a:latin typeface="Times" panose="02020603050405020304" pitchFamily="18" charset="0"/>
                <a:cs typeface="Times New Roman" pitchFamily="18" charset="0"/>
              </a:rPr>
              <a:t>的增广路径。沿这条路径进行流的增广，并把饱和边标以</a:t>
            </a:r>
            <a:r>
              <a:rPr lang="en-US"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阻塞</a:t>
            </a:r>
            <a:r>
              <a:rPr lang="en-US"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a:t>
            </a:r>
            <a:r>
              <a:rPr lang="en-US"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阻塞</a:t>
            </a:r>
            <a:r>
              <a:rPr lang="en-US"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边在后续的</a:t>
            </a:r>
            <a:r>
              <a:rPr lang="en-US" altLang="zh-CN" dirty="0">
                <a:latin typeface="Times" panose="02020603050405020304" pitchFamily="18" charset="0"/>
                <a:cs typeface="Times New Roman" pitchFamily="18" charset="0"/>
              </a:rPr>
              <a:t>DFS</a:t>
            </a:r>
            <a:r>
              <a:rPr lang="zh-CN" altLang="en-US" dirty="0">
                <a:latin typeface="Times" panose="02020603050405020304" pitchFamily="18" charset="0"/>
                <a:cs typeface="Times New Roman" pitchFamily="18" charset="0"/>
              </a:rPr>
              <a:t>搜索中不再使用。然后，重新开始以</a:t>
            </a:r>
            <a:r>
              <a:rPr lang="en-US" i="1" dirty="0">
                <a:latin typeface="Times" panose="02020603050405020304" pitchFamily="18" charset="0"/>
                <a:cs typeface="Times New Roman" pitchFamily="18" charset="0"/>
              </a:rPr>
              <a:t>s</a:t>
            </a:r>
            <a:r>
              <a:rPr lang="zh-CN" altLang="en-US" dirty="0">
                <a:latin typeface="Times" panose="02020603050405020304" pitchFamily="18" charset="0"/>
                <a:cs typeface="Times New Roman" pitchFamily="18" charset="0"/>
              </a:rPr>
              <a:t>为起点的</a:t>
            </a:r>
            <a:r>
              <a:rPr lang="en-US" altLang="zh-CN" dirty="0">
                <a:latin typeface="Times" panose="02020603050405020304" pitchFamily="18" charset="0"/>
                <a:cs typeface="Times New Roman" pitchFamily="18" charset="0"/>
              </a:rPr>
              <a:t>DFS</a:t>
            </a:r>
            <a:r>
              <a:rPr lang="zh-CN" altLang="en-US" dirty="0">
                <a:latin typeface="Times" panose="02020603050405020304" pitchFamily="18" charset="0"/>
                <a:cs typeface="Times New Roman" pitchFamily="18" charset="0"/>
              </a:rPr>
              <a:t>搜索。</a:t>
            </a:r>
            <a:endParaRPr lang="en-US" altLang="zh-CN" dirty="0">
              <a:latin typeface="Times" panose="02020603050405020304" pitchFamily="18" charset="0"/>
              <a:cs typeface="Times New Roman" pitchFamily="18" charset="0"/>
            </a:endParaRPr>
          </a:p>
          <a:p>
            <a:pPr marL="457200" lvl="0" indent="-457200">
              <a:lnSpc>
                <a:spcPct val="125000"/>
              </a:lnSpc>
              <a:buAutoNum type="arabicParenBoth" startAt="2"/>
            </a:pPr>
            <a:r>
              <a:rPr lang="zh-CN" altLang="en-US" dirty="0">
                <a:latin typeface="Times" panose="02020603050405020304" pitchFamily="18" charset="0"/>
                <a:cs typeface="Times New Roman" pitchFamily="18" charset="0"/>
              </a:rPr>
              <a:t>从当前的顶点</a:t>
            </a:r>
            <a:r>
              <a:rPr lang="en-US" i="1" dirty="0">
                <a:latin typeface="Times" panose="02020603050405020304" pitchFamily="18" charset="0"/>
                <a:cs typeface="Times New Roman" pitchFamily="18" charset="0"/>
              </a:rPr>
              <a:t>v</a:t>
            </a:r>
            <a:r>
              <a:rPr lang="zh-CN" altLang="en-US" dirty="0">
                <a:latin typeface="Times" panose="02020603050405020304" pitchFamily="18" charset="0"/>
                <a:cs typeface="Times New Roman" pitchFamily="18" charset="0"/>
              </a:rPr>
              <a:t>没有出行边（</a:t>
            </a:r>
            <a:r>
              <a:rPr lang="en-US" altLang="zh-CN" dirty="0">
                <a:latin typeface="Times" panose="02020603050405020304" pitchFamily="18" charset="0"/>
                <a:cs typeface="Times New Roman" pitchFamily="18" charset="0"/>
              </a:rPr>
              <a:t>outgoing links</a:t>
            </a:r>
            <a:r>
              <a:rPr lang="zh-CN" altLang="en-US" dirty="0">
                <a:latin typeface="Times" panose="02020603050405020304" pitchFamily="18" charset="0"/>
                <a:cs typeface="Times New Roman" pitchFamily="18" charset="0"/>
              </a:rPr>
              <a:t>）或者所有的出行边都已阻塞：</a:t>
            </a:r>
            <a:endParaRPr lang="en-US" altLang="zh-CN" dirty="0">
              <a:latin typeface="Times" panose="02020603050405020304" pitchFamily="18" charset="0"/>
              <a:cs typeface="Times New Roman" pitchFamily="18" charset="0"/>
            </a:endParaRPr>
          </a:p>
          <a:p>
            <a:pPr marL="457200" lvl="0">
              <a:lnSpc>
                <a:spcPct val="125000"/>
              </a:lnSpc>
            </a:pPr>
            <a:r>
              <a:rPr lang="zh-CN" altLang="en-US" dirty="0">
                <a:latin typeface="Times" panose="02020603050405020304" pitchFamily="18" charset="0"/>
                <a:cs typeface="Times New Roman" pitchFamily="18" charset="0"/>
              </a:rPr>
              <a:t>这时显然无法通过</a:t>
            </a:r>
            <a:r>
              <a:rPr lang="en-US" i="1" dirty="0">
                <a:latin typeface="Times" panose="02020603050405020304" pitchFamily="18" charset="0"/>
                <a:cs typeface="Times New Roman" pitchFamily="18" charset="0"/>
              </a:rPr>
              <a:t>v</a:t>
            </a:r>
            <a:r>
              <a:rPr lang="zh-CN" altLang="en-US" dirty="0">
                <a:latin typeface="Times" panose="02020603050405020304" pitchFamily="18" charset="0"/>
                <a:cs typeface="Times New Roman" pitchFamily="18" charset="0"/>
              </a:rPr>
              <a:t>到达</a:t>
            </a:r>
            <a:r>
              <a:rPr lang="en-US" i="1" dirty="0">
                <a:latin typeface="Times" panose="02020603050405020304" pitchFamily="18" charset="0"/>
                <a:cs typeface="Times New Roman" pitchFamily="18" charset="0"/>
              </a:rPr>
              <a:t>t</a:t>
            </a:r>
            <a:r>
              <a:rPr lang="zh-CN" altLang="en-US" dirty="0">
                <a:latin typeface="Times" panose="02020603050405020304" pitchFamily="18" charset="0"/>
                <a:cs typeface="Times New Roman" pitchFamily="18" charset="0"/>
              </a:rPr>
              <a:t>。这时，从</a:t>
            </a:r>
            <a:r>
              <a:rPr lang="en-US" altLang="zh-CN" i="1" dirty="0">
                <a:latin typeface="Times" panose="02020603050405020304" pitchFamily="18" charset="0"/>
                <a:cs typeface="Times New Roman" pitchFamily="18" charset="0"/>
              </a:rPr>
              <a:t>v</a:t>
            </a:r>
            <a:r>
              <a:rPr lang="zh-CN" altLang="en-US" dirty="0">
                <a:latin typeface="Times" panose="02020603050405020304" pitchFamily="18" charset="0"/>
                <a:cs typeface="Times New Roman" pitchFamily="18" charset="0"/>
              </a:rPr>
              <a:t>回溯到其父节点</a:t>
            </a:r>
            <a:r>
              <a:rPr lang="en-US" dirty="0">
                <a:latin typeface="Times" panose="02020603050405020304" pitchFamily="18" charset="0"/>
                <a:cs typeface="Times New Roman" pitchFamily="18" charset="0"/>
                <a:sym typeface="Symbol" panose="05050102010706020507" pitchFamily="18" charset="2"/>
              </a:rPr>
              <a:t>(</a:t>
            </a:r>
            <a:r>
              <a:rPr lang="en-US" i="1" dirty="0">
                <a:latin typeface="Times" panose="02020603050405020304" pitchFamily="18" charset="0"/>
                <a:cs typeface="Times New Roman" pitchFamily="18" charset="0"/>
                <a:sym typeface="Symbol" panose="05050102010706020507" pitchFamily="18" charset="2"/>
              </a:rPr>
              <a:t>v</a:t>
            </a:r>
            <a:r>
              <a:rPr lang="en-US" dirty="0">
                <a:latin typeface="Times" panose="02020603050405020304" pitchFamily="18" charset="0"/>
                <a:cs typeface="Times New Roman" pitchFamily="18" charset="0"/>
                <a:sym typeface="Symbol" panose="05050102010706020507" pitchFamily="18" charset="2"/>
              </a:rPr>
              <a:t>)</a:t>
            </a:r>
            <a:r>
              <a:rPr lang="zh-CN" altLang="en-US" dirty="0">
                <a:latin typeface="Times" panose="02020603050405020304" pitchFamily="18" charset="0"/>
                <a:cs typeface="Times New Roman" pitchFamily="18" charset="0"/>
                <a:sym typeface="Symbol" panose="05050102010706020507" pitchFamily="18" charset="2"/>
              </a:rPr>
              <a:t>，</a:t>
            </a:r>
            <a:r>
              <a:rPr lang="zh-CN" altLang="en-US" dirty="0">
                <a:latin typeface="Times" panose="02020603050405020304" pitchFamily="18" charset="0"/>
                <a:cs typeface="Times New Roman" pitchFamily="18" charset="0"/>
              </a:rPr>
              <a:t>同时把 </a:t>
            </a:r>
            <a:r>
              <a:rPr lang="en-US" dirty="0">
                <a:latin typeface="Times" panose="02020603050405020304" pitchFamily="18" charset="0"/>
                <a:cs typeface="Times New Roman" pitchFamily="18" charset="0"/>
              </a:rPr>
              <a:t>(</a:t>
            </a:r>
            <a:r>
              <a:rPr lang="en-US" dirty="0">
                <a:latin typeface="Times" panose="02020603050405020304" pitchFamily="18" charset="0"/>
                <a:cs typeface="Times New Roman" pitchFamily="18" charset="0"/>
                <a:sym typeface="Symbol" panose="05050102010706020507" pitchFamily="18" charset="2"/>
              </a:rPr>
              <a:t>(</a:t>
            </a:r>
            <a:r>
              <a:rPr lang="en-US" i="1" dirty="0">
                <a:latin typeface="Times" panose="02020603050405020304" pitchFamily="18" charset="0"/>
                <a:cs typeface="Times New Roman" pitchFamily="18" charset="0"/>
                <a:sym typeface="Symbol" panose="05050102010706020507" pitchFamily="18" charset="2"/>
              </a:rPr>
              <a:t>v</a:t>
            </a:r>
            <a:r>
              <a:rPr lang="en-US" dirty="0">
                <a:latin typeface="Times" panose="02020603050405020304" pitchFamily="18" charset="0"/>
                <a:cs typeface="Times New Roman" pitchFamily="18" charset="0"/>
                <a:sym typeface="Symbol" panose="05050102010706020507" pitchFamily="18" charset="2"/>
              </a:rPr>
              <a:t>)</a:t>
            </a:r>
            <a:r>
              <a:rPr lang="en-US" dirty="0">
                <a:latin typeface="Times" panose="02020603050405020304" pitchFamily="18" charset="0"/>
                <a:cs typeface="Times New Roman" pitchFamily="18" charset="0"/>
              </a:rPr>
              <a:t>, </a:t>
            </a:r>
            <a:r>
              <a:rPr lang="en-US" i="1" dirty="0">
                <a:latin typeface="Times" panose="02020603050405020304" pitchFamily="18" charset="0"/>
                <a:cs typeface="Times New Roman" pitchFamily="18" charset="0"/>
              </a:rPr>
              <a:t>v</a:t>
            </a:r>
            <a:r>
              <a:rPr lang="en-US"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标记为</a:t>
            </a:r>
            <a:r>
              <a:rPr lang="en-US"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阻塞</a:t>
            </a:r>
            <a:r>
              <a:rPr lang="en-US"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 ，然后继续当前的</a:t>
            </a:r>
            <a:r>
              <a:rPr lang="en-US" altLang="zh-CN" dirty="0">
                <a:latin typeface="Times" panose="02020603050405020304" pitchFamily="18" charset="0"/>
                <a:cs typeface="Times New Roman" pitchFamily="18" charset="0"/>
              </a:rPr>
              <a:t>DFS</a:t>
            </a:r>
            <a:r>
              <a:rPr lang="zh-CN" altLang="en-US" dirty="0">
                <a:latin typeface="Times" panose="02020603050405020304" pitchFamily="18" charset="0"/>
                <a:cs typeface="Times New Roman" pitchFamily="18" charset="0"/>
              </a:rPr>
              <a:t>搜索。当从 </a:t>
            </a:r>
            <a:r>
              <a:rPr lang="en-US" i="1" dirty="0">
                <a:latin typeface="Times" panose="02020603050405020304" pitchFamily="18" charset="0"/>
                <a:cs typeface="Times New Roman" pitchFamily="18" charset="0"/>
              </a:rPr>
              <a:t>s</a:t>
            </a:r>
            <a:r>
              <a:rPr lang="zh-CN" altLang="en-US" dirty="0">
                <a:latin typeface="Times" panose="02020603050405020304" pitchFamily="18" charset="0"/>
                <a:cs typeface="Times New Roman" pitchFamily="18" charset="0"/>
              </a:rPr>
              <a:t>出去的边都被阻塞时，</a:t>
            </a:r>
            <a:r>
              <a:rPr lang="en-US" altLang="zh-CN" dirty="0">
                <a:latin typeface="Times" panose="02020603050405020304" pitchFamily="18" charset="0"/>
                <a:cs typeface="Times New Roman" pitchFamily="18" charset="0"/>
              </a:rPr>
              <a:t>DFS</a:t>
            </a:r>
            <a:r>
              <a:rPr lang="zh-CN" altLang="en-US" dirty="0">
                <a:latin typeface="Times" panose="02020603050405020304" pitchFamily="18" charset="0"/>
                <a:cs typeface="Times New Roman" pitchFamily="18" charset="0"/>
              </a:rPr>
              <a:t>搜索</a:t>
            </a:r>
            <a:r>
              <a:rPr lang="en-US" altLang="zh-CN" dirty="0" err="1">
                <a:latin typeface="Times" panose="02020603050405020304" pitchFamily="18" charset="0"/>
                <a:cs typeface="Times New Roman" pitchFamily="18" charset="0"/>
              </a:rPr>
              <a:t>停止，阻塞流</a:t>
            </a:r>
            <a:r>
              <a:rPr lang="zh-CN" altLang="en-US" dirty="0">
                <a:latin typeface="Times" panose="02020603050405020304" pitchFamily="18" charset="0"/>
                <a:cs typeface="Times New Roman" pitchFamily="18" charset="0"/>
              </a:rPr>
              <a:t>寻找完毕。 </a:t>
            </a:r>
            <a:endParaRPr lang="en-US" altLang="zh-CN" dirty="0">
              <a:latin typeface="Times" panose="02020603050405020304" pitchFamily="18" charset="0"/>
              <a:cs typeface="Times New Roman" pitchFamily="18" charset="0"/>
            </a:endParaRPr>
          </a:p>
          <a:p>
            <a:pPr marL="457200" lvl="0" indent="-457200">
              <a:lnSpc>
                <a:spcPct val="125000"/>
              </a:lnSpc>
              <a:spcBef>
                <a:spcPts val="600"/>
              </a:spcBef>
            </a:pPr>
            <a:r>
              <a:rPr lang="zh-CN" altLang="en-US" b="1" dirty="0">
                <a:latin typeface="Times" panose="02020603050405020304" pitchFamily="18" charset="0"/>
                <a:cs typeface="Times New Roman" pitchFamily="18" charset="0"/>
              </a:rPr>
              <a:t>寻找阻塞流的时间复杂度为</a:t>
            </a:r>
            <a:r>
              <a:rPr lang="en-US" altLang="zh-CN" dirty="0">
                <a:latin typeface="Times" panose="02020603050405020304" pitchFamily="18" charset="0"/>
                <a:cs typeface="Times New Roman" pitchFamily="18" charset="0"/>
              </a:rPr>
              <a:t>O(</a:t>
            </a:r>
            <a:r>
              <a:rPr lang="en-US" altLang="zh-CN" i="1" dirty="0" err="1">
                <a:latin typeface="Times" panose="02020603050405020304" pitchFamily="18" charset="0"/>
                <a:cs typeface="Times New Roman" pitchFamily="18" charset="0"/>
              </a:rPr>
              <a:t>mn</a:t>
            </a:r>
            <a:r>
              <a:rPr lang="en-US" altLang="zh-CN" dirty="0">
                <a:latin typeface="Times" panose="02020603050405020304" pitchFamily="18" charset="0"/>
                <a:cs typeface="Times New Roman" pitchFamily="18" charset="0"/>
              </a:rPr>
              <a:t>)—</a:t>
            </a:r>
            <a:r>
              <a:rPr lang="zh-CN" altLang="en-US" dirty="0">
                <a:latin typeface="Times" panose="02020603050405020304" pitchFamily="18" charset="0"/>
                <a:cs typeface="Times New Roman" pitchFamily="18" charset="0"/>
              </a:rPr>
              <a:t>这是因为</a:t>
            </a:r>
            <a:r>
              <a:rPr lang="zh-CN" altLang="en-US" dirty="0">
                <a:latin typeface="Times New Roman" pitchFamily="18" charset="0"/>
                <a:cs typeface="Times New Roman" pitchFamily="18" charset="0"/>
              </a:rPr>
              <a:t>一条简单路径的长度最多为</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，最多在</a:t>
            </a:r>
            <a:r>
              <a:rPr lang="en-US" altLang="zh-CN" i="1" dirty="0">
                <a:latin typeface="Times New Roman" pitchFamily="18" charset="0"/>
                <a:cs typeface="Times New Roman" pitchFamily="18" charset="0"/>
              </a:rPr>
              <a:t>O</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时间内必然碰到上述两种情况之一，即可以阻塞一条边，而网络中</a:t>
            </a:r>
            <a:r>
              <a:rPr lang="zh-CN" altLang="en-US" dirty="0">
                <a:latin typeface="Times" panose="02020603050405020304" pitchFamily="18" charset="0"/>
                <a:cs typeface="Times New Roman" pitchFamily="18" charset="0"/>
              </a:rPr>
              <a:t>最多</a:t>
            </a:r>
            <a:r>
              <a:rPr lang="en-US" altLang="zh-CN" dirty="0">
                <a:latin typeface="Times" panose="02020603050405020304" pitchFamily="18" charset="0"/>
                <a:cs typeface="Times New Roman" pitchFamily="18" charset="0"/>
              </a:rPr>
              <a:t>2</a:t>
            </a:r>
            <a:r>
              <a:rPr lang="en-US" altLang="zh-CN" i="1" dirty="0">
                <a:latin typeface="Times" panose="02020603050405020304" pitchFamily="18" charset="0"/>
                <a:cs typeface="Times New Roman" pitchFamily="18" charset="0"/>
              </a:rPr>
              <a:t>m</a:t>
            </a:r>
            <a:r>
              <a:rPr lang="zh-CN" altLang="en-US" dirty="0">
                <a:latin typeface="Times" panose="02020603050405020304" pitchFamily="18" charset="0"/>
                <a:cs typeface="Times New Roman" pitchFamily="18" charset="0"/>
              </a:rPr>
              <a:t>条边可以被阻塞</a:t>
            </a:r>
            <a:r>
              <a:rPr lang="en-US" altLang="zh-CN" dirty="0">
                <a:latin typeface="Times New Roman" pitchFamily="18" charset="0"/>
                <a:cs typeface="Times New Roman" pitchFamily="18" charset="0"/>
              </a:rPr>
              <a:t>。</a:t>
            </a:r>
          </a:p>
          <a:p>
            <a:pPr marL="457200" lvl="0" indent="-457200">
              <a:lnSpc>
                <a:spcPct val="150000"/>
              </a:lnSpc>
            </a:pPr>
            <a:endParaRPr lang="en-US" altLang="zh-CN" b="1" dirty="0">
              <a:latin typeface="SimSun" panose="02010600030101010101" pitchFamily="2" charset="-122"/>
              <a:ea typeface="SimSun" panose="02010600030101010101" pitchFamily="2" charset="-122"/>
              <a:cs typeface="Times New Roman" pitchFamily="18" charset="0"/>
            </a:endParaRPr>
          </a:p>
        </p:txBody>
      </p:sp>
      <p:sp>
        <p:nvSpPr>
          <p:cNvPr id="5" name="文本框 4">
            <a:extLst>
              <a:ext uri="{FF2B5EF4-FFF2-40B4-BE49-F238E27FC236}">
                <a16:creationId xmlns:a16="http://schemas.microsoft.com/office/drawing/2014/main" id="{DB48E2B3-4CE9-4C84-985C-936200E6D5C7}"/>
              </a:ext>
            </a:extLst>
          </p:cNvPr>
          <p:cNvSpPr txBox="1"/>
          <p:nvPr/>
        </p:nvSpPr>
        <p:spPr>
          <a:xfrm>
            <a:off x="228600" y="5647722"/>
            <a:ext cx="8610600" cy="803169"/>
          </a:xfrm>
          <a:prstGeom prst="rect">
            <a:avLst/>
          </a:prstGeom>
          <a:noFill/>
        </p:spPr>
        <p:txBody>
          <a:bodyPr wrap="square">
            <a:spAutoFit/>
          </a:bodyPr>
          <a:lstStyle/>
          <a:p>
            <a:pPr>
              <a:lnSpc>
                <a:spcPct val="135000"/>
              </a:lnSpc>
            </a:pPr>
            <a:r>
              <a:rPr lang="zh-CN" altLang="en-US" dirty="0"/>
              <a:t>需要注意的是，上述算法找的是</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距离图</a:t>
            </a:r>
            <a:r>
              <a:rPr lang="zh-CN" altLang="en-US" dirty="0"/>
              <a:t>上的阻塞流，未必是剩余网络的阻塞流</a:t>
            </a:r>
            <a:r>
              <a:rPr lang="en-US" altLang="zh-CN" dirty="0"/>
              <a:t>…</a:t>
            </a:r>
            <a:r>
              <a:rPr lang="zh-CN" altLang="en-US" dirty="0"/>
              <a:t>这是因为，我们要找的阻塞流只是为了阻塞当前剩余网络中的所有连接</a:t>
            </a:r>
            <a:r>
              <a:rPr lang="en-US" altLang="zh-CN" i="1" dirty="0">
                <a:latin typeface="Times" panose="02020603050405020304" pitchFamily="18" charset="0"/>
              </a:rPr>
              <a:t>s</a:t>
            </a:r>
            <a:r>
              <a:rPr lang="zh-CN" altLang="en-US" dirty="0">
                <a:latin typeface="Times" panose="02020603050405020304" pitchFamily="18" charset="0"/>
              </a:rPr>
              <a:t>和</a:t>
            </a:r>
            <a:r>
              <a:rPr lang="en-US" altLang="zh-CN" i="1" dirty="0">
                <a:latin typeface="Times" panose="02020603050405020304" pitchFamily="18" charset="0"/>
              </a:rPr>
              <a:t>t</a:t>
            </a:r>
            <a:r>
              <a:rPr lang="zh-CN" altLang="en-US" dirty="0"/>
              <a:t>的</a:t>
            </a:r>
            <a:r>
              <a:rPr lang="zh-CN" altLang="en-US" b="1" dirty="0"/>
              <a:t>最短路径</a:t>
            </a:r>
            <a:r>
              <a:rPr lang="en-US" altLang="zh-CN" dirty="0"/>
              <a:t>. </a:t>
            </a:r>
            <a:endParaRPr lang="en-US" dirty="0"/>
          </a:p>
        </p:txBody>
      </p:sp>
    </p:spTree>
    <p:extLst>
      <p:ext uri="{BB962C8B-B14F-4D97-AF65-F5344CB8AC3E}">
        <p14:creationId xmlns:p14="http://schemas.microsoft.com/office/powerpoint/2010/main" val="374267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11-38</a:t>
            </a:r>
          </a:p>
        </p:txBody>
      </p:sp>
      <p:sp>
        <p:nvSpPr>
          <p:cNvPr id="4" name="TextBox 3"/>
          <p:cNvSpPr txBox="1"/>
          <p:nvPr/>
        </p:nvSpPr>
        <p:spPr>
          <a:xfrm>
            <a:off x="990600" y="762000"/>
            <a:ext cx="7772400" cy="5090881"/>
          </a:xfrm>
          <a:prstGeom prst="rect">
            <a:avLst/>
          </a:prstGeom>
          <a:noFill/>
        </p:spPr>
        <p:txBody>
          <a:bodyPr wrap="square" rtlCol="0">
            <a:spAutoFit/>
          </a:bodyPr>
          <a:lstStyle/>
          <a:p>
            <a:pPr>
              <a:lnSpc>
                <a:spcPct val="140000"/>
              </a:lnSpc>
            </a:pPr>
            <a:r>
              <a:rPr lang="en-US" dirty="0">
                <a:latin typeface="Times New Roman" pitchFamily="18" charset="0"/>
                <a:cs typeface="Times New Roman" pitchFamily="18" charset="0"/>
              </a:rPr>
              <a:t>1  </a:t>
            </a:r>
            <a:r>
              <a:rPr lang="en-US" b="1" dirty="0" err="1">
                <a:latin typeface="Times New Roman" pitchFamily="18" charset="0"/>
                <a:cs typeface="Times New Roman" pitchFamily="18" charset="0"/>
              </a:rPr>
              <a:t>Dinic</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p>
          <a:p>
            <a:pPr lvl="0">
              <a:lnSpc>
                <a:spcPct val="140000"/>
              </a:lnSpc>
            </a:pP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for</a:t>
            </a:r>
            <a:r>
              <a:rPr lang="en-US" dirty="0">
                <a:latin typeface="Times New Roman" pitchFamily="18" charset="0"/>
                <a:cs typeface="Times New Roman" pitchFamily="18" charset="0"/>
              </a:rPr>
              <a:t> each edge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3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0			//</a:t>
            </a:r>
            <a:r>
              <a:rPr lang="zh-CN" altLang="en-US" dirty="0">
                <a:latin typeface="Times New Roman" pitchFamily="18" charset="0"/>
                <a:cs typeface="Times New Roman" pitchFamily="18" charset="0"/>
              </a:rPr>
              <a:t>初始流为零</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4</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endfor</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5</a:t>
            </a:r>
            <a:r>
              <a:rPr lang="en-US" i="1" dirty="0">
                <a:latin typeface="Times New Roman" pitchFamily="18" charset="0"/>
                <a:cs typeface="Times New Roman" pitchFamily="18" charset="0"/>
              </a:rPr>
              <a:t>  G</a:t>
            </a:r>
            <a:r>
              <a:rPr lang="en-US" i="1" baseline="-25000" dirty="0">
                <a:latin typeface="Times New Roman" pitchFamily="18" charset="0"/>
                <a:cs typeface="Times New Roman" pitchFamily="18" charset="0"/>
              </a:rPr>
              <a:t>f</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G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G</a:t>
            </a:r>
            <a:r>
              <a:rPr lang="zh-CN" altLang="en-US" dirty="0">
                <a:latin typeface="Times New Roman" pitchFamily="18" charset="0"/>
                <a:cs typeface="Times New Roman" pitchFamily="18" charset="0"/>
              </a:rPr>
              <a:t>本身就是流量为零的剩余图</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6  construct </a:t>
            </a:r>
            <a:r>
              <a:rPr lang="en-US" i="1" dirty="0" err="1">
                <a:latin typeface="Times New Roman" pitchFamily="18" charset="0"/>
                <a:cs typeface="Times New Roman" pitchFamily="18" charset="0"/>
              </a:rPr>
              <a:t>DG</a:t>
            </a:r>
            <a:r>
              <a:rPr lang="en-US" i="1"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for </a:t>
            </a:r>
            <a:r>
              <a:rPr lang="en-US" i="1" dirty="0">
                <a:latin typeface="Times New Roman" pitchFamily="18" charset="0"/>
                <a:cs typeface="Times New Roman" pitchFamily="18" charset="0"/>
              </a:rPr>
              <a:t>G</a:t>
            </a:r>
            <a:r>
              <a:rPr lang="en-US" i="1" baseline="-25000" dirty="0">
                <a:latin typeface="Times New Roman" pitchFamily="18" charset="0"/>
                <a:cs typeface="Times New Roman" pitchFamily="18" charset="0"/>
              </a:rPr>
              <a:t>f</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构造</a:t>
            </a:r>
            <a:r>
              <a:rPr lang="en-US" i="1" dirty="0" err="1">
                <a:latin typeface="Times New Roman" pitchFamily="18" charset="0"/>
                <a:cs typeface="Times New Roman" pitchFamily="18" charset="0"/>
              </a:rPr>
              <a:t>G</a:t>
            </a:r>
            <a:r>
              <a:rPr lang="en-US" i="1" baseline="-25000" dirty="0" err="1">
                <a:latin typeface="Times New Roman" pitchFamily="18" charset="0"/>
                <a:cs typeface="Times New Roman" pitchFamily="18" charset="0"/>
              </a:rPr>
              <a:t>f</a:t>
            </a:r>
            <a:r>
              <a:rPr lang="en-US" baseline="-25000" dirty="0">
                <a:latin typeface="Times New Roman" pitchFamily="18" charset="0"/>
                <a:cs typeface="Times New Roman" pitchFamily="18" charset="0"/>
              </a:rPr>
              <a:t>  </a:t>
            </a:r>
            <a:r>
              <a:rPr lang="zh-CN" altLang="en-US" dirty="0">
                <a:latin typeface="Times New Roman" pitchFamily="18" charset="0"/>
                <a:cs typeface="Times New Roman" pitchFamily="18" charset="0"/>
              </a:rPr>
              <a:t>的距离图</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7  </a:t>
            </a:r>
            <a:r>
              <a:rPr lang="en-US" b="1" dirty="0">
                <a:latin typeface="Times New Roman" pitchFamily="18" charset="0"/>
                <a:cs typeface="Times New Roman" pitchFamily="18" charset="0"/>
              </a:rPr>
              <a:t>while </a:t>
            </a:r>
            <a:r>
              <a:rPr lang="en-US" dirty="0">
                <a:latin typeface="Times New Roman" pitchFamily="18" charset="0"/>
                <a:cs typeface="Times New Roman" pitchFamily="18" charset="0"/>
              </a:rPr>
              <a:t>sink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is </a:t>
            </a:r>
            <a:r>
              <a:rPr lang="en-US" altLang="zh-CN" dirty="0">
                <a:latin typeface="Times New Roman" pitchFamily="18" charset="0"/>
                <a:cs typeface="Times New Roman" pitchFamily="18" charset="0"/>
              </a:rPr>
              <a:t>reachable </a:t>
            </a:r>
            <a:r>
              <a:rPr lang="en-US" dirty="0">
                <a:latin typeface="Times New Roman" pitchFamily="18" charset="0"/>
                <a:cs typeface="Times New Roman" pitchFamily="18" charset="0"/>
              </a:rPr>
              <a:t>in </a:t>
            </a:r>
            <a:r>
              <a:rPr lang="en-US" i="1" dirty="0" err="1">
                <a:latin typeface="Times New Roman" pitchFamily="18" charset="0"/>
                <a:cs typeface="Times New Roman" pitchFamily="18" charset="0"/>
              </a:rPr>
              <a:t>DG</a:t>
            </a:r>
            <a:r>
              <a:rPr lang="en-US" i="1"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只要</a:t>
            </a:r>
            <a:r>
              <a:rPr lang="en-US" i="1" dirty="0">
                <a:latin typeface="Times New Roman" pitchFamily="18" charset="0"/>
                <a:cs typeface="Times New Roman" pitchFamily="18" charset="0"/>
              </a:rPr>
              <a:t>t</a:t>
            </a:r>
            <a:r>
              <a:rPr lang="zh-CN" altLang="en-US" dirty="0">
                <a:latin typeface="Times New Roman" pitchFamily="18" charset="0"/>
                <a:cs typeface="Times New Roman" pitchFamily="18" charset="0"/>
              </a:rPr>
              <a:t>在距离图中仍可达就可增广</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8 	find a blocking flow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in </a:t>
            </a:r>
            <a:r>
              <a:rPr lang="en-US" i="1" dirty="0" err="1">
                <a:latin typeface="Times New Roman" pitchFamily="18" charset="0"/>
                <a:cs typeface="Times New Roman" pitchFamily="18" charset="0"/>
              </a:rPr>
              <a:t>DG</a:t>
            </a:r>
            <a:r>
              <a:rPr lang="en-US" i="1"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找阻塞流</a:t>
            </a:r>
            <a:r>
              <a:rPr lang="en-US" altLang="zh-CN" i="1" dirty="0">
                <a:latin typeface="Times New Roman" pitchFamily="18" charset="0"/>
                <a:cs typeface="Times New Roman" pitchFamily="18" charset="0"/>
              </a:rPr>
              <a:t>f’</a:t>
            </a:r>
            <a:endParaRPr lang="en-US" i="1"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9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f’			        </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将</a:t>
            </a:r>
            <a:r>
              <a:rPr lang="en-US" i="1" dirty="0">
                <a:latin typeface="Times New Roman" pitchFamily="18" charset="0"/>
                <a:cs typeface="Times New Roman" pitchFamily="18" charset="0"/>
              </a:rPr>
              <a:t>f</a:t>
            </a:r>
            <a:r>
              <a:rPr lang="zh-CN" altLang="en-US" dirty="0">
                <a:latin typeface="Times New Roman" pitchFamily="18" charset="0"/>
                <a:cs typeface="Times New Roman" pitchFamily="18" charset="0"/>
              </a:rPr>
              <a:t>增广为</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f’</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10	construct </a:t>
            </a:r>
            <a:r>
              <a:rPr lang="en-US" i="1" dirty="0">
                <a:latin typeface="Times New Roman" pitchFamily="18" charset="0"/>
                <a:cs typeface="Times New Roman" pitchFamily="18" charset="0"/>
              </a:rPr>
              <a:t>G</a:t>
            </a:r>
            <a:r>
              <a:rPr lang="en-US" i="1" baseline="-25000" dirty="0">
                <a:latin typeface="Times New Roman" pitchFamily="18" charset="0"/>
                <a:cs typeface="Times New Roman" pitchFamily="18" charset="0"/>
              </a:rPr>
              <a:t>f</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for flow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为下一轮构造剩余图</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11 	construct </a:t>
            </a:r>
            <a:r>
              <a:rPr lang="en-US" i="1" dirty="0" err="1">
                <a:latin typeface="Times New Roman" pitchFamily="18" charset="0"/>
                <a:cs typeface="Times New Roman" pitchFamily="18" charset="0"/>
              </a:rPr>
              <a:t>DG</a:t>
            </a:r>
            <a:r>
              <a:rPr lang="en-US" i="1"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for </a:t>
            </a:r>
            <a:r>
              <a:rPr lang="en-US" i="1" dirty="0">
                <a:latin typeface="Times New Roman" pitchFamily="18" charset="0"/>
                <a:cs typeface="Times New Roman" pitchFamily="18" charset="0"/>
              </a:rPr>
              <a:t>G</a:t>
            </a:r>
            <a:r>
              <a:rPr lang="en-US" i="1" baseline="-25000" dirty="0">
                <a:latin typeface="Times New Roman" pitchFamily="18" charset="0"/>
                <a:cs typeface="Times New Roman" pitchFamily="18" charset="0"/>
              </a:rPr>
              <a:t>f</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构造新的距离图</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12 </a:t>
            </a:r>
            <a:r>
              <a:rPr lang="en-US" b="1" dirty="0" err="1">
                <a:latin typeface="Times New Roman" pitchFamily="18" charset="0"/>
                <a:cs typeface="Times New Roman" pitchFamily="18" charset="0"/>
              </a:rPr>
              <a:t>endwhile</a:t>
            </a:r>
            <a:endParaRPr lang="en-US" dirty="0">
              <a:latin typeface="Times New Roman" pitchFamily="18" charset="0"/>
              <a:cs typeface="Times New Roman" pitchFamily="18" charset="0"/>
            </a:endParaRPr>
          </a:p>
          <a:p>
            <a:pPr lvl="0">
              <a:lnSpc>
                <a:spcPct val="140000"/>
              </a:lnSpc>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
        <p:nvSpPr>
          <p:cNvPr id="5" name="文本框 4">
            <a:extLst>
              <a:ext uri="{FF2B5EF4-FFF2-40B4-BE49-F238E27FC236}">
                <a16:creationId xmlns:a16="http://schemas.microsoft.com/office/drawing/2014/main" id="{CD9F6DA6-DB7B-4E31-B2AA-B752C00F20F4}"/>
              </a:ext>
            </a:extLst>
          </p:cNvPr>
          <p:cNvSpPr txBox="1"/>
          <p:nvPr/>
        </p:nvSpPr>
        <p:spPr>
          <a:xfrm>
            <a:off x="838200" y="392668"/>
            <a:ext cx="4572000" cy="369332"/>
          </a:xfrm>
          <a:prstGeom prst="rect">
            <a:avLst/>
          </a:prstGeom>
          <a:noFill/>
        </p:spPr>
        <p:txBody>
          <a:bodyPr wrap="square">
            <a:spAutoFit/>
          </a:bodyPr>
          <a:lstStyle/>
          <a:p>
            <a:r>
              <a:rPr lang="en-US" altLang="zh-CN" b="1" dirty="0" err="1">
                <a:latin typeface="Times New Roman" panose="02020603050405020304" pitchFamily="18" charset="0"/>
                <a:ea typeface="SimSun" panose="02010600030101010101" pitchFamily="2" charset="-122"/>
                <a:cs typeface="Times New Roman" panose="02020603050405020304" pitchFamily="18" charset="0"/>
              </a:rPr>
              <a:t>Dinic</a:t>
            </a:r>
            <a:r>
              <a:rPr lang="en-US" altLang="zh-CN" b="1" dirty="0" err="1">
                <a:latin typeface="SimSun" panose="02010600030101010101" pitchFamily="2" charset="-122"/>
                <a:ea typeface="SimSun" panose="02010600030101010101" pitchFamily="2" charset="-122"/>
                <a:cs typeface="Times New Roman" pitchFamily="18" charset="0"/>
              </a:rPr>
              <a:t>算法</a:t>
            </a:r>
            <a:r>
              <a:rPr lang="zh-CN" altLang="en-US" b="1" dirty="0">
                <a:latin typeface="SimSun" panose="02010600030101010101" pitchFamily="2" charset="-122"/>
                <a:ea typeface="SimSun" panose="02010600030101010101" pitchFamily="2" charset="-122"/>
                <a:cs typeface="Times New Roman" pitchFamily="18" charset="0"/>
              </a:rPr>
              <a:t>伪码如下</a:t>
            </a:r>
            <a:r>
              <a:rPr lang="en-US" altLang="zh-CN" b="1" dirty="0">
                <a:latin typeface="SimSun" panose="02010600030101010101" pitchFamily="2" charset="-122"/>
                <a:ea typeface="SimSun" panose="02010600030101010101" pitchFamily="2" charset="-122"/>
                <a:cs typeface="Times New Roman" pitchFamily="18" charset="0"/>
              </a:rPr>
              <a:t>:</a:t>
            </a:r>
            <a:endParaRPr lang="en-US" dirty="0"/>
          </a:p>
        </p:txBody>
      </p:sp>
    </p:spTree>
    <p:extLst>
      <p:ext uri="{BB962C8B-B14F-4D97-AF65-F5344CB8AC3E}">
        <p14:creationId xmlns:p14="http://schemas.microsoft.com/office/powerpoint/2010/main" val="3540829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11-39</a:t>
            </a:r>
          </a:p>
        </p:txBody>
      </p:sp>
      <p:sp>
        <p:nvSpPr>
          <p:cNvPr id="3" name="TextBox 2"/>
          <p:cNvSpPr txBox="1"/>
          <p:nvPr/>
        </p:nvSpPr>
        <p:spPr>
          <a:xfrm>
            <a:off x="1143000" y="685800"/>
            <a:ext cx="6934200" cy="3086742"/>
          </a:xfrm>
          <a:prstGeom prst="rect">
            <a:avLst/>
          </a:prstGeom>
          <a:noFill/>
        </p:spPr>
        <p:txBody>
          <a:bodyPr wrap="square" rtlCol="0">
            <a:spAutoFit/>
          </a:bodyPr>
          <a:lstStyle/>
          <a:p>
            <a:pPr>
              <a:lnSpc>
                <a:spcPct val="150000"/>
              </a:lnSpc>
            </a:pPr>
            <a:r>
              <a:rPr lang="en-US" sz="2400" b="1" dirty="0" err="1">
                <a:latin typeface="Times New Roman" pitchFamily="18" charset="0"/>
                <a:ea typeface="SimSun" pitchFamily="2" charset="-122"/>
                <a:cs typeface="Times New Roman" pitchFamily="18" charset="0"/>
              </a:rPr>
              <a:t>Dinic算法复杂度</a:t>
            </a:r>
            <a:endParaRPr lang="en-US" sz="2400" b="1" dirty="0">
              <a:latin typeface="Times New Roman" pitchFamily="18" charset="0"/>
              <a:ea typeface="SimSun" pitchFamily="2" charset="-122"/>
              <a:cs typeface="Times New Roman" pitchFamily="18" charset="0"/>
            </a:endParaRPr>
          </a:p>
          <a:p>
            <a:pPr indent="457200">
              <a:lnSpc>
                <a:spcPct val="150000"/>
              </a:lnSpc>
            </a:pPr>
            <a:r>
              <a:rPr lang="zh-CN" altLang="en-US" dirty="0"/>
              <a:t>它的主要部分是第</a:t>
            </a:r>
            <a:r>
              <a:rPr lang="en-US" dirty="0"/>
              <a:t>7</a:t>
            </a:r>
            <a:r>
              <a:rPr lang="en-US" altLang="zh-CN" dirty="0"/>
              <a:t>~12</a:t>
            </a:r>
            <a:r>
              <a:rPr lang="zh-CN" altLang="en-US" dirty="0"/>
              <a:t>行之间的“</a:t>
            </a:r>
            <a:r>
              <a:rPr lang="en-US" altLang="zh-CN" dirty="0">
                <a:latin typeface="Times" panose="02020603050405020304" pitchFamily="18" charset="0"/>
              </a:rPr>
              <a:t>while</a:t>
            </a:r>
            <a:r>
              <a:rPr lang="zh-CN" altLang="en-US" dirty="0"/>
              <a:t>”循环。因为每一轮循环的主要工作是为当前的距离图寻找一个阻塞流，计算时间为</a:t>
            </a:r>
            <a:r>
              <a:rPr lang="en-US" dirty="0">
                <a:latin typeface="Times New Roman" pitchFamily="18" charset="0"/>
                <a:cs typeface="Times New Roman" pitchFamily="18" charset="0"/>
              </a:rPr>
              <a:t>O(</a:t>
            </a:r>
            <a:r>
              <a:rPr lang="en-US" i="1" dirty="0" err="1">
                <a:latin typeface="Times New Roman" pitchFamily="18" charset="0"/>
                <a:cs typeface="Times New Roman" pitchFamily="18" charset="0"/>
              </a:rPr>
              <a:t>mn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zh-CN" altLang="en-US" dirty="0"/>
              <a:t>所以我们需要对</a:t>
            </a:r>
            <a:r>
              <a:rPr lang="en-US" altLang="zh-CN" dirty="0"/>
              <a:t>while</a:t>
            </a:r>
            <a:r>
              <a:rPr lang="zh-CN" altLang="en-US" dirty="0"/>
              <a:t>循环的执行次数作出分析。 </a:t>
            </a:r>
            <a:endParaRPr lang="en-US" dirty="0"/>
          </a:p>
          <a:p>
            <a:pPr marL="457200" indent="-457200">
              <a:lnSpc>
                <a:spcPct val="150000"/>
              </a:lnSpc>
            </a:pPr>
            <a:r>
              <a:rPr lang="zh-CN" altLang="en-US" b="1" dirty="0">
                <a:latin typeface="Times New Roman" pitchFamily="18" charset="0"/>
                <a:ea typeface="SimSun" pitchFamily="2" charset="-122"/>
                <a:cs typeface="Times New Roman" pitchFamily="18" charset="0"/>
              </a:rPr>
              <a:t>引理 </a:t>
            </a:r>
            <a:r>
              <a:rPr lang="en-US" b="1" dirty="0">
                <a:latin typeface="Times New Roman" pitchFamily="18" charset="0"/>
                <a:ea typeface="SimSun" pitchFamily="2" charset="-122"/>
                <a:cs typeface="Times New Roman" pitchFamily="18" charset="0"/>
              </a:rPr>
              <a:t>11.12</a:t>
            </a: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算法中每一轮</a:t>
            </a:r>
            <a:r>
              <a:rPr lang="en-US" altLang="zh-CN" dirty="0">
                <a:latin typeface="Times New Roman" pitchFamily="18" charset="0"/>
                <a:ea typeface="SimSun" pitchFamily="2" charset="-122"/>
                <a:cs typeface="Times New Roman" pitchFamily="18" charset="0"/>
              </a:rPr>
              <a:t>while</a:t>
            </a:r>
            <a:r>
              <a:rPr lang="zh-CN" altLang="en-US" dirty="0">
                <a:latin typeface="Times New Roman" pitchFamily="18" charset="0"/>
                <a:ea typeface="SimSun" pitchFamily="2" charset="-122"/>
                <a:cs typeface="Times New Roman" pitchFamily="18" charset="0"/>
              </a:rPr>
              <a:t>循环后的距离图中</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的路径长度比前一轮距离图中的长度至少多一条边。 </a:t>
            </a:r>
            <a:endParaRPr lang="en-US" dirty="0">
              <a:latin typeface="Times New Roman" pitchFamily="18" charset="0"/>
              <a:ea typeface="SimSun" pitchFamily="2" charset="-122"/>
              <a:cs typeface="Times New Roman" pitchFamily="18" charset="0"/>
            </a:endParaRPr>
          </a:p>
          <a:p>
            <a:pPr marL="465138" indent="-465138">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略</a:t>
            </a:r>
            <a:endParaRPr lang="en-US"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26581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a:t>
            </a:r>
          </a:p>
        </p:txBody>
      </p:sp>
      <p:sp>
        <p:nvSpPr>
          <p:cNvPr id="3" name="TextBox 2"/>
          <p:cNvSpPr txBox="1"/>
          <p:nvPr/>
        </p:nvSpPr>
        <p:spPr>
          <a:xfrm>
            <a:off x="1066799" y="838200"/>
            <a:ext cx="7369175" cy="4985980"/>
          </a:xfrm>
          <a:prstGeom prst="rect">
            <a:avLst/>
          </a:prstGeom>
          <a:noFill/>
        </p:spPr>
        <p:txBody>
          <a:bodyPr wrap="square" rtlCol="0">
            <a:spAutoFit/>
          </a:bodyPr>
          <a:lstStyle/>
          <a:p>
            <a:pPr marL="457200" indent="-457200" defTabSz="660400">
              <a:lnSpc>
                <a:spcPct val="150000"/>
              </a:lnSpc>
            </a:pPr>
            <a:r>
              <a:rPr lang="zh-CN" altLang="en-US" sz="2000" b="1" dirty="0">
                <a:latin typeface="SimSun" panose="02010600030101010101" pitchFamily="2" charset="-122"/>
                <a:ea typeface="SimSun" panose="02010600030101010101" pitchFamily="2" charset="-122"/>
                <a:cs typeface="Times New Roman" pitchFamily="18" charset="0"/>
              </a:rPr>
              <a:t>定义 </a:t>
            </a:r>
            <a:r>
              <a:rPr lang="en-US" sz="2000" b="1" dirty="0">
                <a:latin typeface="Times New Roman" pitchFamily="18" charset="0"/>
                <a:ea typeface="SimSun" pitchFamily="2" charset="-122"/>
                <a:cs typeface="Times New Roman" pitchFamily="18" charset="0"/>
              </a:rPr>
              <a:t>11.2	</a:t>
            </a:r>
            <a:r>
              <a:rPr lang="zh-CN" altLang="en-US" sz="2000" dirty="0">
                <a:latin typeface="Times New Roman" pitchFamily="18" charset="0"/>
                <a:ea typeface="SimSun" pitchFamily="2" charset="-122"/>
                <a:cs typeface="Times New Roman" pitchFamily="18" charset="0"/>
              </a:rPr>
              <a:t>网络</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上（从</a:t>
            </a:r>
            <a:r>
              <a:rPr lang="en-US" altLang="zh-CN"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到</a:t>
            </a:r>
            <a:r>
              <a:rPr lang="en-US" altLang="zh-CN"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的）一个流</a:t>
            </a:r>
            <a:r>
              <a:rPr lang="en-US" sz="2000" i="1" dirty="0">
                <a:latin typeface="Times New Roman" pitchFamily="18" charset="0"/>
                <a:ea typeface="SimSun" pitchFamily="2" charset="-122"/>
                <a:cs typeface="Times New Roman" pitchFamily="18" charset="0"/>
              </a:rPr>
              <a:t>f</a:t>
            </a:r>
            <a:r>
              <a:rPr lang="zh-CN" altLang="en-US" sz="2000" dirty="0">
                <a:latin typeface="Times New Roman" pitchFamily="18" charset="0"/>
                <a:ea typeface="SimSun" pitchFamily="2" charset="-122"/>
                <a:cs typeface="Times New Roman" pitchFamily="18" charset="0"/>
              </a:rPr>
              <a:t>就是给</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中每条边</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赋以一个实数流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并满足</a:t>
            </a:r>
            <a:r>
              <a:rPr lang="en-US" sz="2000" dirty="0">
                <a:latin typeface="Times New Roman" pitchFamily="18" charset="0"/>
                <a:ea typeface="SimSun" pitchFamily="2" charset="-122"/>
                <a:cs typeface="Times New Roman" pitchFamily="18" charset="0"/>
              </a:rPr>
              <a:t>:</a:t>
            </a:r>
          </a:p>
          <a:p>
            <a:pPr marL="800100" lvl="0" indent="-342900">
              <a:lnSpc>
                <a:spcPct val="150000"/>
              </a:lnSpc>
              <a:buAutoNum type="arabicParenBoth"/>
            </a:pPr>
            <a:r>
              <a:rPr lang="en-US" sz="2000" dirty="0">
                <a:latin typeface="Times New Roman" pitchFamily="18" charset="0"/>
                <a:ea typeface="SimSun" pitchFamily="2" charset="-122"/>
                <a:cs typeface="Times New Roman" pitchFamily="18" charset="0"/>
              </a:rPr>
              <a:t>0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800100" lvl="0" indent="-342900">
              <a:lnSpc>
                <a:spcPct val="150000"/>
              </a:lnSpc>
              <a:buAutoNum type="arabicParenBoth"/>
            </a:pPr>
            <a:r>
              <a:rPr lang="zh-CN" altLang="en-US" sz="2000" dirty="0">
                <a:latin typeface="Times New Roman" pitchFamily="18" charset="0"/>
                <a:ea typeface="SimSun" pitchFamily="2" charset="-122"/>
                <a:cs typeface="Times New Roman" pitchFamily="18" charset="0"/>
              </a:rPr>
              <a:t>除</a:t>
            </a:r>
            <a:r>
              <a:rPr lang="en-US" sz="2000" i="1" dirty="0">
                <a:latin typeface="Times New Roman" pitchFamily="18" charset="0"/>
                <a:ea typeface="SimSun" pitchFamily="2" charset="-122"/>
                <a:cs typeface="Times New Roman" pitchFamily="18" charset="0"/>
              </a:rPr>
              <a:t>s</a:t>
            </a:r>
            <a:r>
              <a:rPr lang="zh-CN" altLang="en-US" sz="2000" dirty="0">
                <a:latin typeface="Times New Roman" pitchFamily="18" charset="0"/>
                <a:ea typeface="SimSun" pitchFamily="2" charset="-122"/>
                <a:cs typeface="Times New Roman" pitchFamily="18" charset="0"/>
              </a:rPr>
              <a:t>和</a:t>
            </a:r>
            <a:r>
              <a:rPr lang="en-US" sz="2000" i="1" dirty="0">
                <a:latin typeface="Times New Roman" pitchFamily="18" charset="0"/>
                <a:ea typeface="SimSun" pitchFamily="2" charset="-122"/>
                <a:cs typeface="Times New Roman" pitchFamily="18" charset="0"/>
              </a:rPr>
              <a:t>t</a:t>
            </a:r>
            <a:r>
              <a:rPr lang="zh-CN" altLang="en-US" sz="2000" dirty="0">
                <a:latin typeface="Times New Roman" pitchFamily="18" charset="0"/>
                <a:ea typeface="SimSun" pitchFamily="2" charset="-122"/>
                <a:cs typeface="Times New Roman" pitchFamily="18" charset="0"/>
              </a:rPr>
              <a:t>之外任意顶点 </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i="1" dirty="0">
                <a:latin typeface="Times New Roman" pitchFamily="18" charset="0"/>
                <a:ea typeface="SimSun" pitchFamily="2" charset="-122"/>
                <a:cs typeface="Times New Roman" pitchFamily="18" charset="0"/>
              </a:rPr>
              <a:t>V</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有</a:t>
            </a:r>
            <a:r>
              <a:rPr lang="en-US" sz="2000" dirty="0">
                <a:latin typeface="Times New Roman" pitchFamily="18" charset="0"/>
                <a:ea typeface="SimSun" pitchFamily="2" charset="-122"/>
                <a:cs typeface="Times New Roman" pitchFamily="18" charset="0"/>
              </a:rPr>
              <a:t> </a:t>
            </a:r>
          </a:p>
          <a:p>
            <a:endParaRPr lang="en-US" dirty="0"/>
          </a:p>
          <a:p>
            <a:pPr marL="457200" indent="-457200">
              <a:lnSpc>
                <a:spcPct val="150000"/>
              </a:lnSpc>
              <a:buFont typeface="Symbol" pitchFamily="18" charset="2"/>
              <a:buChar char="·"/>
            </a:pPr>
            <a:r>
              <a:rPr lang="en-US" altLang="zh-CN"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zh-CN" altLang="en-US" sz="2000" b="1" dirty="0">
                <a:solidFill>
                  <a:srgbClr val="FF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容量</a:t>
            </a:r>
            <a:r>
              <a:rPr lang="zh-CN" altLang="en-US"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约束条件</a:t>
            </a:r>
            <a:r>
              <a:rPr lang="en-US" altLang="zh-CN"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称为链路</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u</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v</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上的流量，可理解为运输量，它的值不能超过这条边的运输能力，即容量。</a:t>
            </a:r>
            <a:endParaRPr lang="en-US" altLang="zh-CN" sz="2000" dirty="0">
              <a:latin typeface="Times New Roman" pitchFamily="18" charset="0"/>
              <a:cs typeface="Times New Roman" pitchFamily="18" charset="0"/>
            </a:endParaRPr>
          </a:p>
          <a:p>
            <a:pPr marL="457200" indent="-457200">
              <a:lnSpc>
                <a:spcPct val="150000"/>
              </a:lnSpc>
              <a:buFont typeface="Symbol" pitchFamily="18" charset="2"/>
              <a:buChar char="·"/>
            </a:pPr>
            <a:r>
              <a:rPr lang="en-US" altLang="zh-CN"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zh-CN" altLang="en-US" sz="2000" b="1" dirty="0">
                <a:solidFill>
                  <a:srgbClr val="FF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流量</a:t>
            </a:r>
            <a:r>
              <a:rPr lang="zh-CN" altLang="en-US"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守恒约束</a:t>
            </a:r>
            <a:r>
              <a:rPr lang="en-US" altLang="zh-CN" sz="20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a:t>
            </a:r>
            <a:r>
              <a:rPr lang="zh-CN" altLang="en-US" sz="2000" dirty="0">
                <a:latin typeface="Times New Roman" pitchFamily="18" charset="0"/>
                <a:cs typeface="Times New Roman" pitchFamily="18" charset="0"/>
              </a:rPr>
              <a:t>第</a:t>
            </a:r>
            <a:r>
              <a:rPr lang="en-US"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个条件称为流量守恒。除源点和汇点外，流入任意一个中间网络节点的总流量必须等于流出该节点的总流量。这意味着任何一个中转站不应该截留物资，也不生产物资，只是转运物资。</a:t>
            </a:r>
            <a:endParaRPr lang="en-US" sz="2000" dirty="0">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213782443"/>
              </p:ext>
            </p:extLst>
          </p:nvPr>
        </p:nvGraphicFramePr>
        <p:xfrm>
          <a:off x="5943600" y="2286000"/>
          <a:ext cx="2492375" cy="556021"/>
        </p:xfrm>
        <a:graphic>
          <a:graphicData uri="http://schemas.openxmlformats.org/presentationml/2006/ole">
            <mc:AlternateContent xmlns:mc="http://schemas.openxmlformats.org/markup-compatibility/2006">
              <mc:Choice xmlns:v="urn:schemas-microsoft-com:vml" Requires="v">
                <p:oleObj name="Equation" r:id="rId3" imgW="2031840" imgH="457200" progId="Equation.3">
                  <p:embed/>
                </p:oleObj>
              </mc:Choice>
              <mc:Fallback>
                <p:oleObj name="Equation" r:id="rId3" imgW="2031840" imgH="457200" progId="Equation.3">
                  <p:embed/>
                  <p:pic>
                    <p:nvPicPr>
                      <p:cNvPr id="7" name="Object 6"/>
                      <p:cNvPicPr>
                        <a:picLocks noChangeAspect="1" noChangeArrowheads="1"/>
                      </p:cNvPicPr>
                      <p:nvPr/>
                    </p:nvPicPr>
                    <p:blipFill>
                      <a:blip r:embed="rId4"/>
                      <a:srcRect/>
                      <a:stretch>
                        <a:fillRect/>
                      </a:stretch>
                    </p:blipFill>
                    <p:spPr bwMode="auto">
                      <a:xfrm>
                        <a:off x="5943600" y="2286000"/>
                        <a:ext cx="2492375" cy="556021"/>
                      </a:xfrm>
                      <a:prstGeom prst="rect">
                        <a:avLst/>
                      </a:prstGeom>
                      <a:noFill/>
                    </p:spPr>
                  </p:pic>
                </p:oleObj>
              </mc:Fallback>
            </mc:AlternateContent>
          </a:graphicData>
        </a:graphic>
      </p:graphicFrame>
      <p:sp>
        <p:nvSpPr>
          <p:cNvPr id="5" name="箭头: 左弧形 4">
            <a:extLst>
              <a:ext uri="{FF2B5EF4-FFF2-40B4-BE49-F238E27FC236}">
                <a16:creationId xmlns:a16="http://schemas.microsoft.com/office/drawing/2014/main" id="{3BF9C4A8-0C25-4406-B665-6B6F75519002}"/>
              </a:ext>
            </a:extLst>
          </p:cNvPr>
          <p:cNvSpPr/>
          <p:nvPr/>
        </p:nvSpPr>
        <p:spPr>
          <a:xfrm>
            <a:off x="1066800" y="2133600"/>
            <a:ext cx="457200" cy="1219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箭头: 左弧形 7">
            <a:extLst>
              <a:ext uri="{FF2B5EF4-FFF2-40B4-BE49-F238E27FC236}">
                <a16:creationId xmlns:a16="http://schemas.microsoft.com/office/drawing/2014/main" id="{542ADCA7-B24A-4966-BF7D-404A0D84E75E}"/>
              </a:ext>
            </a:extLst>
          </p:cNvPr>
          <p:cNvSpPr/>
          <p:nvPr/>
        </p:nvSpPr>
        <p:spPr>
          <a:xfrm>
            <a:off x="1066800" y="2590801"/>
            <a:ext cx="457200" cy="1676400"/>
          </a:xfrm>
          <a:prstGeom prst="curvedRightArrow">
            <a:avLst>
              <a:gd name="adj1" fmla="val 25000"/>
              <a:gd name="adj2" fmla="val 50000"/>
              <a:gd name="adj3" fmla="val 36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矩形 8">
            <a:extLst>
              <a:ext uri="{FF2B5EF4-FFF2-40B4-BE49-F238E27FC236}">
                <a16:creationId xmlns:a16="http://schemas.microsoft.com/office/drawing/2014/main" id="{AB0466CE-60DA-DFA4-E099-33655A8F5D51}"/>
              </a:ext>
            </a:extLst>
          </p:cNvPr>
          <p:cNvSpPr/>
          <p:nvPr/>
        </p:nvSpPr>
        <p:spPr>
          <a:xfrm>
            <a:off x="914400" y="919537"/>
            <a:ext cx="7543800" cy="857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715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11-40</a:t>
            </a:r>
          </a:p>
        </p:txBody>
      </p:sp>
      <p:sp>
        <p:nvSpPr>
          <p:cNvPr id="3" name="TextBox 2"/>
          <p:cNvSpPr txBox="1"/>
          <p:nvPr/>
        </p:nvSpPr>
        <p:spPr>
          <a:xfrm>
            <a:off x="952500" y="838200"/>
            <a:ext cx="7239000" cy="2223109"/>
          </a:xfrm>
          <a:prstGeom prst="rect">
            <a:avLst/>
          </a:prstGeom>
          <a:noFill/>
        </p:spPr>
        <p:txBody>
          <a:bodyPr wrap="square" rtlCol="0">
            <a:spAutoFit/>
          </a:bodyPr>
          <a:lstStyle/>
          <a:p>
            <a:pPr>
              <a:lnSpc>
                <a:spcPct val="200000"/>
              </a:lnSpc>
            </a:pPr>
            <a:r>
              <a:rPr lang="zh-CN" altLang="en-US" b="1" dirty="0">
                <a:latin typeface="Times New Roman" pitchFamily="18" charset="0"/>
                <a:ea typeface="SimSun" pitchFamily="2" charset="-122"/>
                <a:cs typeface="Times New Roman" pitchFamily="18" charset="0"/>
              </a:rPr>
              <a:t>定理 </a:t>
            </a:r>
            <a:r>
              <a:rPr lang="en-US" b="1" dirty="0">
                <a:latin typeface="Times New Roman" pitchFamily="18" charset="0"/>
                <a:ea typeface="SimSun" pitchFamily="2" charset="-122"/>
                <a:cs typeface="Times New Roman" pitchFamily="18" charset="0"/>
              </a:rPr>
              <a:t>11.14</a:t>
            </a: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算法的复杂度是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mn</a:t>
            </a:r>
            <a:r>
              <a:rPr lang="en-US"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a:t>
            </a:r>
          </a:p>
          <a:p>
            <a:pPr>
              <a:lnSpc>
                <a:spcPct val="200000"/>
              </a:lnSpc>
            </a:pPr>
            <a:r>
              <a:rPr lang="zh-CN" altLang="en-US" b="1" dirty="0">
                <a:latin typeface="Times New Roman" pitchFamily="18" charset="0"/>
                <a:ea typeface="SimSun" pitchFamily="2" charset="-122"/>
                <a:cs typeface="Times New Roman" pitchFamily="18" charset="0"/>
              </a:rPr>
              <a:t>证明：</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算法中每轮增广路径最少长度加</a:t>
            </a:r>
            <a:r>
              <a:rPr lang="en-US" altLang="zh-CN"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，因此，伪码中第</a:t>
            </a:r>
            <a:r>
              <a:rPr lang="en-US" altLang="zh-CN" dirty="0">
                <a:latin typeface="Times New Roman" pitchFamily="18" charset="0"/>
                <a:ea typeface="SimSun" pitchFamily="2" charset="-122"/>
                <a:cs typeface="Times New Roman" pitchFamily="18" charset="0"/>
              </a:rPr>
              <a:t>7-12</a:t>
            </a:r>
            <a:r>
              <a:rPr lang="zh-CN" altLang="en-US" dirty="0">
                <a:latin typeface="Times New Roman" pitchFamily="18" charset="0"/>
                <a:ea typeface="SimSun" pitchFamily="2" charset="-122"/>
                <a:cs typeface="Times New Roman" pitchFamily="18" charset="0"/>
              </a:rPr>
              <a:t>的</a:t>
            </a:r>
            <a:r>
              <a:rPr lang="en-US" altLang="zh-CN" dirty="0">
                <a:latin typeface="Times New Roman" pitchFamily="18" charset="0"/>
                <a:ea typeface="SimSun" pitchFamily="2" charset="-122"/>
                <a:cs typeface="Times New Roman" pitchFamily="18" charset="0"/>
              </a:rPr>
              <a:t>while</a:t>
            </a:r>
            <a:r>
              <a:rPr lang="zh-CN" altLang="en-US" dirty="0">
                <a:latin typeface="Times New Roman" pitchFamily="18" charset="0"/>
                <a:ea typeface="SimSun" pitchFamily="2" charset="-122"/>
                <a:cs typeface="Times New Roman" pitchFamily="18" charset="0"/>
              </a:rPr>
              <a:t>循环最多执行</a:t>
            </a:r>
            <a:r>
              <a:rPr lang="en-US" altLang="zh-CN" i="1" dirty="0">
                <a:latin typeface="Times New Roman" pitchFamily="18" charset="0"/>
                <a:ea typeface="SimSun" pitchFamily="2" charset="-122"/>
                <a:cs typeface="Times New Roman" pitchFamily="18" charset="0"/>
              </a:rPr>
              <a:t>n</a:t>
            </a:r>
            <a:r>
              <a:rPr lang="en-US" altLang="zh-CN"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次，而每一轮寻找阻塞流的复杂度是</a:t>
            </a:r>
            <a:r>
              <a:rPr lang="en-US" dirty="0">
                <a:latin typeface="Times New Roman" pitchFamily="18" charset="0"/>
                <a:ea typeface="SimSun" pitchFamily="2" charset="-122"/>
                <a:cs typeface="Times New Roman" pitchFamily="18" charset="0"/>
              </a:rPr>
              <a:t>O(</a:t>
            </a:r>
            <a:r>
              <a:rPr lang="en-US" i="1" dirty="0" err="1">
                <a:latin typeface="Times New Roman" pitchFamily="18" charset="0"/>
                <a:ea typeface="SimSun" pitchFamily="2" charset="-122"/>
                <a:cs typeface="Times New Roman" pitchFamily="18" charset="0"/>
              </a:rPr>
              <a:t>mn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，所以</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算法的复杂度是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mn</a:t>
            </a:r>
            <a:r>
              <a:rPr lang="en-US" sz="2400" baseline="2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567525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11-41</a:t>
            </a:r>
          </a:p>
        </p:txBody>
      </p:sp>
      <p:sp>
        <p:nvSpPr>
          <p:cNvPr id="3" name="TextBox 2"/>
          <p:cNvSpPr txBox="1"/>
          <p:nvPr/>
        </p:nvSpPr>
        <p:spPr>
          <a:xfrm>
            <a:off x="990600" y="838200"/>
            <a:ext cx="7543800" cy="5579733"/>
          </a:xfrm>
          <a:prstGeom prst="rect">
            <a:avLst/>
          </a:prstGeom>
          <a:noFill/>
        </p:spPr>
        <p:txBody>
          <a:bodyPr wrap="square" rtlCol="0">
            <a:spAutoFit/>
          </a:bodyPr>
          <a:lstStyle/>
          <a:p>
            <a:pPr marL="0" lvl="2">
              <a:lnSpc>
                <a:spcPct val="150000"/>
              </a:lnSpc>
            </a:pPr>
            <a:r>
              <a:rPr lang="en-US" sz="2400" b="1" dirty="0">
                <a:latin typeface="Times New Roman" pitchFamily="18" charset="0"/>
                <a:ea typeface="SimSun" pitchFamily="2" charset="-122"/>
                <a:cs typeface="Times New Roman" pitchFamily="18" charset="0"/>
              </a:rPr>
              <a:t>0-1 </a:t>
            </a:r>
            <a:r>
              <a:rPr lang="zh-CN" altLang="en-US" sz="2400" b="1" dirty="0">
                <a:latin typeface="Times New Roman" pitchFamily="18" charset="0"/>
                <a:ea typeface="SimSun" pitchFamily="2" charset="-122"/>
                <a:cs typeface="Times New Roman" pitchFamily="18" charset="0"/>
              </a:rPr>
              <a:t>网络的最大流问题</a:t>
            </a:r>
            <a:endParaRPr lang="en-US" altLang="zh-CN" sz="2400" b="1"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如果任意一条边上的流都是整数，则称为</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整数流</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如果每条边的容量都是整数，则称为</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整数网络</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显然，整数网络的最大流是整数流。</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如果整数网络中每条边的容量不是</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就是</a:t>
            </a:r>
            <a:r>
              <a:rPr lang="en-US"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，并且在任意一对顶点</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之间，</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至少有一个方向上的链路容量为</a:t>
            </a:r>
            <a:r>
              <a:rPr lang="en-US" altLang="zh-CN"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0</a:t>
            </a:r>
            <a:r>
              <a:rPr lang="zh-CN" altLang="en-US" dirty="0">
                <a:latin typeface="Times New Roman" pitchFamily="18" charset="0"/>
                <a:ea typeface="SimSun" pitchFamily="2" charset="-122"/>
                <a:cs typeface="Times New Roman" pitchFamily="18" charset="0"/>
              </a:rPr>
              <a:t>，即：</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0 和/</a:t>
            </a:r>
            <a:r>
              <a:rPr lang="zh-CN" altLang="en-US" dirty="0">
                <a:latin typeface="Times New Roman" pitchFamily="18" charset="0"/>
                <a:ea typeface="SimSun" pitchFamily="2" charset="-122"/>
                <a:cs typeface="Times New Roman" pitchFamily="18" charset="0"/>
              </a:rPr>
              <a:t>或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 0</a:t>
            </a:r>
            <a:r>
              <a:rPr lang="zh-CN" altLang="en-US" dirty="0">
                <a:latin typeface="Times New Roman" pitchFamily="18" charset="0"/>
                <a:ea typeface="SimSun" pitchFamily="2" charset="-122"/>
                <a:cs typeface="Times New Roman" pitchFamily="18" charset="0"/>
              </a:rPr>
              <a:t>，则称之为一个</a:t>
            </a:r>
            <a:r>
              <a:rPr 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0-1</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网络</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许多应用问题可以建模为求解一个</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网络的最大流。</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假设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是</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上一个整数流，那么剩余网络</a:t>
            </a:r>
            <a:r>
              <a:rPr lang="en-US" i="1" dirty="0">
                <a:latin typeface="Times New Roman" pitchFamily="18" charset="0"/>
                <a:ea typeface="SimSun" pitchFamily="2" charset="-122"/>
                <a:cs typeface="Times New Roman" pitchFamily="18" charset="0"/>
              </a:rPr>
              <a:t>G</a:t>
            </a:r>
            <a:r>
              <a:rPr lang="en-US" sz="2400" i="1" baseline="-25000"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也是一个</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网络并且</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E</a:t>
            </a:r>
            <a:r>
              <a:rPr lang="en-US" sz="2400" i="1" baseline="-25000" dirty="0" err="1">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65138" indent="449263">
              <a:lnSpc>
                <a:spcPct val="150000"/>
              </a:lnSpc>
            </a:pPr>
            <a:r>
              <a:rPr lang="zh-CN" altLang="en-US" b="1" dirty="0">
                <a:latin typeface="Times New Roman" pitchFamily="18" charset="0"/>
                <a:ea typeface="SimSun" pitchFamily="2" charset="-122"/>
                <a:cs typeface="Times New Roman" pitchFamily="18" charset="0"/>
              </a:rPr>
              <a:t>解释</a:t>
            </a:r>
            <a:r>
              <a:rPr lang="zh-CN" altLang="en-US" dirty="0">
                <a:latin typeface="Times New Roman" pitchFamily="18" charset="0"/>
                <a:ea typeface="SimSun" pitchFamily="2" charset="-122"/>
                <a:cs typeface="Times New Roman" pitchFamily="18" charset="0"/>
              </a:rPr>
              <a:t>：如果</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，那么在</a:t>
            </a:r>
            <a:r>
              <a:rPr lang="en-US" i="1" dirty="0" err="1">
                <a:latin typeface="Times New Roman" pitchFamily="18" charset="0"/>
                <a:ea typeface="SimSun" pitchFamily="2" charset="-122"/>
                <a:cs typeface="Times New Roman" pitchFamily="18" charset="0"/>
              </a:rPr>
              <a:t>G</a:t>
            </a:r>
            <a:r>
              <a:rPr lang="en-US" sz="2400" i="1" baseline="-25000" dirty="0" err="1">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中，</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E</a:t>
            </a:r>
            <a:r>
              <a:rPr lang="en-US" sz="2400" i="1" baseline="-25000" dirty="0" err="1">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，但</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E</a:t>
            </a:r>
            <a:r>
              <a:rPr lang="en-US" sz="2400" i="1" baseline="-25000" dirty="0" err="1">
                <a:latin typeface="Times New Roman" pitchFamily="18" charset="0"/>
                <a:ea typeface="SimSun" pitchFamily="2" charset="-122"/>
                <a:cs typeface="Times New Roman" pitchFamily="18" charset="0"/>
              </a:rPr>
              <a:t>f</a:t>
            </a:r>
            <a:r>
              <a:rPr lang="en-US" i="1" baseline="-25000"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且容量为</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否则</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E</a:t>
            </a:r>
            <a:r>
              <a:rPr lang="en-US" sz="2400" i="1" baseline="-25000" dirty="0" err="1">
                <a:latin typeface="Times New Roman" pitchFamily="18" charset="0"/>
                <a:ea typeface="SimSun" pitchFamily="2" charset="-122"/>
                <a:cs typeface="Times New Roman" pitchFamily="18" charset="0"/>
              </a:rPr>
              <a:t>f</a:t>
            </a:r>
            <a:r>
              <a:rPr lang="en-US" sz="2400" i="1" baseline="-25000"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，但</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E</a:t>
            </a:r>
            <a:r>
              <a:rPr lang="en-US" sz="2400" i="1" baseline="-25000" dirty="0" err="1">
                <a:latin typeface="Times New Roman" pitchFamily="18" charset="0"/>
                <a:ea typeface="SimSun" pitchFamily="2" charset="-122"/>
                <a:cs typeface="Times New Roman" pitchFamily="18" charset="0"/>
              </a:rPr>
              <a:t>f</a:t>
            </a:r>
            <a:r>
              <a:rPr lang="en-US" dirty="0" err="1">
                <a:latin typeface="Times New Roman" pitchFamily="18" charset="0"/>
                <a:ea typeface="SimSun" pitchFamily="2" charset="-122"/>
                <a:cs typeface="Times New Roman" pitchFamily="18" charset="0"/>
              </a:rPr>
              <a:t>，结论成立</a:t>
            </a:r>
            <a:r>
              <a:rPr 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457200">
              <a:lnSpc>
                <a:spcPct val="150000"/>
              </a:lnSpc>
              <a:buFont typeface="Symbol"/>
              <a:buChar char="·"/>
            </a:pPr>
            <a:r>
              <a:rPr lang="zh-CN" altLang="en-US" dirty="0">
                <a:latin typeface="Times New Roman" pitchFamily="18" charset="0"/>
                <a:ea typeface="SimSun" pitchFamily="2" charset="-122"/>
                <a:cs typeface="Times New Roman" pitchFamily="18" charset="0"/>
              </a:rPr>
              <a:t>用</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算法找</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网络最大流可有很好的复杂度。</a:t>
            </a:r>
            <a:endParaRPr lang="en-US"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582493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11-42</a:t>
            </a:r>
          </a:p>
        </p:txBody>
      </p:sp>
      <mc:AlternateContent xmlns:mc="http://schemas.openxmlformats.org/markup-compatibility/2006">
        <mc:Choice xmlns:a14="http://schemas.microsoft.com/office/drawing/2010/main" Requires="a14">
          <p:sp>
            <p:nvSpPr>
              <p:cNvPr id="3" name="TextBox 2"/>
              <p:cNvSpPr txBox="1"/>
              <p:nvPr/>
            </p:nvSpPr>
            <p:spPr>
              <a:xfrm>
                <a:off x="990600" y="762000"/>
                <a:ext cx="8001000" cy="5143203"/>
              </a:xfrm>
              <a:prstGeom prst="rect">
                <a:avLst/>
              </a:prstGeom>
              <a:noFill/>
            </p:spPr>
            <p:txBody>
              <a:bodyPr wrap="square" rtlCol="0">
                <a:spAutoFit/>
              </a:bodyPr>
              <a:lstStyle/>
              <a:p>
                <a:pPr marL="457200" indent="-457200">
                  <a:lnSpc>
                    <a:spcPct val="200000"/>
                  </a:lnSpc>
                </a:pPr>
                <a:r>
                  <a:rPr lang="zh-CN" altLang="en-US" b="1" dirty="0">
                    <a:latin typeface="Times New Roman" pitchFamily="18" charset="0"/>
                    <a:ea typeface="SimSun" pitchFamily="2" charset="-122"/>
                    <a:cs typeface="Times New Roman" pitchFamily="18" charset="0"/>
                  </a:rPr>
                  <a:t>引理 </a:t>
                </a:r>
                <a:r>
                  <a:rPr lang="en-US" b="1" dirty="0">
                    <a:latin typeface="Times New Roman" pitchFamily="18" charset="0"/>
                    <a:ea typeface="SimSun" pitchFamily="2" charset="-122"/>
                    <a:cs typeface="Times New Roman" pitchFamily="18" charset="0"/>
                  </a:rPr>
                  <a:t>11.15   </a:t>
                </a: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是一个</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网络并且它的最大流的值是</a:t>
                </a:r>
                <a:r>
                  <a:rPr lang="en-US" i="1"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，那么在它的距离图中，从源点</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到汇点</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的距离</a:t>
                </a:r>
                <a:r>
                  <a:rPr lang="en-US" i="1" dirty="0">
                    <a:latin typeface="Times New Roman" pitchFamily="18" charset="0"/>
                    <a:ea typeface="SimSun" pitchFamily="2" charset="-122"/>
                    <a:cs typeface="Times New Roman" pitchFamily="18" charset="0"/>
                    <a:sym typeface="Symbol"/>
                  </a:rPr>
                  <a:t></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sym typeface="Symbol" panose="05050102010706020507" pitchFamily="18" charset="2"/>
                  </a:rPr>
                  <a:t> </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。注意，这个最大流未必已知，但客观存在。 </a:t>
                </a:r>
                <a:endParaRPr lang="en-US" dirty="0">
                  <a:latin typeface="Times New Roman" pitchFamily="18" charset="0"/>
                  <a:ea typeface="SimSun" pitchFamily="2" charset="-122"/>
                  <a:cs typeface="Times New Roman" pitchFamily="18" charset="0"/>
                </a:endParaRPr>
              </a:p>
              <a:p>
                <a:pPr marL="457200" indent="-457200">
                  <a:lnSpc>
                    <a:spcPct val="20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假设</a:t>
                </a: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距离图</a:t>
                </a:r>
                <a:r>
                  <a:rPr lang="zh-CN" altLang="en-US" dirty="0">
                    <a:latin typeface="Times New Roman" pitchFamily="18" charset="0"/>
                    <a:ea typeface="SimSun" pitchFamily="2" charset="-122"/>
                    <a:cs typeface="Times New Roman" pitchFamily="18" charset="0"/>
                  </a:rPr>
                  <a:t>中，从</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的距离是</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。又假设</a:t>
                </a:r>
                <a:r>
                  <a:rPr lang="en-US" i="1" dirty="0">
                    <a:latin typeface="Times New Roman" pitchFamily="18" charset="0"/>
                    <a:ea typeface="SimSun" pitchFamily="2" charset="-122"/>
                    <a:cs typeface="Times New Roman" pitchFamily="18" charset="0"/>
                  </a:rPr>
                  <a:t>V</a:t>
                </a:r>
                <a:r>
                  <a:rPr lang="en-US" sz="2600" i="1" baseline="-15000" dirty="0">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0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）是和</a:t>
                </a:r>
                <a:r>
                  <a:rPr lang="en-US" altLang="zh-CN"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距离为</a:t>
                </a:r>
                <a:r>
                  <a:rPr lang="en-US" i="1"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的所有顶点的集合。我们定义</a:t>
                </a:r>
                <a:r>
                  <a:rPr lang="en-US" i="1" dirty="0" err="1">
                    <a:latin typeface="Times New Roman" pitchFamily="18" charset="0"/>
                    <a:ea typeface="SimSun" pitchFamily="2" charset="-122"/>
                    <a:cs typeface="Times New Roman" pitchFamily="18" charset="0"/>
                  </a:rPr>
                  <a:t>E</a:t>
                </a:r>
                <a:r>
                  <a:rPr lang="en-US" sz="2600" i="1" baseline="-15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为所有从</a:t>
                </a:r>
                <a:r>
                  <a:rPr lang="en-US" i="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V</a:t>
                </a:r>
                <a:r>
                  <a:rPr lang="en-US" sz="2800" i="1" baseline="-150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i-</a:t>
                </a:r>
                <a:r>
                  <a:rPr lang="en-US" sz="2800" baseline="-150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1</a:t>
                </a:r>
                <a:r>
                  <a:rPr lang="zh-CN" altLang="en-US"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中顶点</a:t>
                </a:r>
                <a:r>
                  <a:rPr lang="zh-CN" altLang="en-US" dirty="0">
                    <a:latin typeface="Times New Roman" pitchFamily="18" charset="0"/>
                    <a:ea typeface="SimSun" pitchFamily="2" charset="-122"/>
                    <a:cs typeface="Times New Roman" pitchFamily="18" charset="0"/>
                  </a:rPr>
                  <a:t>到</a:t>
                </a:r>
                <a:r>
                  <a:rPr lang="en-US" i="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V</a:t>
                </a:r>
                <a:r>
                  <a:rPr lang="en-US" sz="2800" i="1" baseline="-150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i</a:t>
                </a:r>
                <a:r>
                  <a:rPr lang="zh-CN" altLang="en-US"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Times New Roman" pitchFamily="18" charset="0"/>
                  </a:rPr>
                  <a:t>中顶点</a:t>
                </a:r>
                <a:r>
                  <a:rPr lang="zh-CN" altLang="en-US" dirty="0">
                    <a:latin typeface="Times New Roman" pitchFamily="18" charset="0"/>
                    <a:ea typeface="SimSun" pitchFamily="2" charset="-122"/>
                    <a:cs typeface="Times New Roman" pitchFamily="18" charset="0"/>
                  </a:rPr>
                  <a:t>的边的集合，即 </a:t>
                </a:r>
                <a:r>
                  <a:rPr lang="en-US" i="1" dirty="0" err="1">
                    <a:latin typeface="Times New Roman" pitchFamily="18" charset="0"/>
                    <a:ea typeface="SimSun" pitchFamily="2" charset="-122"/>
                    <a:cs typeface="Times New Roman" pitchFamily="18" charset="0"/>
                  </a:rPr>
                  <a:t>E</a:t>
                </a:r>
                <a:r>
                  <a:rPr lang="en-US" sz="2600" i="1" baseline="-1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E</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V</a:t>
                </a:r>
                <a:r>
                  <a:rPr lang="en-US" sz="2600" i="1" baseline="-15000" dirty="0">
                    <a:latin typeface="Times New Roman" pitchFamily="18" charset="0"/>
                    <a:ea typeface="SimSun" pitchFamily="2" charset="-122"/>
                    <a:cs typeface="Times New Roman" pitchFamily="18" charset="0"/>
                  </a:rPr>
                  <a:t>i</a:t>
                </a:r>
                <a:r>
                  <a:rPr lang="en-US" sz="2800" i="1" baseline="-15000" dirty="0">
                    <a:latin typeface="Times New Roman" pitchFamily="18" charset="0"/>
                    <a:ea typeface="SimSun" pitchFamily="2" charset="-122"/>
                    <a:cs typeface="Times New Roman" pitchFamily="18" charset="0"/>
                  </a:rPr>
                  <a:t>-</a:t>
                </a:r>
                <a:r>
                  <a:rPr lang="en-US" sz="2800" baseline="-1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V</a:t>
                </a:r>
                <a:r>
                  <a:rPr lang="en-US" sz="2600" i="1" baseline="-15000"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。因为集合</a:t>
                </a:r>
                <a:r>
                  <a:rPr lang="en-US" i="1" dirty="0" err="1">
                    <a:latin typeface="Times New Roman" pitchFamily="18" charset="0"/>
                    <a:ea typeface="SimSun" pitchFamily="2" charset="-122"/>
                    <a:cs typeface="Times New Roman" pitchFamily="18" charset="0"/>
                  </a:rPr>
                  <a:t>E</a:t>
                </a:r>
                <a:r>
                  <a:rPr lang="en-US" sz="2600" i="1" baseline="-15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对应一个容量为 </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E</a:t>
                </a:r>
                <a:r>
                  <a:rPr lang="en-US" sz="2600" i="1" baseline="-1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的割</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，其中</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sz="2600" baseline="-15000" dirty="0">
                    <a:latin typeface="Times New Roman" pitchFamily="18" charset="0"/>
                    <a:ea typeface="SimSun" pitchFamily="2" charset="-122"/>
                    <a:cs typeface="Times New Roman" pitchFamily="18" charset="0"/>
                  </a:rPr>
                  <a:t>0</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V</a:t>
                </a:r>
                <a:r>
                  <a:rPr lang="en-US" sz="2600" baseline="-1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V</a:t>
                </a:r>
                <a:r>
                  <a:rPr lang="en-US" sz="2600" i="1" baseline="-15000" dirty="0">
                    <a:latin typeface="Times New Roman" pitchFamily="18" charset="0"/>
                    <a:ea typeface="SimSun" pitchFamily="2" charset="-122"/>
                    <a:cs typeface="Times New Roman" pitchFamily="18" charset="0"/>
                  </a:rPr>
                  <a:t>i-</a:t>
                </a:r>
                <a:r>
                  <a:rPr lang="en-US" sz="2600" baseline="-1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，所以有 </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sz="2800" i="1" baseline="-15000" dirty="0" err="1">
                    <a:latin typeface="Times New Roman" pitchFamily="18" charset="0"/>
                    <a:ea typeface="SimSun" pitchFamily="2" charset="-122"/>
                    <a:cs typeface="Times New Roman" pitchFamily="18" charset="0"/>
                  </a:rPr>
                  <a:t>E</a:t>
                </a:r>
                <a:r>
                  <a:rPr lang="en-US" sz="2600" i="1" baseline="-2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panose="05050102010706020507" pitchFamily="18" charset="2"/>
                  </a:rPr>
                  <a:t></a:t>
                </a:r>
                <a:r>
                  <a:rPr lang="en-US" i="1" dirty="0" err="1">
                    <a:latin typeface="Times New Roman" pitchFamily="18" charset="0"/>
                    <a:ea typeface="SimSun" pitchFamily="2" charset="-122"/>
                    <a:cs typeface="Times New Roman" pitchFamily="18" charset="0"/>
                    <a:sym typeface="Symbol" panose="05050102010706020507" pitchFamily="18" charset="2"/>
                  </a:rPr>
                  <a:t>i</a:t>
                </a:r>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sym typeface="Symbol" panose="05050102010706020507" pitchFamily="18" charset="2"/>
                  </a:rPr>
                  <a:t>根据</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推论 </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11.4 </a:t>
                </a:r>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rPr>
                  <a:t>。从而有</a:t>
                </a:r>
                <a:r>
                  <a:rPr lang="en-US" i="1" dirty="0" err="1">
                    <a:latin typeface="Times New Roman" pitchFamily="18" charset="0"/>
                    <a:ea typeface="SimSun" pitchFamily="2" charset="-122"/>
                    <a:cs typeface="Times New Roman" pitchFamily="18" charset="0"/>
                  </a:rPr>
                  <a:t>kF</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ctrlPr>
                          <a:rPr lang="en-US" sz="2000" i="1" smtClean="0">
                            <a:latin typeface="Cambria Math" panose="02040503050406030204" pitchFamily="18" charset="0"/>
                            <a:ea typeface="SimSun" pitchFamily="2" charset="-122"/>
                            <a:cs typeface="Times New Roman" pitchFamily="18" charset="0"/>
                          </a:rPr>
                        </m:ctrlPr>
                      </m:naryPr>
                      <m:sub>
                        <m:r>
                          <m:rPr>
                            <m:brk m:alnAt="23"/>
                          </m:rPr>
                          <a:rPr lang="en-US" sz="2000" b="0" i="1" smtClean="0">
                            <a:latin typeface="Cambria Math" panose="02040503050406030204" pitchFamily="18" charset="0"/>
                            <a:ea typeface="SimSun" pitchFamily="2" charset="-122"/>
                            <a:cs typeface="Times New Roman" pitchFamily="18" charset="0"/>
                          </a:rPr>
                          <m:t>𝑖</m:t>
                        </m:r>
                        <m:r>
                          <a:rPr lang="en-US" sz="2000" b="0" i="1" smtClean="0">
                            <a:latin typeface="Cambria Math" panose="02040503050406030204" pitchFamily="18" charset="0"/>
                            <a:ea typeface="SimSun" pitchFamily="2" charset="-122"/>
                            <a:cs typeface="Times New Roman" pitchFamily="18" charset="0"/>
                          </a:rPr>
                          <m:t>=1</m:t>
                        </m:r>
                      </m:sub>
                      <m:sup>
                        <m:r>
                          <a:rPr lang="en-US" sz="2000" b="0" i="1" smtClean="0">
                            <a:latin typeface="Cambria Math" panose="02040503050406030204" pitchFamily="18" charset="0"/>
                            <a:ea typeface="SimSun" pitchFamily="2" charset="-122"/>
                            <a:cs typeface="Times New Roman" pitchFamily="18" charset="0"/>
                          </a:rPr>
                          <m:t>𝑘</m:t>
                        </m:r>
                      </m:sup>
                      <m:e>
                        <m:d>
                          <m:dPr>
                            <m:begChr m:val="|"/>
                            <m:endChr m:val="|"/>
                            <m:ctrlPr>
                              <a:rPr lang="en-US" sz="2000" b="0" i="1" smtClean="0">
                                <a:latin typeface="Cambria Math" panose="02040503050406030204" pitchFamily="18" charset="0"/>
                                <a:ea typeface="SimSun" pitchFamily="2" charset="-122"/>
                                <a:cs typeface="Times New Roman" pitchFamily="18" charset="0"/>
                              </a:rPr>
                            </m:ctrlPr>
                          </m:dPr>
                          <m:e>
                            <m:sSub>
                              <m:sSubPr>
                                <m:ctrlPr>
                                  <a:rPr lang="en-US" sz="2000" b="0" i="1" smtClean="0">
                                    <a:latin typeface="Cambria Math" panose="02040503050406030204" pitchFamily="18" charset="0"/>
                                    <a:ea typeface="SimSun" pitchFamily="2" charset="-122"/>
                                    <a:cs typeface="Times New Roman" pitchFamily="18" charset="0"/>
                                  </a:rPr>
                                </m:ctrlPr>
                              </m:sSubPr>
                              <m:e>
                                <m:r>
                                  <a:rPr lang="en-US" altLang="zh-CN" sz="2000" i="1">
                                    <a:latin typeface="Cambria Math" panose="02040503050406030204" pitchFamily="18" charset="0"/>
                                    <a:ea typeface="SimSun" pitchFamily="2" charset="-122"/>
                                    <a:cs typeface="Times New Roman" pitchFamily="18" charset="0"/>
                                  </a:rPr>
                                  <m:t>𝐸</m:t>
                                </m:r>
                              </m:e>
                              <m:sub>
                                <m:r>
                                  <a:rPr lang="en-US" sz="2000" b="0" i="1" smtClean="0">
                                    <a:latin typeface="Cambria Math" panose="02040503050406030204" pitchFamily="18" charset="0"/>
                                    <a:ea typeface="SimSun" pitchFamily="2" charset="-122"/>
                                    <a:cs typeface="Times New Roman" pitchFamily="18" charset="0"/>
                                  </a:rPr>
                                  <m:t>𝑖</m:t>
                                </m:r>
                              </m:sub>
                            </m:sSub>
                          </m:e>
                        </m:d>
                        <m:r>
                          <a:rPr lang="en-US" sz="2000" b="0" i="1" smtClean="0">
                            <a:latin typeface="Cambria Math" panose="02040503050406030204" pitchFamily="18" charset="0"/>
                            <a:ea typeface="SimSun" pitchFamily="2" charset="-122"/>
                            <a:cs typeface="Times New Roman" pitchFamily="18" charset="0"/>
                          </a:rPr>
                          <m:t> </m:t>
                        </m:r>
                      </m:e>
                    </m:nary>
                  </m:oMath>
                </a14:m>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panose="05050102010706020507" pitchFamily="18" charset="2"/>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E </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。因此有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endParaRPr lang="en-US" dirty="0">
                  <a:latin typeface="Times New Roman" pitchFamily="18" charset="0"/>
                  <a:ea typeface="SimSun" pitchFamily="2" charset="-122"/>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990600" y="762000"/>
                <a:ext cx="8001000" cy="5143203"/>
              </a:xfrm>
              <a:prstGeom prst="rect">
                <a:avLst/>
              </a:prstGeom>
              <a:blipFill>
                <a:blip r:embed="rId2"/>
                <a:stretch>
                  <a:fillRect l="-686" r="-305" b="-248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2FF6089-8DD8-6F64-39FC-D873ABA83F57}"/>
              </a:ext>
            </a:extLst>
          </p:cNvPr>
          <p:cNvSpPr txBox="1"/>
          <p:nvPr/>
        </p:nvSpPr>
        <p:spPr>
          <a:xfrm>
            <a:off x="996462" y="6019800"/>
            <a:ext cx="7391400" cy="369332"/>
          </a:xfrm>
          <a:prstGeom prst="rect">
            <a:avLst/>
          </a:prstGeom>
          <a:solidFill>
            <a:schemeClr val="bg1"/>
          </a:solidFill>
          <a:ln w="38100">
            <a:solidFill>
              <a:schemeClr val="accent1"/>
            </a:solidFill>
          </a:ln>
        </p:spPr>
        <p:txBody>
          <a:bodyPr wrap="square" rtlCol="0">
            <a:spAutoFit/>
          </a:bodyPr>
          <a:lstStyle/>
          <a:p>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推论 </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11.4 </a:t>
            </a:r>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宋体" panose="02010600030101010101" pitchFamily="2" charset="-122"/>
                <a:ea typeface="宋体" panose="02010600030101010101" pitchFamily="2" charset="-122"/>
              </a:rPr>
              <a:t>网络中</a:t>
            </a:r>
            <a:r>
              <a:rPr lang="zh-CN" altLang="en-US" dirty="0">
                <a:solidFill>
                  <a:srgbClr val="FF0000"/>
                </a:solidFill>
                <a:latin typeface="宋体" panose="02010600030101010101" pitchFamily="2" charset="-122"/>
                <a:ea typeface="宋体" panose="02010600030101010101" pitchFamily="2" charset="-122"/>
              </a:rPr>
              <a:t>任意一个流</a:t>
            </a:r>
            <a:r>
              <a:rPr lang="zh-CN" altLang="en-US" dirty="0">
                <a:latin typeface="宋体" panose="02010600030101010101" pitchFamily="2" charset="-122"/>
                <a:ea typeface="宋体" panose="02010600030101010101" pitchFamily="2" charset="-122"/>
              </a:rPr>
              <a:t>都</a:t>
            </a:r>
            <a:r>
              <a:rPr lang="zh-CN" altLang="en-US"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小于等于</a:t>
            </a:r>
            <a:r>
              <a:rPr lang="zh-CN" altLang="en-US" dirty="0">
                <a:latin typeface="宋体" panose="02010600030101010101" pitchFamily="2" charset="-122"/>
                <a:ea typeface="宋体" panose="02010600030101010101" pitchFamily="2" charset="-122"/>
              </a:rPr>
              <a:t>该网络</a:t>
            </a:r>
            <a:r>
              <a:rPr lang="zh-CN" altLang="en-US" dirty="0">
                <a:solidFill>
                  <a:srgbClr val="FF0000"/>
                </a:solidFill>
                <a:latin typeface="宋体" panose="02010600030101010101" pitchFamily="2" charset="-122"/>
                <a:ea typeface="宋体" panose="02010600030101010101" pitchFamily="2" charset="-122"/>
              </a:rPr>
              <a:t>任意一个割</a:t>
            </a:r>
            <a:r>
              <a:rPr lang="zh-CN" altLang="en-US" dirty="0">
                <a:latin typeface="宋体" panose="02010600030101010101" pitchFamily="2" charset="-122"/>
                <a:ea typeface="宋体" panose="02010600030101010101" pitchFamily="2" charset="-122"/>
              </a:rPr>
              <a:t>的容量</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57430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11-43</a:t>
            </a:r>
          </a:p>
        </p:txBody>
      </p:sp>
      <p:sp>
        <p:nvSpPr>
          <p:cNvPr id="3" name="TextBox 2"/>
          <p:cNvSpPr txBox="1"/>
          <p:nvPr/>
        </p:nvSpPr>
        <p:spPr>
          <a:xfrm>
            <a:off x="990600" y="838200"/>
            <a:ext cx="7924800" cy="5441233"/>
          </a:xfrm>
          <a:prstGeom prst="rect">
            <a:avLst/>
          </a:prstGeom>
          <a:noFill/>
        </p:spPr>
        <p:txBody>
          <a:bodyPr wrap="square" rtlCol="0">
            <a:spAutoFit/>
          </a:bodyPr>
          <a:lstStyle/>
          <a:p>
            <a:pPr marL="458788" indent="-458788">
              <a:lnSpc>
                <a:spcPct val="150000"/>
              </a:lnSpc>
            </a:pPr>
            <a:r>
              <a:rPr lang="zh-CN" altLang="en-US" b="1" dirty="0">
                <a:latin typeface="SimSun" pitchFamily="2" charset="-122"/>
                <a:ea typeface="SimSun" pitchFamily="2" charset="-122"/>
              </a:rPr>
              <a:t>引理 </a:t>
            </a:r>
            <a:r>
              <a:rPr lang="en-US" b="1" dirty="0">
                <a:latin typeface="Times New Roman" panose="02020603050405020304" pitchFamily="18" charset="0"/>
                <a:ea typeface="SimSun" pitchFamily="2" charset="-122"/>
                <a:cs typeface="Times New Roman" panose="02020603050405020304" pitchFamily="18" charset="0"/>
              </a:rPr>
              <a:t>11.16</a:t>
            </a:r>
            <a:r>
              <a:rPr lang="en-US" b="1" dirty="0">
                <a:latin typeface="SimSun" pitchFamily="2" charset="-122"/>
                <a:ea typeface="SimSun" pitchFamily="2" charset="-122"/>
              </a:rPr>
              <a:t> </a:t>
            </a: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是一个</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网络，那么</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算法每次计算阻塞流的时间是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当</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算法采用</a:t>
            </a:r>
            <a:r>
              <a:rPr lang="en-US" altLang="zh-CN" dirty="0">
                <a:latin typeface="Times New Roman" pitchFamily="18" charset="0"/>
                <a:ea typeface="SimSun" pitchFamily="2" charset="-122"/>
                <a:cs typeface="Times New Roman" pitchFamily="18" charset="0"/>
              </a:rPr>
              <a:t>DFS</a:t>
            </a:r>
            <a:r>
              <a:rPr lang="zh-CN" altLang="en-US" dirty="0">
                <a:latin typeface="Times New Roman" pitchFamily="18" charset="0"/>
                <a:ea typeface="SimSun" pitchFamily="2" charset="-122"/>
                <a:cs typeface="Times New Roman" pitchFamily="18" charset="0"/>
              </a:rPr>
              <a:t>搜索寻找增广路径时，有以下两种情形：</a:t>
            </a:r>
            <a:endParaRPr lang="en-US" dirty="0">
              <a:latin typeface="Times New Roman" pitchFamily="18" charset="0"/>
              <a:ea typeface="SimSun" pitchFamily="2" charset="-122"/>
              <a:cs typeface="Times New Roman" pitchFamily="18" charset="0"/>
            </a:endParaRPr>
          </a:p>
          <a:p>
            <a:pPr marL="457200" lvl="0" indent="-457200">
              <a:lnSpc>
                <a:spcPct val="150000"/>
              </a:lnSpc>
              <a:buAutoNum type="arabicParenBoth"/>
            </a:pPr>
            <a:r>
              <a:rPr lang="zh-CN" altLang="en-US" dirty="0">
                <a:latin typeface="Times New Roman" pitchFamily="18" charset="0"/>
                <a:ea typeface="SimSun" pitchFamily="2" charset="-122"/>
                <a:cs typeface="Times New Roman" pitchFamily="18" charset="0"/>
              </a:rPr>
              <a:t>汇点 </a:t>
            </a:r>
            <a:r>
              <a:rPr lang="en-US" i="1" dirty="0">
                <a:latin typeface="Times New Roman" pitchFamily="18" charset="0"/>
                <a:ea typeface="SimSun" pitchFamily="2" charset="-122"/>
                <a:cs typeface="Times New Roman" pitchFamily="18" charset="0"/>
              </a:rPr>
              <a:t>t </a:t>
            </a:r>
            <a:r>
              <a:rPr lang="zh-CN" altLang="en-US" dirty="0">
                <a:latin typeface="Times New Roman" pitchFamily="18" charset="0"/>
                <a:ea typeface="SimSun" pitchFamily="2" charset="-122"/>
                <a:cs typeface="Times New Roman" pitchFamily="18" charset="0"/>
              </a:rPr>
              <a:t>被访问到。这时在堆栈中的顶点形成一条从</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的增广路径。因为是</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网络，路径上“所有边”都是饱和边而全部成为</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阻塞</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边。然后，</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算法重新开始一次深度优先搜索。 </a:t>
            </a:r>
            <a:endParaRPr lang="en-US" altLang="zh-CN" dirty="0">
              <a:latin typeface="Times New Roman" pitchFamily="18" charset="0"/>
              <a:ea typeface="SimSun" pitchFamily="2" charset="-122"/>
              <a:cs typeface="Times New Roman" pitchFamily="18" charset="0"/>
            </a:endParaRPr>
          </a:p>
          <a:p>
            <a:pPr marL="457200" lvl="0" indent="-457200">
              <a:lnSpc>
                <a:spcPct val="150000"/>
              </a:lnSpc>
              <a:buAutoNum type="arabicParenBoth"/>
            </a:pPr>
            <a:r>
              <a:rPr lang="zh-CN" altLang="en-US" dirty="0">
                <a:latin typeface="Times New Roman" pitchFamily="18" charset="0"/>
                <a:ea typeface="SimSun" pitchFamily="2" charset="-122"/>
                <a:cs typeface="Times New Roman" pitchFamily="18" charset="0"/>
              </a:rPr>
              <a:t>所有从当前顶点</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的所有出行边（</a:t>
            </a:r>
            <a:r>
              <a:rPr lang="en-US" altLang="zh-CN" dirty="0">
                <a:latin typeface="Times New Roman" pitchFamily="18" charset="0"/>
                <a:ea typeface="SimSun" pitchFamily="2" charset="-122"/>
                <a:cs typeface="Times New Roman" pitchFamily="18" charset="0"/>
              </a:rPr>
              <a:t>outgoing links</a:t>
            </a:r>
            <a:r>
              <a:rPr lang="zh-CN" altLang="en-US" dirty="0">
                <a:latin typeface="Times New Roman" pitchFamily="18" charset="0"/>
                <a:ea typeface="SimSun" pitchFamily="2" charset="-122"/>
                <a:cs typeface="Times New Roman" pitchFamily="18" charset="0"/>
              </a:rPr>
              <a:t>）都已阻塞。这时</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算法回溯到</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的父结点</a:t>
            </a:r>
            <a:r>
              <a:rPr lang="en-US" dirty="0">
                <a:latin typeface="Times New Roman" pitchFamily="18" charset="0"/>
                <a:ea typeface="SimSun" pitchFamily="2" charset="-122"/>
                <a:cs typeface="Times New Roman" pitchFamily="18" charset="0"/>
                <a:sym typeface="Symbol" panose="05050102010706020507" pitchFamily="18" charset="2"/>
              </a:rPr>
              <a:t>(</a:t>
            </a:r>
            <a:r>
              <a:rPr lang="en-US" i="1" dirty="0">
                <a:latin typeface="Times New Roman" pitchFamily="18" charset="0"/>
                <a:ea typeface="SimSun" pitchFamily="2" charset="-122"/>
                <a:cs typeface="Times New Roman" pitchFamily="18" charset="0"/>
                <a:sym typeface="Symbol" panose="05050102010706020507" pitchFamily="18" charset="2"/>
              </a:rPr>
              <a:t>v</a:t>
            </a:r>
            <a:r>
              <a:rPr lang="en-US" dirty="0">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sym typeface="Symbol" panose="05050102010706020507" pitchFamily="18" charset="2"/>
              </a:rPr>
              <a:t>，并</a:t>
            </a:r>
            <a:r>
              <a:rPr lang="zh-CN" altLang="en-US" dirty="0">
                <a:latin typeface="Times New Roman" pitchFamily="18" charset="0"/>
                <a:ea typeface="SimSun" pitchFamily="2" charset="-122"/>
                <a:cs typeface="Times New Roman" pitchFamily="18" charset="0"/>
              </a:rPr>
              <a:t>把边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sym typeface="Symbol" panose="05050102010706020507" pitchFamily="18" charset="2"/>
              </a:rPr>
              <a:t>(</a:t>
            </a:r>
            <a:r>
              <a:rPr lang="en-US" i="1" dirty="0">
                <a:latin typeface="Times New Roman" pitchFamily="18" charset="0"/>
                <a:ea typeface="SimSun" pitchFamily="2" charset="-122"/>
                <a:cs typeface="Times New Roman" pitchFamily="18" charset="0"/>
                <a:sym typeface="Symbol" panose="05050102010706020507" pitchFamily="18" charset="2"/>
              </a:rPr>
              <a:t>v</a:t>
            </a:r>
            <a:r>
              <a:rPr lang="en-US" dirty="0">
                <a:latin typeface="Times New Roman" pitchFamily="18" charset="0"/>
                <a:ea typeface="SimSun" pitchFamily="2" charset="-122"/>
                <a:cs typeface="Times New Roman" pitchFamily="18" charset="0"/>
                <a:sym typeface="Symbol" panose="05050102010706020507" pitchFamily="18" charset="2"/>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标以</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阻塞</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，然后继续深度优先搜索。当</a:t>
            </a:r>
            <a:r>
              <a:rPr lang="en-US" altLang="zh-CN"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的所有出行边都已阻塞，搜索停止。</a:t>
            </a:r>
            <a:endParaRPr lang="en-US" dirty="0">
              <a:latin typeface="Times New Roman" pitchFamily="18" charset="0"/>
              <a:ea typeface="SimSun" pitchFamily="2" charset="-122"/>
              <a:cs typeface="Times New Roman" pitchFamily="18" charset="0"/>
            </a:endParaRPr>
          </a:p>
          <a:p>
            <a:pPr>
              <a:lnSpc>
                <a:spcPct val="150000"/>
              </a:lnSpc>
            </a:pPr>
            <a:r>
              <a:rPr lang="zh-CN" altLang="en-US" dirty="0">
                <a:latin typeface="Times New Roman" pitchFamily="18" charset="0"/>
                <a:ea typeface="SimSun" pitchFamily="2" charset="-122"/>
                <a:cs typeface="Times New Roman" pitchFamily="18" charset="0"/>
              </a:rPr>
              <a:t>从上面的解释可看到，距离图里的每条边被</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算法压入堆栈后，一旦回溯便被标以</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阻塞</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因此每条边入栈最多一次。所以最多需要</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次堆栈操作就可找到阻塞流。因为堆栈操作是寻找阻塞流的主要操作，</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算法每次计算阻塞流的时间是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971852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11-44</a:t>
            </a:r>
          </a:p>
        </p:txBody>
      </p:sp>
      <mc:AlternateContent xmlns:mc="http://schemas.openxmlformats.org/markup-compatibility/2006" xmlns:a14="http://schemas.microsoft.com/office/drawing/2010/main">
        <mc:Choice Requires="a14">
          <p:sp>
            <p:nvSpPr>
              <p:cNvPr id="3" name="TextBox 2"/>
              <p:cNvSpPr txBox="1"/>
              <p:nvPr/>
            </p:nvSpPr>
            <p:spPr>
              <a:xfrm>
                <a:off x="1066800" y="838200"/>
                <a:ext cx="7086600" cy="4881401"/>
              </a:xfrm>
              <a:prstGeom prst="rect">
                <a:avLst/>
              </a:prstGeom>
              <a:noFill/>
            </p:spPr>
            <p:txBody>
              <a:bodyPr wrap="square" rtlCol="0">
                <a:spAutoFit/>
              </a:bodyPr>
              <a:lstStyle/>
              <a:p>
                <a:pPr marL="457200" indent="-457200">
                  <a:lnSpc>
                    <a:spcPct val="150000"/>
                  </a:lnSpc>
                </a:pPr>
                <a:r>
                  <a:rPr lang="zh-CN" altLang="en-US" b="1" dirty="0">
                    <a:latin typeface="Times New Roman" pitchFamily="18" charset="0"/>
                    <a:ea typeface="SimSun" pitchFamily="2" charset="-122"/>
                    <a:cs typeface="Times New Roman" pitchFamily="18" charset="0"/>
                  </a:rPr>
                  <a:t>定理 </a:t>
                </a:r>
                <a:r>
                  <a:rPr lang="en-US" b="1" dirty="0">
                    <a:latin typeface="Times New Roman" pitchFamily="18" charset="0"/>
                    <a:ea typeface="SimSun" pitchFamily="2" charset="-122"/>
                    <a:cs typeface="Times New Roman" pitchFamily="18" charset="0"/>
                  </a:rPr>
                  <a:t>11.17  </a:t>
                </a: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是一个</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网络，那么用</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算法求最大流的时间复杂度是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sz="2400" baseline="30000" dirty="0">
                    <a:latin typeface="Times New Roman" pitchFamily="18" charset="0"/>
                    <a:ea typeface="SimSun" pitchFamily="2" charset="-122"/>
                    <a:cs typeface="Times New Roman" pitchFamily="18" charset="0"/>
                  </a:rPr>
                  <a:t>3/2</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57200" indent="-457200">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如果</a:t>
                </a:r>
                <a:r>
                  <a:rPr lang="zh-CN" altLang="en-US" dirty="0">
                    <a:solidFill>
                      <a:schemeClr val="tx1"/>
                    </a:solidFill>
                    <a:latin typeface="Times New Roman" pitchFamily="18" charset="0"/>
                    <a:ea typeface="SimSun" pitchFamily="2" charset="-122"/>
                    <a:cs typeface="Times New Roman" pitchFamily="18" charset="0"/>
                  </a:rPr>
                  <a:t>最大流</a:t>
                </a:r>
                <a:r>
                  <a:rPr lang="en-US" i="1" dirty="0">
                    <a:solidFill>
                      <a:schemeClr val="tx1"/>
                    </a:solidFill>
                    <a:latin typeface="Times New Roman" pitchFamily="18" charset="0"/>
                    <a:ea typeface="SimSun" pitchFamily="2" charset="-122"/>
                    <a:cs typeface="Times New Roman" pitchFamily="18" charset="0"/>
                  </a:rPr>
                  <a:t>F </a:t>
                </a:r>
                <a:r>
                  <a:rPr lang="en-US" dirty="0">
                    <a:solidFill>
                      <a:schemeClr val="tx1"/>
                    </a:solidFill>
                    <a:latin typeface="Times New Roman" pitchFamily="18" charset="0"/>
                    <a:ea typeface="SimSun" pitchFamily="2" charset="-122"/>
                    <a:cs typeface="Times New Roman" pitchFamily="18" charset="0"/>
                  </a:rPr>
                  <a:t>≤ </a:t>
                </a:r>
                <a:r>
                  <a:rPr lang="en-US" i="1" dirty="0">
                    <a:solidFill>
                      <a:schemeClr val="tx1"/>
                    </a:solidFill>
                    <a:latin typeface="Times New Roman" pitchFamily="18" charset="0"/>
                    <a:ea typeface="SimSun" pitchFamily="2" charset="-122"/>
                    <a:cs typeface="Times New Roman" pitchFamily="18" charset="0"/>
                  </a:rPr>
                  <a:t>m</a:t>
                </a:r>
                <a:r>
                  <a:rPr lang="en-US" sz="2400" baseline="30000" dirty="0">
                    <a:solidFill>
                      <a:schemeClr val="tx1"/>
                    </a:solidFill>
                    <a:latin typeface="Times New Roman" pitchFamily="18" charset="0"/>
                    <a:ea typeface="SimSun" pitchFamily="2" charset="-122"/>
                    <a:cs typeface="Times New Roman" pitchFamily="18" charset="0"/>
                  </a:rPr>
                  <a:t>1/2 </a:t>
                </a:r>
                <a:r>
                  <a:rPr lang="en-US" dirty="0">
                    <a:solidFill>
                      <a:schemeClr val="tx1"/>
                    </a:solidFill>
                    <a:latin typeface="Times New Roman" pitchFamily="18" charset="0"/>
                    <a:ea typeface="SimSun" pitchFamily="2" charset="-122"/>
                    <a:cs typeface="Times New Roman" pitchFamily="18" charset="0"/>
                  </a:rPr>
                  <a:t>= </a:t>
                </a:r>
                <a14:m>
                  <m:oMath xmlns:m="http://schemas.openxmlformats.org/officeDocument/2006/math">
                    <m:rad>
                      <m:radPr>
                        <m:degHide m:val="on"/>
                        <m:ctrlPr>
                          <a:rPr lang="en-US" i="1" smtClean="0">
                            <a:solidFill>
                              <a:schemeClr val="tx1"/>
                            </a:solidFill>
                            <a:latin typeface="Cambria Math" panose="02040503050406030204" pitchFamily="18" charset="0"/>
                            <a:ea typeface="SimSun" pitchFamily="2" charset="-122"/>
                            <a:cs typeface="Times New Roman" pitchFamily="18" charset="0"/>
                          </a:rPr>
                        </m:ctrlPr>
                      </m:radPr>
                      <m:deg/>
                      <m:e>
                        <m:r>
                          <a:rPr lang="en-US" b="0" i="1" smtClean="0">
                            <a:solidFill>
                              <a:schemeClr val="tx1"/>
                            </a:solidFill>
                            <a:latin typeface="Cambria Math"/>
                            <a:ea typeface="SimSun" pitchFamily="2" charset="-122"/>
                            <a:cs typeface="Times New Roman" pitchFamily="18" charset="0"/>
                          </a:rPr>
                          <m:t>𝑚</m:t>
                        </m:r>
                      </m:e>
                    </m:rad>
                  </m:oMath>
                </a14:m>
                <a:r>
                  <a:rPr lang="zh-CN" altLang="en-US" dirty="0">
                    <a:solidFill>
                      <a:schemeClr val="tx1"/>
                    </a:solidFill>
                    <a:latin typeface="Times New Roman" pitchFamily="18" charset="0"/>
                    <a:ea typeface="SimSun" pitchFamily="2" charset="-122"/>
                    <a:cs typeface="Times New Roman" pitchFamily="18" charset="0"/>
                  </a:rPr>
                  <a:t>，那么</a:t>
                </a:r>
                <a:r>
                  <a:rPr lang="en-US" dirty="0" err="1">
                    <a:solidFill>
                      <a:schemeClr val="tx1"/>
                    </a:solidFill>
                    <a:latin typeface="Times New Roman" pitchFamily="18" charset="0"/>
                    <a:ea typeface="SimSun" pitchFamily="2" charset="-122"/>
                    <a:cs typeface="Times New Roman" pitchFamily="18" charset="0"/>
                  </a:rPr>
                  <a:t>Dinic</a:t>
                </a:r>
                <a:r>
                  <a:rPr lang="zh-CN" altLang="en-US" dirty="0">
                    <a:solidFill>
                      <a:schemeClr val="tx1"/>
                    </a:solidFill>
                    <a:latin typeface="Times New Roman" pitchFamily="18" charset="0"/>
                    <a:ea typeface="SimSun" pitchFamily="2" charset="-122"/>
                    <a:cs typeface="Times New Roman" pitchFamily="18" charset="0"/>
                  </a:rPr>
                  <a:t>算法最多计算</a:t>
                </a:r>
                <a:r>
                  <a:rPr lang="en-US" i="1" dirty="0">
                    <a:solidFill>
                      <a:schemeClr val="tx1"/>
                    </a:solidFill>
                    <a:latin typeface="Times New Roman" pitchFamily="18" charset="0"/>
                    <a:ea typeface="SimSun" pitchFamily="2" charset="-122"/>
                    <a:cs typeface="Times New Roman" pitchFamily="18" charset="0"/>
                  </a:rPr>
                  <a:t>m</a:t>
                </a:r>
                <a:r>
                  <a:rPr lang="en-US" sz="2400" baseline="30000" dirty="0">
                    <a:solidFill>
                      <a:schemeClr val="tx1"/>
                    </a:solidFill>
                    <a:latin typeface="Times New Roman" pitchFamily="18" charset="0"/>
                    <a:ea typeface="SimSun" pitchFamily="2" charset="-122"/>
                    <a:cs typeface="Times New Roman" pitchFamily="18" charset="0"/>
                  </a:rPr>
                  <a:t>1/2</a:t>
                </a:r>
                <a:r>
                  <a:rPr lang="zh-CN" altLang="en-US" dirty="0">
                    <a:solidFill>
                      <a:schemeClr val="tx1"/>
                    </a:solidFill>
                    <a:latin typeface="Times New Roman" pitchFamily="18" charset="0"/>
                    <a:ea typeface="SimSun" pitchFamily="2" charset="-122"/>
                    <a:cs typeface="Times New Roman" pitchFamily="18" charset="0"/>
                  </a:rPr>
                  <a:t>次阻塞流</a:t>
                </a:r>
                <a:r>
                  <a:rPr lang="zh-CN" altLang="en-US" dirty="0">
                    <a:latin typeface="Times New Roman" pitchFamily="18" charset="0"/>
                    <a:ea typeface="SimSun" pitchFamily="2" charset="-122"/>
                    <a:cs typeface="Times New Roman" pitchFamily="18" charset="0"/>
                  </a:rPr>
                  <a:t>，而每次阻塞流的计算只要</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时间，所以</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算法的时间复杂度是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sz="2400" baseline="30000" dirty="0">
                    <a:latin typeface="Times New Roman" pitchFamily="18" charset="0"/>
                    <a:ea typeface="SimSun" pitchFamily="2" charset="-122"/>
                    <a:cs typeface="Times New Roman" pitchFamily="18" charset="0"/>
                  </a:rPr>
                  <a:t>3/2</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indent="396875">
                  <a:lnSpc>
                    <a:spcPct val="150000"/>
                  </a:lnSpc>
                </a:pPr>
                <a:r>
                  <a:rPr lang="en-US" altLang="zh-CN" dirty="0">
                    <a:latin typeface="Times New Roman" pitchFamily="18" charset="0"/>
                    <a:ea typeface="SimSun" pitchFamily="2" charset="-122"/>
                    <a:cs typeface="Times New Roman" pitchFamily="18" charset="0"/>
                  </a:rPr>
                  <a:t>	</a:t>
                </a:r>
                <a:r>
                  <a:rPr lang="en-US" altLang="zh-CN" dirty="0" err="1">
                    <a:latin typeface="Times New Roman" pitchFamily="18" charset="0"/>
                    <a:ea typeface="SimSun" pitchFamily="2" charset="-122"/>
                    <a:cs typeface="Times New Roman" pitchFamily="18" charset="0"/>
                  </a:rPr>
                  <a:t>如果</a:t>
                </a:r>
                <a:r>
                  <a:rPr lang="en-US" altLang="zh-CN"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&gt;</a:t>
                </a:r>
                <a:r>
                  <a:rPr lang="en-US" i="1" dirty="0">
                    <a:latin typeface="Times New Roman" pitchFamily="18" charset="0"/>
                    <a:ea typeface="SimSun" pitchFamily="2" charset="-122"/>
                    <a:cs typeface="Times New Roman" pitchFamily="18" charset="0"/>
                  </a:rPr>
                  <a:t> m</a:t>
                </a:r>
                <a:r>
                  <a:rPr lang="en-US" sz="2400" baseline="30000" dirty="0">
                    <a:latin typeface="Times New Roman" pitchFamily="18" charset="0"/>
                    <a:ea typeface="SimSun" pitchFamily="2" charset="-122"/>
                    <a:cs typeface="Times New Roman" pitchFamily="18" charset="0"/>
                  </a:rPr>
                  <a:t>1/2</a:t>
                </a:r>
                <a:r>
                  <a:rPr lang="en-US" dirty="0">
                    <a:latin typeface="Times New Roman" pitchFamily="18" charset="0"/>
                    <a:ea typeface="SimSun" pitchFamily="2" charset="-122"/>
                    <a:cs typeface="Times New Roman" pitchFamily="18" charset="0"/>
                  </a:rPr>
                  <a:t>，那么</a:t>
                </a:r>
                <a:r>
                  <a:rPr lang="zh-CN" altLang="en-US" dirty="0">
                    <a:latin typeface="Times New Roman" pitchFamily="18" charset="0"/>
                    <a:ea typeface="SimSun" pitchFamily="2" charset="-122"/>
                    <a:cs typeface="Times New Roman" pitchFamily="18" charset="0"/>
                  </a:rPr>
                  <a:t>在经过</a:t>
                </a:r>
                <a:r>
                  <a:rPr lang="en-US" i="1" dirty="0">
                    <a:latin typeface="Times New Roman" pitchFamily="18" charset="0"/>
                    <a:ea typeface="SimSun" pitchFamily="2" charset="-122"/>
                    <a:cs typeface="Times New Roman" pitchFamily="18" charset="0"/>
                  </a:rPr>
                  <a:t>m</a:t>
                </a:r>
                <a:r>
                  <a:rPr lang="en-US" sz="2400" baseline="30000"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轮阻塞流计算后，</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的剩余网络</a:t>
                </a:r>
                <a:r>
                  <a:rPr lang="en-US" i="1" dirty="0" err="1">
                    <a:latin typeface="Times New Roman" pitchFamily="18" charset="0"/>
                    <a:ea typeface="SimSun" pitchFamily="2" charset="-122"/>
                    <a:cs typeface="Times New Roman" pitchFamily="18" charset="0"/>
                  </a:rPr>
                  <a:t>G</a:t>
                </a:r>
                <a:r>
                  <a:rPr lang="en-US" sz="2400" i="1" baseline="-25000" dirty="0" err="1">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中</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的距离</a:t>
                </a:r>
                <a:r>
                  <a:rPr lang="en-US" i="1" dirty="0">
                    <a:latin typeface="Times New Roman" pitchFamily="18" charset="0"/>
                    <a:ea typeface="SimSun" pitchFamily="2" charset="-122"/>
                    <a:cs typeface="Times New Roman" pitchFamily="18" charset="0"/>
                    <a:sym typeface="Symbol"/>
                  </a:rPr>
                  <a:t></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大于</a:t>
                </a:r>
                <a:r>
                  <a:rPr lang="en-US" i="1" dirty="0">
                    <a:latin typeface="Times New Roman" pitchFamily="18" charset="0"/>
                    <a:ea typeface="SimSun" pitchFamily="2" charset="-122"/>
                    <a:cs typeface="Times New Roman" pitchFamily="18" charset="0"/>
                  </a:rPr>
                  <a:t>m</a:t>
                </a:r>
                <a:r>
                  <a:rPr lang="en-US" sz="2400" baseline="30000"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。再由引理</a:t>
                </a:r>
                <a:r>
                  <a:rPr lang="en-US" dirty="0">
                    <a:latin typeface="Times New Roman" pitchFamily="18" charset="0"/>
                    <a:ea typeface="SimSun" pitchFamily="2" charset="-122"/>
                    <a:cs typeface="Times New Roman" pitchFamily="18" charset="0"/>
                  </a:rPr>
                  <a:t>11.15</a:t>
                </a:r>
                <a:r>
                  <a:rPr lang="zh-CN" altLang="en-US" dirty="0">
                    <a:latin typeface="Times New Roman" pitchFamily="18" charset="0"/>
                    <a:ea typeface="SimSun" pitchFamily="2" charset="-122"/>
                    <a:cs typeface="Times New Roman" pitchFamily="18" charset="0"/>
                  </a:rPr>
                  <a:t>知，</a:t>
                </a:r>
                <a:r>
                  <a:rPr lang="en-US" i="1" dirty="0">
                    <a:latin typeface="Times New Roman" pitchFamily="18" charset="0"/>
                    <a:ea typeface="SimSun" pitchFamily="2" charset="-122"/>
                    <a:cs typeface="Times New Roman" pitchFamily="18" charset="0"/>
                    <a:sym typeface="Symbol"/>
                  </a:rPr>
                  <a:t></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14:m>
                  <m:oMath xmlns:m="http://schemas.openxmlformats.org/officeDocument/2006/math">
                    <m:f>
                      <m:fPr>
                        <m:ctrlPr>
                          <a:rPr lang="en-US" sz="2000" i="1" smtClean="0">
                            <a:latin typeface="Cambria Math" panose="02040503050406030204" pitchFamily="18" charset="0"/>
                            <a:ea typeface="SimSun" pitchFamily="2" charset="-122"/>
                            <a:cs typeface="Times New Roman" pitchFamily="18" charset="0"/>
                          </a:rPr>
                        </m:ctrlPr>
                      </m:fPr>
                      <m:num>
                        <m:r>
                          <a:rPr lang="en-US" sz="2000" b="0" i="1" smtClean="0">
                            <a:latin typeface="Cambria Math"/>
                            <a:ea typeface="SimSun" pitchFamily="2" charset="-122"/>
                            <a:cs typeface="Times New Roman" pitchFamily="18" charset="0"/>
                          </a:rPr>
                          <m:t>𝑚</m:t>
                        </m:r>
                      </m:num>
                      <m:den>
                        <m:r>
                          <a:rPr lang="en-US" sz="2000" b="0" i="1" smtClean="0">
                            <a:latin typeface="Cambria Math"/>
                            <a:ea typeface="SimSun" pitchFamily="2" charset="-122"/>
                            <a:cs typeface="Times New Roman" pitchFamily="18" charset="0"/>
                          </a:rPr>
                          <m:t>𝑀</m:t>
                        </m:r>
                        <m:r>
                          <a:rPr lang="en-US" sz="2000" b="0" i="1" baseline="-25000" smtClean="0">
                            <a:latin typeface="Cambria Math"/>
                            <a:ea typeface="SimSun" pitchFamily="2" charset="-122"/>
                            <a:cs typeface="Times New Roman" pitchFamily="18" charset="0"/>
                          </a:rPr>
                          <m:t>𝑓</m:t>
                        </m:r>
                      </m:den>
                    </m:f>
                  </m:oMath>
                </a14:m>
                <a:r>
                  <a:rPr lang="zh-CN" altLang="en-US" dirty="0">
                    <a:latin typeface="Times New Roman" pitchFamily="18" charset="0"/>
                    <a:ea typeface="SimSun" pitchFamily="2" charset="-122"/>
                    <a:cs typeface="Times New Roman" pitchFamily="18" charset="0"/>
                  </a:rPr>
                  <a:t>，即 </a:t>
                </a:r>
                <a:r>
                  <a:rPr lang="en-US" sz="2000" i="1" dirty="0">
                    <a:latin typeface="Times New Roman" pitchFamily="18" charset="0"/>
                    <a:ea typeface="SimSun" pitchFamily="2" charset="-122"/>
                    <a:cs typeface="Times New Roman" pitchFamily="18" charset="0"/>
                  </a:rPr>
                  <a:t>M</a:t>
                </a:r>
                <a:r>
                  <a:rPr lang="en-US" sz="2800" i="1" baseline="-15000" dirty="0">
                    <a:latin typeface="Times New Roman" pitchFamily="18" charset="0"/>
                    <a:ea typeface="SimSun" pitchFamily="2" charset="-122"/>
                    <a:cs typeface="Times New Roman" pitchFamily="18" charset="0"/>
                  </a:rPr>
                  <a:t>f</a:t>
                </a:r>
                <a:r>
                  <a:rPr 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14:m>
                  <m:oMath xmlns:m="http://schemas.openxmlformats.org/officeDocument/2006/math">
                    <m:f>
                      <m:fPr>
                        <m:ctrlPr>
                          <a:rPr lang="en-US" sz="2000" i="1" smtClean="0">
                            <a:latin typeface="Cambria Math" panose="02040503050406030204" pitchFamily="18" charset="0"/>
                            <a:ea typeface="SimSun" pitchFamily="2" charset="-122"/>
                            <a:cs typeface="Times New Roman" pitchFamily="18" charset="0"/>
                          </a:rPr>
                        </m:ctrlPr>
                      </m:fPr>
                      <m:num>
                        <m:r>
                          <a:rPr lang="en-US" sz="2000" b="0" i="1" smtClean="0">
                            <a:latin typeface="Cambria Math"/>
                            <a:ea typeface="SimSun" pitchFamily="2" charset="-122"/>
                            <a:cs typeface="Times New Roman" pitchFamily="18" charset="0"/>
                          </a:rPr>
                          <m:t>𝑚</m:t>
                        </m:r>
                      </m:num>
                      <m:den>
                        <m:r>
                          <a:rPr lang="en-US" sz="2000" i="1" smtClean="0">
                            <a:latin typeface="Cambria Math"/>
                            <a:ea typeface="Cambria Math"/>
                            <a:cs typeface="Times New Roman" pitchFamily="18" charset="0"/>
                          </a:rPr>
                          <m:t>𝛿</m:t>
                        </m:r>
                        <m:r>
                          <a:rPr lang="en-US" sz="2000" b="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𝑠</m:t>
                        </m:r>
                        <m:r>
                          <a:rPr lang="en-US" sz="2000" b="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𝑡</m:t>
                        </m:r>
                        <m:r>
                          <a:rPr lang="en-US" sz="2000" b="0" i="1" smtClean="0">
                            <a:latin typeface="Cambria Math"/>
                            <a:ea typeface="Cambria Math"/>
                            <a:cs typeface="Times New Roman" pitchFamily="18" charset="0"/>
                          </a:rPr>
                          <m:t>)</m:t>
                        </m:r>
                      </m:den>
                    </m:f>
                  </m:oMath>
                </a14:m>
                <a:r>
                  <a:rPr lang="en-US" sz="2000" dirty="0">
                    <a:latin typeface="Times New Roman" pitchFamily="18" charset="0"/>
                    <a:ea typeface="SimSun" pitchFamily="2" charset="-122"/>
                    <a:cs typeface="Times New Roman" pitchFamily="18" charset="0"/>
                  </a:rPr>
                  <a:t>&lt;  </a:t>
                </a:r>
                <a14:m>
                  <m:oMath xmlns:m="http://schemas.openxmlformats.org/officeDocument/2006/math">
                    <m:f>
                      <m:fPr>
                        <m:ctrlPr>
                          <a:rPr lang="en-US" sz="2000" i="1" dirty="0" smtClean="0">
                            <a:latin typeface="Cambria Math" panose="02040503050406030204" pitchFamily="18" charset="0"/>
                            <a:ea typeface="SimSun" pitchFamily="2" charset="-122"/>
                            <a:cs typeface="Times New Roman" pitchFamily="18" charset="0"/>
                          </a:rPr>
                        </m:ctrlPr>
                      </m:fPr>
                      <m:num>
                        <m:r>
                          <a:rPr lang="en-US" sz="2000" b="0" i="1" dirty="0" smtClean="0">
                            <a:latin typeface="Cambria Math"/>
                            <a:ea typeface="SimSun" pitchFamily="2" charset="-122"/>
                            <a:cs typeface="Times New Roman" pitchFamily="18" charset="0"/>
                          </a:rPr>
                          <m:t>𝑚</m:t>
                        </m:r>
                      </m:num>
                      <m:den>
                        <m:rad>
                          <m:radPr>
                            <m:degHide m:val="on"/>
                            <m:ctrlPr>
                              <a:rPr lang="en-US" sz="2000" i="1" dirty="0" smtClean="0">
                                <a:latin typeface="Cambria Math" panose="02040503050406030204" pitchFamily="18" charset="0"/>
                                <a:ea typeface="SimSun" pitchFamily="2" charset="-122"/>
                                <a:cs typeface="Times New Roman" pitchFamily="18" charset="0"/>
                              </a:rPr>
                            </m:ctrlPr>
                          </m:radPr>
                          <m:deg/>
                          <m:e>
                            <m:r>
                              <a:rPr lang="en-US" sz="2000" b="0" i="1" dirty="0" smtClean="0">
                                <a:latin typeface="Cambria Math"/>
                                <a:ea typeface="SimSun" pitchFamily="2" charset="-122"/>
                                <a:cs typeface="Times New Roman" pitchFamily="18" charset="0"/>
                              </a:rPr>
                              <m:t>𝑚</m:t>
                            </m:r>
                          </m:e>
                        </m:rad>
                      </m:den>
                    </m:f>
                  </m:oMath>
                </a14:m>
                <a:r>
                  <a:rPr lang="en-US" sz="2000" dirty="0">
                    <a:latin typeface="Times New Roman" pitchFamily="18" charset="0"/>
                    <a:ea typeface="SimSun" pitchFamily="2" charset="-122"/>
                    <a:cs typeface="Times New Roman" pitchFamily="18" charset="0"/>
                  </a:rPr>
                  <a:t>= </a:t>
                </a:r>
                <a14:m>
                  <m:oMath xmlns:m="http://schemas.openxmlformats.org/officeDocument/2006/math">
                    <m:rad>
                      <m:radPr>
                        <m:degHide m:val="on"/>
                        <m:ctrlPr>
                          <a:rPr lang="en-US" sz="2000" i="1" dirty="0" smtClean="0">
                            <a:latin typeface="Cambria Math" panose="02040503050406030204" pitchFamily="18" charset="0"/>
                            <a:ea typeface="SimSun" pitchFamily="2" charset="-122"/>
                            <a:cs typeface="Times New Roman" pitchFamily="18" charset="0"/>
                          </a:rPr>
                        </m:ctrlPr>
                      </m:radPr>
                      <m:deg/>
                      <m:e>
                        <m:r>
                          <a:rPr lang="en-US" sz="2000" b="0" i="1" dirty="0" smtClean="0">
                            <a:latin typeface="Cambria Math"/>
                            <a:ea typeface="SimSun" pitchFamily="2" charset="-122"/>
                            <a:cs typeface="Times New Roman" pitchFamily="18" charset="0"/>
                          </a:rPr>
                          <m:t>𝑚</m:t>
                        </m:r>
                      </m:e>
                    </m:rad>
                  </m:oMath>
                </a14:m>
                <a:r>
                  <a:rPr lang="zh-CN" altLang="en-US" dirty="0">
                    <a:latin typeface="Times New Roman" pitchFamily="18" charset="0"/>
                    <a:ea typeface="SimSun" pitchFamily="2" charset="-122"/>
                    <a:cs typeface="Times New Roman" pitchFamily="18" charset="0"/>
                  </a:rPr>
                  <a:t>，这里</a:t>
                </a:r>
                <a:r>
                  <a:rPr lang="en-US" i="1" dirty="0">
                    <a:latin typeface="Times New Roman" pitchFamily="18" charset="0"/>
                    <a:ea typeface="SimSun" pitchFamily="2" charset="-122"/>
                    <a:cs typeface="Times New Roman" pitchFamily="18" charset="0"/>
                  </a:rPr>
                  <a:t>M</a:t>
                </a:r>
                <a:r>
                  <a:rPr lang="en-US" sz="2400" i="1" baseline="-15000"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是剩余网络</a:t>
                </a:r>
                <a:r>
                  <a:rPr lang="en-US" i="1" dirty="0" err="1">
                    <a:latin typeface="Times New Roman" pitchFamily="18" charset="0"/>
                    <a:ea typeface="SimSun" pitchFamily="2" charset="-122"/>
                    <a:cs typeface="Times New Roman" pitchFamily="18" charset="0"/>
                  </a:rPr>
                  <a:t>G</a:t>
                </a:r>
                <a:r>
                  <a:rPr lang="en-US" sz="2400" i="1" baseline="-15000" dirty="0" err="1">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中最大流。</a:t>
                </a:r>
                <a:endParaRPr lang="en-US" altLang="zh-CN" dirty="0">
                  <a:latin typeface="Times New Roman" pitchFamily="18" charset="0"/>
                  <a:ea typeface="SimSun" pitchFamily="2" charset="-122"/>
                  <a:cs typeface="Times New Roman" pitchFamily="18" charset="0"/>
                </a:endParaRPr>
              </a:p>
              <a:p>
                <a:pPr marL="457200" indent="396875">
                  <a:lnSpc>
                    <a:spcPct val="150000"/>
                  </a:lnSpc>
                </a:pPr>
                <a:r>
                  <a:rPr lang="zh-CN" altLang="en-US" dirty="0">
                    <a:latin typeface="Times New Roman" pitchFamily="18" charset="0"/>
                    <a:ea typeface="SimSun" pitchFamily="2" charset="-122"/>
                    <a:cs typeface="Times New Roman" pitchFamily="18" charset="0"/>
                  </a:rPr>
                  <a:t>所以，最多再经过</a:t>
                </a:r>
                <a:r>
                  <a:rPr lang="en-US" dirty="0">
                    <a:latin typeface="Times New Roman" pitchFamily="18" charset="0"/>
                    <a:ea typeface="SimSun" pitchFamily="2" charset="-122"/>
                    <a:cs typeface="Times New Roman" pitchFamily="18" charset="0"/>
                  </a:rPr>
                  <a:t> </a:t>
                </a:r>
                <a14:m>
                  <m:oMath xmlns:m="http://schemas.openxmlformats.org/officeDocument/2006/math">
                    <m:rad>
                      <m:radPr>
                        <m:degHide m:val="on"/>
                        <m:ctrlPr>
                          <a:rPr lang="en-US" i="1" smtClean="0">
                            <a:latin typeface="Cambria Math" panose="02040503050406030204" pitchFamily="18" charset="0"/>
                            <a:ea typeface="SimSun" pitchFamily="2" charset="-122"/>
                            <a:cs typeface="Times New Roman" pitchFamily="18" charset="0"/>
                          </a:rPr>
                        </m:ctrlPr>
                      </m:radPr>
                      <m:deg/>
                      <m:e>
                        <m:r>
                          <a:rPr lang="en-US" b="0" i="1" smtClean="0">
                            <a:latin typeface="Cambria Math"/>
                            <a:ea typeface="SimSun" pitchFamily="2" charset="-122"/>
                            <a:cs typeface="Times New Roman" pitchFamily="18" charset="0"/>
                          </a:rPr>
                          <m:t>𝑚</m:t>
                        </m:r>
                      </m:e>
                    </m:rad>
                  </m:oMath>
                </a14:m>
                <a:r>
                  <a:rPr lang="zh-CN" altLang="en-US" dirty="0">
                    <a:latin typeface="Times New Roman" pitchFamily="18" charset="0"/>
                    <a:ea typeface="SimSun" pitchFamily="2" charset="-122"/>
                    <a:cs typeface="Times New Roman" pitchFamily="18" charset="0"/>
                  </a:rPr>
                  <a:t>次阻塞流的计算，最大流即可找到。因为每一轮的时间是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，所以，</a:t>
                </a:r>
                <a:r>
                  <a:rPr lang="en-US" dirty="0" err="1">
                    <a:latin typeface="Times New Roman" pitchFamily="18" charset="0"/>
                    <a:ea typeface="SimSun" pitchFamily="2" charset="-122"/>
                    <a:cs typeface="Times New Roman" pitchFamily="18" charset="0"/>
                  </a:rPr>
                  <a:t>Dinic</a:t>
                </a:r>
                <a:r>
                  <a:rPr lang="zh-CN" altLang="en-US" dirty="0">
                    <a:latin typeface="Times New Roman" pitchFamily="18" charset="0"/>
                    <a:ea typeface="SimSun" pitchFamily="2" charset="-122"/>
                    <a:cs typeface="Times New Roman" pitchFamily="18" charset="0"/>
                  </a:rPr>
                  <a:t>算法计算一个</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网络的最大流的时间是</a:t>
                </a:r>
                <a:r>
                  <a:rPr lang="en-US" dirty="0">
                    <a:latin typeface="Times New Roman" pitchFamily="18" charset="0"/>
                    <a:ea typeface="SimSun" pitchFamily="2" charset="-122"/>
                    <a:cs typeface="Times New Roman" pitchFamily="18" charset="0"/>
                  </a:rPr>
                  <a:t>O(</a:t>
                </a:r>
                <a:r>
                  <a:rPr lang="en-US" i="1" dirty="0">
                    <a:latin typeface="Times New Roman" pitchFamily="18" charset="0"/>
                    <a:ea typeface="SimSun" pitchFamily="2" charset="-122"/>
                    <a:cs typeface="Times New Roman" pitchFamily="18" charset="0"/>
                  </a:rPr>
                  <a:t>m</a:t>
                </a:r>
                <a:r>
                  <a:rPr lang="en-US" sz="2400" baseline="30000" dirty="0">
                    <a:latin typeface="Times New Roman" pitchFamily="18" charset="0"/>
                    <a:ea typeface="SimSun" pitchFamily="2" charset="-122"/>
                    <a:cs typeface="Times New Roman" pitchFamily="18" charset="0"/>
                  </a:rPr>
                  <a:t>3/2</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endParaRPr lang="en-US" dirty="0">
                  <a:latin typeface="Times New Roman" pitchFamily="18" charset="0"/>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66800" y="838200"/>
                <a:ext cx="7086600" cy="4881401"/>
              </a:xfrm>
              <a:prstGeom prst="rect">
                <a:avLst/>
              </a:prstGeom>
              <a:blipFill>
                <a:blip r:embed="rId3"/>
                <a:stretch>
                  <a:fillRect l="-688" r="-602" b="-1125"/>
                </a:stretch>
              </a:blipFill>
            </p:spPr>
            <p:txBody>
              <a:bodyPr/>
              <a:lstStyle/>
              <a:p>
                <a:r>
                  <a:rPr lang="en-US">
                    <a:noFill/>
                  </a:rPr>
                  <a:t> </a:t>
                </a:r>
              </a:p>
            </p:txBody>
          </p:sp>
        </mc:Fallback>
      </mc:AlternateContent>
    </p:spTree>
    <p:extLst>
      <p:ext uri="{BB962C8B-B14F-4D97-AF65-F5344CB8AC3E}">
        <p14:creationId xmlns:p14="http://schemas.microsoft.com/office/powerpoint/2010/main" val="2964262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11-45</a:t>
            </a:r>
          </a:p>
        </p:txBody>
      </p:sp>
      <p:sp>
        <p:nvSpPr>
          <p:cNvPr id="3" name="TextBox 2"/>
          <p:cNvSpPr txBox="1"/>
          <p:nvPr/>
        </p:nvSpPr>
        <p:spPr>
          <a:xfrm>
            <a:off x="1054902" y="609599"/>
            <a:ext cx="6858000" cy="2169825"/>
          </a:xfrm>
          <a:prstGeom prst="rect">
            <a:avLst/>
          </a:prstGeom>
          <a:noFill/>
        </p:spPr>
        <p:txBody>
          <a:bodyPr wrap="square" rtlCol="0">
            <a:spAutoFit/>
          </a:bodyPr>
          <a:lstStyle/>
          <a:p>
            <a:pPr>
              <a:lnSpc>
                <a:spcPct val="150000"/>
              </a:lnSpc>
            </a:pPr>
            <a:r>
              <a:rPr lang="en-US" sz="2400" b="1" dirty="0" err="1">
                <a:latin typeface="SimSun" panose="02010600030101010101" pitchFamily="2" charset="-122"/>
                <a:ea typeface="SimSun" panose="02010600030101010101" pitchFamily="2" charset="-122"/>
                <a:cs typeface="Times New Roman" pitchFamily="18" charset="0"/>
              </a:rPr>
              <a:t>单分支网络</a:t>
            </a:r>
            <a:r>
              <a:rPr lang="en-US" sz="2400" b="1" dirty="0">
                <a:latin typeface="SimSun" panose="02010600030101010101" pitchFamily="2" charset="-122"/>
                <a:ea typeface="SimSun" panose="02010600030101010101" pitchFamily="2" charset="-122"/>
                <a:cs typeface="Times New Roman" pitchFamily="18" charset="0"/>
              </a:rPr>
              <a:t> (</a:t>
            </a:r>
            <a:r>
              <a:rPr lang="zh-CN" altLang="en-US" sz="2400" b="1" dirty="0">
                <a:latin typeface="SimSun" panose="02010600030101010101" pitchFamily="2" charset="-122"/>
                <a:ea typeface="SimSun" panose="02010600030101010101" pitchFamily="2" charset="-122"/>
                <a:cs typeface="Times New Roman" pitchFamily="18" charset="0"/>
              </a:rPr>
              <a:t>定义 </a:t>
            </a:r>
            <a:r>
              <a:rPr lang="en-US" sz="2400" b="1" dirty="0">
                <a:latin typeface="Times New Roman" pitchFamily="18" charset="0"/>
                <a:ea typeface="SimSun" pitchFamily="2" charset="-122"/>
                <a:cs typeface="Times New Roman" pitchFamily="18" charset="0"/>
              </a:rPr>
              <a:t>11.12 </a:t>
            </a:r>
            <a:r>
              <a:rPr lang="en-US" sz="2400" b="1" dirty="0">
                <a:latin typeface="SimSun" panose="02010600030101010101" pitchFamily="2" charset="-122"/>
                <a:ea typeface="SimSun" panose="02010600030101010101" pitchFamily="2" charset="-122"/>
                <a:cs typeface="Times New Roman" pitchFamily="18" charset="0"/>
              </a:rPr>
              <a:t>)</a:t>
            </a:r>
          </a:p>
          <a:p>
            <a:pPr marL="457200">
              <a:lnSpc>
                <a:spcPct val="150000"/>
              </a:lnSpc>
            </a:pPr>
            <a:r>
              <a:rPr lang="zh-CN" altLang="en-US" dirty="0">
                <a:latin typeface="Times New Roman" pitchFamily="18" charset="0"/>
                <a:ea typeface="SimSun" pitchFamily="2" charset="-122"/>
                <a:cs typeface="Times New Roman" pitchFamily="18" charset="0"/>
              </a:rPr>
              <a:t>如果一个</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网络中</a:t>
            </a:r>
            <a:r>
              <a:rPr lang="zh-CN" altLang="en-US" dirty="0">
                <a:solidFill>
                  <a:srgbClr val="FF0000"/>
                </a:solidFill>
                <a:latin typeface="Times New Roman" pitchFamily="18" charset="0"/>
                <a:ea typeface="SimSun" pitchFamily="2" charset="-122"/>
                <a:cs typeface="Times New Roman" pitchFamily="18" charset="0"/>
              </a:rPr>
              <a:t>除了源点</a:t>
            </a:r>
            <a:r>
              <a:rPr lang="en-US" i="1" dirty="0">
                <a:solidFill>
                  <a:srgbClr val="FF0000"/>
                </a:solidFill>
                <a:latin typeface="Times New Roman" pitchFamily="18" charset="0"/>
                <a:ea typeface="SimSun" pitchFamily="2" charset="-122"/>
                <a:cs typeface="Times New Roman" pitchFamily="18" charset="0"/>
              </a:rPr>
              <a:t>s</a:t>
            </a:r>
            <a:r>
              <a:rPr lang="zh-CN" altLang="en-US" dirty="0">
                <a:solidFill>
                  <a:srgbClr val="FF0000"/>
                </a:solidFill>
                <a:latin typeface="Times New Roman" pitchFamily="18" charset="0"/>
                <a:ea typeface="SimSun" pitchFamily="2" charset="-122"/>
                <a:cs typeface="Times New Roman" pitchFamily="18" charset="0"/>
              </a:rPr>
              <a:t>和汇点</a:t>
            </a:r>
            <a:r>
              <a:rPr lang="en-US" i="1" dirty="0">
                <a:solidFill>
                  <a:srgbClr val="FF0000"/>
                </a:solidFill>
                <a:latin typeface="Times New Roman" pitchFamily="18" charset="0"/>
                <a:ea typeface="SimSun" pitchFamily="2" charset="-122"/>
                <a:cs typeface="Times New Roman" pitchFamily="18" charset="0"/>
              </a:rPr>
              <a:t>t</a:t>
            </a:r>
            <a:r>
              <a:rPr lang="zh-CN" altLang="en-US" dirty="0">
                <a:solidFill>
                  <a:srgbClr val="FF0000"/>
                </a:solidFill>
                <a:latin typeface="Times New Roman" pitchFamily="18" charset="0"/>
                <a:ea typeface="SimSun" pitchFamily="2" charset="-122"/>
                <a:cs typeface="Times New Roman" pitchFamily="18" charset="0"/>
              </a:rPr>
              <a:t>以外</a:t>
            </a:r>
            <a:r>
              <a:rPr lang="zh-CN" altLang="en-US" dirty="0">
                <a:latin typeface="Times New Roman" pitchFamily="18" charset="0"/>
                <a:ea typeface="SimSun" pitchFamily="2" charset="-122"/>
                <a:cs typeface="Times New Roman" pitchFamily="18" charset="0"/>
              </a:rPr>
              <a:t>的</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任意顶点都只有</a:t>
            </a:r>
            <a:r>
              <a:rPr lang="zh-CN" altLang="en-US" b="1" dirty="0">
                <a:solidFill>
                  <a:srgbClr val="FF0000"/>
                </a:solidFill>
                <a:effectLst>
                  <a:outerShdw blurRad="38100" dist="38100" dir="2700000" algn="tl">
                    <a:srgbClr val="C0C0C0"/>
                  </a:outerShdw>
                </a:effectLst>
                <a:latin typeface="华文细黑" pitchFamily="2" charset="-122"/>
                <a:ea typeface="华文细黑" pitchFamily="2" charset="-122"/>
              </a:rPr>
              <a:t>一条出去的边</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或者只有</a:t>
            </a:r>
            <a:r>
              <a:rPr lang="zh-CN" altLang="en-US" b="1" dirty="0">
                <a:solidFill>
                  <a:srgbClr val="FF0000"/>
                </a:solidFill>
                <a:effectLst>
                  <a:outerShdw blurRad="38100" dist="38100" dir="2700000" algn="tl">
                    <a:srgbClr val="C0C0C0"/>
                  </a:outerShdw>
                </a:effectLst>
                <a:latin typeface="华文细黑" pitchFamily="2" charset="-122"/>
                <a:ea typeface="华文细黑" pitchFamily="2" charset="-122"/>
              </a:rPr>
              <a:t>一条进来的边</a:t>
            </a:r>
            <a:r>
              <a:rPr lang="zh-CN" altLang="en-US" dirty="0">
                <a:latin typeface="Times New Roman" pitchFamily="18" charset="0"/>
                <a:ea typeface="SimSun" pitchFamily="2" charset="-122"/>
                <a:cs typeface="Times New Roman" pitchFamily="18" charset="0"/>
              </a:rPr>
              <a:t>，则称为单分支网络。</a:t>
            </a:r>
            <a:endParaRPr lang="en-US" altLang="zh-CN" dirty="0">
              <a:latin typeface="Times New Roman" pitchFamily="18" charset="0"/>
              <a:ea typeface="SimSun" pitchFamily="2" charset="-122"/>
              <a:cs typeface="Times New Roman" pitchFamily="18" charset="0"/>
            </a:endParaRPr>
          </a:p>
          <a:p>
            <a:pPr marL="457200">
              <a:lnSpc>
                <a:spcPct val="150000"/>
              </a:lnSpc>
            </a:pPr>
            <a:endParaRPr lang="en-US" dirty="0">
              <a:latin typeface="Times New Roman" pitchFamily="18" charset="0"/>
              <a:ea typeface="SimSun" pitchFamily="2" charset="-122"/>
              <a:cs typeface="Times New Roman" pitchFamily="18" charset="0"/>
            </a:endParaRPr>
          </a:p>
          <a:p>
            <a:r>
              <a:rPr lang="en-US" b="1" dirty="0">
                <a:latin typeface="Times New Roman" pitchFamily="18" charset="0"/>
                <a:ea typeface="SimSun" pitchFamily="2" charset="-122"/>
                <a:cs typeface="Times New Roman" pitchFamily="18" charset="0"/>
              </a:rPr>
              <a:t>例  (</a:t>
            </a:r>
            <a:r>
              <a:rPr lang="en-US" dirty="0" err="1">
                <a:latin typeface="Times New Roman" pitchFamily="18" charset="0"/>
                <a:ea typeface="SimSun" pitchFamily="2" charset="-122"/>
                <a:cs typeface="Times New Roman" pitchFamily="18" charset="0"/>
              </a:rPr>
              <a:t>图中边容量</a:t>
            </a: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都是</a:t>
            </a:r>
            <a:r>
              <a:rPr lang="en-US" dirty="0">
                <a:latin typeface="Times New Roman" pitchFamily="18" charset="0"/>
                <a:ea typeface="SimSun" pitchFamily="2" charset="-122"/>
                <a:cs typeface="Times New Roman" pitchFamily="18" charset="0"/>
              </a:rPr>
              <a:t> 1，略去)</a:t>
            </a:r>
            <a:endParaRPr lang="en-US" b="1" dirty="0">
              <a:latin typeface="Times New Roman" pitchFamily="18" charset="0"/>
              <a:ea typeface="SimSun" pitchFamily="2" charset="-122"/>
              <a:cs typeface="Times New Roman" pitchFamily="18" charset="0"/>
            </a:endParaRPr>
          </a:p>
        </p:txBody>
      </p:sp>
      <p:sp>
        <p:nvSpPr>
          <p:cNvPr id="4"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5" name="Rectangle 7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6" name="Group 40"/>
          <p:cNvGrpSpPr>
            <a:grpSpLocks noChangeAspect="1"/>
          </p:cNvGrpSpPr>
          <p:nvPr/>
        </p:nvGrpSpPr>
        <p:grpSpPr bwMode="auto">
          <a:xfrm>
            <a:off x="2122478" y="2667000"/>
            <a:ext cx="5378153" cy="2133600"/>
            <a:chOff x="2520" y="1440"/>
            <a:chExt cx="6524" cy="2564"/>
          </a:xfrm>
        </p:grpSpPr>
        <p:sp>
          <p:nvSpPr>
            <p:cNvPr id="37" name="AutoShape 70"/>
            <p:cNvSpPr>
              <a:spLocks noChangeAspect="1" noChangeArrowheads="1" noTextEdit="1"/>
            </p:cNvSpPr>
            <p:nvPr/>
          </p:nvSpPr>
          <p:spPr bwMode="auto">
            <a:xfrm>
              <a:off x="2520" y="1440"/>
              <a:ext cx="6524" cy="2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41"/>
            <p:cNvGrpSpPr>
              <a:grpSpLocks/>
            </p:cNvGrpSpPr>
            <p:nvPr/>
          </p:nvGrpSpPr>
          <p:grpSpPr bwMode="auto">
            <a:xfrm>
              <a:off x="3102" y="1575"/>
              <a:ext cx="4674" cy="2273"/>
              <a:chOff x="3777" y="1680"/>
              <a:chExt cx="4674" cy="2273"/>
            </a:xfrm>
          </p:grpSpPr>
          <p:sp>
            <p:nvSpPr>
              <p:cNvPr id="39" name="Text Box 69"/>
              <p:cNvSpPr txBox="1">
                <a:spLocks noChangeArrowheads="1"/>
              </p:cNvSpPr>
              <p:nvPr/>
            </p:nvSpPr>
            <p:spPr bwMode="auto">
              <a:xfrm>
                <a:off x="3777" y="2562"/>
                <a:ext cx="43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s</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0" name="Text Box 68"/>
              <p:cNvSpPr txBox="1">
                <a:spLocks noChangeArrowheads="1"/>
              </p:cNvSpPr>
              <p:nvPr/>
            </p:nvSpPr>
            <p:spPr bwMode="auto">
              <a:xfrm>
                <a:off x="4709" y="1680"/>
                <a:ext cx="431"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1" name="Text Box 67"/>
              <p:cNvSpPr txBox="1">
                <a:spLocks noChangeArrowheads="1"/>
              </p:cNvSpPr>
              <p:nvPr/>
            </p:nvSpPr>
            <p:spPr bwMode="auto">
              <a:xfrm>
                <a:off x="5860" y="1680"/>
                <a:ext cx="430"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2" name="Text Box 66"/>
              <p:cNvSpPr txBox="1">
                <a:spLocks noChangeArrowheads="1"/>
              </p:cNvSpPr>
              <p:nvPr/>
            </p:nvSpPr>
            <p:spPr bwMode="auto">
              <a:xfrm>
                <a:off x="4716" y="3419"/>
                <a:ext cx="626"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3" name="Text Box 65"/>
              <p:cNvSpPr txBox="1">
                <a:spLocks noChangeArrowheads="1"/>
              </p:cNvSpPr>
              <p:nvPr/>
            </p:nvSpPr>
            <p:spPr bwMode="auto">
              <a:xfrm>
                <a:off x="5810" y="3423"/>
                <a:ext cx="43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4" name="Text Box 64"/>
              <p:cNvSpPr txBox="1">
                <a:spLocks noChangeArrowheads="1"/>
              </p:cNvSpPr>
              <p:nvPr/>
            </p:nvSpPr>
            <p:spPr bwMode="auto">
              <a:xfrm>
                <a:off x="7061" y="1728"/>
                <a:ext cx="50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5" name="Text Box 63"/>
              <p:cNvSpPr txBox="1">
                <a:spLocks noChangeArrowheads="1"/>
              </p:cNvSpPr>
              <p:nvPr/>
            </p:nvSpPr>
            <p:spPr bwMode="auto">
              <a:xfrm>
                <a:off x="7107" y="3418"/>
                <a:ext cx="43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f</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sp>
            <p:nvSpPr>
              <p:cNvPr id="46" name="Text Box 62"/>
              <p:cNvSpPr txBox="1">
                <a:spLocks noChangeArrowheads="1"/>
              </p:cNvSpPr>
              <p:nvPr/>
            </p:nvSpPr>
            <p:spPr bwMode="auto">
              <a:xfrm>
                <a:off x="8017" y="2620"/>
                <a:ext cx="434"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sz="1800" b="0" i="0" u="none" strike="noStrike" cap="none" normalizeH="0" baseline="0">
                  <a:ln>
                    <a:noFill/>
                  </a:ln>
                  <a:solidFill>
                    <a:schemeClr val="tx1"/>
                  </a:solidFill>
                  <a:effectLst/>
                  <a:latin typeface="Arial" pitchFamily="34" charset="0"/>
                  <a:cs typeface="Arial" pitchFamily="34" charset="0"/>
                </a:endParaRPr>
              </a:p>
            </p:txBody>
          </p:sp>
          <p:grpSp>
            <p:nvGrpSpPr>
              <p:cNvPr id="47" name="Group 42"/>
              <p:cNvGrpSpPr>
                <a:grpSpLocks/>
              </p:cNvGrpSpPr>
              <p:nvPr/>
            </p:nvGrpSpPr>
            <p:grpSpPr bwMode="auto">
              <a:xfrm>
                <a:off x="3809" y="1734"/>
                <a:ext cx="4584" cy="2115"/>
                <a:chOff x="4154" y="1794"/>
                <a:chExt cx="3669" cy="1665"/>
              </a:xfrm>
            </p:grpSpPr>
            <p:sp>
              <p:nvSpPr>
                <p:cNvPr id="48" name="Oval 61"/>
                <p:cNvSpPr>
                  <a:spLocks noChangeArrowheads="1"/>
                </p:cNvSpPr>
                <p:nvPr/>
              </p:nvSpPr>
              <p:spPr bwMode="auto">
                <a:xfrm>
                  <a:off x="4154" y="2511"/>
                  <a:ext cx="297" cy="3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60"/>
                <p:cNvSpPr>
                  <a:spLocks noChangeShapeType="1"/>
                </p:cNvSpPr>
                <p:nvPr/>
              </p:nvSpPr>
              <p:spPr bwMode="auto">
                <a:xfrm flipV="1">
                  <a:off x="4421" y="2051"/>
                  <a:ext cx="519" cy="51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59"/>
                <p:cNvSpPr>
                  <a:spLocks noChangeShapeType="1"/>
                </p:cNvSpPr>
                <p:nvPr/>
              </p:nvSpPr>
              <p:spPr bwMode="auto">
                <a:xfrm>
                  <a:off x="4436" y="2749"/>
                  <a:ext cx="512" cy="46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58"/>
                <p:cNvSpPr>
                  <a:spLocks noChangeShapeType="1"/>
                </p:cNvSpPr>
                <p:nvPr/>
              </p:nvSpPr>
              <p:spPr bwMode="auto">
                <a:xfrm flipV="1">
                  <a:off x="5098" y="2064"/>
                  <a:ext cx="778" cy="110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Oval 57"/>
                <p:cNvSpPr>
                  <a:spLocks noChangeArrowheads="1"/>
                </p:cNvSpPr>
                <p:nvPr/>
              </p:nvSpPr>
              <p:spPr bwMode="auto">
                <a:xfrm>
                  <a:off x="4906" y="1809"/>
                  <a:ext cx="297" cy="3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Oval 56"/>
                <p:cNvSpPr>
                  <a:spLocks noChangeArrowheads="1"/>
                </p:cNvSpPr>
                <p:nvPr/>
              </p:nvSpPr>
              <p:spPr bwMode="auto">
                <a:xfrm>
                  <a:off x="5802" y="1794"/>
                  <a:ext cx="296" cy="29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55"/>
                <p:cNvSpPr>
                  <a:spLocks noChangeArrowheads="1"/>
                </p:cNvSpPr>
                <p:nvPr/>
              </p:nvSpPr>
              <p:spPr bwMode="auto">
                <a:xfrm>
                  <a:off x="4913" y="3158"/>
                  <a:ext cx="297" cy="3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a:off x="5797" y="3162"/>
                  <a:ext cx="300" cy="29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3"/>
                <p:cNvSpPr>
                  <a:spLocks noChangeShapeType="1"/>
                </p:cNvSpPr>
                <p:nvPr/>
              </p:nvSpPr>
              <p:spPr bwMode="auto">
                <a:xfrm flipV="1">
                  <a:off x="5197" y="1941"/>
                  <a:ext cx="604" cy="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a:off x="5205" y="3305"/>
                  <a:ext cx="594" cy="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1"/>
                <p:cNvSpPr>
                  <a:spLocks noChangeShapeType="1"/>
                </p:cNvSpPr>
                <p:nvPr/>
              </p:nvSpPr>
              <p:spPr bwMode="auto">
                <a:xfrm>
                  <a:off x="6115" y="1954"/>
                  <a:ext cx="662" cy="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0"/>
                <p:cNvSpPr>
                  <a:spLocks noChangeShapeType="1"/>
                </p:cNvSpPr>
                <p:nvPr/>
              </p:nvSpPr>
              <p:spPr bwMode="auto">
                <a:xfrm flipH="1" flipV="1">
                  <a:off x="6081" y="3320"/>
                  <a:ext cx="702" cy="3"/>
                </a:xfrm>
                <a:prstGeom prst="line">
                  <a:avLst/>
                </a:prstGeom>
                <a:noFill/>
                <a:ln w="9525">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Oval 49"/>
                <p:cNvSpPr>
                  <a:spLocks noChangeArrowheads="1"/>
                </p:cNvSpPr>
                <p:nvPr/>
              </p:nvSpPr>
              <p:spPr bwMode="auto">
                <a:xfrm>
                  <a:off x="6763" y="1812"/>
                  <a:ext cx="297" cy="2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Oval 48"/>
                <p:cNvSpPr>
                  <a:spLocks noChangeArrowheads="1"/>
                </p:cNvSpPr>
                <p:nvPr/>
              </p:nvSpPr>
              <p:spPr bwMode="auto">
                <a:xfrm>
                  <a:off x="6794" y="3157"/>
                  <a:ext cx="297" cy="30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Oval 47"/>
                <p:cNvSpPr>
                  <a:spLocks noChangeArrowheads="1"/>
                </p:cNvSpPr>
                <p:nvPr/>
              </p:nvSpPr>
              <p:spPr bwMode="auto">
                <a:xfrm>
                  <a:off x="7524" y="2524"/>
                  <a:ext cx="299" cy="29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46"/>
                <p:cNvSpPr>
                  <a:spLocks noChangeShapeType="1"/>
                </p:cNvSpPr>
                <p:nvPr/>
              </p:nvSpPr>
              <p:spPr bwMode="auto">
                <a:xfrm flipH="1">
                  <a:off x="7088" y="2759"/>
                  <a:ext cx="498" cy="480"/>
                </a:xfrm>
                <a:prstGeom prst="line">
                  <a:avLst/>
                </a:prstGeom>
                <a:noFill/>
                <a:ln w="9525">
                  <a:solidFill>
                    <a:srgbClr val="000000"/>
                  </a:solidFill>
                  <a:round/>
                  <a:headEnd type="triangle" w="sm" len="lg"/>
                  <a:tailEnd type="non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45"/>
                <p:cNvSpPr>
                  <a:spLocks noChangeShapeType="1"/>
                </p:cNvSpPr>
                <p:nvPr/>
              </p:nvSpPr>
              <p:spPr bwMode="auto">
                <a:xfrm flipV="1">
                  <a:off x="6060" y="2101"/>
                  <a:ext cx="763" cy="11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44"/>
                <p:cNvSpPr>
                  <a:spLocks noChangeShapeType="1"/>
                </p:cNvSpPr>
                <p:nvPr/>
              </p:nvSpPr>
              <p:spPr bwMode="auto">
                <a:xfrm>
                  <a:off x="5180" y="2058"/>
                  <a:ext cx="1635" cy="117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43"/>
                <p:cNvSpPr>
                  <a:spLocks noChangeShapeType="1"/>
                </p:cNvSpPr>
                <p:nvPr/>
              </p:nvSpPr>
              <p:spPr bwMode="auto">
                <a:xfrm>
                  <a:off x="7027" y="2050"/>
                  <a:ext cx="546" cy="50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mc:AlternateContent xmlns:mc="http://schemas.openxmlformats.org/markup-compatibility/2006" xmlns:a14="http://schemas.microsoft.com/office/drawing/2010/main">
        <mc:Choice Requires="a14">
          <p:sp>
            <p:nvSpPr>
              <p:cNvPr id="67" name="TextBox 66"/>
              <p:cNvSpPr txBox="1"/>
              <p:nvPr/>
            </p:nvSpPr>
            <p:spPr>
              <a:xfrm>
                <a:off x="1058474" y="4676355"/>
                <a:ext cx="7159842" cy="1711494"/>
              </a:xfrm>
              <a:prstGeom prst="rect">
                <a:avLst/>
              </a:prstGeom>
              <a:noFill/>
            </p:spPr>
            <p:txBody>
              <a:bodyPr wrap="square" rtlCol="0">
                <a:spAutoFit/>
              </a:bodyPr>
              <a:lstStyle/>
              <a:p>
                <a:pPr marL="457200" indent="-457200">
                  <a:lnSpc>
                    <a:spcPct val="150000"/>
                  </a:lnSpc>
                </a:pPr>
                <a:r>
                  <a:rPr lang="zh-CN" altLang="en-US" b="1" dirty="0">
                    <a:latin typeface="Times New Roman" pitchFamily="18" charset="0"/>
                    <a:cs typeface="Times New Roman" pitchFamily="18" charset="0"/>
                  </a:rPr>
                  <a:t>定理 </a:t>
                </a:r>
                <a:r>
                  <a:rPr lang="en-US" b="1" dirty="0">
                    <a:latin typeface="Times New Roman" pitchFamily="18" charset="0"/>
                    <a:cs typeface="Times New Roman" pitchFamily="18" charset="0"/>
                  </a:rPr>
                  <a:t>11.18   </a:t>
                </a:r>
                <a:r>
                  <a:rPr lang="zh-CN" altLang="en-US" dirty="0">
                    <a:latin typeface="Times New Roman" pitchFamily="18" charset="0"/>
                    <a:cs typeface="Times New Roman" pitchFamily="18" charset="0"/>
                  </a:rPr>
                  <a:t>假设</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是一个单分支网络，那么用</a:t>
                </a:r>
                <a:r>
                  <a:rPr lang="en-US" dirty="0" err="1">
                    <a:latin typeface="Times New Roman" pitchFamily="18" charset="0"/>
                    <a:cs typeface="Times New Roman" pitchFamily="18" charset="0"/>
                  </a:rPr>
                  <a:t>Dinic</a:t>
                </a:r>
                <a:r>
                  <a:rPr lang="zh-CN" altLang="en-US" dirty="0">
                    <a:latin typeface="Times New Roman" pitchFamily="18" charset="0"/>
                    <a:cs typeface="Times New Roman" pitchFamily="18" charset="0"/>
                  </a:rPr>
                  <a:t>算法计算它的最大流的时间复杂度是</a:t>
                </a:r>
                <a:r>
                  <a:rPr lang="en-US" dirty="0">
                    <a:latin typeface="Times New Roman" pitchFamily="18" charset="0"/>
                    <a:cs typeface="Times New Roman" pitchFamily="18" charset="0"/>
                  </a:rPr>
                  <a:t>O(</a:t>
                </a:r>
                <a:r>
                  <a:rPr lang="en-US" i="1" dirty="0">
                    <a:latin typeface="Times New Roman" pitchFamily="18" charset="0"/>
                    <a:cs typeface="Times New Roman" pitchFamily="18" charset="0"/>
                  </a:rPr>
                  <a:t>m</a:t>
                </a:r>
                <a14:m>
                  <m:oMath xmlns:m="http://schemas.openxmlformats.org/officeDocument/2006/math">
                    <m:rad>
                      <m:radPr>
                        <m:degHide m:val="on"/>
                        <m:ctrlPr>
                          <a:rPr lang="en-US" i="1" smtClean="0">
                            <a:latin typeface="Cambria Math" panose="02040503050406030204" pitchFamily="18" charset="0"/>
                            <a:cs typeface="Times New Roman" pitchFamily="18" charset="0"/>
                          </a:rPr>
                        </m:ctrlPr>
                      </m:radPr>
                      <m:deg/>
                      <m:e>
                        <m:r>
                          <a:rPr lang="en-US" b="0" i="1" smtClean="0">
                            <a:latin typeface="Cambria Math"/>
                            <a:cs typeface="Times New Roman" pitchFamily="18" charset="0"/>
                          </a:rPr>
                          <m:t>𝑛</m:t>
                        </m:r>
                      </m:e>
                    </m:rad>
                  </m:oMath>
                </a14:m>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nSpc>
                    <a:spcPct val="150000"/>
                  </a:lnSpc>
                </a:pPr>
                <a:r>
                  <a:rPr lang="zh-CN" altLang="en-US" b="1" dirty="0"/>
                  <a:t>证明：</a:t>
                </a:r>
                <a:r>
                  <a:rPr lang="zh-CN" altLang="en-US" dirty="0"/>
                  <a:t>比照定理</a:t>
                </a:r>
                <a:r>
                  <a:rPr lang="en-US" dirty="0"/>
                  <a:t>11.17</a:t>
                </a:r>
                <a:r>
                  <a:rPr lang="zh-CN" altLang="en-US" dirty="0"/>
                  <a:t>证明，关键区别在于单分支网络中，每个节点的运输能力</a:t>
                </a:r>
                <a:r>
                  <a:rPr lang="en-US" altLang="zh-CN" dirty="0">
                    <a:sym typeface="Symbol" panose="05050102010706020507" pitchFamily="18" charset="2"/>
                  </a:rPr>
                  <a:t></a:t>
                </a:r>
                <a:r>
                  <a:rPr lang="en-US" altLang="zh-CN" dirty="0"/>
                  <a:t>1</a:t>
                </a:r>
                <a:r>
                  <a:rPr lang="zh-CN" altLang="en-US" dirty="0"/>
                  <a:t>。略。</a:t>
                </a:r>
                <a:r>
                  <a:rPr lang="en-US" dirty="0">
                    <a:sym typeface="Symbol"/>
                  </a:rPr>
                  <a:t></a:t>
                </a:r>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1058474" y="4676355"/>
                <a:ext cx="7159842" cy="1711494"/>
              </a:xfrm>
              <a:prstGeom prst="rect">
                <a:avLst/>
              </a:prstGeom>
              <a:blipFill>
                <a:blip r:embed="rId3"/>
                <a:stretch>
                  <a:fillRect l="-767" r="-256" b="-4982"/>
                </a:stretch>
              </a:blipFill>
            </p:spPr>
            <p:txBody>
              <a:bodyPr/>
              <a:lstStyle/>
              <a:p>
                <a:r>
                  <a:rPr lang="en-US">
                    <a:noFill/>
                  </a:rPr>
                  <a:t> </a:t>
                </a:r>
              </a:p>
            </p:txBody>
          </p:sp>
        </mc:Fallback>
      </mc:AlternateContent>
    </p:spTree>
    <p:extLst>
      <p:ext uri="{BB962C8B-B14F-4D97-AF65-F5344CB8AC3E}">
        <p14:creationId xmlns:p14="http://schemas.microsoft.com/office/powerpoint/2010/main" val="2117766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11-46</a:t>
            </a:r>
          </a:p>
        </p:txBody>
      </p:sp>
      <p:sp>
        <p:nvSpPr>
          <p:cNvPr id="3" name="TextBox 2"/>
          <p:cNvSpPr txBox="1"/>
          <p:nvPr/>
        </p:nvSpPr>
        <p:spPr>
          <a:xfrm>
            <a:off x="914400" y="594360"/>
            <a:ext cx="7315200" cy="5682453"/>
          </a:xfrm>
          <a:prstGeom prst="rect">
            <a:avLst/>
          </a:prstGeom>
          <a:noFill/>
        </p:spPr>
        <p:txBody>
          <a:bodyPr wrap="square" rtlCol="0">
            <a:spAutoFit/>
          </a:bodyPr>
          <a:lstStyle/>
          <a:p>
            <a:pPr marL="0" lvl="1">
              <a:lnSpc>
                <a:spcPct val="150000"/>
              </a:lnSpc>
            </a:pPr>
            <a:r>
              <a:rPr lang="en-US" altLang="zh-CN" sz="2800" b="1" dirty="0">
                <a:latin typeface="Times New Roman" pitchFamily="18" charset="0"/>
                <a:ea typeface="SimSun" pitchFamily="2" charset="-122"/>
                <a:cs typeface="Times New Roman" pitchFamily="18" charset="0"/>
              </a:rPr>
              <a:t>11.4	</a:t>
            </a:r>
            <a:r>
              <a:rPr lang="zh-CN" altLang="en-US" sz="2800" b="1" dirty="0">
                <a:latin typeface="Times New Roman" pitchFamily="18" charset="0"/>
                <a:ea typeface="SimSun" pitchFamily="2" charset="-122"/>
                <a:cs typeface="Times New Roman" pitchFamily="18" charset="0"/>
              </a:rPr>
              <a:t>二部图的匹配问题</a:t>
            </a:r>
            <a:endParaRPr lang="en-US" altLang="zh-CN" sz="2800" b="1" dirty="0">
              <a:latin typeface="Times New Roman" pitchFamily="18" charset="0"/>
              <a:ea typeface="SimSun" pitchFamily="2" charset="-122"/>
              <a:cs typeface="Times New Roman" pitchFamily="18" charset="0"/>
            </a:endParaRPr>
          </a:p>
          <a:p>
            <a:pPr marL="0" lvl="1" indent="457200">
              <a:lnSpc>
                <a:spcPct val="135000"/>
              </a:lnSpc>
            </a:pPr>
            <a:r>
              <a:rPr lang="zh-CN" altLang="en-US" dirty="0">
                <a:latin typeface="Times New Roman" pitchFamily="18" charset="0"/>
                <a:ea typeface="SimSun" pitchFamily="2" charset="-122"/>
                <a:cs typeface="Times New Roman" pitchFamily="18" charset="0"/>
              </a:rPr>
              <a:t>如果</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zh-CN" altLang="en-US" dirty="0">
                <a:latin typeface="Times New Roman" pitchFamily="18" charset="0"/>
                <a:ea typeface="SimSun" pitchFamily="2" charset="-122"/>
                <a:cs typeface="Times New Roman" pitchFamily="18" charset="0"/>
              </a:rPr>
              <a:t>是图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的一个</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边的集合</a:t>
            </a:r>
            <a:r>
              <a:rPr lang="zh-CN" altLang="en-US" dirty="0">
                <a:latin typeface="Times New Roman" pitchFamily="18" charset="0"/>
                <a:ea typeface="SimSun" pitchFamily="2" charset="-122"/>
                <a:cs typeface="Times New Roman" pitchFamily="18" charset="0"/>
              </a:rPr>
              <a:t>并且</a:t>
            </a:r>
            <a:r>
              <a:rPr lang="en-US" b="1"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M</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中任意两条边都不共享</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即不关联</a:t>
            </a:r>
            <a:r>
              <a:rPr lang="en-US" b="1" dirty="0">
                <a:solidFill>
                  <a:srgbClr val="0000FF"/>
                </a:solidFill>
                <a:effectLst>
                  <a:outerShdw blurRad="38100" dist="38100" dir="2700000" algn="tl">
                    <a:srgbClr val="C0C0C0"/>
                  </a:outerShdw>
                </a:effectLst>
                <a:latin typeface="华文细黑" pitchFamily="2" charset="-122"/>
                <a:ea typeface="华文细黑" pitchFamily="2" charset="-122"/>
              </a:rPr>
              <a:t>)</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同一个顶点</a:t>
            </a:r>
            <a:r>
              <a:rPr lang="zh-CN" altLang="en-US" dirty="0">
                <a:latin typeface="Times New Roman" pitchFamily="18" charset="0"/>
                <a:ea typeface="SimSun" pitchFamily="2" charset="-122"/>
                <a:cs typeface="Times New Roman" pitchFamily="18" charset="0"/>
              </a:rPr>
              <a:t>，则称为一个</a:t>
            </a:r>
            <a:r>
              <a:rPr lang="zh-CN" altLang="en-US" b="1" dirty="0">
                <a:solidFill>
                  <a:srgbClr val="FF0000"/>
                </a:solidFill>
                <a:latin typeface="Times New Roman" pitchFamily="18" charset="0"/>
                <a:ea typeface="SimSun" pitchFamily="2" charset="-122"/>
                <a:cs typeface="Times New Roman" pitchFamily="18" charset="0"/>
              </a:rPr>
              <a:t>匹配</a:t>
            </a:r>
            <a:r>
              <a:rPr lang="zh-CN" altLang="en-US" dirty="0">
                <a:latin typeface="Times New Roman" pitchFamily="18" charset="0"/>
                <a:ea typeface="SimSun" pitchFamily="2" charset="-122"/>
                <a:cs typeface="Times New Roman" pitchFamily="18" charset="0"/>
              </a:rPr>
              <a:t>。另外，如果边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，则称顶点</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v</a:t>
            </a:r>
            <a:r>
              <a:rPr lang="zh-CN" altLang="en-US" dirty="0">
                <a:latin typeface="Times New Roman" pitchFamily="18" charset="0"/>
                <a:ea typeface="SimSun" pitchFamily="2" charset="-122"/>
                <a:cs typeface="Times New Roman" pitchFamily="18" charset="0"/>
              </a:rPr>
              <a:t>相匹配。如果一个匹配</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包含的边的个数</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是所有匹配中最大的，则称</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为一个</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最大匹配</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0" lvl="1" indent="457200">
              <a:lnSpc>
                <a:spcPct val="135000"/>
              </a:lnSpc>
            </a:pPr>
            <a:r>
              <a:rPr lang="zh-CN" altLang="en-US" dirty="0">
                <a:latin typeface="Times New Roman" pitchFamily="18" charset="0"/>
                <a:ea typeface="SimSun" pitchFamily="2" charset="-122"/>
                <a:cs typeface="Times New Roman" pitchFamily="18" charset="0"/>
              </a:rPr>
              <a:t>这里，</a:t>
            </a:r>
            <a:r>
              <a:rPr lang="en-US" dirty="0" err="1">
                <a:latin typeface="Times New Roman" pitchFamily="18" charset="0"/>
                <a:ea typeface="SimSun" pitchFamily="2" charset="-122"/>
                <a:cs typeface="Times New Roman" pitchFamily="18" charset="0"/>
              </a:rPr>
              <a:t>只讨论二部图的匹配问题</a:t>
            </a:r>
            <a:r>
              <a:rPr lang="en-US" dirty="0">
                <a:latin typeface="Times New Roman" pitchFamily="18" charset="0"/>
                <a:ea typeface="SimSun" pitchFamily="2" charset="-122"/>
                <a:cs typeface="Times New Roman" pitchFamily="18" charset="0"/>
              </a:rPr>
              <a:t>。</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大量的实际问题可归约为找一个二部图的最大匹配问题</a:t>
            </a:r>
            <a:r>
              <a:rPr lang="zh-CN" altLang="en-US" dirty="0"/>
              <a:t>。</a:t>
            </a:r>
            <a:endParaRPr lang="en-US" altLang="zh-CN" dirty="0"/>
          </a:p>
          <a:p>
            <a:pPr marL="285750" lvl="1" indent="-285750">
              <a:lnSpc>
                <a:spcPct val="135000"/>
              </a:lnSpc>
              <a:buFont typeface="Arial" panose="020B0604020202020204" pitchFamily="34" charset="0"/>
              <a:buChar char="•"/>
            </a:pPr>
            <a:r>
              <a:rPr lang="zh-CN" altLang="en-US" dirty="0"/>
              <a:t>一个图是二部图，条件是：如果它的顶点可以划分为两个不相交的子集，而图中任何一条边的两个端点分别属于这两个集合</a:t>
            </a:r>
            <a:r>
              <a:rPr lang="en-US" altLang="zh-CN" dirty="0"/>
              <a:t>.</a:t>
            </a:r>
          </a:p>
          <a:p>
            <a:pPr marL="0" lvl="1">
              <a:lnSpc>
                <a:spcPct val="135000"/>
              </a:lnSpc>
            </a:pPr>
            <a:r>
              <a:rPr lang="en-US" b="1" dirty="0">
                <a:latin typeface="Times New Roman" pitchFamily="18" charset="0"/>
                <a:ea typeface="SimSun" pitchFamily="2" charset="-122"/>
                <a:cs typeface="Times New Roman" pitchFamily="18" charset="0"/>
              </a:rPr>
              <a:t>例</a:t>
            </a:r>
            <a:r>
              <a:rPr lang="en-US" sz="2400"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集合</a:t>
            </a:r>
            <a:r>
              <a:rPr lang="en-US" i="1" dirty="0">
                <a:latin typeface="Times New Roman" pitchFamily="18" charset="0"/>
                <a:ea typeface="SimSun" pitchFamily="2" charset="-122"/>
                <a:cs typeface="Times New Roman" pitchFamily="18" charset="0"/>
              </a:rPr>
              <a:t>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t</a:t>
            </a:r>
            <a:r>
              <a:rPr lang="en-US" sz="2400" i="1" baseline="-25000"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代表</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个工作需要分配， 而集合</a:t>
            </a:r>
            <a:r>
              <a:rPr lang="en-US" i="1" dirty="0">
                <a:latin typeface="Times New Roman" pitchFamily="18" charset="0"/>
                <a:ea typeface="SimSun" pitchFamily="2" charset="-122"/>
                <a:cs typeface="Times New Roman" pitchFamily="18" charset="0"/>
              </a:rPr>
              <a:t>P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p</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p</a:t>
            </a:r>
            <a:r>
              <a:rPr lang="en-US" sz="2400" i="1" baseline="-25000"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代表</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个人要申请工作。假设任何一个工作最多只需要一个人干，而每个申请工作的人也最多只能得到一个工作，我们怎样才能让最多的申请人得到工作呢？</a:t>
            </a:r>
            <a:r>
              <a:rPr lang="zh-CN" altLang="en-US" dirty="0"/>
              <a:t>我们可以把这个问题建模为一个二部图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的最大匹配问题如下。</a:t>
            </a:r>
            <a:endParaRPr lang="en-US"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646168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11-47</a:t>
            </a:r>
          </a:p>
        </p:txBody>
      </p:sp>
      <p:sp>
        <p:nvSpPr>
          <p:cNvPr id="3" name="TextBox 2"/>
          <p:cNvSpPr txBox="1"/>
          <p:nvPr/>
        </p:nvSpPr>
        <p:spPr>
          <a:xfrm>
            <a:off x="876300" y="530559"/>
            <a:ext cx="7391400" cy="2169825"/>
          </a:xfrm>
          <a:prstGeom prst="rect">
            <a:avLst/>
          </a:prstGeom>
          <a:noFill/>
        </p:spPr>
        <p:txBody>
          <a:bodyPr wrap="square" rtlCol="0">
            <a:spAutoFit/>
          </a:bodyPr>
          <a:lstStyle/>
          <a:p>
            <a:pPr indent="457200">
              <a:lnSpc>
                <a:spcPct val="150000"/>
              </a:lnSpc>
            </a:pPr>
            <a:r>
              <a:rPr lang="en-US" i="1" dirty="0">
                <a:latin typeface="Times New Roman" pitchFamily="18" charset="0"/>
                <a:ea typeface="SimSun" pitchFamily="2" charset="-122"/>
                <a:cs typeface="Times New Roman" pitchFamily="18" charset="0"/>
              </a:rPr>
              <a:t>U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sz="2400" baseline="-1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sz="2400" baseline="-1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u</a:t>
            </a:r>
            <a:r>
              <a:rPr lang="en-US" sz="2400" i="1" baseline="-15000"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代表</a:t>
            </a:r>
            <a:r>
              <a:rPr lang="en-US" i="1" dirty="0">
                <a:solidFill>
                  <a:srgbClr val="FF0000"/>
                </a:solidFill>
                <a:latin typeface="Times New Roman" pitchFamily="18" charset="0"/>
                <a:ea typeface="SimSun" pitchFamily="2" charset="-122"/>
                <a:cs typeface="Times New Roman" pitchFamily="18" charset="0"/>
              </a:rPr>
              <a:t>n</a:t>
            </a:r>
            <a:r>
              <a:rPr lang="zh-CN" altLang="en-US" dirty="0">
                <a:solidFill>
                  <a:srgbClr val="FF0000"/>
                </a:solidFill>
                <a:latin typeface="Times New Roman" pitchFamily="18" charset="0"/>
                <a:ea typeface="SimSun" pitchFamily="2" charset="-122"/>
                <a:cs typeface="Times New Roman" pitchFamily="18" charset="0"/>
              </a:rPr>
              <a:t>个工作</a:t>
            </a:r>
            <a:r>
              <a:rPr lang="zh-CN" altLang="en-US" dirty="0">
                <a:latin typeface="Times New Roman" pitchFamily="18" charset="0"/>
                <a:ea typeface="SimSun" pitchFamily="2" charset="-122"/>
                <a:cs typeface="Times New Roman" pitchFamily="18" charset="0"/>
              </a:rPr>
              <a:t>，其中</a:t>
            </a:r>
            <a:r>
              <a:rPr lang="en-US" i="1" dirty="0" err="1">
                <a:latin typeface="Times New Roman" pitchFamily="18" charset="0"/>
                <a:ea typeface="SimSun" pitchFamily="2" charset="-122"/>
                <a:cs typeface="Times New Roman" pitchFamily="18" charset="0"/>
              </a:rPr>
              <a:t>u</a:t>
            </a:r>
            <a:r>
              <a:rPr lang="en-US" sz="2400" i="1" baseline="-15000" dirty="0" err="1">
                <a:latin typeface="Times New Roman" pitchFamily="18" charset="0"/>
                <a:ea typeface="SimSun" pitchFamily="2" charset="-122"/>
                <a:cs typeface="Times New Roman" pitchFamily="18" charset="0"/>
              </a:rPr>
              <a:t>i</a:t>
            </a:r>
            <a:r>
              <a:rPr lang="en-US" sz="2400" i="1" baseline="-15000"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代表工作</a:t>
            </a:r>
            <a:r>
              <a:rPr lang="en-US" i="1" dirty="0" err="1">
                <a:latin typeface="Times New Roman" pitchFamily="18" charset="0"/>
                <a:ea typeface="SimSun" pitchFamily="2" charset="-122"/>
                <a:cs typeface="Times New Roman" pitchFamily="18" charset="0"/>
              </a:rPr>
              <a:t>t</a:t>
            </a:r>
            <a:r>
              <a:rPr lang="en-US" sz="2400" i="1" baseline="-15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57200">
              <a:lnSpc>
                <a:spcPct val="150000"/>
              </a:lnSpc>
            </a:pPr>
            <a:r>
              <a:rPr lang="en-US" i="1" dirty="0">
                <a:latin typeface="Times New Roman" pitchFamily="18" charset="0"/>
                <a:ea typeface="SimSun" pitchFamily="2" charset="-122"/>
                <a:cs typeface="Times New Roman" pitchFamily="18" charset="0"/>
              </a:rPr>
              <a:t>W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sz="2400" baseline="-1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sz="2400" baseline="-1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w</a:t>
            </a:r>
            <a:r>
              <a:rPr lang="en-US" sz="2400" i="1" baseline="-15000" dirty="0" err="1">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代表</a:t>
            </a:r>
            <a:r>
              <a:rPr lang="en-US" i="1" dirty="0">
                <a:solidFill>
                  <a:srgbClr val="FF0000"/>
                </a:solidFill>
                <a:latin typeface="Times New Roman" pitchFamily="18" charset="0"/>
                <a:ea typeface="SimSun" pitchFamily="2" charset="-122"/>
                <a:cs typeface="Times New Roman" pitchFamily="18" charset="0"/>
              </a:rPr>
              <a:t>m</a:t>
            </a:r>
            <a:r>
              <a:rPr lang="zh-CN" altLang="en-US" dirty="0">
                <a:solidFill>
                  <a:srgbClr val="FF0000"/>
                </a:solidFill>
                <a:latin typeface="Times New Roman" pitchFamily="18" charset="0"/>
                <a:ea typeface="SimSun" pitchFamily="2" charset="-122"/>
                <a:cs typeface="Times New Roman" pitchFamily="18" charset="0"/>
              </a:rPr>
              <a:t>个申请人</a:t>
            </a:r>
            <a:r>
              <a:rPr lang="zh-CN" altLang="en-US" dirty="0">
                <a:latin typeface="Times New Roman" pitchFamily="18" charset="0"/>
                <a:ea typeface="SimSun" pitchFamily="2" charset="-122"/>
                <a:cs typeface="Times New Roman" pitchFamily="18" charset="0"/>
              </a:rPr>
              <a:t>，其中</a:t>
            </a:r>
            <a:r>
              <a:rPr lang="en-US" i="1" dirty="0" err="1">
                <a:latin typeface="Times New Roman" pitchFamily="18" charset="0"/>
                <a:ea typeface="SimSun" pitchFamily="2" charset="-122"/>
                <a:cs typeface="Times New Roman" pitchFamily="18" charset="0"/>
              </a:rPr>
              <a:t>w</a:t>
            </a:r>
            <a:r>
              <a:rPr lang="en-US" sz="2400" i="1" baseline="-15000" dirty="0" err="1">
                <a:latin typeface="Times New Roman" pitchFamily="18" charset="0"/>
                <a:ea typeface="SimSun" pitchFamily="2" charset="-122"/>
                <a:cs typeface="Times New Roman" pitchFamily="18" charset="0"/>
              </a:rPr>
              <a:t>j</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代表</a:t>
            </a:r>
            <a:r>
              <a:rPr lang="en-US" i="1" dirty="0" err="1">
                <a:latin typeface="Times New Roman" pitchFamily="18" charset="0"/>
                <a:ea typeface="SimSun" pitchFamily="2" charset="-122"/>
                <a:cs typeface="Times New Roman" pitchFamily="18" charset="0"/>
              </a:rPr>
              <a:t>p</a:t>
            </a:r>
            <a:r>
              <a:rPr lang="en-US" sz="2400" i="1" baseline="-15000" dirty="0" err="1">
                <a:latin typeface="Times New Roman" pitchFamily="18" charset="0"/>
                <a:ea typeface="SimSun" pitchFamily="2" charset="-122"/>
                <a:cs typeface="Times New Roman" pitchFamily="18" charset="0"/>
              </a:rPr>
              <a:t>j</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57200">
              <a:lnSpc>
                <a:spcPct val="150000"/>
              </a:lnSpc>
            </a:pPr>
            <a:r>
              <a:rPr lang="zh-CN" altLang="en-US" dirty="0">
                <a:latin typeface="Times New Roman" pitchFamily="18" charset="0"/>
                <a:ea typeface="SimSun" pitchFamily="2" charset="-122"/>
                <a:cs typeface="Times New Roman" pitchFamily="18" charset="0"/>
              </a:rPr>
              <a:t>如果申请人</a:t>
            </a:r>
            <a:r>
              <a:rPr lang="en-US" altLang="zh-CN" i="1" dirty="0" err="1">
                <a:latin typeface="Times New Roman" pitchFamily="18" charset="0"/>
                <a:ea typeface="SimSun" pitchFamily="2" charset="-122"/>
                <a:cs typeface="Times New Roman" pitchFamily="18" charset="0"/>
              </a:rPr>
              <a:t>p</a:t>
            </a:r>
            <a:r>
              <a:rPr lang="en-US" altLang="zh-CN" sz="2400" i="1" baseline="-15000" dirty="0" err="1">
                <a:latin typeface="Times New Roman" pitchFamily="18" charset="0"/>
                <a:ea typeface="SimSun" pitchFamily="2" charset="-122"/>
                <a:cs typeface="Times New Roman" pitchFamily="18" charset="0"/>
              </a:rPr>
              <a:t>j</a:t>
            </a:r>
            <a:r>
              <a:rPr lang="zh-CN" altLang="en-US" dirty="0">
                <a:latin typeface="Times New Roman" pitchFamily="18" charset="0"/>
                <a:ea typeface="SimSun" pitchFamily="2" charset="-122"/>
                <a:cs typeface="Times New Roman" pitchFamily="18" charset="0"/>
              </a:rPr>
              <a:t>申请了工作</a:t>
            </a:r>
            <a:r>
              <a:rPr lang="en-US" i="1" dirty="0" err="1">
                <a:latin typeface="Times New Roman" pitchFamily="18" charset="0"/>
                <a:ea typeface="SimSun" pitchFamily="2" charset="-122"/>
                <a:cs typeface="Times New Roman" pitchFamily="18" charset="0"/>
              </a:rPr>
              <a:t>t</a:t>
            </a:r>
            <a:r>
              <a:rPr lang="en-US" sz="2800" i="1" baseline="-15000" dirty="0" err="1">
                <a:latin typeface="Times New Roman" pitchFamily="18" charset="0"/>
                <a:ea typeface="SimSun" pitchFamily="2" charset="-122"/>
                <a:cs typeface="Times New Roman" pitchFamily="18" charset="0"/>
              </a:rPr>
              <a:t>i</a:t>
            </a:r>
            <a:r>
              <a:rPr lang="zh-CN" altLang="en-US" dirty="0">
                <a:latin typeface="Times New Roman" pitchFamily="18" charset="0"/>
                <a:ea typeface="SimSun" pitchFamily="2" charset="-122"/>
                <a:cs typeface="Times New Roman" pitchFamily="18" charset="0"/>
              </a:rPr>
              <a:t>，则加一条边</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u</a:t>
            </a:r>
            <a:r>
              <a:rPr lang="en-US" sz="2400" i="1" baseline="-15000"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w</a:t>
            </a:r>
            <a:r>
              <a:rPr lang="en-US" sz="2400" i="1" baseline="-15000" dirty="0" err="1">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sym typeface="Symbol" panose="05050102010706020507" pitchFamily="18" charset="2"/>
              </a:rPr>
              <a:t></a:t>
            </a:r>
            <a:r>
              <a:rPr lang="en-US" altLang="zh-CN" i="1" dirty="0" err="1">
                <a:latin typeface="Times New Roman" pitchFamily="18" charset="0"/>
                <a:ea typeface="SimSun" pitchFamily="2" charset="-122"/>
                <a:cs typeface="Times New Roman" pitchFamily="18" charset="0"/>
                <a:sym typeface="Symbol" panose="05050102010706020507" pitchFamily="18" charset="2"/>
              </a:rPr>
              <a:t>i</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en-US" altLang="zh-CN" i="1" dirty="0">
                <a:latin typeface="Times New Roman" pitchFamily="18" charset="0"/>
                <a:ea typeface="SimSun" pitchFamily="2" charset="-122"/>
                <a:cs typeface="Times New Roman" pitchFamily="18" charset="0"/>
                <a:sym typeface="Symbol" panose="05050102010706020507" pitchFamily="18" charset="2"/>
              </a:rPr>
              <a:t>j</a:t>
            </a:r>
            <a:r>
              <a:rPr lang="zh-CN" altLang="en-US" dirty="0">
                <a:latin typeface="Times New Roman" pitchFamily="18" charset="0"/>
                <a:ea typeface="SimSun" pitchFamily="2" charset="-122"/>
                <a:cs typeface="Times New Roman" pitchFamily="18" charset="0"/>
              </a:rPr>
              <a:t>。显然，这个图的一个匹配就对应于一个工作分配的方案，因此，它的一个最大匹配就是一个最优解。</a:t>
            </a:r>
            <a:endParaRPr lang="en-US" dirty="0">
              <a:latin typeface="Times New Roman" pitchFamily="18" charset="0"/>
              <a:ea typeface="SimSun" pitchFamily="2" charset="-122"/>
              <a:cs typeface="Times New Roman" pitchFamily="18" charset="0"/>
            </a:endParaRPr>
          </a:p>
        </p:txBody>
      </p:sp>
      <p:sp>
        <p:nvSpPr>
          <p:cNvPr id="4" name="Rectangle 6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5" name="Rectangle 14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6" name="Rectangle 2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7" name="TextBox 186"/>
          <p:cNvSpPr txBox="1"/>
          <p:nvPr/>
        </p:nvSpPr>
        <p:spPr>
          <a:xfrm>
            <a:off x="990599" y="3337886"/>
            <a:ext cx="1456705" cy="369332"/>
          </a:xfrm>
          <a:prstGeom prst="rect">
            <a:avLst/>
          </a:prstGeom>
          <a:noFill/>
        </p:spPr>
        <p:txBody>
          <a:bodyPr wrap="square" rtlCol="0">
            <a:spAutoFit/>
          </a:bodyPr>
          <a:lstStyle/>
          <a:p>
            <a:r>
              <a:rPr lang="en-US" b="1" dirty="0"/>
              <a:t>例 (图</a:t>
            </a:r>
            <a:r>
              <a:rPr lang="en-US" b="1" dirty="0">
                <a:latin typeface="Times New Roman" panose="02020603050405020304" pitchFamily="18" charset="0"/>
                <a:cs typeface="Times New Roman" panose="02020603050405020304" pitchFamily="18" charset="0"/>
              </a:rPr>
              <a:t>11-14</a:t>
            </a:r>
            <a:r>
              <a:rPr lang="en-US" b="1" dirty="0"/>
              <a:t>)</a:t>
            </a:r>
          </a:p>
        </p:txBody>
      </p:sp>
      <p:grpSp>
        <p:nvGrpSpPr>
          <p:cNvPr id="6" name="Group 5"/>
          <p:cNvGrpSpPr/>
          <p:nvPr/>
        </p:nvGrpSpPr>
        <p:grpSpPr>
          <a:xfrm>
            <a:off x="2361901" y="2667000"/>
            <a:ext cx="2926298" cy="3379279"/>
            <a:chOff x="2361901" y="2863904"/>
            <a:chExt cx="2926298" cy="3379279"/>
          </a:xfrm>
        </p:grpSpPr>
        <p:sp>
          <p:nvSpPr>
            <p:cNvPr id="129" name="Oval 229"/>
            <p:cNvSpPr>
              <a:spLocks noChangeArrowheads="1"/>
            </p:cNvSpPr>
            <p:nvPr/>
          </p:nvSpPr>
          <p:spPr bwMode="auto">
            <a:xfrm>
              <a:off x="2875543" y="2940119"/>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228"/>
            <p:cNvSpPr>
              <a:spLocks noChangeShapeType="1"/>
            </p:cNvSpPr>
            <p:nvPr/>
          </p:nvSpPr>
          <p:spPr bwMode="auto">
            <a:xfrm>
              <a:off x="3147284" y="3066510"/>
              <a:ext cx="793002" cy="18164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27"/>
            <p:cNvSpPr>
              <a:spLocks noChangeShapeType="1"/>
            </p:cNvSpPr>
            <p:nvPr/>
          </p:nvSpPr>
          <p:spPr bwMode="auto">
            <a:xfrm flipV="1">
              <a:off x="3147284" y="3257683"/>
              <a:ext cx="772050" cy="2667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26"/>
            <p:cNvSpPr>
              <a:spLocks noChangeShapeType="1"/>
            </p:cNvSpPr>
            <p:nvPr/>
          </p:nvSpPr>
          <p:spPr bwMode="auto">
            <a:xfrm>
              <a:off x="3166331" y="3582234"/>
              <a:ext cx="791732" cy="781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25"/>
            <p:cNvSpPr>
              <a:spLocks noChangeShapeType="1"/>
            </p:cNvSpPr>
            <p:nvPr/>
          </p:nvSpPr>
          <p:spPr bwMode="auto">
            <a:xfrm flipV="1">
              <a:off x="3157443" y="3839461"/>
              <a:ext cx="772050" cy="2178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224"/>
            <p:cNvSpPr>
              <a:spLocks noChangeShapeType="1"/>
            </p:cNvSpPr>
            <p:nvPr/>
          </p:nvSpPr>
          <p:spPr bwMode="auto">
            <a:xfrm>
              <a:off x="3157443" y="4096687"/>
              <a:ext cx="780939" cy="3232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23"/>
            <p:cNvSpPr>
              <a:spLocks noChangeShapeType="1"/>
            </p:cNvSpPr>
            <p:nvPr/>
          </p:nvSpPr>
          <p:spPr bwMode="auto">
            <a:xfrm>
              <a:off x="3128237" y="4144322"/>
              <a:ext cx="820303" cy="788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22"/>
            <p:cNvSpPr>
              <a:spLocks noChangeShapeType="1"/>
            </p:cNvSpPr>
            <p:nvPr/>
          </p:nvSpPr>
          <p:spPr bwMode="auto">
            <a:xfrm flipV="1">
              <a:off x="3166331" y="4468237"/>
              <a:ext cx="773320" cy="1327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21"/>
            <p:cNvSpPr>
              <a:spLocks noChangeShapeType="1"/>
            </p:cNvSpPr>
            <p:nvPr/>
          </p:nvSpPr>
          <p:spPr bwMode="auto">
            <a:xfrm flipV="1">
              <a:off x="3157443" y="4487291"/>
              <a:ext cx="829192" cy="5709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Text Box 220"/>
            <p:cNvSpPr txBox="1">
              <a:spLocks noChangeArrowheads="1"/>
            </p:cNvSpPr>
            <p:nvPr/>
          </p:nvSpPr>
          <p:spPr bwMode="auto">
            <a:xfrm>
              <a:off x="2819671" y="5257701"/>
              <a:ext cx="382216" cy="36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39" name="Text Box 219"/>
            <p:cNvSpPr txBox="1">
              <a:spLocks noChangeArrowheads="1"/>
            </p:cNvSpPr>
            <p:nvPr/>
          </p:nvSpPr>
          <p:spPr bwMode="auto">
            <a:xfrm>
              <a:off x="3833621" y="5201810"/>
              <a:ext cx="381581" cy="36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40" name="Text Box 218"/>
            <p:cNvSpPr txBox="1">
              <a:spLocks noChangeArrowheads="1"/>
            </p:cNvSpPr>
            <p:nvPr/>
          </p:nvSpPr>
          <p:spPr bwMode="auto">
            <a:xfrm>
              <a:off x="2361901" y="5610197"/>
              <a:ext cx="2926298" cy="6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00000"/>
                </a:lnSpc>
                <a:spcBef>
                  <a:spcPct val="0"/>
                </a:spcBef>
                <a:spcAft>
                  <a:spcPct val="0"/>
                </a:spcAft>
                <a:buClrTx/>
                <a:buSzTx/>
                <a:tabLst/>
              </a:pPr>
              <a:r>
                <a:rPr kumimoji="0" lang="en-US" altLang="zh-CN" b="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M</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w</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y</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是一个匹配但不是最大</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149" name="Text Box 209"/>
            <p:cNvSpPr txBox="1">
              <a:spLocks noChangeArrowheads="1"/>
            </p:cNvSpPr>
            <p:nvPr/>
          </p:nvSpPr>
          <p:spPr bwMode="auto">
            <a:xfrm>
              <a:off x="2844432" y="2863904"/>
              <a:ext cx="380946" cy="25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0" name="Text Box 208"/>
            <p:cNvSpPr txBox="1">
              <a:spLocks noChangeArrowheads="1"/>
            </p:cNvSpPr>
            <p:nvPr/>
          </p:nvSpPr>
          <p:spPr bwMode="auto">
            <a:xfrm>
              <a:off x="2894590" y="3352953"/>
              <a:ext cx="382216" cy="38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1" name="Text Box 207"/>
            <p:cNvSpPr txBox="1">
              <a:spLocks noChangeArrowheads="1"/>
            </p:cNvSpPr>
            <p:nvPr/>
          </p:nvSpPr>
          <p:spPr bwMode="auto">
            <a:xfrm>
              <a:off x="2894590" y="3886460"/>
              <a:ext cx="382216" cy="35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2" name="Text Box 206"/>
            <p:cNvSpPr txBox="1">
              <a:spLocks noChangeArrowheads="1"/>
            </p:cNvSpPr>
            <p:nvPr/>
          </p:nvSpPr>
          <p:spPr bwMode="auto">
            <a:xfrm>
              <a:off x="2864114" y="4383765"/>
              <a:ext cx="382216" cy="3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3" name="Text Box 205"/>
            <p:cNvSpPr txBox="1">
              <a:spLocks noChangeArrowheads="1"/>
            </p:cNvSpPr>
            <p:nvPr/>
          </p:nvSpPr>
          <p:spPr bwMode="auto">
            <a:xfrm>
              <a:off x="2894590" y="4876625"/>
              <a:ext cx="382216" cy="38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54" name="Text Box 204"/>
            <p:cNvSpPr txBox="1">
              <a:spLocks noChangeArrowheads="1"/>
            </p:cNvSpPr>
            <p:nvPr/>
          </p:nvSpPr>
          <p:spPr bwMode="auto">
            <a:xfrm>
              <a:off x="3886319" y="3011254"/>
              <a:ext cx="380311" cy="34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5" name="Text Box 203"/>
            <p:cNvSpPr txBox="1">
              <a:spLocks noChangeArrowheads="1"/>
            </p:cNvSpPr>
            <p:nvPr/>
          </p:nvSpPr>
          <p:spPr bwMode="auto">
            <a:xfrm>
              <a:off x="3930763" y="3610815"/>
              <a:ext cx="381581" cy="39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6" name="Text Box 202"/>
            <p:cNvSpPr txBox="1">
              <a:spLocks noChangeArrowheads="1"/>
            </p:cNvSpPr>
            <p:nvPr/>
          </p:nvSpPr>
          <p:spPr bwMode="auto">
            <a:xfrm>
              <a:off x="3962508" y="4190686"/>
              <a:ext cx="381581" cy="39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y</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7" name="Text Box 201"/>
            <p:cNvSpPr txBox="1">
              <a:spLocks noChangeArrowheads="1"/>
            </p:cNvSpPr>
            <p:nvPr/>
          </p:nvSpPr>
          <p:spPr bwMode="auto">
            <a:xfrm>
              <a:off x="3886319" y="4800409"/>
              <a:ext cx="381581" cy="39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z</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68" name="Oval 229"/>
            <p:cNvSpPr>
              <a:spLocks noChangeArrowheads="1"/>
            </p:cNvSpPr>
            <p:nvPr/>
          </p:nvSpPr>
          <p:spPr bwMode="auto">
            <a:xfrm>
              <a:off x="2895600" y="33819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Oval 229"/>
            <p:cNvSpPr>
              <a:spLocks noChangeArrowheads="1"/>
            </p:cNvSpPr>
            <p:nvPr/>
          </p:nvSpPr>
          <p:spPr bwMode="auto">
            <a:xfrm>
              <a:off x="2876745" y="3944892"/>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229"/>
            <p:cNvSpPr>
              <a:spLocks noChangeArrowheads="1"/>
            </p:cNvSpPr>
            <p:nvPr/>
          </p:nvSpPr>
          <p:spPr bwMode="auto">
            <a:xfrm>
              <a:off x="2895600" y="44487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Oval 229"/>
            <p:cNvSpPr>
              <a:spLocks noChangeArrowheads="1"/>
            </p:cNvSpPr>
            <p:nvPr/>
          </p:nvSpPr>
          <p:spPr bwMode="auto">
            <a:xfrm>
              <a:off x="2895600" y="4953000"/>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Oval 229"/>
            <p:cNvSpPr>
              <a:spLocks noChangeArrowheads="1"/>
            </p:cNvSpPr>
            <p:nvPr/>
          </p:nvSpPr>
          <p:spPr bwMode="auto">
            <a:xfrm>
              <a:off x="3917354" y="30771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229"/>
            <p:cNvSpPr>
              <a:spLocks noChangeArrowheads="1"/>
            </p:cNvSpPr>
            <p:nvPr/>
          </p:nvSpPr>
          <p:spPr bwMode="auto">
            <a:xfrm>
              <a:off x="3917354" y="36867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Oval 229"/>
            <p:cNvSpPr>
              <a:spLocks noChangeArrowheads="1"/>
            </p:cNvSpPr>
            <p:nvPr/>
          </p:nvSpPr>
          <p:spPr bwMode="auto">
            <a:xfrm>
              <a:off x="3962400" y="42963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Oval 229"/>
            <p:cNvSpPr>
              <a:spLocks noChangeArrowheads="1"/>
            </p:cNvSpPr>
            <p:nvPr/>
          </p:nvSpPr>
          <p:spPr bwMode="auto">
            <a:xfrm>
              <a:off x="3917354" y="4876800"/>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p:nvGrpSpPr>
        <p:grpSpPr>
          <a:xfrm>
            <a:off x="5105400" y="2640521"/>
            <a:ext cx="3212139" cy="3379279"/>
            <a:chOff x="2361901" y="2863904"/>
            <a:chExt cx="2926298" cy="3379279"/>
          </a:xfrm>
        </p:grpSpPr>
        <p:sp>
          <p:nvSpPr>
            <p:cNvPr id="79" name="Oval 229"/>
            <p:cNvSpPr>
              <a:spLocks noChangeArrowheads="1"/>
            </p:cNvSpPr>
            <p:nvPr/>
          </p:nvSpPr>
          <p:spPr bwMode="auto">
            <a:xfrm>
              <a:off x="2875543" y="2940119"/>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228"/>
            <p:cNvSpPr>
              <a:spLocks noChangeShapeType="1"/>
            </p:cNvSpPr>
            <p:nvPr/>
          </p:nvSpPr>
          <p:spPr bwMode="auto">
            <a:xfrm>
              <a:off x="3147284" y="3066510"/>
              <a:ext cx="793002" cy="181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227"/>
            <p:cNvSpPr>
              <a:spLocks noChangeShapeType="1"/>
            </p:cNvSpPr>
            <p:nvPr/>
          </p:nvSpPr>
          <p:spPr bwMode="auto">
            <a:xfrm flipV="1">
              <a:off x="3147284" y="3257683"/>
              <a:ext cx="772050" cy="26675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226"/>
            <p:cNvSpPr>
              <a:spLocks noChangeShapeType="1"/>
            </p:cNvSpPr>
            <p:nvPr/>
          </p:nvSpPr>
          <p:spPr bwMode="auto">
            <a:xfrm>
              <a:off x="3166331" y="3582234"/>
              <a:ext cx="791732" cy="781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225"/>
            <p:cNvSpPr>
              <a:spLocks noChangeShapeType="1"/>
            </p:cNvSpPr>
            <p:nvPr/>
          </p:nvSpPr>
          <p:spPr bwMode="auto">
            <a:xfrm flipV="1">
              <a:off x="3157443" y="3839461"/>
              <a:ext cx="772050" cy="21784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224"/>
            <p:cNvSpPr>
              <a:spLocks noChangeShapeType="1"/>
            </p:cNvSpPr>
            <p:nvPr/>
          </p:nvSpPr>
          <p:spPr bwMode="auto">
            <a:xfrm>
              <a:off x="3157443" y="4096687"/>
              <a:ext cx="780939" cy="323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223"/>
            <p:cNvSpPr>
              <a:spLocks noChangeShapeType="1"/>
            </p:cNvSpPr>
            <p:nvPr/>
          </p:nvSpPr>
          <p:spPr bwMode="auto">
            <a:xfrm>
              <a:off x="3128237" y="4144322"/>
              <a:ext cx="820303" cy="788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222"/>
            <p:cNvSpPr>
              <a:spLocks noChangeShapeType="1"/>
            </p:cNvSpPr>
            <p:nvPr/>
          </p:nvSpPr>
          <p:spPr bwMode="auto">
            <a:xfrm flipV="1">
              <a:off x="3166331" y="4468237"/>
              <a:ext cx="773320" cy="13274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221"/>
            <p:cNvSpPr>
              <a:spLocks noChangeShapeType="1"/>
            </p:cNvSpPr>
            <p:nvPr/>
          </p:nvSpPr>
          <p:spPr bwMode="auto">
            <a:xfrm flipV="1">
              <a:off x="3157443" y="4487291"/>
              <a:ext cx="829192" cy="5709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Text Box 220"/>
            <p:cNvSpPr txBox="1">
              <a:spLocks noChangeArrowheads="1"/>
            </p:cNvSpPr>
            <p:nvPr/>
          </p:nvSpPr>
          <p:spPr bwMode="auto">
            <a:xfrm>
              <a:off x="2819671" y="5257701"/>
              <a:ext cx="382216" cy="36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9" name="Text Box 219"/>
            <p:cNvSpPr txBox="1">
              <a:spLocks noChangeArrowheads="1"/>
            </p:cNvSpPr>
            <p:nvPr/>
          </p:nvSpPr>
          <p:spPr bwMode="auto">
            <a:xfrm>
              <a:off x="3833621" y="5201810"/>
              <a:ext cx="381581" cy="36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0" name="Text Box 218"/>
            <p:cNvSpPr txBox="1">
              <a:spLocks noChangeArrowheads="1"/>
            </p:cNvSpPr>
            <p:nvPr/>
          </p:nvSpPr>
          <p:spPr bwMode="auto">
            <a:xfrm>
              <a:off x="2361901" y="5610197"/>
              <a:ext cx="2926298" cy="6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00000"/>
                </a:lnSpc>
                <a:spcBef>
                  <a:spcPct val="0"/>
                </a:spcBef>
                <a:spcAft>
                  <a:spcPct val="0"/>
                </a:spcAft>
                <a:buClrTx/>
                <a:buSzTx/>
                <a:tabLst/>
              </a:pPr>
              <a:r>
                <a:rPr kumimoji="0" lang="en-US" altLang="zh-CN" b="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M</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 {(</a:t>
              </a:r>
              <a:r>
                <a:rPr lang="en-US" altLang="zh-CN" i="1" dirty="0">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w</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x</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d</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y</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是一个最大</a:t>
              </a:r>
              <a:r>
                <a:rPr kumimoji="0" lang="zh-CN" altLang="en-US"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匹配</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91" name="Text Box 209"/>
            <p:cNvSpPr txBox="1">
              <a:spLocks noChangeArrowheads="1"/>
            </p:cNvSpPr>
            <p:nvPr/>
          </p:nvSpPr>
          <p:spPr bwMode="auto">
            <a:xfrm>
              <a:off x="2844432" y="2863904"/>
              <a:ext cx="380946" cy="25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2" name="Text Box 208"/>
            <p:cNvSpPr txBox="1">
              <a:spLocks noChangeArrowheads="1"/>
            </p:cNvSpPr>
            <p:nvPr/>
          </p:nvSpPr>
          <p:spPr bwMode="auto">
            <a:xfrm>
              <a:off x="2894590" y="3352953"/>
              <a:ext cx="382216" cy="38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3" name="Text Box 207"/>
            <p:cNvSpPr txBox="1">
              <a:spLocks noChangeArrowheads="1"/>
            </p:cNvSpPr>
            <p:nvPr/>
          </p:nvSpPr>
          <p:spPr bwMode="auto">
            <a:xfrm>
              <a:off x="2894590" y="3886460"/>
              <a:ext cx="382216" cy="35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4" name="Text Box 206"/>
            <p:cNvSpPr txBox="1">
              <a:spLocks noChangeArrowheads="1"/>
            </p:cNvSpPr>
            <p:nvPr/>
          </p:nvSpPr>
          <p:spPr bwMode="auto">
            <a:xfrm>
              <a:off x="2864114" y="4383765"/>
              <a:ext cx="382216" cy="3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5" name="Text Box 205"/>
            <p:cNvSpPr txBox="1">
              <a:spLocks noChangeArrowheads="1"/>
            </p:cNvSpPr>
            <p:nvPr/>
          </p:nvSpPr>
          <p:spPr bwMode="auto">
            <a:xfrm>
              <a:off x="2894590" y="4876625"/>
              <a:ext cx="382216" cy="38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96" name="Text Box 204"/>
            <p:cNvSpPr txBox="1">
              <a:spLocks noChangeArrowheads="1"/>
            </p:cNvSpPr>
            <p:nvPr/>
          </p:nvSpPr>
          <p:spPr bwMode="auto">
            <a:xfrm>
              <a:off x="3886319" y="3011254"/>
              <a:ext cx="380311" cy="34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7" name="Text Box 203"/>
            <p:cNvSpPr txBox="1">
              <a:spLocks noChangeArrowheads="1"/>
            </p:cNvSpPr>
            <p:nvPr/>
          </p:nvSpPr>
          <p:spPr bwMode="auto">
            <a:xfrm>
              <a:off x="3930763" y="3610815"/>
              <a:ext cx="381581" cy="39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8" name="Text Box 202"/>
            <p:cNvSpPr txBox="1">
              <a:spLocks noChangeArrowheads="1"/>
            </p:cNvSpPr>
            <p:nvPr/>
          </p:nvSpPr>
          <p:spPr bwMode="auto">
            <a:xfrm>
              <a:off x="3962508" y="4190686"/>
              <a:ext cx="381581" cy="39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y</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9" name="Text Box 201"/>
            <p:cNvSpPr txBox="1">
              <a:spLocks noChangeArrowheads="1"/>
            </p:cNvSpPr>
            <p:nvPr/>
          </p:nvSpPr>
          <p:spPr bwMode="auto">
            <a:xfrm>
              <a:off x="3886319" y="4800409"/>
              <a:ext cx="381581" cy="39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z</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00" name="Oval 229"/>
            <p:cNvSpPr>
              <a:spLocks noChangeArrowheads="1"/>
            </p:cNvSpPr>
            <p:nvPr/>
          </p:nvSpPr>
          <p:spPr bwMode="auto">
            <a:xfrm>
              <a:off x="2895600" y="33819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229"/>
            <p:cNvSpPr>
              <a:spLocks noChangeArrowheads="1"/>
            </p:cNvSpPr>
            <p:nvPr/>
          </p:nvSpPr>
          <p:spPr bwMode="auto">
            <a:xfrm>
              <a:off x="2876745" y="3944892"/>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Oval 229"/>
            <p:cNvSpPr>
              <a:spLocks noChangeArrowheads="1"/>
            </p:cNvSpPr>
            <p:nvPr/>
          </p:nvSpPr>
          <p:spPr bwMode="auto">
            <a:xfrm>
              <a:off x="2895600" y="44487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229"/>
            <p:cNvSpPr>
              <a:spLocks noChangeArrowheads="1"/>
            </p:cNvSpPr>
            <p:nvPr/>
          </p:nvSpPr>
          <p:spPr bwMode="auto">
            <a:xfrm>
              <a:off x="2895600" y="4953000"/>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229"/>
            <p:cNvSpPr>
              <a:spLocks noChangeArrowheads="1"/>
            </p:cNvSpPr>
            <p:nvPr/>
          </p:nvSpPr>
          <p:spPr bwMode="auto">
            <a:xfrm>
              <a:off x="3917354" y="30771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Oval 229"/>
            <p:cNvSpPr>
              <a:spLocks noChangeArrowheads="1"/>
            </p:cNvSpPr>
            <p:nvPr/>
          </p:nvSpPr>
          <p:spPr bwMode="auto">
            <a:xfrm>
              <a:off x="3917354" y="36867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229"/>
            <p:cNvSpPr>
              <a:spLocks noChangeArrowheads="1"/>
            </p:cNvSpPr>
            <p:nvPr/>
          </p:nvSpPr>
          <p:spPr bwMode="auto">
            <a:xfrm>
              <a:off x="3962400" y="4296354"/>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229"/>
            <p:cNvSpPr>
              <a:spLocks noChangeArrowheads="1"/>
            </p:cNvSpPr>
            <p:nvPr/>
          </p:nvSpPr>
          <p:spPr bwMode="auto">
            <a:xfrm>
              <a:off x="3917354" y="4876800"/>
              <a:ext cx="273646" cy="275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76" name="文本框 75">
            <a:extLst>
              <a:ext uri="{FF2B5EF4-FFF2-40B4-BE49-F238E27FC236}">
                <a16:creationId xmlns:a16="http://schemas.microsoft.com/office/drawing/2014/main" id="{BC0ABE39-EA1D-4948-9830-470A15FEDC76}"/>
              </a:ext>
            </a:extLst>
          </p:cNvPr>
          <p:cNvSpPr txBox="1"/>
          <p:nvPr/>
        </p:nvSpPr>
        <p:spPr>
          <a:xfrm>
            <a:off x="228600" y="6180157"/>
            <a:ext cx="8686800" cy="646331"/>
          </a:xfrm>
          <a:prstGeom prst="rect">
            <a:avLst/>
          </a:prstGeom>
          <a:solidFill>
            <a:srgbClr val="FFC000"/>
          </a:solidFill>
          <a:ln>
            <a:solidFill>
              <a:srgbClr val="002060"/>
            </a:solidFill>
          </a:ln>
        </p:spPr>
        <p:txBody>
          <a:bodyPr wrap="square">
            <a:spAutoFit/>
          </a:bodyPr>
          <a:lstStyle/>
          <a:p>
            <a:r>
              <a:rPr lang="zh-CN" altLang="en-US" dirty="0"/>
              <a:t>实际问题中，还可能有其它附加约束条件，如个人喜好、工作地点、工资要求、个人背景、工作技能等因素，影响每个申请人的申请兴趣和工作的申请门槛</a:t>
            </a:r>
            <a:endParaRPr lang="en-US" dirty="0"/>
          </a:p>
        </p:txBody>
      </p:sp>
    </p:spTree>
    <p:extLst>
      <p:ext uri="{BB962C8B-B14F-4D97-AF65-F5344CB8AC3E}">
        <p14:creationId xmlns:p14="http://schemas.microsoft.com/office/powerpoint/2010/main" val="248957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11-48</a:t>
            </a:r>
          </a:p>
        </p:txBody>
      </p:sp>
      <p:sp>
        <p:nvSpPr>
          <p:cNvPr id="5" name="TextBox 4"/>
          <p:cNvSpPr txBox="1"/>
          <p:nvPr/>
        </p:nvSpPr>
        <p:spPr>
          <a:xfrm>
            <a:off x="152400" y="0"/>
            <a:ext cx="5181600" cy="5653599"/>
          </a:xfrm>
          <a:prstGeom prst="rect">
            <a:avLst/>
          </a:prstGeom>
          <a:noFill/>
        </p:spPr>
        <p:txBody>
          <a:bodyPr wrap="square" rtlCol="0">
            <a:spAutoFit/>
          </a:bodyPr>
          <a:lstStyle/>
          <a:p>
            <a:pPr marL="0" lvl="2">
              <a:lnSpc>
                <a:spcPct val="150000"/>
              </a:lnSpc>
            </a:pPr>
            <a:r>
              <a:rPr lang="zh-CN" altLang="en-US" sz="2400" b="1" dirty="0">
                <a:latin typeface="Times New Roman" pitchFamily="18" charset="0"/>
                <a:ea typeface="SimSun" pitchFamily="2" charset="-122"/>
                <a:cs typeface="Times New Roman" pitchFamily="18" charset="0"/>
              </a:rPr>
              <a:t>用</a:t>
            </a: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网络流</a:t>
            </a:r>
            <a:r>
              <a:rPr lang="zh-CN" altLang="en-US" sz="2400" b="1" dirty="0">
                <a:latin typeface="Times New Roman" pitchFamily="18" charset="0"/>
                <a:ea typeface="SimSun" pitchFamily="2" charset="-122"/>
                <a:cs typeface="Times New Roman" pitchFamily="18" charset="0"/>
              </a:rPr>
              <a:t>求解</a:t>
            </a: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二部图</a:t>
            </a:r>
            <a:r>
              <a:rPr lang="zh-CN" altLang="en-US" sz="2400" b="1" dirty="0">
                <a:latin typeface="Times New Roman" pitchFamily="18" charset="0"/>
                <a:ea typeface="SimSun" pitchFamily="2" charset="-122"/>
                <a:cs typeface="Times New Roman" pitchFamily="18" charset="0"/>
              </a:rPr>
              <a:t>的最大匹配算法</a:t>
            </a:r>
            <a:endParaRPr lang="en-US" sz="2400" b="1" dirty="0">
              <a:latin typeface="Times New Roman" pitchFamily="18" charset="0"/>
              <a:ea typeface="SimSun" pitchFamily="2" charset="-122"/>
              <a:cs typeface="Times New Roman" pitchFamily="18" charset="0"/>
            </a:endParaRPr>
          </a:p>
          <a:p>
            <a:pPr indent="457200">
              <a:lnSpc>
                <a:spcPct val="110000"/>
              </a:lnSpc>
              <a:spcBef>
                <a:spcPts val="600"/>
              </a:spcBef>
            </a:pPr>
            <a:r>
              <a:rPr lang="zh-CN" altLang="en-US" dirty="0"/>
              <a:t>假设</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W</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是一个二部图，寻找其最大匹配问题可以转化为一个</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单分支网络的最大流问题</a:t>
            </a:r>
            <a:r>
              <a:rPr lang="zh-CN" altLang="en-US" dirty="0">
                <a:latin typeface="Times New Roman" pitchFamily="18" charset="0"/>
                <a:cs typeface="Times New Roman" pitchFamily="18" charset="0"/>
              </a:rPr>
              <a:t>，具体做法如下：</a:t>
            </a:r>
            <a:endParaRPr lang="en-US" altLang="zh-CN" dirty="0">
              <a:latin typeface="Times New Roman" pitchFamily="18" charset="0"/>
              <a:cs typeface="Times New Roman" pitchFamily="18" charset="0"/>
            </a:endParaRPr>
          </a:p>
          <a:p>
            <a:pPr indent="457200">
              <a:lnSpc>
                <a:spcPct val="110000"/>
              </a:lnSpc>
            </a:pPr>
            <a:endParaRPr lang="en-US" dirty="0">
              <a:latin typeface="Times New Roman" pitchFamily="18" charset="0"/>
              <a:cs typeface="Times New Roman" pitchFamily="18" charset="0"/>
            </a:endParaRPr>
          </a:p>
          <a:p>
            <a:pPr>
              <a:lnSpc>
                <a:spcPct val="110000"/>
              </a:lnSpc>
            </a:pPr>
            <a:r>
              <a:rPr lang="en-US" b="1" dirty="0">
                <a:latin typeface="Times New Roman" pitchFamily="18" charset="0"/>
                <a:ea typeface="SimSun" pitchFamily="2" charset="-122"/>
                <a:cs typeface="Times New Roman" pitchFamily="18" charset="0"/>
              </a:rPr>
              <a:t>Bipartite-to-Single-Branch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p>
          <a:p>
            <a:pPr marL="457200" lvl="0" indent="-457200">
              <a:lnSpc>
                <a:spcPct val="110000"/>
              </a:lnSpc>
              <a:spcBef>
                <a:spcPts val="600"/>
              </a:spcBef>
              <a:buAutoNum type="arabicPlain"/>
            </a:pPr>
            <a:r>
              <a:rPr lang="zh-CN" altLang="en-US" dirty="0">
                <a:latin typeface="Times New Roman" pitchFamily="18" charset="0"/>
                <a:ea typeface="SimSun" pitchFamily="2" charset="-122"/>
                <a:cs typeface="Times New Roman" pitchFamily="18" charset="0"/>
              </a:rPr>
              <a:t>赋以</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中每条边从</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指向</a:t>
            </a:r>
            <a:r>
              <a:rPr lang="en-US" i="1" dirty="0">
                <a:latin typeface="Times New Roman" pitchFamily="18" charset="0"/>
                <a:ea typeface="SimSun" pitchFamily="2" charset="-122"/>
                <a:cs typeface="Times New Roman" pitchFamily="18" charset="0"/>
              </a:rPr>
              <a:t>W</a:t>
            </a:r>
            <a:r>
              <a:rPr lang="zh-CN" altLang="en-US" dirty="0">
                <a:latin typeface="Times New Roman" pitchFamily="18" charset="0"/>
                <a:ea typeface="SimSun" pitchFamily="2" charset="-122"/>
                <a:cs typeface="Times New Roman" pitchFamily="18" charset="0"/>
              </a:rPr>
              <a:t>的方向得到一个有向图</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lvl="0" indent="-457200">
              <a:lnSpc>
                <a:spcPct val="110000"/>
              </a:lnSpc>
              <a:spcBef>
                <a:spcPts val="600"/>
              </a:spcBef>
              <a:buAutoNum type="arabicPlain"/>
            </a:pPr>
            <a:r>
              <a:rPr lang="zh-CN" altLang="en-US" dirty="0">
                <a:latin typeface="Times New Roman" pitchFamily="18" charset="0"/>
                <a:ea typeface="SimSun" pitchFamily="2" charset="-122"/>
                <a:cs typeface="Times New Roman" pitchFamily="18" charset="0"/>
              </a:rPr>
              <a:t>在</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中加上一个源点</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，并在</a:t>
            </a:r>
            <a:r>
              <a:rPr lang="en-US" altLang="zh-CN"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和每个顶点</a:t>
            </a:r>
            <a:r>
              <a:rPr lang="en-US" altLang="zh-CN" i="1" dirty="0" err="1">
                <a:latin typeface="Times New Roman" pitchFamily="18" charset="0"/>
                <a:ea typeface="SimSun" pitchFamily="2" charset="-122"/>
                <a:cs typeface="Times New Roman" pitchFamily="18" charset="0"/>
              </a:rPr>
              <a:t>u</a:t>
            </a:r>
            <a:r>
              <a:rPr lang="en-US" altLang="zh-CN" dirty="0" err="1">
                <a:latin typeface="Times New Roman" pitchFamily="18" charset="0"/>
                <a:ea typeface="SimSun" pitchFamily="2" charset="-122"/>
                <a:cs typeface="Times New Roman" pitchFamily="18" charset="0"/>
                <a:sym typeface="Symbol" panose="05050102010706020507" pitchFamily="18" charset="2"/>
              </a:rPr>
              <a:t></a:t>
            </a:r>
            <a:r>
              <a:rPr lang="en-US" i="1" dirty="0" err="1">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之间加一条有向边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lvl="0" indent="-457200">
              <a:lnSpc>
                <a:spcPct val="110000"/>
              </a:lnSpc>
              <a:spcBef>
                <a:spcPts val="600"/>
              </a:spcBef>
              <a:buAutoNum type="arabicPlain"/>
            </a:pPr>
            <a:r>
              <a:rPr lang="zh-CN" altLang="en-US" dirty="0">
                <a:latin typeface="Times New Roman" pitchFamily="18" charset="0"/>
                <a:ea typeface="SimSun" pitchFamily="2" charset="-122"/>
                <a:cs typeface="Times New Roman" pitchFamily="18" charset="0"/>
              </a:rPr>
              <a:t>在</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中加上一个汇点</a:t>
            </a:r>
            <a:r>
              <a:rPr lang="en-US"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，并在每个顶点</a:t>
            </a:r>
            <a:r>
              <a:rPr lang="en-US" altLang="zh-CN" i="1" dirty="0" err="1">
                <a:latin typeface="Times New Roman" pitchFamily="18" charset="0"/>
                <a:ea typeface="SimSun" pitchFamily="2" charset="-122"/>
                <a:cs typeface="Times New Roman" pitchFamily="18" charset="0"/>
              </a:rPr>
              <a:t>w</a:t>
            </a:r>
            <a:r>
              <a:rPr lang="en-US" altLang="zh-CN" dirty="0" err="1">
                <a:latin typeface="Times New Roman" pitchFamily="18" charset="0"/>
                <a:ea typeface="SimSun" pitchFamily="2" charset="-122"/>
                <a:cs typeface="Times New Roman" pitchFamily="18" charset="0"/>
                <a:sym typeface="Symbol" panose="05050102010706020507" pitchFamily="18" charset="2"/>
              </a:rPr>
              <a:t></a:t>
            </a:r>
            <a:r>
              <a:rPr lang="en-US" i="1" dirty="0" err="1">
                <a:latin typeface="Times New Roman" pitchFamily="18" charset="0"/>
                <a:ea typeface="SimSun" pitchFamily="2" charset="-122"/>
                <a:cs typeface="Times New Roman" pitchFamily="18" charset="0"/>
              </a:rPr>
              <a:t>W</a:t>
            </a:r>
            <a:r>
              <a:rPr lang="zh-CN" altLang="en-US" dirty="0">
                <a:latin typeface="Times New Roman" pitchFamily="18" charset="0"/>
                <a:ea typeface="SimSun" pitchFamily="2" charset="-122"/>
                <a:cs typeface="Times New Roman" pitchFamily="18" charset="0"/>
              </a:rPr>
              <a:t>和</a:t>
            </a:r>
            <a:r>
              <a:rPr lang="en-US" altLang="zh-CN"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之间加一条有向边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7200" lvl="0" indent="-457200">
              <a:lnSpc>
                <a:spcPct val="110000"/>
              </a:lnSpc>
              <a:spcBef>
                <a:spcPts val="600"/>
              </a:spcBef>
              <a:buAutoNum type="arabicPlain"/>
            </a:pPr>
            <a:r>
              <a:rPr lang="zh-CN" altLang="en-US" dirty="0">
                <a:latin typeface="Times New Roman" pitchFamily="18" charset="0"/>
                <a:ea typeface="SimSun" pitchFamily="2" charset="-122"/>
                <a:cs typeface="Times New Roman" pitchFamily="18" charset="0"/>
              </a:rPr>
              <a:t>赋以图中每条边的容量为</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10000"/>
              </a:lnSpc>
              <a:spcBef>
                <a:spcPts val="600"/>
              </a:spcBef>
            </a:pPr>
            <a:r>
              <a:rPr lang="en-US" altLang="zh-CN" b="1" dirty="0">
                <a:latin typeface="Times New Roman" pitchFamily="18" charset="0"/>
                <a:ea typeface="SimSun" pitchFamily="2" charset="-122"/>
                <a:cs typeface="Times New Roman" pitchFamily="18" charset="0"/>
              </a:rPr>
              <a:t>       </a:t>
            </a:r>
            <a:r>
              <a:rPr lang="zh-CN" altLang="en-US" dirty="0"/>
              <a:t>显然，我们得到的是一个单分</a:t>
            </a:r>
            <a:r>
              <a:rPr lang="zh-CN" altLang="en-US" dirty="0">
                <a:latin typeface="Times New Roman" pitchFamily="18" charset="0"/>
                <a:ea typeface="SimSun" pitchFamily="2" charset="-122"/>
                <a:cs typeface="Times New Roman" pitchFamily="18" charset="0"/>
              </a:rPr>
              <a:t>支</a:t>
            </a:r>
            <a:r>
              <a:rPr lang="en-US" dirty="0">
                <a:latin typeface="Times New Roman" pitchFamily="18" charset="0"/>
                <a:ea typeface="SimSun" pitchFamily="2" charset="-122"/>
                <a:cs typeface="Times New Roman" pitchFamily="18" charset="0"/>
              </a:rPr>
              <a:t>0-1</a:t>
            </a:r>
            <a:r>
              <a:rPr lang="zh-CN" altLang="en-US" dirty="0">
                <a:latin typeface="Times New Roman" pitchFamily="18" charset="0"/>
                <a:ea typeface="SimSun" pitchFamily="2" charset="-122"/>
                <a:cs typeface="Times New Roman" pitchFamily="18" charset="0"/>
              </a:rPr>
              <a:t>网络，并且只需</a:t>
            </a:r>
            <a:r>
              <a:rPr lang="en-US" dirty="0">
                <a:latin typeface="Times New Roman" pitchFamily="18" charset="0"/>
                <a:ea typeface="SimSun" pitchFamily="2" charset="-122"/>
                <a:cs typeface="Times New Roman" pitchFamily="18" charset="0"/>
              </a:rPr>
              <a:t>O(</a:t>
            </a:r>
            <a:r>
              <a:rPr lang="en-US" i="1" dirty="0" err="1">
                <a:latin typeface="Times New Roman" pitchFamily="18" charset="0"/>
                <a:ea typeface="SimSun" pitchFamily="2" charset="-122"/>
                <a:cs typeface="Times New Roman" pitchFamily="18" charset="0"/>
              </a:rPr>
              <a:t>n</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时间就可构造好</a:t>
            </a:r>
            <a:r>
              <a:rPr lang="en-US" i="1" dirty="0">
                <a:latin typeface="Times New Roman" pitchFamily="18" charset="0"/>
                <a:ea typeface="SimSun" pitchFamily="2" charset="-122"/>
                <a:cs typeface="Times New Roman" pitchFamily="18" charset="0"/>
              </a:rPr>
              <a:t>G’</a:t>
            </a:r>
            <a:r>
              <a:rPr lang="zh-CN" altLang="en-US" dirty="0">
                <a:latin typeface="Times New Roman" pitchFamily="18" charset="0"/>
                <a:ea typeface="SimSun" pitchFamily="2" charset="-122"/>
                <a:cs typeface="Times New Roman" pitchFamily="18" charset="0"/>
              </a:rPr>
              <a:t>，这里顶点数目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，边的数目</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pic>
        <p:nvPicPr>
          <p:cNvPr id="3" name="图片 2">
            <a:extLst>
              <a:ext uri="{FF2B5EF4-FFF2-40B4-BE49-F238E27FC236}">
                <a16:creationId xmlns:a16="http://schemas.microsoft.com/office/drawing/2014/main" id="{1449A103-FD3A-486E-B695-1B9C161E4FB1}"/>
              </a:ext>
            </a:extLst>
          </p:cNvPr>
          <p:cNvPicPr>
            <a:picLocks noChangeAspect="1"/>
          </p:cNvPicPr>
          <p:nvPr/>
        </p:nvPicPr>
        <p:blipFill>
          <a:blip r:embed="rId2"/>
          <a:stretch>
            <a:fillRect/>
          </a:stretch>
        </p:blipFill>
        <p:spPr>
          <a:xfrm>
            <a:off x="5562600" y="2185377"/>
            <a:ext cx="3551830" cy="2981536"/>
          </a:xfrm>
          <a:prstGeom prst="rect">
            <a:avLst/>
          </a:prstGeom>
        </p:spPr>
      </p:pic>
      <p:sp>
        <p:nvSpPr>
          <p:cNvPr id="6" name="Text Box 2">
            <a:extLst>
              <a:ext uri="{FF2B5EF4-FFF2-40B4-BE49-F238E27FC236}">
                <a16:creationId xmlns:a16="http://schemas.microsoft.com/office/drawing/2014/main" id="{98D3A906-45E7-413F-90BD-E5F29E63BE4E}"/>
              </a:ext>
            </a:extLst>
          </p:cNvPr>
          <p:cNvSpPr txBox="1">
            <a:spLocks noChangeArrowheads="1"/>
          </p:cNvSpPr>
          <p:nvPr/>
        </p:nvSpPr>
        <p:spPr bwMode="auto">
          <a:xfrm>
            <a:off x="5943600" y="1143000"/>
            <a:ext cx="3514771" cy="11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由例</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11-14</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构造的</a:t>
            </a:r>
            <a:endParaRPr kumimoji="0" 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流网络。</a:t>
            </a:r>
            <a:endParaRPr kumimoji="0" 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每条边容量都是</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，略去不标。</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40322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11-49</a:t>
            </a:r>
          </a:p>
        </p:txBody>
      </p:sp>
      <p:sp>
        <p:nvSpPr>
          <p:cNvPr id="3" name="Rectangle 4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AutoShape 48"/>
          <p:cNvSpPr>
            <a:spLocks noChangeAspect="1" noChangeArrowheads="1" noTextEdit="1"/>
          </p:cNvSpPr>
          <p:nvPr/>
        </p:nvSpPr>
        <p:spPr bwMode="auto">
          <a:xfrm>
            <a:off x="1816003" y="925319"/>
            <a:ext cx="6261197" cy="36137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3"/>
          <p:cNvGrpSpPr>
            <a:grpSpLocks/>
          </p:cNvGrpSpPr>
          <p:nvPr/>
        </p:nvGrpSpPr>
        <p:grpSpPr bwMode="auto">
          <a:xfrm>
            <a:off x="3429000" y="837561"/>
            <a:ext cx="4275486" cy="3479803"/>
            <a:chOff x="3876" y="1460"/>
            <a:chExt cx="5062" cy="4080"/>
          </a:xfrm>
        </p:grpSpPr>
        <p:sp>
          <p:nvSpPr>
            <p:cNvPr id="8" name="Text Box 47"/>
            <p:cNvSpPr txBox="1">
              <a:spLocks noChangeArrowheads="1"/>
            </p:cNvSpPr>
            <p:nvPr/>
          </p:nvSpPr>
          <p:spPr bwMode="auto">
            <a:xfrm>
              <a:off x="6848" y="5090"/>
              <a:ext cx="602"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9" name="Line 46"/>
            <p:cNvSpPr>
              <a:spLocks noChangeShapeType="1"/>
            </p:cNvSpPr>
            <p:nvPr/>
          </p:nvSpPr>
          <p:spPr bwMode="auto">
            <a:xfrm>
              <a:off x="5766" y="1728"/>
              <a:ext cx="1250" cy="28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V="1">
              <a:off x="5766" y="2029"/>
              <a:ext cx="1218" cy="42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44"/>
            <p:cNvSpPr>
              <a:spLocks noChangeShapeType="1"/>
            </p:cNvSpPr>
            <p:nvPr/>
          </p:nvSpPr>
          <p:spPr bwMode="auto">
            <a:xfrm>
              <a:off x="5796" y="2540"/>
              <a:ext cx="1249" cy="123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43"/>
            <p:cNvSpPr>
              <a:spLocks noChangeShapeType="1"/>
            </p:cNvSpPr>
            <p:nvPr/>
          </p:nvSpPr>
          <p:spPr bwMode="auto">
            <a:xfrm flipV="1">
              <a:off x="5781" y="2945"/>
              <a:ext cx="1218" cy="34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42"/>
            <p:cNvSpPr>
              <a:spLocks noChangeShapeType="1"/>
            </p:cNvSpPr>
            <p:nvPr/>
          </p:nvSpPr>
          <p:spPr bwMode="auto">
            <a:xfrm>
              <a:off x="5781" y="3349"/>
              <a:ext cx="1233" cy="51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41"/>
            <p:cNvSpPr>
              <a:spLocks noChangeShapeType="1"/>
            </p:cNvSpPr>
            <p:nvPr/>
          </p:nvSpPr>
          <p:spPr bwMode="auto">
            <a:xfrm>
              <a:off x="5736" y="3425"/>
              <a:ext cx="1293" cy="124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40"/>
            <p:cNvSpPr>
              <a:spLocks noChangeShapeType="1"/>
            </p:cNvSpPr>
            <p:nvPr/>
          </p:nvSpPr>
          <p:spPr bwMode="auto">
            <a:xfrm flipV="1">
              <a:off x="5796" y="3935"/>
              <a:ext cx="1219" cy="21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39"/>
            <p:cNvSpPr>
              <a:spLocks noChangeShapeType="1"/>
            </p:cNvSpPr>
            <p:nvPr/>
          </p:nvSpPr>
          <p:spPr bwMode="auto">
            <a:xfrm flipV="1">
              <a:off x="5804" y="3964"/>
              <a:ext cx="1285" cy="89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 Box 38"/>
            <p:cNvSpPr txBox="1">
              <a:spLocks noChangeArrowheads="1"/>
            </p:cNvSpPr>
            <p:nvPr/>
          </p:nvSpPr>
          <p:spPr bwMode="auto">
            <a:xfrm>
              <a:off x="5450" y="5136"/>
              <a:ext cx="60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8" name="Oval 37"/>
            <p:cNvSpPr>
              <a:spLocks noChangeArrowheads="1"/>
            </p:cNvSpPr>
            <p:nvPr/>
          </p:nvSpPr>
          <p:spPr bwMode="auto">
            <a:xfrm>
              <a:off x="7001" y="1892"/>
              <a:ext cx="266" cy="27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Oval 36"/>
            <p:cNvSpPr>
              <a:spLocks noChangeArrowheads="1"/>
            </p:cNvSpPr>
            <p:nvPr/>
          </p:nvSpPr>
          <p:spPr bwMode="auto">
            <a:xfrm>
              <a:off x="5528" y="2358"/>
              <a:ext cx="268" cy="27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35"/>
            <p:cNvSpPr>
              <a:spLocks noChangeArrowheads="1"/>
            </p:cNvSpPr>
            <p:nvPr/>
          </p:nvSpPr>
          <p:spPr bwMode="auto">
            <a:xfrm>
              <a:off x="5512" y="3199"/>
              <a:ext cx="269" cy="2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34"/>
            <p:cNvSpPr>
              <a:spLocks noChangeArrowheads="1"/>
            </p:cNvSpPr>
            <p:nvPr/>
          </p:nvSpPr>
          <p:spPr bwMode="auto">
            <a:xfrm>
              <a:off x="7016" y="3723"/>
              <a:ext cx="268" cy="27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33"/>
            <p:cNvSpPr>
              <a:spLocks noChangeArrowheads="1"/>
            </p:cNvSpPr>
            <p:nvPr/>
          </p:nvSpPr>
          <p:spPr bwMode="auto">
            <a:xfrm>
              <a:off x="7001" y="2795"/>
              <a:ext cx="268" cy="2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Oval 32"/>
            <p:cNvSpPr>
              <a:spLocks noChangeArrowheads="1"/>
            </p:cNvSpPr>
            <p:nvPr/>
          </p:nvSpPr>
          <p:spPr bwMode="auto">
            <a:xfrm>
              <a:off x="5543" y="4775"/>
              <a:ext cx="268" cy="2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31"/>
            <p:cNvSpPr>
              <a:spLocks noChangeArrowheads="1"/>
            </p:cNvSpPr>
            <p:nvPr/>
          </p:nvSpPr>
          <p:spPr bwMode="auto">
            <a:xfrm>
              <a:off x="5528" y="4010"/>
              <a:ext cx="267" cy="27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30"/>
            <p:cNvSpPr>
              <a:spLocks noChangeArrowheads="1"/>
            </p:cNvSpPr>
            <p:nvPr/>
          </p:nvSpPr>
          <p:spPr bwMode="auto">
            <a:xfrm>
              <a:off x="6999" y="4610"/>
              <a:ext cx="268" cy="2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6" name="Group 27"/>
            <p:cNvGrpSpPr>
              <a:grpSpLocks/>
            </p:cNvGrpSpPr>
            <p:nvPr/>
          </p:nvGrpSpPr>
          <p:grpSpPr bwMode="auto">
            <a:xfrm>
              <a:off x="5499" y="1460"/>
              <a:ext cx="602" cy="402"/>
              <a:chOff x="4511" y="10321"/>
              <a:chExt cx="523" cy="350"/>
            </a:xfrm>
          </p:grpSpPr>
          <p:sp>
            <p:nvSpPr>
              <p:cNvPr id="50" name="Oval 29"/>
              <p:cNvSpPr>
                <a:spLocks noChangeArrowheads="1"/>
              </p:cNvSpPr>
              <p:nvPr/>
            </p:nvSpPr>
            <p:spPr bwMode="auto">
              <a:xfrm>
                <a:off x="4523" y="10437"/>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Text Box 28"/>
              <p:cNvSpPr txBox="1">
                <a:spLocks noChangeArrowheads="1"/>
              </p:cNvSpPr>
              <p:nvPr/>
            </p:nvSpPr>
            <p:spPr bwMode="auto">
              <a:xfrm>
                <a:off x="4511" y="10321"/>
                <a:ext cx="5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27" name="Text Box 26"/>
            <p:cNvSpPr txBox="1">
              <a:spLocks noChangeArrowheads="1"/>
            </p:cNvSpPr>
            <p:nvPr/>
          </p:nvSpPr>
          <p:spPr bwMode="auto">
            <a:xfrm>
              <a:off x="5509" y="2265"/>
              <a:ext cx="60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 name="Text Box 25"/>
            <p:cNvSpPr txBox="1">
              <a:spLocks noChangeArrowheads="1"/>
            </p:cNvSpPr>
            <p:nvPr/>
          </p:nvSpPr>
          <p:spPr bwMode="auto">
            <a:xfrm>
              <a:off x="5509" y="3113"/>
              <a:ext cx="60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9" name="Text Box 24"/>
            <p:cNvSpPr txBox="1">
              <a:spLocks noChangeArrowheads="1"/>
            </p:cNvSpPr>
            <p:nvPr/>
          </p:nvSpPr>
          <p:spPr bwMode="auto">
            <a:xfrm>
              <a:off x="5509" y="3917"/>
              <a:ext cx="60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0" name="Text Box 23"/>
            <p:cNvSpPr txBox="1">
              <a:spLocks noChangeArrowheads="1"/>
            </p:cNvSpPr>
            <p:nvPr/>
          </p:nvSpPr>
          <p:spPr bwMode="auto">
            <a:xfrm>
              <a:off x="5527" y="4677"/>
              <a:ext cx="60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1" name="Text Box 22"/>
            <p:cNvSpPr txBox="1">
              <a:spLocks noChangeArrowheads="1"/>
            </p:cNvSpPr>
            <p:nvPr/>
          </p:nvSpPr>
          <p:spPr bwMode="auto">
            <a:xfrm>
              <a:off x="6938" y="1822"/>
              <a:ext cx="60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2" name="Text Box 21"/>
            <p:cNvSpPr txBox="1">
              <a:spLocks noChangeArrowheads="1"/>
            </p:cNvSpPr>
            <p:nvPr/>
          </p:nvSpPr>
          <p:spPr bwMode="auto">
            <a:xfrm>
              <a:off x="6972" y="2720"/>
              <a:ext cx="6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x</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3" name="Text Box 20"/>
            <p:cNvSpPr txBox="1">
              <a:spLocks noChangeArrowheads="1"/>
            </p:cNvSpPr>
            <p:nvPr/>
          </p:nvSpPr>
          <p:spPr bwMode="auto">
            <a:xfrm>
              <a:off x="6952" y="3605"/>
              <a:ext cx="60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y</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4" name="Text Box 19"/>
            <p:cNvSpPr txBox="1">
              <a:spLocks noChangeArrowheads="1"/>
            </p:cNvSpPr>
            <p:nvPr/>
          </p:nvSpPr>
          <p:spPr bwMode="auto">
            <a:xfrm>
              <a:off x="6971" y="4498"/>
              <a:ext cx="60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z</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35" name="Group 16"/>
            <p:cNvGrpSpPr>
              <a:grpSpLocks/>
            </p:cNvGrpSpPr>
            <p:nvPr/>
          </p:nvGrpSpPr>
          <p:grpSpPr bwMode="auto">
            <a:xfrm>
              <a:off x="3876" y="3069"/>
              <a:ext cx="601" cy="403"/>
              <a:chOff x="4502" y="10330"/>
              <a:chExt cx="523" cy="350"/>
            </a:xfrm>
          </p:grpSpPr>
          <p:sp>
            <p:nvSpPr>
              <p:cNvPr id="48" name="Oval 18"/>
              <p:cNvSpPr>
                <a:spLocks noChangeArrowheads="1"/>
              </p:cNvSpPr>
              <p:nvPr/>
            </p:nvSpPr>
            <p:spPr bwMode="auto">
              <a:xfrm>
                <a:off x="4523" y="10437"/>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Text Box 17"/>
              <p:cNvSpPr txBox="1">
                <a:spLocks noChangeArrowheads="1"/>
              </p:cNvSpPr>
              <p:nvPr/>
            </p:nvSpPr>
            <p:spPr bwMode="auto">
              <a:xfrm>
                <a:off x="4502" y="10330"/>
                <a:ext cx="5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36" name="Line 15"/>
            <p:cNvSpPr>
              <a:spLocks noChangeShapeType="1"/>
            </p:cNvSpPr>
            <p:nvPr/>
          </p:nvSpPr>
          <p:spPr bwMode="auto">
            <a:xfrm flipV="1">
              <a:off x="4139" y="1824"/>
              <a:ext cx="1409" cy="142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4"/>
            <p:cNvSpPr>
              <a:spLocks noChangeShapeType="1"/>
            </p:cNvSpPr>
            <p:nvPr/>
          </p:nvSpPr>
          <p:spPr bwMode="auto">
            <a:xfrm flipV="1">
              <a:off x="4168" y="2556"/>
              <a:ext cx="1373" cy="73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3"/>
            <p:cNvSpPr>
              <a:spLocks noChangeShapeType="1"/>
            </p:cNvSpPr>
            <p:nvPr/>
          </p:nvSpPr>
          <p:spPr bwMode="auto">
            <a:xfrm flipV="1">
              <a:off x="4169" y="3331"/>
              <a:ext cx="1350" cy="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2"/>
            <p:cNvSpPr>
              <a:spLocks noChangeShapeType="1"/>
            </p:cNvSpPr>
            <p:nvPr/>
          </p:nvSpPr>
          <p:spPr bwMode="auto">
            <a:xfrm>
              <a:off x="4168" y="3383"/>
              <a:ext cx="1366" cy="70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1"/>
            <p:cNvSpPr>
              <a:spLocks noChangeShapeType="1"/>
            </p:cNvSpPr>
            <p:nvPr/>
          </p:nvSpPr>
          <p:spPr bwMode="auto">
            <a:xfrm>
              <a:off x="4137" y="3419"/>
              <a:ext cx="1419" cy="1412"/>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1" name="Group 8"/>
            <p:cNvGrpSpPr>
              <a:grpSpLocks/>
            </p:cNvGrpSpPr>
            <p:nvPr/>
          </p:nvGrpSpPr>
          <p:grpSpPr bwMode="auto">
            <a:xfrm>
              <a:off x="8337" y="3120"/>
              <a:ext cx="601" cy="402"/>
              <a:chOff x="4522" y="10361"/>
              <a:chExt cx="523" cy="350"/>
            </a:xfrm>
          </p:grpSpPr>
          <p:sp>
            <p:nvSpPr>
              <p:cNvPr id="46" name="Oval 10"/>
              <p:cNvSpPr>
                <a:spLocks noChangeArrowheads="1"/>
              </p:cNvSpPr>
              <p:nvPr/>
            </p:nvSpPr>
            <p:spPr bwMode="auto">
              <a:xfrm>
                <a:off x="4523" y="10437"/>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Text Box 9"/>
              <p:cNvSpPr txBox="1">
                <a:spLocks noChangeArrowheads="1"/>
              </p:cNvSpPr>
              <p:nvPr/>
            </p:nvSpPr>
            <p:spPr bwMode="auto">
              <a:xfrm>
                <a:off x="4522" y="10361"/>
                <a:ext cx="5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42" name="Line 7"/>
            <p:cNvSpPr>
              <a:spLocks noChangeShapeType="1"/>
            </p:cNvSpPr>
            <p:nvPr/>
          </p:nvSpPr>
          <p:spPr bwMode="auto">
            <a:xfrm>
              <a:off x="7254" y="2068"/>
              <a:ext cx="1136" cy="118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
            <p:cNvSpPr>
              <a:spLocks noChangeShapeType="1"/>
            </p:cNvSpPr>
            <p:nvPr/>
          </p:nvSpPr>
          <p:spPr bwMode="auto">
            <a:xfrm>
              <a:off x="7284" y="2947"/>
              <a:ext cx="1071" cy="33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5"/>
            <p:cNvSpPr>
              <a:spLocks noChangeShapeType="1"/>
            </p:cNvSpPr>
            <p:nvPr/>
          </p:nvSpPr>
          <p:spPr bwMode="auto">
            <a:xfrm flipV="1">
              <a:off x="7299" y="3406"/>
              <a:ext cx="1063" cy="44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
            <p:cNvSpPr>
              <a:spLocks noChangeShapeType="1"/>
            </p:cNvSpPr>
            <p:nvPr/>
          </p:nvSpPr>
          <p:spPr bwMode="auto">
            <a:xfrm flipV="1">
              <a:off x="7276" y="3456"/>
              <a:ext cx="1131" cy="129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Text Box 2"/>
          <p:cNvSpPr txBox="1">
            <a:spLocks noChangeArrowheads="1"/>
          </p:cNvSpPr>
          <p:nvPr/>
        </p:nvSpPr>
        <p:spPr bwMode="auto">
          <a:xfrm>
            <a:off x="1219200" y="2110695"/>
            <a:ext cx="2295571" cy="11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由例</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11-14</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构造的</a:t>
            </a:r>
            <a:endParaRPr kumimoji="0" 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流网络。</a:t>
            </a:r>
            <a:endParaRPr kumimoji="0" 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每条边容量都是</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，略去不标。</a:t>
            </a:r>
            <a:endParaRPr kumimoji="0" lang="zh-C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56" name="TextBox 55"/>
          <p:cNvSpPr txBox="1"/>
          <p:nvPr/>
        </p:nvSpPr>
        <p:spPr>
          <a:xfrm>
            <a:off x="1329438" y="4121199"/>
            <a:ext cx="6858000" cy="1667123"/>
          </a:xfrm>
          <a:prstGeom prst="rect">
            <a:avLst/>
          </a:prstGeom>
          <a:noFill/>
        </p:spPr>
        <p:txBody>
          <a:bodyPr wrap="square" rtlCol="0">
            <a:spAutoFit/>
          </a:bodyPr>
          <a:lstStyle/>
          <a:p>
            <a:pPr marL="457200" indent="-457200">
              <a:lnSpc>
                <a:spcPct val="200000"/>
              </a:lnSpc>
            </a:pPr>
            <a:r>
              <a:rPr lang="zh-CN" alt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定理 </a:t>
            </a:r>
            <a:r>
              <a:rPr lang="en-US" b="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11.19   </a:t>
            </a: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是由二部图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 得到的一个单分支网络，那么</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中存在一个拥有</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条边的匹配</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，当且仅当</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有一个整数流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使得</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55810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561586"/>
            <a:ext cx="2895600" cy="365125"/>
          </a:xfrm>
        </p:spPr>
        <p:txBody>
          <a:bodyPr/>
          <a:lstStyle/>
          <a:p>
            <a:r>
              <a:rPr lang="en-US" dirty="0"/>
              <a:t>11-5</a:t>
            </a:r>
          </a:p>
        </p:txBody>
      </p:sp>
      <p:sp>
        <p:nvSpPr>
          <p:cNvPr id="3" name="TextBox 2"/>
          <p:cNvSpPr txBox="1"/>
          <p:nvPr/>
        </p:nvSpPr>
        <p:spPr>
          <a:xfrm>
            <a:off x="1066800" y="914400"/>
            <a:ext cx="7391400" cy="1667123"/>
          </a:xfrm>
          <a:prstGeom prst="rect">
            <a:avLst/>
          </a:prstGeom>
          <a:noFill/>
        </p:spPr>
        <p:txBody>
          <a:bodyPr wrap="square" rtlCol="0">
            <a:spAutoFit/>
          </a:bodyPr>
          <a:lstStyle/>
          <a:p>
            <a:pPr marL="457200" indent="-457200">
              <a:lnSpc>
                <a:spcPct val="200000"/>
              </a:lnSpc>
            </a:pPr>
            <a:r>
              <a:rPr lang="zh-CN" altLang="en-US" b="1" dirty="0">
                <a:latin typeface="Times New Roman" pitchFamily="18" charset="0"/>
                <a:ea typeface="SimSun" pitchFamily="2" charset="-122"/>
                <a:cs typeface="Times New Roman" pitchFamily="18" charset="0"/>
              </a:rPr>
              <a:t>定义 </a:t>
            </a:r>
            <a:r>
              <a:rPr lang="en-US" b="1" dirty="0">
                <a:latin typeface="Times New Roman" pitchFamily="18" charset="0"/>
                <a:ea typeface="SimSun" pitchFamily="2" charset="-122"/>
                <a:cs typeface="Times New Roman" pitchFamily="18" charset="0"/>
              </a:rPr>
              <a:t>11.3	 </a:t>
            </a:r>
            <a:r>
              <a:rPr lang="zh-CN" altLang="en-US" dirty="0">
                <a:latin typeface="Times New Roman" pitchFamily="18" charset="0"/>
                <a:ea typeface="SimSun" pitchFamily="2" charset="-122"/>
                <a:cs typeface="Times New Roman" pitchFamily="18" charset="0"/>
              </a:rPr>
              <a:t>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上的一个流 </a:t>
            </a:r>
            <a:r>
              <a:rPr lang="en-US" i="1" dirty="0">
                <a:latin typeface="Times New Roman" pitchFamily="18" charset="0"/>
                <a:ea typeface="SimSun" pitchFamily="2" charset="-122"/>
                <a:cs typeface="Times New Roman" pitchFamily="18" charset="0"/>
              </a:rPr>
              <a:t>f </a:t>
            </a:r>
            <a:r>
              <a:rPr lang="zh-CN" altLang="en-US" dirty="0">
                <a:latin typeface="SimSun" panose="02010600030101010101" pitchFamily="2" charset="-122"/>
                <a:ea typeface="SimSun" panose="02010600030101010101" pitchFamily="2" charset="-122"/>
                <a:cs typeface="Times New Roman" pitchFamily="18" charset="0"/>
              </a:rPr>
              <a:t>的值</a:t>
            </a:r>
            <a:r>
              <a:rPr lang="en-US" dirty="0">
                <a:latin typeface="SimSun" panose="02010600030101010101" pitchFamily="2" charset="-122"/>
                <a:ea typeface="SimSun" panose="02010600030101010101" pitchFamily="2" charset="-122"/>
                <a:cs typeface="Times New Roman" pitchFamily="18" charset="0"/>
              </a:rPr>
              <a:t>(</a:t>
            </a:r>
            <a:r>
              <a:rPr lang="zh-CN" altLang="en-US" dirty="0">
                <a:latin typeface="SimSun" panose="02010600030101010101" pitchFamily="2" charset="-122"/>
                <a:ea typeface="SimSun" panose="02010600030101010101" pitchFamily="2" charset="-122"/>
                <a:cs typeface="Times New Roman" pitchFamily="18" charset="0"/>
              </a:rPr>
              <a:t>或称流量</a:t>
            </a:r>
            <a:r>
              <a:rPr lang="en-US" dirty="0">
                <a:latin typeface="SimSun" panose="02010600030101010101" pitchFamily="2" charset="-122"/>
                <a:ea typeface="SimSun" panose="02010600030101010101" pitchFamily="2" charset="-122"/>
                <a:cs typeface="Times New Roman" pitchFamily="18" charset="0"/>
              </a:rPr>
              <a:t>)</a:t>
            </a:r>
            <a:r>
              <a:rPr lang="zh-CN" altLang="en-US" dirty="0">
                <a:latin typeface="SimSun" panose="02010600030101010101" pitchFamily="2" charset="-122"/>
                <a:ea typeface="SimSun" panose="02010600030101010101" pitchFamily="2" charset="-122"/>
                <a:cs typeface="Times New Roman" pitchFamily="18" charset="0"/>
              </a:rPr>
              <a:t>等于源点</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的净流出的流量之和，记做</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，有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p>
          <a:p>
            <a:pPr marL="457200" indent="-457200">
              <a:lnSpc>
                <a:spcPct val="200000"/>
              </a:lnSpc>
            </a:pP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从运输网络的角度看，一个流的值就是从源节点运出去的物资的总量</a:t>
            </a:r>
            <a:r>
              <a:rPr lang="en-US" altLang="zh-CN"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80051640"/>
              </p:ext>
            </p:extLst>
          </p:nvPr>
        </p:nvGraphicFramePr>
        <p:xfrm>
          <a:off x="5029200" y="1583634"/>
          <a:ext cx="2209800" cy="507225"/>
        </p:xfrm>
        <a:graphic>
          <a:graphicData uri="http://schemas.openxmlformats.org/presentationml/2006/ole">
            <mc:AlternateContent xmlns:mc="http://schemas.openxmlformats.org/markup-compatibility/2006">
              <mc:Choice xmlns:v="urn:schemas-microsoft-com:vml" Requires="v">
                <p:oleObj name="Equation" r:id="rId3" imgW="1981080" imgH="457200" progId="Equation.3">
                  <p:embed/>
                </p:oleObj>
              </mc:Choice>
              <mc:Fallback>
                <p:oleObj name="Equation" r:id="rId3" imgW="1981080" imgH="457200" progId="Equation.3">
                  <p:embed/>
                  <p:pic>
                    <p:nvPicPr>
                      <p:cNvPr id="5" name="Object 4"/>
                      <p:cNvPicPr>
                        <a:picLocks noChangeAspect="1" noChangeArrowheads="1"/>
                      </p:cNvPicPr>
                      <p:nvPr/>
                    </p:nvPicPr>
                    <p:blipFill>
                      <a:blip r:embed="rId4"/>
                      <a:srcRect/>
                      <a:stretch>
                        <a:fillRect/>
                      </a:stretch>
                    </p:blipFill>
                    <p:spPr bwMode="auto">
                      <a:xfrm>
                        <a:off x="5029200" y="1583634"/>
                        <a:ext cx="2209800" cy="507225"/>
                      </a:xfrm>
                      <a:prstGeom prst="rect">
                        <a:avLst/>
                      </a:prstGeom>
                      <a:noFill/>
                    </p:spPr>
                  </p:pic>
                </p:oleObj>
              </mc:Fallback>
            </mc:AlternateContent>
          </a:graphicData>
        </a:graphic>
      </p:graphicFrame>
      <p:sp>
        <p:nvSpPr>
          <p:cNvPr id="6" name="TextBox 5"/>
          <p:cNvSpPr txBox="1"/>
          <p:nvPr/>
        </p:nvSpPr>
        <p:spPr>
          <a:xfrm>
            <a:off x="1143000" y="2709737"/>
            <a:ext cx="7543800" cy="3906198"/>
          </a:xfrm>
          <a:prstGeom prst="rect">
            <a:avLst/>
          </a:prstGeom>
          <a:noFill/>
        </p:spPr>
        <p:txBody>
          <a:bodyPr wrap="square" rtlCol="0">
            <a:spAutoFit/>
          </a:bodyPr>
          <a:lstStyle/>
          <a:p>
            <a:r>
              <a:rPr lang="en-US" sz="2400" b="1" dirty="0" err="1">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rPr>
              <a:t>规范流</a:t>
            </a:r>
            <a:endParaRPr lang="en-US" sz="2400" b="1" dirty="0">
              <a:solidFill>
                <a:srgbClr val="0000FF"/>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a:p>
            <a:pPr indent="396875">
              <a:lnSpc>
                <a:spcPct val="140000"/>
              </a:lnSpc>
            </a:pPr>
            <a:r>
              <a:rPr lang="zh-CN" altLang="en-US" dirty="0">
                <a:latin typeface="Times New Roman" pitchFamily="18" charset="0"/>
                <a:cs typeface="Times New Roman" pitchFamily="18" charset="0"/>
              </a:rPr>
              <a:t>如果边</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和</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上都有非零的流量，那么从节点</a:t>
            </a:r>
            <a:r>
              <a:rPr lang="en-US" i="1" dirty="0">
                <a:latin typeface="Times New Roman" pitchFamily="18" charset="0"/>
                <a:cs typeface="Times New Roman" pitchFamily="18" charset="0"/>
              </a:rPr>
              <a:t>u</a:t>
            </a:r>
            <a:r>
              <a:rPr lang="zh-CN" altLang="en-US" dirty="0">
                <a:latin typeface="Times New Roman" pitchFamily="18" charset="0"/>
                <a:cs typeface="Times New Roman" pitchFamily="18" charset="0"/>
              </a:rPr>
              <a:t>运送到节点</a:t>
            </a:r>
            <a:r>
              <a:rPr lang="en-US" i="1" dirty="0">
                <a:latin typeface="Times New Roman" pitchFamily="18" charset="0"/>
                <a:cs typeface="Times New Roman" pitchFamily="18" charset="0"/>
              </a:rPr>
              <a:t>v</a:t>
            </a:r>
            <a:r>
              <a:rPr lang="zh-CN" altLang="en-US" dirty="0">
                <a:latin typeface="Times New Roman" pitchFamily="18" charset="0"/>
                <a:cs typeface="Times New Roman" pitchFamily="18" charset="0"/>
              </a:rPr>
              <a:t>的物资中有一部分又从</a:t>
            </a:r>
            <a:r>
              <a:rPr lang="en-US" i="1" dirty="0">
                <a:latin typeface="Times New Roman" pitchFamily="18" charset="0"/>
                <a:cs typeface="Times New Roman" pitchFamily="18" charset="0"/>
              </a:rPr>
              <a:t>v</a:t>
            </a:r>
            <a:r>
              <a:rPr lang="zh-CN" altLang="en-US" dirty="0">
                <a:latin typeface="Times New Roman" pitchFamily="18" charset="0"/>
                <a:cs typeface="Times New Roman" pitchFamily="18" charset="0"/>
              </a:rPr>
              <a:t>流回到</a:t>
            </a:r>
            <a:r>
              <a:rPr lang="en-US" i="1" dirty="0">
                <a:latin typeface="Times New Roman" pitchFamily="18" charset="0"/>
                <a:cs typeface="Times New Roman" pitchFamily="18" charset="0"/>
              </a:rPr>
              <a:t>u</a:t>
            </a:r>
            <a:r>
              <a:rPr lang="zh-CN" altLang="en-US" dirty="0">
                <a:latin typeface="Times New Roman" pitchFamily="18" charset="0"/>
                <a:cs typeface="Times New Roman" pitchFamily="18" charset="0"/>
              </a:rPr>
              <a:t>。显然，这是一种浪费，也没什么必要。这样的流称为</a:t>
            </a:r>
            <a:r>
              <a:rPr lang="zh-CN" altLang="en-US" dirty="0">
                <a:solidFill>
                  <a:srgbClr val="FF0000"/>
                </a:solidFill>
                <a:latin typeface="华文楷体" panose="02010600040101010101" pitchFamily="2" charset="-122"/>
                <a:ea typeface="华文楷体" panose="02010600040101010101" pitchFamily="2" charset="-122"/>
                <a:cs typeface="Times New Roman" pitchFamily="18" charset="0"/>
              </a:rPr>
              <a:t>非规范流</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indent="396875">
              <a:lnSpc>
                <a:spcPct val="140000"/>
              </a:lnSpc>
            </a:pPr>
            <a:r>
              <a:rPr lang="zh-CN" altLang="en-US" dirty="0">
                <a:latin typeface="Times New Roman" pitchFamily="18" charset="0"/>
                <a:cs typeface="Times New Roman" pitchFamily="18" charset="0"/>
              </a:rPr>
              <a:t>在这种情况下，我们可以把这对边上的流等量减少使得其中一个方向上的流量归零。我们把这一操作称做</a:t>
            </a:r>
            <a:r>
              <a:rPr lang="zh-CN" altLang="en-US" b="1" dirty="0">
                <a:solidFill>
                  <a:srgbClr val="FF0000"/>
                </a:solidFill>
                <a:latin typeface="Times New Roman" pitchFamily="18" charset="0"/>
                <a:cs typeface="Times New Roman" pitchFamily="18" charset="0"/>
              </a:rPr>
              <a:t>规范化</a:t>
            </a:r>
            <a:r>
              <a:rPr lang="zh-CN" altLang="en-US" dirty="0">
                <a:latin typeface="Times New Roman" pitchFamily="18" charset="0"/>
                <a:cs typeface="Times New Roman" pitchFamily="18" charset="0"/>
              </a:rPr>
              <a:t>。如果图中任意一对边</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和</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之上都有：“</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 0 </a:t>
            </a:r>
            <a:r>
              <a:rPr lang="zh-CN" alt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or</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 0</a:t>
            </a:r>
            <a:r>
              <a:rPr lang="zh-CN" altLang="en-US" dirty="0">
                <a:latin typeface="Times New Roman" pitchFamily="18" charset="0"/>
                <a:cs typeface="Times New Roman" pitchFamily="18" charset="0"/>
              </a:rPr>
              <a:t>，</a:t>
            </a:r>
            <a:r>
              <a:rPr lang="en-US" altLang="zh-CN" i="1" dirty="0">
                <a:latin typeface="Times New Roman" pitchFamily="18" charset="0"/>
                <a:cs typeface="Times New Roman" pitchFamily="18" charset="0"/>
              </a:rPr>
              <a:t>or</a:t>
            </a:r>
            <a:r>
              <a:rPr lang="en-US" altLang="zh-CN" dirty="0">
                <a:latin typeface="Times New Roman" pitchFamily="18" charset="0"/>
                <a:cs typeface="Times New Roman" pitchFamily="18" charset="0"/>
              </a:rPr>
              <a:t> both = 0</a:t>
            </a:r>
            <a:r>
              <a:rPr lang="zh-CN" altLang="en-US" dirty="0">
                <a:latin typeface="Times New Roman" pitchFamily="18" charset="0"/>
                <a:cs typeface="Times New Roman" pitchFamily="18" charset="0"/>
              </a:rPr>
              <a:t>”，那么 </a:t>
            </a:r>
            <a:r>
              <a:rPr lang="en-US" i="1" dirty="0">
                <a:latin typeface="Times New Roman" pitchFamily="18" charset="0"/>
                <a:cs typeface="Times New Roman" pitchFamily="18" charset="0"/>
              </a:rPr>
              <a:t>f </a:t>
            </a:r>
            <a:r>
              <a:rPr lang="zh-CN" altLang="en-US" dirty="0">
                <a:latin typeface="Times New Roman" pitchFamily="18" charset="0"/>
                <a:cs typeface="Times New Roman" pitchFamily="18" charset="0"/>
              </a:rPr>
              <a:t>称为一个</a:t>
            </a:r>
            <a:r>
              <a:rPr lang="zh-CN" altLang="en-US" b="1" dirty="0">
                <a:latin typeface="Times New Roman" pitchFamily="18" charset="0"/>
                <a:cs typeface="Times New Roman" pitchFamily="18" charset="0"/>
              </a:rPr>
              <a:t>规范流</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indent="396875">
              <a:lnSpc>
                <a:spcPct val="140000"/>
              </a:lnSpc>
            </a:pPr>
            <a:r>
              <a:rPr lang="en-US" dirty="0" err="1">
                <a:latin typeface="Times New Roman" pitchFamily="18" charset="0"/>
                <a:ea typeface="SimSun" pitchFamily="2" charset="-122"/>
                <a:cs typeface="Times New Roman" pitchFamily="18" charset="0"/>
              </a:rPr>
              <a:t>显然，规范化不影响流的值</a:t>
            </a:r>
            <a:r>
              <a:rPr lang="zh-CN" altLang="en-US"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rPr>
              <a:t>flow’s value</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a:t>
            </a:r>
            <a:r>
              <a:rPr lang="zh-CN" altLang="en-US" dirty="0"/>
              <a:t>规范化可以确保流值不变的情况下，每条链路上流量的唯一性。</a:t>
            </a:r>
            <a:endParaRPr lang="en-US" dirty="0">
              <a:latin typeface="Times New Roman" pitchFamily="18" charset="0"/>
              <a:ea typeface="SimSun" pitchFamily="2" charset="-122"/>
              <a:cs typeface="Times New Roman" pitchFamily="18" charset="0"/>
            </a:endParaRPr>
          </a:p>
        </p:txBody>
      </p:sp>
      <p:sp>
        <p:nvSpPr>
          <p:cNvPr id="7" name="矩形 6">
            <a:extLst>
              <a:ext uri="{FF2B5EF4-FFF2-40B4-BE49-F238E27FC236}">
                <a16:creationId xmlns:a16="http://schemas.microsoft.com/office/drawing/2014/main" id="{2AE4AF60-BD0D-31CD-4696-AE9B5F0A5EA6}"/>
              </a:ext>
            </a:extLst>
          </p:cNvPr>
          <p:cNvSpPr/>
          <p:nvPr/>
        </p:nvSpPr>
        <p:spPr>
          <a:xfrm>
            <a:off x="838200" y="1066806"/>
            <a:ext cx="7848600" cy="10406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1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11-50</a:t>
            </a:r>
          </a:p>
        </p:txBody>
      </p:sp>
      <p:sp>
        <p:nvSpPr>
          <p:cNvPr id="3" name="TextBox 2"/>
          <p:cNvSpPr txBox="1"/>
          <p:nvPr/>
        </p:nvSpPr>
        <p:spPr>
          <a:xfrm>
            <a:off x="1066800" y="685800"/>
            <a:ext cx="7848600" cy="2169825"/>
          </a:xfrm>
          <a:prstGeom prst="rect">
            <a:avLst/>
          </a:prstGeom>
          <a:noFill/>
        </p:spPr>
        <p:txBody>
          <a:bodyPr wrap="square" rtlCol="0">
            <a:spAutoFit/>
          </a:bodyPr>
          <a:lstStyle/>
          <a:p>
            <a:pPr>
              <a:lnSpc>
                <a:spcPct val="150000"/>
              </a:lnSpc>
            </a:pPr>
            <a:r>
              <a:rPr lang="zh-CN" altLang="en-US" b="1" dirty="0">
                <a:latin typeface="Times New Roman" pitchFamily="18" charset="0"/>
                <a:ea typeface="SimSun" pitchFamily="2" charset="-122"/>
                <a:cs typeface="Times New Roman" pitchFamily="18" charset="0"/>
              </a:rPr>
              <a:t>证明：</a:t>
            </a:r>
            <a:endParaRPr lang="en-US" altLang="zh-CN" b="1" dirty="0">
              <a:latin typeface="Times New Roman" pitchFamily="18" charset="0"/>
              <a:ea typeface="SimSun" pitchFamily="2" charset="-122"/>
              <a:cs typeface="Times New Roman" pitchFamily="18" charset="0"/>
            </a:endParaRPr>
          </a:p>
          <a:p>
            <a:pPr marL="457200" indent="-457200">
              <a:lnSpc>
                <a:spcPct val="150000"/>
              </a:lnSpc>
              <a:buAutoNum type="arabicParenBoth"/>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是</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中一个匹配，构造流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如下：</a:t>
            </a:r>
            <a:r>
              <a:rPr lang="zh-CN" altLang="en-US" dirty="0">
                <a:solidFill>
                  <a:srgbClr val="FF0000"/>
                </a:solidFill>
                <a:latin typeface="Times New Roman" pitchFamily="18" charset="0"/>
                <a:ea typeface="SimSun" pitchFamily="2" charset="-122"/>
                <a:cs typeface="Times New Roman" pitchFamily="18" charset="0"/>
                <a:sym typeface="Symbol" panose="05050102010706020507" pitchFamily="18" charset="2"/>
              </a:rPr>
              <a:t></a:t>
            </a:r>
            <a:r>
              <a:rPr lang="zh-CN" altLang="en-US" dirty="0">
                <a:latin typeface="Times New Roman" pitchFamily="18" charset="0"/>
                <a:ea typeface="SimSun" pitchFamily="2" charset="-122"/>
                <a:cs typeface="Times New Roman" pitchFamily="18" charset="0"/>
                <a:sym typeface="Symbol" panose="05050102010706020507" pitchFamily="18" charset="2"/>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，则赋以</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 1, </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 1 </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；而所有其它的边则赋值以零。</a:t>
            </a:r>
            <a:endParaRPr lang="en-US" altLang="zh-CN" dirty="0">
              <a:latin typeface="Times New Roman" pitchFamily="18" charset="0"/>
              <a:ea typeface="SimSun" pitchFamily="2" charset="-122"/>
              <a:cs typeface="Times New Roman" pitchFamily="18" charset="0"/>
            </a:endParaRPr>
          </a:p>
          <a:p>
            <a:pPr marL="457200" indent="457200">
              <a:lnSpc>
                <a:spcPct val="150000"/>
              </a:lnSpc>
            </a:pPr>
            <a:r>
              <a:rPr lang="zh-CN" altLang="en-US" dirty="0">
                <a:latin typeface="Times New Roman" pitchFamily="18" charset="0"/>
                <a:ea typeface="SimSun" pitchFamily="2" charset="-122"/>
                <a:cs typeface="Times New Roman" pitchFamily="18" charset="0"/>
              </a:rPr>
              <a:t>因为匹配中的边不共顶点，这显然是一个合法的整数流，而且有</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。下图</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11-16)</a:t>
            </a:r>
            <a:r>
              <a:rPr lang="zh-CN" altLang="en-US" dirty="0">
                <a:latin typeface="Times New Roman" pitchFamily="18" charset="0"/>
                <a:ea typeface="SimSun" pitchFamily="2" charset="-122"/>
                <a:cs typeface="Times New Roman" pitchFamily="18" charset="0"/>
              </a:rPr>
              <a:t>显示了对应于图</a:t>
            </a:r>
            <a:r>
              <a:rPr lang="en-US" dirty="0">
                <a:latin typeface="Times New Roman" pitchFamily="18" charset="0"/>
                <a:ea typeface="SimSun" pitchFamily="2" charset="-122"/>
                <a:cs typeface="Times New Roman" pitchFamily="18" charset="0"/>
              </a:rPr>
              <a:t>11-14(a)</a:t>
            </a:r>
            <a:r>
              <a:rPr lang="zh-CN" altLang="en-US" dirty="0">
                <a:latin typeface="Times New Roman" pitchFamily="18" charset="0"/>
                <a:ea typeface="SimSun" pitchFamily="2" charset="-122"/>
                <a:cs typeface="Times New Roman" pitchFamily="18" charset="0"/>
              </a:rPr>
              <a:t>中匹配的流。</a:t>
            </a:r>
            <a:endParaRPr lang="en-US" dirty="0">
              <a:latin typeface="Times New Roman" pitchFamily="18" charset="0"/>
              <a:ea typeface="SimSun" pitchFamily="2" charset="-122"/>
              <a:cs typeface="Times New Roman" pitchFamily="18" charset="0"/>
            </a:endParaRPr>
          </a:p>
        </p:txBody>
      </p:sp>
      <p:sp>
        <p:nvSpPr>
          <p:cNvPr id="4" name="Rectangle 6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2057954" y="2819400"/>
            <a:ext cx="5546567" cy="3160005"/>
            <a:chOff x="2440" y="7227"/>
            <a:chExt cx="6050" cy="3700"/>
          </a:xfrm>
        </p:grpSpPr>
        <p:sp>
          <p:nvSpPr>
            <p:cNvPr id="6" name="AutoShape 63"/>
            <p:cNvSpPr>
              <a:spLocks noChangeAspect="1" noChangeArrowheads="1" noTextEdit="1"/>
            </p:cNvSpPr>
            <p:nvPr/>
          </p:nvSpPr>
          <p:spPr bwMode="auto">
            <a:xfrm>
              <a:off x="2440" y="7227"/>
              <a:ext cx="6050" cy="35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 Box 62"/>
            <p:cNvSpPr txBox="1">
              <a:spLocks noChangeArrowheads="1"/>
            </p:cNvSpPr>
            <p:nvPr/>
          </p:nvSpPr>
          <p:spPr bwMode="auto">
            <a:xfrm>
              <a:off x="5973" y="10536"/>
              <a:ext cx="522"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8" name="Line 61"/>
            <p:cNvSpPr>
              <a:spLocks noChangeShapeType="1"/>
            </p:cNvSpPr>
            <p:nvPr/>
          </p:nvSpPr>
          <p:spPr bwMode="auto">
            <a:xfrm>
              <a:off x="5032" y="7610"/>
              <a:ext cx="1087" cy="25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60"/>
            <p:cNvSpPr>
              <a:spLocks noChangeShapeType="1"/>
            </p:cNvSpPr>
            <p:nvPr/>
          </p:nvSpPr>
          <p:spPr bwMode="auto">
            <a:xfrm flipV="1">
              <a:off x="5032" y="7872"/>
              <a:ext cx="1058" cy="36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59"/>
            <p:cNvSpPr>
              <a:spLocks noChangeShapeType="1"/>
            </p:cNvSpPr>
            <p:nvPr/>
          </p:nvSpPr>
          <p:spPr bwMode="auto">
            <a:xfrm>
              <a:off x="5058" y="8316"/>
              <a:ext cx="1085" cy="107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58"/>
            <p:cNvSpPr>
              <a:spLocks noChangeShapeType="1"/>
            </p:cNvSpPr>
            <p:nvPr/>
          </p:nvSpPr>
          <p:spPr bwMode="auto">
            <a:xfrm flipV="1">
              <a:off x="5045" y="8669"/>
              <a:ext cx="1058" cy="299"/>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57"/>
            <p:cNvSpPr>
              <a:spLocks noChangeShapeType="1"/>
            </p:cNvSpPr>
            <p:nvPr/>
          </p:nvSpPr>
          <p:spPr bwMode="auto">
            <a:xfrm>
              <a:off x="5045" y="9021"/>
              <a:ext cx="1071" cy="444"/>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56"/>
            <p:cNvSpPr>
              <a:spLocks noChangeShapeType="1"/>
            </p:cNvSpPr>
            <p:nvPr/>
          </p:nvSpPr>
          <p:spPr bwMode="auto">
            <a:xfrm>
              <a:off x="5006" y="9087"/>
              <a:ext cx="1123" cy="1081"/>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55"/>
            <p:cNvSpPr>
              <a:spLocks noChangeShapeType="1"/>
            </p:cNvSpPr>
            <p:nvPr/>
          </p:nvSpPr>
          <p:spPr bwMode="auto">
            <a:xfrm flipV="1">
              <a:off x="5058" y="9530"/>
              <a:ext cx="1059" cy="183"/>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54"/>
            <p:cNvSpPr>
              <a:spLocks noChangeShapeType="1"/>
            </p:cNvSpPr>
            <p:nvPr/>
          </p:nvSpPr>
          <p:spPr bwMode="auto">
            <a:xfrm flipV="1">
              <a:off x="5065" y="9556"/>
              <a:ext cx="1116" cy="77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 Box 53"/>
            <p:cNvSpPr txBox="1">
              <a:spLocks noChangeArrowheads="1"/>
            </p:cNvSpPr>
            <p:nvPr/>
          </p:nvSpPr>
          <p:spPr bwMode="auto">
            <a:xfrm>
              <a:off x="4757" y="10576"/>
              <a:ext cx="52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U</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17" name="Oval 52"/>
            <p:cNvSpPr>
              <a:spLocks noChangeArrowheads="1"/>
            </p:cNvSpPr>
            <p:nvPr/>
          </p:nvSpPr>
          <p:spPr bwMode="auto">
            <a:xfrm>
              <a:off x="6106" y="7754"/>
              <a:ext cx="230"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Oval 51"/>
            <p:cNvSpPr>
              <a:spLocks noChangeArrowheads="1"/>
            </p:cNvSpPr>
            <p:nvPr/>
          </p:nvSpPr>
          <p:spPr bwMode="auto">
            <a:xfrm>
              <a:off x="4825" y="8159"/>
              <a:ext cx="233"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Oval 50"/>
            <p:cNvSpPr>
              <a:spLocks noChangeArrowheads="1"/>
            </p:cNvSpPr>
            <p:nvPr/>
          </p:nvSpPr>
          <p:spPr bwMode="auto">
            <a:xfrm>
              <a:off x="4811" y="8890"/>
              <a:ext cx="234"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49"/>
            <p:cNvSpPr>
              <a:spLocks noChangeArrowheads="1"/>
            </p:cNvSpPr>
            <p:nvPr/>
          </p:nvSpPr>
          <p:spPr bwMode="auto">
            <a:xfrm>
              <a:off x="6119" y="9346"/>
              <a:ext cx="233" cy="23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48"/>
            <p:cNvSpPr>
              <a:spLocks noChangeArrowheads="1"/>
            </p:cNvSpPr>
            <p:nvPr/>
          </p:nvSpPr>
          <p:spPr bwMode="auto">
            <a:xfrm>
              <a:off x="6106" y="8539"/>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47"/>
            <p:cNvSpPr>
              <a:spLocks noChangeArrowheads="1"/>
            </p:cNvSpPr>
            <p:nvPr/>
          </p:nvSpPr>
          <p:spPr bwMode="auto">
            <a:xfrm>
              <a:off x="4838" y="10262"/>
              <a:ext cx="233" cy="2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Oval 46"/>
            <p:cNvSpPr>
              <a:spLocks noChangeArrowheads="1"/>
            </p:cNvSpPr>
            <p:nvPr/>
          </p:nvSpPr>
          <p:spPr bwMode="auto">
            <a:xfrm>
              <a:off x="4825" y="9596"/>
              <a:ext cx="232" cy="23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45"/>
            <p:cNvSpPr>
              <a:spLocks noChangeArrowheads="1"/>
            </p:cNvSpPr>
            <p:nvPr/>
          </p:nvSpPr>
          <p:spPr bwMode="auto">
            <a:xfrm>
              <a:off x="6103" y="10117"/>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 name="Group 42"/>
            <p:cNvGrpSpPr>
              <a:grpSpLocks/>
            </p:cNvGrpSpPr>
            <p:nvPr/>
          </p:nvGrpSpPr>
          <p:grpSpPr bwMode="auto">
            <a:xfrm>
              <a:off x="4767" y="7351"/>
              <a:ext cx="522" cy="411"/>
              <a:chOff x="4478" y="10295"/>
              <a:chExt cx="523" cy="411"/>
            </a:xfrm>
          </p:grpSpPr>
          <p:sp>
            <p:nvSpPr>
              <p:cNvPr id="66" name="Oval 44"/>
              <p:cNvSpPr>
                <a:spLocks noChangeArrowheads="1"/>
              </p:cNvSpPr>
              <p:nvPr/>
            </p:nvSpPr>
            <p:spPr bwMode="auto">
              <a:xfrm>
                <a:off x="4523" y="10437"/>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Text Box 43"/>
              <p:cNvSpPr txBox="1">
                <a:spLocks noChangeArrowheads="1"/>
              </p:cNvSpPr>
              <p:nvPr/>
            </p:nvSpPr>
            <p:spPr bwMode="auto">
              <a:xfrm>
                <a:off x="4478" y="10295"/>
                <a:ext cx="52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a</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26" name="Text Box 41"/>
            <p:cNvSpPr txBox="1">
              <a:spLocks noChangeArrowheads="1"/>
            </p:cNvSpPr>
            <p:nvPr/>
          </p:nvSpPr>
          <p:spPr bwMode="auto">
            <a:xfrm>
              <a:off x="4757" y="8030"/>
              <a:ext cx="52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b</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7" name="Text Box 40"/>
            <p:cNvSpPr txBox="1">
              <a:spLocks noChangeArrowheads="1"/>
            </p:cNvSpPr>
            <p:nvPr/>
          </p:nvSpPr>
          <p:spPr bwMode="auto">
            <a:xfrm>
              <a:off x="4757" y="8744"/>
              <a:ext cx="5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c</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28" name="Text Box 39"/>
            <p:cNvSpPr txBox="1">
              <a:spLocks noChangeArrowheads="1"/>
            </p:cNvSpPr>
            <p:nvPr/>
          </p:nvSpPr>
          <p:spPr bwMode="auto">
            <a:xfrm>
              <a:off x="4757" y="9458"/>
              <a:ext cx="52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d</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9" name="Text Box 38"/>
            <p:cNvSpPr txBox="1">
              <a:spLocks noChangeArrowheads="1"/>
            </p:cNvSpPr>
            <p:nvPr/>
          </p:nvSpPr>
          <p:spPr bwMode="auto">
            <a:xfrm>
              <a:off x="4809" y="10137"/>
              <a:ext cx="5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e</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0" name="Text Box 37"/>
            <p:cNvSpPr txBox="1">
              <a:spLocks noChangeArrowheads="1"/>
            </p:cNvSpPr>
            <p:nvPr/>
          </p:nvSpPr>
          <p:spPr bwMode="auto">
            <a:xfrm>
              <a:off x="6050" y="7680"/>
              <a:ext cx="5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w</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1" name="Text Box 36"/>
            <p:cNvSpPr txBox="1">
              <a:spLocks noChangeArrowheads="1"/>
            </p:cNvSpPr>
            <p:nvPr/>
          </p:nvSpPr>
          <p:spPr bwMode="auto">
            <a:xfrm>
              <a:off x="6050" y="8404"/>
              <a:ext cx="52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x</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35"/>
            <p:cNvSpPr txBox="1">
              <a:spLocks noChangeArrowheads="1"/>
            </p:cNvSpPr>
            <p:nvPr/>
          </p:nvSpPr>
          <p:spPr bwMode="auto">
            <a:xfrm>
              <a:off x="6076" y="9190"/>
              <a:ext cx="5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y</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33" name="Text Box 34"/>
            <p:cNvSpPr txBox="1">
              <a:spLocks noChangeArrowheads="1"/>
            </p:cNvSpPr>
            <p:nvPr/>
          </p:nvSpPr>
          <p:spPr bwMode="auto">
            <a:xfrm>
              <a:off x="6071" y="9993"/>
              <a:ext cx="52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z</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nvGrpSpPr>
            <p:cNvPr id="34" name="Group 31"/>
            <p:cNvGrpSpPr>
              <a:grpSpLocks/>
            </p:cNvGrpSpPr>
            <p:nvPr/>
          </p:nvGrpSpPr>
          <p:grpSpPr bwMode="auto">
            <a:xfrm>
              <a:off x="3410" y="8742"/>
              <a:ext cx="525" cy="375"/>
              <a:chOff x="4523" y="10297"/>
              <a:chExt cx="525" cy="374"/>
            </a:xfrm>
          </p:grpSpPr>
          <p:sp>
            <p:nvSpPr>
              <p:cNvPr id="64" name="Oval 33"/>
              <p:cNvSpPr>
                <a:spLocks noChangeArrowheads="1"/>
              </p:cNvSpPr>
              <p:nvPr/>
            </p:nvSpPr>
            <p:spPr bwMode="auto">
              <a:xfrm>
                <a:off x="4523" y="10437"/>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Text Box 32"/>
              <p:cNvSpPr txBox="1">
                <a:spLocks noChangeArrowheads="1"/>
              </p:cNvSpPr>
              <p:nvPr/>
            </p:nvSpPr>
            <p:spPr bwMode="auto">
              <a:xfrm>
                <a:off x="4525" y="10297"/>
                <a:ext cx="5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35" name="Line 30"/>
            <p:cNvSpPr>
              <a:spLocks noChangeShapeType="1"/>
            </p:cNvSpPr>
            <p:nvPr/>
          </p:nvSpPr>
          <p:spPr bwMode="auto">
            <a:xfrm flipV="1">
              <a:off x="3617" y="7694"/>
              <a:ext cx="1224" cy="124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29"/>
            <p:cNvSpPr>
              <a:spLocks noChangeShapeType="1"/>
            </p:cNvSpPr>
            <p:nvPr/>
          </p:nvSpPr>
          <p:spPr bwMode="auto">
            <a:xfrm flipV="1">
              <a:off x="3642" y="8330"/>
              <a:ext cx="1194" cy="63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8"/>
            <p:cNvSpPr>
              <a:spLocks noChangeShapeType="1"/>
            </p:cNvSpPr>
            <p:nvPr/>
          </p:nvSpPr>
          <p:spPr bwMode="auto">
            <a:xfrm flipV="1">
              <a:off x="3643" y="9005"/>
              <a:ext cx="1174" cy="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27"/>
            <p:cNvSpPr>
              <a:spLocks noChangeShapeType="1"/>
            </p:cNvSpPr>
            <p:nvPr/>
          </p:nvSpPr>
          <p:spPr bwMode="auto">
            <a:xfrm>
              <a:off x="3642" y="9050"/>
              <a:ext cx="1188" cy="61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6"/>
            <p:cNvSpPr>
              <a:spLocks noChangeShapeType="1"/>
            </p:cNvSpPr>
            <p:nvPr/>
          </p:nvSpPr>
          <p:spPr bwMode="auto">
            <a:xfrm>
              <a:off x="3615" y="9082"/>
              <a:ext cx="1233" cy="122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0" name="Group 23"/>
            <p:cNvGrpSpPr>
              <a:grpSpLocks/>
            </p:cNvGrpSpPr>
            <p:nvPr/>
          </p:nvGrpSpPr>
          <p:grpSpPr bwMode="auto">
            <a:xfrm>
              <a:off x="7187" y="8822"/>
              <a:ext cx="523" cy="349"/>
              <a:chOff x="4443" y="10361"/>
              <a:chExt cx="523" cy="350"/>
            </a:xfrm>
          </p:grpSpPr>
          <p:sp>
            <p:nvSpPr>
              <p:cNvPr id="62" name="Oval 25"/>
              <p:cNvSpPr>
                <a:spLocks noChangeArrowheads="1"/>
              </p:cNvSpPr>
              <p:nvPr/>
            </p:nvSpPr>
            <p:spPr bwMode="auto">
              <a:xfrm>
                <a:off x="4523" y="10437"/>
                <a:ext cx="233" cy="23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Text Box 24"/>
              <p:cNvSpPr txBox="1">
                <a:spLocks noChangeArrowheads="1"/>
              </p:cNvSpPr>
              <p:nvPr/>
            </p:nvSpPr>
            <p:spPr bwMode="auto">
              <a:xfrm>
                <a:off x="4443" y="10361"/>
                <a:ext cx="5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41" name="Line 22"/>
            <p:cNvSpPr>
              <a:spLocks noChangeShapeType="1"/>
            </p:cNvSpPr>
            <p:nvPr/>
          </p:nvSpPr>
          <p:spPr bwMode="auto">
            <a:xfrm>
              <a:off x="6326" y="7907"/>
              <a:ext cx="987" cy="102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21"/>
            <p:cNvSpPr>
              <a:spLocks noChangeShapeType="1"/>
            </p:cNvSpPr>
            <p:nvPr/>
          </p:nvSpPr>
          <p:spPr bwMode="auto">
            <a:xfrm>
              <a:off x="6353" y="8689"/>
              <a:ext cx="930" cy="29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20"/>
            <p:cNvSpPr>
              <a:spLocks noChangeShapeType="1"/>
            </p:cNvSpPr>
            <p:nvPr/>
          </p:nvSpPr>
          <p:spPr bwMode="auto">
            <a:xfrm flipV="1">
              <a:off x="6364" y="9070"/>
              <a:ext cx="924" cy="391"/>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19"/>
            <p:cNvSpPr>
              <a:spLocks noChangeShapeType="1"/>
            </p:cNvSpPr>
            <p:nvPr/>
          </p:nvSpPr>
          <p:spPr bwMode="auto">
            <a:xfrm flipV="1">
              <a:off x="6344" y="9114"/>
              <a:ext cx="983" cy="112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Text Box 18"/>
            <p:cNvSpPr txBox="1">
              <a:spLocks noChangeArrowheads="1"/>
            </p:cNvSpPr>
            <p:nvPr/>
          </p:nvSpPr>
          <p:spPr bwMode="auto">
            <a:xfrm rot="19123497">
              <a:off x="3951" y="7815"/>
              <a:ext cx="52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6" name="Text Box 17"/>
            <p:cNvSpPr txBox="1">
              <a:spLocks noChangeArrowheads="1"/>
            </p:cNvSpPr>
            <p:nvPr/>
          </p:nvSpPr>
          <p:spPr bwMode="auto">
            <a:xfrm>
              <a:off x="5267" y="7316"/>
              <a:ext cx="52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sp>
          <p:nvSpPr>
            <p:cNvPr id="47" name="Text Box 16"/>
            <p:cNvSpPr txBox="1">
              <a:spLocks noChangeArrowheads="1"/>
            </p:cNvSpPr>
            <p:nvPr/>
          </p:nvSpPr>
          <p:spPr bwMode="auto">
            <a:xfrm rot="2596806">
              <a:off x="6622" y="8081"/>
              <a:ext cx="52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8" name="Text Box 15"/>
            <p:cNvSpPr txBox="1">
              <a:spLocks noChangeArrowheads="1"/>
            </p:cNvSpPr>
            <p:nvPr/>
          </p:nvSpPr>
          <p:spPr bwMode="auto">
            <a:xfrm>
              <a:off x="4003" y="8655"/>
              <a:ext cx="5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49" name="Text Box 14"/>
            <p:cNvSpPr txBox="1">
              <a:spLocks noChangeArrowheads="1"/>
            </p:cNvSpPr>
            <p:nvPr/>
          </p:nvSpPr>
          <p:spPr bwMode="auto">
            <a:xfrm>
              <a:off x="5352" y="8948"/>
              <a:ext cx="52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1/1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0" name="Text Box 13"/>
            <p:cNvSpPr txBox="1">
              <a:spLocks noChangeArrowheads="1"/>
            </p:cNvSpPr>
            <p:nvPr/>
          </p:nvSpPr>
          <p:spPr bwMode="auto">
            <a:xfrm rot="20338686">
              <a:off x="6442" y="8922"/>
              <a:ext cx="52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1" name="Text Box 12"/>
            <p:cNvSpPr txBox="1">
              <a:spLocks noChangeArrowheads="1"/>
            </p:cNvSpPr>
            <p:nvPr/>
          </p:nvSpPr>
          <p:spPr bwMode="auto">
            <a:xfrm rot="20223903">
              <a:off x="4207" y="8126"/>
              <a:ext cx="52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2" name="Text Box 11"/>
            <p:cNvSpPr txBox="1">
              <a:spLocks noChangeArrowheads="1"/>
            </p:cNvSpPr>
            <p:nvPr/>
          </p:nvSpPr>
          <p:spPr bwMode="auto">
            <a:xfrm>
              <a:off x="5182" y="7762"/>
              <a:ext cx="52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3" name="Text Box 10"/>
            <p:cNvSpPr txBox="1">
              <a:spLocks noChangeArrowheads="1"/>
            </p:cNvSpPr>
            <p:nvPr/>
          </p:nvSpPr>
          <p:spPr bwMode="auto">
            <a:xfrm>
              <a:off x="5204" y="8336"/>
              <a:ext cx="52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4" name="Text Box 9"/>
            <p:cNvSpPr txBox="1">
              <a:spLocks noChangeArrowheads="1"/>
            </p:cNvSpPr>
            <p:nvPr/>
          </p:nvSpPr>
          <p:spPr bwMode="auto">
            <a:xfrm rot="953615">
              <a:off x="6464" y="8457"/>
              <a:ext cx="52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5" name="Text Box 8"/>
            <p:cNvSpPr txBox="1">
              <a:spLocks noChangeArrowheads="1"/>
            </p:cNvSpPr>
            <p:nvPr/>
          </p:nvSpPr>
          <p:spPr bwMode="auto">
            <a:xfrm>
              <a:off x="5588" y="8387"/>
              <a:ext cx="52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6" name="Text Box 7"/>
            <p:cNvSpPr txBox="1">
              <a:spLocks noChangeArrowheads="1"/>
            </p:cNvSpPr>
            <p:nvPr/>
          </p:nvSpPr>
          <p:spPr bwMode="auto">
            <a:xfrm rot="1601361">
              <a:off x="4202" y="9101"/>
              <a:ext cx="52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7" name="Text Box 6"/>
            <p:cNvSpPr txBox="1">
              <a:spLocks noChangeArrowheads="1"/>
            </p:cNvSpPr>
            <p:nvPr/>
          </p:nvSpPr>
          <p:spPr bwMode="auto">
            <a:xfrm>
              <a:off x="5061" y="9368"/>
              <a:ext cx="5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sp>
          <p:nvSpPr>
            <p:cNvPr id="58" name="Text Box 5"/>
            <p:cNvSpPr txBox="1">
              <a:spLocks noChangeArrowheads="1"/>
            </p:cNvSpPr>
            <p:nvPr/>
          </p:nvSpPr>
          <p:spPr bwMode="auto">
            <a:xfrm rot="18792528">
              <a:off x="6410" y="9441"/>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9" name="Text Box 4"/>
            <p:cNvSpPr txBox="1">
              <a:spLocks noChangeArrowheads="1"/>
            </p:cNvSpPr>
            <p:nvPr/>
          </p:nvSpPr>
          <p:spPr bwMode="auto">
            <a:xfrm rot="2669436">
              <a:off x="4288" y="9604"/>
              <a:ext cx="52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0" name="Text Box 3"/>
            <p:cNvSpPr txBox="1">
              <a:spLocks noChangeArrowheads="1"/>
            </p:cNvSpPr>
            <p:nvPr/>
          </p:nvSpPr>
          <p:spPr bwMode="auto">
            <a:xfrm>
              <a:off x="5027" y="9814"/>
              <a:ext cx="52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61" name="Text Box 2"/>
            <p:cNvSpPr txBox="1">
              <a:spLocks noChangeArrowheads="1"/>
            </p:cNvSpPr>
            <p:nvPr/>
          </p:nvSpPr>
          <p:spPr bwMode="auto">
            <a:xfrm>
              <a:off x="5822" y="9725"/>
              <a:ext cx="525"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0/1</a:t>
              </a:r>
              <a:endParaRPr kumimoji="0" lang="en-US" altLang="zh-CN" b="0" i="0" u="none" strike="noStrike" cap="none" normalizeH="0" baseline="0">
                <a:ln>
                  <a:noFill/>
                </a:ln>
                <a:solidFill>
                  <a:schemeClr val="tx1"/>
                </a:solidFill>
                <a:effectLst/>
                <a:latin typeface="Arial" pitchFamily="34" charset="0"/>
                <a:cs typeface="Arial" pitchFamily="34" charset="0"/>
              </a:endParaRPr>
            </a:p>
          </p:txBody>
        </p:sp>
      </p:grpSp>
      <p:sp>
        <p:nvSpPr>
          <p:cNvPr id="68" name="TextBox 67"/>
          <p:cNvSpPr txBox="1"/>
          <p:nvPr/>
        </p:nvSpPr>
        <p:spPr>
          <a:xfrm>
            <a:off x="1066800" y="5887083"/>
            <a:ext cx="1408250" cy="369332"/>
          </a:xfrm>
          <a:prstGeom prst="rect">
            <a:avLst/>
          </a:prstGeom>
          <a:noFill/>
        </p:spPr>
        <p:txBody>
          <a:bodyPr wrap="square" rtlCol="0">
            <a:spAutoFit/>
          </a:bodyPr>
          <a:lstStyle/>
          <a:p>
            <a:r>
              <a:rPr lang="en-US" b="1" dirty="0" err="1"/>
              <a:t>接下页</a:t>
            </a:r>
            <a:endParaRPr lang="en-US" b="1" dirty="0"/>
          </a:p>
        </p:txBody>
      </p:sp>
    </p:spTree>
    <p:extLst>
      <p:ext uri="{BB962C8B-B14F-4D97-AF65-F5344CB8AC3E}">
        <p14:creationId xmlns:p14="http://schemas.microsoft.com/office/powerpoint/2010/main" val="2896555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11-51</a:t>
            </a:r>
          </a:p>
        </p:txBody>
      </p:sp>
      <p:sp>
        <p:nvSpPr>
          <p:cNvPr id="3" name="TextBox 2"/>
          <p:cNvSpPr txBox="1"/>
          <p:nvPr/>
        </p:nvSpPr>
        <p:spPr>
          <a:xfrm>
            <a:off x="1082040" y="762000"/>
            <a:ext cx="6934200" cy="4801314"/>
          </a:xfrm>
          <a:prstGeom prst="rect">
            <a:avLst/>
          </a:prstGeom>
          <a:noFill/>
        </p:spPr>
        <p:txBody>
          <a:bodyPr wrap="square" rtlCol="0">
            <a:spAutoFit/>
          </a:bodyPr>
          <a:lstStyle/>
          <a:p>
            <a:r>
              <a:rPr lang="en-US" b="1" dirty="0">
                <a:latin typeface="SimSun" pitchFamily="2" charset="-122"/>
                <a:ea typeface="SimSun" pitchFamily="2" charset="-122"/>
              </a:rPr>
              <a:t>(</a:t>
            </a:r>
            <a:r>
              <a:rPr lang="en-US" b="1" dirty="0" err="1">
                <a:latin typeface="SimSun" pitchFamily="2" charset="-122"/>
                <a:ea typeface="SimSun" pitchFamily="2" charset="-122"/>
              </a:rPr>
              <a:t>接上页</a:t>
            </a:r>
            <a:r>
              <a:rPr lang="en-US" b="1" dirty="0">
                <a:latin typeface="SimSun" pitchFamily="2" charset="-122"/>
                <a:ea typeface="SimSun" pitchFamily="2" charset="-122"/>
              </a:rPr>
              <a:t>)</a:t>
            </a:r>
          </a:p>
          <a:p>
            <a:pPr marL="457200" indent="-457200">
              <a:lnSpc>
                <a:spcPct val="200000"/>
              </a:lnSpc>
              <a:buAutoNum type="arabicParenBoth" startAt="2"/>
            </a:pPr>
            <a:r>
              <a:rPr lang="en-US" dirty="0" err="1">
                <a:latin typeface="Times New Roman" pitchFamily="18" charset="0"/>
                <a:ea typeface="SimSun" pitchFamily="2" charset="-122"/>
                <a:cs typeface="Times New Roman" pitchFamily="18" charset="0"/>
              </a:rPr>
              <a:t>反之</a:t>
            </a:r>
            <a:r>
              <a:rPr lang="en-US" dirty="0">
                <a:latin typeface="Times New Roman" pitchFamily="18" charset="0"/>
                <a:ea typeface="SimSun" pitchFamily="2" charset="-122"/>
                <a:cs typeface="Times New Roman" pitchFamily="18" charset="0"/>
              </a:rPr>
              <a:t>，</a:t>
            </a:r>
            <a:r>
              <a:rPr lang="zh-CN" altLang="en-US" dirty="0"/>
              <a:t>如果网络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有整数流</a:t>
            </a:r>
            <a:r>
              <a:rPr lang="en-US" i="1" dirty="0">
                <a:latin typeface="Times New Roman" pitchFamily="18" charset="0"/>
                <a:ea typeface="SimSun" pitchFamily="2" charset="-122"/>
                <a:cs typeface="Times New Roman" pitchFamily="18" charset="0"/>
              </a:rPr>
              <a:t>f</a:t>
            </a:r>
            <a:r>
              <a:rPr lang="zh-CN" altLang="en-US" dirty="0">
                <a:latin typeface="Times New Roman" pitchFamily="18" charset="0"/>
                <a:ea typeface="SimSun" pitchFamily="2" charset="-122"/>
                <a:cs typeface="Times New Roman" pitchFamily="18" charset="0"/>
              </a:rPr>
              <a:t>，那么可构造匹配</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如下：如果边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上有流</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，那么因为单分支网络的特点，必定存在某顶点</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zh-CN" altLang="en-US" dirty="0">
                <a:latin typeface="Times New Roman" pitchFamily="18" charset="0"/>
                <a:ea typeface="SimSun" pitchFamily="2" charset="-122"/>
                <a:cs typeface="Times New Roman" pitchFamily="18" charset="0"/>
              </a:rPr>
              <a:t>使得</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t</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。我们把边</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选入匹配</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。这样选出的边的个数显然等于从</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流出的总流量，所以有</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。而且，如果</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，那么任何其它的从</a:t>
            </a:r>
            <a:r>
              <a:rPr lang="en-US"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出去的边和任何指向</a:t>
            </a:r>
            <a:r>
              <a:rPr lang="en-US" i="1" dirty="0">
                <a:latin typeface="Times New Roman" pitchFamily="18" charset="0"/>
                <a:ea typeface="SimSun" pitchFamily="2" charset="-122"/>
                <a:cs typeface="Times New Roman" pitchFamily="18" charset="0"/>
              </a:rPr>
              <a:t>w</a:t>
            </a:r>
            <a:r>
              <a:rPr lang="zh-CN" altLang="en-US" dirty="0">
                <a:latin typeface="Times New Roman" pitchFamily="18" charset="0"/>
                <a:ea typeface="SimSun" pitchFamily="2" charset="-122"/>
                <a:cs typeface="Times New Roman" pitchFamily="18" charset="0"/>
              </a:rPr>
              <a:t>的边上的流量必须是零以满足流量守恒要求，这使得选进</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的边都不共顶点。所以</a:t>
            </a:r>
            <a:r>
              <a:rPr lang="en-US" i="1" dirty="0">
                <a:latin typeface="Times New Roman" pitchFamily="18" charset="0"/>
                <a:ea typeface="SimSun" pitchFamily="2" charset="-122"/>
                <a:cs typeface="Times New Roman" pitchFamily="18" charset="0"/>
              </a:rPr>
              <a:t>M</a:t>
            </a:r>
            <a:r>
              <a:rPr lang="zh-CN" altLang="en-US" dirty="0">
                <a:latin typeface="Times New Roman" pitchFamily="18" charset="0"/>
                <a:ea typeface="SimSun" pitchFamily="2" charset="-122"/>
                <a:cs typeface="Times New Roman" pitchFamily="18" charset="0"/>
              </a:rPr>
              <a:t>是二部图</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W</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的一个匹配并有</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M</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sym typeface="Symbol" panose="05050102010706020507" pitchFamily="18" charset="2"/>
              </a:rPr>
              <a:t></a:t>
            </a:r>
            <a:endParaRPr lang="en-US" altLang="zh-CN"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062008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11-52</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90600" y="838200"/>
                <a:ext cx="7315200" cy="3799502"/>
              </a:xfrm>
              <a:prstGeom prst="rect">
                <a:avLst/>
              </a:prstGeom>
              <a:noFill/>
            </p:spPr>
            <p:txBody>
              <a:bodyPr wrap="square" rtlCol="0">
                <a:spAutoFit/>
              </a:bodyPr>
              <a:lstStyle/>
              <a:p>
                <a:pPr marL="458788" indent="-458788">
                  <a:lnSpc>
                    <a:spcPct val="200000"/>
                  </a:lnSpc>
                </a:pPr>
                <a:r>
                  <a:rPr lang="zh-CN" altLang="en-US" sz="2000" b="1" dirty="0">
                    <a:latin typeface="Times New Roman" pitchFamily="18" charset="0"/>
                    <a:ea typeface="SimSun" pitchFamily="2" charset="-122"/>
                    <a:cs typeface="Times New Roman" pitchFamily="18" charset="0"/>
                  </a:rPr>
                  <a:t>推论 </a:t>
                </a:r>
                <a:r>
                  <a:rPr lang="en-US" sz="2000" b="1" dirty="0">
                    <a:latin typeface="Times New Roman" pitchFamily="18" charset="0"/>
                    <a:ea typeface="SimSun" pitchFamily="2" charset="-122"/>
                    <a:cs typeface="Times New Roman" pitchFamily="18" charset="0"/>
                  </a:rPr>
                  <a:t>11.20   </a:t>
                </a:r>
                <a:r>
                  <a:rPr lang="zh-CN" altLang="en-US" sz="2000" dirty="0">
                    <a:latin typeface="Times New Roman" pitchFamily="18" charset="0"/>
                    <a:ea typeface="SimSun" pitchFamily="2" charset="-122"/>
                    <a:cs typeface="Times New Roman" pitchFamily="18" charset="0"/>
                  </a:rPr>
                  <a:t>计算二部图</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W</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的最大匹配的算法复杂度是 </a:t>
                </a:r>
                <a:r>
                  <a:rPr lang="en-US" sz="2000" dirty="0">
                    <a:latin typeface="Times New Roman" pitchFamily="18" charset="0"/>
                    <a:ea typeface="SimSun" pitchFamily="2" charset="-122"/>
                    <a:cs typeface="Times New Roman" pitchFamily="18" charset="0"/>
                  </a:rPr>
                  <a:t>O(</a:t>
                </a:r>
                <a:r>
                  <a:rPr lang="en-US" sz="2000" i="1" dirty="0">
                    <a:latin typeface="Times New Roman" pitchFamily="18" charset="0"/>
                    <a:ea typeface="SimSun" pitchFamily="2" charset="-122"/>
                    <a:cs typeface="Times New Roman" pitchFamily="18" charset="0"/>
                  </a:rPr>
                  <a:t>m</a:t>
                </a:r>
                <a14:m>
                  <m:oMath xmlns:m="http://schemas.openxmlformats.org/officeDocument/2006/math">
                    <m:rad>
                      <m:radPr>
                        <m:degHide m:val="on"/>
                        <m:ctrlPr>
                          <a:rPr lang="en-US" sz="2000" i="1" smtClean="0">
                            <a:latin typeface="Cambria Math" panose="02040503050406030204" pitchFamily="18" charset="0"/>
                            <a:ea typeface="SimSun" pitchFamily="2" charset="-122"/>
                            <a:cs typeface="Times New Roman" pitchFamily="18" charset="0"/>
                          </a:rPr>
                        </m:ctrlPr>
                      </m:radPr>
                      <m:deg/>
                      <m:e>
                        <m:r>
                          <a:rPr lang="en-US" sz="2000" b="0" i="1" smtClean="0">
                            <a:latin typeface="Cambria Math" panose="02040503050406030204" pitchFamily="18" charset="0"/>
                            <a:ea typeface="SimSun" pitchFamily="2" charset="-122"/>
                            <a:cs typeface="Times New Roman" pitchFamily="18" charset="0"/>
                          </a:rPr>
                          <m:t>𝑛</m:t>
                        </m:r>
                      </m:e>
                    </m:rad>
                  </m:oMath>
                </a14:m>
                <a:r>
                  <a:rPr lang="en-US" sz="2000" dirty="0">
                    <a:latin typeface="Times New Roman" pitchFamily="18" charset="0"/>
                    <a:ea typeface="SimSun" pitchFamily="2" charset="-122"/>
                    <a:cs typeface="Times New Roman" pitchFamily="18" charset="0"/>
                  </a:rPr>
                  <a:t> ) = O(</a:t>
                </a:r>
                <a:r>
                  <a:rPr lang="en-US" sz="2000" i="1" dirty="0">
                    <a:latin typeface="Times New Roman" pitchFamily="18" charset="0"/>
                    <a:ea typeface="SimSun" pitchFamily="2" charset="-122"/>
                    <a:cs typeface="Times New Roman" pitchFamily="18" charset="0"/>
                  </a:rPr>
                  <a:t>n</a:t>
                </a:r>
                <a:r>
                  <a:rPr lang="en-US" sz="2000" baseline="30000" dirty="0">
                    <a:latin typeface="Times New Roman" pitchFamily="18" charset="0"/>
                    <a:ea typeface="SimSun" pitchFamily="2" charset="-122"/>
                    <a:cs typeface="Times New Roman" pitchFamily="18" charset="0"/>
                  </a:rPr>
                  <a:t>2.5</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，这里</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W</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m</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sz="2000" dirty="0">
                  <a:latin typeface="Times New Roman" pitchFamily="18" charset="0"/>
                  <a:ea typeface="SimSun" pitchFamily="2" charset="-122"/>
                  <a:cs typeface="Times New Roman" pitchFamily="18" charset="0"/>
                </a:endParaRPr>
              </a:p>
              <a:p>
                <a:pPr>
                  <a:lnSpc>
                    <a:spcPct val="200000"/>
                  </a:lnSpc>
                </a:pPr>
                <a:r>
                  <a:rPr lang="zh-CN" altLang="en-US" sz="2000" b="1" dirty="0">
                    <a:latin typeface="Times New Roman" pitchFamily="18" charset="0"/>
                    <a:ea typeface="SimSun" pitchFamily="2" charset="-122"/>
                    <a:cs typeface="Times New Roman" pitchFamily="18" charset="0"/>
                  </a:rPr>
                  <a:t>证明：</a:t>
                </a:r>
                <a:r>
                  <a:rPr lang="zh-CN" altLang="en-US" sz="2000" dirty="0">
                    <a:latin typeface="Times New Roman" pitchFamily="18" charset="0"/>
                    <a:ea typeface="SimSun" pitchFamily="2" charset="-122"/>
                    <a:cs typeface="Times New Roman" pitchFamily="18" charset="0"/>
                  </a:rPr>
                  <a:t>我们先用</a:t>
                </a:r>
                <a:r>
                  <a:rPr lang="en-US" sz="2000" dirty="0">
                    <a:latin typeface="Times New Roman" pitchFamily="18" charset="0"/>
                    <a:ea typeface="SimSun" pitchFamily="2" charset="-122"/>
                    <a:cs typeface="Times New Roman" pitchFamily="18" charset="0"/>
                  </a:rPr>
                  <a:t>Bipartite-to-Single-Branch</a:t>
                </a:r>
                <a:r>
                  <a:rPr lang="zh-CN" altLang="en-US" sz="2000" dirty="0">
                    <a:latin typeface="Times New Roman" pitchFamily="18" charset="0"/>
                    <a:ea typeface="SimSun" pitchFamily="2" charset="-122"/>
                    <a:cs typeface="Times New Roman" pitchFamily="18" charset="0"/>
                  </a:rPr>
                  <a:t>算法将</a:t>
                </a:r>
                <a:r>
                  <a:rPr lang="en-US" sz="2000" i="1" dirty="0">
                    <a:latin typeface="Times New Roman" pitchFamily="18" charset="0"/>
                    <a:ea typeface="SimSun" pitchFamily="2" charset="-122"/>
                    <a:cs typeface="Times New Roman" pitchFamily="18" charset="0"/>
                  </a:rPr>
                  <a:t>G</a:t>
                </a:r>
                <a:r>
                  <a:rPr lang="zh-CN" altLang="en-US" sz="2000" dirty="0">
                    <a:latin typeface="Times New Roman" pitchFamily="18" charset="0"/>
                    <a:ea typeface="SimSun" pitchFamily="2" charset="-122"/>
                    <a:cs typeface="Times New Roman" pitchFamily="18" charset="0"/>
                  </a:rPr>
                  <a:t>转化为一个单分支网络</a:t>
                </a:r>
                <a:r>
                  <a:rPr lang="en-US" sz="2000" i="1" dirty="0">
                    <a:latin typeface="Times New Roman" pitchFamily="18" charset="0"/>
                    <a:ea typeface="SimSun" pitchFamily="2" charset="-122"/>
                    <a:cs typeface="Times New Roman" pitchFamily="18" charset="0"/>
                  </a:rPr>
                  <a:t>G’</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U</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W</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E</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s</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t</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，这需要</a:t>
                </a:r>
                <a:r>
                  <a:rPr lang="en-US" sz="2000" dirty="0">
                    <a:latin typeface="Times New Roman" pitchFamily="18" charset="0"/>
                    <a:ea typeface="SimSun" pitchFamily="2" charset="-122"/>
                    <a:cs typeface="Times New Roman" pitchFamily="18" charset="0"/>
                  </a:rPr>
                  <a:t>O(</a:t>
                </a:r>
                <a:r>
                  <a:rPr lang="en-US" sz="2000" i="1" dirty="0" err="1">
                    <a:latin typeface="Times New Roman" pitchFamily="18" charset="0"/>
                    <a:ea typeface="SimSun" pitchFamily="2" charset="-122"/>
                    <a:cs typeface="Times New Roman" pitchFamily="18" charset="0"/>
                  </a:rPr>
                  <a:t>m</a:t>
                </a:r>
                <a:r>
                  <a:rPr lang="en-US" sz="2000" dirty="0" err="1">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时间。然后，用</a:t>
                </a:r>
                <a:r>
                  <a:rPr lang="en-US" sz="2000" dirty="0" err="1">
                    <a:latin typeface="Times New Roman" pitchFamily="18" charset="0"/>
                    <a:ea typeface="SimSun" pitchFamily="2" charset="-122"/>
                    <a:cs typeface="Times New Roman" pitchFamily="18" charset="0"/>
                  </a:rPr>
                  <a:t>Dinic</a:t>
                </a:r>
                <a:r>
                  <a:rPr lang="zh-CN" altLang="en-US" sz="2000" dirty="0">
                    <a:latin typeface="Times New Roman" pitchFamily="18" charset="0"/>
                    <a:ea typeface="SimSun" pitchFamily="2" charset="-122"/>
                    <a:cs typeface="Times New Roman" pitchFamily="18" charset="0"/>
                  </a:rPr>
                  <a:t>算法找出这个单分支网络的最大流 </a:t>
                </a:r>
                <a:r>
                  <a:rPr lang="en-US" sz="2000" i="1" dirty="0">
                    <a:latin typeface="Times New Roman" pitchFamily="18" charset="0"/>
                    <a:ea typeface="SimSun" pitchFamily="2" charset="-122"/>
                    <a:cs typeface="Times New Roman" pitchFamily="18" charset="0"/>
                  </a:rPr>
                  <a:t>f </a:t>
                </a:r>
                <a:r>
                  <a:rPr lang="zh-CN" altLang="en-US" sz="2000" dirty="0">
                    <a:latin typeface="Times New Roman" pitchFamily="18" charset="0"/>
                    <a:ea typeface="SimSun" pitchFamily="2" charset="-122"/>
                    <a:cs typeface="Times New Roman" pitchFamily="18" charset="0"/>
                  </a:rPr>
                  <a:t>并由此得到最大匹配。由定理</a:t>
                </a:r>
                <a:r>
                  <a:rPr lang="en-US" sz="2000" dirty="0">
                    <a:latin typeface="Times New Roman" pitchFamily="18" charset="0"/>
                    <a:ea typeface="SimSun" pitchFamily="2" charset="-122"/>
                    <a:cs typeface="Times New Roman" pitchFamily="18" charset="0"/>
                  </a:rPr>
                  <a:t>11.18</a:t>
                </a:r>
                <a:r>
                  <a:rPr lang="zh-CN" altLang="en-US" sz="2000" dirty="0">
                    <a:latin typeface="Times New Roman" pitchFamily="18" charset="0"/>
                    <a:ea typeface="SimSun" pitchFamily="2" charset="-122"/>
                    <a:cs typeface="Times New Roman" pitchFamily="18" charset="0"/>
                  </a:rPr>
                  <a:t>，这个算法的复杂度是</a:t>
                </a:r>
                <a:r>
                  <a:rPr lang="en-US" sz="2000" dirty="0">
                    <a:latin typeface="Times New Roman" pitchFamily="18" charset="0"/>
                    <a:ea typeface="SimSun" pitchFamily="2" charset="-122"/>
                    <a:cs typeface="Times New Roman" pitchFamily="18" charset="0"/>
                  </a:rPr>
                  <a:t>O(</a:t>
                </a:r>
                <a:r>
                  <a:rPr lang="en-US" sz="2000" i="1" dirty="0">
                    <a:latin typeface="Times New Roman" pitchFamily="18" charset="0"/>
                    <a:ea typeface="SimSun" pitchFamily="2" charset="-122"/>
                    <a:cs typeface="Times New Roman" pitchFamily="18" charset="0"/>
                  </a:rPr>
                  <a:t>m</a:t>
                </a:r>
                <a14:m>
                  <m:oMath xmlns:m="http://schemas.openxmlformats.org/officeDocument/2006/math">
                    <m:rad>
                      <m:radPr>
                        <m:degHide m:val="on"/>
                        <m:ctrlPr>
                          <a:rPr lang="en-US" sz="2000" i="1" smtClean="0">
                            <a:latin typeface="Cambria Math" panose="02040503050406030204" pitchFamily="18" charset="0"/>
                            <a:ea typeface="SimSun" pitchFamily="2" charset="-122"/>
                            <a:cs typeface="Times New Roman" pitchFamily="18" charset="0"/>
                          </a:rPr>
                        </m:ctrlPr>
                      </m:radPr>
                      <m:deg/>
                      <m:e>
                        <m:r>
                          <a:rPr lang="en-US" sz="2000" b="0" i="1" smtClean="0">
                            <a:latin typeface="Cambria Math" panose="02040503050406030204" pitchFamily="18" charset="0"/>
                            <a:ea typeface="SimSun" pitchFamily="2" charset="-122"/>
                            <a:cs typeface="Times New Roman" pitchFamily="18" charset="0"/>
                          </a:rPr>
                          <m:t>𝑛</m:t>
                        </m:r>
                      </m:e>
                    </m:rad>
                  </m:oMath>
                </a14:m>
                <a:r>
                  <a:rPr lang="en-US" sz="2000" dirty="0">
                    <a:latin typeface="Times New Roman" pitchFamily="18" charset="0"/>
                    <a:ea typeface="SimSun" pitchFamily="2" charset="-122"/>
                    <a:cs typeface="Times New Roman" pitchFamily="18" charset="0"/>
                  </a:rPr>
                  <a:t> ) = O(</a:t>
                </a:r>
                <a:r>
                  <a:rPr lang="en-US" sz="2000" i="1" dirty="0">
                    <a:latin typeface="Times New Roman" pitchFamily="18" charset="0"/>
                    <a:ea typeface="SimSun" pitchFamily="2" charset="-122"/>
                    <a:cs typeface="Times New Roman" pitchFamily="18" charset="0"/>
                  </a:rPr>
                  <a:t>n</a:t>
                </a:r>
                <a:r>
                  <a:rPr lang="en-US" sz="2000" baseline="30000" dirty="0">
                    <a:latin typeface="Times New Roman" pitchFamily="18" charset="0"/>
                    <a:ea typeface="SimSun" pitchFamily="2" charset="-122"/>
                    <a:cs typeface="Times New Roman" pitchFamily="18" charset="0"/>
                  </a:rPr>
                  <a:t>2.5</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endParaRPr lang="en-US" sz="2000" dirty="0">
                  <a:latin typeface="Times New Roman" pitchFamily="18" charset="0"/>
                  <a:ea typeface="SimSun" pitchFamily="2" charset="-122"/>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90600" y="838200"/>
                <a:ext cx="7315200" cy="3799502"/>
              </a:xfrm>
              <a:prstGeom prst="rect">
                <a:avLst/>
              </a:prstGeom>
              <a:blipFill>
                <a:blip r:embed="rId3"/>
                <a:stretch>
                  <a:fillRect l="-917" r="-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6980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11-52</a:t>
            </a:r>
            <a:endParaRPr lang="en-US" dirty="0"/>
          </a:p>
        </p:txBody>
      </p:sp>
      <p:sp>
        <p:nvSpPr>
          <p:cNvPr id="3" name="TextBox 2"/>
          <p:cNvSpPr txBox="1"/>
          <p:nvPr/>
        </p:nvSpPr>
        <p:spPr>
          <a:xfrm>
            <a:off x="194919" y="136525"/>
            <a:ext cx="7315200" cy="4815229"/>
          </a:xfrm>
          <a:prstGeom prst="rect">
            <a:avLst/>
          </a:prstGeom>
          <a:noFill/>
        </p:spPr>
        <p:txBody>
          <a:bodyPr wrap="square" rtlCol="0">
            <a:spAutoFit/>
          </a:bodyPr>
          <a:lstStyle/>
          <a:p>
            <a:pPr marL="458788" indent="-458788">
              <a:lnSpc>
                <a:spcPct val="200000"/>
              </a:lnSpc>
            </a:pPr>
            <a:r>
              <a:rPr lang="zh-CN" altLang="en-US" sz="2400" kern="100" dirty="0">
                <a:effectLst/>
                <a:latin typeface="华文细黑" panose="02010600040101010101" pitchFamily="2" charset="-122"/>
                <a:ea typeface="华文细黑" panose="02010600040101010101" pitchFamily="2" charset="-122"/>
                <a:cs typeface="Times New Roman" panose="02020603050405020304" pitchFamily="18" charset="0"/>
              </a:rPr>
              <a:t>基于多服务商的服务联盟匹配算法</a:t>
            </a:r>
            <a:endParaRPr lang="en-US" altLang="zh-CN" sz="24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200000"/>
              </a:lnSpc>
            </a:pP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右图中，共有两个服务商，分布在</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两个地点，提供</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种服务</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458788" indent="-458788">
              <a:lnSpc>
                <a:spcPct val="150000"/>
              </a:lnSpc>
              <a:buFont typeface="Arial" panose="020B0604020202020204" pitchFamily="34" charset="0"/>
              <a:buChar char="•"/>
            </a:pPr>
            <a:r>
              <a:rPr lang="en-US" altLang="zh-CN" sz="1800" dirty="0" err="1">
                <a:effectLst/>
                <a:latin typeface="Times" panose="02020603050405020304" pitchFamily="18" charset="0"/>
                <a:ea typeface="华文楷体" panose="02010600040101010101" pitchFamily="2" charset="-122"/>
                <a:cs typeface="Times" panose="02020603050405020304" pitchFamily="18" charset="0"/>
              </a:rPr>
              <a:t>SP</a:t>
            </a:r>
            <a:r>
              <a:rPr lang="en-US" altLang="zh-CN" sz="2400" i="1" baseline="-25000" dirty="0" err="1">
                <a:effectLst/>
                <a:latin typeface="Times" panose="02020603050405020304" pitchFamily="18" charset="0"/>
                <a:ea typeface="华文楷体" panose="02010600040101010101" pitchFamily="2" charset="-122"/>
                <a:cs typeface="Times" panose="02020603050405020304" pitchFamily="18" charset="0"/>
              </a:rPr>
              <a:t>x</a:t>
            </a:r>
            <a:r>
              <a:rPr lang="zh-CN" altLang="zh-CN" sz="1800" dirty="0">
                <a:effectLst/>
                <a:latin typeface="Times" panose="02020603050405020304" pitchFamily="18" charset="0"/>
                <a:ea typeface="华文楷体" panose="02010600040101010101" pitchFamily="2" charset="-122"/>
                <a:cs typeface="Times" panose="02020603050405020304" pitchFamily="18" charset="0"/>
              </a:rPr>
              <a:t>代表服务商</a:t>
            </a:r>
            <a:r>
              <a:rPr lang="zh-CN" altLang="en-US" sz="1800" dirty="0">
                <a:effectLst/>
                <a:latin typeface="Times" panose="02020603050405020304" pitchFamily="18" charset="0"/>
                <a:ea typeface="华文楷体" panose="02010600040101010101" pitchFamily="2" charset="-122"/>
                <a:cs typeface="Times" panose="02020603050405020304" pitchFamily="18" charset="0"/>
              </a:rPr>
              <a:t>，</a:t>
            </a:r>
            <a:r>
              <a:rPr lang="en-US" altLang="zh-CN" sz="1800" i="1" dirty="0">
                <a:effectLst/>
                <a:latin typeface="Times" panose="02020603050405020304" pitchFamily="18" charset="0"/>
                <a:ea typeface="华文楷体" panose="02010600040101010101" pitchFamily="2" charset="-122"/>
                <a:cs typeface="Times" panose="02020603050405020304" pitchFamily="18" charset="0"/>
              </a:rPr>
              <a:t>x</a:t>
            </a:r>
            <a:r>
              <a:rPr lang="en-US" altLang="zh-CN" sz="1800" dirty="0">
                <a:effectLst/>
                <a:latin typeface="Times" panose="02020603050405020304" pitchFamily="18" charset="0"/>
                <a:ea typeface="华文楷体" panose="02010600040101010101" pitchFamily="2" charset="-122"/>
                <a:cs typeface="Times" panose="02020603050405020304" pitchFamily="18" charset="0"/>
              </a:rPr>
              <a:t>=1,2</a:t>
            </a:r>
          </a:p>
          <a:p>
            <a:pPr marL="458788" indent="-458788">
              <a:lnSpc>
                <a:spcPct val="150000"/>
              </a:lnSpc>
              <a:buFont typeface="Arial" panose="020B0604020202020204" pitchFamily="34" charset="0"/>
              <a:buChar char="•"/>
            </a:pPr>
            <a:r>
              <a:rPr lang="en-US" altLang="zh-CN" sz="1800" dirty="0">
                <a:effectLst/>
                <a:latin typeface="Times" panose="02020603050405020304" pitchFamily="18" charset="0"/>
                <a:ea typeface="华文楷体" panose="02010600040101010101" pitchFamily="2" charset="-122"/>
                <a:cs typeface="Times" panose="02020603050405020304" pitchFamily="18" charset="0"/>
              </a:rPr>
              <a:t>SP</a:t>
            </a:r>
            <a:r>
              <a:rPr lang="en-US" altLang="zh-CN" sz="2400" i="1" baseline="-25000" dirty="0">
                <a:effectLst/>
                <a:latin typeface="Times" panose="02020603050405020304" pitchFamily="18" charset="0"/>
                <a:ea typeface="华文楷体" panose="02010600040101010101" pitchFamily="2" charset="-122"/>
                <a:cs typeface="Times" panose="02020603050405020304" pitchFamily="18" charset="0"/>
              </a:rPr>
              <a:t>x</a:t>
            </a:r>
            <a:r>
              <a:rPr lang="en-US" altLang="zh-CN" sz="2400" baseline="-25000" dirty="0">
                <a:effectLst/>
                <a:latin typeface="Times" panose="02020603050405020304" pitchFamily="18" charset="0"/>
                <a:ea typeface="华文楷体" panose="02010600040101010101" pitchFamily="2" charset="-122"/>
                <a:cs typeface="Times" panose="02020603050405020304" pitchFamily="18" charset="0"/>
              </a:rPr>
              <a:t>1</a:t>
            </a:r>
            <a:r>
              <a:rPr lang="en-US" altLang="zh-CN" sz="1800" dirty="0">
                <a:effectLst/>
                <a:latin typeface="Times" panose="02020603050405020304" pitchFamily="18" charset="0"/>
                <a:ea typeface="华文楷体" panose="02010600040101010101" pitchFamily="2" charset="-122"/>
                <a:cs typeface="Times" panose="02020603050405020304" pitchFamily="18" charset="0"/>
              </a:rPr>
              <a:t>, SP</a:t>
            </a:r>
            <a:r>
              <a:rPr lang="en-US" altLang="zh-CN" sz="2400" i="1" baseline="-25000" dirty="0">
                <a:effectLst/>
                <a:latin typeface="Times" panose="02020603050405020304" pitchFamily="18" charset="0"/>
                <a:ea typeface="华文楷体" panose="02010600040101010101" pitchFamily="2" charset="-122"/>
                <a:cs typeface="Times" panose="02020603050405020304" pitchFamily="18" charset="0"/>
              </a:rPr>
              <a:t>x</a:t>
            </a:r>
            <a:r>
              <a:rPr lang="en-US" altLang="zh-CN" sz="2400" baseline="-25000" dirty="0">
                <a:effectLst/>
                <a:latin typeface="Times" panose="02020603050405020304" pitchFamily="18" charset="0"/>
                <a:ea typeface="华文楷体" panose="02010600040101010101" pitchFamily="2" charset="-122"/>
                <a:cs typeface="Times" panose="02020603050405020304" pitchFamily="18" charset="0"/>
              </a:rPr>
              <a:t>2</a:t>
            </a:r>
            <a:r>
              <a:rPr lang="zh-CN" altLang="zh-CN" sz="1800" dirty="0">
                <a:effectLst/>
                <a:latin typeface="Times" panose="02020603050405020304" pitchFamily="18" charset="0"/>
                <a:ea typeface="华文楷体" panose="02010600040101010101" pitchFamily="2" charset="-122"/>
                <a:cs typeface="Times" panose="02020603050405020304" pitchFamily="18" charset="0"/>
              </a:rPr>
              <a:t>代表服务商</a:t>
            </a:r>
            <a:r>
              <a:rPr lang="en-US" altLang="zh-CN" sz="1800" i="1" dirty="0">
                <a:effectLst/>
                <a:latin typeface="Times" panose="02020603050405020304" pitchFamily="18" charset="0"/>
                <a:ea typeface="华文楷体" panose="02010600040101010101" pitchFamily="2" charset="-122"/>
                <a:cs typeface="Times" panose="02020603050405020304" pitchFamily="18" charset="0"/>
              </a:rPr>
              <a:t>x</a:t>
            </a:r>
            <a:r>
              <a:rPr lang="zh-CN" altLang="en-US" sz="1800" dirty="0">
                <a:effectLst/>
                <a:latin typeface="Times" panose="02020603050405020304" pitchFamily="18" charset="0"/>
                <a:ea typeface="华文楷体" panose="02010600040101010101" pitchFamily="2" charset="-122"/>
                <a:cs typeface="Times" panose="02020603050405020304" pitchFamily="18" charset="0"/>
              </a:rPr>
              <a:t>在两个不同服务地点的资源</a:t>
            </a:r>
            <a:endParaRPr lang="en-US" altLang="zh-CN" sz="1800" dirty="0">
              <a:effectLst/>
              <a:latin typeface="Times" panose="02020603050405020304" pitchFamily="18" charset="0"/>
              <a:ea typeface="华文楷体" panose="02010600040101010101" pitchFamily="2" charset="-122"/>
              <a:cs typeface="Times" panose="02020603050405020304" pitchFamily="18" charset="0"/>
            </a:endParaRPr>
          </a:p>
          <a:p>
            <a:pPr marL="458788" indent="-458788">
              <a:lnSpc>
                <a:spcPct val="150000"/>
              </a:lnSpc>
              <a:buFont typeface="Arial" panose="020B0604020202020204" pitchFamily="34" charset="0"/>
              <a:buChar char="•"/>
            </a:pPr>
            <a:r>
              <a:rPr lang="en-US" altLang="zh-CN" i="1" dirty="0">
                <a:latin typeface="Times" panose="02020603050405020304" pitchFamily="18" charset="0"/>
                <a:ea typeface="华文楷体" panose="02010600040101010101" pitchFamily="2" charset="-122"/>
                <a:cs typeface="Times" panose="02020603050405020304" pitchFamily="18" charset="0"/>
              </a:rPr>
              <a:t>a</a:t>
            </a:r>
            <a:r>
              <a:rPr lang="en-US" altLang="zh-CN" sz="1800" baseline="-25000" dirty="0">
                <a:effectLst/>
                <a:latin typeface="Times" panose="02020603050405020304" pitchFamily="18" charset="0"/>
                <a:ea typeface="华文楷体" panose="02010600040101010101" pitchFamily="2" charset="-122"/>
                <a:cs typeface="Times" panose="02020603050405020304" pitchFamily="18" charset="0"/>
              </a:rPr>
              <a:t>1</a:t>
            </a:r>
            <a:r>
              <a:rPr lang="en-US" altLang="zh-CN" dirty="0">
                <a:latin typeface="Times" panose="02020603050405020304" pitchFamily="18" charset="0"/>
                <a:ea typeface="华文楷体" panose="02010600040101010101" pitchFamily="2" charset="-122"/>
                <a:cs typeface="Times" panose="02020603050405020304" pitchFamily="18" charset="0"/>
              </a:rPr>
              <a:t>, </a:t>
            </a:r>
            <a:r>
              <a:rPr lang="en-US" altLang="zh-CN" i="1" dirty="0">
                <a:latin typeface="Times" panose="02020603050405020304" pitchFamily="18" charset="0"/>
                <a:ea typeface="华文楷体" panose="02010600040101010101" pitchFamily="2" charset="-122"/>
                <a:cs typeface="Times" panose="02020603050405020304" pitchFamily="18" charset="0"/>
              </a:rPr>
              <a:t>a</a:t>
            </a:r>
            <a:r>
              <a:rPr lang="en-US" altLang="zh-CN" sz="1800" baseline="-25000" dirty="0">
                <a:effectLst/>
                <a:latin typeface="Times" panose="02020603050405020304" pitchFamily="18" charset="0"/>
                <a:ea typeface="华文楷体" panose="02010600040101010101" pitchFamily="2" charset="-122"/>
                <a:cs typeface="Times" panose="02020603050405020304" pitchFamily="18" charset="0"/>
              </a:rPr>
              <a:t>2</a:t>
            </a:r>
            <a:r>
              <a:rPr lang="en-US" altLang="zh-CN" dirty="0">
                <a:latin typeface="Times" panose="02020603050405020304" pitchFamily="18" charset="0"/>
                <a:ea typeface="华文楷体" panose="02010600040101010101" pitchFamily="2" charset="-122"/>
                <a:cs typeface="Times" panose="02020603050405020304" pitchFamily="18" charset="0"/>
              </a:rPr>
              <a:t>, </a:t>
            </a:r>
            <a:r>
              <a:rPr lang="en-US" altLang="zh-CN" i="1" dirty="0">
                <a:latin typeface="Times" panose="02020603050405020304" pitchFamily="18" charset="0"/>
                <a:ea typeface="华文楷体" panose="02010600040101010101" pitchFamily="2" charset="-122"/>
                <a:cs typeface="Times" panose="02020603050405020304" pitchFamily="18" charset="0"/>
              </a:rPr>
              <a:t>a</a:t>
            </a:r>
            <a:r>
              <a:rPr lang="en-US" altLang="zh-CN" sz="1800" baseline="-25000" dirty="0">
                <a:effectLst/>
                <a:latin typeface="Times" panose="02020603050405020304" pitchFamily="18" charset="0"/>
                <a:ea typeface="华文楷体" panose="02010600040101010101" pitchFamily="2" charset="-122"/>
                <a:cs typeface="Times" panose="02020603050405020304" pitchFamily="18" charset="0"/>
              </a:rPr>
              <a:t>3</a:t>
            </a:r>
            <a:r>
              <a:rPr lang="en-US" altLang="zh-CN" dirty="0">
                <a:latin typeface="Times" panose="02020603050405020304" pitchFamily="18" charset="0"/>
                <a:ea typeface="华文楷体" panose="02010600040101010101" pitchFamily="2" charset="-122"/>
                <a:cs typeface="Times" panose="02020603050405020304" pitchFamily="18" charset="0"/>
              </a:rPr>
              <a:t>, </a:t>
            </a:r>
            <a:r>
              <a:rPr lang="en-US" altLang="zh-CN" i="1" dirty="0">
                <a:latin typeface="Times" panose="02020603050405020304" pitchFamily="18" charset="0"/>
                <a:ea typeface="华文楷体" panose="02010600040101010101" pitchFamily="2" charset="-122"/>
                <a:cs typeface="Times" panose="02020603050405020304" pitchFamily="18" charset="0"/>
              </a:rPr>
              <a:t>a</a:t>
            </a:r>
            <a:r>
              <a:rPr lang="en-US" altLang="zh-CN" sz="1800" baseline="-25000" dirty="0">
                <a:effectLst/>
                <a:latin typeface="Times" panose="02020603050405020304" pitchFamily="18" charset="0"/>
                <a:ea typeface="华文楷体" panose="02010600040101010101" pitchFamily="2" charset="-122"/>
                <a:cs typeface="Times" panose="02020603050405020304" pitchFamily="18" charset="0"/>
              </a:rPr>
              <a:t>4</a:t>
            </a:r>
            <a:r>
              <a:rPr lang="zh-CN" altLang="en-US" dirty="0">
                <a:latin typeface="Times" panose="02020603050405020304" pitchFamily="18" charset="0"/>
                <a:ea typeface="华文楷体" panose="02010600040101010101" pitchFamily="2" charset="-122"/>
                <a:cs typeface="Times" panose="02020603050405020304" pitchFamily="18" charset="0"/>
              </a:rPr>
              <a:t>代表</a:t>
            </a:r>
            <a:r>
              <a:rPr lang="en-US" altLang="zh-CN" dirty="0">
                <a:latin typeface="Times" panose="02020603050405020304" pitchFamily="18" charset="0"/>
                <a:ea typeface="华文楷体" panose="02010600040101010101" pitchFamily="2" charset="-122"/>
                <a:cs typeface="Times" panose="02020603050405020304" pitchFamily="18" charset="0"/>
              </a:rPr>
              <a:t>4</a:t>
            </a:r>
            <a:r>
              <a:rPr lang="zh-CN" altLang="en-US" dirty="0">
                <a:latin typeface="Times" panose="02020603050405020304" pitchFamily="18" charset="0"/>
                <a:ea typeface="华文楷体" panose="02010600040101010101" pitchFamily="2" charset="-122"/>
                <a:cs typeface="Times" panose="02020603050405020304" pitchFamily="18" charset="0"/>
              </a:rPr>
              <a:t>类不同服务</a:t>
            </a:r>
            <a:endParaRPr lang="en-US" altLang="zh-CN" sz="1800" dirty="0">
              <a:effectLst/>
              <a:latin typeface="Times" panose="02020603050405020304" pitchFamily="18" charset="0"/>
              <a:ea typeface="华文楷体" panose="02010600040101010101" pitchFamily="2" charset="-122"/>
              <a:cs typeface="Times" panose="02020603050405020304" pitchFamily="18" charset="0"/>
            </a:endParaRPr>
          </a:p>
          <a:p>
            <a:pPr marL="458788" indent="-458788">
              <a:lnSpc>
                <a:spcPct val="150000"/>
              </a:lnSpc>
            </a:pPr>
            <a:r>
              <a:rPr lang="zh-CN" altLang="en-US" u="sng" dirty="0">
                <a:ea typeface="楷体" panose="02010609060101010101" pitchFamily="49" charset="-122"/>
                <a:cs typeface="Times New Roman" panose="02020603050405020304" pitchFamily="18" charset="0"/>
              </a:rPr>
              <a:t>情景</a:t>
            </a:r>
            <a:r>
              <a:rPr lang="zh-CN" altLang="en-US" dirty="0">
                <a:ea typeface="楷体" panose="02010609060101010101" pitchFamily="49" charset="-122"/>
                <a:cs typeface="Times New Roman" panose="02020603050405020304" pitchFamily="18" charset="0"/>
              </a:rPr>
              <a:t>：每个</a:t>
            </a:r>
            <a:r>
              <a:rPr lang="zh-CN" altLang="en-US" sz="1800" dirty="0">
                <a:effectLst/>
                <a:ea typeface="楷体" panose="02010609060101010101" pitchFamily="49" charset="-122"/>
                <a:cs typeface="Times New Roman" panose="02020603050405020304" pitchFamily="18" charset="0"/>
              </a:rPr>
              <a:t>服务商在有的地点的某些服务上有闲置</a:t>
            </a:r>
            <a:r>
              <a:rPr lang="zh-CN" altLang="en-US" dirty="0">
                <a:ea typeface="楷体" panose="02010609060101010101" pitchFamily="49" charset="-122"/>
                <a:cs typeface="Times New Roman" panose="02020603050405020304" pitchFamily="18" charset="0"/>
              </a:rPr>
              <a:t>资源，</a:t>
            </a:r>
            <a:endParaRPr lang="en-US" altLang="zh-CN" dirty="0">
              <a:ea typeface="楷体" panose="02010609060101010101" pitchFamily="49" charset="-122"/>
              <a:cs typeface="Times New Roman" panose="02020603050405020304" pitchFamily="18" charset="0"/>
            </a:endParaRPr>
          </a:p>
          <a:p>
            <a:pPr marL="458788" indent="-458788">
              <a:lnSpc>
                <a:spcPct val="150000"/>
              </a:lnSpc>
            </a:pPr>
            <a:r>
              <a:rPr lang="zh-CN" altLang="en-US" dirty="0">
                <a:ea typeface="楷体" panose="02010609060101010101" pitchFamily="49" charset="-122"/>
                <a:cs typeface="Times New Roman" panose="02020603050405020304" pitchFamily="18" charset="0"/>
              </a:rPr>
              <a:t>而有的地点</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服务商则存在过载任务</a:t>
            </a:r>
            <a:endParaRPr lang="en-US" altLang="zh-CN" dirty="0">
              <a:ea typeface="楷体" panose="02010609060101010101" pitchFamily="49" charset="-122"/>
              <a:cs typeface="Times New Roman" panose="02020603050405020304" pitchFamily="18" charset="0"/>
            </a:endParaRPr>
          </a:p>
          <a:p>
            <a:pPr marL="458788" indent="-458788">
              <a:lnSpc>
                <a:spcPct val="150000"/>
              </a:lnSpc>
            </a:pPr>
            <a:r>
              <a:rPr lang="zh-CN" altLang="en-US" u="sng" dirty="0">
                <a:ea typeface="楷体" panose="02010609060101010101" pitchFamily="49" charset="-122"/>
                <a:cs typeface="Times New Roman" panose="02020603050405020304" pitchFamily="18" charset="0"/>
              </a:rPr>
              <a:t>问题</a:t>
            </a:r>
            <a:r>
              <a:rPr lang="zh-CN" altLang="en-US" dirty="0">
                <a:ea typeface="楷体" panose="02010609060101010101" pitchFamily="49" charset="-122"/>
                <a:cs typeface="Times New Roman" panose="02020603050405020304" pitchFamily="18" charset="0"/>
              </a:rPr>
              <a:t>：如何基于扩展</a:t>
            </a:r>
            <a:r>
              <a:rPr lang="zh-CN" altLang="zh-CN" sz="1800" dirty="0">
                <a:effectLst/>
                <a:ea typeface="楷体" panose="02010609060101010101" pitchFamily="49" charset="-122"/>
                <a:cs typeface="Times New Roman" panose="02020603050405020304" pitchFamily="18" charset="0"/>
              </a:rPr>
              <a:t>流网络图</a:t>
            </a:r>
            <a:r>
              <a:rPr lang="zh-CN" altLang="en-US" sz="1800" dirty="0">
                <a:effectLst/>
                <a:ea typeface="楷体" panose="02010609060101010101" pitchFamily="49" charset="-122"/>
                <a:cs typeface="Times New Roman" panose="02020603050405020304" pitchFamily="18" charset="0"/>
              </a:rPr>
              <a:t>之上，</a:t>
            </a:r>
            <a:r>
              <a:rPr lang="zh-CN" altLang="en-US" dirty="0">
                <a:ea typeface="楷体" panose="02010609060101010101" pitchFamily="49" charset="-122"/>
                <a:cs typeface="Times New Roman" panose="02020603050405020304" pitchFamily="18" charset="0"/>
              </a:rPr>
              <a:t>实现</a:t>
            </a:r>
            <a:r>
              <a:rPr lang="zh-CN" altLang="zh-CN" sz="1800" dirty="0">
                <a:effectLst/>
                <a:ea typeface="楷体" panose="02010609060101010101" pitchFamily="49" charset="-122"/>
                <a:cs typeface="Times New Roman" panose="02020603050405020304" pitchFamily="18" charset="0"/>
              </a:rPr>
              <a:t>多服务商</a:t>
            </a:r>
            <a:r>
              <a:rPr lang="zh-CN" altLang="en-US" sz="1800" dirty="0">
                <a:effectLst/>
                <a:ea typeface="楷体" panose="02010609060101010101" pitchFamily="49" charset="-122"/>
                <a:cs typeface="Times New Roman" panose="02020603050405020304" pitchFamily="18" charset="0"/>
              </a:rPr>
              <a:t>之间的</a:t>
            </a:r>
            <a:endParaRPr lang="en-US" altLang="zh-CN" sz="1800" dirty="0">
              <a:effectLst/>
              <a:ea typeface="楷体" panose="02010609060101010101" pitchFamily="49" charset="-122"/>
              <a:cs typeface="Times New Roman" panose="02020603050405020304" pitchFamily="18" charset="0"/>
            </a:endParaRPr>
          </a:p>
          <a:p>
            <a:pPr marL="458788" indent="-458788">
              <a:lnSpc>
                <a:spcPct val="150000"/>
              </a:lnSpc>
            </a:pPr>
            <a:r>
              <a:rPr lang="zh-CN" altLang="zh-CN" sz="1800" dirty="0">
                <a:effectLst/>
                <a:ea typeface="楷体" panose="02010609060101010101" pitchFamily="49" charset="-122"/>
                <a:cs typeface="Times New Roman" panose="02020603050405020304" pitchFamily="18" charset="0"/>
              </a:rPr>
              <a:t>最大价值服务联盟</a:t>
            </a:r>
            <a:r>
              <a:rPr lang="zh-CN" altLang="en-US" sz="1800" dirty="0">
                <a:effectLst/>
                <a:ea typeface="楷体" panose="02010609060101010101" pitchFamily="49" charset="-122"/>
                <a:cs typeface="Times New Roman" panose="02020603050405020304" pitchFamily="18" charset="0"/>
              </a:rPr>
              <a:t>？</a:t>
            </a:r>
            <a:endParaRPr lang="en-US" kern="100" dirty="0">
              <a:latin typeface="Times New Roman" pitchFamily="18" charset="0"/>
              <a:ea typeface="楷体" panose="02010609060101010101" pitchFamily="49" charset="-122"/>
              <a:cs typeface="Times New Roman" panose="02020603050405020304" pitchFamily="18" charset="0"/>
            </a:endParaRPr>
          </a:p>
          <a:p>
            <a:pPr marL="458788" indent="-458788">
              <a:lnSpc>
                <a:spcPct val="200000"/>
              </a:lnSpc>
            </a:pPr>
            <a:endParaRPr lang="en-US" sz="2000" dirty="0">
              <a:latin typeface="Times New Roman" pitchFamily="18" charset="0"/>
              <a:ea typeface="SimSun" pitchFamily="2" charset="-122"/>
              <a:cs typeface="Times New Roman" pitchFamily="18" charset="0"/>
            </a:endParaRPr>
          </a:p>
        </p:txBody>
      </p:sp>
      <p:pic>
        <p:nvPicPr>
          <p:cNvPr id="6" name="图片 5">
            <a:extLst>
              <a:ext uri="{FF2B5EF4-FFF2-40B4-BE49-F238E27FC236}">
                <a16:creationId xmlns:a16="http://schemas.microsoft.com/office/drawing/2014/main" id="{597A2643-8F50-99F2-1D4F-2C9CA64D6B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4218" y="381000"/>
            <a:ext cx="2971801" cy="4237237"/>
          </a:xfrm>
          <a:prstGeom prst="rect">
            <a:avLst/>
          </a:prstGeom>
          <a:noFill/>
        </p:spPr>
      </p:pic>
      <p:sp>
        <p:nvSpPr>
          <p:cNvPr id="7" name="Text Box 44">
            <a:extLst>
              <a:ext uri="{FF2B5EF4-FFF2-40B4-BE49-F238E27FC236}">
                <a16:creationId xmlns:a16="http://schemas.microsoft.com/office/drawing/2014/main" id="{C9FCD2BD-CE70-7928-5F89-0CB6A558EF8B}"/>
              </a:ext>
            </a:extLst>
          </p:cNvPr>
          <p:cNvSpPr txBox="1">
            <a:spLocks noChangeArrowheads="1"/>
          </p:cNvSpPr>
          <p:nvPr/>
        </p:nvSpPr>
        <p:spPr bwMode="auto">
          <a:xfrm>
            <a:off x="76200" y="6005513"/>
            <a:ext cx="8991600" cy="923330"/>
          </a:xfrm>
          <a:prstGeom prst="rect">
            <a:avLst/>
          </a:prstGeom>
          <a:solidFill>
            <a:srgbClr val="FFC000"/>
          </a:solidFill>
          <a:ln>
            <a:noFill/>
          </a:ln>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en-US" altLang="zh-CN" sz="1800" dirty="0" err="1"/>
              <a:t>Xiaoyao</a:t>
            </a:r>
            <a:r>
              <a:rPr lang="en-US" altLang="zh-CN" sz="1800" dirty="0"/>
              <a:t> Huang, </a:t>
            </a:r>
            <a:r>
              <a:rPr lang="en-US" altLang="zh-CN" sz="1800" b="1" u="sng" dirty="0">
                <a:solidFill>
                  <a:srgbClr val="FF0000"/>
                </a:solidFill>
              </a:rPr>
              <a:t>Baoxian Zhang</a:t>
            </a:r>
            <a:r>
              <a:rPr lang="en-US" altLang="zh-CN" sz="1800" dirty="0"/>
              <a:t>, Guoliang Ji, and Cheng Li, “Service Coalition based Joint Application Deployment and Task Assignment for Mobile Edge Computing,” </a:t>
            </a:r>
            <a:r>
              <a:rPr lang="en-US" altLang="zh-CN" sz="1800" b="1" i="1" dirty="0">
                <a:solidFill>
                  <a:srgbClr val="0000FF"/>
                </a:solidFill>
              </a:rPr>
              <a:t>IEEE Transactions on Vehicular Technology</a:t>
            </a:r>
            <a:r>
              <a:rPr lang="en-US" altLang="zh-CN" sz="1800" dirty="0"/>
              <a:t>, vol. 73, no. 5, pp. 7007–7018, May 2024.</a:t>
            </a:r>
            <a:endParaRPr lang="en-US" altLang="zh-CN" sz="1050" dirty="0">
              <a:latin typeface="Arial" panose="020B0604020202020204" pitchFamily="34" charset="0"/>
            </a:endParaRPr>
          </a:p>
        </p:txBody>
      </p:sp>
      <p:sp>
        <p:nvSpPr>
          <p:cNvPr id="8" name="文本框 7">
            <a:extLst>
              <a:ext uri="{FF2B5EF4-FFF2-40B4-BE49-F238E27FC236}">
                <a16:creationId xmlns:a16="http://schemas.microsoft.com/office/drawing/2014/main" id="{DAD0B790-A47F-F96A-F24B-23CCBB1B119F}"/>
              </a:ext>
            </a:extLst>
          </p:cNvPr>
          <p:cNvSpPr txBox="1"/>
          <p:nvPr/>
        </p:nvSpPr>
        <p:spPr>
          <a:xfrm>
            <a:off x="4559595" y="4701240"/>
            <a:ext cx="4108817" cy="1200329"/>
          </a:xfrm>
          <a:prstGeom prst="rect">
            <a:avLst/>
          </a:prstGeom>
          <a:solidFill>
            <a:srgbClr val="FFC000">
              <a:alpha val="46000"/>
            </a:srgbClr>
          </a:solidFill>
        </p:spPr>
        <p:txBody>
          <a:bodyPr wrap="none" rtlCol="0">
            <a:spAutoFit/>
          </a:bodyPr>
          <a:lstStyle/>
          <a:p>
            <a:r>
              <a:rPr lang="zh-CN" altLang="en-US" dirty="0">
                <a:latin typeface="华文楷体" panose="02010600040101010101" pitchFamily="2" charset="-122"/>
                <a:ea typeface="华文楷体" panose="02010600040101010101" pitchFamily="2" charset="-122"/>
              </a:rPr>
              <a:t>图中的红色环路，即为一个服务联盟，</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服务商</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在地点</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的第</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种服务上帮助了</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服务商</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，而服务商</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则在地点</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的第</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类</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服务上帮了服务商</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进行任务处理</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9" name="文本框 8">
            <a:extLst>
              <a:ext uri="{FF2B5EF4-FFF2-40B4-BE49-F238E27FC236}">
                <a16:creationId xmlns:a16="http://schemas.microsoft.com/office/drawing/2014/main" id="{FBE29B28-69E9-2FAD-9A28-C3B40420C6DB}"/>
              </a:ext>
            </a:extLst>
          </p:cNvPr>
          <p:cNvSpPr txBox="1"/>
          <p:nvPr/>
        </p:nvSpPr>
        <p:spPr>
          <a:xfrm>
            <a:off x="7848600" y="294453"/>
            <a:ext cx="723275" cy="307777"/>
          </a:xfrm>
          <a:prstGeom prst="rect">
            <a:avLst/>
          </a:prstGeom>
          <a:noFill/>
        </p:spPr>
        <p:txBody>
          <a:bodyPr wrap="none" rtlCol="0">
            <a:spAutoFit/>
          </a:bodyPr>
          <a:lstStyle/>
          <a:p>
            <a:r>
              <a:rPr lang="zh-CN" altLang="en-US" sz="1400" dirty="0"/>
              <a:t>服务商</a:t>
            </a:r>
          </a:p>
        </p:txBody>
      </p:sp>
      <p:sp>
        <p:nvSpPr>
          <p:cNvPr id="10" name="文本框 9">
            <a:extLst>
              <a:ext uri="{FF2B5EF4-FFF2-40B4-BE49-F238E27FC236}">
                <a16:creationId xmlns:a16="http://schemas.microsoft.com/office/drawing/2014/main" id="{FC03149F-5178-4212-458F-5E2062232714}"/>
              </a:ext>
            </a:extLst>
          </p:cNvPr>
          <p:cNvSpPr txBox="1"/>
          <p:nvPr/>
        </p:nvSpPr>
        <p:spPr>
          <a:xfrm>
            <a:off x="8571875" y="979470"/>
            <a:ext cx="543739" cy="307777"/>
          </a:xfrm>
          <a:prstGeom prst="rect">
            <a:avLst/>
          </a:prstGeom>
          <a:noFill/>
        </p:spPr>
        <p:txBody>
          <a:bodyPr wrap="none" rtlCol="0">
            <a:spAutoFit/>
          </a:bodyPr>
          <a:lstStyle/>
          <a:p>
            <a:r>
              <a:rPr lang="zh-CN" altLang="en-US" sz="1400" dirty="0"/>
              <a:t>地点</a:t>
            </a:r>
          </a:p>
        </p:txBody>
      </p:sp>
      <p:sp>
        <p:nvSpPr>
          <p:cNvPr id="11" name="文本框 10">
            <a:extLst>
              <a:ext uri="{FF2B5EF4-FFF2-40B4-BE49-F238E27FC236}">
                <a16:creationId xmlns:a16="http://schemas.microsoft.com/office/drawing/2014/main" id="{100D2130-D08F-C045-61BC-BA9D253E35FF}"/>
              </a:ext>
            </a:extLst>
          </p:cNvPr>
          <p:cNvSpPr txBox="1"/>
          <p:nvPr/>
        </p:nvSpPr>
        <p:spPr>
          <a:xfrm>
            <a:off x="8864435" y="2391649"/>
            <a:ext cx="364202" cy="523220"/>
          </a:xfrm>
          <a:prstGeom prst="rect">
            <a:avLst/>
          </a:prstGeom>
          <a:noFill/>
        </p:spPr>
        <p:txBody>
          <a:bodyPr wrap="none" rtlCol="0">
            <a:spAutoFit/>
          </a:bodyPr>
          <a:lstStyle/>
          <a:p>
            <a:r>
              <a:rPr lang="zh-CN" altLang="en-US" sz="1400" dirty="0"/>
              <a:t>服</a:t>
            </a:r>
            <a:endParaRPr lang="en-US" altLang="zh-CN" sz="1400" dirty="0"/>
          </a:p>
          <a:p>
            <a:r>
              <a:rPr lang="zh-CN" altLang="en-US" sz="1400" dirty="0"/>
              <a:t>务</a:t>
            </a:r>
          </a:p>
        </p:txBody>
      </p:sp>
    </p:spTree>
    <p:extLst>
      <p:ext uri="{BB962C8B-B14F-4D97-AF65-F5344CB8AC3E}">
        <p14:creationId xmlns:p14="http://schemas.microsoft.com/office/powerpoint/2010/main" val="25725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11-6</a:t>
            </a:r>
          </a:p>
        </p:txBody>
      </p:sp>
      <p:sp>
        <p:nvSpPr>
          <p:cNvPr id="3" name="Rectangle 8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pSp>
        <p:nvGrpSpPr>
          <p:cNvPr id="90" name="Group 89"/>
          <p:cNvGrpSpPr/>
          <p:nvPr/>
        </p:nvGrpSpPr>
        <p:grpSpPr>
          <a:xfrm>
            <a:off x="914400" y="1559439"/>
            <a:ext cx="3511587" cy="2831035"/>
            <a:chOff x="1608504" y="1365350"/>
            <a:chExt cx="3218317" cy="2530534"/>
          </a:xfrm>
        </p:grpSpPr>
        <p:grpSp>
          <p:nvGrpSpPr>
            <p:cNvPr id="6" name="Group 81"/>
            <p:cNvGrpSpPr>
              <a:grpSpLocks/>
            </p:cNvGrpSpPr>
            <p:nvPr/>
          </p:nvGrpSpPr>
          <p:grpSpPr bwMode="auto">
            <a:xfrm>
              <a:off x="2388577" y="1470752"/>
              <a:ext cx="438854" cy="408430"/>
              <a:chOff x="11391" y="8894"/>
              <a:chExt cx="521" cy="475"/>
            </a:xfrm>
          </p:grpSpPr>
          <p:sp>
            <p:nvSpPr>
              <p:cNvPr id="86" name="Oval 83"/>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Text Box 82"/>
              <p:cNvSpPr txBox="1">
                <a:spLocks noChangeArrowheads="1"/>
              </p:cNvSpPr>
              <p:nvPr/>
            </p:nvSpPr>
            <p:spPr bwMode="auto">
              <a:xfrm>
                <a:off x="11391"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7" name="Line 80"/>
            <p:cNvSpPr>
              <a:spLocks noChangeShapeType="1"/>
            </p:cNvSpPr>
            <p:nvPr/>
          </p:nvSpPr>
          <p:spPr bwMode="auto">
            <a:xfrm flipV="1">
              <a:off x="1975538" y="1748309"/>
              <a:ext cx="477577" cy="539304"/>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Line 79"/>
            <p:cNvSpPr>
              <a:spLocks noChangeShapeType="1"/>
            </p:cNvSpPr>
            <p:nvPr/>
          </p:nvSpPr>
          <p:spPr bwMode="auto">
            <a:xfrm>
              <a:off x="1974677" y="2551116"/>
              <a:ext cx="491345" cy="552479"/>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Line 78"/>
            <p:cNvSpPr>
              <a:spLocks noChangeShapeType="1"/>
            </p:cNvSpPr>
            <p:nvPr/>
          </p:nvSpPr>
          <p:spPr bwMode="auto">
            <a:xfrm flipV="1">
              <a:off x="2749986" y="1669258"/>
              <a:ext cx="913849" cy="878"/>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Line 77"/>
            <p:cNvSpPr>
              <a:spLocks noChangeShapeType="1"/>
            </p:cNvSpPr>
            <p:nvPr/>
          </p:nvSpPr>
          <p:spPr bwMode="auto">
            <a:xfrm>
              <a:off x="2543466" y="1838778"/>
              <a:ext cx="0" cy="1173469"/>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76"/>
            <p:cNvSpPr>
              <a:spLocks noChangeShapeType="1"/>
            </p:cNvSpPr>
            <p:nvPr/>
          </p:nvSpPr>
          <p:spPr bwMode="auto">
            <a:xfrm flipH="1" flipV="1">
              <a:off x="2647587" y="1799253"/>
              <a:ext cx="5163" cy="1186644"/>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75"/>
            <p:cNvSpPr>
              <a:spLocks noChangeShapeType="1"/>
            </p:cNvSpPr>
            <p:nvPr/>
          </p:nvSpPr>
          <p:spPr bwMode="auto">
            <a:xfrm flipH="1">
              <a:off x="2722450" y="1754457"/>
              <a:ext cx="987852" cy="1257790"/>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Line 74"/>
            <p:cNvSpPr>
              <a:spLocks noChangeShapeType="1"/>
            </p:cNvSpPr>
            <p:nvPr/>
          </p:nvSpPr>
          <p:spPr bwMode="auto">
            <a:xfrm>
              <a:off x="2775801" y="3182646"/>
              <a:ext cx="916431" cy="1757"/>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Text Box 73"/>
            <p:cNvSpPr txBox="1">
              <a:spLocks noChangeArrowheads="1"/>
            </p:cNvSpPr>
            <p:nvPr/>
          </p:nvSpPr>
          <p:spPr bwMode="auto">
            <a:xfrm>
              <a:off x="1608504" y="1824821"/>
              <a:ext cx="814031" cy="40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10/15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5" name="Text Box 72"/>
            <p:cNvSpPr txBox="1">
              <a:spLocks noChangeArrowheads="1"/>
            </p:cNvSpPr>
            <p:nvPr/>
          </p:nvSpPr>
          <p:spPr bwMode="auto">
            <a:xfrm>
              <a:off x="1769018" y="2708340"/>
              <a:ext cx="476716" cy="3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6" name="Text Box 71"/>
            <p:cNvSpPr txBox="1">
              <a:spLocks noChangeArrowheads="1"/>
            </p:cNvSpPr>
            <p:nvPr/>
          </p:nvSpPr>
          <p:spPr bwMode="auto">
            <a:xfrm>
              <a:off x="2167429" y="2234033"/>
              <a:ext cx="518020" cy="38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6/8</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7" name="Text Box 70"/>
            <p:cNvSpPr txBox="1">
              <a:spLocks noChangeArrowheads="1"/>
            </p:cNvSpPr>
            <p:nvPr/>
          </p:nvSpPr>
          <p:spPr bwMode="auto">
            <a:xfrm>
              <a:off x="2556374" y="2169914"/>
              <a:ext cx="527485" cy="38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18" name="Line 69"/>
            <p:cNvSpPr>
              <a:spLocks noChangeShapeType="1"/>
            </p:cNvSpPr>
            <p:nvPr/>
          </p:nvSpPr>
          <p:spPr bwMode="auto">
            <a:xfrm flipV="1">
              <a:off x="2763754" y="1786956"/>
              <a:ext cx="1018830" cy="1300829"/>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19" name="Group 66"/>
            <p:cNvGrpSpPr>
              <a:grpSpLocks/>
            </p:cNvGrpSpPr>
            <p:nvPr/>
          </p:nvGrpSpPr>
          <p:grpSpPr bwMode="auto">
            <a:xfrm>
              <a:off x="1699136" y="2222042"/>
              <a:ext cx="438854" cy="407552"/>
              <a:chOff x="11401" y="8879"/>
              <a:chExt cx="521" cy="475"/>
            </a:xfrm>
          </p:grpSpPr>
          <p:sp>
            <p:nvSpPr>
              <p:cNvPr id="84" name="Oval 68"/>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Text Box 67"/>
              <p:cNvSpPr txBox="1">
                <a:spLocks noChangeArrowheads="1"/>
              </p:cNvSpPr>
              <p:nvPr/>
            </p:nvSpPr>
            <p:spPr bwMode="auto">
              <a:xfrm>
                <a:off x="11401" y="8879"/>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en-US" altLang="zh-CN" sz="20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20" name="Group 63"/>
            <p:cNvGrpSpPr>
              <a:grpSpLocks/>
            </p:cNvGrpSpPr>
            <p:nvPr/>
          </p:nvGrpSpPr>
          <p:grpSpPr bwMode="auto">
            <a:xfrm>
              <a:off x="2441399" y="2900451"/>
              <a:ext cx="439715" cy="409309"/>
              <a:chOff x="11423" y="8856"/>
              <a:chExt cx="521" cy="475"/>
            </a:xfrm>
          </p:grpSpPr>
          <p:sp>
            <p:nvSpPr>
              <p:cNvPr id="82" name="Oval 65"/>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Text Box 64"/>
              <p:cNvSpPr txBox="1">
                <a:spLocks noChangeArrowheads="1"/>
              </p:cNvSpPr>
              <p:nvPr/>
            </p:nvSpPr>
            <p:spPr bwMode="auto">
              <a:xfrm>
                <a:off x="11423" y="8856"/>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21" name="Line 62"/>
            <p:cNvSpPr>
              <a:spLocks noChangeShapeType="1"/>
            </p:cNvSpPr>
            <p:nvPr/>
          </p:nvSpPr>
          <p:spPr bwMode="auto">
            <a:xfrm flipV="1">
              <a:off x="3808399" y="1793983"/>
              <a:ext cx="860" cy="1179617"/>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Line 61"/>
            <p:cNvSpPr>
              <a:spLocks noChangeShapeType="1"/>
            </p:cNvSpPr>
            <p:nvPr/>
          </p:nvSpPr>
          <p:spPr bwMode="auto">
            <a:xfrm>
              <a:off x="3948660" y="1759727"/>
              <a:ext cx="492205" cy="592883"/>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Line 60"/>
            <p:cNvSpPr>
              <a:spLocks noChangeShapeType="1"/>
            </p:cNvSpPr>
            <p:nvPr/>
          </p:nvSpPr>
          <p:spPr bwMode="auto">
            <a:xfrm flipV="1">
              <a:off x="3961568" y="2629289"/>
              <a:ext cx="440575" cy="437416"/>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Text Box 59"/>
            <p:cNvSpPr txBox="1">
              <a:spLocks noChangeArrowheads="1"/>
            </p:cNvSpPr>
            <p:nvPr/>
          </p:nvSpPr>
          <p:spPr bwMode="auto">
            <a:xfrm>
              <a:off x="2840338" y="1365350"/>
              <a:ext cx="658281" cy="4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5/12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5" name="Text Box 58"/>
            <p:cNvSpPr txBox="1">
              <a:spLocks noChangeArrowheads="1"/>
            </p:cNvSpPr>
            <p:nvPr/>
          </p:nvSpPr>
          <p:spPr bwMode="auto">
            <a:xfrm>
              <a:off x="2959948" y="2008299"/>
              <a:ext cx="580836" cy="35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2/9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6" name="Text Box 57"/>
            <p:cNvSpPr txBox="1">
              <a:spLocks noChangeArrowheads="1"/>
            </p:cNvSpPr>
            <p:nvPr/>
          </p:nvSpPr>
          <p:spPr bwMode="auto">
            <a:xfrm>
              <a:off x="4027826" y="1734255"/>
              <a:ext cx="606651" cy="3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9/16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7" name="Text Box 56"/>
            <p:cNvSpPr txBox="1">
              <a:spLocks noChangeArrowheads="1"/>
            </p:cNvSpPr>
            <p:nvPr/>
          </p:nvSpPr>
          <p:spPr bwMode="auto">
            <a:xfrm>
              <a:off x="4078596" y="2775094"/>
              <a:ext cx="528346" cy="35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8" name="Text Box 55"/>
            <p:cNvSpPr txBox="1">
              <a:spLocks noChangeArrowheads="1"/>
            </p:cNvSpPr>
            <p:nvPr/>
          </p:nvSpPr>
          <p:spPr bwMode="auto">
            <a:xfrm>
              <a:off x="3752999" y="2299910"/>
              <a:ext cx="579115" cy="32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29" name="Text Box 54"/>
            <p:cNvSpPr txBox="1">
              <a:spLocks noChangeArrowheads="1"/>
            </p:cNvSpPr>
            <p:nvPr/>
          </p:nvSpPr>
          <p:spPr bwMode="auto">
            <a:xfrm>
              <a:off x="2957366" y="2894549"/>
              <a:ext cx="606651" cy="38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30" name="Text Box 53"/>
            <p:cNvSpPr txBox="1">
              <a:spLocks noChangeArrowheads="1"/>
            </p:cNvSpPr>
            <p:nvPr/>
          </p:nvSpPr>
          <p:spPr bwMode="auto">
            <a:xfrm>
              <a:off x="3221981" y="2379601"/>
              <a:ext cx="621280" cy="316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6/7</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nvGrpSpPr>
            <p:cNvPr id="31" name="Group 50"/>
            <p:cNvGrpSpPr>
              <a:grpSpLocks/>
            </p:cNvGrpSpPr>
            <p:nvPr/>
          </p:nvGrpSpPr>
          <p:grpSpPr bwMode="auto">
            <a:xfrm>
              <a:off x="3664879" y="1445261"/>
              <a:ext cx="457488" cy="408430"/>
              <a:chOff x="11437" y="8895"/>
              <a:chExt cx="541" cy="475"/>
            </a:xfrm>
          </p:grpSpPr>
          <p:sp>
            <p:nvSpPr>
              <p:cNvPr id="80" name="Oval 52"/>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Text Box 51"/>
              <p:cNvSpPr txBox="1">
                <a:spLocks noChangeArrowheads="1"/>
              </p:cNvSpPr>
              <p:nvPr/>
            </p:nvSpPr>
            <p:spPr bwMode="auto">
              <a:xfrm>
                <a:off x="11457" y="8895"/>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32" name="Group 47"/>
            <p:cNvGrpSpPr>
              <a:grpSpLocks/>
            </p:cNvGrpSpPr>
            <p:nvPr/>
          </p:nvGrpSpPr>
          <p:grpSpPr bwMode="auto">
            <a:xfrm>
              <a:off x="3627694" y="2947249"/>
              <a:ext cx="438854" cy="406674"/>
              <a:chOff x="11391" y="8894"/>
              <a:chExt cx="521" cy="475"/>
            </a:xfrm>
          </p:grpSpPr>
          <p:sp>
            <p:nvSpPr>
              <p:cNvPr id="78" name="Oval 49"/>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Text Box 48"/>
              <p:cNvSpPr txBox="1">
                <a:spLocks noChangeArrowheads="1"/>
              </p:cNvSpPr>
              <p:nvPr/>
            </p:nvSpPr>
            <p:spPr bwMode="auto">
              <a:xfrm>
                <a:off x="11391"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33" name="Group 44"/>
            <p:cNvGrpSpPr>
              <a:grpSpLocks/>
            </p:cNvGrpSpPr>
            <p:nvPr/>
          </p:nvGrpSpPr>
          <p:grpSpPr bwMode="auto">
            <a:xfrm>
              <a:off x="4337546" y="2327937"/>
              <a:ext cx="489275" cy="415274"/>
              <a:chOff x="11437" y="8941"/>
              <a:chExt cx="582" cy="484"/>
            </a:xfrm>
          </p:grpSpPr>
          <p:sp>
            <p:nvSpPr>
              <p:cNvPr id="76" name="Oval 46"/>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Text Box 45"/>
              <p:cNvSpPr txBox="1">
                <a:spLocks noChangeArrowheads="1"/>
              </p:cNvSpPr>
              <p:nvPr/>
            </p:nvSpPr>
            <p:spPr bwMode="auto">
              <a:xfrm>
                <a:off x="11498" y="8950"/>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t</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34" name="Text Box 43"/>
            <p:cNvSpPr txBox="1">
              <a:spLocks noChangeArrowheads="1"/>
            </p:cNvSpPr>
            <p:nvPr/>
          </p:nvSpPr>
          <p:spPr bwMode="auto">
            <a:xfrm>
              <a:off x="1818012" y="3455833"/>
              <a:ext cx="2412837" cy="44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一个非规范流的例子</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89" name="Group 88"/>
          <p:cNvGrpSpPr/>
          <p:nvPr/>
        </p:nvGrpSpPr>
        <p:grpSpPr>
          <a:xfrm>
            <a:off x="5115176" y="1586577"/>
            <a:ext cx="3657345" cy="2746270"/>
            <a:chOff x="4798523" y="1391701"/>
            <a:chExt cx="3126571" cy="2396276"/>
          </a:xfrm>
        </p:grpSpPr>
        <p:grpSp>
          <p:nvGrpSpPr>
            <p:cNvPr id="35" name="Group 40"/>
            <p:cNvGrpSpPr>
              <a:grpSpLocks/>
            </p:cNvGrpSpPr>
            <p:nvPr/>
          </p:nvGrpSpPr>
          <p:grpSpPr bwMode="auto">
            <a:xfrm>
              <a:off x="5499278" y="1497102"/>
              <a:ext cx="438854" cy="408430"/>
              <a:chOff x="11391" y="8894"/>
              <a:chExt cx="521" cy="475"/>
            </a:xfrm>
          </p:grpSpPr>
          <p:sp>
            <p:nvSpPr>
              <p:cNvPr id="74" name="Oval 42"/>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Text Box 41"/>
              <p:cNvSpPr txBox="1">
                <a:spLocks noChangeArrowheads="1"/>
              </p:cNvSpPr>
              <p:nvPr/>
            </p:nvSpPr>
            <p:spPr bwMode="auto">
              <a:xfrm>
                <a:off x="11391"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1</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36" name="Line 39"/>
            <p:cNvSpPr>
              <a:spLocks noChangeShapeType="1"/>
            </p:cNvSpPr>
            <p:nvPr/>
          </p:nvSpPr>
          <p:spPr bwMode="auto">
            <a:xfrm flipV="1">
              <a:off x="5086239" y="1774659"/>
              <a:ext cx="478437" cy="539304"/>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38"/>
            <p:cNvSpPr>
              <a:spLocks noChangeShapeType="1"/>
            </p:cNvSpPr>
            <p:nvPr/>
          </p:nvSpPr>
          <p:spPr bwMode="auto">
            <a:xfrm>
              <a:off x="5085379" y="2577466"/>
              <a:ext cx="491345" cy="552479"/>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Line 37"/>
            <p:cNvSpPr>
              <a:spLocks noChangeShapeType="1"/>
            </p:cNvSpPr>
            <p:nvPr/>
          </p:nvSpPr>
          <p:spPr bwMode="auto">
            <a:xfrm flipV="1">
              <a:off x="5860688" y="1694730"/>
              <a:ext cx="920733" cy="1757"/>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Line 36"/>
            <p:cNvSpPr>
              <a:spLocks noChangeShapeType="1"/>
            </p:cNvSpPr>
            <p:nvPr/>
          </p:nvSpPr>
          <p:spPr bwMode="auto">
            <a:xfrm>
              <a:off x="5641620" y="1843791"/>
              <a:ext cx="0" cy="1173469"/>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Line 35"/>
            <p:cNvSpPr>
              <a:spLocks noChangeShapeType="1"/>
            </p:cNvSpPr>
            <p:nvPr/>
          </p:nvSpPr>
          <p:spPr bwMode="auto">
            <a:xfrm flipV="1">
              <a:off x="5757428" y="1825603"/>
              <a:ext cx="860" cy="1186644"/>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Line 34"/>
            <p:cNvSpPr>
              <a:spLocks noChangeShapeType="1"/>
            </p:cNvSpPr>
            <p:nvPr/>
          </p:nvSpPr>
          <p:spPr bwMode="auto">
            <a:xfrm flipH="1">
              <a:off x="5810325" y="1777302"/>
              <a:ext cx="980968" cy="124988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33"/>
            <p:cNvSpPr>
              <a:spLocks noChangeShapeType="1"/>
            </p:cNvSpPr>
            <p:nvPr/>
          </p:nvSpPr>
          <p:spPr bwMode="auto">
            <a:xfrm>
              <a:off x="5886503" y="3208996"/>
              <a:ext cx="917291" cy="1757"/>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Text Box 32"/>
            <p:cNvSpPr txBox="1">
              <a:spLocks noChangeArrowheads="1"/>
            </p:cNvSpPr>
            <p:nvPr/>
          </p:nvSpPr>
          <p:spPr bwMode="auto">
            <a:xfrm>
              <a:off x="4798523" y="1801009"/>
              <a:ext cx="813171" cy="40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10/15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4" name="Text Box 31"/>
            <p:cNvSpPr txBox="1">
              <a:spLocks noChangeArrowheads="1"/>
            </p:cNvSpPr>
            <p:nvPr/>
          </p:nvSpPr>
          <p:spPr bwMode="auto">
            <a:xfrm>
              <a:off x="4906378" y="2734690"/>
              <a:ext cx="476716" cy="35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4/4</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5" name="Text Box 30"/>
            <p:cNvSpPr txBox="1">
              <a:spLocks noChangeArrowheads="1"/>
            </p:cNvSpPr>
            <p:nvPr/>
          </p:nvSpPr>
          <p:spPr bwMode="auto">
            <a:xfrm>
              <a:off x="5289194" y="2260384"/>
              <a:ext cx="518881" cy="38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5/8</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6" name="Text Box 29"/>
            <p:cNvSpPr txBox="1">
              <a:spLocks noChangeArrowheads="1"/>
            </p:cNvSpPr>
            <p:nvPr/>
          </p:nvSpPr>
          <p:spPr bwMode="auto">
            <a:xfrm>
              <a:off x="5693809" y="2196264"/>
              <a:ext cx="527485" cy="38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47" name="Line 28"/>
            <p:cNvSpPr>
              <a:spLocks noChangeShapeType="1"/>
            </p:cNvSpPr>
            <p:nvPr/>
          </p:nvSpPr>
          <p:spPr bwMode="auto">
            <a:xfrm flipV="1">
              <a:off x="5893737" y="1813306"/>
              <a:ext cx="1023993" cy="1293802"/>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8" name="Group 25"/>
            <p:cNvGrpSpPr>
              <a:grpSpLocks/>
            </p:cNvGrpSpPr>
            <p:nvPr/>
          </p:nvGrpSpPr>
          <p:grpSpPr bwMode="auto">
            <a:xfrm>
              <a:off x="4840163" y="2286144"/>
              <a:ext cx="466651" cy="407552"/>
              <a:chOff x="11437" y="8923"/>
              <a:chExt cx="554" cy="475"/>
            </a:xfrm>
          </p:grpSpPr>
          <p:sp>
            <p:nvSpPr>
              <p:cNvPr id="72" name="Oval 27"/>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3" name="Text Box 26"/>
              <p:cNvSpPr txBox="1">
                <a:spLocks noChangeArrowheads="1"/>
              </p:cNvSpPr>
              <p:nvPr/>
            </p:nvSpPr>
            <p:spPr bwMode="auto">
              <a:xfrm>
                <a:off x="11470" y="8923"/>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s</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49" name="Group 22"/>
            <p:cNvGrpSpPr>
              <a:grpSpLocks/>
            </p:cNvGrpSpPr>
            <p:nvPr/>
          </p:nvGrpSpPr>
          <p:grpSpPr bwMode="auto">
            <a:xfrm>
              <a:off x="5563910" y="3000054"/>
              <a:ext cx="472630" cy="430852"/>
              <a:chOff x="11437" y="8941"/>
              <a:chExt cx="560" cy="500"/>
            </a:xfrm>
          </p:grpSpPr>
          <p:sp>
            <p:nvSpPr>
              <p:cNvPr id="70" name="Oval 24"/>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Text Box 23"/>
              <p:cNvSpPr txBox="1">
                <a:spLocks noChangeArrowheads="1"/>
              </p:cNvSpPr>
              <p:nvPr/>
            </p:nvSpPr>
            <p:spPr bwMode="auto">
              <a:xfrm>
                <a:off x="11476" y="8966"/>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14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2</a:t>
                </a:r>
                <a:endParaRPr kumimoji="0" lang="en-US" altLang="zh-CN" sz="1400" b="0" i="0" u="none" strike="noStrike" cap="none" normalizeH="0" baseline="0" dirty="0">
                  <a:ln>
                    <a:noFill/>
                  </a:ln>
                  <a:solidFill>
                    <a:schemeClr val="tx1"/>
                  </a:solidFill>
                  <a:effectLst/>
                  <a:latin typeface="Arial" pitchFamily="34" charset="0"/>
                  <a:cs typeface="Arial" pitchFamily="34" charset="0"/>
                </a:endParaRPr>
              </a:p>
            </p:txBody>
          </p:sp>
        </p:grpSp>
        <p:sp>
          <p:nvSpPr>
            <p:cNvPr id="50" name="Line 21"/>
            <p:cNvSpPr>
              <a:spLocks noChangeShapeType="1"/>
            </p:cNvSpPr>
            <p:nvPr/>
          </p:nvSpPr>
          <p:spPr bwMode="auto">
            <a:xfrm flipV="1">
              <a:off x="6919101" y="1821211"/>
              <a:ext cx="860" cy="1178739"/>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Line 20"/>
            <p:cNvSpPr>
              <a:spLocks noChangeShapeType="1"/>
            </p:cNvSpPr>
            <p:nvPr/>
          </p:nvSpPr>
          <p:spPr bwMode="auto">
            <a:xfrm>
              <a:off x="7045594" y="1779051"/>
              <a:ext cx="492205" cy="578829"/>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Line 19"/>
            <p:cNvSpPr>
              <a:spLocks noChangeShapeType="1"/>
            </p:cNvSpPr>
            <p:nvPr/>
          </p:nvSpPr>
          <p:spPr bwMode="auto">
            <a:xfrm flipV="1">
              <a:off x="7073130" y="2655639"/>
              <a:ext cx="439715" cy="437416"/>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Text Box 18"/>
            <p:cNvSpPr txBox="1">
              <a:spLocks noChangeArrowheads="1"/>
            </p:cNvSpPr>
            <p:nvPr/>
          </p:nvSpPr>
          <p:spPr bwMode="auto">
            <a:xfrm>
              <a:off x="5951900" y="1391701"/>
              <a:ext cx="657421" cy="40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5/12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4" name="Text Box 17"/>
            <p:cNvSpPr txBox="1">
              <a:spLocks noChangeArrowheads="1"/>
            </p:cNvSpPr>
            <p:nvPr/>
          </p:nvSpPr>
          <p:spPr bwMode="auto">
            <a:xfrm>
              <a:off x="6078394" y="2050459"/>
              <a:ext cx="581697" cy="35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0/9</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5" name="Text Box 16"/>
            <p:cNvSpPr txBox="1">
              <a:spLocks noChangeArrowheads="1"/>
            </p:cNvSpPr>
            <p:nvPr/>
          </p:nvSpPr>
          <p:spPr bwMode="auto">
            <a:xfrm>
              <a:off x="7138528" y="1760605"/>
              <a:ext cx="606651" cy="3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9/16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6" name="Text Box 15"/>
            <p:cNvSpPr txBox="1">
              <a:spLocks noChangeArrowheads="1"/>
            </p:cNvSpPr>
            <p:nvPr/>
          </p:nvSpPr>
          <p:spPr bwMode="auto">
            <a:xfrm>
              <a:off x="7265823" y="2801444"/>
              <a:ext cx="529206" cy="35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5/5</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7" name="Text Box 14"/>
            <p:cNvSpPr txBox="1">
              <a:spLocks noChangeArrowheads="1"/>
            </p:cNvSpPr>
            <p:nvPr/>
          </p:nvSpPr>
          <p:spPr bwMode="auto">
            <a:xfrm>
              <a:off x="6834772" y="2353488"/>
              <a:ext cx="579115" cy="32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0/2</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8" name="Text Box 13"/>
            <p:cNvSpPr txBox="1">
              <a:spLocks noChangeArrowheads="1"/>
            </p:cNvSpPr>
            <p:nvPr/>
          </p:nvSpPr>
          <p:spPr bwMode="auto">
            <a:xfrm>
              <a:off x="6068068" y="2920899"/>
              <a:ext cx="607512" cy="38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5/6</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sp>
          <p:nvSpPr>
            <p:cNvPr id="59" name="Text Box 12"/>
            <p:cNvSpPr txBox="1">
              <a:spLocks noChangeArrowheads="1"/>
            </p:cNvSpPr>
            <p:nvPr/>
          </p:nvSpPr>
          <p:spPr bwMode="auto">
            <a:xfrm>
              <a:off x="6274587" y="2406189"/>
              <a:ext cx="637629" cy="316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4/7</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nvGrpSpPr>
            <p:cNvPr id="60" name="Group 9"/>
            <p:cNvGrpSpPr>
              <a:grpSpLocks/>
            </p:cNvGrpSpPr>
            <p:nvPr/>
          </p:nvGrpSpPr>
          <p:grpSpPr bwMode="auto">
            <a:xfrm>
              <a:off x="6772138" y="1470752"/>
              <a:ext cx="439715" cy="408430"/>
              <a:chOff x="11432" y="8894"/>
              <a:chExt cx="521" cy="475"/>
            </a:xfrm>
          </p:grpSpPr>
          <p:sp>
            <p:nvSpPr>
              <p:cNvPr id="68" name="Oval 11"/>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Text Box 10"/>
              <p:cNvSpPr txBox="1">
                <a:spLocks noChangeArrowheads="1"/>
              </p:cNvSpPr>
              <p:nvPr/>
            </p:nvSpPr>
            <p:spPr bwMode="auto">
              <a:xfrm>
                <a:off x="11432" y="8894"/>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3</a:t>
                </a:r>
                <a:endParaRPr kumimoji="0" lang="en-US" altLang="zh-CN" b="0" i="0" u="none" strike="noStrike" cap="none" normalizeH="0" baseline="0" dirty="0">
                  <a:ln>
                    <a:noFill/>
                  </a:ln>
                  <a:solidFill>
                    <a:schemeClr val="tx1"/>
                  </a:solidFill>
                  <a:effectLst/>
                  <a:latin typeface="Arial" pitchFamily="34" charset="0"/>
                  <a:cs typeface="Arial" pitchFamily="34" charset="0"/>
                </a:endParaRPr>
              </a:p>
            </p:txBody>
          </p:sp>
        </p:grpSp>
        <p:grpSp>
          <p:nvGrpSpPr>
            <p:cNvPr id="61" name="Group 6"/>
            <p:cNvGrpSpPr>
              <a:grpSpLocks/>
            </p:cNvGrpSpPr>
            <p:nvPr/>
          </p:nvGrpSpPr>
          <p:grpSpPr bwMode="auto">
            <a:xfrm>
              <a:off x="6738396" y="3013842"/>
              <a:ext cx="438854" cy="416948"/>
              <a:chOff x="11391" y="8941"/>
              <a:chExt cx="521" cy="487"/>
            </a:xfrm>
          </p:grpSpPr>
          <p:sp>
            <p:nvSpPr>
              <p:cNvPr id="66" name="Oval 8"/>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Text Box 7"/>
              <p:cNvSpPr txBox="1">
                <a:spLocks noChangeArrowheads="1"/>
              </p:cNvSpPr>
              <p:nvPr/>
            </p:nvSpPr>
            <p:spPr bwMode="auto">
              <a:xfrm>
                <a:off x="11391" y="8953"/>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v</a:t>
                </a:r>
                <a:r>
                  <a:rPr kumimoji="0" lang="en-US" altLang="zh-CN" sz="1400" b="0" i="0" u="none" strike="noStrike" cap="none" normalizeH="0" baseline="-30000" dirty="0">
                    <a:ln>
                      <a:noFill/>
                    </a:ln>
                    <a:solidFill>
                      <a:schemeClr val="tx1"/>
                    </a:solidFill>
                    <a:effectLst/>
                    <a:latin typeface="Times New Roman" pitchFamily="18" charset="0"/>
                    <a:ea typeface="SimSun" pitchFamily="2" charset="-122"/>
                    <a:cs typeface="Times New Roman" pitchFamily="18" charset="0"/>
                  </a:rPr>
                  <a:t>4</a:t>
                </a:r>
                <a:endParaRPr kumimoji="0" lang="en-US" altLang="zh-CN" sz="14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62" name="Group 3"/>
            <p:cNvGrpSpPr>
              <a:grpSpLocks/>
            </p:cNvGrpSpPr>
            <p:nvPr/>
          </p:nvGrpSpPr>
          <p:grpSpPr bwMode="auto">
            <a:xfrm>
              <a:off x="7448335" y="2347342"/>
              <a:ext cx="476759" cy="417888"/>
              <a:chOff x="11437" y="8941"/>
              <a:chExt cx="566" cy="486"/>
            </a:xfrm>
          </p:grpSpPr>
          <p:sp>
            <p:nvSpPr>
              <p:cNvPr id="64" name="Oval 5"/>
              <p:cNvSpPr>
                <a:spLocks noChangeArrowheads="1"/>
              </p:cNvSpPr>
              <p:nvPr/>
            </p:nvSpPr>
            <p:spPr bwMode="auto">
              <a:xfrm>
                <a:off x="11437" y="8941"/>
                <a:ext cx="368" cy="3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Text Box 4"/>
              <p:cNvSpPr txBox="1">
                <a:spLocks noChangeArrowheads="1"/>
              </p:cNvSpPr>
              <p:nvPr/>
            </p:nvSpPr>
            <p:spPr bwMode="auto">
              <a:xfrm>
                <a:off x="11482" y="8952"/>
                <a:ext cx="52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t</a:t>
                </a:r>
                <a:endParaRPr kumimoji="0" lang="en-US" altLang="zh-CN" sz="1400" b="0" i="0" u="none" strike="noStrike" cap="none" normalizeH="0" baseline="0" dirty="0">
                  <a:ln>
                    <a:noFill/>
                  </a:ln>
                  <a:solidFill>
                    <a:schemeClr val="tx1"/>
                  </a:solidFill>
                  <a:effectLst/>
                  <a:latin typeface="Arial" pitchFamily="34" charset="0"/>
                  <a:cs typeface="Arial" pitchFamily="34" charset="0"/>
                </a:endParaRPr>
              </a:p>
            </p:txBody>
          </p:sp>
        </p:grpSp>
        <p:sp>
          <p:nvSpPr>
            <p:cNvPr id="63" name="Text Box 2"/>
            <p:cNvSpPr txBox="1">
              <a:spLocks noChangeArrowheads="1"/>
            </p:cNvSpPr>
            <p:nvPr/>
          </p:nvSpPr>
          <p:spPr bwMode="auto">
            <a:xfrm>
              <a:off x="5092025" y="3430491"/>
              <a:ext cx="2411977"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(b)</a:t>
              </a:r>
              <a:r>
                <a:rPr kumimoji="0" lang="en-US" alt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zh-CN"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规范化以后的流</a:t>
              </a:r>
              <a:endParaRPr kumimoji="0" lang="zh-CN" b="0" i="0" u="none" strike="noStrike" cap="none" normalizeH="0" baseline="0" dirty="0">
                <a:ln>
                  <a:noFill/>
                </a:ln>
                <a:solidFill>
                  <a:schemeClr val="tx1"/>
                </a:solidFill>
                <a:effectLst/>
                <a:latin typeface="Arial" pitchFamily="34" charset="0"/>
                <a:cs typeface="Arial" pitchFamily="34" charset="0"/>
              </a:endParaRPr>
            </a:p>
          </p:txBody>
        </p:sp>
      </p:grpSp>
      <p:sp>
        <p:nvSpPr>
          <p:cNvPr id="88" name="TextBox 87"/>
          <p:cNvSpPr txBox="1"/>
          <p:nvPr/>
        </p:nvSpPr>
        <p:spPr>
          <a:xfrm>
            <a:off x="1205477" y="685800"/>
            <a:ext cx="6858000" cy="461665"/>
          </a:xfrm>
          <a:prstGeom prst="rect">
            <a:avLst/>
          </a:prstGeom>
          <a:noFill/>
        </p:spPr>
        <p:txBody>
          <a:bodyPr wrap="square" rtlCol="0">
            <a:spAutoFit/>
          </a:bodyPr>
          <a:lstStyle/>
          <a:p>
            <a:r>
              <a:rPr lang="en-US" sz="2400" b="1" dirty="0" err="1">
                <a:latin typeface="SimSun" pitchFamily="2" charset="-122"/>
                <a:ea typeface="SimSun" pitchFamily="2" charset="-122"/>
              </a:rPr>
              <a:t>规范化例子</a:t>
            </a:r>
            <a:r>
              <a:rPr lang="en-US" sz="2400" b="1" dirty="0">
                <a:latin typeface="SimSun" pitchFamily="2" charset="-122"/>
                <a:ea typeface="SimSun" pitchFamily="2" charset="-122"/>
              </a:rPr>
              <a:t>  (图</a:t>
            </a:r>
            <a:r>
              <a:rPr lang="en-US" sz="2400" b="1" dirty="0">
                <a:latin typeface="Times New Roman" pitchFamily="18" charset="0"/>
                <a:ea typeface="SimSun" pitchFamily="2" charset="-122"/>
                <a:cs typeface="Times New Roman" pitchFamily="18" charset="0"/>
              </a:rPr>
              <a:t>11-2)</a:t>
            </a:r>
          </a:p>
        </p:txBody>
      </p:sp>
      <p:sp>
        <p:nvSpPr>
          <p:cNvPr id="4" name="文本框 3">
            <a:extLst>
              <a:ext uri="{FF2B5EF4-FFF2-40B4-BE49-F238E27FC236}">
                <a16:creationId xmlns:a16="http://schemas.microsoft.com/office/drawing/2014/main" id="{1A7CD92A-B233-4D66-B6E4-4662E1A053DA}"/>
              </a:ext>
            </a:extLst>
          </p:cNvPr>
          <p:cNvSpPr txBox="1"/>
          <p:nvPr/>
        </p:nvSpPr>
        <p:spPr>
          <a:xfrm>
            <a:off x="4275189" y="116703"/>
            <a:ext cx="4903907" cy="369332"/>
          </a:xfrm>
          <a:prstGeom prst="rect">
            <a:avLst/>
          </a:prstGeom>
          <a:noFill/>
        </p:spPr>
        <p:txBody>
          <a:bodyPr wrap="none" rtlCol="0">
            <a:spAutoFit/>
          </a:bodyPr>
          <a:lstStyle/>
          <a:p>
            <a:r>
              <a:rPr lang="zh-CN" altLang="en-US" dirty="0">
                <a:latin typeface="Times" panose="02020603050405020304" pitchFamily="18" charset="0"/>
              </a:rPr>
              <a:t>每条边旁边的数字：</a:t>
            </a:r>
            <a:r>
              <a:rPr lang="en-US" altLang="zh-CN" i="1" dirty="0">
                <a:latin typeface="Times" panose="02020603050405020304" pitchFamily="18" charset="0"/>
              </a:rPr>
              <a:t>x</a:t>
            </a:r>
            <a:r>
              <a:rPr lang="en-US" altLang="zh-CN" dirty="0">
                <a:latin typeface="Times" panose="02020603050405020304" pitchFamily="18" charset="0"/>
              </a:rPr>
              <a:t>/</a:t>
            </a:r>
            <a:r>
              <a:rPr lang="en-US" altLang="zh-CN" i="1" dirty="0">
                <a:latin typeface="Times" panose="02020603050405020304" pitchFamily="18" charset="0"/>
              </a:rPr>
              <a:t>y</a:t>
            </a:r>
            <a:r>
              <a:rPr lang="zh-CN" altLang="en-US" dirty="0">
                <a:latin typeface="Times" panose="02020603050405020304" pitchFamily="18" charset="0"/>
              </a:rPr>
              <a:t>代表“流量</a:t>
            </a:r>
            <a:r>
              <a:rPr lang="en-US" altLang="zh-CN" dirty="0">
                <a:latin typeface="Times" panose="02020603050405020304" pitchFamily="18" charset="0"/>
              </a:rPr>
              <a:t>/</a:t>
            </a:r>
            <a:r>
              <a:rPr lang="zh-CN" altLang="en-US" dirty="0">
                <a:latin typeface="Times" panose="02020603050405020304" pitchFamily="18" charset="0"/>
              </a:rPr>
              <a:t>链路容量”</a:t>
            </a:r>
            <a:endParaRPr lang="en-US" dirty="0">
              <a:latin typeface="Times" panose="02020603050405020304" pitchFamily="18" charset="0"/>
            </a:endParaRPr>
          </a:p>
        </p:txBody>
      </p:sp>
      <p:sp>
        <p:nvSpPr>
          <p:cNvPr id="5" name="箭头: 右 4">
            <a:extLst>
              <a:ext uri="{FF2B5EF4-FFF2-40B4-BE49-F238E27FC236}">
                <a16:creationId xmlns:a16="http://schemas.microsoft.com/office/drawing/2014/main" id="{CAE707BD-190B-4CB8-85A6-D82B5637755F}"/>
              </a:ext>
            </a:extLst>
          </p:cNvPr>
          <p:cNvSpPr/>
          <p:nvPr/>
        </p:nvSpPr>
        <p:spPr>
          <a:xfrm>
            <a:off x="4469521" y="2644447"/>
            <a:ext cx="405822" cy="344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21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476953"/>
            <a:ext cx="2895600" cy="365125"/>
          </a:xfrm>
        </p:spPr>
        <p:txBody>
          <a:bodyPr/>
          <a:lstStyle/>
          <a:p>
            <a:r>
              <a:rPr lang="en-US" dirty="0"/>
              <a:t>11-7</a:t>
            </a:r>
          </a:p>
        </p:txBody>
      </p:sp>
      <mc:AlternateContent xmlns:mc="http://schemas.openxmlformats.org/markup-compatibility/2006">
        <mc:Choice xmlns:a14="http://schemas.microsoft.com/office/drawing/2010/main" Requires="a14">
          <p:sp>
            <p:nvSpPr>
              <p:cNvPr id="4" name="TextBox 3"/>
              <p:cNvSpPr txBox="1"/>
              <p:nvPr/>
            </p:nvSpPr>
            <p:spPr>
              <a:xfrm>
                <a:off x="457200" y="838200"/>
                <a:ext cx="8534400" cy="5329664"/>
              </a:xfrm>
              <a:prstGeom prst="rect">
                <a:avLst/>
              </a:prstGeom>
              <a:noFill/>
            </p:spPr>
            <p:txBody>
              <a:bodyPr wrap="square" rtlCol="0">
                <a:spAutoFit/>
              </a:bodyPr>
              <a:lstStyle/>
              <a:p>
                <a:r>
                  <a:rPr lang="en-US" sz="2400" b="1" dirty="0">
                    <a:solidFill>
                      <a:srgbClr val="0000FF"/>
                    </a:solidFill>
                    <a:effectLst>
                      <a:outerShdw blurRad="38100" dist="38100" dir="2700000" algn="tl">
                        <a:srgbClr val="C0C0C0"/>
                      </a:outerShdw>
                    </a:effectLst>
                    <a:latin typeface="华文细黑" pitchFamily="2" charset="-122"/>
                    <a:ea typeface="华文细黑" pitchFamily="2" charset="-122"/>
                  </a:rPr>
                  <a:t>相对流</a:t>
                </a:r>
              </a:p>
              <a:p>
                <a:endParaRPr lang="en-US" b="1" dirty="0">
                  <a:latin typeface="SimSun" pitchFamily="2" charset="-122"/>
                  <a:ea typeface="SimSun" pitchFamily="2" charset="-122"/>
                </a:endParaRPr>
              </a:p>
              <a:p>
                <a:pPr marL="457200" indent="-457200">
                  <a:lnSpc>
                    <a:spcPct val="150000"/>
                  </a:lnSpc>
                </a:pPr>
                <a:r>
                  <a:rPr lang="zh-CN" altLang="en-US" b="1" dirty="0">
                    <a:latin typeface="Times New Roman" pitchFamily="18" charset="0"/>
                    <a:ea typeface="SimSun" pitchFamily="2" charset="-122"/>
                    <a:cs typeface="Times New Roman" pitchFamily="18" charset="0"/>
                  </a:rPr>
                  <a:t>定义 </a:t>
                </a:r>
                <a:r>
                  <a:rPr lang="en-US" b="1" dirty="0">
                    <a:latin typeface="Times New Roman" pitchFamily="18" charset="0"/>
                    <a:ea typeface="SimSun" pitchFamily="2" charset="-122"/>
                    <a:cs typeface="Times New Roman" pitchFamily="18" charset="0"/>
                  </a:rPr>
                  <a:t>11.4	  </a:t>
                </a:r>
                <a:r>
                  <a:rPr lang="zh-CN" altLang="en-US" dirty="0">
                    <a:latin typeface="Times New Roman" pitchFamily="18" charset="0"/>
                    <a:ea typeface="SimSun" pitchFamily="2" charset="-122"/>
                    <a:cs typeface="Times New Roman" pitchFamily="18" charset="0"/>
                  </a:rPr>
                  <a:t>假设 </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是网络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上的一个流，定义</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边 </a:t>
                </a:r>
                <a:r>
                  <a:rPr 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a:t>
                </a:r>
                <a:r>
                  <a:rPr lang="en-US"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u</a:t>
                </a:r>
                <a:r>
                  <a:rPr 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 </a:t>
                </a:r>
                <a:r>
                  <a:rPr lang="en-US"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v</a:t>
                </a:r>
                <a:r>
                  <a:rPr 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上的相对流</a:t>
                </a:r>
                <a:r>
                  <a:rPr lang="zh-CN" altLang="en-US" dirty="0">
                    <a:latin typeface="Times New Roman" pitchFamily="18" charset="0"/>
                    <a:ea typeface="SimSun" pitchFamily="2" charset="-122"/>
                    <a:cs typeface="Times New Roman" pitchFamily="18" charset="0"/>
                  </a:rPr>
                  <a:t>为         </a:t>
                </a:r>
                <a:r>
                  <a:rPr lang="en-US" i="1" dirty="0">
                    <a:solidFill>
                      <a:srgbClr val="FF0000"/>
                    </a:solidFill>
                    <a:highlight>
                      <a:srgbClr val="FFFF00"/>
                    </a:highlight>
                    <a:latin typeface="Times New Roman" pitchFamily="18" charset="0"/>
                    <a:ea typeface="SimSun" pitchFamily="2" charset="-122"/>
                    <a:cs typeface="Times New Roman" pitchFamily="18" charset="0"/>
                    <a:sym typeface="Symbol"/>
                  </a:rPr>
                  <a:t></a:t>
                </a:r>
                <a:r>
                  <a:rPr lang="en-US" dirty="0">
                    <a:solidFill>
                      <a:srgbClr val="FF0000"/>
                    </a:solidFill>
                    <a:highlight>
                      <a:srgbClr val="FFFF00"/>
                    </a:highlight>
                    <a:latin typeface="Times New Roman" pitchFamily="18" charset="0"/>
                    <a:ea typeface="SimSun" pitchFamily="2" charset="-122"/>
                    <a:cs typeface="Times New Roman" pitchFamily="18" charset="0"/>
                  </a:rPr>
                  <a:t>(</a:t>
                </a:r>
                <a:r>
                  <a:rPr lang="en-US" i="1" dirty="0">
                    <a:solidFill>
                      <a:srgbClr val="FF0000"/>
                    </a:solidFill>
                    <a:highlight>
                      <a:srgbClr val="FFFF00"/>
                    </a:highlight>
                    <a:latin typeface="Times New Roman" pitchFamily="18" charset="0"/>
                    <a:ea typeface="SimSun" pitchFamily="2" charset="-122"/>
                    <a:cs typeface="Times New Roman" pitchFamily="18" charset="0"/>
                  </a:rPr>
                  <a:t>u</a:t>
                </a:r>
                <a:r>
                  <a:rPr lang="en-US" dirty="0">
                    <a:solidFill>
                      <a:srgbClr val="FF0000"/>
                    </a:solidFill>
                    <a:highlight>
                      <a:srgbClr val="FFFF00"/>
                    </a:highlight>
                    <a:latin typeface="Times New Roman" pitchFamily="18" charset="0"/>
                    <a:ea typeface="SimSun" pitchFamily="2" charset="-122"/>
                    <a:cs typeface="Times New Roman" pitchFamily="18" charset="0"/>
                  </a:rPr>
                  <a:t>, </a:t>
                </a:r>
                <a:r>
                  <a:rPr lang="en-US" i="1" dirty="0">
                    <a:solidFill>
                      <a:srgbClr val="FF0000"/>
                    </a:solidFill>
                    <a:highlight>
                      <a:srgbClr val="FFFF00"/>
                    </a:highlight>
                    <a:latin typeface="Times New Roman" pitchFamily="18" charset="0"/>
                    <a:ea typeface="SimSun" pitchFamily="2" charset="-122"/>
                    <a:cs typeface="Times New Roman" pitchFamily="18" charset="0"/>
                  </a:rPr>
                  <a:t>v</a:t>
                </a:r>
                <a:r>
                  <a:rPr lang="en-US" dirty="0">
                    <a:solidFill>
                      <a:srgbClr val="FF0000"/>
                    </a:solidFill>
                    <a:highlight>
                      <a:srgbClr val="FFFF00"/>
                    </a:highlight>
                    <a:latin typeface="Times New Roman" pitchFamily="18" charset="0"/>
                    <a:ea typeface="SimSun" pitchFamily="2" charset="-122"/>
                    <a:cs typeface="Times New Roman" pitchFamily="18" charset="0"/>
                  </a:rPr>
                  <a:t>) = </a:t>
                </a:r>
                <a:r>
                  <a:rPr lang="en-US" i="1" dirty="0">
                    <a:solidFill>
                      <a:srgbClr val="FF0000"/>
                    </a:solidFill>
                    <a:highlight>
                      <a:srgbClr val="FFFF00"/>
                    </a:highlight>
                    <a:latin typeface="Times New Roman" pitchFamily="18" charset="0"/>
                    <a:ea typeface="SimSun" pitchFamily="2" charset="-122"/>
                    <a:cs typeface="Times New Roman" pitchFamily="18" charset="0"/>
                  </a:rPr>
                  <a:t>f</a:t>
                </a:r>
                <a:r>
                  <a:rPr lang="en-US" dirty="0">
                    <a:solidFill>
                      <a:srgbClr val="FF0000"/>
                    </a:solidFill>
                    <a:highlight>
                      <a:srgbClr val="FFFF00"/>
                    </a:highlight>
                    <a:latin typeface="Times New Roman" pitchFamily="18" charset="0"/>
                    <a:ea typeface="SimSun" pitchFamily="2" charset="-122"/>
                    <a:cs typeface="Times New Roman" pitchFamily="18" charset="0"/>
                  </a:rPr>
                  <a:t>(</a:t>
                </a:r>
                <a:r>
                  <a:rPr lang="en-US" i="1" dirty="0">
                    <a:solidFill>
                      <a:srgbClr val="FF0000"/>
                    </a:solidFill>
                    <a:highlight>
                      <a:srgbClr val="FFFF00"/>
                    </a:highlight>
                    <a:latin typeface="Times New Roman" pitchFamily="18" charset="0"/>
                    <a:ea typeface="SimSun" pitchFamily="2" charset="-122"/>
                    <a:cs typeface="Times New Roman" pitchFamily="18" charset="0"/>
                  </a:rPr>
                  <a:t>u</a:t>
                </a:r>
                <a:r>
                  <a:rPr lang="en-US" dirty="0">
                    <a:solidFill>
                      <a:srgbClr val="FF0000"/>
                    </a:solidFill>
                    <a:highlight>
                      <a:srgbClr val="FFFF00"/>
                    </a:highlight>
                    <a:latin typeface="Times New Roman" pitchFamily="18" charset="0"/>
                    <a:ea typeface="SimSun" pitchFamily="2" charset="-122"/>
                    <a:cs typeface="Times New Roman" pitchFamily="18" charset="0"/>
                  </a:rPr>
                  <a:t>, </a:t>
                </a:r>
                <a:r>
                  <a:rPr lang="en-US" i="1" dirty="0">
                    <a:solidFill>
                      <a:srgbClr val="FF0000"/>
                    </a:solidFill>
                    <a:highlight>
                      <a:srgbClr val="FFFF00"/>
                    </a:highlight>
                    <a:latin typeface="Times New Roman" pitchFamily="18" charset="0"/>
                    <a:ea typeface="SimSun" pitchFamily="2" charset="-122"/>
                    <a:cs typeface="Times New Roman" pitchFamily="18" charset="0"/>
                  </a:rPr>
                  <a:t>v</a:t>
                </a:r>
                <a:r>
                  <a:rPr lang="en-US" dirty="0">
                    <a:solidFill>
                      <a:srgbClr val="FF0000"/>
                    </a:solidFill>
                    <a:highlight>
                      <a:srgbClr val="FFFF00"/>
                    </a:highlight>
                    <a:latin typeface="Times New Roman" pitchFamily="18" charset="0"/>
                    <a:ea typeface="SimSun" pitchFamily="2" charset="-122"/>
                    <a:cs typeface="Times New Roman" pitchFamily="18" charset="0"/>
                  </a:rPr>
                  <a:t>) - </a:t>
                </a:r>
                <a:r>
                  <a:rPr lang="en-US" i="1" dirty="0">
                    <a:solidFill>
                      <a:srgbClr val="FF0000"/>
                    </a:solidFill>
                    <a:highlight>
                      <a:srgbClr val="FFFF00"/>
                    </a:highlight>
                    <a:latin typeface="Times New Roman" pitchFamily="18" charset="0"/>
                    <a:ea typeface="SimSun" pitchFamily="2" charset="-122"/>
                    <a:cs typeface="Times New Roman" pitchFamily="18" charset="0"/>
                  </a:rPr>
                  <a:t>f</a:t>
                </a:r>
                <a:r>
                  <a:rPr lang="en-US" dirty="0">
                    <a:solidFill>
                      <a:srgbClr val="FF0000"/>
                    </a:solidFill>
                    <a:highlight>
                      <a:srgbClr val="FFFF00"/>
                    </a:highlight>
                    <a:latin typeface="Times New Roman" pitchFamily="18" charset="0"/>
                    <a:ea typeface="SimSun" pitchFamily="2" charset="-122"/>
                    <a:cs typeface="Times New Roman" pitchFamily="18" charset="0"/>
                  </a:rPr>
                  <a:t>(</a:t>
                </a:r>
                <a:r>
                  <a:rPr lang="en-US" i="1" dirty="0">
                    <a:solidFill>
                      <a:srgbClr val="FF0000"/>
                    </a:solidFill>
                    <a:highlight>
                      <a:srgbClr val="FFFF00"/>
                    </a:highlight>
                    <a:latin typeface="Times New Roman" pitchFamily="18" charset="0"/>
                    <a:ea typeface="SimSun" pitchFamily="2" charset="-122"/>
                    <a:cs typeface="Times New Roman" pitchFamily="18" charset="0"/>
                  </a:rPr>
                  <a:t>v</a:t>
                </a:r>
                <a:r>
                  <a:rPr lang="en-US" dirty="0">
                    <a:solidFill>
                      <a:srgbClr val="FF0000"/>
                    </a:solidFill>
                    <a:highlight>
                      <a:srgbClr val="FFFF00"/>
                    </a:highlight>
                    <a:latin typeface="Times New Roman" pitchFamily="18" charset="0"/>
                    <a:ea typeface="SimSun" pitchFamily="2" charset="-122"/>
                    <a:cs typeface="Times New Roman" pitchFamily="18" charset="0"/>
                  </a:rPr>
                  <a:t>, </a:t>
                </a:r>
                <a:r>
                  <a:rPr lang="en-US" i="1" dirty="0">
                    <a:solidFill>
                      <a:srgbClr val="FF0000"/>
                    </a:solidFill>
                    <a:highlight>
                      <a:srgbClr val="FFFF00"/>
                    </a:highlight>
                    <a:latin typeface="Times New Roman" pitchFamily="18" charset="0"/>
                    <a:ea typeface="SimSun" pitchFamily="2" charset="-122"/>
                    <a:cs typeface="Times New Roman" pitchFamily="18" charset="0"/>
                  </a:rPr>
                  <a:t>u</a:t>
                </a:r>
                <a:r>
                  <a:rPr lang="en-US" dirty="0">
                    <a:solidFill>
                      <a:srgbClr val="FF0000"/>
                    </a:solidFill>
                    <a:highlight>
                      <a:srgbClr val="FFFF00"/>
                    </a:highlight>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E</a:t>
                </a:r>
                <a:r>
                  <a:rPr lang="zh-CN" altLang="en-US" dirty="0">
                    <a:latin typeface="Times New Roman" pitchFamily="18" charset="0"/>
                    <a:ea typeface="SimSun" pitchFamily="2" charset="-122"/>
                    <a:cs typeface="Times New Roman" pitchFamily="18" charset="0"/>
                  </a:rPr>
                  <a:t>中</a:t>
                </a:r>
                <a:r>
                  <a:rPr lang="zh-CN" altLang="en-US" b="1" dirty="0">
                    <a:solidFill>
                      <a:srgbClr val="FF0000"/>
                    </a:solidFill>
                    <a:effectLst>
                      <a:outerShdw blurRad="38100" dist="38100" dir="2700000" algn="tl">
                        <a:srgbClr val="C0C0C0"/>
                      </a:outerShdw>
                    </a:effectLst>
                    <a:latin typeface="华文细黑" pitchFamily="2" charset="-122"/>
                    <a:ea typeface="华文细黑" pitchFamily="2" charset="-122"/>
                  </a:rPr>
                  <a:t>所有边上的相对流</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构成图</a:t>
                </a:r>
                <a:r>
                  <a:rPr lang="en-US"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G</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之上的一个相对流</a:t>
                </a:r>
                <a:r>
                  <a:rPr lang="en-US"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sym typeface="Symbol"/>
                  </a:rPr>
                  <a:t></a:t>
                </a:r>
                <a:r>
                  <a:rPr lang="zh-CN" altLang="en-US" dirty="0">
                    <a:latin typeface="Times New Roman" panose="02020603050405020304" pitchFamily="18" charset="0"/>
                    <a:ea typeface="SimSun" pitchFamily="2" charset="-122"/>
                    <a:cs typeface="Times New Roman" pitchFamily="18" charset="0"/>
                  </a:rPr>
                  <a:t>。</a:t>
                </a:r>
                <a:endParaRPr lang="en-US" altLang="zh-CN" dirty="0">
                  <a:latin typeface="Times New Roman" panose="02020603050405020304" pitchFamily="18" charset="0"/>
                  <a:ea typeface="SimSun" pitchFamily="2" charset="-122"/>
                  <a:cs typeface="Times New Roman" pitchFamily="18" charset="0"/>
                </a:endParaRPr>
              </a:p>
              <a:p>
                <a:pPr marL="457200" indent="-457200">
                  <a:lnSpc>
                    <a:spcPct val="150000"/>
                  </a:lnSpc>
                </a:pPr>
                <a:endParaRPr lang="en-US" b="1" dirty="0">
                  <a:latin typeface="SimSun" pitchFamily="2" charset="-122"/>
                  <a:ea typeface="SimSun" pitchFamily="2" charset="-122"/>
                </a:endParaRPr>
              </a:p>
              <a:p>
                <a:pPr marL="458788" indent="-458788">
                  <a:lnSpc>
                    <a:spcPct val="150000"/>
                  </a:lnSpc>
                  <a:buFont typeface="Symbol"/>
                  <a:buChar char="·"/>
                </a:pPr>
                <a:r>
                  <a:rPr lang="zh-CN" altLang="en-US" dirty="0">
                    <a:latin typeface="Times New Roman" pitchFamily="18" charset="0"/>
                    <a:cs typeface="Times New Roman" pitchFamily="18" charset="0"/>
                  </a:rPr>
                  <a:t>相对流是为了数学推导的方便，就象代数中引入正负数一样。</a:t>
                </a:r>
                <a:endParaRPr lang="en-US" altLang="zh-CN" dirty="0">
                  <a:latin typeface="Times New Roman" pitchFamily="18" charset="0"/>
                  <a:cs typeface="Times New Roman" pitchFamily="18" charset="0"/>
                </a:endParaRPr>
              </a:p>
              <a:p>
                <a:pPr marL="458788" indent="-458788">
                  <a:lnSpc>
                    <a:spcPct val="200000"/>
                  </a:lnSpc>
                  <a:buFont typeface="Symbol"/>
                  <a:buChar char="·"/>
                </a:pPr>
                <a:r>
                  <a:rPr lang="zh-CN" altLang="en-US" b="1" dirty="0">
                    <a:solidFill>
                      <a:srgbClr val="0000FF"/>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rPr>
                  <a:t>相对流</a:t>
                </a:r>
                <a:r>
                  <a:rPr lang="en-US" b="1" i="1" dirty="0">
                    <a:solidFill>
                      <a:srgbClr val="0000FF"/>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sym typeface="Symbol"/>
                  </a:rPr>
                  <a:t></a:t>
                </a:r>
                <a:r>
                  <a:rPr lang="en-US" b="1" dirty="0">
                    <a:solidFill>
                      <a:srgbClr val="0000FF"/>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rPr>
                  <a:t>(</a:t>
                </a:r>
                <a:r>
                  <a:rPr lang="en-US" b="1" i="1" dirty="0">
                    <a:solidFill>
                      <a:srgbClr val="0000FF"/>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rPr>
                  <a:t>u</a:t>
                </a:r>
                <a:r>
                  <a:rPr lang="en-US" b="1" dirty="0">
                    <a:solidFill>
                      <a:srgbClr val="0000FF"/>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rPr>
                  <a:t>, </a:t>
                </a:r>
                <a:r>
                  <a:rPr lang="en-US" b="1" i="1" dirty="0">
                    <a:solidFill>
                      <a:srgbClr val="0000FF"/>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rPr>
                  <a:t>v</a:t>
                </a:r>
                <a:r>
                  <a:rPr lang="en-US" b="1" dirty="0">
                    <a:solidFill>
                      <a:srgbClr val="0000FF"/>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rPr>
                  <a:t>) </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就是从</a:t>
                </a:r>
                <a:r>
                  <a:rPr lang="en-US"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u</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到</a:t>
                </a:r>
                <a:r>
                  <a:rPr lang="en-US"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v</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的</a:t>
                </a:r>
                <a:r>
                  <a:rPr lang="zh-CN" altLang="en-US" b="1" dirty="0">
                    <a:solidFill>
                      <a:srgbClr val="FF0000"/>
                    </a:solidFill>
                    <a:effectLst>
                      <a:outerShdw blurRad="38100" dist="38100" dir="2700000" algn="tl">
                        <a:srgbClr val="C0C0C0"/>
                      </a:outerShdw>
                    </a:effectLst>
                    <a:highlight>
                      <a:srgbClr val="FFFF00"/>
                    </a:highlight>
                    <a:latin typeface="Times New Roman" panose="02020603050405020304" pitchFamily="18" charset="0"/>
                    <a:ea typeface="华文细黑" pitchFamily="2" charset="-122"/>
                    <a:cs typeface="Times New Roman" panose="02020603050405020304" pitchFamily="18" charset="0"/>
                  </a:rPr>
                  <a:t>净流量</a:t>
                </a:r>
                <a:r>
                  <a:rPr lang="zh-CN" altLang="en-US" dirty="0">
                    <a:latin typeface="Times New Roman" pitchFamily="18" charset="0"/>
                    <a:cs typeface="Times New Roman" pitchFamily="18" charset="0"/>
                  </a:rPr>
                  <a:t>，</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可</a:t>
                </a:r>
                <a:r>
                  <a:rPr lang="zh-CN" altLang="en-US" b="1" dirty="0">
                    <a:solidFill>
                      <a:srgbClr val="FF0000"/>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正</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可</a:t>
                </a:r>
                <a:r>
                  <a:rPr lang="zh-CN" altLang="en-US" b="1" dirty="0">
                    <a:solidFill>
                      <a:srgbClr val="FF0000"/>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负</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458788" indent="-458788">
                  <a:lnSpc>
                    <a:spcPct val="200000"/>
                  </a:lnSpc>
                  <a:buFont typeface="Symbol"/>
                  <a:buChar char="·"/>
                </a:pPr>
                <a:r>
                  <a:rPr lang="zh-CN" altLang="en-US" dirty="0">
                    <a:latin typeface="Times New Roman" pitchFamily="18" charset="0"/>
                    <a:cs typeface="Times New Roman" pitchFamily="18" charset="0"/>
                  </a:rPr>
                  <a:t>存在关系式：</a:t>
                </a:r>
                <a:r>
                  <a:rPr lang="en-US" i="1"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i="1"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即，一个方向上的净流量等于反向上的净流量取反</a:t>
                </a:r>
                <a:r>
                  <a:rPr lang="en-US" altLang="zh-CN" sz="1600"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458788" indent="-458788">
                  <a:lnSpc>
                    <a:spcPct val="200000"/>
                  </a:lnSpc>
                  <a:buFont typeface="Symbol"/>
                  <a:buChar char="·"/>
                </a:pPr>
                <a:r>
                  <a:rPr lang="zh-CN" altLang="en-US" dirty="0">
                    <a:latin typeface="Times New Roman" pitchFamily="18" charset="0"/>
                    <a:cs typeface="Times New Roman" pitchFamily="18" charset="0"/>
                  </a:rPr>
                  <a:t>“流量守恒”用相对流可表示</a:t>
                </a:r>
                <a:r>
                  <a:rPr lang="zh-CN" altLang="en-US" sz="2000" dirty="0">
                    <a:latin typeface="Times New Roman" pitchFamily="18" charset="0"/>
                    <a:cs typeface="Times New Roman" pitchFamily="18" charset="0"/>
                  </a:rPr>
                  <a:t>为：</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anose="05050102010706020507" pitchFamily="18" charset="2"/>
                  </a:rPr>
                  <a:t></a:t>
                </a:r>
                <a:r>
                  <a:rPr lang="en-US" sz="2400" i="1" dirty="0">
                    <a:latin typeface="Times New Roman" pitchFamily="18" charset="0"/>
                    <a:cs typeface="Times New Roman" pitchFamily="18" charset="0"/>
                  </a:rPr>
                  <a:t>u</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anose="05050102010706020507" pitchFamily="18" charset="2"/>
                  </a:rPr>
                  <a:t></a:t>
                </a:r>
                <a:r>
                  <a:rPr lang="en-US" altLang="zh-CN" sz="2400" i="1" dirty="0">
                    <a:latin typeface="Times New Roman" pitchFamily="18" charset="0"/>
                    <a:ea typeface="SimSun" pitchFamily="2" charset="-122"/>
                    <a:cs typeface="Times New Roman" pitchFamily="18" charset="0"/>
                  </a:rPr>
                  <a:t>V</a:t>
                </a:r>
                <a:r>
                  <a:rPr lang="en-US" altLang="zh-CN" sz="2400" dirty="0">
                    <a:latin typeface="Times New Roman" pitchFamily="18" charset="0"/>
                    <a:ea typeface="SimSun" pitchFamily="2" charset="-122"/>
                    <a:cs typeface="Times New Roman" pitchFamily="18" charset="0"/>
                  </a:rPr>
                  <a:t> –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14:m>
                  <m:oMath xmlns:m="http://schemas.openxmlformats.org/officeDocument/2006/math">
                    <m:nary>
                      <m:naryPr>
                        <m:chr m:val="∑"/>
                        <m:supHide m:val="on"/>
                        <m:ctrlPr>
                          <a:rPr lang="en-US" sz="2000" i="1" smtClean="0">
                            <a:latin typeface="Cambria Math" panose="02040503050406030204" pitchFamily="18" charset="0"/>
                            <a:cs typeface="Times New Roman" pitchFamily="18" charset="0"/>
                          </a:rPr>
                        </m:ctrlPr>
                      </m:naryPr>
                      <m:sub>
                        <m:r>
                          <m:rPr>
                            <m:brk m:alnAt="7"/>
                          </m:rPr>
                          <a:rPr lang="en-US" sz="2000" b="0" i="1" smtClean="0">
                            <a:latin typeface="Cambria Math"/>
                            <a:cs typeface="Times New Roman" pitchFamily="18" charset="0"/>
                          </a:rPr>
                          <m:t>𝑣</m:t>
                        </m:r>
                        <m:r>
                          <a:rPr lang="en-US" sz="2000" b="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𝑉</m:t>
                        </m:r>
                      </m:sub>
                      <m:sup/>
                      <m:e>
                        <m:r>
                          <a:rPr lang="en-US" sz="2000" i="1" smtClean="0">
                            <a:latin typeface="Cambria Math"/>
                            <a:ea typeface="Cambria Math"/>
                            <a:cs typeface="Times New Roman" pitchFamily="18" charset="0"/>
                          </a:rPr>
                          <m:t>𝜑</m:t>
                        </m:r>
                        <m:r>
                          <a:rPr lang="en-US" sz="2000" b="0" i="1" smtClean="0">
                            <a:latin typeface="Cambria Math"/>
                            <a:ea typeface="Cambria Math"/>
                            <a:cs typeface="Times New Roman" pitchFamily="18" charset="0"/>
                          </a:rPr>
                          <m:t>(</m:t>
                        </m:r>
                        <m:r>
                          <a:rPr lang="en-US" sz="2000" b="0" i="1" smtClean="0">
                            <a:latin typeface="Cambria Math" panose="02040503050406030204" pitchFamily="18" charset="0"/>
                            <a:ea typeface="Cambria Math"/>
                            <a:cs typeface="Times New Roman" pitchFamily="18" charset="0"/>
                          </a:rPr>
                          <m:t>𝑢</m:t>
                        </m:r>
                        <m:r>
                          <a:rPr lang="en-US" sz="2000" b="0" i="1" smtClean="0">
                            <a:latin typeface="Cambria Math"/>
                            <a:ea typeface="Cambria Math"/>
                            <a:cs typeface="Times New Roman" pitchFamily="18" charset="0"/>
                          </a:rPr>
                          <m:t>,</m:t>
                        </m:r>
                        <m:r>
                          <a:rPr lang="en-US" sz="2000" b="0" i="1" smtClean="0">
                            <a:latin typeface="Cambria Math" panose="02040503050406030204" pitchFamily="18" charset="0"/>
                            <a:ea typeface="Cambria Math"/>
                            <a:cs typeface="Times New Roman" pitchFamily="18" charset="0"/>
                          </a:rPr>
                          <m:t>𝑣</m:t>
                        </m:r>
                        <m:r>
                          <a:rPr lang="en-US" sz="2000" b="0" i="1" smtClean="0">
                            <a:latin typeface="Cambria Math"/>
                            <a:ea typeface="Cambria Math"/>
                            <a:cs typeface="Times New Roman" pitchFamily="18" charset="0"/>
                          </a:rPr>
                          <m:t>)</m:t>
                        </m:r>
                      </m:e>
                    </m:nary>
                    <m:r>
                      <a:rPr lang="en-US" sz="2000" b="0" i="0" smtClean="0">
                        <a:latin typeface="Cambria Math"/>
                        <a:cs typeface="Times New Roman" pitchFamily="18" charset="0"/>
                      </a:rPr>
                      <m:t> </m:t>
                    </m:r>
                  </m:oMath>
                </a14:m>
                <a:r>
                  <a:rPr lang="en-US" sz="2000" dirty="0">
                    <a:latin typeface="Times New Roman" pitchFamily="18" charset="0"/>
                    <a:cs typeface="Times New Roman" pitchFamily="18" charset="0"/>
                  </a:rPr>
                  <a:t>= 0</a:t>
                </a:r>
                <a:r>
                  <a:rPr lang="en-US" dirty="0">
                    <a:latin typeface="Times New Roman" pitchFamily="18" charset="0"/>
                    <a:cs typeface="Times New Roman" pitchFamily="18" charset="0"/>
                  </a:rPr>
                  <a:t>。</a:t>
                </a:r>
              </a:p>
              <a:p>
                <a:pPr marL="457200" indent="-457200" defTabSz="465138">
                  <a:lnSpc>
                    <a:spcPct val="200000"/>
                  </a:lnSpc>
                </a:pPr>
                <a:r>
                  <a:rPr lang="en-US" altLang="zh-CN" dirty="0">
                    <a:latin typeface="Times New Roman" pitchFamily="18" charset="0"/>
                    <a:cs typeface="Times New Roman" pitchFamily="18" charset="0"/>
                    <a:sym typeface="Symbol"/>
                  </a:rPr>
                  <a:t>	</a:t>
                </a:r>
                <a:r>
                  <a:rPr lang="zh-CN" altLang="en-US" dirty="0">
                    <a:latin typeface="Times New Roman" pitchFamily="18" charset="0"/>
                    <a:cs typeface="Times New Roman" pitchFamily="18" charset="0"/>
                    <a:sym typeface="Symbol"/>
                  </a:rPr>
                  <a:t>一个</a:t>
                </a:r>
                <a:r>
                  <a:rPr lang="en-US" altLang="zh-CN" dirty="0">
                    <a:latin typeface="Times New Roman" pitchFamily="18" charset="0"/>
                    <a:cs typeface="Times New Roman" pitchFamily="18" charset="0"/>
                    <a:sym typeface="Symbol"/>
                  </a:rPr>
                  <a:t>	</a:t>
                </a:r>
                <a:r>
                  <a:rPr lang="zh-CN" altLang="en-US" dirty="0">
                    <a:latin typeface="Times New Roman" pitchFamily="18" charset="0"/>
                    <a:cs typeface="Times New Roman" pitchFamily="18" charset="0"/>
                  </a:rPr>
                  <a:t>流 </a:t>
                </a:r>
                <a:r>
                  <a:rPr lang="en-US" i="1" dirty="0">
                    <a:latin typeface="Times New Roman" pitchFamily="18" charset="0"/>
                    <a:cs typeface="Times New Roman" pitchFamily="18" charset="0"/>
                  </a:rPr>
                  <a:t>f </a:t>
                </a:r>
                <a:r>
                  <a:rPr lang="zh-CN" altLang="en-US" dirty="0">
                    <a:latin typeface="Times New Roman" pitchFamily="18" charset="0"/>
                    <a:cs typeface="Times New Roman" pitchFamily="18" charset="0"/>
                  </a:rPr>
                  <a:t>的值可表示</a:t>
                </a:r>
                <a:r>
                  <a:rPr lang="zh-CN" altLang="en-US" sz="2000" dirty="0">
                    <a:latin typeface="Times New Roman" pitchFamily="18" charset="0"/>
                    <a:cs typeface="Times New Roman" pitchFamily="18" charset="0"/>
                  </a:rPr>
                  <a:t>为</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t>
                </a:r>
                <a:r>
                  <a:rPr lang="en-US" sz="2000" dirty="0">
                    <a:latin typeface="Times New Roman" pitchFamily="18" charset="0"/>
                    <a:cs typeface="Times New Roman" pitchFamily="18" charset="0"/>
                  </a:rPr>
                  <a:t>| = </a:t>
                </a:r>
                <a14:m>
                  <m:oMath xmlns:m="http://schemas.openxmlformats.org/officeDocument/2006/math">
                    <m:nary>
                      <m:naryPr>
                        <m:chr m:val="∑"/>
                        <m:supHide m:val="on"/>
                        <m:ctrlPr>
                          <a:rPr lang="en-US" sz="2000" i="1" smtClean="0">
                            <a:latin typeface="Cambria Math" panose="02040503050406030204" pitchFamily="18" charset="0"/>
                            <a:cs typeface="Times New Roman" pitchFamily="18" charset="0"/>
                          </a:rPr>
                        </m:ctrlPr>
                      </m:naryPr>
                      <m:sub>
                        <m:r>
                          <m:rPr>
                            <m:brk m:alnAt="7"/>
                          </m:rPr>
                          <a:rPr lang="en-US" sz="2000" b="0" i="1" smtClean="0">
                            <a:latin typeface="Cambria Math"/>
                            <a:cs typeface="Times New Roman" pitchFamily="18" charset="0"/>
                          </a:rPr>
                          <m:t>𝑣</m:t>
                        </m:r>
                        <m:r>
                          <a:rPr lang="en-US" sz="2000" b="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𝑉</m:t>
                        </m:r>
                      </m:sub>
                      <m:sup/>
                      <m:e>
                        <m:r>
                          <a:rPr lang="en-US" sz="2000" b="0" i="1" smtClean="0">
                            <a:latin typeface="Cambria Math"/>
                            <a:cs typeface="Times New Roman" pitchFamily="18" charset="0"/>
                          </a:rPr>
                          <m:t>𝑓</m:t>
                        </m:r>
                        <m:d>
                          <m:dPr>
                            <m:ctrlPr>
                              <a:rPr lang="en-US" sz="2000" b="0" i="1" smtClean="0">
                                <a:latin typeface="Cambria Math" panose="02040503050406030204" pitchFamily="18" charset="0"/>
                                <a:cs typeface="Times New Roman" pitchFamily="18" charset="0"/>
                              </a:rPr>
                            </m:ctrlPr>
                          </m:dPr>
                          <m:e>
                            <m:r>
                              <a:rPr lang="en-US" sz="2000" b="0" i="1" smtClean="0">
                                <a:latin typeface="Cambria Math"/>
                                <a:cs typeface="Times New Roman" pitchFamily="18" charset="0"/>
                              </a:rPr>
                              <m:t>𝑠</m:t>
                            </m:r>
                            <m:r>
                              <a:rPr lang="en-US" sz="2000" b="0" i="1" smtClean="0">
                                <a:latin typeface="Cambria Math"/>
                                <a:cs typeface="Times New Roman" pitchFamily="18" charset="0"/>
                              </a:rPr>
                              <m:t>,</m:t>
                            </m:r>
                            <m:r>
                              <a:rPr lang="en-US" sz="2000" b="0" i="1" smtClean="0">
                                <a:latin typeface="Cambria Math"/>
                                <a:cs typeface="Times New Roman" pitchFamily="18" charset="0"/>
                              </a:rPr>
                              <m:t>𝑣</m:t>
                            </m:r>
                          </m:e>
                        </m:d>
                        <m:r>
                          <a:rPr lang="en-US" sz="2000" b="0" i="1" smtClean="0">
                            <a:latin typeface="Cambria Math"/>
                            <a:cs typeface="Times New Roman" pitchFamily="18" charset="0"/>
                          </a:rPr>
                          <m:t> </m:t>
                        </m:r>
                      </m:e>
                    </m:nary>
                  </m:oMath>
                </a14:m>
                <a:r>
                  <a:rPr lang="en-US" sz="2000" dirty="0">
                    <a:latin typeface="Times New Roman" pitchFamily="18" charset="0"/>
                    <a:cs typeface="Times New Roman" pitchFamily="18" charset="0"/>
                  </a:rPr>
                  <a:t>- </a:t>
                </a:r>
                <a14:m>
                  <m:oMath xmlns:m="http://schemas.openxmlformats.org/officeDocument/2006/math">
                    <m:nary>
                      <m:naryPr>
                        <m:chr m:val="∑"/>
                        <m:supHide m:val="on"/>
                        <m:ctrlPr>
                          <a:rPr lang="en-US" sz="2000" i="1" dirty="0" smtClean="0">
                            <a:latin typeface="Cambria Math" panose="02040503050406030204" pitchFamily="18" charset="0"/>
                            <a:cs typeface="Times New Roman" pitchFamily="18" charset="0"/>
                          </a:rPr>
                        </m:ctrlPr>
                      </m:naryPr>
                      <m:sub>
                        <m:r>
                          <m:rPr>
                            <m:brk m:alnAt="7"/>
                          </m:rPr>
                          <a:rPr lang="en-US" sz="2000" b="0" i="1" dirty="0" smtClean="0">
                            <a:latin typeface="Cambria Math"/>
                            <a:cs typeface="Times New Roman" pitchFamily="18" charset="0"/>
                          </a:rPr>
                          <m:t>𝑣</m:t>
                        </m:r>
                        <m:r>
                          <a:rPr lang="en-US" sz="2000" b="0" i="1" dirty="0" smtClean="0">
                            <a:latin typeface="Cambria Math"/>
                            <a:ea typeface="Cambria Math"/>
                            <a:cs typeface="Times New Roman" pitchFamily="18" charset="0"/>
                          </a:rPr>
                          <m:t>∈</m:t>
                        </m:r>
                        <m:r>
                          <a:rPr lang="en-US" sz="2000" b="0" i="1" dirty="0" smtClean="0">
                            <a:latin typeface="Cambria Math"/>
                            <a:ea typeface="Cambria Math"/>
                            <a:cs typeface="Times New Roman" pitchFamily="18" charset="0"/>
                          </a:rPr>
                          <m:t>𝑉</m:t>
                        </m:r>
                      </m:sub>
                      <m:sup/>
                      <m:e>
                        <m:r>
                          <a:rPr lang="en-US" sz="2000" b="0" i="1" dirty="0" smtClean="0">
                            <a:latin typeface="Cambria Math"/>
                            <a:cs typeface="Times New Roman" pitchFamily="18" charset="0"/>
                          </a:rPr>
                          <m:t>𝑓</m:t>
                        </m:r>
                        <m:r>
                          <a:rPr lang="en-US" sz="2000" b="0" i="1" dirty="0" smtClean="0">
                            <a:latin typeface="Cambria Math"/>
                            <a:cs typeface="Times New Roman" pitchFamily="18" charset="0"/>
                          </a:rPr>
                          <m:t>(</m:t>
                        </m:r>
                        <m:r>
                          <a:rPr lang="en-US" sz="2000" b="0" i="1" dirty="0" smtClean="0">
                            <a:latin typeface="Cambria Math"/>
                            <a:cs typeface="Times New Roman" pitchFamily="18" charset="0"/>
                          </a:rPr>
                          <m:t>𝑣</m:t>
                        </m:r>
                        <m:r>
                          <a:rPr lang="en-US" sz="2000" b="0" i="1" dirty="0" smtClean="0">
                            <a:latin typeface="Cambria Math"/>
                            <a:cs typeface="Times New Roman" pitchFamily="18" charset="0"/>
                          </a:rPr>
                          <m:t>,</m:t>
                        </m:r>
                        <m:r>
                          <a:rPr lang="en-US" sz="2000" b="0" i="1" dirty="0" smtClean="0">
                            <a:latin typeface="Cambria Math"/>
                            <a:cs typeface="Times New Roman" pitchFamily="18" charset="0"/>
                          </a:rPr>
                          <m:t>𝑠</m:t>
                        </m:r>
                        <m:r>
                          <a:rPr lang="en-US" sz="2000" b="0" i="1" dirty="0" smtClean="0">
                            <a:latin typeface="Cambria Math"/>
                            <a:cs typeface="Times New Roman" pitchFamily="18" charset="0"/>
                          </a:rPr>
                          <m:t>)</m:t>
                        </m:r>
                      </m:e>
                    </m:nary>
                  </m:oMath>
                </a14:m>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a:t>
                </a:r>
                <a14:m>
                  <m:oMath xmlns:m="http://schemas.openxmlformats.org/officeDocument/2006/math">
                    <m:nary>
                      <m:naryPr>
                        <m:chr m:val="∑"/>
                        <m:supHide m:val="on"/>
                        <m:ctrlPr>
                          <a:rPr lang="en-US" i="1" dirty="0" smtClean="0">
                            <a:latin typeface="Cambria Math" panose="02040503050406030204" pitchFamily="18" charset="0"/>
                            <a:cs typeface="Times New Roman" pitchFamily="18" charset="0"/>
                          </a:rPr>
                        </m:ctrlPr>
                      </m:naryPr>
                      <m:sub>
                        <m:r>
                          <m:rPr>
                            <m:brk m:alnAt="7"/>
                          </m:rPr>
                          <a:rPr lang="en-US" b="0" i="1" dirty="0" smtClean="0">
                            <a:latin typeface="Cambria Math"/>
                            <a:cs typeface="Times New Roman" pitchFamily="18" charset="0"/>
                          </a:rPr>
                          <m:t>𝑣</m:t>
                        </m:r>
                        <m:r>
                          <a:rPr lang="en-US" b="0" i="1" dirty="0" smtClean="0">
                            <a:latin typeface="Cambria Math"/>
                            <a:ea typeface="Cambria Math"/>
                            <a:cs typeface="Times New Roman" pitchFamily="18" charset="0"/>
                          </a:rPr>
                          <m:t>∈</m:t>
                        </m:r>
                        <m:r>
                          <a:rPr lang="en-US" b="0" i="1" dirty="0" smtClean="0">
                            <a:latin typeface="Cambria Math"/>
                            <a:ea typeface="Cambria Math"/>
                            <a:cs typeface="Times New Roman" pitchFamily="18" charset="0"/>
                          </a:rPr>
                          <m:t>𝑉</m:t>
                        </m:r>
                      </m:sub>
                      <m:sup/>
                      <m:e>
                        <m:r>
                          <a:rPr lang="en-US" i="1" dirty="0" smtClean="0">
                            <a:latin typeface="Cambria Math"/>
                            <a:ea typeface="Cambria Math"/>
                            <a:cs typeface="Times New Roman" pitchFamily="18" charset="0"/>
                          </a:rPr>
                          <m:t>𝜑</m:t>
                        </m:r>
                        <m:r>
                          <a:rPr lang="en-US" b="0" i="1" dirty="0" smtClean="0">
                            <a:latin typeface="Cambria Math"/>
                            <a:ea typeface="Cambria Math"/>
                            <a:cs typeface="Times New Roman" pitchFamily="18" charset="0"/>
                          </a:rPr>
                          <m:t>(</m:t>
                        </m:r>
                        <m:r>
                          <a:rPr lang="en-US" b="0" i="1" dirty="0" smtClean="0">
                            <a:latin typeface="Cambria Math"/>
                            <a:ea typeface="Cambria Math"/>
                            <a:cs typeface="Times New Roman" pitchFamily="18" charset="0"/>
                          </a:rPr>
                          <m:t>𝑠</m:t>
                        </m:r>
                        <m:r>
                          <a:rPr lang="en-US" b="0" i="1" dirty="0" smtClean="0">
                            <a:latin typeface="Cambria Math"/>
                            <a:ea typeface="Cambria Math"/>
                            <a:cs typeface="Times New Roman" pitchFamily="18" charset="0"/>
                          </a:rPr>
                          <m:t>,</m:t>
                        </m:r>
                        <m:r>
                          <a:rPr lang="en-US" b="0" i="1" dirty="0" smtClean="0">
                            <a:latin typeface="Cambria Math"/>
                            <a:ea typeface="Cambria Math"/>
                            <a:cs typeface="Times New Roman" pitchFamily="18" charset="0"/>
                          </a:rPr>
                          <m:t>𝑣</m:t>
                        </m:r>
                        <m:r>
                          <a:rPr lang="en-US" b="0" i="1" dirty="0" smtClean="0">
                            <a:latin typeface="Cambria Math"/>
                            <a:ea typeface="Cambria Math"/>
                            <a:cs typeface="Times New Roman" pitchFamily="18" charset="0"/>
                          </a:rPr>
                          <m:t>)</m:t>
                        </m:r>
                      </m:e>
                    </m:nary>
                  </m:oMath>
                </a14:m>
                <a:r>
                  <a:rPr lang="zh-CN" altLang="en-US" dirty="0">
                    <a:latin typeface="Times New Roman" pitchFamily="18" charset="0"/>
                    <a:cs typeface="Times New Roman" pitchFamily="18" charset="0"/>
                  </a:rPr>
                  <a:t>。这个值也称为相对流</a:t>
                </a:r>
                <a:r>
                  <a:rPr lang="en-US" i="1" dirty="0">
                    <a:latin typeface="Times New Roman" pitchFamily="18" charset="0"/>
                    <a:cs typeface="Times New Roman" pitchFamily="18" charset="0"/>
                    <a:sym typeface="Symbol"/>
                  </a:rPr>
                  <a:t></a:t>
                </a:r>
                <a:r>
                  <a:rPr lang="zh-CN" altLang="en-US" dirty="0">
                    <a:latin typeface="Times New Roman" pitchFamily="18" charset="0"/>
                    <a:cs typeface="Times New Roman" pitchFamily="18" charset="0"/>
                  </a:rPr>
                  <a:t>的值，记为</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t>
                </a:r>
                <a:r>
                  <a:rPr lang="en-US" i="1" dirty="0">
                    <a:solidFill>
                      <a:srgbClr val="FF0000"/>
                    </a:solidFill>
                    <a:latin typeface="Times New Roman" pitchFamily="18" charset="0"/>
                    <a:cs typeface="Times New Roman" pitchFamily="18" charset="0"/>
                    <a:sym typeface="Symbol"/>
                  </a:rPr>
                  <a:t></a:t>
                </a:r>
                <a:r>
                  <a:rPr lang="en-US" dirty="0">
                    <a:solidFill>
                      <a:srgbClr val="FF0000"/>
                    </a:solidFill>
                    <a:latin typeface="Times New Roman" pitchFamily="18" charset="0"/>
                    <a:cs typeface="Times New Roman" pitchFamily="18" charset="0"/>
                  </a:rPr>
                  <a:t>| =  |</a:t>
                </a:r>
                <a:r>
                  <a:rPr lang="en-US" i="1" dirty="0">
                    <a:solidFill>
                      <a:srgbClr val="FF0000"/>
                    </a:solidFill>
                    <a:latin typeface="Times New Roman" pitchFamily="18" charset="0"/>
                    <a:cs typeface="Times New Roman" pitchFamily="18" charset="0"/>
                  </a:rPr>
                  <a:t>f</a:t>
                </a:r>
                <a:r>
                  <a:rPr lang="en-US" dirty="0">
                    <a:solidFill>
                      <a:srgbClr val="FF0000"/>
                    </a:solidFill>
                    <a:latin typeface="Times New Roman" pitchFamily="18" charset="0"/>
                    <a:cs typeface="Times New Roman" pitchFamily="18" charset="0"/>
                  </a:rPr>
                  <a:t>|</a:t>
                </a:r>
                <a:r>
                  <a:rPr lang="zh-CN" altLang="en-US"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57200" y="838200"/>
                <a:ext cx="8534400" cy="5329664"/>
              </a:xfrm>
              <a:prstGeom prst="rect">
                <a:avLst/>
              </a:prstGeom>
              <a:blipFill>
                <a:blip r:embed="rId3"/>
                <a:stretch>
                  <a:fillRect l="-1143" t="-1144" r="-571" b="-2517"/>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D60AA53-5775-A129-542D-6DAB00782C85}"/>
              </a:ext>
            </a:extLst>
          </p:cNvPr>
          <p:cNvSpPr/>
          <p:nvPr/>
        </p:nvSpPr>
        <p:spPr>
          <a:xfrm>
            <a:off x="457200" y="1545495"/>
            <a:ext cx="8534400" cy="8577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11-8</a:t>
            </a:r>
          </a:p>
        </p:txBody>
      </p:sp>
      <p:sp>
        <p:nvSpPr>
          <p:cNvPr id="3" name="TextBox 2"/>
          <p:cNvSpPr txBox="1"/>
          <p:nvPr/>
        </p:nvSpPr>
        <p:spPr>
          <a:xfrm>
            <a:off x="990600" y="914400"/>
            <a:ext cx="7315200" cy="2308324"/>
          </a:xfrm>
          <a:prstGeom prst="rect">
            <a:avLst/>
          </a:prstGeom>
          <a:noFill/>
          <a:ln w="28575">
            <a:solidFill>
              <a:srgbClr val="FF0000"/>
            </a:solidFill>
          </a:ln>
        </p:spPr>
        <p:txBody>
          <a:bodyPr wrap="square" rtlCol="0">
            <a:spAutoFit/>
          </a:bodyPr>
          <a:lstStyle/>
          <a:p>
            <a:pPr>
              <a:lnSpc>
                <a:spcPct val="150000"/>
              </a:lnSpc>
            </a:pP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规范流</a:t>
            </a:r>
            <a:r>
              <a:rPr lang="en-US" sz="2400"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f</a:t>
            </a:r>
            <a:r>
              <a:rPr lang="en-US" sz="2400"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a:t>
            </a:r>
            <a:r>
              <a:rPr lang="en-US" sz="2400"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u</a:t>
            </a:r>
            <a:r>
              <a:rPr lang="en-US" sz="2400"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 </a:t>
            </a:r>
            <a:r>
              <a:rPr lang="en-US" sz="2400"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v</a:t>
            </a:r>
            <a:r>
              <a:rPr lang="en-US" sz="2400"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 </a:t>
            </a:r>
            <a:r>
              <a:rPr lang="zh-CN" altLang="en-US" sz="2400" b="1" dirty="0">
                <a:latin typeface="Times New Roman" pitchFamily="18" charset="0"/>
                <a:ea typeface="SimSun" pitchFamily="2" charset="-122"/>
                <a:cs typeface="Times New Roman" pitchFamily="18" charset="0"/>
              </a:rPr>
              <a:t>和</a:t>
            </a: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它的相对流</a:t>
            </a:r>
            <a:r>
              <a:rPr lang="en-US" sz="2400"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sym typeface="Symbol"/>
              </a:rPr>
              <a:t></a:t>
            </a:r>
            <a:r>
              <a:rPr lang="en-US" sz="2400"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a:t>
            </a:r>
            <a:r>
              <a:rPr lang="en-US" sz="2400"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u</a:t>
            </a:r>
            <a:r>
              <a:rPr lang="en-US" sz="2400"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 </a:t>
            </a:r>
            <a:r>
              <a:rPr lang="en-US" sz="2400" b="1" i="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v</a:t>
            </a:r>
            <a:r>
              <a:rPr lang="en-US" sz="2400"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a:t>
            </a:r>
            <a:r>
              <a:rPr lang="zh-CN" altLang="en-US" sz="2400" b="1" dirty="0">
                <a:latin typeface="Times New Roman" pitchFamily="18" charset="0"/>
                <a:ea typeface="SimSun" pitchFamily="2" charset="-122"/>
                <a:cs typeface="Times New Roman" pitchFamily="18" charset="0"/>
              </a:rPr>
              <a:t>之间关系</a:t>
            </a:r>
            <a:r>
              <a:rPr lang="zh-CN" altLang="en-US" sz="2400" dirty="0">
                <a:latin typeface="Times New Roman" pitchFamily="18" charset="0"/>
                <a:ea typeface="SimSun" pitchFamily="2" charset="-122"/>
                <a:cs typeface="Times New Roman" pitchFamily="18" charset="0"/>
              </a:rPr>
              <a:t>：</a:t>
            </a:r>
            <a:endParaRPr lang="en-US" sz="2400" dirty="0">
              <a:latin typeface="Times New Roman" pitchFamily="18" charset="0"/>
              <a:ea typeface="SimSun" pitchFamily="2" charset="-122"/>
              <a:cs typeface="Times New Roman" pitchFamily="18" charset="0"/>
            </a:endParaRPr>
          </a:p>
          <a:p>
            <a:pPr>
              <a:lnSpc>
                <a:spcPct val="150000"/>
              </a:lnSpc>
            </a:pPr>
            <a:r>
              <a:rPr lang="zh-CN" altLang="en-US" dirty="0">
                <a:latin typeface="Times New Roman" pitchFamily="18" charset="0"/>
                <a:ea typeface="SimSun" pitchFamily="2" charset="-122"/>
                <a:cs typeface="Times New Roman" pitchFamily="18" charset="0"/>
              </a:rPr>
              <a:t>从</a:t>
            </a:r>
            <a:r>
              <a:rPr lang="en-US" i="1" dirty="0">
                <a:latin typeface="Times New Roman" pitchFamily="18" charset="0"/>
                <a:ea typeface="SimSun" pitchFamily="2" charset="-122"/>
                <a:cs typeface="Times New Roman" pitchFamily="18" charset="0"/>
              </a:rPr>
              <a:t>f </a:t>
            </a:r>
            <a:r>
              <a:rPr lang="zh-CN" altLang="en-US" dirty="0">
                <a:latin typeface="Times New Roman" pitchFamily="18" charset="0"/>
                <a:ea typeface="SimSun" pitchFamily="2" charset="-122"/>
                <a:cs typeface="Times New Roman" pitchFamily="18" charset="0"/>
              </a:rPr>
              <a:t>计算</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50000"/>
              </a:lnSpc>
            </a:pP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如果</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&gt; 0</a:t>
            </a:r>
            <a:r>
              <a:rPr lang="zh-CN" altLang="en-US" dirty="0">
                <a:latin typeface="Times New Roman" pitchFamily="18" charset="0"/>
                <a:ea typeface="SimSun" pitchFamily="2" charset="-122"/>
                <a:cs typeface="Times New Roman" pitchFamily="18" charset="0"/>
              </a:rPr>
              <a:t>，那么</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，否则</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 </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altLang="zh-CN"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a:lnSpc>
                <a:spcPct val="150000"/>
              </a:lnSpc>
            </a:pPr>
            <a:r>
              <a:rPr lang="zh-CN" altLang="en-US" dirty="0">
                <a:latin typeface="Times New Roman" pitchFamily="18" charset="0"/>
                <a:ea typeface="SimSun" pitchFamily="2" charset="-122"/>
                <a:cs typeface="Times New Roman" pitchFamily="18" charset="0"/>
              </a:rPr>
              <a:t>从 </a:t>
            </a:r>
            <a:r>
              <a:rPr lang="en-US" i="1"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计算</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p>
          <a:p>
            <a:pPr>
              <a:lnSpc>
                <a:spcPct val="150000"/>
              </a:lnSpc>
            </a:pPr>
            <a:r>
              <a:rPr lang="en-US" i="1" dirty="0">
                <a:latin typeface="Times New Roman" pitchFamily="18" charset="0"/>
                <a:ea typeface="SimSun" pitchFamily="2" charset="-122"/>
                <a:cs typeface="Times New Roman" pitchFamily="18" charset="0"/>
              </a:rPr>
              <a:t>	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Max</a:t>
            </a:r>
            <a:r>
              <a:rPr lang="en-US" dirty="0">
                <a:latin typeface="Times New Roman" pitchFamily="18" charset="0"/>
                <a:ea typeface="SimSun" pitchFamily="2" charset="-122"/>
                <a:cs typeface="Times New Roman" pitchFamily="18" charset="0"/>
              </a:rPr>
              <a:t>{0, </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4" name="TextBox 3"/>
          <p:cNvSpPr txBox="1"/>
          <p:nvPr/>
        </p:nvSpPr>
        <p:spPr>
          <a:xfrm>
            <a:off x="990600" y="3276600"/>
            <a:ext cx="7391400" cy="2948243"/>
          </a:xfrm>
          <a:prstGeom prst="rect">
            <a:avLst/>
          </a:prstGeom>
          <a:noFill/>
        </p:spPr>
        <p:txBody>
          <a:bodyPr wrap="square" rtlCol="0">
            <a:spAutoFit/>
          </a:bodyPr>
          <a:lstStyle/>
          <a:p>
            <a:pPr marL="458788" indent="-458788">
              <a:lnSpc>
                <a:spcPct val="150000"/>
              </a:lnSpc>
              <a:buFont typeface="Symbol"/>
              <a:buChar char="·"/>
            </a:pP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除特别声明外，本章讨论的流都是规范流</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marL="458788" indent="-458788">
              <a:lnSpc>
                <a:spcPct val="150000"/>
              </a:lnSpc>
              <a:buFont typeface="Symbol"/>
              <a:buChar char="·"/>
            </a:pPr>
            <a:r>
              <a:rPr lang="zh-CN" altLang="en-US" dirty="0">
                <a:latin typeface="Times New Roman" pitchFamily="18" charset="0"/>
                <a:ea typeface="SimSun" pitchFamily="2" charset="-122"/>
                <a:cs typeface="Times New Roman" pitchFamily="18" charset="0"/>
              </a:rPr>
              <a:t>把所有</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&lt; 0</a:t>
            </a:r>
            <a:r>
              <a:rPr lang="zh-CN" altLang="en-US" dirty="0">
                <a:latin typeface="Times New Roman" pitchFamily="18" charset="0"/>
                <a:ea typeface="SimSun" pitchFamily="2" charset="-122"/>
                <a:cs typeface="Times New Roman" pitchFamily="18" charset="0"/>
              </a:rPr>
              <a:t>的相对流改为</a:t>
            </a:r>
            <a:r>
              <a:rPr lang="en-US"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就得到相应的（规范）流</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，反之，把</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 0</a:t>
            </a:r>
            <a:r>
              <a:rPr lang="zh-CN" altLang="en-US" dirty="0">
                <a:latin typeface="Times New Roman" pitchFamily="18" charset="0"/>
                <a:ea typeface="SimSun" pitchFamily="2" charset="-122"/>
                <a:cs typeface="Times New Roman" pitchFamily="18" charset="0"/>
              </a:rPr>
              <a:t>的流改为</a:t>
            </a:r>
            <a:r>
              <a:rPr lang="zh-CN" alt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f</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就得相对流。</a:t>
            </a:r>
            <a:endParaRPr lang="en-US" altLang="zh-CN" dirty="0">
              <a:latin typeface="Times New Roman" pitchFamily="18" charset="0"/>
              <a:ea typeface="SimSun" pitchFamily="2" charset="-122"/>
              <a:cs typeface="Times New Roman" pitchFamily="18" charset="0"/>
            </a:endParaRPr>
          </a:p>
          <a:p>
            <a:pPr marL="458788" indent="-458788">
              <a:lnSpc>
                <a:spcPct val="150000"/>
              </a:lnSpc>
              <a:buFont typeface="Symbol"/>
              <a:buChar char="·"/>
            </a:pPr>
            <a:r>
              <a:rPr lang="zh-CN" altLang="en-US" dirty="0">
                <a:latin typeface="Times New Roman" pitchFamily="18" charset="0"/>
                <a:ea typeface="SimSun" pitchFamily="2" charset="-122"/>
                <a:cs typeface="Times New Roman" pitchFamily="18" charset="0"/>
              </a:rPr>
              <a:t>引入相对流就象我们在代数中引入正负数一样以便于我们对流进行加减运算</a:t>
            </a:r>
            <a:endParaRPr lang="en-US" altLang="zh-CN" dirty="0">
              <a:latin typeface="Times New Roman" pitchFamily="18" charset="0"/>
              <a:ea typeface="SimSun" pitchFamily="2" charset="-122"/>
              <a:cs typeface="Times New Roman" pitchFamily="18" charset="0"/>
            </a:endParaRPr>
          </a:p>
          <a:p>
            <a:pPr marL="457200" indent="-457200" defTabSz="1079500">
              <a:lnSpc>
                <a:spcPct val="150000"/>
              </a:lnSpc>
            </a:pPr>
            <a:r>
              <a:rPr lang="zh-CN" altLang="en-US" b="1" dirty="0">
                <a:latin typeface="SimSun" panose="02010600030101010101" pitchFamily="2" charset="-122"/>
                <a:ea typeface="SimSun" panose="02010600030101010101" pitchFamily="2" charset="-122"/>
              </a:rPr>
              <a:t>定义 </a:t>
            </a:r>
            <a:r>
              <a:rPr lang="en-US" b="1" dirty="0">
                <a:latin typeface="Times New Roman" panose="02020603050405020304" pitchFamily="18" charset="0"/>
                <a:cs typeface="Times New Roman" panose="02020603050405020304" pitchFamily="18" charset="0"/>
              </a:rPr>
              <a:t>11.5</a:t>
            </a:r>
            <a:r>
              <a:rPr lang="en-US" b="1" dirty="0"/>
              <a:t>	 </a:t>
            </a:r>
            <a:r>
              <a:rPr lang="zh-CN" altLang="en-US" b="1" dirty="0">
                <a:solidFill>
                  <a:srgbClr val="0000FF"/>
                </a:solidFill>
                <a:effectLst>
                  <a:outerShdw blurRad="38100" dist="38100" dir="2700000" algn="tl">
                    <a:srgbClr val="C0C0C0"/>
                  </a:outerShdw>
                </a:effectLst>
                <a:latin typeface="Times New Roman" panose="02020603050405020304" pitchFamily="18" charset="0"/>
                <a:ea typeface="华文细黑" pitchFamily="2" charset="-122"/>
                <a:cs typeface="Times New Roman" panose="02020603050405020304" pitchFamily="18" charset="0"/>
              </a:rPr>
              <a:t>网络的最大流问题</a:t>
            </a:r>
            <a:r>
              <a:rPr lang="zh-CN" altLang="en-US" dirty="0">
                <a:latin typeface="Times New Roman" pitchFamily="18" charset="0"/>
                <a:ea typeface="SimSun" pitchFamily="2" charset="-122"/>
                <a:cs typeface="Times New Roman" pitchFamily="18" charset="0"/>
              </a:rPr>
              <a:t>：给定一个流网络</a:t>
            </a:r>
            <a:r>
              <a:rPr lang="en-US" i="1" dirty="0">
                <a:latin typeface="Times New Roman" pitchFamily="18" charset="0"/>
                <a:ea typeface="SimSun" pitchFamily="2" charset="-122"/>
                <a:cs typeface="Times New Roman" pitchFamily="18" charset="0"/>
              </a:rPr>
              <a:t>G</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V</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E</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，给定</a:t>
            </a:r>
            <a:r>
              <a:rPr lang="en-US" altLang="zh-CN" i="1" dirty="0">
                <a:latin typeface="Times New Roman" pitchFamily="18" charset="0"/>
                <a:ea typeface="SimSun" pitchFamily="2" charset="-122"/>
                <a:cs typeface="Times New Roman" pitchFamily="18" charset="0"/>
              </a:rPr>
              <a:t>s</a:t>
            </a:r>
            <a:r>
              <a:rPr lang="en-US" altLang="zh-CN" dirty="0">
                <a:latin typeface="Times New Roman" pitchFamily="18" charset="0"/>
                <a:ea typeface="SimSun" pitchFamily="2" charset="-122"/>
                <a:cs typeface="Times New Roman" pitchFamily="18" charset="0"/>
              </a:rPr>
              <a:t>, </a:t>
            </a:r>
            <a:r>
              <a:rPr lang="en-US" altLang="zh-CN" i="1" dirty="0">
                <a:latin typeface="Times New Roman" pitchFamily="18" charset="0"/>
                <a:ea typeface="SimSun" pitchFamily="2" charset="-122"/>
                <a:cs typeface="Times New Roman" pitchFamily="18" charset="0"/>
              </a:rPr>
              <a:t>t</a:t>
            </a:r>
            <a:r>
              <a:rPr lang="en-US" altLang="zh-CN" dirty="0">
                <a:latin typeface="Times New Roman" pitchFamily="18" charset="0"/>
                <a:ea typeface="SimSun" pitchFamily="2" charset="-122"/>
                <a:cs typeface="Times New Roman" pitchFamily="18" charset="0"/>
              </a:rPr>
              <a:t> </a:t>
            </a:r>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en-US" altLang="zh-CN" i="1" dirty="0">
                <a:latin typeface="Times New Roman" pitchFamily="18" charset="0"/>
                <a:ea typeface="SimSun" pitchFamily="2" charset="-122"/>
                <a:cs typeface="Times New Roman" pitchFamily="18" charset="0"/>
                <a:sym typeface="Symbol" panose="05050102010706020507" pitchFamily="18" charset="2"/>
              </a:rPr>
              <a:t>V</a:t>
            </a:r>
            <a:r>
              <a:rPr lang="en-US" altLang="zh-CN" dirty="0">
                <a:latin typeface="Times New Roman" pitchFamily="18" charset="0"/>
                <a:ea typeface="SimSun" pitchFamily="2" charset="-122"/>
                <a:cs typeface="Times New Roman" pitchFamily="18" charset="0"/>
                <a:sym typeface="Symbol" panose="05050102010706020507" pitchFamily="18" charset="2"/>
              </a:rPr>
              <a:t>(</a:t>
            </a:r>
            <a:r>
              <a:rPr lang="en-US" altLang="zh-CN" i="1" dirty="0">
                <a:latin typeface="Times New Roman" pitchFamily="18" charset="0"/>
                <a:ea typeface="SimSun" pitchFamily="2" charset="-122"/>
                <a:cs typeface="Times New Roman" pitchFamily="18" charset="0"/>
                <a:sym typeface="Symbol" panose="05050102010706020507" pitchFamily="18" charset="2"/>
              </a:rPr>
              <a:t>G</a:t>
            </a:r>
            <a:r>
              <a:rPr lang="en-US" altLang="zh-CN" dirty="0">
                <a:latin typeface="Times New Roman" pitchFamily="18" charset="0"/>
                <a:ea typeface="SimSun" pitchFamily="2" charset="-122"/>
                <a:cs typeface="Times New Roman" pitchFamily="18" charset="0"/>
                <a:sym typeface="Symbol" panose="05050102010706020507" pitchFamily="18" charset="2"/>
              </a:rPr>
              <a:t>), </a:t>
            </a:r>
            <a:r>
              <a:rPr lang="zh-CN" altLang="en-US" dirty="0">
                <a:latin typeface="Times New Roman" pitchFamily="18" charset="0"/>
                <a:ea typeface="SimSun" pitchFamily="2" charset="-122"/>
                <a:cs typeface="Times New Roman" pitchFamily="18" charset="0"/>
              </a:rPr>
              <a:t>寻找一个从</a:t>
            </a:r>
            <a:r>
              <a:rPr lang="en-US" altLang="zh-CN"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到</a:t>
            </a:r>
            <a:r>
              <a:rPr lang="en-US" altLang="zh-CN" i="1" dirty="0">
                <a:latin typeface="Times New Roman" pitchFamily="18" charset="0"/>
                <a:ea typeface="SimSun" pitchFamily="2" charset="-122"/>
                <a:cs typeface="Times New Roman" pitchFamily="18" charset="0"/>
              </a:rPr>
              <a:t>t</a:t>
            </a:r>
            <a:r>
              <a:rPr lang="zh-CN" altLang="en-US" dirty="0">
                <a:latin typeface="Times New Roman" pitchFamily="18" charset="0"/>
                <a:ea typeface="SimSun" pitchFamily="2" charset="-122"/>
                <a:cs typeface="Times New Roman" pitchFamily="18" charset="0"/>
              </a:rPr>
              <a:t>的拥有最大（流量）值的流 </a:t>
            </a:r>
            <a:r>
              <a:rPr lang="en-US" i="1" dirty="0">
                <a:latin typeface="Times New Roman" pitchFamily="18" charset="0"/>
                <a:ea typeface="SimSun" pitchFamily="2" charset="-122"/>
                <a:cs typeface="Times New Roman" pitchFamily="18" charset="0"/>
              </a:rPr>
              <a:t>f </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或相对流</a:t>
            </a:r>
            <a:r>
              <a:rPr lang="en-US" i="1"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
        <p:nvSpPr>
          <p:cNvPr id="6" name="TextBox 2">
            <a:extLst>
              <a:ext uri="{FF2B5EF4-FFF2-40B4-BE49-F238E27FC236}">
                <a16:creationId xmlns:a16="http://schemas.microsoft.com/office/drawing/2014/main" id="{56C9A676-8A81-48E5-96E6-1892803DA5C2}"/>
              </a:ext>
            </a:extLst>
          </p:cNvPr>
          <p:cNvSpPr txBox="1"/>
          <p:nvPr/>
        </p:nvSpPr>
        <p:spPr>
          <a:xfrm>
            <a:off x="990600" y="5351271"/>
            <a:ext cx="7315200" cy="873572"/>
          </a:xfrm>
          <a:prstGeom prst="rect">
            <a:avLst/>
          </a:prstGeom>
          <a:noFill/>
          <a:ln w="28575">
            <a:solidFill>
              <a:srgbClr val="FF0000"/>
            </a:solidFill>
          </a:ln>
        </p:spPr>
        <p:txBody>
          <a:bodyPr wrap="square" rtlCol="0">
            <a:spAutoFit/>
          </a:bodyPr>
          <a:lstStyle/>
          <a:p>
            <a:pPr>
              <a:lnSpc>
                <a:spcPct val="150000"/>
              </a:lnSpc>
            </a:pPr>
            <a:endParaRPr lang="en-US" dirty="0">
              <a:latin typeface="Times New Roman" pitchFamily="18" charset="0"/>
              <a:ea typeface="SimSun" pitchFamily="2" charset="-122"/>
              <a:cs typeface="Times New Roman" pitchFamily="18" charset="0"/>
            </a:endParaRPr>
          </a:p>
          <a:p>
            <a:pPr>
              <a:lnSpc>
                <a:spcPct val="150000"/>
              </a:lnSpc>
            </a:pP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66712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11-9</a:t>
            </a:r>
          </a:p>
        </p:txBody>
      </p:sp>
      <p:sp>
        <p:nvSpPr>
          <p:cNvPr id="3" name="TextBox 2"/>
          <p:cNvSpPr txBox="1"/>
          <p:nvPr/>
        </p:nvSpPr>
        <p:spPr>
          <a:xfrm>
            <a:off x="838200" y="914400"/>
            <a:ext cx="7315200" cy="830997"/>
          </a:xfrm>
          <a:prstGeom prst="rect">
            <a:avLst/>
          </a:prstGeom>
          <a:noFill/>
        </p:spPr>
        <p:txBody>
          <a:bodyPr wrap="square" rtlCol="0">
            <a:spAutoFit/>
          </a:bodyPr>
          <a:lstStyle/>
          <a:p>
            <a:pPr marL="0" lvl="1"/>
            <a:r>
              <a:rPr lang="en-US" altLang="zh-CN" sz="2400" b="1" dirty="0">
                <a:latin typeface="Times New Roman" pitchFamily="18" charset="0"/>
                <a:ea typeface="SimSun" pitchFamily="2" charset="-122"/>
                <a:cs typeface="Times New Roman" pitchFamily="18" charset="0"/>
              </a:rPr>
              <a:t>11.2	</a:t>
            </a:r>
            <a:r>
              <a:rPr lang="zh-CN" altLang="en-US" sz="2400" b="1" dirty="0">
                <a:latin typeface="Times New Roman" pitchFamily="18" charset="0"/>
                <a:ea typeface="SimSun" pitchFamily="2" charset="-122"/>
                <a:cs typeface="Times New Roman" pitchFamily="18" charset="0"/>
              </a:rPr>
              <a:t>网络中的</a:t>
            </a:r>
            <a:r>
              <a:rPr lang="zh-CN" altLang="en-US" sz="2400" b="1" dirty="0">
                <a:highlight>
                  <a:srgbClr val="FFFF00"/>
                </a:highlight>
                <a:latin typeface="Times New Roman" pitchFamily="18" charset="0"/>
                <a:ea typeface="SimSun" pitchFamily="2" charset="-122"/>
                <a:cs typeface="Times New Roman" pitchFamily="18" charset="0"/>
              </a:rPr>
              <a:t>流</a:t>
            </a:r>
            <a:r>
              <a:rPr lang="zh-CN" altLang="en-US" sz="2400" b="1" dirty="0">
                <a:latin typeface="Times New Roman" pitchFamily="18" charset="0"/>
                <a:ea typeface="SimSun" pitchFamily="2" charset="-122"/>
                <a:cs typeface="Times New Roman" pitchFamily="18" charset="0"/>
              </a:rPr>
              <a:t>和</a:t>
            </a:r>
            <a:r>
              <a:rPr lang="zh-CN" altLang="en-US" sz="2400" b="1" dirty="0">
                <a:highlight>
                  <a:srgbClr val="FFFF00"/>
                </a:highlight>
                <a:latin typeface="Times New Roman" pitchFamily="18" charset="0"/>
                <a:ea typeface="SimSun" pitchFamily="2" charset="-122"/>
                <a:cs typeface="Times New Roman" pitchFamily="18" charset="0"/>
              </a:rPr>
              <a:t>割</a:t>
            </a:r>
            <a:r>
              <a:rPr lang="zh-CN" altLang="en-US" sz="2400" b="1" dirty="0">
                <a:latin typeface="Times New Roman" pitchFamily="18" charset="0"/>
                <a:ea typeface="SimSun" pitchFamily="2" charset="-122"/>
                <a:cs typeface="Times New Roman" pitchFamily="18" charset="0"/>
              </a:rPr>
              <a:t>的关系</a:t>
            </a:r>
            <a:endParaRPr lang="en-US" sz="2400" b="1" dirty="0">
              <a:latin typeface="Times New Roman" pitchFamily="18" charset="0"/>
              <a:ea typeface="SimSun" pitchFamily="2" charset="-122"/>
              <a:cs typeface="Times New Roman" pitchFamily="18" charset="0"/>
            </a:endParaRPr>
          </a:p>
          <a:p>
            <a:endParaRPr lang="en-US" sz="2400" b="1" dirty="0">
              <a:latin typeface="Times New Roman" pitchFamily="18" charset="0"/>
              <a:ea typeface="SimSun" pitchFamily="2" charset="-122"/>
              <a:cs typeface="Times New Roman"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838200" y="1745397"/>
                <a:ext cx="8077200" cy="4161652"/>
              </a:xfrm>
              <a:prstGeom prst="rect">
                <a:avLst/>
              </a:prstGeom>
              <a:noFill/>
            </p:spPr>
            <p:txBody>
              <a:bodyPr wrap="square" rtlCol="0">
                <a:spAutoFit/>
              </a:bodyPr>
              <a:lstStyle/>
              <a:p>
                <a:pPr marL="457200" indent="-457200">
                  <a:lnSpc>
                    <a:spcPct val="150000"/>
                  </a:lnSpc>
                </a:pPr>
                <a:r>
                  <a:rPr lang="zh-CN" altLang="en-US" b="1" dirty="0"/>
                  <a:t>定义 </a:t>
                </a:r>
                <a:r>
                  <a:rPr lang="en-US" b="1" dirty="0">
                    <a:latin typeface="Times New Roman" panose="02020603050405020304" pitchFamily="18" charset="0"/>
                    <a:cs typeface="Times New Roman" panose="02020603050405020304" pitchFamily="18" charset="0"/>
                  </a:rPr>
                  <a:t>11.6	 </a:t>
                </a:r>
                <a:r>
                  <a:rPr lang="zh-CN" altLang="en-US" dirty="0">
                    <a:latin typeface="Times New Roman" pitchFamily="18" charset="0"/>
                    <a:cs typeface="Times New Roman" pitchFamily="18" charset="0"/>
                  </a:rPr>
                  <a:t>假设</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和</a:t>
                </a:r>
                <a:r>
                  <a:rPr lang="en-US" i="1" dirty="0">
                    <a:latin typeface="Times New Roman" pitchFamily="18" charset="0"/>
                    <a:cs typeface="Times New Roman" pitchFamily="18" charset="0"/>
                  </a:rPr>
                  <a:t>Y</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分别是网络</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中的两个顶点集，而 </a:t>
                </a:r>
                <a:r>
                  <a:rPr lang="en-US" i="1" dirty="0">
                    <a:latin typeface="Times New Roman" pitchFamily="18" charset="0"/>
                    <a:cs typeface="Times New Roman" pitchFamily="18" charset="0"/>
                  </a:rPr>
                  <a:t>f </a:t>
                </a:r>
                <a:r>
                  <a:rPr lang="zh-CN" altLang="en-US" dirty="0">
                    <a:latin typeface="Times New Roman" pitchFamily="18" charset="0"/>
                    <a:cs typeface="Times New Roman" pitchFamily="18" charset="0"/>
                  </a:rPr>
                  <a:t>是</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上的一个流。我们定义：</a:t>
                </a:r>
                <a:endParaRPr lang="en-US" altLang="zh-CN" dirty="0">
                  <a:latin typeface="Times New Roman" pitchFamily="18" charset="0"/>
                  <a:cs typeface="Times New Roman" pitchFamily="18" charset="0"/>
                </a:endParaRPr>
              </a:p>
              <a:p>
                <a:pPr marL="457200" indent="-457200">
                  <a:lnSpc>
                    <a:spcPct val="150000"/>
                  </a:lnSpc>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从集合 </a:t>
                </a:r>
                <a:r>
                  <a:rPr lang="en-US" i="1" dirty="0">
                    <a:latin typeface="Times New Roman" pitchFamily="18" charset="0"/>
                    <a:cs typeface="Times New Roman" pitchFamily="18" charset="0"/>
                  </a:rPr>
                  <a:t>X </a:t>
                </a:r>
                <a:r>
                  <a:rPr lang="zh-CN" altLang="en-US" dirty="0">
                    <a:latin typeface="Times New Roman" pitchFamily="18" charset="0"/>
                    <a:cs typeface="Times New Roman" pitchFamily="18" charset="0"/>
                  </a:rPr>
                  <a:t>到集合 </a:t>
                </a:r>
                <a:r>
                  <a:rPr lang="en-US" i="1" dirty="0">
                    <a:latin typeface="Times New Roman" pitchFamily="18" charset="0"/>
                    <a:cs typeface="Times New Roman" pitchFamily="18" charset="0"/>
                  </a:rPr>
                  <a:t>Y </a:t>
                </a:r>
                <a:r>
                  <a:rPr lang="zh-CN" altLang="en-US" dirty="0">
                    <a:latin typeface="Times New Roman" pitchFamily="18" charset="0"/>
                    <a:cs typeface="Times New Roman" pitchFamily="18" charset="0"/>
                  </a:rPr>
                  <a:t>的</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流量</a:t>
                </a:r>
                <a:r>
                  <a:rPr lang="zh-CN" altLang="en-US" dirty="0">
                    <a:latin typeface="Times New Roman" pitchFamily="18" charset="0"/>
                    <a:cs typeface="Times New Roman" pitchFamily="18" charset="0"/>
                  </a:rPr>
                  <a:t>为</a:t>
                </a:r>
                <a:endParaRPr lang="en-US" altLang="zh-CN" dirty="0">
                  <a:latin typeface="Times New Roman" pitchFamily="18" charset="0"/>
                  <a:cs typeface="Times New Roman" pitchFamily="18" charset="0"/>
                </a:endParaRPr>
              </a:p>
              <a:p>
                <a:pPr marL="457200" indent="-457200">
                  <a:lnSpc>
                    <a:spcPct val="150000"/>
                  </a:lnSpc>
                </a:pPr>
                <a:r>
                  <a:rPr lang="en-US" i="1"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 </a:t>
                </a:r>
                <a14:m>
                  <m:oMath xmlns:m="http://schemas.openxmlformats.org/officeDocument/2006/math">
                    <m:nary>
                      <m:naryPr>
                        <m:chr m:val="∑"/>
                        <m:supHide m:val="on"/>
                        <m:ctrlPr>
                          <a:rPr lang="en-US" sz="2400" i="1" smtClean="0">
                            <a:latin typeface="Cambria Math" panose="02040503050406030204" pitchFamily="18" charset="0"/>
                            <a:cs typeface="Times New Roman" pitchFamily="18" charset="0"/>
                          </a:rPr>
                        </m:ctrlPr>
                      </m:naryPr>
                      <m:sub>
                        <m:r>
                          <m:rPr>
                            <m:brk m:alnAt="7"/>
                          </m:rPr>
                          <a:rPr lang="en-US" sz="2400" b="0" i="1" smtClean="0">
                            <a:latin typeface="Cambria Math"/>
                            <a:cs typeface="Times New Roman" pitchFamily="18" charset="0"/>
                          </a:rPr>
                          <m:t>𝑥</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𝑋</m:t>
                        </m:r>
                      </m:sub>
                      <m:sup/>
                      <m:e>
                        <m:nary>
                          <m:naryPr>
                            <m:chr m:val="∑"/>
                            <m:supHide m:val="on"/>
                            <m:ctrlPr>
                              <a:rPr lang="en-US" sz="2400" i="1" smtClean="0">
                                <a:latin typeface="Cambria Math" panose="02040503050406030204" pitchFamily="18" charset="0"/>
                                <a:cs typeface="Times New Roman" pitchFamily="18" charset="0"/>
                              </a:rPr>
                            </m:ctrlPr>
                          </m:naryPr>
                          <m:sub>
                            <m:r>
                              <m:rPr>
                                <m:brk m:alnAt="7"/>
                              </m:rPr>
                              <a:rPr lang="en-US" sz="2400" b="0" i="1" smtClean="0">
                                <a:latin typeface="Cambria Math"/>
                                <a:cs typeface="Times New Roman" pitchFamily="18" charset="0"/>
                              </a:rPr>
                              <m:t>𝑦</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𝑌</m:t>
                            </m:r>
                          </m:sub>
                          <m:sup/>
                          <m:e>
                            <m:r>
                              <a:rPr lang="en-US" sz="2400" b="0" i="1" smtClean="0">
                                <a:latin typeface="Cambria Math"/>
                                <a:cs typeface="Times New Roman" pitchFamily="18" charset="0"/>
                              </a:rPr>
                              <m:t>𝑓</m:t>
                            </m:r>
                            <m:r>
                              <a:rPr lang="en-US" sz="2400" b="0" i="1" smtClean="0">
                                <a:latin typeface="Cambria Math"/>
                                <a:cs typeface="Times New Roman" pitchFamily="18" charset="0"/>
                              </a:rPr>
                              <m:t>(</m:t>
                            </m:r>
                            <m:r>
                              <a:rPr lang="en-US" sz="2400" b="0" i="1" smtClean="0">
                                <a:latin typeface="Cambria Math"/>
                                <a:cs typeface="Times New Roman" pitchFamily="18" charset="0"/>
                              </a:rPr>
                              <m:t>𝑥</m:t>
                            </m:r>
                            <m:r>
                              <a:rPr lang="en-US" sz="2400" b="0" i="1" smtClean="0">
                                <a:latin typeface="Cambria Math"/>
                                <a:cs typeface="Times New Roman" pitchFamily="18" charset="0"/>
                              </a:rPr>
                              <m:t>,</m:t>
                            </m:r>
                            <m:r>
                              <a:rPr lang="en-US" sz="2400" b="0" i="1" smtClean="0">
                                <a:latin typeface="Cambria Math"/>
                                <a:cs typeface="Times New Roman" pitchFamily="18" charset="0"/>
                              </a:rPr>
                              <m:t>𝑦</m:t>
                            </m:r>
                            <m:r>
                              <a:rPr lang="en-US" sz="2400" b="0" i="1" smtClean="0">
                                <a:latin typeface="Cambria Math"/>
                                <a:cs typeface="Times New Roman" pitchFamily="18" charset="0"/>
                              </a:rPr>
                              <m:t>)</m:t>
                            </m:r>
                          </m:e>
                        </m:nary>
                      </m:e>
                    </m:nary>
                  </m:oMath>
                </a14:m>
                <a:r>
                  <a:rPr lang="en-US" altLang="zh-CN" dirty="0">
                    <a:latin typeface="Times New Roman" pitchFamily="18" charset="0"/>
                    <a:cs typeface="Times New Roman" pitchFamily="18" charset="0"/>
                  </a:rPr>
                  <a:t>.</a:t>
                </a:r>
              </a:p>
              <a:p>
                <a:pPr marL="457200" indent="-457200">
                  <a:lnSpc>
                    <a:spcPct val="150000"/>
                  </a:lnSpc>
                </a:pPr>
                <a:r>
                  <a:rPr lang="zh-CN" altLang="en-US" dirty="0">
                    <a:latin typeface="Times New Roman" pitchFamily="18" charset="0"/>
                    <a:cs typeface="Times New Roman" pitchFamily="18" charset="0"/>
                  </a:rPr>
                  <a:t>        从集合 </a:t>
                </a:r>
                <a:r>
                  <a:rPr lang="en-US" i="1" dirty="0">
                    <a:latin typeface="Times New Roman" pitchFamily="18" charset="0"/>
                    <a:cs typeface="Times New Roman" pitchFamily="18" charset="0"/>
                  </a:rPr>
                  <a:t>X </a:t>
                </a:r>
                <a:r>
                  <a:rPr lang="zh-CN" altLang="en-US" dirty="0">
                    <a:latin typeface="Times New Roman" pitchFamily="18" charset="0"/>
                    <a:cs typeface="Times New Roman" pitchFamily="18" charset="0"/>
                  </a:rPr>
                  <a:t>到集合 </a:t>
                </a:r>
                <a:r>
                  <a:rPr lang="en-US" i="1" dirty="0">
                    <a:latin typeface="Times New Roman" pitchFamily="18" charset="0"/>
                    <a:cs typeface="Times New Roman" pitchFamily="18" charset="0"/>
                  </a:rPr>
                  <a:t>Y </a:t>
                </a:r>
                <a:r>
                  <a:rPr lang="zh-CN" altLang="en-US" dirty="0">
                    <a:latin typeface="Times New Roman" pitchFamily="18" charset="0"/>
                    <a:cs typeface="Times New Roman" pitchFamily="18" charset="0"/>
                  </a:rPr>
                  <a:t>的</a:t>
                </a:r>
                <a:r>
                  <a:rPr lang="zh-CN" altLang="en-US" b="1" dirty="0">
                    <a:solidFill>
                      <a:srgbClr val="0000FF"/>
                    </a:solidFill>
                    <a:effectLst>
                      <a:outerShdw blurRad="38100" dist="38100" dir="2700000" algn="tl">
                        <a:srgbClr val="C0C0C0"/>
                      </a:outerShdw>
                    </a:effectLst>
                    <a:latin typeface="华文细黑" pitchFamily="2" charset="-122"/>
                    <a:ea typeface="华文细黑" pitchFamily="2" charset="-122"/>
                  </a:rPr>
                  <a:t>相对流量</a:t>
                </a:r>
                <a:r>
                  <a:rPr lang="zh-CN" altLang="en-US" dirty="0">
                    <a:latin typeface="Times New Roman" pitchFamily="18" charset="0"/>
                    <a:cs typeface="Times New Roman" pitchFamily="18" charset="0"/>
                  </a:rPr>
                  <a:t>为</a:t>
                </a:r>
                <a:endParaRPr lang="en-US" altLang="zh-CN" dirty="0">
                  <a:latin typeface="Times New Roman" pitchFamily="18" charset="0"/>
                  <a:cs typeface="Times New Roman" pitchFamily="18" charset="0"/>
                </a:endParaRPr>
              </a:p>
              <a:p>
                <a:pPr marL="457200" indent="-457200">
                  <a:lnSpc>
                    <a:spcPct val="150000"/>
                  </a:lnSpc>
                </a:pPr>
                <a:r>
                  <a:rPr lang="en-US" sz="2000" i="1" dirty="0">
                    <a:latin typeface="Times New Roman" pitchFamily="18" charset="0"/>
                    <a:cs typeface="Times New Roman" pitchFamily="18" charset="0"/>
                    <a:sym typeface="Symbol"/>
                  </a:rPr>
                  <a:t>	</a:t>
                </a:r>
                <a:r>
                  <a:rPr lang="en-US" sz="2400" i="1" dirty="0">
                    <a:latin typeface="Times New Roman" pitchFamily="18" charset="0"/>
                    <a:cs typeface="Times New Roman" pitchFamily="18" charset="0"/>
                    <a:sym typeface="Symbol"/>
                  </a:rPr>
                  <a:t>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000" b="1" dirty="0">
                    <a:latin typeface="Times New Roman" pitchFamily="18" charset="0"/>
                    <a:cs typeface="Times New Roman" pitchFamily="18" charset="0"/>
                  </a:rPr>
                  <a:t>= </a:t>
                </a:r>
                <a14:m>
                  <m:oMath xmlns:m="http://schemas.openxmlformats.org/officeDocument/2006/math">
                    <m:nary>
                      <m:naryPr>
                        <m:chr m:val="∑"/>
                        <m:supHide m:val="on"/>
                        <m:ctrlPr>
                          <a:rPr lang="en-US" sz="2400" i="1" smtClean="0">
                            <a:latin typeface="Cambria Math" panose="02040503050406030204" pitchFamily="18" charset="0"/>
                            <a:cs typeface="Times New Roman" pitchFamily="18" charset="0"/>
                          </a:rPr>
                        </m:ctrlPr>
                      </m:naryPr>
                      <m:sub>
                        <m:r>
                          <m:rPr>
                            <m:brk m:alnAt="7"/>
                          </m:rPr>
                          <a:rPr lang="en-US" sz="2400" b="0" i="1" smtClean="0">
                            <a:latin typeface="Cambria Math"/>
                            <a:cs typeface="Times New Roman" pitchFamily="18" charset="0"/>
                          </a:rPr>
                          <m:t>𝑥</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𝑋</m:t>
                        </m:r>
                      </m:sub>
                      <m:sup/>
                      <m:e>
                        <m:nary>
                          <m:naryPr>
                            <m:chr m:val="∑"/>
                            <m:supHide m:val="on"/>
                            <m:ctrlPr>
                              <a:rPr lang="en-US" sz="2400" i="1" smtClean="0">
                                <a:latin typeface="Cambria Math" panose="02040503050406030204" pitchFamily="18" charset="0"/>
                                <a:cs typeface="Times New Roman" pitchFamily="18" charset="0"/>
                              </a:rPr>
                            </m:ctrlPr>
                          </m:naryPr>
                          <m:sub>
                            <m:r>
                              <m:rPr>
                                <m:brk m:alnAt="7"/>
                              </m:rPr>
                              <a:rPr lang="en-US" sz="2400" b="0" i="1" smtClean="0">
                                <a:latin typeface="Cambria Math"/>
                                <a:cs typeface="Times New Roman" pitchFamily="18" charset="0"/>
                              </a:rPr>
                              <m:t>𝑦</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𝑌</m:t>
                            </m:r>
                          </m:sub>
                          <m:sup/>
                          <m:e>
                            <m:r>
                              <a:rPr lang="en-US" sz="2400" b="0" i="1" smtClean="0">
                                <a:latin typeface="Cambria Math"/>
                                <a:ea typeface="Cambria Math"/>
                                <a:cs typeface="Times New Roman" pitchFamily="18" charset="0"/>
                              </a:rPr>
                              <m:t>𝜑</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𝑥</m:t>
                            </m:r>
                            <m:r>
                              <a:rPr lang="en-US" sz="2400" b="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𝑦</m:t>
                            </m:r>
                            <m:r>
                              <a:rPr lang="en-US" sz="2400" b="0" i="1" smtClean="0">
                                <a:latin typeface="Cambria Math"/>
                                <a:ea typeface="Cambria Math"/>
                                <a:cs typeface="Times New Roman" pitchFamily="18" charset="0"/>
                              </a:rPr>
                              <m:t>)</m:t>
                            </m:r>
                          </m:e>
                        </m:nary>
                      </m:e>
                    </m:nary>
                  </m:oMath>
                </a14:m>
                <a:r>
                  <a:rPr lang="en-US" altLang="zh-C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lnSpc>
                    <a:spcPct val="150000"/>
                  </a:lnSpc>
                </a:pPr>
                <a:endParaRPr lang="en-US" altLang="zh-CN" dirty="0">
                  <a:latin typeface="Times New Roman" pitchFamily="18" charset="0"/>
                  <a:cs typeface="Times New Roman" pitchFamily="18" charset="0"/>
                </a:endParaRPr>
              </a:p>
              <a:p>
                <a:pPr marL="457200">
                  <a:lnSpc>
                    <a:spcPct val="150000"/>
                  </a:lnSpc>
                </a:pPr>
                <a:r>
                  <a:rPr lang="zh-CN" altLang="en-US" dirty="0">
                    <a:latin typeface="Times New Roman" pitchFamily="18" charset="0"/>
                    <a:cs typeface="Times New Roman" pitchFamily="18" charset="0"/>
                  </a:rPr>
                  <a:t>为方便起见，包含单个顶点</a:t>
                </a:r>
                <a:r>
                  <a:rPr lang="en-US" i="1" dirty="0">
                    <a:latin typeface="Times New Roman" pitchFamily="18" charset="0"/>
                    <a:cs typeface="Times New Roman" pitchFamily="18" charset="0"/>
                  </a:rPr>
                  <a:t>u</a:t>
                </a:r>
                <a:r>
                  <a:rPr lang="zh-CN" altLang="en-US" dirty="0">
                    <a:latin typeface="Times New Roman" pitchFamily="18" charset="0"/>
                    <a:cs typeface="Times New Roman" pitchFamily="18" charset="0"/>
                  </a:rPr>
                  <a:t>的集合</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就用 </a:t>
                </a:r>
                <a:r>
                  <a:rPr lang="en-US" i="1" dirty="0">
                    <a:latin typeface="Times New Roman" pitchFamily="18" charset="0"/>
                    <a:cs typeface="Times New Roman" pitchFamily="18" charset="0"/>
                  </a:rPr>
                  <a:t>u </a:t>
                </a:r>
                <a:r>
                  <a:rPr lang="zh-CN" altLang="en-US" dirty="0">
                    <a:latin typeface="Times New Roman" pitchFamily="18" charset="0"/>
                    <a:cs typeface="Times New Roman" pitchFamily="18" charset="0"/>
                  </a:rPr>
                  <a:t>来表示。 </a:t>
                </a:r>
                <a:endParaRPr lang="en-US" altLang="zh-CN" dirty="0">
                  <a:latin typeface="Times New Roman" pitchFamily="18" charset="0"/>
                  <a:cs typeface="Times New Roman" pitchFamily="18" charset="0"/>
                </a:endParaRPr>
              </a:p>
              <a:p>
                <a:pPr marL="457200">
                  <a:lnSpc>
                    <a:spcPct val="150000"/>
                  </a:lnSpc>
                </a:pPr>
                <a:r>
                  <a:rPr lang="zh-CN" altLang="en-US" dirty="0">
                    <a:latin typeface="Times New Roman" pitchFamily="18" charset="0"/>
                    <a:cs typeface="Times New Roman" pitchFamily="18" charset="0"/>
                  </a:rPr>
                  <a:t>网络中任意中间顶点 </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，其流量守恒可表示为</a:t>
                </a:r>
                <a:r>
                  <a:rPr lang="en-US" i="1"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 = 0</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38200" y="1745397"/>
                <a:ext cx="8077200" cy="4161652"/>
              </a:xfrm>
              <a:prstGeom prst="rect">
                <a:avLst/>
              </a:prstGeom>
              <a:blipFill>
                <a:blip r:embed="rId3"/>
                <a:stretch>
                  <a:fillRect l="-679" b="-1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9644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64716</TotalTime>
  <Words>10369</Words>
  <Application>Microsoft Office PowerPoint</Application>
  <PresentationFormat>全屏显示(4:3)</PresentationFormat>
  <Paragraphs>1216</Paragraphs>
  <Slides>53</Slides>
  <Notes>36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70" baseType="lpstr">
      <vt:lpstr>Helvetica Neue</vt:lpstr>
      <vt:lpstr>仿宋</vt:lpstr>
      <vt:lpstr>华文楷体</vt:lpstr>
      <vt:lpstr>华文细黑</vt:lpstr>
      <vt:lpstr>楷体</vt:lpstr>
      <vt:lpstr>宋体</vt:lpstr>
      <vt:lpstr>宋体</vt:lpstr>
      <vt:lpstr>Arial</vt:lpstr>
      <vt:lpstr>Calibri</vt:lpstr>
      <vt:lpstr>Cambria Math</vt:lpstr>
      <vt:lpstr>Symbol</vt:lpstr>
      <vt:lpstr>Times</vt:lpstr>
      <vt:lpstr>Times New Roman</vt:lpstr>
      <vt:lpstr>Wingdings</vt:lpstr>
      <vt:lpstr>Office Theme</vt:lpstr>
      <vt:lpstr>Picture</vt:lpstr>
      <vt:lpstr>Equation</vt:lpstr>
      <vt:lpstr>第 11 章 网络流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1275</cp:revision>
  <dcterms:created xsi:type="dcterms:W3CDTF">2013-04-07T22:24:56Z</dcterms:created>
  <dcterms:modified xsi:type="dcterms:W3CDTF">2025-03-14T11:08:43Z</dcterms:modified>
</cp:coreProperties>
</file>