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336" r:id="rId31"/>
    <p:sldId id="338" r:id="rId32"/>
    <p:sldId id="339" r:id="rId33"/>
    <p:sldId id="335" r:id="rId34"/>
    <p:sldId id="340" r:id="rId35"/>
    <p:sldId id="298" r:id="rId36"/>
    <p:sldId id="341" r:id="rId37"/>
    <p:sldId id="305" r:id="rId38"/>
    <p:sldId id="342"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34" r:id="rId54"/>
    <p:sldId id="320" r:id="rId55"/>
    <p:sldId id="287" r:id="rId56"/>
    <p:sldId id="288" r:id="rId57"/>
    <p:sldId id="29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4ECA4"/>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146" autoAdjust="0"/>
  </p:normalViewPr>
  <p:slideViewPr>
    <p:cSldViewPr>
      <p:cViewPr>
        <p:scale>
          <a:sx n="60" d="100"/>
          <a:sy n="60" d="100"/>
        </p:scale>
        <p:origin x="1412"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3/21/2025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这里说的多项式算法，指找到最优解的算法</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a:t>
            </a:fld>
            <a:endParaRPr lang="en-US"/>
          </a:p>
        </p:txBody>
      </p:sp>
    </p:spTree>
    <p:extLst>
      <p:ext uri="{BB962C8B-B14F-4D97-AF65-F5344CB8AC3E}">
        <p14:creationId xmlns:p14="http://schemas.microsoft.com/office/powerpoint/2010/main" val="2783590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a:t>
            </a:r>
            <a:r>
              <a:rPr lang="en-US" altLang="zh-CN" dirty="0"/>
              <a:t>14.4</a:t>
            </a:r>
            <a:r>
              <a:rPr lang="zh-CN" altLang="en-US" dirty="0"/>
              <a:t>： 算法</a:t>
            </a:r>
            <a:r>
              <a:rPr lang="en-US" altLang="zh-CN" dirty="0"/>
              <a:t>A</a:t>
            </a:r>
            <a:r>
              <a:rPr lang="zh-CN" altLang="en-US" dirty="0"/>
              <a:t>对属于</a:t>
            </a:r>
            <a:r>
              <a:rPr lang="en-US" altLang="zh-CN" dirty="0"/>
              <a:t>L</a:t>
            </a:r>
            <a:r>
              <a:rPr lang="zh-CN" altLang="en-US" dirty="0"/>
              <a:t>的字符串都接收，对不属于</a:t>
            </a:r>
            <a:r>
              <a:rPr lang="en-US" altLang="zh-CN" dirty="0"/>
              <a:t>L</a:t>
            </a:r>
            <a:r>
              <a:rPr lang="zh-CN" altLang="en-US" dirty="0"/>
              <a:t>的都拒绝，则称语言</a:t>
            </a:r>
            <a:r>
              <a:rPr lang="en-US" altLang="zh-CN" dirty="0"/>
              <a:t>L</a:t>
            </a:r>
            <a:r>
              <a:rPr lang="zh-CN" altLang="en-US" dirty="0"/>
              <a:t>被算法</a:t>
            </a:r>
            <a:r>
              <a:rPr lang="en-US" altLang="zh-CN" dirty="0"/>
              <a:t>A</a:t>
            </a:r>
            <a:r>
              <a:rPr lang="zh-CN" altLang="en-US" dirty="0"/>
              <a:t>所判定</a:t>
            </a:r>
            <a:r>
              <a:rPr lang="en-US" altLang="zh-CN" dirty="0"/>
              <a:t>.</a:t>
            </a:r>
          </a:p>
          <a:p>
            <a:endParaRPr lang="en-US" altLang="zh-CN" dirty="0"/>
          </a:p>
          <a:p>
            <a:r>
              <a:rPr lang="zh-CN" altLang="en-US" dirty="0"/>
              <a:t>子符串 </a:t>
            </a:r>
            <a:r>
              <a:rPr lang="en-US" altLang="zh-CN" dirty="0"/>
              <a:t>=&gt; </a:t>
            </a:r>
            <a:r>
              <a:rPr lang="zh-CN" altLang="en-US" dirty="0"/>
              <a:t>字符串</a:t>
            </a:r>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extLst>
      <p:ext uri="{BB962C8B-B14F-4D97-AF65-F5344CB8AC3E}">
        <p14:creationId xmlns:p14="http://schemas.microsoft.com/office/powerpoint/2010/main" val="1558653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计算模型之间的多项式关联</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191168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itchFamily="18" charset="0"/>
                <a:ea typeface="SimSun" pitchFamily="2" charset="-122"/>
                <a:cs typeface="Times New Roman" pitchFamily="18" charset="0"/>
                <a:sym typeface="Symbol"/>
              </a:rPr>
              <a:t>因为每个问题对应一个语言，所以这里先讨论从一个语言到另一个语言的多项式规约</a:t>
            </a:r>
            <a:endParaRPr lang="en-US" dirty="0">
              <a:latin typeface="Times New Roman" pitchFamily="18" charset="0"/>
              <a:ea typeface="SimSun" pitchFamily="2" charset="-122"/>
              <a:cs typeface="Times New Roman" pitchFamily="18" charset="0"/>
              <a:sym typeface="Symbol"/>
            </a:endParaRPr>
          </a:p>
          <a:p>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是全语言</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15</a:t>
            </a:fld>
            <a:endParaRPr lang="en-US"/>
          </a:p>
        </p:txBody>
      </p:sp>
    </p:spTree>
    <p:extLst>
      <p:ext uri="{BB962C8B-B14F-4D97-AF65-F5344CB8AC3E}">
        <p14:creationId xmlns:p14="http://schemas.microsoft.com/office/powerpoint/2010/main" val="222013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问题的多项式规约</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10402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规约和判定之间的传递关系：两个语言之间可规约，且后者多项式可解，则前者也是多项式可解的</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58847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实际运用的时候，是把一个已知的</a:t>
            </a:r>
            <a:r>
              <a:rPr lang="en-US" altLang="zh-CN" dirty="0"/>
              <a:t>NP</a:t>
            </a:r>
            <a:r>
              <a:rPr lang="zh-CN" altLang="en-US" dirty="0"/>
              <a:t>完全问题规约到你所研究的问题上，从而证明你所研究的问题也是</a:t>
            </a:r>
            <a:r>
              <a:rPr lang="en-US" altLang="zh-CN" dirty="0"/>
              <a:t>NP</a:t>
            </a:r>
            <a:r>
              <a:rPr lang="zh-CN" altLang="en-US" dirty="0"/>
              <a:t>完全的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2305718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a:t>
            </a:r>
            <a:r>
              <a:rPr lang="zh-CN" altLang="en-US" dirty="0"/>
              <a:t>类语言 </a:t>
            </a:r>
            <a:r>
              <a:rPr lang="en-US" altLang="zh-CN" dirty="0"/>
              <a:t>vs P</a:t>
            </a:r>
            <a:r>
              <a:rPr lang="zh-CN" altLang="en-US" dirty="0"/>
              <a:t>类问题</a:t>
            </a:r>
            <a:endParaRPr lang="en-US" altLang="zh-CN" dirty="0"/>
          </a:p>
          <a:p>
            <a:r>
              <a:rPr lang="en-US" altLang="zh-CN" dirty="0"/>
              <a:t>P</a:t>
            </a:r>
            <a:r>
              <a:rPr lang="zh-CN" altLang="en-US" dirty="0"/>
              <a:t>类，是可被确定的图灵机在多项式时间内所判定</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2857660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a:t>
            </a:r>
            <a:r>
              <a:rPr lang="en-US" altLang="zh-CN" i="1" dirty="0"/>
              <a:t>L</a:t>
            </a:r>
            <a:r>
              <a:rPr lang="zh-CN" altLang="en-US" dirty="0"/>
              <a:t>被一个算法</a:t>
            </a:r>
            <a:r>
              <a:rPr lang="en-US" altLang="zh-CN" i="1" dirty="0"/>
              <a:t>A</a:t>
            </a:r>
            <a:r>
              <a:rPr lang="zh-CN" altLang="en-US" dirty="0"/>
              <a:t>所接收，指该语言是所有被该算法所接收的字符串的集合，</a:t>
            </a:r>
            <a:r>
              <a:rPr lang="en-US" altLang="zh-CN" i="1" dirty="0"/>
              <a:t>L</a:t>
            </a:r>
            <a:r>
              <a:rPr lang="en-US" altLang="zh-CN" dirty="0"/>
              <a:t> = {</a:t>
            </a:r>
            <a:r>
              <a:rPr lang="en-US" altLang="zh-CN" i="1" dirty="0" err="1"/>
              <a:t>x</a:t>
            </a:r>
            <a:r>
              <a:rPr lang="en-US" altLang="zh-CN" dirty="0" err="1"/>
              <a:t>|</a:t>
            </a:r>
            <a:r>
              <a:rPr lang="en-US" altLang="zh-CN" i="1" dirty="0" err="1"/>
              <a:t>A</a:t>
            </a:r>
            <a:r>
              <a:rPr lang="en-US" altLang="zh-CN" dirty="0"/>
              <a:t>(</a:t>
            </a:r>
            <a:r>
              <a:rPr lang="en-US" altLang="zh-CN" i="1" dirty="0"/>
              <a:t>x</a:t>
            </a:r>
            <a:r>
              <a:rPr lang="en-US" altLang="zh-CN" dirty="0"/>
              <a:t>)=1}. </a:t>
            </a:r>
          </a:p>
          <a:p>
            <a:r>
              <a:rPr lang="zh-CN" altLang="en-US" dirty="0"/>
              <a:t>讨论中，</a:t>
            </a:r>
            <a:r>
              <a:rPr lang="en-US" altLang="zh-CN" dirty="0"/>
              <a:t>A</a:t>
            </a:r>
            <a:r>
              <a:rPr lang="zh-CN" altLang="en-US" dirty="0"/>
              <a:t>对应定理前半句的一个算法，</a:t>
            </a:r>
            <a:r>
              <a:rPr lang="en-US" altLang="zh-CN" dirty="0"/>
              <a:t>B</a:t>
            </a:r>
            <a:r>
              <a:rPr lang="zh-CN" altLang="en-US" dirty="0"/>
              <a:t>对应后半句的一个算法</a:t>
            </a:r>
            <a:r>
              <a:rPr lang="en-US" altLang="zh-CN" dirty="0"/>
              <a:t>. [</a:t>
            </a:r>
            <a:r>
              <a:rPr lang="zh-CN" altLang="en-US" dirty="0"/>
              <a:t>见前面一个语言被一个算法所判定的定义</a:t>
            </a:r>
            <a:r>
              <a:rPr lang="en-US" altLang="zh-CN" dirty="0"/>
              <a:t>14.4]</a:t>
            </a:r>
          </a:p>
          <a:p>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242377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回顾一下，图</a:t>
            </a:r>
            <a:r>
              <a:rPr lang="en-US" altLang="zh-CN" dirty="0"/>
              <a:t>14-1</a:t>
            </a:r>
            <a:r>
              <a:rPr lang="zh-CN" altLang="en-US" dirty="0"/>
              <a:t>上面给出的</a:t>
            </a:r>
            <a:r>
              <a:rPr lang="en-US" altLang="zh-CN" dirty="0"/>
              <a:t>”</a:t>
            </a:r>
            <a:r>
              <a:rPr lang="zh-CN" altLang="en-US" dirty="0"/>
              <a:t>确定图灵机”的操作，来与这里的描述进行对比，即可理解这里说的三元组是如何工作的</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非确定图灵机，类似并行计算</a:t>
            </a:r>
            <a:r>
              <a:rPr lang="en-US" altLang="zh-CN" dirty="0"/>
              <a:t>…</a:t>
            </a:r>
            <a:r>
              <a:rPr lang="zh-CN" altLang="en-US" dirty="0"/>
              <a:t>是一个假想的计算模型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zh-CN" altLang="en-US" b="0" i="0" dirty="0">
                <a:solidFill>
                  <a:srgbClr val="333333"/>
                </a:solidFill>
                <a:effectLst/>
                <a:latin typeface="Helvetica Neue"/>
              </a:rPr>
              <a:t>非确定型图灵机 </a:t>
            </a:r>
            <a:r>
              <a:rPr lang="en-US" altLang="zh-CN" b="0" i="0" dirty="0">
                <a:solidFill>
                  <a:srgbClr val="333333"/>
                </a:solidFill>
                <a:effectLst/>
                <a:latin typeface="Helvetica Neue"/>
              </a:rPr>
              <a:t>M</a:t>
            </a:r>
            <a:r>
              <a:rPr lang="zh-CN" altLang="en-US" b="0" i="0" dirty="0">
                <a:solidFill>
                  <a:srgbClr val="333333"/>
                </a:solidFill>
                <a:effectLst/>
                <a:latin typeface="Helvetica Neue"/>
              </a:rPr>
              <a:t>在输入串上的计算过程可以表示为一棵树，不同的分支对应着每一步计算的不同的可能性。只要有任意一个分支进入接收状态，则称 </a:t>
            </a:r>
            <a:r>
              <a:rPr lang="en-US" altLang="zh-CN" b="0" i="0" dirty="0">
                <a:solidFill>
                  <a:srgbClr val="333333"/>
                </a:solidFill>
                <a:effectLst/>
                <a:latin typeface="Helvetica Neue"/>
              </a:rPr>
              <a:t>M</a:t>
            </a:r>
            <a:r>
              <a:rPr lang="zh-CN" altLang="en-US" b="0" i="0" dirty="0">
                <a:solidFill>
                  <a:srgbClr val="333333"/>
                </a:solidFill>
                <a:effectLst/>
                <a:latin typeface="Helvetica Neue"/>
              </a:rPr>
              <a:t>接收</a:t>
            </a:r>
            <a:endParaRPr lang="zh-CN" altLang="en-US" dirty="0">
              <a:effectLst/>
            </a:endParaRPr>
          </a:p>
          <a:p>
            <a:r>
              <a:rPr lang="zh-CN" altLang="en-US" b="0" i="0" dirty="0">
                <a:solidFill>
                  <a:srgbClr val="333333"/>
                </a:solidFill>
                <a:effectLst/>
                <a:latin typeface="Helvetica Neue"/>
              </a:rPr>
              <a:t> ；只要有任意一个分支进入拒绝状态，则称 </a:t>
            </a:r>
            <a:r>
              <a:rPr lang="en-US" altLang="zh-CN" b="0" i="0" dirty="0">
                <a:solidFill>
                  <a:srgbClr val="333333"/>
                </a:solidFill>
                <a:effectLst/>
                <a:latin typeface="Helvetica Neue"/>
              </a:rPr>
              <a:t>M</a:t>
            </a:r>
            <a:r>
              <a:rPr lang="zh-CN" altLang="en-US" b="0" i="0" dirty="0">
                <a:solidFill>
                  <a:srgbClr val="333333"/>
                </a:solidFill>
                <a:effectLst/>
                <a:latin typeface="Helvetica Neue"/>
              </a:rPr>
              <a:t>拒绝 ；某些分支可能永远无法停机，但只要有一个分支可以进入接收或拒绝状态，我们就说 </a:t>
            </a:r>
            <a:r>
              <a:rPr lang="en-US" altLang="zh-CN" b="0" i="0" dirty="0">
                <a:solidFill>
                  <a:srgbClr val="333333"/>
                </a:solidFill>
                <a:effectLst/>
                <a:latin typeface="Helvetica Neue"/>
              </a:rPr>
              <a:t>M</a:t>
            </a:r>
            <a:r>
              <a:rPr lang="zh-CN" altLang="en-US" b="0" i="0" dirty="0">
                <a:solidFill>
                  <a:srgbClr val="333333"/>
                </a:solidFill>
                <a:effectLst/>
                <a:latin typeface="Helvetica Neue"/>
              </a:rPr>
              <a:t>在输入</a:t>
            </a:r>
            <a:endParaRPr lang="zh-CN" altLang="en-US" dirty="0">
              <a:effectLst/>
            </a:endParaRPr>
          </a:p>
          <a:p>
            <a:r>
              <a:rPr lang="zh-CN" altLang="en-US" b="0" i="0" dirty="0">
                <a:solidFill>
                  <a:srgbClr val="333333"/>
                </a:solidFill>
                <a:effectLst/>
                <a:latin typeface="Helvetica Neue"/>
              </a:rPr>
              <a:t> 上可停机。注意，我们规定 </a:t>
            </a:r>
            <a:r>
              <a:rPr lang="en-US" altLang="zh-CN" b="0" i="0" dirty="0">
                <a:solidFill>
                  <a:srgbClr val="333333"/>
                </a:solidFill>
                <a:effectLst/>
                <a:latin typeface="Helvetica Neue"/>
              </a:rPr>
              <a:t>M</a:t>
            </a:r>
            <a:r>
              <a:rPr lang="zh-CN" altLang="en-US" b="0" i="0" dirty="0">
                <a:solidFill>
                  <a:srgbClr val="333333"/>
                </a:solidFill>
                <a:effectLst/>
                <a:latin typeface="Helvetica Neue"/>
              </a:rPr>
              <a:t>必须是无矛盾的，即它不能有某个分支接收而同时另一个分支拒绝，这样有矛盾的非确定型图灵机是不合法的。</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21</a:t>
            </a:fld>
            <a:endParaRPr lang="en-US"/>
          </a:p>
        </p:txBody>
      </p:sp>
    </p:spTree>
    <p:extLst>
      <p:ext uri="{BB962C8B-B14F-4D97-AF65-F5344CB8AC3E}">
        <p14:creationId xmlns:p14="http://schemas.microsoft.com/office/powerpoint/2010/main" val="1224577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solidFill>
                  <a:srgbClr val="333333"/>
                </a:solidFill>
                <a:effectLst/>
                <a:latin typeface="Arial" panose="020B0604020202020204" pitchFamily="34" charset="0"/>
              </a:rPr>
              <a:t>NP: Non-deterministic Polynomial, </a:t>
            </a:r>
            <a:r>
              <a:rPr lang="zh-CN" altLang="en-US" b="0" i="0" dirty="0">
                <a:solidFill>
                  <a:srgbClr val="333333"/>
                </a:solidFill>
                <a:effectLst/>
                <a:latin typeface="Arial" panose="020B0604020202020204" pitchFamily="34" charset="0"/>
              </a:rPr>
              <a:t>即：多项式复杂程度的非确定性问题</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22</a:t>
            </a:fld>
            <a:endParaRPr lang="en-US"/>
          </a:p>
        </p:txBody>
      </p:sp>
    </p:spTree>
    <p:extLst>
      <p:ext uri="{BB962C8B-B14F-4D97-AF65-F5344CB8AC3E}">
        <p14:creationId xmlns:p14="http://schemas.microsoft.com/office/powerpoint/2010/main" val="867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 Blank</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3068714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a:t>
            </a:r>
            <a:r>
              <a:rPr lang="en-US" altLang="zh-CN" dirty="0"/>
              <a:t>14.11</a:t>
            </a:r>
            <a:r>
              <a:rPr lang="zh-CN" altLang="en-US" dirty="0"/>
              <a:t>里，作为例子，</a:t>
            </a:r>
            <a:r>
              <a:rPr lang="en-US" altLang="zh-CN" dirty="0"/>
              <a:t>x</a:t>
            </a:r>
            <a:r>
              <a:rPr lang="zh-CN" altLang="en-US" dirty="0"/>
              <a:t>可以想象成存在哈密尔顿圈的一个图，</a:t>
            </a:r>
            <a:r>
              <a:rPr lang="en-US" altLang="zh-CN" dirty="0"/>
              <a:t>y</a:t>
            </a:r>
            <a:r>
              <a:rPr lang="zh-CN" altLang="en-US" dirty="0"/>
              <a:t>则是该图的一个哈密尔顿圈，这时</a:t>
            </a:r>
            <a:r>
              <a:rPr lang="en-US" altLang="zh-CN" dirty="0"/>
              <a:t>, y</a:t>
            </a:r>
            <a:r>
              <a:rPr lang="zh-CN" altLang="en-US" dirty="0"/>
              <a:t>就是</a:t>
            </a:r>
            <a:r>
              <a:rPr lang="en-US" altLang="zh-CN" dirty="0"/>
              <a:t>x</a:t>
            </a:r>
            <a:r>
              <a:rPr lang="zh-CN" altLang="en-US" dirty="0"/>
              <a:t>的一个证书</a:t>
            </a:r>
            <a:endParaRPr lang="en-US" altLang="zh-CN" dirty="0"/>
          </a:p>
          <a:p>
            <a:endParaRPr lang="en-US" dirty="0"/>
          </a:p>
          <a:p>
            <a:r>
              <a:rPr lang="zh-CN" altLang="en-US" dirty="0"/>
              <a:t>引入</a:t>
            </a:r>
            <a:r>
              <a:rPr lang="zh-CN" altLang="en-US"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多项式检验机，就是为了“证明一个语言</a:t>
            </a:r>
            <a:r>
              <a:rPr lang="en-US" altLang="zh-CN"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L</a:t>
            </a:r>
            <a:r>
              <a:rPr lang="zh-CN" altLang="en-US"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是否是</a:t>
            </a:r>
            <a:r>
              <a:rPr lang="en-US" altLang="zh-CN"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类语言”的</a:t>
            </a:r>
            <a:r>
              <a:rPr lang="en-US" altLang="zh-CN"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a:t>
            </a:r>
            <a:r>
              <a:rPr lang="zh-CN" altLang="en-US"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这是因为直接设计一个非确定图灵机来接收这个语言，一般来说不太方便</a:t>
            </a:r>
            <a:r>
              <a:rPr lang="en-US" altLang="zh-CN" sz="12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23</a:t>
            </a:fld>
            <a:endParaRPr lang="en-US"/>
          </a:p>
        </p:txBody>
      </p:sp>
    </p:spTree>
    <p:extLst>
      <p:ext uri="{BB962C8B-B14F-4D97-AF65-F5344CB8AC3E}">
        <p14:creationId xmlns:p14="http://schemas.microsoft.com/office/powerpoint/2010/main" val="2191022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一个问题</a:t>
            </a:r>
            <a:r>
              <a:rPr lang="zh-CN" altLang="en-US" dirty="0">
                <a:sym typeface="Symbol" panose="05050102010706020507" pitchFamily="18" charset="2"/>
              </a:rPr>
              <a:t>的</a:t>
            </a:r>
            <a:r>
              <a:rPr lang="en-US" altLang="en-US" sz="1200" b="1" dirty="0">
                <a:latin typeface="Times New Roman" panose="02020603050405020304" pitchFamily="18" charset="0"/>
                <a:ea typeface="SimSun" panose="02010600030101010101" pitchFamily="2" charset="-122"/>
                <a:cs typeface="Times New Roman" panose="02020603050405020304" pitchFamily="18" charset="0"/>
              </a:rPr>
              <a:t>NP-</a:t>
            </a:r>
            <a:r>
              <a:rPr lang="zh-CN" altLang="en-US" sz="1200" b="1" dirty="0">
                <a:latin typeface="Times New Roman" panose="02020603050405020304" pitchFamily="18" charset="0"/>
                <a:cs typeface="Times New Roman" panose="02020603050405020304" pitchFamily="18" charset="0"/>
              </a:rPr>
              <a:t>算法，不是它的多项式算（解）法，而是多项式检验算法</a:t>
            </a:r>
            <a:r>
              <a:rPr lang="en-US" altLang="zh-CN" sz="1200" b="1" dirty="0">
                <a:latin typeface="Times New Roman" panose="02020603050405020304" pitchFamily="18" charset="0"/>
                <a:cs typeface="Times New Roman" panose="02020603050405020304" pitchFamily="18" charset="0"/>
              </a:rPr>
              <a:t>. </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316538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这里，实际上，我们用了问题的解，即哈密尔顿回路，作为证书。这样的算法，当然比求解原问题容易，只需检验即可。</a:t>
            </a:r>
            <a:endParaRPr lang="en-US" altLang="zh-CN" dirty="0"/>
          </a:p>
          <a:p>
            <a:endParaRPr lang="en-US" dirty="0"/>
          </a:p>
          <a:p>
            <a:r>
              <a:rPr lang="zh-CN" altLang="en-US" dirty="0"/>
              <a:t>讨论证书怎么来的呢？</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25</a:t>
            </a:fld>
            <a:endParaRPr lang="en-US"/>
          </a:p>
        </p:txBody>
      </p:sp>
    </p:spTree>
    <p:extLst>
      <p:ext uri="{BB962C8B-B14F-4D97-AF65-F5344CB8AC3E}">
        <p14:creationId xmlns:p14="http://schemas.microsoft.com/office/powerpoint/2010/main" val="1656164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 = NP</a:t>
            </a:r>
            <a:r>
              <a:rPr lang="zh-CN" altLang="en-US" dirty="0"/>
              <a:t>如果成立，那么意味着，只要能够把一道题写成可以多项式时间内可以验证的形式，便立刻可以知道它存在高效解法。</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29</a:t>
            </a:fld>
            <a:endParaRPr lang="en-US"/>
          </a:p>
        </p:txBody>
      </p:sp>
    </p:spTree>
    <p:extLst>
      <p:ext uri="{BB962C8B-B14F-4D97-AF65-F5344CB8AC3E}">
        <p14:creationId xmlns:p14="http://schemas.microsoft.com/office/powerpoint/2010/main" val="183874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en-US" altLang="zh-CN" dirty="0">
                <a:sym typeface="Symbol" panose="05050102010706020507" pitchFamily="18" charset="2"/>
              </a:rPr>
              <a:t>B, </a:t>
            </a:r>
            <a:r>
              <a:rPr lang="zh-CN" altLang="en-US" dirty="0">
                <a:sym typeface="Symbol" panose="05050102010706020507" pitchFamily="18" charset="2"/>
              </a:rPr>
              <a:t>意味着</a:t>
            </a:r>
            <a:r>
              <a:rPr lang="en-US" altLang="zh-CN" dirty="0">
                <a:sym typeface="Symbol" panose="05050102010706020507" pitchFamily="18" charset="2"/>
              </a:rPr>
              <a:t>”</a:t>
            </a:r>
            <a:r>
              <a:rPr lang="zh-CN" altLang="en-US" dirty="0">
                <a:sym typeface="Symbol" panose="05050102010706020507" pitchFamily="18" charset="2"/>
              </a:rPr>
              <a:t>如果</a:t>
            </a:r>
            <a:r>
              <a:rPr lang="en-US" altLang="zh-CN" dirty="0">
                <a:sym typeface="Symbol" panose="05050102010706020507" pitchFamily="18" charset="2"/>
              </a:rPr>
              <a:t>A</a:t>
            </a:r>
            <a:r>
              <a:rPr lang="zh-CN" altLang="en-US" dirty="0">
                <a:sym typeface="Symbol" panose="05050102010706020507" pitchFamily="18" charset="2"/>
              </a:rPr>
              <a:t>成立，则</a:t>
            </a:r>
            <a:r>
              <a:rPr lang="en-US" altLang="zh-CN" dirty="0">
                <a:sym typeface="Symbol" panose="05050102010706020507" pitchFamily="18" charset="2"/>
              </a:rPr>
              <a:t>B</a:t>
            </a:r>
            <a:r>
              <a:rPr lang="zh-CN" altLang="en-US" dirty="0">
                <a:sym typeface="Symbol" panose="05050102010706020507" pitchFamily="18" charset="2"/>
              </a:rPr>
              <a:t>一定成立</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t>A</a:t>
            </a:r>
            <a:r>
              <a:rPr lang="en-US" altLang="zh-CN" dirty="0">
                <a:sym typeface="Symbol" panose="05050102010706020507" pitchFamily="18" charset="2"/>
              </a:rPr>
              <a:t>B</a:t>
            </a:r>
            <a:r>
              <a:rPr lang="zh-CN" altLang="en-US" dirty="0">
                <a:sym typeface="Symbol" panose="05050102010706020507" pitchFamily="18" charset="2"/>
              </a:rPr>
              <a:t>等价于</a:t>
            </a:r>
            <a:r>
              <a:rPr lang="en-US" altLang="zh-CN" dirty="0">
                <a:sym typeface="Symbol" panose="05050102010706020507" pitchFamily="18" charset="2"/>
              </a:rPr>
              <a:t>AB</a:t>
            </a:r>
            <a:r>
              <a:rPr lang="zh-CN" altLang="en-US" dirty="0">
                <a:sym typeface="Symbol" panose="05050102010706020507" pitchFamily="18" charset="2"/>
              </a:rPr>
              <a:t>）；</a:t>
            </a:r>
            <a:r>
              <a:rPr lang="en-US" altLang="zh-CN" sz="1200" dirty="0">
                <a:latin typeface="Times" panose="02020603050405020304" pitchFamily="18" charset="0"/>
                <a:sym typeface="Symbol" panose="05050102010706020507" pitchFamily="18" charset="2"/>
              </a:rPr>
              <a:t> </a:t>
            </a:r>
          </a:p>
          <a:p>
            <a:endParaRPr lang="en-US" sz="1200" dirty="0">
              <a:latin typeface="Times" panose="02020603050405020304" pitchFamily="18" charset="0"/>
              <a:sym typeface="Symbol" panose="05050102010706020507" pitchFamily="18" charset="2"/>
            </a:endParaRPr>
          </a:p>
          <a:p>
            <a:r>
              <a:rPr lang="zh-CN" altLang="en-US" dirty="0">
                <a:sym typeface="Symbol" panose="05050102010706020507" pitchFamily="18" charset="2"/>
              </a:rPr>
              <a:t> </a:t>
            </a:r>
            <a:r>
              <a:rPr lang="en-US" altLang="zh-CN" dirty="0">
                <a:sym typeface="Symbol" panose="05050102010706020507" pitchFamily="18" charset="2"/>
              </a:rPr>
              <a:t>= ((x1 </a:t>
            </a:r>
            <a:r>
              <a:rPr lang="zh-CN" altLang="en-US" dirty="0">
                <a:sym typeface="Symbol" panose="05050102010706020507" pitchFamily="18" charset="2"/>
              </a:rPr>
              <a:t> </a:t>
            </a:r>
            <a:r>
              <a:rPr lang="en-US" altLang="zh-CN" dirty="0">
                <a:sym typeface="Symbol" panose="05050102010706020507" pitchFamily="18" charset="2"/>
              </a:rPr>
              <a:t>x2)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x1</a:t>
            </a:r>
            <a:r>
              <a:rPr lang="zh-CN" altLang="en-US" dirty="0">
                <a:sym typeface="Symbol" panose="05050102010706020507" pitchFamily="18" charset="2"/>
              </a:rPr>
              <a:t>  </a:t>
            </a:r>
            <a:r>
              <a:rPr lang="en-US" altLang="zh-CN" dirty="0">
                <a:sym typeface="Symbol" panose="05050102010706020507" pitchFamily="18" charset="2"/>
              </a:rPr>
              <a:t>x3) </a:t>
            </a:r>
            <a:r>
              <a:rPr lang="zh-CN" altLang="en-US" dirty="0">
                <a:sym typeface="Symbol" panose="05050102010706020507" pitchFamily="18" charset="2"/>
              </a:rPr>
              <a:t> </a:t>
            </a:r>
            <a:r>
              <a:rPr lang="en-US" altLang="zh-CN" dirty="0">
                <a:sym typeface="Symbol" panose="05050102010706020507" pitchFamily="18" charset="2"/>
              </a:rPr>
              <a:t>x4))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x2 </a:t>
            </a:r>
            <a:r>
              <a:rPr lang="zh-CN" altLang="en-US" dirty="0">
                <a:sym typeface="Symbol" panose="05050102010706020507" pitchFamily="18" charset="2"/>
              </a:rPr>
              <a:t> </a:t>
            </a:r>
            <a:r>
              <a:rPr lang="en-US" altLang="zh-CN" dirty="0">
                <a:sym typeface="Symbol" panose="05050102010706020507" pitchFamily="18" charset="2"/>
              </a:rPr>
              <a:t>x3)</a:t>
            </a:r>
            <a:r>
              <a:rPr lang="zh-CN" altLang="en-US" dirty="0">
                <a:sym typeface="Symbol" panose="05050102010706020507" pitchFamily="18" charset="2"/>
              </a:rPr>
              <a:t> </a:t>
            </a:r>
            <a:endParaRPr lang="en-US" altLang="zh-CN" sz="1200" dirty="0">
              <a:latin typeface="Times" panose="02020603050405020304" pitchFamily="18" charset="0"/>
              <a:sym typeface="Symbol" panose="05050102010706020507" pitchFamily="18" charset="2"/>
            </a:endParaRPr>
          </a:p>
          <a:p>
            <a:r>
              <a:rPr lang="en-US" dirty="0"/>
              <a:t>    =</a:t>
            </a:r>
            <a:r>
              <a:rPr lang="en-US" altLang="zh-CN" dirty="0">
                <a:sym typeface="Symbol" panose="05050102010706020507" pitchFamily="18" charset="2"/>
              </a:rPr>
              <a:t> ((0 </a:t>
            </a:r>
            <a:r>
              <a:rPr lang="zh-CN" altLang="en-US" dirty="0">
                <a:sym typeface="Symbol" panose="05050102010706020507" pitchFamily="18" charset="2"/>
              </a:rPr>
              <a:t> </a:t>
            </a:r>
            <a:r>
              <a:rPr lang="en-US" altLang="zh-CN" dirty="0">
                <a:sym typeface="Symbol" panose="05050102010706020507" pitchFamily="18" charset="2"/>
              </a:rPr>
              <a:t>0)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  </a:t>
            </a:r>
            <a:r>
              <a:rPr lang="en-US" altLang="zh-CN" dirty="0">
                <a:sym typeface="Symbol" panose="05050102010706020507" pitchFamily="18" charset="2"/>
              </a:rPr>
              <a:t>1) </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 </a:t>
            </a:r>
            <a:r>
              <a:rPr lang="zh-CN" altLang="en-US" dirty="0">
                <a:sym typeface="Symbol" panose="05050102010706020507" pitchFamily="18" charset="2"/>
              </a:rPr>
              <a:t> </a:t>
            </a:r>
            <a:r>
              <a:rPr lang="en-US" altLang="zh-CN" dirty="0">
                <a:sym typeface="Symbol" panose="05050102010706020507" pitchFamily="18" charset="2"/>
              </a:rPr>
              <a:t>1)</a:t>
            </a:r>
            <a:r>
              <a:rPr lang="zh-CN" altLang="en-US" dirty="0">
                <a:sym typeface="Symbol" panose="05050102010706020507" pitchFamily="18" charset="2"/>
              </a:rPr>
              <a:t> </a:t>
            </a:r>
            <a:endParaRPr lang="en-US" altLang="zh-CN" dirty="0">
              <a:sym typeface="Symbol" panose="05050102010706020507" pitchFamily="18" charset="2"/>
            </a:endParaRPr>
          </a:p>
          <a:p>
            <a:r>
              <a:rPr lang="en-US" altLang="zh-CN" dirty="0"/>
              <a:t>    =</a:t>
            </a:r>
            <a:r>
              <a:rPr lang="en-US" altLang="zh-CN" dirty="0">
                <a:sym typeface="Symbol" panose="05050102010706020507" pitchFamily="18" charset="2"/>
              </a:rPr>
              <a:t> (0 </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ym typeface="Symbol" panose="05050102010706020507" pitchFamily="18" charset="2"/>
              </a:rPr>
              <a:t> </a:t>
            </a:r>
            <a:r>
              <a:rPr lang="en-US" altLang="zh-CN" dirty="0">
                <a:sym typeface="Symbol" panose="05050102010706020507" pitchFamily="18" charset="2"/>
              </a:rPr>
              <a:t>1)</a:t>
            </a:r>
            <a:r>
              <a:rPr lang="zh-CN" altLang="en-US" dirty="0">
                <a:sym typeface="Symbol" panose="05050102010706020507" pitchFamily="18" charset="2"/>
              </a:rPr>
              <a:t> </a:t>
            </a:r>
            <a:endParaRPr lang="en-US" altLang="zh-CN" dirty="0">
              <a:sym typeface="Symbol" panose="05050102010706020507" pitchFamily="18" charset="2"/>
            </a:endParaRPr>
          </a:p>
          <a:p>
            <a:r>
              <a:rPr lang="en-US" altLang="zh-CN" dirty="0"/>
              <a:t>    =</a:t>
            </a:r>
            <a:r>
              <a:rPr lang="en-US" altLang="zh-CN" dirty="0">
                <a:sym typeface="Symbol" panose="05050102010706020507" pitchFamily="18" charset="2"/>
              </a:rPr>
              <a:t> (0 </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ym typeface="Symbol" panose="05050102010706020507" pitchFamily="18" charset="2"/>
              </a:rPr>
              <a:t> </a:t>
            </a:r>
            <a:r>
              <a:rPr lang="en-US" altLang="zh-CN" dirty="0">
                <a:sym typeface="Symbol" panose="05050102010706020507" pitchFamily="18" charset="2"/>
              </a:rPr>
              <a:t>1)</a:t>
            </a:r>
            <a:r>
              <a:rPr lang="zh-CN" altLang="en-US" dirty="0">
                <a:sym typeface="Symbol" panose="05050102010706020507" pitchFamily="18" charset="2"/>
              </a:rPr>
              <a:t> </a:t>
            </a:r>
            <a:endParaRPr lang="en-US" altLang="zh-CN" dirty="0">
              <a:sym typeface="Symbol" panose="05050102010706020507" pitchFamily="18" charset="2"/>
            </a:endParaRPr>
          </a:p>
          <a:p>
            <a:r>
              <a:rPr lang="en-US" altLang="zh-CN" dirty="0"/>
              <a:t>    =</a:t>
            </a:r>
            <a:r>
              <a:rPr lang="en-US" altLang="zh-CN" dirty="0">
                <a:sym typeface="Symbol" panose="05050102010706020507" pitchFamily="18" charset="2"/>
              </a:rPr>
              <a:t> (0 </a:t>
            </a:r>
            <a:r>
              <a:rPr lang="zh-CN" altLang="en-US" dirty="0">
                <a:sym typeface="Symbol" panose="05050102010706020507" pitchFamily="18" charset="2"/>
              </a:rPr>
              <a:t> </a:t>
            </a:r>
            <a:r>
              <a:rPr lang="en-US" altLang="zh-CN" dirty="0">
                <a:sym typeface="Symbol" panose="05050102010706020507" pitchFamily="18" charset="2"/>
              </a:rPr>
              <a:t>1)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1</a:t>
            </a:r>
          </a:p>
          <a:p>
            <a:r>
              <a:rPr lang="en-US" altLang="zh-CN" dirty="0"/>
              <a:t>    =</a:t>
            </a:r>
            <a:r>
              <a:rPr lang="en-US" altLang="zh-CN" dirty="0">
                <a:sym typeface="Symbol" panose="05050102010706020507" pitchFamily="18" charset="2"/>
              </a:rPr>
              <a:t> 1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1</a:t>
            </a:r>
          </a:p>
          <a:p>
            <a:r>
              <a:rPr lang="en-US" dirty="0">
                <a:sym typeface="Symbol" panose="05050102010706020507" pitchFamily="18" charset="2"/>
              </a:rPr>
              <a:t>    = 1</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extLst>
      <p:ext uri="{BB962C8B-B14F-4D97-AF65-F5344CB8AC3E}">
        <p14:creationId xmlns:p14="http://schemas.microsoft.com/office/powerpoint/2010/main" val="779213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顶点支配集</a:t>
            </a:r>
            <a:r>
              <a:rPr lang="en-US" altLang="zh-CN" dirty="0"/>
              <a:t>(dominating set)</a:t>
            </a:r>
            <a:r>
              <a:rPr lang="zh-CN" altLang="en-US" dirty="0"/>
              <a:t>指该集合</a:t>
            </a:r>
            <a:r>
              <a:rPr lang="en-US" altLang="zh-CN" dirty="0"/>
              <a:t>(</a:t>
            </a:r>
            <a:r>
              <a:rPr lang="zh-CN" altLang="en-US" dirty="0"/>
              <a:t>如记作</a:t>
            </a:r>
            <a:r>
              <a:rPr lang="en-US" altLang="zh-CN" dirty="0"/>
              <a:t>V*)</a:t>
            </a:r>
            <a:r>
              <a:rPr lang="zh-CN" altLang="en-US" dirty="0"/>
              <a:t>中的顶点与该集合的补集（</a:t>
            </a:r>
            <a:r>
              <a:rPr lang="en-US" altLang="zh-CN" dirty="0"/>
              <a:t>G-V*</a:t>
            </a:r>
            <a:r>
              <a:rPr lang="zh-CN" altLang="en-US" dirty="0"/>
              <a:t>）中的顶点都有直接相邻关系</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32</a:t>
            </a:fld>
            <a:endParaRPr lang="en-US"/>
          </a:p>
        </p:txBody>
      </p:sp>
    </p:spTree>
    <p:extLst>
      <p:ext uri="{BB962C8B-B14F-4D97-AF65-F5344CB8AC3E}">
        <p14:creationId xmlns:p14="http://schemas.microsoft.com/office/powerpoint/2010/main" val="696975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itchFamily="18" charset="0"/>
                <a:ea typeface="SimSun" pitchFamily="2" charset="-122"/>
                <a:cs typeface="Times New Roman" pitchFamily="18" charset="0"/>
              </a:rPr>
              <a:t>给定一个加权的完全图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TSP</a:t>
            </a:r>
            <a:r>
              <a:rPr lang="zh-CN" altLang="en-US" dirty="0">
                <a:latin typeface="Times New Roman" pitchFamily="18" charset="0"/>
                <a:ea typeface="SimSun" pitchFamily="2" charset="-122"/>
                <a:cs typeface="Times New Roman" pitchFamily="18" charset="0"/>
              </a:rPr>
              <a:t>问题</a:t>
            </a:r>
            <a:r>
              <a:rPr lang="en-US" altLang="zh-CN"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货郎担问题</a:t>
            </a:r>
            <a:r>
              <a:rPr lang="en-US" altLang="zh-CN" b="1"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，是找出</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中一条</a:t>
            </a:r>
            <a:r>
              <a:rPr lang="zh-CN" altLang="en-US" sz="1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总权值最小的哈密尔顿回路</a:t>
            </a:r>
            <a:r>
              <a:rPr lang="zh-CN" altLang="en-US" dirty="0">
                <a:latin typeface="Times New Roman" pitchFamily="18" charset="0"/>
                <a:ea typeface="SimSun" pitchFamily="2" charset="-122"/>
                <a:cs typeface="Times New Roman" pitchFamily="18" charset="0"/>
              </a:rPr>
              <a:t>，称为</a:t>
            </a:r>
            <a:r>
              <a:rPr lang="zh-CN" altLang="en-US" sz="1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货郎担回路</a:t>
            </a:r>
            <a:endParaRPr lang="en-US"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33</a:t>
            </a:fld>
            <a:endParaRPr lang="en-US"/>
          </a:p>
        </p:txBody>
      </p:sp>
    </p:spTree>
    <p:extLst>
      <p:ext uri="{BB962C8B-B14F-4D97-AF65-F5344CB8AC3E}">
        <p14:creationId xmlns:p14="http://schemas.microsoft.com/office/powerpoint/2010/main" val="1627841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1971</a:t>
            </a:r>
            <a:r>
              <a:rPr lang="zh-CN" altLang="en-US" dirty="0"/>
              <a:t>年，</a:t>
            </a:r>
            <a:r>
              <a:rPr lang="en-US" altLang="zh-CN" dirty="0"/>
              <a:t>Stephen Cook</a:t>
            </a:r>
            <a:r>
              <a:rPr lang="zh-CN" altLang="en-US" dirty="0"/>
              <a:t>证明了</a:t>
            </a:r>
            <a:r>
              <a:rPr lang="en-US" altLang="zh-CN" dirty="0"/>
              <a:t>SAT</a:t>
            </a:r>
            <a:r>
              <a:rPr lang="zh-CN" altLang="en-US" dirty="0"/>
              <a:t>问题是一个</a:t>
            </a:r>
            <a:r>
              <a:rPr lang="en-US" altLang="zh-CN" dirty="0"/>
              <a:t>NPC</a:t>
            </a:r>
            <a:r>
              <a:rPr lang="zh-CN" altLang="en-US" dirty="0"/>
              <a:t>问题，成为</a:t>
            </a:r>
            <a:r>
              <a:rPr lang="en-US" altLang="zh-CN" dirty="0"/>
              <a:t>Cook</a:t>
            </a:r>
            <a:r>
              <a:rPr lang="zh-CN" altLang="en-US" dirty="0"/>
              <a:t>定理，其具有划时代的意义，因为它证明了</a:t>
            </a:r>
            <a:r>
              <a:rPr lang="en-US" altLang="zh-CN" dirty="0"/>
              <a:t>NP</a:t>
            </a:r>
            <a:r>
              <a:rPr lang="zh-CN" altLang="en-US" dirty="0"/>
              <a:t>类中确实存在像</a:t>
            </a:r>
            <a:r>
              <a:rPr lang="en-US" altLang="zh-CN" dirty="0"/>
              <a:t>SAT</a:t>
            </a:r>
            <a:r>
              <a:rPr lang="zh-CN" altLang="en-US" dirty="0"/>
              <a:t>这样的</a:t>
            </a:r>
            <a:r>
              <a:rPr lang="en-US" altLang="zh-CN" dirty="0"/>
              <a:t>NPC</a:t>
            </a:r>
            <a:r>
              <a:rPr lang="zh-CN" altLang="en-US" dirty="0"/>
              <a:t>问题</a:t>
            </a:r>
            <a:r>
              <a:rPr lang="en-US" altLang="zh-CN" dirty="0"/>
              <a:t>. </a:t>
            </a:r>
            <a:r>
              <a:rPr lang="zh-CN" altLang="en-US" dirty="0"/>
              <a:t>通过这个定理，我们可以证明和发现其它</a:t>
            </a:r>
            <a:r>
              <a:rPr lang="en-US" altLang="zh-CN" dirty="0"/>
              <a:t>NPC</a:t>
            </a:r>
            <a:r>
              <a:rPr lang="zh-CN" altLang="en-US" dirty="0"/>
              <a:t>问题。</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35</a:t>
            </a:fld>
            <a:endParaRPr lang="en-US"/>
          </a:p>
        </p:txBody>
      </p:sp>
    </p:spTree>
    <p:extLst>
      <p:ext uri="{BB962C8B-B14F-4D97-AF65-F5344CB8AC3E}">
        <p14:creationId xmlns:p14="http://schemas.microsoft.com/office/powerpoint/2010/main" val="2732168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37</a:t>
            </a:fld>
            <a:endParaRPr lang="en-US"/>
          </a:p>
        </p:txBody>
      </p:sp>
    </p:spTree>
    <p:extLst>
      <p:ext uri="{BB962C8B-B14F-4D97-AF65-F5344CB8AC3E}">
        <p14:creationId xmlns:p14="http://schemas.microsoft.com/office/powerpoint/2010/main" val="1500632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a:t>
            </a:r>
            <a:r>
              <a:rPr lang="zh-CN" altLang="en-US" dirty="0"/>
              <a:t>）不互补的两个顶点间，必然有边，这是之前的加边规则规定的</a:t>
            </a:r>
            <a:r>
              <a:rPr lang="en-US" altLang="zh-CN" dirty="0"/>
              <a:t>..</a:t>
            </a:r>
            <a:r>
              <a:rPr lang="zh-CN" altLang="en-US" dirty="0"/>
              <a:t>而互补的两个文字</a:t>
            </a:r>
            <a:r>
              <a:rPr lang="en-US" altLang="zh-CN" dirty="0"/>
              <a:t>【</a:t>
            </a:r>
            <a:r>
              <a:rPr lang="zh-CN" altLang="en-US" dirty="0"/>
              <a:t>顶点</a:t>
            </a:r>
            <a:r>
              <a:rPr lang="en-US" altLang="zh-CN" dirty="0"/>
              <a:t>】</a:t>
            </a:r>
            <a:r>
              <a:rPr lang="zh-CN" altLang="en-US" dirty="0"/>
              <a:t>不可能同时值为</a:t>
            </a:r>
            <a:r>
              <a:rPr lang="en-US" altLang="zh-CN" dirty="0"/>
              <a:t>1</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40</a:t>
            </a:fld>
            <a:endParaRPr lang="en-US"/>
          </a:p>
        </p:txBody>
      </p:sp>
    </p:spTree>
    <p:extLst>
      <p:ext uri="{BB962C8B-B14F-4D97-AF65-F5344CB8AC3E}">
        <p14:creationId xmlns:p14="http://schemas.microsoft.com/office/powerpoint/2010/main" val="205761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a:t>
            </a:r>
            <a:r>
              <a:rPr lang="zh-CN" altLang="en-US" dirty="0"/>
              <a:t>： </a:t>
            </a:r>
            <a:r>
              <a:rPr lang="en-US" altLang="zh-CN" dirty="0"/>
              <a:t>left; R: Right; N: </a:t>
            </a:r>
            <a:r>
              <a:rPr lang="en-US" altLang="zh-CN" dirty="0" err="1"/>
              <a:t>NoMove</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4165949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SimSun" pitchFamily="2" charset="-122"/>
                <a:cs typeface="Times New Roman" pitchFamily="18" charset="0"/>
              </a:rPr>
              <a:t>所谓一条边的</a:t>
            </a:r>
            <a:r>
              <a:rPr lang="en-US" altLang="zh-CN" sz="1200" dirty="0">
                <a:latin typeface="Times New Roman" pitchFamily="18" charset="0"/>
                <a:ea typeface="SimSun" pitchFamily="2" charset="-122"/>
                <a:cs typeface="Times New Roman" pitchFamily="18" charset="0"/>
              </a:rPr>
              <a:t>S</a:t>
            </a:r>
            <a:r>
              <a:rPr lang="zh-CN" altLang="en-US" sz="1200" dirty="0">
                <a:latin typeface="Times New Roman" pitchFamily="18" charset="0"/>
                <a:ea typeface="SimSun" pitchFamily="2" charset="-122"/>
                <a:cs typeface="Times New Roman" pitchFamily="18" charset="0"/>
              </a:rPr>
              <a:t>中一个或两个顶点关联，指该边的一个或两个顶点属于集合</a:t>
            </a:r>
            <a:r>
              <a:rPr lang="en-US" altLang="zh-CN" sz="1200" dirty="0">
                <a:latin typeface="Times New Roman" pitchFamily="18" charset="0"/>
                <a:ea typeface="SimSun" pitchFamily="2" charset="-122"/>
                <a:cs typeface="Times New Roman" pitchFamily="18" charset="0"/>
              </a:rPr>
              <a:t>S</a:t>
            </a:r>
            <a:r>
              <a:rPr lang="zh-CN" altLang="en-US" sz="1200">
                <a:latin typeface="Times New Roman"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42</a:t>
            </a:fld>
            <a:endParaRPr lang="en-US"/>
          </a:p>
        </p:txBody>
      </p:sp>
    </p:spTree>
    <p:extLst>
      <p:ext uri="{BB962C8B-B14F-4D97-AF65-F5344CB8AC3E}">
        <p14:creationId xmlns:p14="http://schemas.microsoft.com/office/powerpoint/2010/main" val="3114830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此页的证明是基于最大的团对应最小的顶点覆盖的基础上讨论的</a:t>
                </a:r>
                <a:r>
                  <a:rPr lang="en-US" altLang="zh-CN" dirty="0"/>
                  <a:t>. </a:t>
                </a:r>
              </a:p>
              <a:p>
                <a:r>
                  <a:rPr lang="zh-CN" altLang="en-US" dirty="0"/>
                  <a:t>“</a:t>
                </a:r>
                <a:r>
                  <a:rPr lang="en-US" sz="1200" i="1" dirty="0">
                    <a:latin typeface="Times New Roman" pitchFamily="18" charset="0"/>
                    <a:ea typeface="SimSun" pitchFamily="2" charset="-122"/>
                    <a:cs typeface="Times New Roman" pitchFamily="18" charset="0"/>
                  </a:rPr>
                  <a:t>E</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rPr>
                  <a:t>中任何一条边至少与</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C</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中一个点关联</a:t>
                </a:r>
                <a:r>
                  <a:rPr lang="zh-CN" altLang="en-US" dirty="0"/>
                  <a:t>”</a:t>
                </a:r>
                <a:r>
                  <a:rPr lang="en-US" altLang="zh-CN" dirty="0"/>
                  <a:t>…</a:t>
                </a:r>
                <a:r>
                  <a:rPr lang="zh-CN" altLang="en-US" dirty="0"/>
                  <a:t>这是因为只有团中顶点之间的边才不会与</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C</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中任何点关联，但这些边只存在于</a:t>
                </a:r>
                <a:r>
                  <a:rPr lang="en-US" altLang="zh-CN" sz="1200" dirty="0">
                    <a:latin typeface="Times New Roman" pitchFamily="18" charset="0"/>
                    <a:ea typeface="SimSun" pitchFamily="2" charset="-122"/>
                    <a:cs typeface="Times New Roman" pitchFamily="18" charset="0"/>
                  </a:rPr>
                  <a:t>G</a:t>
                </a:r>
                <a:r>
                  <a:rPr lang="zh-CN" altLang="en-US" sz="1200" dirty="0">
                    <a:latin typeface="Times New Roman" pitchFamily="18" charset="0"/>
                    <a:ea typeface="SimSun" pitchFamily="2" charset="-122"/>
                    <a:cs typeface="Times New Roman" pitchFamily="18" charset="0"/>
                  </a:rPr>
                  <a:t>中，不存在于</a:t>
                </a:r>
                <a14:m>
                  <m:oMath xmlns:m="http://schemas.openxmlformats.org/officeDocument/2006/math">
                    <m:acc>
                      <m:accPr>
                        <m:chr m:val="̅"/>
                        <m:ctrlPr>
                          <a:rPr lang="en-US" sz="1200" i="1" smtClean="0">
                            <a:latin typeface="Cambria Math" panose="02040503050406030204" pitchFamily="18" charset="0"/>
                            <a:ea typeface="SimSun" pitchFamily="2" charset="-122"/>
                            <a:cs typeface="Times New Roman" pitchFamily="18" charset="0"/>
                          </a:rPr>
                        </m:ctrlPr>
                      </m:accPr>
                      <m:e>
                        <m:r>
                          <a:rPr lang="en-US" sz="1200" i="1">
                            <a:latin typeface="Cambria Math"/>
                            <a:ea typeface="SimSun" pitchFamily="2" charset="-122"/>
                            <a:cs typeface="Times New Roman" pitchFamily="18" charset="0"/>
                          </a:rPr>
                          <m:t>𝐺</m:t>
                        </m:r>
                      </m:e>
                    </m:acc>
                  </m:oMath>
                </a14:m>
                <a:r>
                  <a:rPr lang="zh-CN" altLang="en-US" dirty="0"/>
                  <a:t>中</a:t>
                </a:r>
                <a:r>
                  <a:rPr lang="en-US" altLang="zh-CN" dirty="0"/>
                  <a:t>…</a:t>
                </a:r>
                <a:endParaRPr lang="en-US" dirty="0"/>
              </a:p>
            </p:txBody>
          </p:sp>
        </mc:Choice>
        <mc:Fallback xmlns="">
          <p:sp>
            <p:nvSpPr>
              <p:cNvPr id="3" name="备注占位符 2"/>
              <p:cNvSpPr>
                <a:spLocks noGrp="1"/>
              </p:cNvSpPr>
              <p:nvPr>
                <p:ph type="body" idx="1"/>
              </p:nvPr>
            </p:nvSpPr>
            <p:spPr/>
            <p:txBody>
              <a:bodyPr/>
              <a:lstStyle/>
              <a:p>
                <a:r>
                  <a:rPr lang="zh-CN" altLang="en-US" dirty="0"/>
                  <a:t>此页的证明是基于最大的团对应最小的顶点覆盖的基础上讨论的</a:t>
                </a:r>
                <a:r>
                  <a:rPr lang="en-US" altLang="zh-CN" dirty="0"/>
                  <a:t>. </a:t>
                </a:r>
              </a:p>
              <a:p>
                <a:r>
                  <a:rPr lang="zh-CN" altLang="en-US" dirty="0"/>
                  <a:t>“</a:t>
                </a:r>
                <a:r>
                  <a:rPr lang="en-US" sz="1200" i="1" dirty="0">
                    <a:latin typeface="Times New Roman" pitchFamily="18" charset="0"/>
                    <a:ea typeface="SimSun" pitchFamily="2" charset="-122"/>
                    <a:cs typeface="Times New Roman" pitchFamily="18" charset="0"/>
                  </a:rPr>
                  <a:t>E</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rPr>
                  <a:t>中任何一条边至少与</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C</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中一个点关联</a:t>
                </a:r>
                <a:r>
                  <a:rPr lang="zh-CN" altLang="en-US" dirty="0"/>
                  <a:t>”</a:t>
                </a:r>
                <a:r>
                  <a:rPr lang="en-US" altLang="zh-CN" dirty="0"/>
                  <a:t>…</a:t>
                </a:r>
                <a:r>
                  <a:rPr lang="zh-CN" altLang="en-US" dirty="0"/>
                  <a:t>这是因为只有团中顶点之间的边才不会与</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C</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中任何点关联，但这些边只存在于</a:t>
                </a:r>
                <a:r>
                  <a:rPr lang="en-US" altLang="zh-CN" sz="1200" dirty="0">
                    <a:latin typeface="Times New Roman" pitchFamily="18" charset="0"/>
                    <a:ea typeface="SimSun" pitchFamily="2" charset="-122"/>
                    <a:cs typeface="Times New Roman" pitchFamily="18" charset="0"/>
                  </a:rPr>
                  <a:t>G</a:t>
                </a:r>
                <a:r>
                  <a:rPr lang="zh-CN" altLang="en-US" sz="1200" dirty="0">
                    <a:latin typeface="Times New Roman" pitchFamily="18" charset="0"/>
                    <a:ea typeface="SimSun" pitchFamily="2" charset="-122"/>
                    <a:cs typeface="Times New Roman" pitchFamily="18" charset="0"/>
                  </a:rPr>
                  <a:t>中，不存在于</a:t>
                </a:r>
                <a:r>
                  <a:rPr lang="en-US" sz="1200" i="0">
                    <a:latin typeface="Cambria Math"/>
                    <a:ea typeface="SimSun" pitchFamily="2" charset="-122"/>
                    <a:cs typeface="Times New Roman" pitchFamily="18" charset="0"/>
                  </a:rPr>
                  <a:t>𝐺</a:t>
                </a:r>
                <a:r>
                  <a:rPr lang="en-US" sz="1200" i="0">
                    <a:latin typeface="Cambria Math" panose="02040503050406030204" pitchFamily="18" charset="0"/>
                    <a:ea typeface="SimSun" pitchFamily="2" charset="-122"/>
                    <a:cs typeface="Times New Roman" pitchFamily="18" charset="0"/>
                  </a:rPr>
                  <a:t> ̅</a:t>
                </a:r>
                <a:r>
                  <a:rPr lang="zh-CN" altLang="en-US" dirty="0"/>
                  <a:t>中</a:t>
                </a:r>
                <a:r>
                  <a:rPr lang="en-US" altLang="zh-CN" dirty="0"/>
                  <a:t>…</a:t>
                </a:r>
                <a:endParaRPr lang="en-US" dirty="0"/>
              </a:p>
            </p:txBody>
          </p:sp>
        </mc:Fallback>
      </mc:AlternateContent>
      <p:sp>
        <p:nvSpPr>
          <p:cNvPr id="4" name="灯片编号占位符 3"/>
          <p:cNvSpPr>
            <a:spLocks noGrp="1"/>
          </p:cNvSpPr>
          <p:nvPr>
            <p:ph type="sldNum" sz="quarter" idx="5"/>
          </p:nvPr>
        </p:nvSpPr>
        <p:spPr/>
        <p:txBody>
          <a:bodyPr/>
          <a:lstStyle/>
          <a:p>
            <a:fld id="{8B506B48-D5BD-43D4-8162-7817950034B5}" type="slidenum">
              <a:rPr lang="en-US" smtClean="0"/>
              <a:t>43</a:t>
            </a:fld>
            <a:endParaRPr lang="en-US"/>
          </a:p>
        </p:txBody>
      </p:sp>
    </p:spTree>
    <p:extLst>
      <p:ext uri="{BB962C8B-B14F-4D97-AF65-F5344CB8AC3E}">
        <p14:creationId xmlns:p14="http://schemas.microsoft.com/office/powerpoint/2010/main" val="371131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根据顶点覆盖的定义，由</a:t>
                </a:r>
                <a:r>
                  <a:rPr lang="en-US" sz="1200" i="1" dirty="0">
                    <a:latin typeface="Times New Roman" pitchFamily="18" charset="0"/>
                    <a:ea typeface="SimSun" pitchFamily="2" charset="-122"/>
                    <a:cs typeface="Times New Roman" pitchFamily="18" charset="0"/>
                  </a:rPr>
                  <a:t>n</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k</a:t>
                </a:r>
                <a:r>
                  <a:rPr lang="zh-CN" altLang="en-US" sz="1200" dirty="0">
                    <a:latin typeface="Times New Roman" pitchFamily="18" charset="0"/>
                    <a:ea typeface="SimSun" pitchFamily="2" charset="-122"/>
                    <a:cs typeface="Times New Roman" pitchFamily="18" charset="0"/>
                  </a:rPr>
                  <a:t>个顶点构成的集合</a:t>
                </a:r>
                <a:r>
                  <a:rPr lang="en-US" sz="1200" i="1" dirty="0">
                    <a:latin typeface="Times New Roman" pitchFamily="18" charset="0"/>
                    <a:ea typeface="SimSun" pitchFamily="2" charset="-122"/>
                    <a:cs typeface="Times New Roman" pitchFamily="18" charset="0"/>
                  </a:rPr>
                  <a:t>S</a:t>
                </a:r>
                <a:r>
                  <a:rPr lang="zh-CN" altLang="en-US" sz="1200" i="0" dirty="0">
                    <a:latin typeface="Times New Roman" pitchFamily="18" charset="0"/>
                    <a:ea typeface="SimSun" pitchFamily="2" charset="-122"/>
                    <a:cs typeface="Times New Roman" pitchFamily="18" charset="0"/>
                  </a:rPr>
                  <a:t>要成为</a:t>
                </a:r>
                <a14:m>
                  <m:oMath xmlns:m="http://schemas.openxmlformats.org/officeDocument/2006/math">
                    <m:acc>
                      <m:accPr>
                        <m:chr m:val="̅"/>
                        <m:ctrlPr>
                          <a:rPr lang="en-US" sz="1200" i="1" smtClean="0">
                            <a:latin typeface="Cambria Math" panose="02040503050406030204" pitchFamily="18" charset="0"/>
                            <a:ea typeface="SimSun" pitchFamily="2" charset="-122"/>
                            <a:cs typeface="Times New Roman" pitchFamily="18" charset="0"/>
                          </a:rPr>
                        </m:ctrlPr>
                      </m:accPr>
                      <m:e>
                        <m:r>
                          <a:rPr lang="en-US" sz="1200" i="1">
                            <a:latin typeface="Cambria Math"/>
                            <a:ea typeface="SimSun" pitchFamily="2" charset="-122"/>
                            <a:cs typeface="Times New Roman" pitchFamily="18" charset="0"/>
                          </a:rPr>
                          <m:t>𝐺</m:t>
                        </m:r>
                      </m:e>
                    </m:acc>
                  </m:oMath>
                </a14:m>
                <a:r>
                  <a:rPr lang="zh-CN" altLang="en-US" sz="1200" dirty="0">
                    <a:latin typeface="Times New Roman" pitchFamily="18" charset="0"/>
                    <a:ea typeface="SimSun" pitchFamily="2" charset="-122"/>
                    <a:cs typeface="Times New Roman" pitchFamily="18" charset="0"/>
                  </a:rPr>
                  <a:t> 的一个顶点覆盖，必须满足以下条件：</a:t>
                </a:r>
                <a14:m>
                  <m:oMath xmlns:m="http://schemas.openxmlformats.org/officeDocument/2006/math">
                    <m:acc>
                      <m:accPr>
                        <m:chr m:val="̅"/>
                        <m:ctrlPr>
                          <a:rPr lang="en-US" sz="1200" i="1" smtClean="0">
                            <a:latin typeface="Cambria Math" panose="02040503050406030204" pitchFamily="18" charset="0"/>
                            <a:ea typeface="SimSun" pitchFamily="2" charset="-122"/>
                            <a:cs typeface="Times New Roman" pitchFamily="18" charset="0"/>
                          </a:rPr>
                        </m:ctrlPr>
                      </m:accPr>
                      <m:e>
                        <m:r>
                          <a:rPr lang="en-US" sz="1200" i="1">
                            <a:latin typeface="Cambria Math"/>
                            <a:ea typeface="SimSun" pitchFamily="2" charset="-122"/>
                            <a:cs typeface="Times New Roman" pitchFamily="18" charset="0"/>
                          </a:rPr>
                          <m:t>𝐺</m:t>
                        </m:r>
                      </m:e>
                    </m:acc>
                  </m:oMath>
                </a14:m>
                <a:r>
                  <a:rPr lang="zh-CN" altLang="en-US" i="0" dirty="0"/>
                  <a:t>中（即</a:t>
                </a:r>
                <a:r>
                  <a:rPr lang="en-US" sz="1200" i="1" dirty="0">
                    <a:latin typeface="Times New Roman" pitchFamily="18" charset="0"/>
                    <a:ea typeface="SimSun" pitchFamily="2" charset="-122"/>
                    <a:cs typeface="Times New Roman" pitchFamily="18" charset="0"/>
                  </a:rPr>
                  <a:t>E </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i="0" dirty="0"/>
                  <a:t> 中每条边至少与</a:t>
                </a:r>
                <a:r>
                  <a:rPr lang="en-US" sz="1200" i="1" dirty="0">
                    <a:latin typeface="Times New Roman" pitchFamily="18" charset="0"/>
                    <a:ea typeface="SimSun" pitchFamily="2" charset="-122"/>
                    <a:cs typeface="Times New Roman" pitchFamily="18" charset="0"/>
                  </a:rPr>
                  <a:t>S</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中一个顶点关联</a:t>
                </a:r>
                <a:r>
                  <a:rPr lang="en-US" altLang="zh-CN"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由这一特性或者说是要求推出：</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S</a:t>
                </a:r>
                <a:r>
                  <a:rPr lang="zh-CN" altLang="en-US" sz="1200" dirty="0">
                    <a:latin typeface="Times New Roman" pitchFamily="18" charset="0"/>
                    <a:ea typeface="SimSun" pitchFamily="2" charset="-122"/>
                    <a:cs typeface="Times New Roman" pitchFamily="18" charset="0"/>
                  </a:rPr>
                  <a:t>中的顶点之间不能有</a:t>
                </a:r>
                <a:r>
                  <a:rPr lang="en-US" sz="1200" i="1" dirty="0">
                    <a:latin typeface="Times New Roman" pitchFamily="18" charset="0"/>
                    <a:ea typeface="SimSun" pitchFamily="2" charset="-122"/>
                    <a:cs typeface="Times New Roman" pitchFamily="18" charset="0"/>
                  </a:rPr>
                  <a:t>E </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rPr>
                  <a:t>中的边</a:t>
                </a:r>
                <a:r>
                  <a:rPr lang="en-US" altLang="zh-CN"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否则上述特性就满足不了了</a:t>
                </a:r>
                <a:r>
                  <a:rPr lang="en-US" altLang="zh-CN"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因为这样的边，</a:t>
                </a:r>
                <a:r>
                  <a:rPr lang="en-US" altLang="zh-CN" sz="1200" dirty="0">
                    <a:latin typeface="Times New Roman" pitchFamily="18" charset="0"/>
                    <a:ea typeface="SimSun" pitchFamily="2" charset="-122"/>
                    <a:cs typeface="Times New Roman" pitchFamily="18" charset="0"/>
                  </a:rPr>
                  <a:t>S</a:t>
                </a:r>
                <a:r>
                  <a:rPr lang="zh-CN" altLang="en-US" sz="1200" dirty="0">
                    <a:latin typeface="Times New Roman" pitchFamily="18" charset="0"/>
                    <a:ea typeface="SimSun" pitchFamily="2" charset="-122"/>
                    <a:cs typeface="Times New Roman" pitchFamily="18" charset="0"/>
                  </a:rPr>
                  <a:t>中顶点根本就没覆盖</a:t>
                </a:r>
                <a:r>
                  <a:rPr lang="en-US" altLang="zh-CN" sz="1200" dirty="0">
                    <a:latin typeface="Times New Roman" pitchFamily="18" charset="0"/>
                    <a:ea typeface="SimSun" pitchFamily="2" charset="-122"/>
                    <a:cs typeface="Times New Roman" pitchFamily="18" charset="0"/>
                  </a:rPr>
                  <a:t>.</a:t>
                </a:r>
                <a:endParaRPr lang="en-US" i="0" dirty="0"/>
              </a:p>
            </p:txBody>
          </p:sp>
        </mc:Choice>
        <mc:Fallback xmlns="">
          <p:sp>
            <p:nvSpPr>
              <p:cNvPr id="3" name="备注占位符 2"/>
              <p:cNvSpPr>
                <a:spLocks noGrp="1"/>
              </p:cNvSpPr>
              <p:nvPr>
                <p:ph type="body" idx="1"/>
              </p:nvPr>
            </p:nvSpPr>
            <p:spPr/>
            <p:txBody>
              <a:bodyPr/>
              <a:lstStyle/>
              <a:p>
                <a:r>
                  <a:rPr lang="zh-CN" altLang="en-US" dirty="0"/>
                  <a:t>根据顶点覆盖的定义，由</a:t>
                </a:r>
                <a:r>
                  <a:rPr lang="en-US" sz="1200" i="1" dirty="0">
                    <a:latin typeface="Times New Roman" pitchFamily="18" charset="0"/>
                    <a:ea typeface="SimSun" pitchFamily="2" charset="-122"/>
                    <a:cs typeface="Times New Roman" pitchFamily="18" charset="0"/>
                  </a:rPr>
                  <a:t>n</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k</a:t>
                </a:r>
                <a:r>
                  <a:rPr lang="zh-CN" altLang="en-US" sz="1200" dirty="0">
                    <a:latin typeface="Times New Roman" pitchFamily="18" charset="0"/>
                    <a:ea typeface="SimSun" pitchFamily="2" charset="-122"/>
                    <a:cs typeface="Times New Roman" pitchFamily="18" charset="0"/>
                  </a:rPr>
                  <a:t>个顶点构成的集合</a:t>
                </a:r>
                <a:r>
                  <a:rPr lang="en-US" sz="1200" i="1" dirty="0">
                    <a:latin typeface="Times New Roman" pitchFamily="18" charset="0"/>
                    <a:ea typeface="SimSun" pitchFamily="2" charset="-122"/>
                    <a:cs typeface="Times New Roman" pitchFamily="18" charset="0"/>
                  </a:rPr>
                  <a:t>S</a:t>
                </a:r>
                <a:r>
                  <a:rPr lang="zh-CN" altLang="en-US" sz="1200" i="0" dirty="0">
                    <a:latin typeface="Times New Roman" pitchFamily="18" charset="0"/>
                    <a:ea typeface="SimSun" pitchFamily="2" charset="-122"/>
                    <a:cs typeface="Times New Roman" pitchFamily="18" charset="0"/>
                  </a:rPr>
                  <a:t>要成为</a:t>
                </a:r>
                <a:r>
                  <a:rPr lang="en-US" sz="1200" i="0">
                    <a:latin typeface="Cambria Math"/>
                    <a:ea typeface="SimSun" pitchFamily="2" charset="-122"/>
                    <a:cs typeface="Times New Roman" pitchFamily="18" charset="0"/>
                  </a:rPr>
                  <a:t>𝐺</a:t>
                </a:r>
                <a:r>
                  <a:rPr lang="en-US" sz="1200" i="0">
                    <a:latin typeface="Cambria Math" panose="02040503050406030204"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 的一个顶点覆盖，必须满足以下条件：</a:t>
                </a:r>
                <a:r>
                  <a:rPr lang="en-US" sz="1200" i="0">
                    <a:latin typeface="Cambria Math"/>
                    <a:ea typeface="SimSun" pitchFamily="2" charset="-122"/>
                    <a:cs typeface="Times New Roman" pitchFamily="18" charset="0"/>
                  </a:rPr>
                  <a:t>𝐺</a:t>
                </a:r>
                <a:r>
                  <a:rPr lang="en-US" sz="1200" i="0">
                    <a:latin typeface="Cambria Math" panose="02040503050406030204" pitchFamily="18" charset="0"/>
                    <a:ea typeface="SimSun" pitchFamily="2" charset="-122"/>
                    <a:cs typeface="Times New Roman" pitchFamily="18" charset="0"/>
                  </a:rPr>
                  <a:t> ̅</a:t>
                </a:r>
                <a:r>
                  <a:rPr lang="zh-CN" altLang="en-US" i="0" dirty="0"/>
                  <a:t>中（即</a:t>
                </a:r>
                <a:r>
                  <a:rPr lang="en-US" sz="1200" i="1" dirty="0">
                    <a:latin typeface="Times New Roman" pitchFamily="18" charset="0"/>
                    <a:ea typeface="SimSun" pitchFamily="2" charset="-122"/>
                    <a:cs typeface="Times New Roman" pitchFamily="18" charset="0"/>
                  </a:rPr>
                  <a:t>E </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i="0" dirty="0"/>
                  <a:t> 中每条边至少与</a:t>
                </a:r>
                <a:r>
                  <a:rPr lang="en-US" sz="1200" i="1" dirty="0">
                    <a:latin typeface="Times New Roman" pitchFamily="18" charset="0"/>
                    <a:ea typeface="SimSun" pitchFamily="2" charset="-122"/>
                    <a:cs typeface="Times New Roman" pitchFamily="18" charset="0"/>
                  </a:rPr>
                  <a:t>S</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中一个顶点关联</a:t>
                </a:r>
                <a:r>
                  <a:rPr lang="en-US" altLang="zh-CN"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由这一特性或者说是要求推出：</a:t>
                </a:r>
                <a:r>
                  <a:rPr lang="en-US" sz="1200" i="1" dirty="0">
                    <a:latin typeface="Times New Roman" pitchFamily="18" charset="0"/>
                    <a:ea typeface="SimSun" pitchFamily="2" charset="-122"/>
                    <a:cs typeface="Times New Roman" pitchFamily="18" charset="0"/>
                  </a:rPr>
                  <a:t>V</a:t>
                </a:r>
                <a:r>
                  <a:rPr lang="en-US" sz="1200" dirty="0">
                    <a:latin typeface="Times New Roman" pitchFamily="18" charset="0"/>
                    <a:ea typeface="SimSun" pitchFamily="2" charset="-122"/>
                    <a:cs typeface="Times New Roman" pitchFamily="18" charset="0"/>
                  </a:rPr>
                  <a:t> – </a:t>
                </a:r>
                <a:r>
                  <a:rPr lang="en-US" sz="1200" i="1" dirty="0">
                    <a:latin typeface="Times New Roman" pitchFamily="18" charset="0"/>
                    <a:ea typeface="SimSun" pitchFamily="2" charset="-122"/>
                    <a:cs typeface="Times New Roman" pitchFamily="18" charset="0"/>
                  </a:rPr>
                  <a:t>S</a:t>
                </a:r>
                <a:r>
                  <a:rPr lang="zh-CN" altLang="en-US" sz="1200" dirty="0">
                    <a:latin typeface="Times New Roman" pitchFamily="18" charset="0"/>
                    <a:ea typeface="SimSun" pitchFamily="2" charset="-122"/>
                    <a:cs typeface="Times New Roman" pitchFamily="18" charset="0"/>
                  </a:rPr>
                  <a:t>中的顶点之间不能有</a:t>
                </a:r>
                <a:r>
                  <a:rPr lang="en-US" sz="1200" i="1" dirty="0">
                    <a:latin typeface="Times New Roman" pitchFamily="18" charset="0"/>
                    <a:ea typeface="SimSun" pitchFamily="2" charset="-122"/>
                    <a:cs typeface="Times New Roman" pitchFamily="18" charset="0"/>
                  </a:rPr>
                  <a:t>E</a:t>
                </a:r>
                <a:r>
                  <a:rPr lang="en-US" sz="1200" dirty="0">
                    <a:latin typeface="Times New Roman" pitchFamily="18" charset="0"/>
                    <a:ea typeface="SimSun" pitchFamily="2" charset="-122"/>
                    <a:cs typeface="Times New Roman" pitchFamily="18" charset="0"/>
                    <a:sym typeface="Symbol" panose="05050102010706020507" pitchFamily="18" charset="2"/>
                  </a:rPr>
                  <a:t></a:t>
                </a:r>
                <a:r>
                  <a:rPr lang="zh-CN" altLang="en-US" sz="1200" dirty="0">
                    <a:latin typeface="Times New Roman" pitchFamily="18" charset="0"/>
                    <a:ea typeface="SimSun" pitchFamily="2" charset="-122"/>
                    <a:cs typeface="Times New Roman" pitchFamily="18" charset="0"/>
                  </a:rPr>
                  <a:t>中的边</a:t>
                </a:r>
                <a:r>
                  <a:rPr lang="en-US" altLang="zh-CN"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否则上述特性就满足不了了</a:t>
                </a:r>
                <a:r>
                  <a:rPr lang="en-US" altLang="zh-CN" sz="1200" dirty="0">
                    <a:latin typeface="Times New Roman" pitchFamily="18" charset="0"/>
                    <a:ea typeface="SimSun" pitchFamily="2" charset="-122"/>
                    <a:cs typeface="Times New Roman" pitchFamily="18" charset="0"/>
                  </a:rPr>
                  <a:t>.</a:t>
                </a:r>
                <a:endParaRPr lang="en-US" i="0" dirty="0"/>
              </a:p>
            </p:txBody>
          </p:sp>
        </mc:Fallback>
      </mc:AlternateContent>
      <p:sp>
        <p:nvSpPr>
          <p:cNvPr id="4" name="灯片编号占位符 3"/>
          <p:cNvSpPr>
            <a:spLocks noGrp="1"/>
          </p:cNvSpPr>
          <p:nvPr>
            <p:ph type="sldNum" sz="quarter" idx="5"/>
          </p:nvPr>
        </p:nvSpPr>
        <p:spPr/>
        <p:txBody>
          <a:bodyPr/>
          <a:lstStyle/>
          <a:p>
            <a:fld id="{8B506B48-D5BD-43D4-8162-7817950034B5}" type="slidenum">
              <a:rPr lang="en-US" smtClean="0"/>
              <a:t>44</a:t>
            </a:fld>
            <a:endParaRPr lang="en-US"/>
          </a:p>
        </p:txBody>
      </p:sp>
    </p:spTree>
    <p:extLst>
      <p:ext uri="{BB962C8B-B14F-4D97-AF65-F5344CB8AC3E}">
        <p14:creationId xmlns:p14="http://schemas.microsoft.com/office/powerpoint/2010/main" val="1606225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具体采用哪种访问方式，取决于哪个端点被选入</a:t>
            </a:r>
            <a:r>
              <a:rPr lang="en-US" altLang="zh-CN" dirty="0"/>
              <a:t>k-cover…</a:t>
            </a:r>
            <a:r>
              <a:rPr lang="zh-CN" altLang="en-US" dirty="0"/>
              <a:t>如果</a:t>
            </a:r>
            <a:r>
              <a:rPr lang="en-US" altLang="zh-CN" dirty="0"/>
              <a:t>u</a:t>
            </a:r>
            <a:r>
              <a:rPr lang="zh-CN" altLang="en-US" dirty="0"/>
              <a:t>被选中，则（</a:t>
            </a:r>
            <a:r>
              <a:rPr lang="en-US" altLang="zh-CN" dirty="0"/>
              <a:t>b</a:t>
            </a:r>
            <a:r>
              <a:rPr lang="zh-CN" altLang="en-US" dirty="0"/>
              <a:t>）</a:t>
            </a:r>
            <a:r>
              <a:rPr lang="en-US" altLang="zh-CN" dirty="0"/>
              <a:t>; </a:t>
            </a:r>
            <a:r>
              <a:rPr lang="zh-CN" altLang="en-US" dirty="0"/>
              <a:t>如果</a:t>
            </a:r>
            <a:r>
              <a:rPr lang="en-US" altLang="zh-CN" dirty="0"/>
              <a:t>v</a:t>
            </a:r>
            <a:r>
              <a:rPr lang="zh-CN" altLang="en-US" dirty="0"/>
              <a:t>被选中，则（</a:t>
            </a:r>
            <a:r>
              <a:rPr lang="en-US" altLang="zh-CN" dirty="0"/>
              <a:t>c</a:t>
            </a:r>
            <a:r>
              <a:rPr lang="zh-CN" altLang="en-US" dirty="0"/>
              <a:t>）</a:t>
            </a:r>
            <a:r>
              <a:rPr lang="en-US" altLang="zh-CN" dirty="0"/>
              <a:t>;</a:t>
            </a:r>
            <a:r>
              <a:rPr lang="zh-CN" altLang="en-US" dirty="0"/>
              <a:t>如果同时被选入，则（</a:t>
            </a:r>
            <a:r>
              <a:rPr lang="en-US" altLang="zh-CN" dirty="0"/>
              <a:t>d</a:t>
            </a:r>
            <a:r>
              <a:rPr lang="zh-CN" altLang="en-US"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45</a:t>
            </a:fld>
            <a:endParaRPr lang="en-US"/>
          </a:p>
        </p:txBody>
      </p:sp>
    </p:spTree>
    <p:extLst>
      <p:ext uri="{BB962C8B-B14F-4D97-AF65-F5344CB8AC3E}">
        <p14:creationId xmlns:p14="http://schemas.microsoft.com/office/powerpoint/2010/main" val="2760585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需要注意的是，此页中的加边方式，</a:t>
            </a:r>
            <a:r>
              <a:rPr lang="en-US" altLang="zh-CN" dirty="0"/>
              <a:t>u</a:t>
            </a:r>
            <a:r>
              <a:rPr lang="zh-CN" altLang="en-US" dirty="0"/>
              <a:t>有</a:t>
            </a:r>
            <a:r>
              <a:rPr lang="en-US" altLang="zh-CN" dirty="0"/>
              <a:t>d</a:t>
            </a:r>
            <a:r>
              <a:rPr lang="zh-CN" altLang="en-US" dirty="0"/>
              <a:t>个邻居，只加了</a:t>
            </a:r>
            <a:r>
              <a:rPr lang="en-US" altLang="zh-CN" dirty="0"/>
              <a:t>d-1</a:t>
            </a:r>
            <a:r>
              <a:rPr lang="zh-CN" altLang="en-US" dirty="0"/>
              <a:t>条边</a:t>
            </a:r>
            <a:r>
              <a:rPr lang="en-US" altLang="zh-CN" dirty="0"/>
              <a:t>….</a:t>
            </a:r>
            <a:r>
              <a:rPr lang="zh-CN" altLang="en-US" dirty="0"/>
              <a:t>如此图中，</a:t>
            </a:r>
            <a:r>
              <a:rPr lang="en-US" altLang="zh-CN" dirty="0"/>
              <a:t>u</a:t>
            </a:r>
            <a:r>
              <a:rPr lang="zh-CN" altLang="en-US" dirty="0"/>
              <a:t>有</a:t>
            </a:r>
            <a:r>
              <a:rPr lang="en-US" altLang="zh-CN" dirty="0"/>
              <a:t>3</a:t>
            </a:r>
            <a:r>
              <a:rPr lang="zh-CN" altLang="en-US" dirty="0"/>
              <a:t>个邻居，</a:t>
            </a:r>
            <a:r>
              <a:rPr lang="en-US" altLang="zh-CN" dirty="0"/>
              <a:t>(b)</a:t>
            </a:r>
            <a:r>
              <a:rPr lang="zh-CN" altLang="en-US" dirty="0"/>
              <a:t>图中加了两条边</a:t>
            </a:r>
            <a:r>
              <a:rPr lang="en-US" altLang="zh-CN" dirty="0"/>
              <a:t>. </a:t>
            </a:r>
            <a:r>
              <a:rPr lang="zh-CN" altLang="en-US" dirty="0"/>
              <a:t>下一页的第一条说明了，如何穿越</a:t>
            </a:r>
            <a:r>
              <a:rPr lang="en-US" i="1" dirty="0">
                <a:latin typeface="Times New Roman" pitchFamily="18" charset="0"/>
                <a:ea typeface="SimSun" pitchFamily="2" charset="-122"/>
                <a:cs typeface="Times New Roman" pitchFamily="18" charset="0"/>
              </a:rPr>
              <a:t>D</a:t>
            </a:r>
            <a:r>
              <a:rPr lang="en-US" sz="1600" i="1" baseline="-25000" dirty="0">
                <a:latin typeface="Times New Roman" pitchFamily="18" charset="0"/>
                <a:ea typeface="SimSun" pitchFamily="2" charset="-122"/>
                <a:cs typeface="Times New Roman" pitchFamily="18" charset="0"/>
              </a:rPr>
              <a:t>u</a:t>
            </a:r>
            <a:r>
              <a:rPr lang="zh-CN" altLang="en-US" dirty="0"/>
              <a:t>这个结构（见动画）</a:t>
            </a:r>
            <a:endParaRPr lang="en-US" altLang="zh-CN" dirty="0"/>
          </a:p>
          <a:p>
            <a:endParaRPr lang="en-US" dirty="0"/>
          </a:p>
          <a:p>
            <a:r>
              <a:rPr lang="zh-CN" altLang="en-US" dirty="0"/>
              <a:t>这种转换，把原图中对</a:t>
            </a:r>
            <a:r>
              <a:rPr lang="en-US" altLang="zh-CN" dirty="0"/>
              <a:t>u</a:t>
            </a:r>
            <a:r>
              <a:rPr lang="zh-CN" altLang="en-US" dirty="0"/>
              <a:t>关联的边的覆盖，转换成了在转换图</a:t>
            </a:r>
            <a:r>
              <a:rPr lang="en-US" altLang="zh-CN" dirty="0"/>
              <a:t>G</a:t>
            </a:r>
            <a:r>
              <a:rPr lang="en-US" altLang="zh-CN" dirty="0">
                <a:sym typeface="Symbol" panose="05050102010706020507" pitchFamily="18" charset="2"/>
              </a:rPr>
              <a:t></a:t>
            </a:r>
            <a:r>
              <a:rPr lang="zh-CN" altLang="en-US" dirty="0"/>
              <a:t>中对路径的覆盖，即这样一条路，是否会被选入哈密尔顿回路中</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46</a:t>
            </a:fld>
            <a:endParaRPr lang="en-US"/>
          </a:p>
        </p:txBody>
      </p:sp>
    </p:spTree>
    <p:extLst>
      <p:ext uri="{BB962C8B-B14F-4D97-AF65-F5344CB8AC3E}">
        <p14:creationId xmlns:p14="http://schemas.microsoft.com/office/powerpoint/2010/main" val="1746222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47</a:t>
            </a:fld>
            <a:endParaRPr lang="en-US"/>
          </a:p>
        </p:txBody>
      </p:sp>
    </p:spTree>
    <p:extLst>
      <p:ext uri="{BB962C8B-B14F-4D97-AF65-F5344CB8AC3E}">
        <p14:creationId xmlns:p14="http://schemas.microsoft.com/office/powerpoint/2010/main" val="320628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k-cover</a:t>
            </a:r>
            <a:r>
              <a:rPr lang="zh-CN" altLang="en-US" dirty="0"/>
              <a:t>，所以加</a:t>
            </a:r>
            <a:r>
              <a:rPr lang="en-US" altLang="zh-CN" dirty="0"/>
              <a:t>k</a:t>
            </a:r>
            <a:r>
              <a:rPr lang="zh-CN" altLang="en-US" dirty="0"/>
              <a:t>个</a:t>
            </a:r>
            <a:r>
              <a:rPr lang="en-US" altLang="zh-CN" dirty="0"/>
              <a:t>selector</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49</a:t>
            </a:fld>
            <a:endParaRPr lang="en-US"/>
          </a:p>
        </p:txBody>
      </p:sp>
    </p:spTree>
    <p:extLst>
      <p:ext uri="{BB962C8B-B14F-4D97-AF65-F5344CB8AC3E}">
        <p14:creationId xmlns:p14="http://schemas.microsoft.com/office/powerpoint/2010/main" val="1868967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换成</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2-cover {</a:t>
            </a:r>
            <a:r>
              <a:rPr kumimoji="0" lang="en-US" altLang="zh-CN" sz="12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12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也行，那样的话，哈密尔顿回路里</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PbPb</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就换成</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PaPa</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了</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p>
          <a:p>
            <a:endPar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p>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如果</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u,b</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之间插入个新顶点</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，那么</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US" altLang="zh-CN" sz="12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12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仍然是原图的覆盖，但</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‘里就有</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个小器具了，那样的话，</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PbPb</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就会独立穿越两个小器具</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Wbx</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和</a:t>
            </a:r>
            <a:r>
              <a:rPr kumimoji="0" lang="en-US" altLang="zh-CN" sz="12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Wba</a:t>
            </a:r>
            <a:endPar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p>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Step (b)</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是说，如果只用了</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k</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个选择器，就构造了</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的一条哈密尔顿回路，那么连接两个连接器之间的路径必然对应原图</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中某个顶点，则可以将该顶点加入</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Cover</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中去，</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k</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个选择器对应</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k</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个这样的顶点，因此</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is</a:t>
            </a:r>
            <a:r>
              <a:rPr kumimoji="0" lang="zh-CN" altLang="en-US"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k-covered.</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51</a:t>
            </a:fld>
            <a:endParaRPr lang="en-US"/>
          </a:p>
        </p:txBody>
      </p:sp>
    </p:spTree>
    <p:extLst>
      <p:ext uri="{BB962C8B-B14F-4D97-AF65-F5344CB8AC3E}">
        <p14:creationId xmlns:p14="http://schemas.microsoft.com/office/powerpoint/2010/main" val="439155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注意，分析这部分，要想着，</a:t>
            </a:r>
            <a:r>
              <a:rPr lang="en-US" i="1" dirty="0">
                <a:latin typeface="Times New Roman" pitchFamily="18" charset="0"/>
                <a:ea typeface="SimSun" pitchFamily="2" charset="-122"/>
                <a:cs typeface="Times New Roman" pitchFamily="18" charset="0"/>
              </a:rPr>
              <a:t>G’ </a:t>
            </a:r>
            <a:r>
              <a:rPr lang="zh-CN" altLang="en-US" i="0" dirty="0">
                <a:latin typeface="Times New Roman" pitchFamily="18" charset="0"/>
                <a:ea typeface="SimSun" pitchFamily="2" charset="-122"/>
                <a:cs typeface="Times New Roman" pitchFamily="18" charset="0"/>
              </a:rPr>
              <a:t>是由</a:t>
            </a:r>
            <a:r>
              <a:rPr lang="en-US" altLang="zh-CN" i="0"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构造而来的，每个小器具是由原图</a:t>
            </a:r>
            <a:r>
              <a:rPr lang="en-US" altLang="zh-CN" i="0"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中一条边演化来的</a:t>
            </a:r>
            <a:r>
              <a:rPr lang="en-US" altLang="zh-CN" i="0"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G’ </a:t>
            </a:r>
            <a:r>
              <a:rPr lang="zh-CN" altLang="en-US" i="0" dirty="0">
                <a:latin typeface="Times New Roman" pitchFamily="18" charset="0"/>
                <a:ea typeface="SimSun" pitchFamily="2" charset="-122"/>
                <a:cs typeface="Times New Roman" pitchFamily="18" charset="0"/>
              </a:rPr>
              <a:t>中的一条</a:t>
            </a:r>
            <a:r>
              <a:rPr lang="zh-CN" altLang="en-US" dirty="0">
                <a:latin typeface="Times New Roman" pitchFamily="18" charset="0"/>
                <a:ea typeface="SimSun" pitchFamily="2" charset="-122"/>
                <a:cs typeface="Times New Roman" pitchFamily="18" charset="0"/>
              </a:rPr>
              <a:t>哈密尔顿回路，以及</a:t>
            </a:r>
            <a:r>
              <a:rPr lang="en-US" i="1" dirty="0">
                <a:latin typeface="Times New Roman" pitchFamily="18" charset="0"/>
                <a:ea typeface="SimSun" pitchFamily="2" charset="-122"/>
                <a:cs typeface="Times New Roman" pitchFamily="18" charset="0"/>
              </a:rPr>
              <a:t>G’ </a:t>
            </a:r>
            <a:r>
              <a:rPr lang="zh-CN" altLang="en-US" i="0" dirty="0">
                <a:latin typeface="Times New Roman" pitchFamily="18" charset="0"/>
                <a:ea typeface="SimSun" pitchFamily="2" charset="-122"/>
                <a:cs typeface="Times New Roman" pitchFamily="18" charset="0"/>
              </a:rPr>
              <a:t>中两个选择器之间路径</a:t>
            </a:r>
            <a:endParaRPr lang="en-US" altLang="zh-CN" i="0" dirty="0">
              <a:latin typeface="Times New Roman" pitchFamily="18" charset="0"/>
              <a:ea typeface="SimSun" pitchFamily="2" charset="-122"/>
              <a:cs typeface="Times New Roman" pitchFamily="18" charset="0"/>
            </a:endParaRPr>
          </a:p>
          <a:p>
            <a:r>
              <a:rPr lang="zh-CN" altLang="en-US" i="0" dirty="0">
                <a:latin typeface="Times New Roman" pitchFamily="18" charset="0"/>
                <a:ea typeface="SimSun" pitchFamily="2" charset="-122"/>
                <a:cs typeface="Times New Roman" pitchFamily="18" charset="0"/>
              </a:rPr>
              <a:t>对应选择的顶点</a:t>
            </a:r>
            <a:r>
              <a:rPr lang="en-US" altLang="zh-CN" i="0" dirty="0">
                <a:latin typeface="Times New Roman" pitchFamily="18" charset="0"/>
                <a:ea typeface="SimSun" pitchFamily="2" charset="-122"/>
                <a:cs typeface="Times New Roman" pitchFamily="18" charset="0"/>
              </a:rPr>
              <a:t>u, </a:t>
            </a:r>
            <a:r>
              <a:rPr lang="zh-CN" altLang="en-US" i="0" dirty="0">
                <a:latin typeface="Times New Roman" pitchFamily="18" charset="0"/>
                <a:ea typeface="SimSun" pitchFamily="2" charset="-122"/>
                <a:cs typeface="Times New Roman" pitchFamily="18" charset="0"/>
              </a:rPr>
              <a:t>选择这样的</a:t>
            </a:r>
            <a:r>
              <a:rPr lang="en-US" altLang="zh-CN" i="0" dirty="0">
                <a:latin typeface="Times New Roman" pitchFamily="18" charset="0"/>
                <a:ea typeface="SimSun" pitchFamily="2" charset="-122"/>
                <a:cs typeface="Times New Roman" pitchFamily="18" charset="0"/>
              </a:rPr>
              <a:t>k</a:t>
            </a:r>
            <a:r>
              <a:rPr lang="zh-CN" altLang="en-US" i="0" dirty="0">
                <a:latin typeface="Times New Roman" pitchFamily="18" charset="0"/>
                <a:ea typeface="SimSun" pitchFamily="2" charset="-122"/>
                <a:cs typeface="Times New Roman" pitchFamily="18" charset="0"/>
              </a:rPr>
              <a:t>个顶点，会关联住原图</a:t>
            </a:r>
            <a:r>
              <a:rPr lang="en-US" altLang="zh-CN" i="1"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中的每一条边，因而导致这样的</a:t>
            </a:r>
            <a:r>
              <a:rPr lang="en-US" altLang="zh-CN" i="1" dirty="0">
                <a:latin typeface="Times New Roman" pitchFamily="18" charset="0"/>
                <a:ea typeface="SimSun" pitchFamily="2" charset="-122"/>
                <a:cs typeface="Times New Roman" pitchFamily="18" charset="0"/>
              </a:rPr>
              <a:t>k</a:t>
            </a:r>
            <a:r>
              <a:rPr lang="zh-CN" altLang="en-US" i="0" dirty="0">
                <a:latin typeface="Times New Roman" pitchFamily="18" charset="0"/>
                <a:ea typeface="SimSun" pitchFamily="2" charset="-122"/>
                <a:cs typeface="Times New Roman" pitchFamily="18" charset="0"/>
              </a:rPr>
              <a:t>个顶点构成原图的一个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endParaRPr lang="en-US" altLang="zh-CN" i="0" dirty="0">
              <a:latin typeface="Times New Roman" pitchFamily="18" charset="0"/>
              <a:ea typeface="SimSun" pitchFamily="2" charset="-122"/>
              <a:cs typeface="Times New Roman" pitchFamily="18" charset="0"/>
            </a:endParaRPr>
          </a:p>
          <a:p>
            <a:r>
              <a:rPr lang="en-US" i="1" dirty="0">
                <a:latin typeface="Times New Roman" pitchFamily="18" charset="0"/>
                <a:ea typeface="SimSun" pitchFamily="2" charset="-122"/>
                <a:cs typeface="Times New Roman" pitchFamily="18" charset="0"/>
              </a:rPr>
              <a:t>G’ </a:t>
            </a:r>
            <a:r>
              <a:rPr lang="zh-CN" altLang="en-US" i="0" dirty="0">
                <a:latin typeface="Times New Roman" pitchFamily="18" charset="0"/>
                <a:ea typeface="SimSun" pitchFamily="2" charset="-122"/>
                <a:cs typeface="Times New Roman" pitchFamily="18" charset="0"/>
              </a:rPr>
              <a:t>中的一条</a:t>
            </a:r>
            <a:r>
              <a:rPr lang="zh-CN" altLang="en-US" dirty="0">
                <a:latin typeface="Times New Roman" pitchFamily="18" charset="0"/>
                <a:ea typeface="SimSun" pitchFamily="2" charset="-122"/>
                <a:cs typeface="Times New Roman" pitchFamily="18" charset="0"/>
              </a:rPr>
              <a:t>哈密尔顿回路，必定穿越了原图中每一条边的至少一个顶点</a:t>
            </a:r>
            <a:r>
              <a:rPr lang="en-US" altLang="zh-CN" dirty="0">
                <a:latin typeface="Times New Roman" pitchFamily="18" charset="0"/>
                <a:ea typeface="SimSun" pitchFamily="2" charset="-122"/>
                <a:cs typeface="Times New Roman" pitchFamily="18" charset="0"/>
              </a:rPr>
              <a:t>. </a:t>
            </a:r>
          </a:p>
          <a:p>
            <a:endParaRPr lang="en-US" altLang="zh-CN" i="0" dirty="0">
              <a:latin typeface="Times New Roman" pitchFamily="18" charset="0"/>
              <a:ea typeface="SimSun" pitchFamily="2" charset="-122"/>
              <a:cs typeface="Times New Roman" pitchFamily="18" charset="0"/>
            </a:endParaRPr>
          </a:p>
          <a:p>
            <a:r>
              <a:rPr lang="en-US" altLang="zh-CN" i="0"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中有</a:t>
            </a:r>
            <a:r>
              <a:rPr lang="en-US" altLang="zh-CN" i="0" dirty="0">
                <a:latin typeface="Times New Roman" pitchFamily="18" charset="0"/>
                <a:ea typeface="SimSun" pitchFamily="2" charset="-122"/>
                <a:cs typeface="Times New Roman" pitchFamily="18" charset="0"/>
              </a:rPr>
              <a:t>m</a:t>
            </a:r>
            <a:r>
              <a:rPr lang="zh-CN" altLang="en-US" i="0" dirty="0">
                <a:latin typeface="Times New Roman" pitchFamily="18" charset="0"/>
                <a:ea typeface="SimSun" pitchFamily="2" charset="-122"/>
                <a:cs typeface="Times New Roman" pitchFamily="18" charset="0"/>
              </a:rPr>
              <a:t>条边，</a:t>
            </a:r>
            <a:r>
              <a:rPr lang="en-US" i="1" dirty="0">
                <a:latin typeface="Times New Roman" pitchFamily="18" charset="0"/>
                <a:ea typeface="SimSun" pitchFamily="2" charset="-122"/>
                <a:cs typeface="Times New Roman" pitchFamily="18" charset="0"/>
              </a:rPr>
              <a:t>G’ </a:t>
            </a:r>
            <a:r>
              <a:rPr lang="zh-CN" altLang="en-US" i="0" dirty="0">
                <a:latin typeface="Times New Roman" pitchFamily="18" charset="0"/>
                <a:ea typeface="SimSun" pitchFamily="2" charset="-122"/>
                <a:cs typeface="Times New Roman" pitchFamily="18" charset="0"/>
              </a:rPr>
              <a:t>中就会有</a:t>
            </a:r>
            <a:r>
              <a:rPr lang="en-US" altLang="zh-CN" i="0" dirty="0">
                <a:latin typeface="Times New Roman" pitchFamily="18" charset="0"/>
                <a:ea typeface="SimSun" pitchFamily="2" charset="-122"/>
                <a:cs typeface="Times New Roman" pitchFamily="18" charset="0"/>
              </a:rPr>
              <a:t>m</a:t>
            </a:r>
            <a:r>
              <a:rPr lang="zh-CN" altLang="en-US" i="0" dirty="0">
                <a:latin typeface="Times New Roman" pitchFamily="18" charset="0"/>
                <a:ea typeface="SimSun" pitchFamily="2" charset="-122"/>
                <a:cs typeface="Times New Roman" pitchFamily="18" charset="0"/>
              </a:rPr>
              <a:t>个小器具。至于到底需要加多少个</a:t>
            </a:r>
            <a:r>
              <a:rPr lang="en-US" altLang="zh-CN" i="0" dirty="0">
                <a:latin typeface="Times New Roman" pitchFamily="18" charset="0"/>
                <a:ea typeface="SimSun" pitchFamily="2" charset="-122"/>
                <a:cs typeface="Times New Roman" pitchFamily="18" charset="0"/>
              </a:rPr>
              <a:t>selector</a:t>
            </a:r>
            <a:r>
              <a:rPr lang="zh-CN" altLang="en-US" i="0" dirty="0">
                <a:latin typeface="Times New Roman" pitchFamily="18" charset="0"/>
                <a:ea typeface="SimSun" pitchFamily="2" charset="-122"/>
                <a:cs typeface="Times New Roman" pitchFamily="18" charset="0"/>
              </a:rPr>
              <a:t>，才能形成一个</a:t>
            </a:r>
            <a:r>
              <a:rPr lang="en-US" i="1" dirty="0">
                <a:latin typeface="Times New Roman" pitchFamily="18" charset="0"/>
                <a:ea typeface="SimSun" pitchFamily="2" charset="-122"/>
                <a:cs typeface="Times New Roman" pitchFamily="18" charset="0"/>
              </a:rPr>
              <a:t>G’ </a:t>
            </a:r>
            <a:r>
              <a:rPr lang="zh-CN" altLang="en-US" i="0" dirty="0">
                <a:latin typeface="Times New Roman" pitchFamily="18" charset="0"/>
                <a:ea typeface="SimSun" pitchFamily="2" charset="-122"/>
                <a:cs typeface="Times New Roman" pitchFamily="18" charset="0"/>
              </a:rPr>
              <a:t>的哈密尔顿回路，跟选择怎么穿越这些小器具有关、也和</a:t>
            </a:r>
            <a:r>
              <a:rPr lang="en-US" altLang="zh-CN" i="0"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最小顶点覆盖的顶点数有关</a:t>
            </a:r>
            <a:r>
              <a:rPr lang="en-US" altLang="zh-CN" i="0" dirty="0">
                <a:latin typeface="Times New Roman" pitchFamily="18" charset="0"/>
                <a:ea typeface="SimSun" pitchFamily="2" charset="-122"/>
                <a:cs typeface="Times New Roman" pitchFamily="18" charset="0"/>
              </a:rPr>
              <a:t>.</a:t>
            </a:r>
          </a:p>
          <a:p>
            <a:endParaRPr lang="en-US" altLang="zh-CN" i="0" dirty="0">
              <a:latin typeface="Times New Roman" pitchFamily="18" charset="0"/>
              <a:ea typeface="SimSun" pitchFamily="2" charset="-122"/>
              <a:cs typeface="Times New Roman" pitchFamily="18" charset="0"/>
            </a:endParaRPr>
          </a:p>
          <a:p>
            <a:endParaRPr lang="en-US" altLang="zh-CN" i="0" dirty="0">
              <a:latin typeface="Times New Roman" pitchFamily="18" charset="0"/>
              <a:ea typeface="SimSun" pitchFamily="2" charset="-122"/>
              <a:cs typeface="Times New Roman"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52</a:t>
            </a:fld>
            <a:endParaRPr lang="en-US"/>
          </a:p>
        </p:txBody>
      </p:sp>
    </p:spTree>
    <p:extLst>
      <p:ext uri="{BB962C8B-B14F-4D97-AF65-F5344CB8AC3E}">
        <p14:creationId xmlns:p14="http://schemas.microsoft.com/office/powerpoint/2010/main" val="2081880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53</a:t>
            </a:fld>
            <a:endParaRPr lang="en-US"/>
          </a:p>
        </p:txBody>
      </p:sp>
    </p:spTree>
    <p:extLst>
      <p:ext uri="{BB962C8B-B14F-4D97-AF65-F5344CB8AC3E}">
        <p14:creationId xmlns:p14="http://schemas.microsoft.com/office/powerpoint/2010/main" val="263856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停机指进入接收态或拒绝态</a:t>
            </a:r>
            <a:r>
              <a:rPr lang="en-US" altLang="zh-CN" dirty="0"/>
              <a:t>..</a:t>
            </a:r>
          </a:p>
          <a:p>
            <a:r>
              <a:rPr lang="zh-CN" altLang="en-US" sz="1200" b="0" i="0" kern="1200" dirty="0">
                <a:solidFill>
                  <a:schemeClr val="tx1"/>
                </a:solidFill>
                <a:effectLst/>
                <a:latin typeface="+mn-lt"/>
                <a:ea typeface="+mn-ea"/>
                <a:cs typeface="+mn-cs"/>
              </a:rPr>
              <a:t>停机问题就是判断任意一个程序是否能在有限的时间之内结束运行的问题 </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a:t>
            </a:fld>
            <a:endParaRPr lang="en-US"/>
          </a:p>
        </p:txBody>
      </p:sp>
    </p:spTree>
    <p:extLst>
      <p:ext uri="{BB962C8B-B14F-4D97-AF65-F5344CB8AC3E}">
        <p14:creationId xmlns:p14="http://schemas.microsoft.com/office/powerpoint/2010/main" val="3554765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有一条哈密尔顿回路</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则</a:t>
            </a:r>
            <a:r>
              <a:rPr lang="en-US" i="1" dirty="0">
                <a:latin typeface="Times New Roman" pitchFamily="18" charset="0"/>
                <a:ea typeface="SimSun" pitchFamily="2" charset="-122"/>
                <a:cs typeface="Times New Roman" pitchFamily="18" charset="0"/>
              </a:rPr>
              <a:t>G’ </a:t>
            </a:r>
            <a:r>
              <a:rPr lang="zh-CN" altLang="en-US" dirty="0">
                <a:latin typeface="Times New Roman" pitchFamily="18" charset="0"/>
                <a:ea typeface="SimSun" pitchFamily="2" charset="-122"/>
                <a:cs typeface="Times New Roman" pitchFamily="18" charset="0"/>
              </a:rPr>
              <a:t>中必然有一条总长为</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的货郎担回路；</a:t>
            </a:r>
            <a:endParaRPr lang="en-US" altLang="zh-CN" dirty="0">
              <a:latin typeface="Times New Roman" pitchFamily="18" charset="0"/>
              <a:ea typeface="SimSun" pitchFamily="2" charset="-122"/>
              <a:cs typeface="Times New Roman" pitchFamily="18" charset="0"/>
            </a:endParaRPr>
          </a:p>
          <a:p>
            <a:endParaRPr lang="en-US" altLang="zh-CN" dirty="0">
              <a:latin typeface="Times New Roman" pitchFamily="18" charset="0"/>
              <a:ea typeface="SimSun" pitchFamily="2" charset="-122"/>
              <a:cs typeface="Times New Roman" pitchFamily="18" charset="0"/>
            </a:endParaRPr>
          </a:p>
          <a:p>
            <a:r>
              <a:rPr lang="zh-CN" altLang="en-US" dirty="0">
                <a:latin typeface="Times New Roman" pitchFamily="18" charset="0"/>
                <a:ea typeface="SimSun" pitchFamily="2" charset="-122"/>
                <a:cs typeface="Times New Roman" pitchFamily="18" charset="0"/>
              </a:rPr>
              <a:t>而</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中有一条总长为</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的货郎担回路，则</a:t>
            </a:r>
            <a:r>
              <a:rPr lang="en-US" i="1" dirty="0">
                <a:latin typeface="Times New Roman" pitchFamily="18" charset="0"/>
                <a:ea typeface="SimSun" pitchFamily="2" charset="-122"/>
                <a:cs typeface="Times New Roman" pitchFamily="18" charset="0"/>
              </a:rPr>
              <a:t>G</a:t>
            </a:r>
            <a:r>
              <a:rPr lang="zh-CN" altLang="en-US" i="0" dirty="0">
                <a:latin typeface="Times New Roman" pitchFamily="18" charset="0"/>
                <a:ea typeface="SimSun" pitchFamily="2" charset="-122"/>
                <a:cs typeface="Times New Roman" pitchFamily="18" charset="0"/>
              </a:rPr>
              <a:t>必然</a:t>
            </a:r>
            <a:r>
              <a:rPr lang="zh-CN" altLang="en-US" dirty="0">
                <a:latin typeface="Times New Roman" pitchFamily="18" charset="0"/>
                <a:ea typeface="SimSun" pitchFamily="2" charset="-122"/>
                <a:cs typeface="Times New Roman" pitchFamily="18" charset="0"/>
              </a:rPr>
              <a:t>有一条哈密尔顿回路</a:t>
            </a:r>
            <a:r>
              <a:rPr lang="en-US" altLang="zh-CN" dirty="0">
                <a:latin typeface="Times New Roman"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54</a:t>
            </a:fld>
            <a:endParaRPr lang="en-US"/>
          </a:p>
        </p:txBody>
      </p:sp>
    </p:spTree>
    <p:extLst>
      <p:ext uri="{BB962C8B-B14F-4D97-AF65-F5344CB8AC3E}">
        <p14:creationId xmlns:p14="http://schemas.microsoft.com/office/powerpoint/2010/main" val="2939499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证明</a:t>
            </a:r>
            <a:r>
              <a:rPr lang="en-US" altLang="zh-CN" b="0" i="0" dirty="0">
                <a:solidFill>
                  <a:srgbClr val="121212"/>
                </a:solidFill>
                <a:effectLst/>
                <a:latin typeface="-apple-system"/>
              </a:rPr>
              <a:t>N=NP</a:t>
            </a:r>
            <a:r>
              <a:rPr lang="zh-CN" altLang="en-US" b="0" i="0" dirty="0">
                <a:solidFill>
                  <a:srgbClr val="121212"/>
                </a:solidFill>
                <a:effectLst/>
                <a:latin typeface="-apple-system"/>
              </a:rPr>
              <a:t>，那就存在比</a:t>
            </a:r>
            <a:r>
              <a:rPr lang="en-US" altLang="zh-CN" b="0" i="0" dirty="0">
                <a:solidFill>
                  <a:srgbClr val="121212"/>
                </a:solidFill>
                <a:effectLst/>
                <a:latin typeface="-apple-system"/>
              </a:rPr>
              <a:t>backpropagation</a:t>
            </a:r>
            <a:r>
              <a:rPr lang="zh-CN" altLang="en-US" b="0" i="0" dirty="0">
                <a:solidFill>
                  <a:srgbClr val="121212"/>
                </a:solidFill>
                <a:effectLst/>
                <a:latin typeface="-apple-system"/>
              </a:rPr>
              <a:t>更好的算法，也就是说我们可以花很少的算力和时间就可以迅速训练出最佳的神经网络。</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56</a:t>
            </a:fld>
            <a:endParaRPr lang="en-US"/>
          </a:p>
        </p:txBody>
      </p:sp>
    </p:spTree>
    <p:extLst>
      <p:ext uri="{BB962C8B-B14F-4D97-AF65-F5344CB8AC3E}">
        <p14:creationId xmlns:p14="http://schemas.microsoft.com/office/powerpoint/2010/main" val="1106650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7A80E66-5D71-48BE-B6B0-34B3513AEB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1DD0E0-ED85-4A1D-93F4-244575019DA1}" type="slidenum">
              <a:rPr lang="en-US" altLang="zh-CN"/>
              <a:pPr eaLnBrk="1" hangingPunct="1"/>
              <a:t>57</a:t>
            </a:fld>
            <a:endParaRPr lang="en-US" altLang="zh-CN"/>
          </a:p>
        </p:txBody>
      </p:sp>
      <p:sp>
        <p:nvSpPr>
          <p:cNvPr id="67587" name="Rectangle 2">
            <a:extLst>
              <a:ext uri="{FF2B5EF4-FFF2-40B4-BE49-F238E27FC236}">
                <a16:creationId xmlns:a16="http://schemas.microsoft.com/office/drawing/2014/main" id="{FFE7FE60-E2B3-4177-9A34-9B2B11C731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4AE3A585-FE25-419C-B642-9F6C9B2AD9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0" i="0" dirty="0">
                <a:solidFill>
                  <a:srgbClr val="333333"/>
                </a:solidFill>
                <a:effectLst/>
                <a:latin typeface="Arial" panose="020B0604020202020204" pitchFamily="34" charset="0"/>
              </a:rPr>
              <a:t>这</a:t>
            </a:r>
            <a:r>
              <a:rPr lang="en-US" altLang="zh-CN" b="0" i="0" dirty="0">
                <a:solidFill>
                  <a:srgbClr val="333333"/>
                </a:solidFill>
                <a:effectLst/>
                <a:latin typeface="Arial" panose="020B0604020202020204" pitchFamily="34" charset="0"/>
              </a:rPr>
              <a:t>7</a:t>
            </a:r>
            <a:r>
              <a:rPr lang="zh-CN" altLang="en-US" b="0" i="0" dirty="0">
                <a:solidFill>
                  <a:srgbClr val="333333"/>
                </a:solidFill>
                <a:effectLst/>
                <a:latin typeface="Arial" panose="020B0604020202020204" pitchFamily="34" charset="0"/>
              </a:rPr>
              <a:t>个问题是</a:t>
            </a:r>
            <a:r>
              <a:rPr lang="en-US" altLang="zh-CN" b="0" i="0" dirty="0">
                <a:solidFill>
                  <a:srgbClr val="333333"/>
                </a:solidFill>
                <a:effectLst/>
                <a:latin typeface="Arial" panose="020B0604020202020204" pitchFamily="34" charset="0"/>
              </a:rPr>
              <a:t>2000</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5</a:t>
            </a:r>
            <a:r>
              <a:rPr lang="zh-CN" altLang="en-US" b="0" i="0" dirty="0">
                <a:solidFill>
                  <a:srgbClr val="333333"/>
                </a:solidFill>
                <a:effectLst/>
                <a:latin typeface="Arial" panose="020B0604020202020204" pitchFamily="34" charset="0"/>
              </a:rPr>
              <a:t>月</a:t>
            </a:r>
            <a:r>
              <a:rPr lang="en-US" altLang="zh-CN" b="0" i="0" dirty="0">
                <a:solidFill>
                  <a:srgbClr val="333333"/>
                </a:solidFill>
                <a:effectLst/>
                <a:latin typeface="Arial" panose="020B0604020202020204" pitchFamily="34" charset="0"/>
              </a:rPr>
              <a:t>24</a:t>
            </a:r>
            <a:r>
              <a:rPr lang="zh-CN" altLang="en-US" b="0" i="0" dirty="0">
                <a:solidFill>
                  <a:srgbClr val="333333"/>
                </a:solidFill>
                <a:effectLst/>
                <a:latin typeface="Arial" panose="020B0604020202020204" pitchFamily="34" charset="0"/>
              </a:rPr>
              <a:t>日公布的</a:t>
            </a:r>
            <a:r>
              <a:rPr lang="en-US" altLang="zh-CN" b="0" i="0" dirty="0">
                <a:solidFill>
                  <a:srgbClr val="333333"/>
                </a:solidFill>
                <a:effectLst/>
                <a:latin typeface="Arial" panose="020B0604020202020204" pitchFamily="34" charset="0"/>
              </a:rPr>
              <a:t>.</a:t>
            </a:r>
          </a:p>
          <a:p>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美国克雷</a:t>
            </a:r>
            <a:r>
              <a:rPr lang="zh-CN" altLang="en-US" b="0" i="0" dirty="0">
                <a:solidFill>
                  <a:srgbClr val="F73131"/>
                </a:solidFill>
                <a:effectLst/>
                <a:latin typeface="Arial" panose="020B0604020202020204" pitchFamily="34" charset="0"/>
              </a:rPr>
              <a:t>数学研究所</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Clay</a:t>
            </a:r>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Mathematics Institute)2010</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月</a:t>
            </a:r>
            <a:r>
              <a:rPr lang="en-US" altLang="zh-CN" b="0" i="0" dirty="0">
                <a:solidFill>
                  <a:srgbClr val="333333"/>
                </a:solidFill>
                <a:effectLst/>
                <a:latin typeface="Arial" panose="020B0604020202020204" pitchFamily="34" charset="0"/>
              </a:rPr>
              <a:t>18</a:t>
            </a:r>
            <a:r>
              <a:rPr lang="zh-CN" altLang="en-US" b="0" i="0" dirty="0">
                <a:solidFill>
                  <a:srgbClr val="333333"/>
                </a:solidFill>
                <a:effectLst/>
                <a:latin typeface="Arial" panose="020B0604020202020204" pitchFamily="34" charset="0"/>
              </a:rPr>
              <a:t>日宣布</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首个千僖年</a:t>
            </a:r>
            <a:r>
              <a:rPr lang="zh-CN" altLang="en-US" b="0" i="0" dirty="0">
                <a:solidFill>
                  <a:srgbClr val="F73131"/>
                </a:solidFill>
                <a:effectLst/>
                <a:latin typeface="Arial" panose="020B0604020202020204" pitchFamily="34" charset="0"/>
              </a:rPr>
              <a:t>大奖</a:t>
            </a:r>
            <a:r>
              <a:rPr lang="zh-CN" altLang="en-US" b="0" i="0" dirty="0">
                <a:solidFill>
                  <a:srgbClr val="333333"/>
                </a:solidFill>
                <a:effectLst/>
                <a:latin typeface="Arial" panose="020B0604020202020204" pitchFamily="34" charset="0"/>
              </a:rPr>
              <a:t>将由于</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庞加莱猜想</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这一世纪难题的解决</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而授予俄罗斯圣彼德堡数学家</a:t>
            </a:r>
            <a:r>
              <a:rPr lang="en-US" altLang="zh-CN" b="0" i="0" dirty="0">
                <a:solidFill>
                  <a:srgbClr val="333333"/>
                </a:solidFill>
                <a:effectLst/>
                <a:latin typeface="Arial" panose="020B0604020202020204" pitchFamily="34" charset="0"/>
              </a:rPr>
              <a:t>G. Perelman</a:t>
            </a:r>
            <a:r>
              <a:rPr lang="zh-CN" altLang="en-US" b="0" i="0" dirty="0">
                <a:solidFill>
                  <a:srgbClr val="333333"/>
                </a:solidFill>
                <a:effectLst/>
                <a:latin typeface="Arial" panose="020B0604020202020204" pitchFamily="34" charset="0"/>
              </a:rPr>
              <a:t>博士</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这位</a:t>
            </a:r>
            <a:r>
              <a:rPr lang="zh-CN" altLang="en-US" b="0" i="0" dirty="0">
                <a:solidFill>
                  <a:srgbClr val="555555"/>
                </a:solidFill>
                <a:effectLst/>
                <a:latin typeface="Helvetica" panose="020B0604020202020204" pitchFamily="34" charset="0"/>
              </a:rPr>
              <a:t>不搞讲座、不领奖、不接受采访，几百万美元的奖励不要，还是宅在老房子里啃黑面包。</a:t>
            </a:r>
            <a:endParaRPr lang="en-US" altLang="zh-CN" b="0" i="0" dirty="0">
              <a:solidFill>
                <a:srgbClr val="555555"/>
              </a:solidFill>
              <a:effectLst/>
              <a:latin typeface="Helvetica" panose="020B0604020202020204" pitchFamily="34" charset="0"/>
            </a:endParaRPr>
          </a:p>
          <a:p>
            <a:endParaRPr lang="en-US" altLang="zh-CN" b="0" i="0" dirty="0">
              <a:solidFill>
                <a:srgbClr val="555555"/>
              </a:solidFill>
              <a:effectLst/>
              <a:latin typeface="Helvetica" panose="020B0604020202020204" pitchFamily="34" charset="0"/>
            </a:endParaRPr>
          </a:p>
          <a:p>
            <a:r>
              <a:rPr lang="zh-CN" altLang="en-US" sz="1200" b="0" i="0" kern="1200" dirty="0">
                <a:solidFill>
                  <a:schemeClr val="tx1"/>
                </a:solidFill>
                <a:effectLst/>
                <a:latin typeface="+mn-lt"/>
                <a:ea typeface="+mn-ea"/>
                <a:cs typeface="+mn-cs"/>
              </a:rPr>
              <a:t>张益唐：朗道</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西格尔零点猜想，孪生素数问题</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最后一条，是因为优化型问题常常有不同的优化目标和量纲，有的要最大，有的要最轻，有的要找一条路径，有的要找一个集合，不便于讨论问题之间的关系。而对判定型问题来说，只要两个问题的解都是</a:t>
            </a:r>
            <a:r>
              <a:rPr lang="en-US" altLang="zh-CN" dirty="0"/>
              <a:t>YES</a:t>
            </a:r>
            <a:r>
              <a:rPr lang="zh-CN" altLang="en-US" dirty="0"/>
              <a:t>，则可认为它们有相同答案。</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extLst>
      <p:ext uri="{BB962C8B-B14F-4D97-AF65-F5344CB8AC3E}">
        <p14:creationId xmlns:p14="http://schemas.microsoft.com/office/powerpoint/2010/main" val="191820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8</a:t>
            </a:fld>
            <a:endParaRPr lang="en-US"/>
          </a:p>
        </p:txBody>
      </p:sp>
    </p:spTree>
    <p:extLst>
      <p:ext uri="{BB962C8B-B14F-4D97-AF65-F5344CB8AC3E}">
        <p14:creationId xmlns:p14="http://schemas.microsoft.com/office/powerpoint/2010/main" val="202999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Line 2: </a:t>
            </a:r>
            <a:r>
              <a:rPr lang="zh-CN" altLang="en-US" dirty="0"/>
              <a:t>确定最长路径里有几条边，即</a:t>
            </a:r>
            <a:r>
              <a:rPr lang="en-US" altLang="zh-CN" dirty="0"/>
              <a:t>k</a:t>
            </a:r>
            <a:r>
              <a:rPr lang="zh-CN" altLang="en-US" dirty="0"/>
              <a:t>值；</a:t>
            </a:r>
            <a:endParaRPr lang="en-US" altLang="zh-CN" dirty="0"/>
          </a:p>
          <a:p>
            <a:r>
              <a:rPr lang="en-US" dirty="0"/>
              <a:t>Lines 3-10</a:t>
            </a:r>
            <a:r>
              <a:rPr lang="zh-CN" altLang="en-US" dirty="0"/>
              <a:t>，找出该最长路径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417951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x</a:t>
            </a:r>
            <a:r>
              <a:rPr lang="zh-CN" altLang="en-US" dirty="0"/>
              <a:t>比如可以是一个包含哈密尔顿圈的图，作为哈密尔顿圈问题的一个实例</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228231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一个图</a:t>
            </a:r>
            <a:r>
              <a:rPr lang="en-US" altLang="zh-CN" dirty="0"/>
              <a:t>G</a:t>
            </a:r>
            <a:r>
              <a:rPr lang="zh-CN" altLang="en-US" dirty="0"/>
              <a:t>，对应一个字符串</a:t>
            </a:r>
            <a:r>
              <a:rPr lang="en-US" altLang="zh-CN" dirty="0"/>
              <a:t>…</a:t>
            </a:r>
            <a:r>
              <a:rPr lang="zh-CN" altLang="en-US" dirty="0"/>
              <a:t>不管这个图在计算机里是如何表示的，总</a:t>
            </a:r>
            <a:r>
              <a:rPr lang="zh-CN" altLang="en-US" dirty="0">
                <a:latin typeface="Times New Roman" pitchFamily="18" charset="0"/>
                <a:ea typeface="SimSun" pitchFamily="2" charset="-122"/>
                <a:cs typeface="Times New Roman" pitchFamily="18" charset="0"/>
              </a:rPr>
              <a:t>可以将其编为一个</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和</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的字符串</a:t>
            </a:r>
            <a:r>
              <a:rPr lang="zh-CN" altLang="en-US"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11</a:t>
            </a:fld>
            <a:endParaRPr lang="en-US"/>
          </a:p>
        </p:txBody>
      </p:sp>
    </p:spTree>
    <p:extLst>
      <p:ext uri="{BB962C8B-B14F-4D97-AF65-F5344CB8AC3E}">
        <p14:creationId xmlns:p14="http://schemas.microsoft.com/office/powerpoint/2010/main" val="86919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elib.zib.de/pub/Misc/MillenniumPrizeProblems/www.claymath.org/prize_problems/navier_stokes.htm" TargetMode="External"/><Relationship Id="rId3" Type="http://schemas.openxmlformats.org/officeDocument/2006/relationships/hyperlink" Target="http://elib.zib.de/pub/Misc/MillenniumPrizeProblems/www.claymath.org/prize_problems/p_vs_np.htm" TargetMode="External"/><Relationship Id="rId7" Type="http://schemas.openxmlformats.org/officeDocument/2006/relationships/hyperlink" Target="http://elib.zib.de/pub/Misc/MillenniumPrizeProblems/www.claymath.org/prize_problems/yang_mills.ht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elib.zib.de/pub/Misc/MillenniumPrizeProblems/www.claymath.org/prize_problems/riemann.htm" TargetMode="External"/><Relationship Id="rId5" Type="http://schemas.openxmlformats.org/officeDocument/2006/relationships/hyperlink" Target="http://elib.zib.de/pub/Misc/MillenniumPrizeProblems/www.claymath.org/prize_problems/poincare.htm" TargetMode="External"/><Relationship Id="rId4" Type="http://schemas.openxmlformats.org/officeDocument/2006/relationships/hyperlink" Target="http://elib.zib.de/pub/Misc/MillenniumPrizeProblems/www.claymath.org/prize_problems/hodge.htm" TargetMode="External"/><Relationship Id="rId9" Type="http://schemas.openxmlformats.org/officeDocument/2006/relationships/hyperlink" Target="http://elib.zib.de/pub/Misc/MillenniumPrizeProblems/www.claymath.org/prize_problems/birchsd.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579121"/>
            <a:ext cx="7924800" cy="914399"/>
          </a:xfrm>
        </p:spPr>
        <p:txBody>
          <a:bodyPr>
            <a:normAutofit/>
          </a:bodyPr>
          <a:lstStyle/>
          <a:p>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第 </a:t>
            </a:r>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14</a:t>
            </a:r>
            <a:r>
              <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 </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章</a:t>
            </a:r>
            <a:r>
              <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	NP-</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完全问题</a:t>
            </a:r>
            <a:endPar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p:txBody>
      </p:sp>
      <p:sp>
        <p:nvSpPr>
          <p:cNvPr id="4" name="Footer Placeholder 3"/>
          <p:cNvSpPr>
            <a:spLocks noGrp="1"/>
          </p:cNvSpPr>
          <p:nvPr>
            <p:ph type="ftr" sz="quarter" idx="11"/>
          </p:nvPr>
        </p:nvSpPr>
        <p:spPr/>
        <p:txBody>
          <a:bodyPr/>
          <a:lstStyle/>
          <a:p>
            <a:r>
              <a:rPr lang="en-US" dirty="0"/>
              <a:t>14-1</a:t>
            </a:r>
          </a:p>
        </p:txBody>
      </p:sp>
      <p:sp>
        <p:nvSpPr>
          <p:cNvPr id="3" name="TextBox 2"/>
          <p:cNvSpPr txBox="1"/>
          <p:nvPr/>
        </p:nvSpPr>
        <p:spPr>
          <a:xfrm>
            <a:off x="1066800" y="1575158"/>
            <a:ext cx="7391400" cy="4650568"/>
          </a:xfrm>
          <a:prstGeom prst="rect">
            <a:avLst/>
          </a:prstGeom>
          <a:noFill/>
        </p:spPr>
        <p:txBody>
          <a:bodyPr wrap="square" rtlCol="0">
            <a:spAutoFit/>
          </a:bodyPr>
          <a:lstStyle/>
          <a:p>
            <a:pPr indent="457200">
              <a:lnSpc>
                <a:spcPct val="150000"/>
              </a:lnSpc>
            </a:pPr>
            <a:r>
              <a:rPr lang="zh-CN" altLang="en-US" sz="2000" dirty="0">
                <a:latin typeface="Times New Roman" pitchFamily="18" charset="0"/>
                <a:ea typeface="SimSun" pitchFamily="2" charset="-122"/>
                <a:cs typeface="Times New Roman" pitchFamily="18" charset="0"/>
              </a:rPr>
              <a:t>讨论问题的复杂性。根据其难易程度对问题进行分类。如果一个问题</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有多项式的最优算法</a:t>
            </a:r>
            <a:r>
              <a:rPr lang="zh-CN" altLang="en-US" sz="2000" dirty="0">
                <a:latin typeface="Times New Roman" pitchFamily="18" charset="0"/>
                <a:ea typeface="SimSun" pitchFamily="2" charset="-122"/>
                <a:cs typeface="Times New Roman" pitchFamily="18" charset="0"/>
              </a:rPr>
              <a:t>，则称为</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可驾驭的</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(tractable)</a:t>
            </a:r>
            <a:r>
              <a:rPr lang="zh-CN" altLang="en-US" sz="2000" dirty="0">
                <a:latin typeface="Times New Roman" pitchFamily="18" charset="0"/>
                <a:ea typeface="SimSun" pitchFamily="2" charset="-122"/>
                <a:cs typeface="Times New Roman" pitchFamily="18" charset="0"/>
              </a:rPr>
              <a:t>，否则为</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不可驾驭的</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(intractable)</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分别</a:t>
            </a:r>
            <a:r>
              <a:rPr lang="zh-CN" altLang="en-US" sz="2000" dirty="0">
                <a:latin typeface="Times New Roman" pitchFamily="18" charset="0"/>
                <a:ea typeface="SimSun" pitchFamily="2" charset="-122"/>
                <a:cs typeface="Times New Roman" pitchFamily="18" charset="0"/>
              </a:rPr>
              <a:t>称为</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容易问题</a:t>
            </a:r>
            <a:r>
              <a:rPr lang="zh-CN" altLang="en-US" sz="2000" dirty="0">
                <a:latin typeface="Times New Roman" pitchFamily="18" charset="0"/>
                <a:ea typeface="SimSun" pitchFamily="2" charset="-122"/>
                <a:cs typeface="Times New Roman" pitchFamily="18" charset="0"/>
              </a:rPr>
              <a:t>和</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难问题</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nSpc>
                <a:spcPct val="150000"/>
              </a:lnSpc>
            </a:pPr>
            <a:r>
              <a:rPr lang="zh-CN" altLang="en-US" sz="2000" dirty="0">
                <a:latin typeface="Times New Roman" pitchFamily="18" charset="0"/>
                <a:ea typeface="SimSun" pitchFamily="2" charset="-122"/>
                <a:cs typeface="Times New Roman" pitchFamily="18" charset="0"/>
              </a:rPr>
              <a:t>判断一个问题是“可驾驭的”，还是“不可驾驭”的并不容易。存在着一大类问题，人们至今也不知道它们是否可驾驭。我们把这类问题称为</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NP-</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完全</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(NP-complete</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或</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NPC)</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问题</a:t>
            </a: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pP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本章内容</a:t>
            </a:r>
            <a:r>
              <a:rPr lang="en-US" sz="2000" dirty="0">
                <a:latin typeface="Times New Roman" pitchFamily="18" charset="0"/>
                <a:ea typeface="SimSun" pitchFamily="2" charset="-122"/>
                <a:cs typeface="Times New Roman" pitchFamily="18" charset="0"/>
              </a:rPr>
              <a:t>：</a:t>
            </a:r>
          </a:p>
          <a:p>
            <a:pPr marL="898525" lvl="1"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预备知识</a:t>
            </a:r>
            <a:endParaRPr lang="en-US" altLang="zh-CN" sz="2000" dirty="0">
              <a:latin typeface="Times New Roman" pitchFamily="18" charset="0"/>
              <a:ea typeface="SimSun" pitchFamily="2" charset="-122"/>
              <a:cs typeface="Times New Roman" pitchFamily="18" charset="0"/>
            </a:endParaRPr>
          </a:p>
          <a:p>
            <a:pPr marL="898525" lvl="1" indent="-457200">
              <a:lnSpc>
                <a:spcPct val="150000"/>
              </a:lnSpc>
              <a:buFont typeface="Symbol"/>
              <a:buChar char="·"/>
            </a:pPr>
            <a:r>
              <a:rPr lang="en-US" sz="2000"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语言类</a:t>
            </a:r>
            <a:endParaRPr lang="en-US" altLang="zh-CN" sz="2000" dirty="0">
              <a:latin typeface="Times New Roman" pitchFamily="18" charset="0"/>
              <a:ea typeface="SimSun" pitchFamily="2" charset="-122"/>
              <a:cs typeface="Times New Roman" pitchFamily="18" charset="0"/>
            </a:endParaRPr>
          </a:p>
          <a:p>
            <a:pPr marL="898525" lvl="1" indent="-457200">
              <a:lnSpc>
                <a:spcPct val="150000"/>
              </a:lnSpc>
              <a:buFont typeface="Symbol"/>
              <a:buChar char="·"/>
            </a:pP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完全语言类和</a:t>
            </a: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完全问题</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33400"/>
            <a:ext cx="9067800" cy="6197146"/>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判定型问题的形式语言表示</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40000"/>
              </a:lnSpc>
            </a:pPr>
            <a:r>
              <a:rPr lang="en-US" sz="2000" dirty="0">
                <a:latin typeface="Times New Roman" pitchFamily="18" charset="0"/>
                <a:ea typeface="SimSun" pitchFamily="2" charset="-122"/>
                <a:cs typeface="Times New Roman" pitchFamily="18" charset="0"/>
                <a:sym typeface="Symbol"/>
              </a:rPr>
              <a:t>	</a:t>
            </a:r>
            <a:r>
              <a:rPr lang="zh-CN" altLang="en-US" sz="2000" dirty="0">
                <a:latin typeface="Times New Roman" pitchFamily="18" charset="0"/>
                <a:ea typeface="SimSun" pitchFamily="2" charset="-122"/>
                <a:cs typeface="Times New Roman" pitchFamily="18" charset="0"/>
              </a:rPr>
              <a:t>给定</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字符集</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zh-CN" altLang="en-US" sz="2000" dirty="0">
                <a:latin typeface="Times New Roman" pitchFamily="18" charset="0"/>
                <a:ea typeface="SimSun" pitchFamily="2" charset="-122"/>
                <a:cs typeface="Times New Roman" pitchFamily="18" charset="0"/>
              </a:rPr>
              <a:t>，它的</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所有</a:t>
            </a:r>
            <a:r>
              <a:rPr lang="zh-CN" altLang="en-US" sz="2000" b="1" dirty="0">
                <a:solidFill>
                  <a:srgbClr val="0000FF"/>
                </a:solidFill>
                <a:effectLst>
                  <a:outerShdw blurRad="38100" dist="38100" dir="2700000" algn="tl">
                    <a:srgbClr val="C0C0C0"/>
                  </a:outerShdw>
                </a:effectLst>
                <a:latin typeface="华文隶书" panose="02010800040101010101" pitchFamily="2" charset="-122"/>
                <a:ea typeface="华文隶书" panose="02010800040101010101" pitchFamily="2" charset="-122"/>
              </a:rPr>
              <a:t>字符串</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的集合</a:t>
            </a:r>
            <a:r>
              <a:rPr lang="zh-CN" altLang="en-US" sz="2000" dirty="0">
                <a:latin typeface="Times New Roman" pitchFamily="18" charset="0"/>
                <a:ea typeface="SimSun" pitchFamily="2" charset="-122"/>
                <a:cs typeface="Times New Roman" pitchFamily="18" charset="0"/>
              </a:rPr>
              <a:t>，包括空串</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，称之为</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全语言</a:t>
            </a:r>
            <a:r>
              <a:rPr lang="zh-CN" altLang="en-US" sz="2000" dirty="0">
                <a:latin typeface="Times New Roman" pitchFamily="18" charset="0"/>
                <a:ea typeface="SimSun" pitchFamily="2" charset="-122"/>
                <a:cs typeface="Times New Roman" pitchFamily="18" charset="0"/>
              </a:rPr>
              <a:t>，记为</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en-US" sz="2400" b="1" baseline="30000"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latin typeface="Times New Roman" pitchFamily="18" charset="0"/>
                <a:ea typeface="SimSun" pitchFamily="2" charset="-122"/>
                <a:cs typeface="Times New Roman" pitchFamily="18" charset="0"/>
              </a:rPr>
              <a:t>。例如，</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{0, 1}</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0, 1, 00, 01, 10, …}</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8788" indent="-458788">
              <a:lnSpc>
                <a:spcPct val="140000"/>
              </a:lnSpc>
              <a:buFont typeface="Symbol"/>
              <a:buChar char="·"/>
            </a:pPr>
            <a:r>
              <a:rPr lang="zh-CN" altLang="en-US" sz="2000" dirty="0"/>
              <a:t>给定字符集</a:t>
            </a:r>
            <a:r>
              <a:rPr lang="en-US" sz="2000" dirty="0">
                <a:sym typeface="Symbol"/>
              </a:rPr>
              <a:t></a:t>
            </a:r>
            <a:r>
              <a:rPr lang="zh-CN" altLang="en-US" sz="2000" dirty="0"/>
              <a:t>，它的</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全语言的一个子集</a:t>
            </a:r>
            <a:r>
              <a:rPr lang="en-US" sz="2000" b="1" i="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L</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sz="2000" dirty="0">
                <a:sym typeface="Symbol"/>
              </a:rPr>
              <a:t></a:t>
            </a:r>
            <a:r>
              <a:rPr lang="en-US" sz="2000" dirty="0"/>
              <a:t> </a:t>
            </a:r>
            <a:r>
              <a:rPr lang="en-US" sz="2000" dirty="0">
                <a:sym typeface="Symbol"/>
              </a:rPr>
              <a:t></a:t>
            </a:r>
            <a:r>
              <a:rPr lang="en-US" sz="2000" dirty="0"/>
              <a:t>*</a:t>
            </a:r>
            <a:r>
              <a:rPr lang="zh-CN" altLang="en-US" sz="2000" dirty="0"/>
              <a:t>称为定义在</a:t>
            </a:r>
            <a:r>
              <a:rPr lang="en-US" sz="2000" dirty="0">
                <a:sym typeface="Symbol"/>
              </a:rPr>
              <a:t></a:t>
            </a:r>
            <a:r>
              <a:rPr lang="zh-CN" altLang="en-US" sz="2000" dirty="0">
                <a:sym typeface="Symbol"/>
              </a:rPr>
              <a:t>之</a:t>
            </a:r>
            <a:r>
              <a:rPr lang="zh-CN" altLang="en-US" sz="2000" dirty="0"/>
              <a:t>上的</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一种语言</a:t>
            </a:r>
            <a:r>
              <a:rPr lang="zh-CN" altLang="en-US" sz="2000" dirty="0"/>
              <a:t>。换句话说，任何一个定义在</a:t>
            </a:r>
            <a:r>
              <a:rPr lang="en-US" sz="2000" dirty="0">
                <a:sym typeface="Symbol"/>
              </a:rPr>
              <a:t></a:t>
            </a:r>
            <a:r>
              <a:rPr lang="zh-CN" altLang="en-US" sz="2000" dirty="0">
                <a:sym typeface="Symbol"/>
              </a:rPr>
              <a:t>之</a:t>
            </a:r>
            <a:r>
              <a:rPr lang="zh-CN" altLang="en-US" sz="2000" dirty="0"/>
              <a:t>上的字符串的集合都称为一种语言。</a:t>
            </a:r>
            <a:endParaRPr lang="en-US" altLang="zh-CN" sz="2000" dirty="0"/>
          </a:p>
          <a:p>
            <a:pPr marL="915988" lvl="1" indent="-458788">
              <a:lnSpc>
                <a:spcPct val="140000"/>
              </a:lnSpc>
              <a:buFont typeface="Symbol"/>
              <a:buChar char="·"/>
            </a:pPr>
            <a:r>
              <a:rPr lang="zh-CN" altLang="en-US" sz="2000" dirty="0"/>
              <a:t>当然，我们只对有实际意义的语言感兴趣。比如，</a:t>
            </a:r>
            <a:r>
              <a:rPr lang="en-US" altLang="zh-CN" sz="2000" i="1" dirty="0">
                <a:latin typeface="Times" panose="02020603050405020304" pitchFamily="18" charset="0"/>
              </a:rPr>
              <a:t>L</a:t>
            </a:r>
            <a:r>
              <a:rPr lang="en-US" altLang="zh-CN" sz="2000" dirty="0">
                <a:latin typeface="Times" panose="02020603050405020304" pitchFamily="18" charset="0"/>
              </a:rPr>
              <a:t> ={10, 11, 101, 111, 1011, …}</a:t>
            </a:r>
            <a:r>
              <a:rPr lang="zh-CN" altLang="en-US" sz="2000" dirty="0"/>
              <a:t>代表所有质数的集合</a:t>
            </a:r>
            <a:r>
              <a:rPr lang="en-US" altLang="zh-CN" sz="2000" dirty="0"/>
              <a:t>.</a:t>
            </a:r>
          </a:p>
          <a:p>
            <a:pPr marL="458788" indent="-458788">
              <a:lnSpc>
                <a:spcPct val="140000"/>
              </a:lnSpc>
              <a:buFont typeface="Symbol"/>
              <a:buChar char="·"/>
            </a:pP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一个</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判定型问题</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的实例</a:t>
            </a:r>
            <a:r>
              <a:rPr lang="zh-CN" altLang="en-US" sz="2000" dirty="0">
                <a:latin typeface="Times New Roman" pitchFamily="18" charset="0"/>
                <a:ea typeface="SimSun" pitchFamily="2" charset="-122"/>
                <a:cs typeface="Times New Roman" pitchFamily="18" charset="0"/>
              </a:rPr>
              <a:t>可以用一</a:t>
            </a:r>
            <a:r>
              <a:rPr lang="zh-CN" altLang="en-US" sz="2000" dirty="0">
                <a:latin typeface="Times New Roman" panose="02020603050405020304" pitchFamily="18" charset="0"/>
              </a:rPr>
              <a:t>个 </a:t>
            </a:r>
            <a:r>
              <a:rPr lang="en-US" altLang="zh-CN" sz="2000" dirty="0">
                <a:latin typeface="Times New Roman" panose="02020603050405020304" pitchFamily="18" charset="0"/>
              </a:rPr>
              <a:t>0和1</a:t>
            </a:r>
            <a:r>
              <a:rPr lang="zh-CN" altLang="en-US" sz="2000" dirty="0">
                <a:latin typeface="Times New Roman" panose="02020603050405020304" pitchFamily="18" charset="0"/>
              </a:rPr>
              <a:t>组成</a:t>
            </a:r>
            <a:r>
              <a:rPr lang="en-US" altLang="zh-CN" sz="2000" dirty="0">
                <a:latin typeface="Times New Roman" panose="02020603050405020304" pitchFamily="18" charset="0"/>
              </a:rPr>
              <a:t>的</a:t>
            </a:r>
            <a:r>
              <a:rPr lang="zh-CN" altLang="en-US" sz="2000" dirty="0">
                <a:latin typeface="宋体" panose="02010600030101010101" pitchFamily="2" charset="-122"/>
                <a:ea typeface="宋体" panose="02010600030101010101" pitchFamily="2" charset="-122"/>
              </a:rPr>
              <a:t>字符串</a:t>
            </a:r>
            <a:r>
              <a:rPr lang="en-US" sz="2000" i="1" dirty="0">
                <a:latin typeface="Times" panose="02020603050405020304" pitchFamily="18" charset="0"/>
                <a:ea typeface="宋体" panose="02010600030101010101" pitchFamily="2" charset="-122"/>
              </a:rPr>
              <a:t>x</a:t>
            </a:r>
            <a:r>
              <a:rPr lang="zh-CN" altLang="en-US" sz="2000" dirty="0">
                <a:latin typeface="Times New Roman" pitchFamily="18" charset="0"/>
                <a:ea typeface="SimSun" pitchFamily="2" charset="-122"/>
                <a:cs typeface="Times New Roman" pitchFamily="18" charset="0"/>
              </a:rPr>
              <a:t>表示。相应地，给定一个字符串</a:t>
            </a:r>
            <a:r>
              <a:rPr lang="en-US" sz="2000" i="1" dirty="0">
                <a:latin typeface="Times New Roman" pitchFamily="18" charset="0"/>
                <a:ea typeface="SimSun" pitchFamily="2" charset="-122"/>
                <a:cs typeface="Times New Roman" pitchFamily="18" charset="0"/>
              </a:rPr>
              <a:t>x</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比如，</a:t>
            </a:r>
            <a:r>
              <a:rPr lang="en-US" altLang="zh-CN" sz="2000" i="1" dirty="0">
                <a:latin typeface="Times New Roman" pitchFamily="18" charset="0"/>
                <a:ea typeface="SimSun" pitchFamily="2" charset="-122"/>
                <a:cs typeface="Times New Roman" pitchFamily="18" charset="0"/>
              </a:rPr>
              <a:t> x</a:t>
            </a:r>
            <a:r>
              <a:rPr lang="zh-CN" altLang="en-US" sz="2000" dirty="0"/>
              <a:t>是一个包含哈密尔顿圈的图</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，存在下面三种情况：</a:t>
            </a:r>
            <a:endParaRPr lang="en-US" altLang="zh-CN" sz="2000" dirty="0">
              <a:latin typeface="Times New Roman" pitchFamily="18" charset="0"/>
              <a:ea typeface="SimSun" pitchFamily="2" charset="-122"/>
              <a:cs typeface="Times New Roman" pitchFamily="18" charset="0"/>
            </a:endParaRPr>
          </a:p>
          <a:p>
            <a:pPr marL="914400" indent="-457200">
              <a:lnSpc>
                <a:spcPct val="140000"/>
              </a:lnSpc>
              <a:buAutoNum type="arabicParenBoth"/>
            </a:pP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是问题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的一个实例并且有答案</a:t>
            </a:r>
            <a:r>
              <a:rPr lang="en-US" sz="2000" cap="small"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914400" indent="-457200">
              <a:lnSpc>
                <a:spcPct val="140000"/>
              </a:lnSpc>
              <a:buAutoNum type="arabicParenBoth"/>
            </a:pP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是问题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的一个实例并且有答案</a:t>
            </a:r>
            <a:r>
              <a:rPr lang="en-US" sz="2000" cap="small" dirty="0">
                <a:latin typeface="Times New Roman" pitchFamily="18" charset="0"/>
                <a:ea typeface="SimSun" pitchFamily="2" charset="-122"/>
                <a:cs typeface="Times New Roman" pitchFamily="18" charset="0"/>
              </a:rPr>
              <a:t>no</a:t>
            </a: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marL="914400" indent="-457200">
              <a:lnSpc>
                <a:spcPct val="140000"/>
              </a:lnSpc>
              <a:buAutoNum type="arabicParenBoth"/>
            </a:pP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不是问题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的一个实例，而是一个杂乱的字符串。 </a:t>
            </a:r>
            <a:endParaRPr lang="en-US" altLang="zh-CN" sz="2000" dirty="0">
              <a:latin typeface="Times New Roman" pitchFamily="18" charset="0"/>
              <a:ea typeface="SimSun" pitchFamily="2" charset="-122"/>
              <a:cs typeface="Times New Roman" pitchFamily="18" charset="0"/>
            </a:endParaRPr>
          </a:p>
          <a:p>
            <a:pPr marL="457200">
              <a:lnSpc>
                <a:spcPct val="140000"/>
              </a:lnSpc>
            </a:pPr>
            <a:r>
              <a:rPr lang="en-US" altLang="en-US" sz="2000" dirty="0" err="1">
                <a:latin typeface="Times New Roman" panose="02020603050405020304" pitchFamily="18" charset="0"/>
                <a:ea typeface="SimSun" panose="02010600030101010101" pitchFamily="2" charset="-122"/>
                <a:sym typeface="Symbol" panose="05050102010706020507" pitchFamily="18" charset="2"/>
              </a:rPr>
              <a:t>对上述第</a:t>
            </a:r>
            <a:r>
              <a:rPr lang="en-US" altLang="en-US" sz="2000" dirty="0">
                <a:latin typeface="Times New Roman" panose="02020603050405020304" pitchFamily="18" charset="0"/>
                <a:ea typeface="SimSun" panose="02010600030101010101" pitchFamily="2" charset="-122"/>
                <a:sym typeface="Symbol" panose="05050102010706020507" pitchFamily="18" charset="2"/>
              </a:rPr>
              <a:t>(1)</a:t>
            </a:r>
            <a:r>
              <a:rPr lang="en-US" altLang="en-US" sz="2000" dirty="0" err="1">
                <a:latin typeface="Times New Roman" panose="02020603050405020304" pitchFamily="18" charset="0"/>
                <a:ea typeface="SimSun" panose="02010600030101010101" pitchFamily="2" charset="-122"/>
                <a:sym typeface="Symbol" panose="05050102010706020507" pitchFamily="18" charset="2"/>
              </a:rPr>
              <a:t>种情况，我们用</a:t>
            </a:r>
            <a:r>
              <a:rPr lang="en-US" altLang="zh-CN" sz="2000" dirty="0">
                <a:latin typeface="Times New Roman" pitchFamily="18" charset="0"/>
                <a:ea typeface="SimSun" pitchFamily="2" charset="-122"/>
                <a:cs typeface="Times New Roman" pitchFamily="18" charset="0"/>
                <a:sym typeface="Symbol"/>
              </a:rPr>
              <a:t> </a:t>
            </a:r>
            <a:r>
              <a:rPr lang="en-US" altLang="en-US" sz="2000" dirty="0">
                <a:latin typeface="Times New Roman" panose="02020603050405020304" pitchFamily="18" charset="0"/>
                <a:ea typeface="SimSun" panose="02010600030101010101" pitchFamily="2" charset="-122"/>
                <a:sym typeface="Symbol" panose="05050102010706020507" pitchFamily="18" charset="2"/>
              </a:rPr>
              <a:t>(</a:t>
            </a:r>
            <a:r>
              <a:rPr lang="en-US" altLang="en-US" sz="2000" i="1" dirty="0">
                <a:latin typeface="Times New Roman" panose="02020603050405020304" pitchFamily="18" charset="0"/>
                <a:ea typeface="SimSun" panose="02010600030101010101" pitchFamily="2" charset="-122"/>
                <a:sym typeface="Symbol" panose="05050102010706020507" pitchFamily="18" charset="2"/>
              </a:rPr>
              <a:t>x</a:t>
            </a:r>
            <a:r>
              <a:rPr lang="en-US" altLang="en-US" sz="2000" dirty="0">
                <a:latin typeface="Times New Roman" panose="02020603050405020304" pitchFamily="18" charset="0"/>
                <a:ea typeface="SimSun" panose="02010600030101010101" pitchFamily="2" charset="-122"/>
                <a:sym typeface="Symbol" panose="05050102010706020507" pitchFamily="18" charset="2"/>
              </a:rPr>
              <a:t>) = 1表示；对第(2)</a:t>
            </a:r>
            <a:r>
              <a:rPr lang="en-US" altLang="en-US" sz="2000" dirty="0" err="1">
                <a:latin typeface="Times New Roman" panose="02020603050405020304" pitchFamily="18" charset="0"/>
                <a:ea typeface="SimSun" panose="02010600030101010101" pitchFamily="2" charset="-122"/>
                <a:sym typeface="Symbol" panose="05050102010706020507" pitchFamily="18" charset="2"/>
              </a:rPr>
              <a:t>种和第</a:t>
            </a:r>
            <a:r>
              <a:rPr lang="en-US" altLang="en-US" sz="2000" dirty="0">
                <a:latin typeface="Times New Roman" panose="02020603050405020304" pitchFamily="18" charset="0"/>
                <a:ea typeface="SimSun" panose="02010600030101010101" pitchFamily="2" charset="-122"/>
                <a:sym typeface="Symbol" panose="05050102010706020507" pitchFamily="18" charset="2"/>
              </a:rPr>
              <a:t>(3)</a:t>
            </a:r>
            <a:r>
              <a:rPr lang="en-US" altLang="en-US" sz="2000" dirty="0" err="1">
                <a:latin typeface="Times New Roman" panose="02020603050405020304" pitchFamily="18" charset="0"/>
                <a:ea typeface="SimSun" panose="02010600030101010101" pitchFamily="2" charset="-122"/>
                <a:sym typeface="Symbol" panose="05050102010706020507" pitchFamily="18" charset="2"/>
              </a:rPr>
              <a:t>种情况，用</a:t>
            </a:r>
            <a:r>
              <a:rPr lang="en-US" altLang="zh-CN" sz="2000" dirty="0">
                <a:latin typeface="Times New Roman" pitchFamily="18" charset="0"/>
                <a:ea typeface="SimSun" pitchFamily="2" charset="-122"/>
                <a:cs typeface="Times New Roman" pitchFamily="18" charset="0"/>
                <a:sym typeface="Symbol"/>
              </a:rPr>
              <a:t> </a:t>
            </a:r>
            <a:r>
              <a:rPr lang="en-US" altLang="en-US" sz="2000" dirty="0">
                <a:latin typeface="Times New Roman" panose="02020603050405020304" pitchFamily="18" charset="0"/>
                <a:ea typeface="SimSun" panose="02010600030101010101" pitchFamily="2" charset="-122"/>
                <a:sym typeface="Symbol" panose="05050102010706020507" pitchFamily="18" charset="2"/>
              </a:rPr>
              <a:t>(</a:t>
            </a:r>
            <a:r>
              <a:rPr lang="en-US" altLang="en-US" sz="2000" i="1" dirty="0">
                <a:latin typeface="Times New Roman" panose="02020603050405020304" pitchFamily="18" charset="0"/>
                <a:ea typeface="SimSun" panose="02010600030101010101" pitchFamily="2" charset="-122"/>
                <a:sym typeface="Symbol" panose="05050102010706020507" pitchFamily="18" charset="2"/>
              </a:rPr>
              <a:t>x</a:t>
            </a:r>
            <a:r>
              <a:rPr lang="en-US" altLang="en-US" sz="2000" dirty="0">
                <a:latin typeface="Times New Roman" panose="02020603050405020304" pitchFamily="18" charset="0"/>
                <a:ea typeface="SimSun" panose="02010600030101010101" pitchFamily="2" charset="-122"/>
                <a:sym typeface="Symbol" panose="05050102010706020507" pitchFamily="18" charset="2"/>
              </a:rPr>
              <a:t>) = 0表示。</a:t>
            </a:r>
          </a:p>
        </p:txBody>
      </p:sp>
      <p:cxnSp>
        <p:nvCxnSpPr>
          <p:cNvPr id="4" name="直接连接符 3">
            <a:extLst>
              <a:ext uri="{FF2B5EF4-FFF2-40B4-BE49-F238E27FC236}">
                <a16:creationId xmlns:a16="http://schemas.microsoft.com/office/drawing/2014/main" id="{6D136D7C-0A41-45D4-8294-68E780153562}"/>
              </a:ext>
            </a:extLst>
          </p:cNvPr>
          <p:cNvCxnSpPr/>
          <p:nvPr/>
        </p:nvCxnSpPr>
        <p:spPr>
          <a:xfrm>
            <a:off x="3200400" y="3276600"/>
            <a:ext cx="19812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7209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14-11</a:t>
            </a:r>
          </a:p>
        </p:txBody>
      </p:sp>
      <p:sp>
        <p:nvSpPr>
          <p:cNvPr id="3" name="TextBox 2"/>
          <p:cNvSpPr txBox="1"/>
          <p:nvPr/>
        </p:nvSpPr>
        <p:spPr>
          <a:xfrm>
            <a:off x="914400" y="685800"/>
            <a:ext cx="7620000" cy="5420010"/>
          </a:xfrm>
          <a:prstGeom prst="rect">
            <a:avLst/>
          </a:prstGeom>
          <a:noFill/>
        </p:spPr>
        <p:txBody>
          <a:bodyPr wrap="square" rtlCol="0">
            <a:spAutoFit/>
          </a:bodyPr>
          <a:lstStyle/>
          <a:p>
            <a:r>
              <a:rPr lang="en-US" sz="2000" b="1" dirty="0">
                <a:latin typeface="Times New Roman" pitchFamily="18" charset="0"/>
                <a:ea typeface="SimSun" pitchFamily="2" charset="-122"/>
                <a:cs typeface="Times New Roman" pitchFamily="18" charset="0"/>
              </a:rPr>
              <a:t>(</a:t>
            </a:r>
            <a:r>
              <a:rPr lang="en-US" sz="2000" b="1" dirty="0" err="1">
                <a:latin typeface="Times New Roman" pitchFamily="18" charset="0"/>
                <a:ea typeface="SimSun" pitchFamily="2" charset="-122"/>
                <a:cs typeface="Times New Roman" pitchFamily="18" charset="0"/>
              </a:rPr>
              <a:t>接上页</a:t>
            </a:r>
            <a:r>
              <a:rPr lang="en-US" sz="2000" b="1" dirty="0">
                <a:latin typeface="Times New Roman" pitchFamily="18" charset="0"/>
                <a:ea typeface="SimSun" pitchFamily="2" charset="-122"/>
                <a:cs typeface="Times New Roman" pitchFamily="18" charset="0"/>
              </a:rPr>
              <a:t>)</a:t>
            </a:r>
          </a:p>
          <a:p>
            <a:pPr marL="457200" indent="-457200">
              <a:lnSpc>
                <a:spcPct val="150000"/>
              </a:lnSpc>
              <a:buFont typeface="Symbol"/>
              <a:buChar char="·"/>
            </a:pPr>
            <a:r>
              <a:rPr lang="en-US" altLang="zh-CN" sz="2000" dirty="0">
                <a:latin typeface="Times New Roman" pitchFamily="18" charset="0"/>
                <a:ea typeface="SimSun" pitchFamily="2"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定义14.3</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给定一个</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判定型问题</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zh-CN" altLang="en-US" sz="2000" dirty="0">
                <a:latin typeface="Times New Roman" pitchFamily="18" charset="0"/>
                <a:ea typeface="SimSun" pitchFamily="2" charset="-122"/>
                <a:cs typeface="Times New Roman" pitchFamily="18" charset="0"/>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它</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对应的语言</a:t>
            </a:r>
            <a:r>
              <a:rPr lang="en-US" sz="2000" b="1" i="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L</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是</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所有其</a:t>
            </a:r>
            <a:r>
              <a:rPr lang="zh-CN" altLang="en-US" sz="2000" b="1" dirty="0">
                <a:solidFill>
                  <a:srgbClr val="FF0000"/>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答案均为</a:t>
            </a:r>
            <a:r>
              <a:rPr lang="en-US" sz="2000" b="1" cap="small" dirty="0">
                <a:solidFill>
                  <a:srgbClr val="FF0000"/>
                </a:solidFill>
                <a:effectLst>
                  <a:outerShdw blurRad="38100" dist="38100" dir="2700000" algn="tl">
                    <a:srgbClr val="C0C0C0"/>
                  </a:outerShdw>
                </a:effectLst>
                <a:highlight>
                  <a:srgbClr val="FFFF00"/>
                </a:highlight>
                <a:latin typeface="Times" panose="02020603050405020304" pitchFamily="18" charset="0"/>
                <a:ea typeface="宋体" panose="02010600030101010101" pitchFamily="2" charset="-122"/>
              </a:rPr>
              <a:t>yes</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的实例的字符串编码</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的集合</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pP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即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and </a:t>
            </a:r>
            <a:r>
              <a:rPr lang="en-US" altLang="zh-CN"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pPr>
            <a:endParaRPr lang="en-US" altLang="zh-CN" sz="2000" dirty="0">
              <a:latin typeface="Times New Roman" pitchFamily="18" charset="0"/>
              <a:ea typeface="SimSun" pitchFamily="2" charset="-122"/>
              <a:cs typeface="Times New Roman" pitchFamily="18" charset="0"/>
            </a:endParaRPr>
          </a:p>
          <a:p>
            <a:pPr>
              <a:lnSpc>
                <a:spcPct val="150000"/>
              </a:lnSpc>
            </a:pPr>
            <a:r>
              <a:rPr lang="zh-CN" altLang="en-US" sz="2000" b="1" dirty="0">
                <a:latin typeface="Times New Roman" pitchFamily="18" charset="0"/>
                <a:ea typeface="SimSun" pitchFamily="2" charset="-122"/>
                <a:cs typeface="Times New Roman" pitchFamily="18" charset="0"/>
              </a:rPr>
              <a:t>例如</a:t>
            </a:r>
            <a:r>
              <a:rPr lang="zh-CN" altLang="en-US" sz="2000" dirty="0">
                <a:latin typeface="Times New Roman" pitchFamily="18" charset="0"/>
                <a:ea typeface="SimSun" pitchFamily="2" charset="-122"/>
                <a:cs typeface="Times New Roman" pitchFamily="18" charset="0"/>
              </a:rPr>
              <a:t>，</a:t>
            </a:r>
            <a:r>
              <a:rPr lang="zh-CN" altLang="en-US" sz="2000" b="1"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哈密尔顿回路</a:t>
            </a:r>
            <a:r>
              <a:rPr lang="zh-CN" altLang="en-US" sz="2000" b="1" dirty="0">
                <a:solidFill>
                  <a:srgbClr val="FF0000"/>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问题</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对应的</a:t>
            </a:r>
            <a:r>
              <a:rPr lang="zh-CN" altLang="en-US" sz="2000" b="1" dirty="0">
                <a:solidFill>
                  <a:srgbClr val="0000FF"/>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语言</a:t>
            </a:r>
            <a:r>
              <a:rPr lang="zh-CN" altLang="en-US" sz="2000" dirty="0">
                <a:latin typeface="Times New Roman" pitchFamily="18" charset="0"/>
                <a:ea typeface="SimSun" pitchFamily="2" charset="-122"/>
                <a:cs typeface="Times New Roman" pitchFamily="18" charset="0"/>
              </a:rPr>
              <a:t>可表示为：</a:t>
            </a:r>
            <a:endParaRPr lang="en-US" sz="2000" dirty="0">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	Hamilton-Cycle = {&lt;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&gt; | </a:t>
            </a:r>
            <a:r>
              <a:rPr lang="en-US" sz="2000" i="1" dirty="0">
                <a:latin typeface="Times New Roman" pitchFamily="18" charset="0"/>
                <a:ea typeface="SimSun" pitchFamily="2" charset="-122"/>
                <a:cs typeface="Times New Roman" pitchFamily="18" charset="0"/>
              </a:rPr>
              <a:t>G </a:t>
            </a:r>
            <a:r>
              <a:rPr lang="zh-CN" altLang="en-US" sz="2000" dirty="0">
                <a:latin typeface="Times New Roman" pitchFamily="18" charset="0"/>
                <a:ea typeface="SimSun" pitchFamily="2" charset="-122"/>
                <a:cs typeface="Times New Roman" pitchFamily="18" charset="0"/>
              </a:rPr>
              <a:t>含有哈密尔顿回路</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7200">
              <a:lnSpc>
                <a:spcPct val="150000"/>
              </a:lnSpc>
            </a:pPr>
            <a:r>
              <a:rPr lang="zh-CN" altLang="en-US" sz="2000" dirty="0">
                <a:latin typeface="Times New Roman" pitchFamily="18" charset="0"/>
                <a:ea typeface="SimSun" pitchFamily="2" charset="-122"/>
                <a:cs typeface="Times New Roman" pitchFamily="18" charset="0"/>
              </a:rPr>
              <a:t>这里，</a:t>
            </a:r>
            <a:r>
              <a:rPr lang="en-US" sz="2000" dirty="0">
                <a:latin typeface="Times New Roman" pitchFamily="18" charset="0"/>
                <a:ea typeface="SimSun" pitchFamily="2" charset="-122"/>
                <a:cs typeface="Times New Roman" pitchFamily="18" charset="0"/>
              </a:rPr>
              <a:t>Hamilton-Cycle</a:t>
            </a:r>
            <a:r>
              <a:rPr lang="zh-CN" altLang="en-US" sz="2000" dirty="0">
                <a:latin typeface="Times New Roman" pitchFamily="18" charset="0"/>
                <a:ea typeface="SimSun" pitchFamily="2" charset="-122"/>
                <a:cs typeface="Times New Roman" pitchFamily="18" charset="0"/>
              </a:rPr>
              <a:t>是这个语言的名字，而</a:t>
            </a:r>
            <a:r>
              <a:rPr lang="en-US" sz="2000" dirty="0">
                <a:latin typeface="Times New Roman" pitchFamily="18" charset="0"/>
                <a:ea typeface="SimSun" pitchFamily="2" charset="-122"/>
                <a:cs typeface="Times New Roman" pitchFamily="18" charset="0"/>
              </a:rPr>
              <a:t> &lt;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&gt; </a:t>
            </a:r>
            <a:r>
              <a:rPr lang="zh-CN" altLang="en-US" sz="2000" dirty="0">
                <a:latin typeface="Times New Roman" pitchFamily="18" charset="0"/>
                <a:ea typeface="SimSun" pitchFamily="2" charset="-122"/>
                <a:cs typeface="Times New Roman" pitchFamily="18" charset="0"/>
              </a:rPr>
              <a:t>表示一个实例图的编码字符串。至于如何为</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编码不是我们感兴趣的地方，可以先用邻接表或矩阵表示，再对表和邻接矩阵编码，总之，可以编为一个</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的字符串。串的长度会随着顶点和边的个数增长而增长，但通常是线性的或低阶多项式的。</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31542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14-12</a:t>
            </a:r>
          </a:p>
        </p:txBody>
      </p:sp>
      <p:sp>
        <p:nvSpPr>
          <p:cNvPr id="3" name="TextBox 2"/>
          <p:cNvSpPr txBox="1"/>
          <p:nvPr/>
        </p:nvSpPr>
        <p:spPr>
          <a:xfrm>
            <a:off x="762000" y="838200"/>
            <a:ext cx="8077200" cy="5473871"/>
          </a:xfrm>
          <a:prstGeom prst="rect">
            <a:avLst/>
          </a:prstGeom>
          <a:noFill/>
        </p:spPr>
        <p:txBody>
          <a:bodyPr wrap="square" rtlCol="0">
            <a:spAutoFit/>
          </a:bodyPr>
          <a:lstStyle/>
          <a:p>
            <a:pPr marL="457200" indent="-457200">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判定型算法   </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sym typeface="Symbol" panose="05050102010706020507" pitchFamily="18" charset="2"/>
              </a:rPr>
              <a:t>  判定型问题</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indent="457200">
              <a:lnSpc>
                <a:spcPct val="200000"/>
              </a:lnSpc>
            </a:pPr>
            <a:r>
              <a:rPr lang="zh-CN" altLang="en-US" sz="2000" dirty="0">
                <a:latin typeface="Times New Roman" pitchFamily="18" charset="0"/>
                <a:ea typeface="SimSun" pitchFamily="2" charset="-122"/>
                <a:cs typeface="Times New Roman" pitchFamily="18" charset="0"/>
              </a:rPr>
              <a:t>由上可知，</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求解一个判定型问</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题</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sym typeface="Symbol"/>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的算法</a:t>
            </a:r>
            <a:r>
              <a:rPr lang="zh-CN" altLang="en-US" sz="2000" dirty="0">
                <a:latin typeface="Times" panose="02020603050405020304" pitchFamily="18" charset="0"/>
                <a:ea typeface="SimSun" pitchFamily="2" charset="-122"/>
                <a:cs typeface="Times New Roman" pitchFamily="18" charset="0"/>
              </a:rPr>
              <a:t>等价于</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一个识别语言</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L</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sym typeface="Symbol"/>
              </a:rPr>
              <a:t></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 </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的算法</a:t>
            </a:r>
            <a:r>
              <a:rPr lang="zh-CN" altLang="en-US" sz="2000" dirty="0">
                <a:latin typeface="Times New Roman" pitchFamily="18" charset="0"/>
                <a:ea typeface="SimSun" pitchFamily="2" charset="-122"/>
                <a:cs typeface="Times New Roman" pitchFamily="18" charset="0"/>
              </a:rPr>
              <a:t>。</a:t>
            </a:r>
            <a:r>
              <a:rPr lang="zh-CN" altLang="en-US" sz="2000" dirty="0">
                <a:latin typeface="Times New Roman" panose="02020603050405020304" pitchFamily="18" charset="0"/>
                <a:cs typeface="Times New Roman" panose="02020603050405020304" pitchFamily="18" charset="0"/>
              </a:rPr>
              <a:t>也就是识别任意一个给定字符串</a:t>
            </a:r>
            <a:r>
              <a:rPr lang="en-US" altLang="zh-CN" sz="2000" i="1" dirty="0" err="1">
                <a:latin typeface="Times New Roman" panose="02020603050405020304" pitchFamily="18" charset="0"/>
                <a:cs typeface="Times New Roman" panose="02020603050405020304" pitchFamily="18" charset="0"/>
              </a:rPr>
              <a:t>x</a:t>
            </a:r>
            <a:r>
              <a:rPr lang="en-US" altLang="zh-CN" sz="2000" dirty="0" err="1">
                <a:latin typeface="Times New Roman" panose="02020603050405020304" pitchFamily="18" charset="0"/>
                <a:cs typeface="Times New Roman" panose="02020603050405020304" pitchFamily="18" charset="0"/>
              </a:rPr>
              <a:t>是否有</a:t>
            </a:r>
            <a:r>
              <a:rPr lang="en-US" altLang="zh-CN" sz="2000" i="1"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L</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000" dirty="0">
              <a:latin typeface="Times New Roman" pitchFamily="18" charset="0"/>
              <a:ea typeface="SimSun" pitchFamily="2" charset="-122"/>
              <a:cs typeface="Times New Roman" pitchFamily="18" charset="0"/>
            </a:endParaRPr>
          </a:p>
          <a:p>
            <a:pPr indent="457200">
              <a:lnSpc>
                <a:spcPct val="200000"/>
              </a:lnSpc>
            </a:pPr>
            <a:r>
              <a:rPr lang="zh-CN" altLang="en-US" sz="2000" dirty="0">
                <a:latin typeface="Times New Roman" pitchFamily="18" charset="0"/>
                <a:ea typeface="SimSun" pitchFamily="2" charset="-122"/>
                <a:cs typeface="Times New Roman" pitchFamily="18" charset="0"/>
              </a:rPr>
              <a:t>我们约定，求解一个判定型问题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的算法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所做的事就是对任意一个输入字符串</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进行扫描和运算，然后输出答案</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nSpc>
                <a:spcPct val="200000"/>
              </a:lnSpc>
            </a:pPr>
            <a:r>
              <a:rPr lang="zh-CN" altLang="en-US" sz="2000" dirty="0">
                <a:latin typeface="Times New Roman" pitchFamily="18" charset="0"/>
                <a:ea typeface="SimSun" pitchFamily="2" charset="-122"/>
                <a:cs typeface="Times New Roman" pitchFamily="18" charset="0"/>
              </a:rPr>
              <a:t>答案的形式有</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，和不回答三种，分别称为</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接收</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x</a:t>
            </a:r>
            <a:r>
              <a:rPr lang="zh-CN" altLang="en-US" sz="2000" dirty="0">
                <a:latin typeface="Times New Roman" pitchFamily="18" charset="0"/>
                <a:ea typeface="SimSun" pitchFamily="2" charset="-122"/>
                <a:cs typeface="Times New Roman" pitchFamily="18" charset="0"/>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拒绝</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x</a:t>
            </a:r>
            <a:r>
              <a:rPr lang="zh-CN" altLang="en-US" sz="2000" dirty="0">
                <a:latin typeface="Times New Roman" pitchFamily="18" charset="0"/>
                <a:ea typeface="SimSun" pitchFamily="2" charset="-122"/>
                <a:cs typeface="Times New Roman" pitchFamily="18" charset="0"/>
              </a:rPr>
              <a:t>和</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不能判定</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x</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nSpc>
                <a:spcPct val="200000"/>
              </a:lnSpc>
            </a:pPr>
            <a:r>
              <a:rPr lang="zh-CN" altLang="en-US" sz="2000" dirty="0">
                <a:latin typeface="Times New Roman" pitchFamily="18" charset="0"/>
                <a:ea typeface="SimSun" pitchFamily="2" charset="-122"/>
                <a:cs typeface="Times New Roman" pitchFamily="18" charset="0"/>
              </a:rPr>
              <a:t>我们把这样的算法称为</a:t>
            </a:r>
            <a:r>
              <a:rPr lang="zh-CN" altLang="en-US" sz="2000" dirty="0">
                <a:latin typeface="微软雅黑" panose="020B0503020204020204" pitchFamily="34" charset="-122"/>
                <a:ea typeface="微软雅黑" panose="020B0503020204020204" pitchFamily="34" charset="-122"/>
                <a:cs typeface="Times New Roman" pitchFamily="18" charset="0"/>
              </a:rPr>
              <a:t>判定型算法</a:t>
            </a:r>
            <a:r>
              <a:rPr lang="zh-CN" altLang="en-US" sz="2000" dirty="0">
                <a:latin typeface="Times New Roman" pitchFamily="18" charset="0"/>
                <a:ea typeface="SimSun" pitchFamily="2" charset="-122"/>
                <a:cs typeface="Times New Roman" pitchFamily="18" charset="0"/>
              </a:rPr>
              <a:t>。为简便起见，除非特别说明，本章讨论的问题和算法都是指判定型问题和算法。</a:t>
            </a:r>
            <a:endParaRPr lang="en-US" sz="2000"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C77C39AA-F47D-4DB6-AAD9-532F0D25C5B2}"/>
              </a:ext>
            </a:extLst>
          </p:cNvPr>
          <p:cNvSpPr txBox="1"/>
          <p:nvPr/>
        </p:nvSpPr>
        <p:spPr>
          <a:xfrm>
            <a:off x="2426573" y="715170"/>
            <a:ext cx="697627"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求解</a:t>
            </a:r>
            <a:endParaRPr 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50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6F572007-34C0-4E0C-A1E6-B0B4A6FCECE5}"/>
              </a:ext>
            </a:extLst>
          </p:cNvPr>
          <p:cNvPicPr>
            <a:picLocks noChangeAspect="1"/>
          </p:cNvPicPr>
          <p:nvPr/>
        </p:nvPicPr>
        <p:blipFill>
          <a:blip r:embed="rId3"/>
          <a:stretch>
            <a:fillRect/>
          </a:stretch>
        </p:blipFill>
        <p:spPr>
          <a:xfrm>
            <a:off x="-4072" y="2743200"/>
            <a:ext cx="9144000" cy="2375764"/>
          </a:xfrm>
          <a:prstGeom prst="rect">
            <a:avLst/>
          </a:prstGeom>
        </p:spPr>
      </p:pic>
      <p:sp>
        <p:nvSpPr>
          <p:cNvPr id="2" name="Footer Placeholder 1"/>
          <p:cNvSpPr>
            <a:spLocks noGrp="1"/>
          </p:cNvSpPr>
          <p:nvPr>
            <p:ph type="ftr" sz="quarter" idx="11"/>
          </p:nvPr>
        </p:nvSpPr>
        <p:spPr>
          <a:xfrm>
            <a:off x="7467600" y="6550709"/>
            <a:ext cx="2895600" cy="365125"/>
          </a:xfrm>
        </p:spPr>
        <p:txBody>
          <a:bodyPr/>
          <a:lstStyle/>
          <a:p>
            <a:r>
              <a:rPr lang="en-US" dirty="0"/>
              <a:t>14-13</a:t>
            </a:r>
          </a:p>
        </p:txBody>
      </p:sp>
      <p:sp>
        <p:nvSpPr>
          <p:cNvPr id="3" name="TextBox 2"/>
          <p:cNvSpPr txBox="1"/>
          <p:nvPr/>
        </p:nvSpPr>
        <p:spPr>
          <a:xfrm>
            <a:off x="152400" y="609600"/>
            <a:ext cx="8839200" cy="6497228"/>
          </a:xfrm>
          <a:prstGeom prst="rect">
            <a:avLst/>
          </a:prstGeom>
          <a:noFill/>
        </p:spPr>
        <p:txBody>
          <a:bodyPr wrap="square" rtlCol="0">
            <a:spAutoFit/>
          </a:bodyPr>
          <a:lstStyle/>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marL="457200" indent="-457200" algn="just">
              <a:lnSpc>
                <a:spcPct val="150000"/>
              </a:lnSpc>
              <a:spcBef>
                <a:spcPts val="1800"/>
              </a:spcBef>
            </a:pPr>
            <a:endParaRPr lang="en-US" altLang="zh-CN" sz="2000" dirty="0">
              <a:latin typeface="Times New Roman" pitchFamily="18" charset="0"/>
              <a:ea typeface="SimSun" pitchFamily="2" charset="-122"/>
              <a:cs typeface="Times New Roman" pitchFamily="18" charset="0"/>
            </a:endParaRPr>
          </a:p>
          <a:p>
            <a:pPr indent="457200" algn="just">
              <a:lnSpc>
                <a:spcPct val="130000"/>
              </a:lnSpc>
            </a:pPr>
            <a:r>
              <a:rPr lang="zh-CN" altLang="en-US" sz="2000" dirty="0">
                <a:latin typeface="Times New Roman" pitchFamily="18" charset="0"/>
                <a:ea typeface="SimSun" pitchFamily="2" charset="-122"/>
                <a:cs typeface="Times New Roman" pitchFamily="18" charset="0"/>
              </a:rPr>
              <a:t>显然，给定问题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，如果能找到算法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使</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被</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所判定，那么我们就成功解决了这个问题。但是，重要的是算法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的复杂度。给定一个问题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，我们总是希望找到一个低复杂度的算法来判定，至少是多项式复杂度，但这往往不容易。下面讨论复杂度问题。 </a:t>
            </a:r>
            <a:endParaRPr lang="en-US" sz="2000" dirty="0">
              <a:latin typeface="Times New Roman" pitchFamily="18" charset="0"/>
              <a:ea typeface="SimSun" pitchFamily="2" charset="-122"/>
              <a:cs typeface="Times New Roman" pitchFamily="18" charset="0"/>
            </a:endParaRPr>
          </a:p>
        </p:txBody>
      </p:sp>
      <p:pic>
        <p:nvPicPr>
          <p:cNvPr id="8" name="图片 7">
            <a:extLst>
              <a:ext uri="{FF2B5EF4-FFF2-40B4-BE49-F238E27FC236}">
                <a16:creationId xmlns:a16="http://schemas.microsoft.com/office/drawing/2014/main" id="{115CBE74-60AC-495C-A7DB-B3630544A737}"/>
              </a:ext>
            </a:extLst>
          </p:cNvPr>
          <p:cNvPicPr>
            <a:picLocks noChangeAspect="1"/>
          </p:cNvPicPr>
          <p:nvPr/>
        </p:nvPicPr>
        <p:blipFill>
          <a:blip r:embed="rId4"/>
          <a:stretch>
            <a:fillRect/>
          </a:stretch>
        </p:blipFill>
        <p:spPr>
          <a:xfrm>
            <a:off x="8144" y="304800"/>
            <a:ext cx="9144000" cy="2040543"/>
          </a:xfrm>
          <a:prstGeom prst="rect">
            <a:avLst/>
          </a:prstGeom>
        </p:spPr>
      </p:pic>
      <p:sp>
        <p:nvSpPr>
          <p:cNvPr id="4" name="箭头: 下 3">
            <a:extLst>
              <a:ext uri="{FF2B5EF4-FFF2-40B4-BE49-F238E27FC236}">
                <a16:creationId xmlns:a16="http://schemas.microsoft.com/office/drawing/2014/main" id="{E9EF252B-D286-403F-BCD0-38255CD3E7ED}"/>
              </a:ext>
            </a:extLst>
          </p:cNvPr>
          <p:cNvSpPr/>
          <p:nvPr/>
        </p:nvSpPr>
        <p:spPr>
          <a:xfrm>
            <a:off x="4114800" y="22860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A09AA0E8-2A0A-0EC3-5057-478E75E5459D}"/>
              </a:ext>
            </a:extLst>
          </p:cNvPr>
          <p:cNvPicPr>
            <a:picLocks noChangeAspect="1"/>
          </p:cNvPicPr>
          <p:nvPr/>
        </p:nvPicPr>
        <p:blipFill>
          <a:blip r:embed="rId5"/>
          <a:stretch>
            <a:fillRect/>
          </a:stretch>
        </p:blipFill>
        <p:spPr>
          <a:xfrm>
            <a:off x="6492155" y="1533508"/>
            <a:ext cx="975445" cy="493819"/>
          </a:xfrm>
          <a:prstGeom prst="rect">
            <a:avLst/>
          </a:prstGeom>
        </p:spPr>
      </p:pic>
      <p:pic>
        <p:nvPicPr>
          <p:cNvPr id="11" name="图片 10">
            <a:extLst>
              <a:ext uri="{FF2B5EF4-FFF2-40B4-BE49-F238E27FC236}">
                <a16:creationId xmlns:a16="http://schemas.microsoft.com/office/drawing/2014/main" id="{07DB36D9-81AB-4405-5411-764972AFB42A}"/>
              </a:ext>
            </a:extLst>
          </p:cNvPr>
          <p:cNvPicPr>
            <a:picLocks noChangeAspect="1"/>
          </p:cNvPicPr>
          <p:nvPr/>
        </p:nvPicPr>
        <p:blipFill>
          <a:blip r:embed="rId5"/>
          <a:stretch>
            <a:fillRect/>
          </a:stretch>
        </p:blipFill>
        <p:spPr>
          <a:xfrm>
            <a:off x="4469520" y="911941"/>
            <a:ext cx="975445" cy="493819"/>
          </a:xfrm>
          <a:prstGeom prst="rect">
            <a:avLst/>
          </a:prstGeom>
        </p:spPr>
      </p:pic>
    </p:spTree>
    <p:extLst>
      <p:ext uri="{BB962C8B-B14F-4D97-AF65-F5344CB8AC3E}">
        <p14:creationId xmlns:p14="http://schemas.microsoft.com/office/powerpoint/2010/main" val="114566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14-14</a:t>
            </a:r>
          </a:p>
        </p:txBody>
      </p:sp>
      <p:sp>
        <p:nvSpPr>
          <p:cNvPr id="3" name="TextBox 2"/>
          <p:cNvSpPr txBox="1"/>
          <p:nvPr/>
        </p:nvSpPr>
        <p:spPr>
          <a:xfrm>
            <a:off x="914400" y="685800"/>
            <a:ext cx="7848600" cy="5266122"/>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计算模型之间的多项式关联</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indent="457200">
              <a:lnSpc>
                <a:spcPct val="150000"/>
              </a:lnSpc>
            </a:pP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两个计算模型</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T</a:t>
            </a:r>
            <a:r>
              <a:rPr lang="en-US" sz="2800" b="1" baseline="-25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1</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和</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T</a:t>
            </a:r>
            <a:r>
              <a:rPr lang="en-US" sz="2800" b="1" baseline="-25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2</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是多项式关联</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a:t>
            </a:r>
            <a:r>
              <a:rPr lang="zh-CN" altLang="en-US" sz="2000" dirty="0">
                <a:latin typeface="Times New Roman" pitchFamily="18" charset="0"/>
                <a:ea typeface="SimSun" pitchFamily="2" charset="-122"/>
                <a:cs typeface="Times New Roman" pitchFamily="18" charset="0"/>
              </a:rPr>
              <a:t>，如果下面的条件成立：对</a:t>
            </a:r>
            <a:r>
              <a:rPr lang="zh-CN" altLang="en-US" sz="2000" dirty="0">
                <a:solidFill>
                  <a:srgbClr val="FF0000"/>
                </a:solidFill>
                <a:latin typeface="Times New Roman" pitchFamily="18" charset="0"/>
                <a:ea typeface="SimSun" pitchFamily="2" charset="-122"/>
                <a:cs typeface="Times New Roman" pitchFamily="18" charset="0"/>
              </a:rPr>
              <a:t>任意一个输入规模为</a:t>
            </a:r>
            <a:r>
              <a:rPr lang="en-US" sz="2000" i="1" dirty="0">
                <a:solidFill>
                  <a:srgbClr val="FF0000"/>
                </a:solidFill>
                <a:latin typeface="Times New Roman" pitchFamily="18" charset="0"/>
                <a:ea typeface="SimSun" pitchFamily="2" charset="-122"/>
                <a:cs typeface="Times New Roman" pitchFamily="18" charset="0"/>
              </a:rPr>
              <a:t>n</a:t>
            </a:r>
            <a:r>
              <a:rPr lang="zh-CN" altLang="en-US" sz="2000" dirty="0">
                <a:solidFill>
                  <a:srgbClr val="FF0000"/>
                </a:solidFill>
                <a:latin typeface="Times New Roman" pitchFamily="18" charset="0"/>
                <a:ea typeface="SimSun" pitchFamily="2" charset="-122"/>
                <a:cs typeface="Times New Roman" pitchFamily="18" charset="0"/>
              </a:rPr>
              <a:t>的问题</a:t>
            </a:r>
            <a:r>
              <a:rPr lang="en-US" sz="2000" dirty="0">
                <a:solidFill>
                  <a:srgbClr val="FF0000"/>
                </a:solidFill>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，如果在计算模型</a:t>
            </a:r>
            <a:r>
              <a:rPr lang="en-US" sz="2000" i="1" dirty="0">
                <a:latin typeface="Times New Roman" pitchFamily="18" charset="0"/>
                <a:ea typeface="SimSun" pitchFamily="2" charset="-122"/>
                <a:cs typeface="Times New Roman" pitchFamily="18" charset="0"/>
              </a:rPr>
              <a:t>T</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上存在一个复杂度为</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a:t>
            </a:r>
            <a:r>
              <a:rPr lang="zh-CN" altLang="en-US" sz="2000" dirty="0">
                <a:solidFill>
                  <a:srgbClr val="FF0000"/>
                </a:solidFill>
                <a:latin typeface="Times New Roman" pitchFamily="18" charset="0"/>
                <a:ea typeface="SimSun" pitchFamily="2" charset="-122"/>
                <a:cs typeface="Times New Roman" pitchFamily="18" charset="0"/>
              </a:rPr>
              <a:t>判定</a:t>
            </a:r>
            <a:r>
              <a:rPr lang="zh-CN" altLang="en-US" sz="2000" dirty="0">
                <a:latin typeface="Times New Roman" pitchFamily="18" charset="0"/>
                <a:ea typeface="SimSun" pitchFamily="2" charset="-122"/>
                <a:cs typeface="Times New Roman" pitchFamily="18" charset="0"/>
              </a:rPr>
              <a:t>算法，那么一定在</a:t>
            </a:r>
            <a:r>
              <a:rPr lang="en-US" sz="2000" i="1" dirty="0">
                <a:latin typeface="Times New Roman" pitchFamily="18" charset="0"/>
                <a:ea typeface="SimSun" pitchFamily="2" charset="-122"/>
                <a:cs typeface="Times New Roman" pitchFamily="18" charset="0"/>
              </a:rPr>
              <a:t>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上存在一个复杂度为</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baseline="30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&lt;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3200" i="1" baseline="20000"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的</a:t>
            </a:r>
            <a:r>
              <a:rPr lang="zh-CN" altLang="en-US" sz="2000" dirty="0">
                <a:solidFill>
                  <a:srgbClr val="FF0000"/>
                </a:solidFill>
                <a:latin typeface="Times New Roman" pitchFamily="18" charset="0"/>
                <a:ea typeface="SimSun" pitchFamily="2" charset="-122"/>
                <a:cs typeface="Times New Roman" pitchFamily="18" charset="0"/>
              </a:rPr>
              <a:t>判定</a:t>
            </a:r>
            <a:r>
              <a:rPr lang="zh-CN" altLang="en-US" sz="2000" dirty="0">
                <a:latin typeface="Times New Roman" pitchFamily="18" charset="0"/>
                <a:ea typeface="SimSun" pitchFamily="2" charset="-122"/>
                <a:cs typeface="Times New Roman" pitchFamily="18" charset="0"/>
              </a:rPr>
              <a:t>算法；反之，如果在</a:t>
            </a:r>
            <a:r>
              <a:rPr lang="en-US" sz="2000" i="1" dirty="0">
                <a:latin typeface="Times New Roman" pitchFamily="18" charset="0"/>
                <a:ea typeface="SimSun" pitchFamily="2" charset="-122"/>
                <a:cs typeface="Times New Roman" pitchFamily="18" charset="0"/>
              </a:rPr>
              <a:t>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上存在一个复杂度为</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a:t>
            </a:r>
            <a:r>
              <a:rPr lang="zh-CN" altLang="en-US" sz="2000" dirty="0">
                <a:solidFill>
                  <a:srgbClr val="FF0000"/>
                </a:solidFill>
                <a:latin typeface="Times New Roman" pitchFamily="18" charset="0"/>
                <a:ea typeface="SimSun" pitchFamily="2" charset="-122"/>
                <a:cs typeface="Times New Roman" pitchFamily="18" charset="0"/>
              </a:rPr>
              <a:t>判定</a:t>
            </a:r>
            <a:r>
              <a:rPr lang="zh-CN" altLang="en-US" sz="2000" dirty="0">
                <a:latin typeface="Times New Roman" pitchFamily="18" charset="0"/>
                <a:ea typeface="SimSun" pitchFamily="2" charset="-122"/>
                <a:cs typeface="Times New Roman" pitchFamily="18" charset="0"/>
              </a:rPr>
              <a:t>算法，那么一定在</a:t>
            </a:r>
            <a:r>
              <a:rPr lang="en-US" sz="2000" i="1" dirty="0">
                <a:latin typeface="Times New Roman" pitchFamily="18" charset="0"/>
                <a:ea typeface="SimSun" pitchFamily="2" charset="-122"/>
                <a:cs typeface="Times New Roman" pitchFamily="18" charset="0"/>
              </a:rPr>
              <a:t>T</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上存在一个复杂度为</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baseline="30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&lt; [</a:t>
            </a:r>
            <a:r>
              <a:rPr lang="en-US" altLang="zh-CN"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3200" i="1" baseline="20000" dirty="0">
                <a:latin typeface="Times New Roman" pitchFamily="18" charset="0"/>
                <a:ea typeface="SimSun" pitchFamily="2" charset="-122"/>
                <a:cs typeface="Times New Roman" pitchFamily="18" charset="0"/>
              </a:rPr>
              <a:t>d</a:t>
            </a:r>
            <a:r>
              <a:rPr lang="zh-CN" altLang="en-US" sz="2000" dirty="0">
                <a:latin typeface="Times New Roman" pitchFamily="18" charset="0"/>
                <a:ea typeface="SimSun" pitchFamily="2" charset="-122"/>
                <a:cs typeface="Times New Roman" pitchFamily="18" charset="0"/>
              </a:rPr>
              <a:t>的</a:t>
            </a:r>
            <a:r>
              <a:rPr lang="zh-CN" altLang="en-US" sz="2000" dirty="0">
                <a:solidFill>
                  <a:srgbClr val="FF0000"/>
                </a:solidFill>
                <a:latin typeface="Times New Roman" pitchFamily="18" charset="0"/>
                <a:ea typeface="SimSun" pitchFamily="2" charset="-122"/>
                <a:cs typeface="Times New Roman" pitchFamily="18" charset="0"/>
              </a:rPr>
              <a:t>判定</a:t>
            </a:r>
            <a:r>
              <a:rPr lang="zh-CN" altLang="en-US" sz="2000" dirty="0">
                <a:latin typeface="Times New Roman" pitchFamily="18" charset="0"/>
                <a:ea typeface="SimSun" pitchFamily="2" charset="-122"/>
                <a:cs typeface="Times New Roman" pitchFamily="18" charset="0"/>
              </a:rPr>
              <a:t>算法。这里，</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d</a:t>
            </a:r>
            <a:r>
              <a:rPr lang="zh-CN" altLang="en-US" sz="2000" dirty="0">
                <a:latin typeface="Times New Roman" pitchFamily="18" charset="0"/>
                <a:ea typeface="SimSun" pitchFamily="2" charset="-122"/>
                <a:cs typeface="Times New Roman" pitchFamily="18" charset="0"/>
              </a:rPr>
              <a:t>是两个正常数（</a:t>
            </a:r>
            <a:r>
              <a:rPr lang="en-US" altLang="zh-CN" sz="2000" dirty="0">
                <a:latin typeface="Times New Roman" pitchFamily="18" charset="0"/>
                <a:ea typeface="SimSun" pitchFamily="2" charset="-122"/>
                <a:cs typeface="Times New Roman" pitchFamily="18" charset="0"/>
              </a:rPr>
              <a:t>Positive constants</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nSpc>
                <a:spcPct val="150000"/>
              </a:lnSpc>
            </a:pPr>
            <a:r>
              <a:rPr lang="zh-CN" altLang="en-US" sz="2000" b="1" dirty="0"/>
              <a:t>显然</a:t>
            </a:r>
            <a:r>
              <a:rPr lang="zh-CN" altLang="en-US" sz="2000" dirty="0"/>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如果</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计算模型</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T</a:t>
            </a:r>
            <a:r>
              <a:rPr lang="en-US" sz="2800" b="1" baseline="-25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1</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和</a:t>
            </a:r>
            <a:r>
              <a:rPr lang="en-US" sz="2000" b="1"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T</a:t>
            </a:r>
            <a:r>
              <a:rPr lang="en-US" sz="2800" b="1" baseline="-25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2</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是多项式关联</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的话</a:t>
            </a:r>
            <a:r>
              <a:rPr lang="zh-CN" altLang="en-US" sz="2000" dirty="0">
                <a:latin typeface="Times New Roman" pitchFamily="18" charset="0"/>
                <a:ea typeface="SimSun" pitchFamily="2" charset="-122"/>
                <a:cs typeface="Times New Roman" pitchFamily="18" charset="0"/>
              </a:rPr>
              <a:t>，那么在我们讨论一个问题是否有多项式算法时，</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用哪一个计算模型都不影响这个问题的结论</a:t>
            </a:r>
            <a:r>
              <a:rPr lang="zh-CN" altLang="en-US" sz="2000" dirty="0">
                <a:latin typeface="Times New Roman" pitchFamily="18" charset="0"/>
                <a:ea typeface="SimSun" pitchFamily="2" charset="-122"/>
                <a:cs typeface="Times New Roman" pitchFamily="18" charset="0"/>
              </a:rPr>
              <a:t>。这是因为</a:t>
            </a:r>
            <a:r>
              <a:rPr lang="zh-CN" altLang="en-US" sz="2000" dirty="0">
                <a:solidFill>
                  <a:srgbClr val="FF0000"/>
                </a:solidFill>
                <a:latin typeface="Times New Roman" pitchFamily="18" charset="0"/>
                <a:ea typeface="SimSun" pitchFamily="2" charset="-122"/>
                <a:cs typeface="Times New Roman" pitchFamily="18" charset="0"/>
              </a:rPr>
              <a:t>图灵机</a:t>
            </a:r>
            <a:r>
              <a:rPr lang="zh-CN" altLang="en-US" sz="2000" dirty="0">
                <a:latin typeface="Times New Roman" pitchFamily="18" charset="0"/>
                <a:ea typeface="SimSun" pitchFamily="2" charset="-122"/>
                <a:cs typeface="Times New Roman" pitchFamily="18" charset="0"/>
              </a:rPr>
              <a:t>和</a:t>
            </a:r>
            <a:r>
              <a:rPr lang="zh-CN" altLang="en-US" sz="2000" dirty="0">
                <a:solidFill>
                  <a:srgbClr val="FF0000"/>
                </a:solidFill>
                <a:latin typeface="Times New Roman" pitchFamily="18" charset="0"/>
                <a:ea typeface="SimSun" pitchFamily="2" charset="-122"/>
                <a:cs typeface="Times New Roman" pitchFamily="18" charset="0"/>
              </a:rPr>
              <a:t>其它现代计算机的抽象模型</a:t>
            </a:r>
            <a:r>
              <a:rPr lang="zh-CN" altLang="en-US" sz="2000" dirty="0">
                <a:latin typeface="Times New Roman" pitchFamily="18" charset="0"/>
                <a:ea typeface="SimSun" pitchFamily="2" charset="-122"/>
                <a:cs typeface="Times New Roman" pitchFamily="18" charset="0"/>
              </a:rPr>
              <a:t>被证明</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都是多项式关联的</a:t>
            </a:r>
            <a:r>
              <a:rPr lang="zh-CN" altLang="en-US" sz="2000" dirty="0">
                <a:latin typeface="Times New Roman" pitchFamily="18" charset="0"/>
                <a:ea typeface="SimSun" pitchFamily="2" charset="-122"/>
                <a:cs typeface="Times New Roman" pitchFamily="18" charset="0"/>
              </a:rPr>
              <a:t>，所以我们可随意从中选取一个模型来讨论。</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46231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14-15</a:t>
            </a:r>
          </a:p>
        </p:txBody>
      </p:sp>
      <p:sp>
        <p:nvSpPr>
          <p:cNvPr id="3" name="TextBox 2"/>
          <p:cNvSpPr txBox="1"/>
          <p:nvPr/>
        </p:nvSpPr>
        <p:spPr>
          <a:xfrm>
            <a:off x="609600" y="685800"/>
            <a:ext cx="8153400" cy="3388685"/>
          </a:xfrm>
          <a:prstGeom prst="rect">
            <a:avLst/>
          </a:prstGeom>
          <a:noFill/>
          <a:ln w="22225">
            <a:solidFill>
              <a:srgbClr val="FF0000"/>
            </a:solidFill>
          </a:ln>
        </p:spPr>
        <p:txBody>
          <a:bodyPr wrap="square" rtlCol="0">
            <a:spAutoFit/>
          </a:bodyPr>
          <a:lstStyle/>
          <a:p>
            <a:pPr>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多项式归约</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50000"/>
              </a:lnSpc>
            </a:pPr>
            <a:r>
              <a:rPr lang="zh-CN" altLang="en-US" sz="2000" dirty="0">
                <a:latin typeface="微软雅黑" panose="020B0503020204020204" pitchFamily="34" charset="-122"/>
                <a:ea typeface="微软雅黑" panose="020B0503020204020204" pitchFamily="34" charset="-122"/>
                <a:cs typeface="Times New Roman" pitchFamily="18" charset="0"/>
              </a:rPr>
              <a:t>定义</a:t>
            </a:r>
            <a:r>
              <a:rPr lang="en-US" sz="2000" dirty="0">
                <a:latin typeface="微软雅黑" panose="020B0503020204020204" pitchFamily="34" charset="-122"/>
                <a:ea typeface="微软雅黑" panose="020B0503020204020204" pitchFamily="34" charset="-122"/>
                <a:cs typeface="Times New Roman" pitchFamily="18" charset="0"/>
              </a:rPr>
              <a:t>14.6  </a:t>
            </a:r>
            <a:r>
              <a:rPr lang="zh-CN" altLang="en-US" sz="2000" dirty="0">
                <a:latin typeface="Times New Roman" pitchFamily="18" charset="0"/>
                <a:ea typeface="SimSun" pitchFamily="2" charset="-122"/>
                <a:cs typeface="Times New Roman" pitchFamily="18" charset="0"/>
              </a:rPr>
              <a:t>给定两个语言</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，如果存在一个算法</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，它把</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中每一个字符串</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转换为另一个字符串</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，并且满足：</a:t>
            </a:r>
            <a:endParaRPr lang="en-US" sz="3200" dirty="0">
              <a:latin typeface="Times New Roman" pitchFamily="18" charset="0"/>
              <a:ea typeface="SimSun" pitchFamily="2" charset="-122"/>
              <a:cs typeface="Times New Roman" pitchFamily="18" charset="0"/>
            </a:endParaRPr>
          </a:p>
          <a:p>
            <a:pPr marL="915988" lvl="2" indent="-458788">
              <a:lnSpc>
                <a:spcPct val="150000"/>
              </a:lnSpc>
              <a:buAutoNum type="arabicParenBoth"/>
            </a:pP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当且仅当</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endParaRPr lang="en-US" altLang="zh-CN" sz="3200" dirty="0">
              <a:latin typeface="Times New Roman" pitchFamily="18" charset="0"/>
              <a:ea typeface="SimSun" pitchFamily="2" charset="-122"/>
              <a:cs typeface="Times New Roman" pitchFamily="18" charset="0"/>
            </a:endParaRPr>
          </a:p>
          <a:p>
            <a:pPr marL="915988" lvl="2" indent="-458788">
              <a:lnSpc>
                <a:spcPct val="150000"/>
              </a:lnSpc>
              <a:buAutoNum type="arabicParenBoth"/>
            </a:pP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是个多项式算法，即转换在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2800" i="1" baseline="3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的时间内完成，</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是一个正常数；</a:t>
            </a:r>
            <a:endParaRPr lang="en-US" sz="3200" dirty="0">
              <a:latin typeface="Times New Roman" pitchFamily="18" charset="0"/>
              <a:ea typeface="SimSun" pitchFamily="2" charset="-122"/>
              <a:cs typeface="Times New Roman" pitchFamily="18" charset="0"/>
            </a:endParaRPr>
          </a:p>
          <a:p>
            <a:pPr marL="457200">
              <a:lnSpc>
                <a:spcPct val="150000"/>
              </a:lnSpc>
            </a:pPr>
            <a:r>
              <a:rPr lang="zh-CN" altLang="en-US" sz="2000" dirty="0">
                <a:latin typeface="Times New Roman" pitchFamily="18" charset="0"/>
                <a:ea typeface="SimSun" pitchFamily="2" charset="-122"/>
                <a:cs typeface="Times New Roman" pitchFamily="18" charset="0"/>
              </a:rPr>
              <a:t>那么，我们说</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1</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可</a:t>
            </a:r>
            <a:r>
              <a:rPr lang="zh-CN" altLang="en-US" sz="2000" u="sng"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多项式归约</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到</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2</a:t>
            </a:r>
            <a:r>
              <a:rPr lang="zh-CN" altLang="en-US" sz="2000" dirty="0">
                <a:latin typeface="Times New Roman" pitchFamily="18" charset="0"/>
                <a:ea typeface="SimSun" pitchFamily="2" charset="-122"/>
                <a:cs typeface="Times New Roman" pitchFamily="18" charset="0"/>
              </a:rPr>
              <a:t>，记为</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1</a:t>
            </a:r>
            <a:r>
              <a:rPr lang="en-US" sz="2000"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3200" baseline="-15000"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，并称</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为多项式转换函数或算法。</a:t>
            </a:r>
            <a:endParaRPr lang="en-US" sz="2000" b="1" dirty="0">
              <a:latin typeface="Times New Roman" pitchFamily="18" charset="0"/>
              <a:ea typeface="SimSun" pitchFamily="2" charset="-122"/>
              <a:cs typeface="Times New Roman" pitchFamily="18" charset="0"/>
            </a:endParaRPr>
          </a:p>
        </p:txBody>
      </p:sp>
      <p:sp>
        <p:nvSpPr>
          <p:cNvPr id="4" name="TextBox 3"/>
          <p:cNvSpPr txBox="1"/>
          <p:nvPr/>
        </p:nvSpPr>
        <p:spPr>
          <a:xfrm>
            <a:off x="685800" y="4325740"/>
            <a:ext cx="8153400" cy="1880964"/>
          </a:xfrm>
          <a:prstGeom prst="rect">
            <a:avLst/>
          </a:prstGeom>
          <a:noFill/>
        </p:spPr>
        <p:txBody>
          <a:bodyPr wrap="square" rtlCol="0">
            <a:spAutoFit/>
          </a:bodyPr>
          <a:lstStyle/>
          <a:p>
            <a:pPr indent="457200">
              <a:lnSpc>
                <a:spcPct val="150000"/>
              </a:lnSpc>
            </a:pPr>
            <a:r>
              <a:rPr lang="zh-CN" altLang="en-US" sz="2000" dirty="0">
                <a:latin typeface="Times New Roman" pitchFamily="18" charset="0"/>
                <a:ea typeface="SimSun" pitchFamily="2" charset="-122"/>
                <a:cs typeface="Times New Roman" pitchFamily="18" charset="0"/>
              </a:rPr>
              <a:t>多项式归约中</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转换函数</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把</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中每一个字符串映射到另一个字符串。这个映射不要求单射</a:t>
            </a:r>
            <a:r>
              <a:rPr lang="en-US" sz="2000" dirty="0">
                <a:latin typeface="Times New Roman" pitchFamily="18" charset="0"/>
                <a:ea typeface="SimSun" pitchFamily="2" charset="-122"/>
                <a:cs typeface="Times New Roman" pitchFamily="18" charset="0"/>
              </a:rPr>
              <a:t>(one to one)</a:t>
            </a:r>
            <a:r>
              <a:rPr lang="zh-CN" altLang="en-US" sz="2000" dirty="0">
                <a:latin typeface="Times New Roman" pitchFamily="18" charset="0"/>
                <a:ea typeface="SimSun" pitchFamily="2" charset="-122"/>
                <a:cs typeface="Times New Roman" pitchFamily="18" charset="0"/>
              </a:rPr>
              <a:t>，也不要求满射</a:t>
            </a:r>
            <a:r>
              <a:rPr lang="en-US" sz="2000" dirty="0">
                <a:latin typeface="Times New Roman" pitchFamily="18" charset="0"/>
                <a:ea typeface="SimSun" pitchFamily="2" charset="-122"/>
                <a:cs typeface="Times New Roman" pitchFamily="18" charset="0"/>
              </a:rPr>
              <a:t>(onto)</a:t>
            </a:r>
            <a:r>
              <a:rPr lang="zh-CN" altLang="en-US" sz="2000" dirty="0">
                <a:latin typeface="Times New Roman" pitchFamily="18" charset="0"/>
                <a:ea typeface="SimSun" pitchFamily="2" charset="-122"/>
                <a:cs typeface="Times New Roman" pitchFamily="18" charset="0"/>
              </a:rPr>
              <a:t>，但</a:t>
            </a:r>
            <a:r>
              <a:rPr lang="zh-CN" altLang="en-US" sz="2000" dirty="0">
                <a:solidFill>
                  <a:srgbClr val="FF0000"/>
                </a:solidFill>
                <a:latin typeface="Times New Roman" pitchFamily="18" charset="0"/>
                <a:ea typeface="SimSun" pitchFamily="2" charset="-122"/>
                <a:cs typeface="Times New Roman" pitchFamily="18" charset="0"/>
              </a:rPr>
              <a:t>一定</a:t>
            </a:r>
            <a:r>
              <a:rPr lang="zh-CN" altLang="en-US" sz="2000" dirty="0">
                <a:latin typeface="Times New Roman" pitchFamily="18" charset="0"/>
                <a:ea typeface="SimSun" pitchFamily="2" charset="-122"/>
                <a:cs typeface="Times New Roman" pitchFamily="18" charset="0"/>
              </a:rPr>
              <a:t>要把</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1</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之内</a:t>
            </a:r>
            <a:r>
              <a:rPr lang="zh-CN" altLang="en-US" sz="2000" dirty="0">
                <a:latin typeface="Times New Roman" pitchFamily="18" charset="0"/>
                <a:ea typeface="SimSun" pitchFamily="2" charset="-122"/>
                <a:cs typeface="Times New Roman" pitchFamily="18" charset="0"/>
              </a:rPr>
              <a:t>的每一个字符串映射到</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2</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之内</a:t>
            </a:r>
            <a:r>
              <a:rPr lang="zh-CN" altLang="en-US" sz="2000" dirty="0">
                <a:latin typeface="Times New Roman" pitchFamily="18" charset="0"/>
                <a:ea typeface="SimSun" pitchFamily="2" charset="-122"/>
                <a:cs typeface="Times New Roman" pitchFamily="18" charset="0"/>
              </a:rPr>
              <a:t>的某个字符串，把</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1</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之外</a:t>
            </a:r>
            <a:r>
              <a:rPr lang="zh-CN" altLang="en-US" sz="2000" dirty="0">
                <a:latin typeface="Times New Roman" pitchFamily="18" charset="0"/>
                <a:ea typeface="SimSun" pitchFamily="2" charset="-122"/>
                <a:cs typeface="Times New Roman" pitchFamily="18" charset="0"/>
              </a:rPr>
              <a:t>的任何一个字符串映射到</a:t>
            </a:r>
            <a:r>
              <a:rPr lang="en-US" sz="2000" i="1"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L</a:t>
            </a:r>
            <a:r>
              <a:rPr lang="en-US" sz="2800" baseline="-15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2</a:t>
            </a:r>
            <a:r>
              <a:rPr lang="zh-CN" altLang="en-US" sz="2000" dirty="0">
                <a:solidFill>
                  <a:srgbClr val="0000FF"/>
                </a:solidFill>
                <a:effectLst>
                  <a:outerShdw blurRad="38100" dist="38100" dir="2700000" algn="tl">
                    <a:srgbClr val="000000">
                      <a:alpha val="43137"/>
                    </a:srgbClr>
                  </a:outerShdw>
                </a:effectLst>
                <a:latin typeface="Times" panose="02020603050405020304" pitchFamily="18" charset="0"/>
                <a:ea typeface="宋体" panose="02010600030101010101" pitchFamily="2" charset="-122"/>
              </a:rPr>
              <a:t>之外</a:t>
            </a:r>
            <a:r>
              <a:rPr lang="zh-CN" altLang="en-US" sz="2000" dirty="0">
                <a:latin typeface="Times New Roman" pitchFamily="18" charset="0"/>
                <a:ea typeface="SimSun" pitchFamily="2" charset="-122"/>
                <a:cs typeface="Times New Roman" pitchFamily="18" charset="0"/>
              </a:rPr>
              <a:t>的某个字符串。下图</a:t>
            </a:r>
            <a:r>
              <a:rPr lang="en-US" altLang="zh-CN" sz="2000" dirty="0">
                <a:latin typeface="Times New Roman" pitchFamily="18" charset="0"/>
                <a:ea typeface="SimSun" pitchFamily="2" charset="-122"/>
                <a:cs typeface="Times New Roman" pitchFamily="18" charset="0"/>
              </a:rPr>
              <a:t>(14-2)</a:t>
            </a:r>
            <a:r>
              <a:rPr lang="en-US" altLang="zh-CN" sz="2000" dirty="0" err="1">
                <a:latin typeface="Times New Roman" pitchFamily="18" charset="0"/>
                <a:ea typeface="SimSun" pitchFamily="2" charset="-122"/>
                <a:cs typeface="Times New Roman" pitchFamily="18" charset="0"/>
              </a:rPr>
              <a:t>解释了这个映射关系</a:t>
            </a:r>
            <a:r>
              <a:rPr lang="en-US" altLang="zh-CN"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80863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14-16</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78738402"/>
              </p:ext>
            </p:extLst>
          </p:nvPr>
        </p:nvGraphicFramePr>
        <p:xfrm>
          <a:off x="1447800" y="533400"/>
          <a:ext cx="6096000" cy="3048000"/>
        </p:xfrm>
        <a:graphic>
          <a:graphicData uri="http://schemas.openxmlformats.org/presentationml/2006/ole">
            <mc:AlternateContent xmlns:mc="http://schemas.openxmlformats.org/markup-compatibility/2006">
              <mc:Choice xmlns:v="urn:schemas-microsoft-com:vml" Requires="v">
                <p:oleObj name="Picture" r:id="rId3" imgW="4925369" imgH="2456755" progId="Word.Picture.8">
                  <p:embed/>
                </p:oleObj>
              </mc:Choice>
              <mc:Fallback>
                <p:oleObj name="Picture" r:id="rId3" imgW="4925369" imgH="2456755" progId="Word.Picture.8">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33400"/>
                        <a:ext cx="6096000" cy="3048000"/>
                      </a:xfrm>
                      <a:prstGeom prst="rect">
                        <a:avLst/>
                      </a:prstGeom>
                      <a:noFill/>
                    </p:spPr>
                  </p:pic>
                </p:oleObj>
              </mc:Fallback>
            </mc:AlternateContent>
          </a:graphicData>
        </a:graphic>
      </p:graphicFrame>
      <p:sp>
        <p:nvSpPr>
          <p:cNvPr id="6" name="TextBox 5"/>
          <p:cNvSpPr txBox="1"/>
          <p:nvPr/>
        </p:nvSpPr>
        <p:spPr>
          <a:xfrm>
            <a:off x="4000500" y="3581400"/>
            <a:ext cx="1143000" cy="369332"/>
          </a:xfrm>
          <a:prstGeom prst="rect">
            <a:avLst/>
          </a:prstGeom>
          <a:noFill/>
        </p:spPr>
        <p:txBody>
          <a:bodyPr wrap="square" rtlCol="0">
            <a:spAutoFit/>
          </a:bodyPr>
          <a:lstStyle/>
          <a:p>
            <a:r>
              <a:rPr lang="en-US" b="1" dirty="0">
                <a:latin typeface="Times New Roman" pitchFamily="18" charset="0"/>
                <a:ea typeface="SimSun" pitchFamily="2" charset="-122"/>
                <a:cs typeface="Times New Roman" pitchFamily="18" charset="0"/>
              </a:rPr>
              <a:t>图14-2</a:t>
            </a:r>
          </a:p>
        </p:txBody>
      </p:sp>
      <p:sp>
        <p:nvSpPr>
          <p:cNvPr id="8" name="TextBox 7"/>
          <p:cNvSpPr txBox="1"/>
          <p:nvPr/>
        </p:nvSpPr>
        <p:spPr>
          <a:xfrm>
            <a:off x="1143000" y="4026932"/>
            <a:ext cx="7543800" cy="2403800"/>
          </a:xfrm>
          <a:prstGeom prst="rect">
            <a:avLst/>
          </a:prstGeom>
          <a:noFill/>
        </p:spPr>
        <p:txBody>
          <a:bodyPr wrap="square" rtlCol="0">
            <a:spAutoFit/>
          </a:bodyPr>
          <a:lstStyle/>
          <a:p>
            <a:pPr marL="458788" indent="-458788">
              <a:lnSpc>
                <a:spcPct val="150000"/>
              </a:lnSpc>
            </a:pPr>
            <a:r>
              <a:rPr lang="zh-CN" altLang="en-US" sz="2000" dirty="0">
                <a:latin typeface="微软雅黑" panose="020B0503020204020204" pitchFamily="34" charset="-122"/>
                <a:ea typeface="微软雅黑" panose="020B0503020204020204" pitchFamily="34" charset="-122"/>
                <a:cs typeface="Times New Roman" pitchFamily="18" charset="0"/>
              </a:rPr>
              <a:t>定义</a:t>
            </a:r>
            <a:r>
              <a:rPr lang="en-US" sz="2000" dirty="0">
                <a:latin typeface="微软雅黑" panose="020B0503020204020204" pitchFamily="34" charset="-122"/>
                <a:ea typeface="微软雅黑" panose="020B0503020204020204" pitchFamily="34" charset="-122"/>
                <a:cs typeface="Times New Roman" pitchFamily="18" charset="0"/>
              </a:rPr>
              <a:t>14.7 </a:t>
            </a:r>
            <a:r>
              <a:rPr lang="en-US" sz="2000" b="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假设问题</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对应的语言是</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。如果语言</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可以多项式归约到语言</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，则称问题</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可以多项式归约到问题</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，记为</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en-US" sz="2000"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3200" baseline="-15000"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从问题的角度看，</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en-US" sz="2000"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3200" baseline="-15000"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意味着</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的任何实例</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被一个多项式转换算法</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变成</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的一个实例</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并且</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yes</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当且仅当</a:t>
            </a:r>
            <a:r>
              <a:rPr lang="en-US" sz="2000" dirty="0">
                <a:latin typeface="Times New Roman" pitchFamily="18" charset="0"/>
                <a:ea typeface="SimSun" pitchFamily="2" charset="-122"/>
                <a:cs typeface="Times New Roman" pitchFamily="18" charset="0"/>
                <a:sym typeface="Symbol"/>
              </a:rPr>
              <a:t></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19513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990600" y="609600"/>
                <a:ext cx="8001000" cy="3734869"/>
              </a:xfrm>
              <a:prstGeom prst="rect">
                <a:avLst/>
              </a:prstGeom>
              <a:noFill/>
            </p:spPr>
            <p:txBody>
              <a:bodyPr wrap="square" rtlCol="0">
                <a:spAutoFit/>
              </a:bodyPr>
              <a:lstStyle/>
              <a:p>
                <a:pPr marL="457200" indent="-457200">
                  <a:lnSpc>
                    <a:spcPct val="120000"/>
                  </a:lnSpc>
                </a:pPr>
                <a:r>
                  <a:rPr lang="zh-CN" altLang="en-US" sz="2000" b="1" dirty="0">
                    <a:latin typeface="微软雅黑" panose="020B0503020204020204" pitchFamily="34" charset="-122"/>
                    <a:ea typeface="微软雅黑" panose="020B0503020204020204" pitchFamily="34" charset="-122"/>
                    <a:cs typeface="Times New Roman" pitchFamily="18" charset="0"/>
                  </a:rPr>
                  <a:t>定理</a:t>
                </a:r>
                <a:r>
                  <a:rPr lang="en-US" sz="2000" b="1" dirty="0">
                    <a:latin typeface="微软雅黑" panose="020B0503020204020204" pitchFamily="34" charset="-122"/>
                    <a:ea typeface="微软雅黑" panose="020B0503020204020204" pitchFamily="34" charset="-122"/>
                    <a:cs typeface="Times New Roman" pitchFamily="18" charset="0"/>
                  </a:rPr>
                  <a:t>14.1  </a:t>
                </a:r>
                <a:r>
                  <a:rPr lang="zh-CN" altLang="en-US" sz="2000" dirty="0">
                    <a:latin typeface="微软雅黑" panose="020B0503020204020204" pitchFamily="34" charset="-122"/>
                    <a:ea typeface="微软雅黑" panose="020B0503020204020204" pitchFamily="34" charset="-122"/>
                    <a:cs typeface="Times New Roman" pitchFamily="18" charset="0"/>
                  </a:rPr>
                  <a:t>如果</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L</a:t>
                </a:r>
                <a:r>
                  <a:rPr lang="en-US" altLang="en-US" sz="2800" baseline="-15000" dirty="0">
                    <a:latin typeface="Times New Roman" pitchFamily="18" charset="0"/>
                    <a:ea typeface="SimSun" pitchFamily="2" charset="-122"/>
                    <a:cs typeface="Times New Roman" pitchFamily="18" charset="0"/>
                  </a:rPr>
                  <a:t>1</a:t>
                </a:r>
                <a:r>
                  <a:rPr lang="en-US" altLang="en-US" sz="20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 </a:t>
                </a:r>
                <a:r>
                  <a:rPr lang="en-US" altLang="en-US" sz="3200" baseline="-15000" dirty="0">
                    <a:latin typeface="Times New Roman" pitchFamily="18" charset="0"/>
                    <a:ea typeface="SimSun" pitchFamily="2" charset="-122"/>
                    <a:cs typeface="Times New Roman" pitchFamily="18" charset="0"/>
                  </a:rPr>
                  <a:t>p</a:t>
                </a:r>
                <a:r>
                  <a:rPr lang="en-US" altLang="en-US" sz="2000" baseline="-25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L</a:t>
                </a:r>
                <a:r>
                  <a:rPr lang="en-US" alt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，而语言</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可被一多项式算法</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所判定，那么必定存在一个多项式算法</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使得语言</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被</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所判定。</a:t>
                </a:r>
                <a:endParaRPr lang="en-US" sz="2000" dirty="0">
                  <a:latin typeface="Times New Roman" pitchFamily="18" charset="0"/>
                  <a:ea typeface="SimSun" pitchFamily="2" charset="-122"/>
                  <a:cs typeface="Times New Roman" pitchFamily="18" charset="0"/>
                </a:endParaRPr>
              </a:p>
              <a:p>
                <a:pPr marL="465138" indent="-465138">
                  <a:lnSpc>
                    <a:spcPct val="120000"/>
                  </a:lnSpc>
                </a:pPr>
                <a:r>
                  <a:rPr lang="zh-CN" altLang="en-US" sz="2000" b="1" dirty="0">
                    <a:latin typeface="Times New Roman" pitchFamily="18" charset="0"/>
                    <a:ea typeface="SimSun" pitchFamily="2" charset="-122"/>
                    <a:cs typeface="Times New Roman" pitchFamily="18" charset="0"/>
                  </a:rPr>
                  <a:t>证明</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下图</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14-3)</a:t>
                </a:r>
                <a:r>
                  <a:rPr lang="zh-CN" altLang="en-US" sz="2000" dirty="0">
                    <a:latin typeface="Times New Roman" pitchFamily="18" charset="0"/>
                    <a:ea typeface="SimSun" pitchFamily="2" charset="-122"/>
                    <a:cs typeface="Times New Roman" pitchFamily="18" charset="0"/>
                  </a:rPr>
                  <a:t>示意了我们可以如何来设计算法</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对任意一个字符串</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先用多项式转换函数</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把</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转换为</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，然后让算法</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去判定。并且有：</a:t>
                </a:r>
                <a:endParaRPr lang="en-US" altLang="zh-CN" sz="2000" dirty="0">
                  <a:latin typeface="Times New Roman" pitchFamily="18" charset="0"/>
                  <a:ea typeface="SimSun" pitchFamily="2" charset="-122"/>
                  <a:cs typeface="Times New Roman" pitchFamily="18" charset="0"/>
                </a:endParaRPr>
              </a:p>
              <a:p>
                <a:pPr marL="465138" indent="-465138">
                  <a:lnSpc>
                    <a:spcPct val="120000"/>
                  </a:lnSpc>
                </a:pPr>
                <a:r>
                  <a:rPr lang="en-US" altLang="zh-CN" sz="2000" dirty="0">
                    <a:latin typeface="Times New Roman" pitchFamily="18" charset="0"/>
                    <a:ea typeface="SimSun" pitchFamily="2" charset="-122"/>
                    <a:cs typeface="Times New Roman" pitchFamily="18" charset="0"/>
                  </a:rPr>
                  <a:t>	                 </a:t>
                </a:r>
                <a14:m>
                  <m:oMath xmlns:m="http://schemas.openxmlformats.org/officeDocument/2006/math">
                    <m:sSub>
                      <m:sSubPr>
                        <m:ctrlPr>
                          <a:rPr lang="en-US" altLang="zh-CN" sz="2000" i="1" smtClean="0">
                            <a:latin typeface="Cambria Math" panose="02040503050406030204" pitchFamily="18" charset="0"/>
                            <a:ea typeface="SimSun" pitchFamily="2" charset="-122"/>
                            <a:cs typeface="Times New Roman" pitchFamily="18" charset="0"/>
                          </a:rPr>
                        </m:ctrlPr>
                      </m:sSubPr>
                      <m:e>
                        <m:r>
                          <a:rPr lang="en-US" altLang="zh-CN" sz="2000" b="0" i="1" smtClean="0">
                            <a:latin typeface="Cambria Math" panose="02040503050406030204" pitchFamily="18" charset="0"/>
                            <a:ea typeface="SimSun" pitchFamily="2" charset="-122"/>
                            <a:cs typeface="Times New Roman" pitchFamily="18" charset="0"/>
                          </a:rPr>
                          <m:t>𝐴</m:t>
                        </m:r>
                      </m:e>
                      <m:sub>
                        <m:r>
                          <a:rPr lang="en-US" altLang="zh-CN" sz="2000" b="0" i="1" smtClean="0">
                            <a:latin typeface="Cambria Math" panose="02040503050406030204" pitchFamily="18" charset="0"/>
                            <a:ea typeface="SimSun" pitchFamily="2" charset="-122"/>
                            <a:cs typeface="Times New Roman" pitchFamily="18" charset="0"/>
                          </a:rPr>
                          <m:t>1</m:t>
                        </m:r>
                      </m:sub>
                    </m:sSub>
                    <m:d>
                      <m:dPr>
                        <m:ctrlPr>
                          <a:rPr lang="en-US" altLang="zh-CN" sz="2000" b="0" i="1" smtClean="0">
                            <a:latin typeface="Cambria Math" panose="02040503050406030204" pitchFamily="18" charset="0"/>
                            <a:ea typeface="SimSun" pitchFamily="2" charset="-122"/>
                            <a:cs typeface="Times New Roman" pitchFamily="18" charset="0"/>
                          </a:rPr>
                        </m:ctrlPr>
                      </m:dPr>
                      <m:e>
                        <m:r>
                          <a:rPr lang="en-US" altLang="zh-CN" sz="2000" b="0" i="1" smtClean="0">
                            <a:latin typeface="Cambria Math" panose="02040503050406030204" pitchFamily="18" charset="0"/>
                            <a:ea typeface="SimSun" pitchFamily="2" charset="-122"/>
                            <a:cs typeface="Times New Roman" pitchFamily="18" charset="0"/>
                          </a:rPr>
                          <m:t>𝑥</m:t>
                        </m:r>
                      </m:e>
                    </m:d>
                    <m:r>
                      <a:rPr lang="en-US" altLang="zh-CN" sz="2000" b="0" i="1" smtClean="0">
                        <a:latin typeface="Cambria Math" panose="02040503050406030204" pitchFamily="18" charset="0"/>
                        <a:ea typeface="SimSun" pitchFamily="2" charset="-122"/>
                        <a:cs typeface="Times New Roman" pitchFamily="18" charset="0"/>
                      </a:rPr>
                      <m:t>=</m:t>
                    </m:r>
                    <m:d>
                      <m:dPr>
                        <m:begChr m:val="{"/>
                        <m:endChr m:val=""/>
                        <m:ctrlPr>
                          <a:rPr lang="en-US" altLang="zh-CN" sz="2000" b="0" i="1" smtClean="0">
                            <a:latin typeface="Cambria Math" panose="02040503050406030204" pitchFamily="18" charset="0"/>
                            <a:ea typeface="SimSun" pitchFamily="2" charset="-122"/>
                            <a:cs typeface="Times New Roman" pitchFamily="18" charset="0"/>
                          </a:rPr>
                        </m:ctrlPr>
                      </m:dPr>
                      <m:e>
                        <m:eqArr>
                          <m:eqArrPr>
                            <m:ctrlPr>
                              <a:rPr lang="en-US" altLang="zh-CN" sz="2000" b="0" i="1" smtClean="0">
                                <a:latin typeface="Cambria Math" panose="02040503050406030204" pitchFamily="18" charset="0"/>
                                <a:ea typeface="SimSun" pitchFamily="2" charset="-122"/>
                                <a:cs typeface="Times New Roman" pitchFamily="18" charset="0"/>
                              </a:rPr>
                            </m:ctrlPr>
                          </m:eqArrPr>
                          <m:e>
                            <m:r>
                              <a:rPr lang="en-US" altLang="zh-CN" sz="2000" b="0" i="1" smtClean="0">
                                <a:latin typeface="Cambria Math" panose="02040503050406030204" pitchFamily="18" charset="0"/>
                                <a:ea typeface="SimSun" pitchFamily="2" charset="-122"/>
                                <a:cs typeface="Times New Roman" pitchFamily="18" charset="0"/>
                              </a:rPr>
                              <m:t>1                        </m:t>
                            </m:r>
                            <m:r>
                              <a:rPr lang="en-US" altLang="zh-CN" sz="2000" b="0" i="1" smtClean="0">
                                <a:latin typeface="Cambria Math" panose="02040503050406030204" pitchFamily="18" charset="0"/>
                                <a:ea typeface="SimSun" pitchFamily="2" charset="-122"/>
                                <a:cs typeface="Times New Roman" pitchFamily="18" charset="0"/>
                              </a:rPr>
                              <m:t>𝑖𝑓</m:t>
                            </m:r>
                            <m:r>
                              <a:rPr lang="en-US" altLang="zh-CN" sz="2000" b="0" i="1" smtClean="0">
                                <a:latin typeface="Cambria Math" panose="02040503050406030204" pitchFamily="18" charset="0"/>
                                <a:ea typeface="SimSun" pitchFamily="2" charset="-122"/>
                                <a:cs typeface="Times New Roman" pitchFamily="18" charset="0"/>
                              </a:rPr>
                              <m:t> </m:t>
                            </m:r>
                            <m:sSub>
                              <m:sSubPr>
                                <m:ctrlPr>
                                  <a:rPr lang="en-US" altLang="zh-CN" sz="2000" b="0" i="1" smtClean="0">
                                    <a:latin typeface="Cambria Math" panose="02040503050406030204" pitchFamily="18" charset="0"/>
                                    <a:ea typeface="SimSun" pitchFamily="2" charset="-122"/>
                                    <a:cs typeface="Times New Roman" pitchFamily="18" charset="0"/>
                                  </a:rPr>
                                </m:ctrlPr>
                              </m:sSubPr>
                              <m:e>
                                <m:r>
                                  <a:rPr lang="en-US" altLang="zh-CN" sz="2000" b="0" i="1" smtClean="0">
                                    <a:latin typeface="Cambria Math" panose="02040503050406030204" pitchFamily="18" charset="0"/>
                                    <a:ea typeface="SimSun" pitchFamily="2" charset="-122"/>
                                    <a:cs typeface="Times New Roman" pitchFamily="18" charset="0"/>
                                  </a:rPr>
                                  <m:t>𝐴</m:t>
                                </m:r>
                              </m:e>
                              <m:sub>
                                <m:r>
                                  <a:rPr lang="en-US" altLang="zh-CN" sz="2000" b="0" i="1" smtClean="0">
                                    <a:latin typeface="Cambria Math" panose="02040503050406030204" pitchFamily="18" charset="0"/>
                                    <a:ea typeface="SimSun" pitchFamily="2" charset="-122"/>
                                    <a:cs typeface="Times New Roman" pitchFamily="18" charset="0"/>
                                  </a:rPr>
                                  <m:t>2</m:t>
                                </m:r>
                              </m:sub>
                            </m:sSub>
                            <m:d>
                              <m:dPr>
                                <m:ctrlPr>
                                  <a:rPr lang="en-US" altLang="zh-CN" sz="2000" b="0" i="1" smtClean="0">
                                    <a:latin typeface="Cambria Math" panose="02040503050406030204" pitchFamily="18" charset="0"/>
                                    <a:ea typeface="SimSun" pitchFamily="2" charset="-122"/>
                                    <a:cs typeface="Times New Roman" pitchFamily="18" charset="0"/>
                                  </a:rPr>
                                </m:ctrlPr>
                              </m:dPr>
                              <m:e>
                                <m:r>
                                  <a:rPr lang="en-US" altLang="zh-CN" sz="2000" b="0" i="1" smtClean="0">
                                    <a:latin typeface="Cambria Math" panose="02040503050406030204" pitchFamily="18" charset="0"/>
                                    <a:ea typeface="SimSun" pitchFamily="2" charset="-122"/>
                                    <a:cs typeface="Times New Roman" pitchFamily="18" charset="0"/>
                                  </a:rPr>
                                  <m:t>𝑓</m:t>
                                </m:r>
                                <m:d>
                                  <m:dPr>
                                    <m:ctrlPr>
                                      <a:rPr lang="en-US" altLang="zh-CN" sz="2000" b="0" i="1" smtClean="0">
                                        <a:latin typeface="Cambria Math" panose="02040503050406030204" pitchFamily="18" charset="0"/>
                                        <a:ea typeface="SimSun" pitchFamily="2" charset="-122"/>
                                        <a:cs typeface="Times New Roman" pitchFamily="18" charset="0"/>
                                      </a:rPr>
                                    </m:ctrlPr>
                                  </m:dPr>
                                  <m:e>
                                    <m:r>
                                      <a:rPr lang="en-US" altLang="zh-CN" sz="2000" b="0" i="1" smtClean="0">
                                        <a:latin typeface="Cambria Math" panose="02040503050406030204" pitchFamily="18" charset="0"/>
                                        <a:ea typeface="SimSun" pitchFamily="2" charset="-122"/>
                                        <a:cs typeface="Times New Roman" pitchFamily="18" charset="0"/>
                                      </a:rPr>
                                      <m:t>𝑥</m:t>
                                    </m:r>
                                  </m:e>
                                </m:d>
                              </m:e>
                            </m:d>
                            <m:r>
                              <a:rPr lang="en-US" altLang="zh-CN" sz="2000" b="0" i="1" smtClean="0">
                                <a:latin typeface="Cambria Math" panose="02040503050406030204" pitchFamily="18" charset="0"/>
                                <a:ea typeface="SimSun" pitchFamily="2" charset="-122"/>
                                <a:cs typeface="Times New Roman" pitchFamily="18" charset="0"/>
                              </a:rPr>
                              <m:t>=1</m:t>
                            </m:r>
                          </m:e>
                          <m:e>
                            <m:r>
                              <a:rPr lang="en-US" altLang="zh-CN" sz="2000" b="0" i="1" smtClean="0">
                                <a:latin typeface="Cambria Math" panose="02040503050406030204" pitchFamily="18" charset="0"/>
                                <a:ea typeface="SimSun" pitchFamily="2" charset="-122"/>
                                <a:cs typeface="Times New Roman" pitchFamily="18" charset="0"/>
                              </a:rPr>
                              <m:t>0                        </m:t>
                            </m:r>
                            <m:r>
                              <a:rPr lang="en-US" altLang="zh-CN" sz="2000" b="0" i="1" smtClean="0">
                                <a:latin typeface="Cambria Math" panose="02040503050406030204" pitchFamily="18" charset="0"/>
                                <a:ea typeface="SimSun" pitchFamily="2" charset="-122"/>
                                <a:cs typeface="Times New Roman" pitchFamily="18" charset="0"/>
                              </a:rPr>
                              <m:t>𝑖𝑓</m:t>
                            </m:r>
                            <m:sSub>
                              <m:sSubPr>
                                <m:ctrlPr>
                                  <a:rPr lang="en-US" altLang="zh-CN" sz="2000" i="1">
                                    <a:latin typeface="Cambria Math" panose="02040503050406030204" pitchFamily="18" charset="0"/>
                                    <a:ea typeface="SimSun" pitchFamily="2" charset="-122"/>
                                    <a:cs typeface="Times New Roman" pitchFamily="18" charset="0"/>
                                  </a:rPr>
                                </m:ctrlPr>
                              </m:sSubPr>
                              <m:e>
                                <m:r>
                                  <a:rPr lang="en-US" altLang="zh-CN" sz="2000" i="1">
                                    <a:latin typeface="Cambria Math" panose="02040503050406030204" pitchFamily="18" charset="0"/>
                                    <a:ea typeface="SimSun" pitchFamily="2" charset="-122"/>
                                    <a:cs typeface="Times New Roman" pitchFamily="18" charset="0"/>
                                  </a:rPr>
                                  <m:t>𝐴</m:t>
                                </m:r>
                              </m:e>
                              <m:sub>
                                <m:r>
                                  <a:rPr lang="en-US" altLang="zh-CN" sz="2000" i="1">
                                    <a:latin typeface="Cambria Math" panose="02040503050406030204" pitchFamily="18" charset="0"/>
                                    <a:ea typeface="SimSun" pitchFamily="2" charset="-122"/>
                                    <a:cs typeface="Times New Roman" pitchFamily="18" charset="0"/>
                                  </a:rPr>
                                  <m:t>2</m:t>
                                </m:r>
                              </m:sub>
                            </m:sSub>
                            <m:d>
                              <m:dPr>
                                <m:ctrlPr>
                                  <a:rPr lang="en-US" altLang="zh-CN" sz="2000" i="1">
                                    <a:latin typeface="Cambria Math" panose="02040503050406030204" pitchFamily="18" charset="0"/>
                                    <a:ea typeface="SimSun" pitchFamily="2" charset="-122"/>
                                    <a:cs typeface="Times New Roman" pitchFamily="18" charset="0"/>
                                  </a:rPr>
                                </m:ctrlPr>
                              </m:dPr>
                              <m:e>
                                <m:r>
                                  <a:rPr lang="en-US" altLang="zh-CN" sz="2000" i="1">
                                    <a:latin typeface="Cambria Math" panose="02040503050406030204" pitchFamily="18" charset="0"/>
                                    <a:ea typeface="SimSun" pitchFamily="2" charset="-122"/>
                                    <a:cs typeface="Times New Roman" pitchFamily="18" charset="0"/>
                                  </a:rPr>
                                  <m:t>𝑓</m:t>
                                </m:r>
                                <m:d>
                                  <m:dPr>
                                    <m:ctrlPr>
                                      <a:rPr lang="en-US" altLang="zh-CN" sz="2000" i="1">
                                        <a:latin typeface="Cambria Math" panose="02040503050406030204" pitchFamily="18" charset="0"/>
                                        <a:ea typeface="SimSun" pitchFamily="2" charset="-122"/>
                                        <a:cs typeface="Times New Roman" pitchFamily="18" charset="0"/>
                                      </a:rPr>
                                    </m:ctrlPr>
                                  </m:dPr>
                                  <m:e>
                                    <m:r>
                                      <a:rPr lang="en-US" altLang="zh-CN" sz="2000" i="1">
                                        <a:latin typeface="Cambria Math" panose="02040503050406030204" pitchFamily="18" charset="0"/>
                                        <a:ea typeface="SimSun" pitchFamily="2" charset="-122"/>
                                        <a:cs typeface="Times New Roman" pitchFamily="18" charset="0"/>
                                      </a:rPr>
                                      <m:t>𝑥</m:t>
                                    </m:r>
                                  </m:e>
                                </m:d>
                              </m:e>
                            </m:d>
                            <m:r>
                              <a:rPr lang="en-US" altLang="zh-CN" sz="2000" i="1">
                                <a:latin typeface="Cambria Math" panose="02040503050406030204" pitchFamily="18" charset="0"/>
                                <a:ea typeface="SimSun" pitchFamily="2" charset="-122"/>
                                <a:cs typeface="Times New Roman" pitchFamily="18" charset="0"/>
                              </a:rPr>
                              <m:t>=</m:t>
                            </m:r>
                            <m:r>
                              <a:rPr lang="en-US" altLang="zh-CN" sz="2000" b="0" i="1" smtClean="0">
                                <a:latin typeface="Cambria Math" panose="02040503050406030204" pitchFamily="18" charset="0"/>
                                <a:ea typeface="SimSun" pitchFamily="2" charset="-122"/>
                                <a:cs typeface="Times New Roman" pitchFamily="18" charset="0"/>
                              </a:rPr>
                              <m:t>0</m:t>
                            </m:r>
                          </m:e>
                        </m:eqArr>
                      </m:e>
                    </m:d>
                  </m:oMath>
                </a14:m>
                <a:endParaRPr lang="en-US" altLang="zh-CN" sz="2000" dirty="0">
                  <a:latin typeface="Times New Roman" pitchFamily="18" charset="0"/>
                  <a:ea typeface="SimSun" pitchFamily="2" charset="-122"/>
                  <a:cs typeface="Times New Roman" pitchFamily="18" charset="0"/>
                </a:endParaRPr>
              </a:p>
              <a:p>
                <a:pPr marL="465138" indent="-465138">
                  <a:lnSpc>
                    <a:spcPct val="120000"/>
                  </a:lnSpc>
                  <a:spcBef>
                    <a:spcPts val="600"/>
                  </a:spcBef>
                </a:pPr>
                <a:r>
                  <a:rPr lang="zh-CN" altLang="en-US" sz="2000" dirty="0">
                    <a:latin typeface="Times New Roman" pitchFamily="18" charset="0"/>
                    <a:ea typeface="SimSun" pitchFamily="2" charset="-122"/>
                    <a:cs typeface="Times New Roman" pitchFamily="18" charset="0"/>
                  </a:rPr>
                  <a:t>       由于</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L</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当且仅当</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L</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，所以算法</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可正确地判定语言</a:t>
                </a:r>
                <a:r>
                  <a:rPr lang="en-US" sz="2000" i="1" dirty="0">
                    <a:latin typeface="Times New Roman" pitchFamily="18" charset="0"/>
                    <a:ea typeface="SimSun" pitchFamily="2" charset="-122"/>
                    <a:cs typeface="Times New Roman" pitchFamily="18" charset="0"/>
                  </a:rPr>
                  <a:t>L</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nSpc>
                    <a:spcPct val="150000"/>
                  </a:lnSpc>
                </a:pPr>
                <a:endParaRPr lang="en-US"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990600" y="609600"/>
                <a:ext cx="8001000" cy="3734869"/>
              </a:xfrm>
              <a:prstGeom prst="rect">
                <a:avLst/>
              </a:prstGeom>
              <a:blipFill>
                <a:blip r:embed="rId3"/>
                <a:stretch>
                  <a:fillRect l="-838" r="-3125"/>
                </a:stretch>
              </a:blipFill>
            </p:spPr>
            <p:txBody>
              <a:bodyPr/>
              <a:lstStyle/>
              <a:p>
                <a:r>
                  <a:rPr lang="zh-CN" altLang="en-US">
                    <a:noFill/>
                  </a:rPr>
                  <a:t> </a:t>
                </a:r>
              </a:p>
            </p:txBody>
          </p:sp>
        </mc:Fallback>
      </mc:AlternateContent>
      <p:grpSp>
        <p:nvGrpSpPr>
          <p:cNvPr id="4" name="Group 1"/>
          <p:cNvGrpSpPr>
            <a:grpSpLocks noChangeAspect="1"/>
          </p:cNvGrpSpPr>
          <p:nvPr/>
        </p:nvGrpSpPr>
        <p:grpSpPr bwMode="auto">
          <a:xfrm>
            <a:off x="1828800" y="4013766"/>
            <a:ext cx="6019800" cy="2162175"/>
            <a:chOff x="7920" y="8640"/>
            <a:chExt cx="8625" cy="2595"/>
          </a:xfrm>
        </p:grpSpPr>
        <p:sp>
          <p:nvSpPr>
            <p:cNvPr id="5" name="AutoShape 21"/>
            <p:cNvSpPr>
              <a:spLocks noChangeAspect="1" noChangeArrowheads="1" noTextEdit="1"/>
            </p:cNvSpPr>
            <p:nvPr/>
          </p:nvSpPr>
          <p:spPr bwMode="auto">
            <a:xfrm>
              <a:off x="7920" y="8640"/>
              <a:ext cx="8625" cy="25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6" name="Rectangle 20"/>
            <p:cNvSpPr>
              <a:spLocks noChangeArrowheads="1"/>
            </p:cNvSpPr>
            <p:nvPr/>
          </p:nvSpPr>
          <p:spPr bwMode="auto">
            <a:xfrm>
              <a:off x="8610" y="8776"/>
              <a:ext cx="5775" cy="2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Rectangle 19"/>
            <p:cNvSpPr>
              <a:spLocks noChangeArrowheads="1"/>
            </p:cNvSpPr>
            <p:nvPr/>
          </p:nvSpPr>
          <p:spPr bwMode="auto">
            <a:xfrm>
              <a:off x="9300" y="9525"/>
              <a:ext cx="900" cy="795"/>
            </a:xfrm>
            <a:prstGeom prst="rect">
              <a:avLst/>
            </a:prstGeom>
            <a:solidFill>
              <a:srgbClr val="0000FF">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p>
          </p:txBody>
        </p:sp>
        <p:sp>
          <p:nvSpPr>
            <p:cNvPr id="8" name="Rectangle 18"/>
            <p:cNvSpPr>
              <a:spLocks noChangeArrowheads="1"/>
            </p:cNvSpPr>
            <p:nvPr/>
          </p:nvSpPr>
          <p:spPr bwMode="auto">
            <a:xfrm>
              <a:off x="11310" y="9556"/>
              <a:ext cx="901" cy="795"/>
            </a:xfrm>
            <a:prstGeom prst="rect">
              <a:avLst/>
            </a:prstGeom>
            <a:solidFill>
              <a:srgbClr val="0000FF">
                <a:alpha val="3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p>
          </p:txBody>
        </p:sp>
        <p:sp>
          <p:nvSpPr>
            <p:cNvPr id="9" name="Line 17"/>
            <p:cNvSpPr>
              <a:spLocks noChangeShapeType="1"/>
            </p:cNvSpPr>
            <p:nvPr/>
          </p:nvSpPr>
          <p:spPr bwMode="auto">
            <a:xfrm>
              <a:off x="7950" y="9900"/>
              <a:ext cx="66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0" name="Line 16"/>
            <p:cNvSpPr>
              <a:spLocks noChangeShapeType="1"/>
            </p:cNvSpPr>
            <p:nvPr/>
          </p:nvSpPr>
          <p:spPr bwMode="auto">
            <a:xfrm>
              <a:off x="8610" y="9900"/>
              <a:ext cx="705"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 name="Line 15"/>
            <p:cNvSpPr>
              <a:spLocks noChangeShapeType="1"/>
            </p:cNvSpPr>
            <p:nvPr/>
          </p:nvSpPr>
          <p:spPr bwMode="auto">
            <a:xfrm>
              <a:off x="10200" y="9930"/>
              <a:ext cx="111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 name="Line 14"/>
            <p:cNvSpPr>
              <a:spLocks noChangeShapeType="1"/>
            </p:cNvSpPr>
            <p:nvPr/>
          </p:nvSpPr>
          <p:spPr bwMode="auto">
            <a:xfrm flipV="1">
              <a:off x="12211" y="9285"/>
              <a:ext cx="2174" cy="54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3" name="Line 13"/>
            <p:cNvSpPr>
              <a:spLocks noChangeShapeType="1"/>
            </p:cNvSpPr>
            <p:nvPr/>
          </p:nvSpPr>
          <p:spPr bwMode="auto">
            <a:xfrm>
              <a:off x="12211" y="10096"/>
              <a:ext cx="2174" cy="62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4" name="Line 12"/>
            <p:cNvSpPr>
              <a:spLocks noChangeShapeType="1"/>
            </p:cNvSpPr>
            <p:nvPr/>
          </p:nvSpPr>
          <p:spPr bwMode="auto">
            <a:xfrm>
              <a:off x="14385" y="9285"/>
              <a:ext cx="1919"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5" name="Line 11"/>
            <p:cNvSpPr>
              <a:spLocks noChangeShapeType="1"/>
            </p:cNvSpPr>
            <p:nvPr/>
          </p:nvSpPr>
          <p:spPr bwMode="auto">
            <a:xfrm>
              <a:off x="14371" y="10724"/>
              <a:ext cx="2009"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6" name="Text Box 10"/>
            <p:cNvSpPr txBox="1">
              <a:spLocks noChangeArrowheads="1"/>
            </p:cNvSpPr>
            <p:nvPr/>
          </p:nvSpPr>
          <p:spPr bwMode="auto">
            <a:xfrm>
              <a:off x="9165" y="9561"/>
              <a:ext cx="1484" cy="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算法</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f</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17" name="Text Box 9"/>
            <p:cNvSpPr txBox="1">
              <a:spLocks noChangeArrowheads="1"/>
            </p:cNvSpPr>
            <p:nvPr/>
          </p:nvSpPr>
          <p:spPr bwMode="auto">
            <a:xfrm>
              <a:off x="8055" y="9510"/>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18" name="Text Box 8"/>
            <p:cNvSpPr txBox="1">
              <a:spLocks noChangeArrowheads="1"/>
            </p:cNvSpPr>
            <p:nvPr/>
          </p:nvSpPr>
          <p:spPr bwMode="auto">
            <a:xfrm>
              <a:off x="10410" y="9480"/>
              <a:ext cx="975"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a:t>
              </a: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9" name="Text Box 7"/>
            <p:cNvSpPr txBox="1">
              <a:spLocks noChangeArrowheads="1"/>
            </p:cNvSpPr>
            <p:nvPr/>
          </p:nvSpPr>
          <p:spPr bwMode="auto">
            <a:xfrm>
              <a:off x="11415" y="9645"/>
              <a:ext cx="841"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0" name="Text Box 6"/>
            <p:cNvSpPr txBox="1">
              <a:spLocks noChangeArrowheads="1"/>
            </p:cNvSpPr>
            <p:nvPr/>
          </p:nvSpPr>
          <p:spPr bwMode="auto">
            <a:xfrm>
              <a:off x="11940" y="9001"/>
              <a:ext cx="2265"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yes, f</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L</a:t>
              </a:r>
              <a:r>
                <a:rPr lang="en-US" altLang="zh-CN" sz="2800" baseline="-15000" dirty="0">
                  <a:latin typeface="Times New Roman" pitchFamily="18" charset="0"/>
                  <a:ea typeface="SimSun" pitchFamily="2" charset="-122"/>
                  <a:cs typeface="Times New Roman" pitchFamily="18" charset="0"/>
                  <a:sym typeface="Symbol" pitchFamily="18" charset="2"/>
                </a:rPr>
                <a:t>2</a:t>
              </a:r>
              <a:endParaRPr lang="en-US" altLang="zh-CN" sz="2400" baseline="-15000" dirty="0">
                <a:latin typeface="Times New Roman" pitchFamily="18" charset="0"/>
                <a:ea typeface="SimSun" pitchFamily="2" charset="-122"/>
                <a:cs typeface="Times New Roman" pitchFamily="18" charset="0"/>
                <a:sym typeface="Symbol" pitchFamily="18" charset="2"/>
              </a:endParaRPr>
            </a:p>
          </p:txBody>
        </p:sp>
        <p:sp>
          <p:nvSpPr>
            <p:cNvPr id="21" name="Text Box 5"/>
            <p:cNvSpPr txBox="1">
              <a:spLocks noChangeArrowheads="1"/>
            </p:cNvSpPr>
            <p:nvPr/>
          </p:nvSpPr>
          <p:spPr bwMode="auto">
            <a:xfrm>
              <a:off x="14430" y="8775"/>
              <a:ext cx="2010"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yes, 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L</a:t>
              </a:r>
              <a:r>
                <a:rPr lang="en-US" altLang="zh-CN" sz="2800" baseline="-15000" dirty="0">
                  <a:latin typeface="Times New Roman" pitchFamily="18" charset="0"/>
                  <a:ea typeface="SimSun" pitchFamily="2" charset="-122"/>
                  <a:cs typeface="Times New Roman" pitchFamily="18" charset="0"/>
                  <a:sym typeface="Symbol" pitchFamily="18" charset="2"/>
                </a:rPr>
                <a:t>1</a:t>
              </a:r>
            </a:p>
          </p:txBody>
        </p:sp>
        <p:sp>
          <p:nvSpPr>
            <p:cNvPr id="22" name="Text Box 4"/>
            <p:cNvSpPr txBox="1">
              <a:spLocks noChangeArrowheads="1"/>
            </p:cNvSpPr>
            <p:nvPr/>
          </p:nvSpPr>
          <p:spPr bwMode="auto">
            <a:xfrm>
              <a:off x="14400" y="10185"/>
              <a:ext cx="1951"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no, 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L</a:t>
              </a:r>
              <a:r>
                <a:rPr lang="en-US" altLang="zh-CN" sz="2800" baseline="-15000" dirty="0">
                  <a:latin typeface="Times New Roman" pitchFamily="18" charset="0"/>
                  <a:ea typeface="SimSun" pitchFamily="2" charset="-122"/>
                  <a:cs typeface="Times New Roman" pitchFamily="18" charset="0"/>
                  <a:sym typeface="Symbol" pitchFamily="18" charset="2"/>
                </a:rPr>
                <a:t>1</a:t>
              </a:r>
            </a:p>
          </p:txBody>
        </p:sp>
        <p:sp>
          <p:nvSpPr>
            <p:cNvPr id="23" name="Text Box 3"/>
            <p:cNvSpPr txBox="1">
              <a:spLocks noChangeArrowheads="1"/>
            </p:cNvSpPr>
            <p:nvPr/>
          </p:nvSpPr>
          <p:spPr bwMode="auto">
            <a:xfrm>
              <a:off x="11821" y="10351"/>
              <a:ext cx="2185"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no, f</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L</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endPar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24" name="Text Box 2"/>
            <p:cNvSpPr txBox="1">
              <a:spLocks noChangeArrowheads="1"/>
            </p:cNvSpPr>
            <p:nvPr/>
          </p:nvSpPr>
          <p:spPr bwMode="auto">
            <a:xfrm>
              <a:off x="8820" y="10680"/>
              <a:ext cx="84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sz="24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sp>
        <p:nvSpPr>
          <p:cNvPr id="25" name="TextBox 24"/>
          <p:cNvSpPr txBox="1"/>
          <p:nvPr/>
        </p:nvSpPr>
        <p:spPr>
          <a:xfrm>
            <a:off x="2362200" y="6260068"/>
            <a:ext cx="3853202" cy="369332"/>
          </a:xfrm>
          <a:prstGeom prst="rect">
            <a:avLst/>
          </a:prstGeom>
          <a:noFill/>
        </p:spPr>
        <p:txBody>
          <a:bodyPr wrap="square" rtlCol="0">
            <a:spAutoFit/>
          </a:bodyPr>
          <a:lstStyle/>
          <a:p>
            <a:pPr algn="ctr"/>
            <a:r>
              <a:rPr lang="en-US" b="1" dirty="0">
                <a:latin typeface="Times New Roman" pitchFamily="18" charset="0"/>
                <a:ea typeface="SimSun" pitchFamily="2" charset="-122"/>
                <a:cs typeface="Times New Roman" pitchFamily="18" charset="0"/>
              </a:rPr>
              <a:t>图14-3 </a:t>
            </a:r>
            <a:r>
              <a:rPr lang="zh-CN" altLang="en-US" b="1" dirty="0">
                <a:latin typeface="Times New Roman" pitchFamily="18" charset="0"/>
                <a:ea typeface="SimSun" pitchFamily="2" charset="-122"/>
                <a:cs typeface="Times New Roman" pitchFamily="18" charset="0"/>
              </a:rPr>
              <a:t>算法</a:t>
            </a:r>
            <a:r>
              <a:rPr kumimoji="0" lang="en-US" altLang="zh-CN" sz="18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sz="24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r>
              <a:rPr lang="zh-CN" altLang="en-US" b="1" dirty="0">
                <a:latin typeface="Times New Roman" pitchFamily="18" charset="0"/>
                <a:ea typeface="SimSun" pitchFamily="2" charset="-122"/>
                <a:cs typeface="Times New Roman" pitchFamily="18" charset="0"/>
              </a:rPr>
              <a:t>的设计示意图</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31677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69075"/>
            <a:ext cx="2895600" cy="365125"/>
          </a:xfrm>
        </p:spPr>
        <p:txBody>
          <a:bodyPr/>
          <a:lstStyle/>
          <a:p>
            <a:r>
              <a:rPr lang="en-US" dirty="0"/>
              <a:t>14-18</a:t>
            </a:r>
          </a:p>
        </p:txBody>
      </p:sp>
      <p:sp>
        <p:nvSpPr>
          <p:cNvPr id="3" name="Rectangle 2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p:cNvSpPr txBox="1"/>
          <p:nvPr/>
        </p:nvSpPr>
        <p:spPr>
          <a:xfrm>
            <a:off x="1058636" y="3991139"/>
            <a:ext cx="7315200" cy="2714461"/>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cs typeface="Times New Roman" panose="02020603050405020304" pitchFamily="18" charset="0"/>
                <a:sym typeface="Symbol" panose="05050102010706020507" pitchFamily="18" charset="2"/>
              </a:rPr>
              <a:t>注评</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cs typeface="Times New Roman" panose="02020603050405020304" pitchFamily="18" charset="0"/>
            </a:endParaRPr>
          </a:p>
          <a:p>
            <a:pPr marL="750888" indent="-285750">
              <a:lnSpc>
                <a:spcPct val="130000"/>
              </a:lnSpc>
              <a:buFont typeface="Arial" panose="020B0604020202020204" pitchFamily="34" charset="0"/>
              <a:buChar char="•"/>
            </a:pPr>
            <a:r>
              <a:rPr lang="zh-CN" altLang="en-US" dirty="0">
                <a:solidFill>
                  <a:srgbClr val="FF0000"/>
                </a:solidFill>
                <a:latin typeface="Times" panose="02020603050405020304" pitchFamily="18" charset="0"/>
                <a:ea typeface="宋体" panose="02010600030101010101" pitchFamily="2" charset="-122"/>
              </a:rPr>
              <a:t>如果问题</a:t>
            </a:r>
            <a:r>
              <a:rPr lang="en-US" dirty="0">
                <a:solidFill>
                  <a:srgbClr val="FF0000"/>
                </a:solidFill>
                <a:latin typeface="Times New Roman" pitchFamily="18" charset="0"/>
                <a:ea typeface="SimSun" pitchFamily="2" charset="-122"/>
                <a:cs typeface="Times New Roman" pitchFamily="18" charset="0"/>
                <a:sym typeface="Symbol"/>
              </a:rPr>
              <a:t></a:t>
            </a:r>
            <a:r>
              <a:rPr lang="en-US" sz="2600" baseline="-25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srgbClr val="FF0000"/>
                </a:solidFill>
                <a:latin typeface="Times New Roman" pitchFamily="18" charset="0"/>
                <a:ea typeface="SimSun" pitchFamily="2" charset="-122"/>
                <a:cs typeface="Times New Roman" pitchFamily="18" charset="0"/>
              </a:rPr>
              <a:t>可多项式归约到问题</a:t>
            </a:r>
            <a:r>
              <a:rPr lang="en-US" dirty="0">
                <a:solidFill>
                  <a:srgbClr val="FF0000"/>
                </a:solidFill>
                <a:latin typeface="Times New Roman" pitchFamily="18" charset="0"/>
                <a:ea typeface="SimSun" pitchFamily="2" charset="-122"/>
                <a:cs typeface="Times New Roman" pitchFamily="18" charset="0"/>
                <a:sym typeface="Symbol"/>
              </a:rPr>
              <a:t></a:t>
            </a:r>
            <a:r>
              <a:rPr lang="en-US" sz="2600" baseline="-25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latin typeface="Times New Roman" pitchFamily="18" charset="0"/>
                <a:ea typeface="SimSun" pitchFamily="2" charset="-122"/>
                <a:cs typeface="Times New Roman" pitchFamily="18" charset="0"/>
              </a:rPr>
              <a:t>，那么</a:t>
            </a:r>
            <a:r>
              <a:rPr lang="zh-CN" altLang="en-US" u="sng" dirty="0">
                <a:latin typeface="Times New Roman" pitchFamily="18" charset="0"/>
                <a:ea typeface="SimSun" pitchFamily="2" charset="-122"/>
                <a:cs typeface="Times New Roman" pitchFamily="18" charset="0"/>
              </a:rPr>
              <a:t>从多项式可解的角度看</a:t>
            </a:r>
            <a:r>
              <a:rPr lang="zh-CN" altLang="en-US" dirty="0">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可以认为，问题</a:t>
            </a:r>
            <a:r>
              <a:rPr lang="en-US" dirty="0">
                <a:solidFill>
                  <a:srgbClr val="FF0000"/>
                </a:solidFill>
                <a:latin typeface="Times New Roman" pitchFamily="18" charset="0"/>
                <a:ea typeface="SimSun" pitchFamily="2" charset="-122"/>
                <a:cs typeface="Times New Roman" pitchFamily="18" charset="0"/>
                <a:sym typeface="Symbol"/>
              </a:rPr>
              <a:t></a:t>
            </a:r>
            <a:r>
              <a:rPr lang="en-US" sz="2600" baseline="-25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solidFill>
                  <a:srgbClr val="FF0000"/>
                </a:solidFill>
                <a:latin typeface="Times New Roman" pitchFamily="18" charset="0"/>
                <a:ea typeface="SimSun" pitchFamily="2" charset="-122"/>
                <a:cs typeface="Times New Roman" pitchFamily="18" charset="0"/>
              </a:rPr>
              <a:t>比</a:t>
            </a:r>
            <a:r>
              <a:rPr lang="en-US" dirty="0">
                <a:solidFill>
                  <a:srgbClr val="FF0000"/>
                </a:solidFill>
                <a:latin typeface="Times New Roman" pitchFamily="18" charset="0"/>
                <a:ea typeface="SimSun" pitchFamily="2" charset="-122"/>
                <a:cs typeface="Times New Roman" pitchFamily="18" charset="0"/>
                <a:sym typeface="Symbol"/>
              </a:rPr>
              <a:t></a:t>
            </a:r>
            <a:r>
              <a:rPr lang="en-US" sz="2600" baseline="-25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srgbClr val="FF0000"/>
                </a:solidFill>
                <a:latin typeface="Times New Roman" pitchFamily="18" charset="0"/>
                <a:ea typeface="SimSun" pitchFamily="2" charset="-122"/>
                <a:cs typeface="Times New Roman" pitchFamily="18" charset="0"/>
              </a:rPr>
              <a:t>更难</a:t>
            </a:r>
            <a:r>
              <a:rPr lang="zh-CN" altLang="en-US" dirty="0">
                <a:latin typeface="Times New Roman" pitchFamily="18" charset="0"/>
                <a:ea typeface="SimSun" pitchFamily="2" charset="-122"/>
                <a:cs typeface="Times New Roman" pitchFamily="18" charset="0"/>
              </a:rPr>
              <a:t>，因为找到</a:t>
            </a:r>
            <a:r>
              <a:rPr lang="en-US" dirty="0">
                <a:latin typeface="Times New Roman" pitchFamily="18" charset="0"/>
                <a:ea typeface="SimSun" pitchFamily="2" charset="-122"/>
                <a:cs typeface="Times New Roman" pitchFamily="18" charset="0"/>
                <a:sym typeface="Symbol"/>
              </a:rPr>
              <a:t></a:t>
            </a:r>
            <a:r>
              <a:rPr lang="en-US" sz="2600" baseline="-25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latin typeface="Times New Roman" pitchFamily="18" charset="0"/>
                <a:ea typeface="SimSun" pitchFamily="2" charset="-122"/>
                <a:cs typeface="Times New Roman" pitchFamily="18" charset="0"/>
              </a:rPr>
              <a:t>的多项式算法就可以找到</a:t>
            </a:r>
            <a:r>
              <a:rPr lang="en-US" dirty="0">
                <a:latin typeface="Times New Roman" pitchFamily="18" charset="0"/>
                <a:ea typeface="SimSun" pitchFamily="2" charset="-122"/>
                <a:cs typeface="Times New Roman" pitchFamily="18" charset="0"/>
                <a:sym typeface="Symbol"/>
              </a:rPr>
              <a:t></a:t>
            </a:r>
            <a:r>
              <a:rPr lang="en-US" sz="2600" baseline="-25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latin typeface="Times New Roman" pitchFamily="18" charset="0"/>
                <a:ea typeface="SimSun" pitchFamily="2" charset="-122"/>
                <a:cs typeface="Times New Roman" pitchFamily="18" charset="0"/>
              </a:rPr>
              <a:t>的多项式算法。如果问题</a:t>
            </a:r>
            <a:r>
              <a:rPr lang="en-US" dirty="0">
                <a:latin typeface="Times New Roman" pitchFamily="18" charset="0"/>
                <a:ea typeface="SimSun" pitchFamily="2" charset="-122"/>
                <a:cs typeface="Times New Roman" pitchFamily="18" charset="0"/>
                <a:sym typeface="Symbol"/>
              </a:rPr>
              <a:t></a:t>
            </a:r>
            <a:r>
              <a:rPr lang="en-US" sz="2600" baseline="-25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latin typeface="Times New Roman" pitchFamily="18" charset="0"/>
                <a:ea typeface="SimSun" pitchFamily="2" charset="-122"/>
                <a:cs typeface="Times New Roman" pitchFamily="18" charset="0"/>
              </a:rPr>
              <a:t>也可以多项式归约到问题</a:t>
            </a:r>
            <a:r>
              <a:rPr lang="en-US" dirty="0">
                <a:latin typeface="Times New Roman" pitchFamily="18" charset="0"/>
                <a:ea typeface="SimSun" pitchFamily="2" charset="-122"/>
                <a:cs typeface="Times New Roman" pitchFamily="18" charset="0"/>
                <a:sym typeface="Symbol"/>
              </a:rPr>
              <a:t></a:t>
            </a:r>
            <a:r>
              <a:rPr lang="en-US" sz="2600" baseline="-25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latin typeface="Times New Roman" pitchFamily="18" charset="0"/>
                <a:ea typeface="SimSun" pitchFamily="2" charset="-122"/>
                <a:cs typeface="Times New Roman" pitchFamily="18" charset="0"/>
              </a:rPr>
              <a:t>，那么我们认为两者在多项式可解上是等价的。</a:t>
            </a:r>
            <a:endParaRPr lang="en-US" altLang="zh-CN" dirty="0">
              <a:latin typeface="Times New Roman" pitchFamily="18" charset="0"/>
              <a:ea typeface="SimSun" pitchFamily="2" charset="-122"/>
              <a:cs typeface="Times New Roman" pitchFamily="18" charset="0"/>
            </a:endParaRPr>
          </a:p>
          <a:p>
            <a:pPr marL="750888" indent="-285750">
              <a:lnSpc>
                <a:spcPct val="130000"/>
              </a:lnSpc>
              <a:buFont typeface="Arial" panose="020B0604020202020204" pitchFamily="34" charset="0"/>
              <a:buChar char="•"/>
            </a:pPr>
            <a:r>
              <a:rPr lang="zh-CN" altLang="en-US" dirty="0"/>
              <a:t>实际运用的时候，</a:t>
            </a:r>
            <a:r>
              <a:rPr lang="zh-CN" altLang="en-US" dirty="0">
                <a:highlight>
                  <a:srgbClr val="FFFF00"/>
                </a:highlight>
              </a:rPr>
              <a:t>通常是把一个</a:t>
            </a:r>
            <a:r>
              <a:rPr lang="zh-CN" altLang="en-US" dirty="0">
                <a:highlight>
                  <a:srgbClr val="00FFFF"/>
                </a:highlight>
              </a:rPr>
              <a:t>已知的</a:t>
            </a:r>
            <a:r>
              <a:rPr lang="en-US" altLang="zh-CN" dirty="0">
                <a:highlight>
                  <a:srgbClr val="00FFFF"/>
                </a:highlight>
              </a:rPr>
              <a:t>NP</a:t>
            </a:r>
            <a:r>
              <a:rPr lang="zh-CN" altLang="en-US" dirty="0">
                <a:highlight>
                  <a:srgbClr val="00FFFF"/>
                </a:highlight>
              </a:rPr>
              <a:t>完全问题</a:t>
            </a:r>
            <a:r>
              <a:rPr lang="zh-CN" altLang="en-US" dirty="0">
                <a:highlight>
                  <a:srgbClr val="FFFF00"/>
                </a:highlight>
              </a:rPr>
              <a:t>规约到</a:t>
            </a:r>
            <a:r>
              <a:rPr lang="zh-CN" altLang="en-US" dirty="0">
                <a:highlight>
                  <a:srgbClr val="00FFFF"/>
                </a:highlight>
              </a:rPr>
              <a:t>你所研究的问题</a:t>
            </a:r>
            <a:r>
              <a:rPr lang="zh-CN" altLang="en-US" dirty="0">
                <a:highlight>
                  <a:srgbClr val="FFFF00"/>
                </a:highlight>
              </a:rPr>
              <a:t>上，从而证明你所研究的问题也是</a:t>
            </a:r>
            <a:r>
              <a:rPr lang="en-US" altLang="zh-CN" dirty="0">
                <a:highlight>
                  <a:srgbClr val="FFFF00"/>
                </a:highlight>
              </a:rPr>
              <a:t>NP</a:t>
            </a:r>
            <a:r>
              <a:rPr lang="zh-CN" altLang="en-US" dirty="0">
                <a:highlight>
                  <a:srgbClr val="FFFF00"/>
                </a:highlight>
              </a:rPr>
              <a:t>完全的</a:t>
            </a:r>
            <a:r>
              <a:rPr lang="en-US" altLang="zh-CN" dirty="0"/>
              <a:t>.</a:t>
            </a:r>
            <a:endParaRPr lang="en-US" dirty="0">
              <a:latin typeface="Times New Roman" pitchFamily="18" charset="0"/>
              <a:ea typeface="SimSun" pitchFamily="2" charset="-122"/>
              <a:cs typeface="Times New Roman" pitchFamily="18" charset="0"/>
            </a:endParaRPr>
          </a:p>
        </p:txBody>
      </p:sp>
      <p:sp>
        <p:nvSpPr>
          <p:cNvPr id="25" name="TextBox 24"/>
          <p:cNvSpPr txBox="1"/>
          <p:nvPr/>
        </p:nvSpPr>
        <p:spPr>
          <a:xfrm>
            <a:off x="1066800" y="457200"/>
            <a:ext cx="7391400" cy="3317447"/>
          </a:xfrm>
          <a:prstGeom prst="rect">
            <a:avLst/>
          </a:prstGeom>
          <a:noFill/>
        </p:spPr>
        <p:txBody>
          <a:bodyPr wrap="square" rtlCol="0">
            <a:spAutoFit/>
          </a:bodyPr>
          <a:lstStyle/>
          <a:p>
            <a:pPr>
              <a:lnSpc>
                <a:spcPct val="150000"/>
              </a:lnSpc>
              <a:spcBef>
                <a:spcPct val="0"/>
              </a:spcBef>
            </a:pPr>
            <a:r>
              <a:rPr lang="zh-CN" altLang="en-US" sz="2000" b="1" dirty="0">
                <a:latin typeface="Times New Roman" panose="02020603050405020304" pitchFamily="18" charset="0"/>
                <a:cs typeface="Times New Roman" panose="02020603050405020304" pitchFamily="18" charset="0"/>
              </a:rPr>
              <a:t>接上页</a:t>
            </a:r>
            <a:endParaRPr lang="en-US" altLang="zh-CN" sz="2000" b="1" dirty="0">
              <a:latin typeface="Times New Roman" panose="02020603050405020304" pitchFamily="18" charset="0"/>
              <a:cs typeface="Times New Roman" panose="02020603050405020304" pitchFamily="18" charset="0"/>
            </a:endParaRPr>
          </a:p>
          <a:p>
            <a:pPr marL="465138">
              <a:lnSpc>
                <a:spcPct val="130000"/>
              </a:lnSpc>
              <a:spcBef>
                <a:spcPct val="0"/>
              </a:spcBef>
            </a:pPr>
            <a:r>
              <a:rPr lang="zh-CN" altLang="en-US" sz="2000" dirty="0">
                <a:latin typeface="Times New Roman" panose="02020603050405020304" pitchFamily="18" charset="0"/>
                <a:cs typeface="Times New Roman" panose="02020603050405020304" pitchFamily="18" charset="0"/>
              </a:rPr>
              <a:t>算法</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所用的时间是由两部分组成，第一部分是把</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转换为</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f</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的时间</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t</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，第二部分是算法</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判定</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f</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的时间</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t</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。设</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，因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f </a:t>
            </a:r>
            <a:r>
              <a:rPr lang="zh-CN" altLang="en-US" sz="2000" dirty="0">
                <a:latin typeface="Times New Roman" panose="02020603050405020304" pitchFamily="18" charset="0"/>
                <a:cs typeface="Times New Roman" panose="02020603050405020304" pitchFamily="18" charset="0"/>
              </a:rPr>
              <a:t>是多项式转换函数，</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t</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&lt; </a:t>
            </a:r>
            <a:r>
              <a:rPr lang="en-US" altLang="en-US" sz="2000" i="1" dirty="0" err="1">
                <a:latin typeface="Times New Roman" panose="02020603050405020304" pitchFamily="18" charset="0"/>
                <a:ea typeface="SimSun" panose="02010600030101010101" pitchFamily="2" charset="-122"/>
                <a:cs typeface="Times New Roman" panose="02020603050405020304" pitchFamily="18" charset="0"/>
              </a:rPr>
              <a:t>n</a:t>
            </a:r>
            <a:r>
              <a:rPr lang="en-US" altLang="en-US" sz="2800" i="1" baseline="25000" dirty="0" err="1">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，这里</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是一个大于</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的常数，并且有</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 f</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0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000" i="1" dirty="0" err="1">
                <a:latin typeface="Times New Roman" panose="02020603050405020304" pitchFamily="18" charset="0"/>
                <a:ea typeface="SimSun" panose="02010600030101010101" pitchFamily="2" charset="-122"/>
                <a:cs typeface="Times New Roman" panose="02020603050405020304" pitchFamily="18" charset="0"/>
              </a:rPr>
              <a:t>n</a:t>
            </a:r>
            <a:r>
              <a:rPr lang="en-US" altLang="en-US" sz="2800" i="1" baseline="25000" dirty="0" err="1">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，这是因为在</a:t>
            </a:r>
            <a:r>
              <a:rPr lang="en-US" altLang="en-US" sz="2000" i="1" dirty="0" err="1">
                <a:latin typeface="Times New Roman" panose="02020603050405020304" pitchFamily="18" charset="0"/>
                <a:ea typeface="SimSun" panose="02010600030101010101" pitchFamily="2" charset="-122"/>
                <a:cs typeface="Times New Roman" panose="02020603050405020304" pitchFamily="18" charset="0"/>
              </a:rPr>
              <a:t>n</a:t>
            </a:r>
            <a:r>
              <a:rPr lang="en-US" altLang="en-US" sz="2800" i="1" baseline="25000" dirty="0" err="1">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步时间内，算法不可能产生多于</a:t>
            </a:r>
            <a:r>
              <a:rPr lang="en-US" altLang="en-US" sz="2000" i="1" dirty="0" err="1">
                <a:latin typeface="Times New Roman" panose="02020603050405020304" pitchFamily="18" charset="0"/>
                <a:ea typeface="SimSun" panose="02010600030101010101" pitchFamily="2" charset="-122"/>
                <a:cs typeface="Times New Roman" panose="02020603050405020304" pitchFamily="18" charset="0"/>
              </a:rPr>
              <a:t>n</a:t>
            </a:r>
            <a:r>
              <a:rPr lang="en-US" altLang="en-US" sz="2800" i="1" baseline="25000" dirty="0" err="1">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的字符。 </a:t>
            </a:r>
            <a:endParaRPr lang="en-US" altLang="zh-CN" sz="2000" dirty="0">
              <a:latin typeface="Times New Roman" panose="02020603050405020304" pitchFamily="18" charset="0"/>
              <a:cs typeface="Times New Roman" panose="02020603050405020304" pitchFamily="18" charset="0"/>
            </a:endParaRPr>
          </a:p>
          <a:p>
            <a:pPr marL="465138" indent="-465138">
              <a:lnSpc>
                <a:spcPct val="130000"/>
              </a:lnSpc>
              <a:spcBef>
                <a:spcPct val="0"/>
              </a:spcBef>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又因为算法</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是个多项式算法，所以</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t</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&lt;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 f</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800" i="1" baseline="15000" dirty="0">
                <a:latin typeface="Times New Roman" panose="02020603050405020304" pitchFamily="18" charset="0"/>
                <a:ea typeface="SimSun" panose="02010600030101010101" pitchFamily="2" charset="-122"/>
                <a:cs typeface="Times New Roman" panose="02020603050405020304" pitchFamily="18" charset="0"/>
              </a:rPr>
              <a:t>k </a:t>
            </a:r>
            <a:r>
              <a:rPr lang="en-US" altLang="en-US" sz="20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000" i="1" dirty="0" err="1">
                <a:latin typeface="Times New Roman" panose="02020603050405020304" pitchFamily="18" charset="0"/>
                <a:ea typeface="SimSun" panose="02010600030101010101" pitchFamily="2" charset="-122"/>
                <a:cs typeface="Times New Roman" panose="02020603050405020304" pitchFamily="18" charset="0"/>
              </a:rPr>
              <a:t>n</a:t>
            </a:r>
            <a:r>
              <a:rPr lang="en-US" altLang="en-US" sz="2800" i="1" baseline="25000" dirty="0" err="1">
                <a:latin typeface="Times New Roman" panose="02020603050405020304" pitchFamily="18" charset="0"/>
                <a:ea typeface="SimSun" panose="02010600030101010101" pitchFamily="2" charset="-122"/>
                <a:cs typeface="Times New Roman" panose="02020603050405020304" pitchFamily="18" charset="0"/>
              </a:rPr>
              <a:t>ck</a:t>
            </a:r>
            <a:r>
              <a:rPr lang="zh-CN" altLang="en-US" sz="2000" dirty="0">
                <a:latin typeface="Times New Roman" panose="02020603050405020304" pitchFamily="18" charset="0"/>
                <a:cs typeface="Times New Roman" panose="02020603050405020304" pitchFamily="18" charset="0"/>
              </a:rPr>
              <a:t>，这里</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和</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都是一个正的常数。因此算法</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800" baseline="-25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是个多项式算法。</a:t>
            </a:r>
            <a:endParaRPr lang="en-US" sz="2000" dirty="0"/>
          </a:p>
        </p:txBody>
      </p:sp>
    </p:spTree>
    <p:extLst>
      <p:ext uri="{BB962C8B-B14F-4D97-AF65-F5344CB8AC3E}">
        <p14:creationId xmlns:p14="http://schemas.microsoft.com/office/powerpoint/2010/main" val="130599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14-19</a:t>
            </a:r>
          </a:p>
        </p:txBody>
      </p:sp>
      <p:sp>
        <p:nvSpPr>
          <p:cNvPr id="3" name="TextBox 2"/>
          <p:cNvSpPr txBox="1"/>
          <p:nvPr/>
        </p:nvSpPr>
        <p:spPr>
          <a:xfrm>
            <a:off x="990600" y="853440"/>
            <a:ext cx="7467600" cy="5256439"/>
          </a:xfrm>
          <a:prstGeom prst="rect">
            <a:avLst/>
          </a:prstGeom>
          <a:noFill/>
        </p:spPr>
        <p:txBody>
          <a:bodyPr wrap="square" rtlCol="0">
            <a:spAutoFit/>
          </a:bodyPr>
          <a:lstStyle/>
          <a:p>
            <a:pPr marL="0" lvl="1">
              <a:lnSpc>
                <a:spcPct val="150000"/>
              </a:lnSpc>
            </a:pPr>
            <a:r>
              <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14.2 P</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和</a:t>
            </a:r>
            <a:r>
              <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NP</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语言类</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indent="457200">
              <a:lnSpc>
                <a:spcPct val="150000"/>
              </a:lnSpc>
            </a:pPr>
            <a:r>
              <a:rPr lang="zh-CN" altLang="en-US" sz="2000" dirty="0">
                <a:latin typeface="Times New Roman" pitchFamily="18" charset="0"/>
                <a:ea typeface="SimSun" pitchFamily="2" charset="-122"/>
                <a:cs typeface="Times New Roman" pitchFamily="18" charset="0"/>
              </a:rPr>
              <a:t>在上一节中，我们把一个</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判定型</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问题对应于</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{0, 1}</a:t>
            </a:r>
            <a:r>
              <a:rPr lang="zh-CN" altLang="en-US" sz="2000" dirty="0">
                <a:latin typeface="Times New Roman" pitchFamily="18" charset="0"/>
                <a:ea typeface="SimSun" pitchFamily="2" charset="-122"/>
                <a:cs typeface="Times New Roman" pitchFamily="18" charset="0"/>
              </a:rPr>
              <a:t>上的一个语言，因此，</a:t>
            </a:r>
            <a:r>
              <a:rPr lang="zh-CN" altLang="en-US" sz="2000" dirty="0">
                <a:solidFill>
                  <a:srgbClr val="0000FF"/>
                </a:solidFill>
                <a:latin typeface="Times" panose="02020603050405020304" pitchFamily="18" charset="0"/>
                <a:ea typeface="宋体" panose="02010600030101010101" pitchFamily="2" charset="-122"/>
              </a:rPr>
              <a:t>对问题的分类</a:t>
            </a:r>
            <a:r>
              <a:rPr lang="zh-CN" altLang="en-US" sz="2000" dirty="0">
                <a:latin typeface="Times New Roman" pitchFamily="18" charset="0"/>
                <a:ea typeface="SimSun" pitchFamily="2" charset="-122"/>
                <a:cs typeface="Times New Roman" pitchFamily="18" charset="0"/>
              </a:rPr>
              <a:t>也</a:t>
            </a:r>
            <a:r>
              <a:rPr lang="zh-CN" altLang="en-US" sz="2000" dirty="0">
                <a:solidFill>
                  <a:srgbClr val="0000FF"/>
                </a:solidFill>
                <a:latin typeface="Times" panose="02020603050405020304" pitchFamily="18" charset="0"/>
                <a:ea typeface="宋体" panose="02010600030101010101" pitchFamily="2" charset="-122"/>
              </a:rPr>
              <a:t>就是对语言的分类</a:t>
            </a:r>
            <a:r>
              <a:rPr lang="zh-CN" altLang="en-US" sz="2000" dirty="0">
                <a:latin typeface="Times New Roman" pitchFamily="18" charset="0"/>
                <a:ea typeface="SimSun" pitchFamily="2" charset="-122"/>
                <a:cs typeface="Times New Roman" pitchFamily="18" charset="0"/>
              </a:rPr>
              <a:t>。为方便起见，我们只讨论对语言的分类。</a:t>
            </a:r>
            <a:endParaRPr lang="en-US" altLang="zh-CN" sz="2000" dirty="0">
              <a:latin typeface="Times New Roman" pitchFamily="18" charset="0"/>
              <a:ea typeface="SimSun" pitchFamily="2" charset="-122"/>
              <a:cs typeface="Times New Roman" pitchFamily="18" charset="0"/>
            </a:endParaRPr>
          </a:p>
          <a:p>
            <a:pPr indent="457200">
              <a:lnSpc>
                <a:spcPct val="150000"/>
              </a:lnSpc>
            </a:pPr>
            <a:endParaRPr lang="en-US" altLang="zh-CN" dirty="0">
              <a:latin typeface="Times New Roman" pitchFamily="18" charset="0"/>
              <a:ea typeface="SimSun" pitchFamily="2" charset="-122"/>
              <a:cs typeface="Times New Roman" pitchFamily="18" charset="0"/>
            </a:endParaRPr>
          </a:p>
          <a:p>
            <a:pPr marL="0" lvl="1">
              <a:lnSpc>
                <a:spcPct val="150000"/>
              </a:lnSpc>
            </a:pPr>
            <a:r>
              <a:rPr lang="en-US" sz="2400" b="1" dirty="0">
                <a:latin typeface="微软雅黑" panose="020B0503020204020204" pitchFamily="34" charset="-122"/>
                <a:ea typeface="微软雅黑" panose="020B0503020204020204" pitchFamily="34" charset="-122"/>
                <a:cs typeface="Times New Roman" pitchFamily="18" charset="0"/>
              </a:rPr>
              <a:t>P</a:t>
            </a:r>
            <a:r>
              <a:rPr lang="zh-CN" altLang="en-US" sz="2400" b="1" dirty="0">
                <a:latin typeface="微软雅黑" panose="020B0503020204020204" pitchFamily="34" charset="-122"/>
                <a:ea typeface="微软雅黑" panose="020B0503020204020204" pitchFamily="34" charset="-122"/>
                <a:cs typeface="Times New Roman" pitchFamily="18" charset="0"/>
              </a:rPr>
              <a:t>语言类</a:t>
            </a:r>
            <a:endParaRPr lang="en-US" sz="2400" b="1" dirty="0">
              <a:latin typeface="微软雅黑" panose="020B0503020204020204" pitchFamily="34" charset="-122"/>
              <a:ea typeface="微软雅黑" panose="020B0503020204020204" pitchFamily="34" charset="-122"/>
              <a:cs typeface="Times New Roman" pitchFamily="18" charset="0"/>
            </a:endParaRPr>
          </a:p>
          <a:p>
            <a:pPr marL="457200" indent="-457200">
              <a:lnSpc>
                <a:spcPct val="150000"/>
              </a:lnSpc>
            </a:pPr>
            <a:r>
              <a:rPr lang="zh-CN" altLang="en-US" sz="2000" b="1" dirty="0">
                <a:latin typeface="微软雅黑" panose="020B0503020204020204" pitchFamily="34" charset="-122"/>
                <a:ea typeface="微软雅黑" panose="020B0503020204020204" pitchFamily="34" charset="-122"/>
              </a:rPr>
              <a:t>定义</a:t>
            </a:r>
            <a:r>
              <a:rPr lang="en-US" sz="2000" b="1" dirty="0">
                <a:latin typeface="微软雅黑" panose="020B0503020204020204" pitchFamily="34" charset="-122"/>
                <a:ea typeface="微软雅黑" panose="020B0503020204020204" pitchFamily="34" charset="-122"/>
                <a:cs typeface="Times New Roman" panose="02020603050405020304" pitchFamily="18" charset="0"/>
              </a:rPr>
              <a:t>14.8</a:t>
            </a:r>
            <a:r>
              <a:rPr lang="en-US" sz="2000" b="1" dirty="0">
                <a:latin typeface="Times New Roman" panose="02020603050405020304" pitchFamily="18" charset="0"/>
                <a:cs typeface="Times New Roman" panose="02020603050405020304" pitchFamily="18" charset="0"/>
              </a:rPr>
              <a:t>	</a:t>
            </a:r>
            <a:r>
              <a:rPr lang="en-US" sz="2000" dirty="0">
                <a:solidFill>
                  <a:srgbClr val="0000FF"/>
                </a:solidFill>
                <a:latin typeface="Times" panose="02020603050405020304" pitchFamily="18" charset="0"/>
                <a:ea typeface="宋体" panose="02010600030101010101" pitchFamily="2" charset="-122"/>
              </a:rPr>
              <a:t> </a:t>
            </a:r>
            <a:r>
              <a:rPr lang="en-US" sz="2000" i="1" dirty="0">
                <a:solidFill>
                  <a:srgbClr val="0000FF"/>
                </a:solidFill>
                <a:latin typeface="Times" panose="02020603050405020304" pitchFamily="18" charset="0"/>
                <a:ea typeface="宋体" panose="02010600030101010101" pitchFamily="2" charset="-122"/>
              </a:rPr>
              <a:t>P</a:t>
            </a:r>
            <a:r>
              <a:rPr lang="zh-CN" altLang="en-US" sz="2000" dirty="0">
                <a:solidFill>
                  <a:srgbClr val="0000FF"/>
                </a:solidFill>
                <a:latin typeface="Times" panose="02020603050405020304" pitchFamily="18" charset="0"/>
                <a:ea typeface="宋体" panose="02010600030101010101" pitchFamily="2" charset="-122"/>
              </a:rPr>
              <a:t>语言类</a:t>
            </a:r>
            <a:r>
              <a:rPr lang="en-US" sz="2000" dirty="0">
                <a:solidFill>
                  <a:srgbClr val="0000FF"/>
                </a:solidFill>
                <a:latin typeface="Times" panose="02020603050405020304" pitchFamily="18" charset="0"/>
                <a:ea typeface="宋体" panose="02010600030101010101" pitchFamily="2" charset="-122"/>
              </a:rPr>
              <a:t>(</a:t>
            </a:r>
            <a:r>
              <a:rPr lang="en-US" sz="2000" i="1" dirty="0">
                <a:solidFill>
                  <a:srgbClr val="0000FF"/>
                </a:solidFill>
                <a:latin typeface="Times" panose="02020603050405020304" pitchFamily="18" charset="0"/>
                <a:ea typeface="宋体" panose="02010600030101010101" pitchFamily="2" charset="-122"/>
              </a:rPr>
              <a:t>class P</a:t>
            </a:r>
            <a:r>
              <a:rPr lang="en-US" sz="2000" dirty="0">
                <a:solidFill>
                  <a:srgbClr val="0000FF"/>
                </a:solidFill>
                <a:latin typeface="Times" panose="02020603050405020304" pitchFamily="18" charset="0"/>
                <a:ea typeface="宋体" panose="02010600030101010101" pitchFamily="2" charset="-122"/>
              </a:rPr>
              <a:t>)</a:t>
            </a:r>
            <a:r>
              <a:rPr lang="zh-CN" altLang="en-US" sz="2000" dirty="0">
                <a:solidFill>
                  <a:srgbClr val="0000FF"/>
                </a:solidFill>
                <a:latin typeface="Times" panose="02020603050405020304" pitchFamily="18" charset="0"/>
                <a:ea typeface="宋体" panose="02010600030101010101" pitchFamily="2" charset="-122"/>
              </a:rPr>
              <a:t>是所有可以被一个算法在</a:t>
            </a:r>
            <a:r>
              <a:rPr lang="zh-CN" altLang="en-US" sz="2000" dirty="0">
                <a:solidFill>
                  <a:srgbClr val="FF0000"/>
                </a:solidFill>
                <a:latin typeface="Times" panose="02020603050405020304" pitchFamily="18" charset="0"/>
                <a:ea typeface="宋体" panose="02010600030101010101" pitchFamily="2" charset="-122"/>
              </a:rPr>
              <a:t>多项式时间内</a:t>
            </a:r>
            <a:r>
              <a:rPr lang="zh-CN" altLang="en-US" sz="2000" dirty="0">
                <a:solidFill>
                  <a:srgbClr val="FF0000"/>
                </a:solidFill>
                <a:highlight>
                  <a:srgbClr val="FFFF00"/>
                </a:highlight>
                <a:latin typeface="Times" panose="02020603050405020304" pitchFamily="18" charset="0"/>
                <a:ea typeface="宋体" panose="02010600030101010101" pitchFamily="2" charset="-122"/>
              </a:rPr>
              <a:t>判定</a:t>
            </a:r>
            <a:r>
              <a:rPr lang="zh-CN" altLang="en-US" sz="2000" dirty="0">
                <a:solidFill>
                  <a:srgbClr val="0000FF"/>
                </a:solidFill>
                <a:latin typeface="Times" panose="02020603050405020304" pitchFamily="18" charset="0"/>
                <a:ea typeface="宋体" panose="02010600030101010101" pitchFamily="2" charset="-122"/>
              </a:rPr>
              <a:t>的语言的集合</a:t>
            </a:r>
            <a:r>
              <a:rPr lang="zh-CN" altLang="en-US" sz="2000" dirty="0">
                <a:latin typeface="Times New Roman" pitchFamily="18" charset="0"/>
                <a:ea typeface="SimSun" pitchFamily="2" charset="-122"/>
                <a:cs typeface="Times New Roman" pitchFamily="18" charset="0"/>
              </a:rPr>
              <a:t>，即</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可被一</a:t>
            </a:r>
            <a:r>
              <a:rPr lang="zh-CN" altLang="en-US" sz="2000" dirty="0">
                <a:solidFill>
                  <a:srgbClr val="FF0000"/>
                </a:solidFill>
                <a:latin typeface="Times New Roman" pitchFamily="18" charset="0"/>
                <a:ea typeface="SimSun" pitchFamily="2" charset="-122"/>
                <a:cs typeface="Times New Roman" pitchFamily="18" charset="0"/>
              </a:rPr>
              <a:t>多项式算法</a:t>
            </a:r>
            <a:r>
              <a:rPr lang="zh-CN" altLang="en-US" sz="2000" dirty="0">
                <a:latin typeface="Times New Roman" pitchFamily="18" charset="0"/>
                <a:ea typeface="SimSun" pitchFamily="2" charset="-122"/>
                <a:cs typeface="Times New Roman" pitchFamily="18" charset="0"/>
              </a:rPr>
              <a:t>所</a:t>
            </a:r>
            <a:r>
              <a:rPr lang="zh-CN" altLang="en-US" sz="2000" dirty="0">
                <a:solidFill>
                  <a:srgbClr val="FF0000"/>
                </a:solidFill>
                <a:latin typeface="Times New Roman" pitchFamily="18" charset="0"/>
                <a:ea typeface="SimSun" pitchFamily="2" charset="-122"/>
                <a:cs typeface="Times New Roman" pitchFamily="18" charset="0"/>
              </a:rPr>
              <a:t>判定</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。如果语言</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可以被一个算法在多项式时间内判定，那么</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被称为属于</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类的一个语言。如果问题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对应的语言</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属于</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类，那么问题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也称为</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类问题。</a:t>
            </a:r>
            <a:endParaRPr lang="en-US" sz="2000" dirty="0"/>
          </a:p>
        </p:txBody>
      </p:sp>
      <p:sp>
        <p:nvSpPr>
          <p:cNvPr id="5" name="文本框 4">
            <a:extLst>
              <a:ext uri="{FF2B5EF4-FFF2-40B4-BE49-F238E27FC236}">
                <a16:creationId xmlns:a16="http://schemas.microsoft.com/office/drawing/2014/main" id="{2BF987B1-58B9-28C5-4EFB-324FFE81F4DC}"/>
              </a:ext>
            </a:extLst>
          </p:cNvPr>
          <p:cNvSpPr txBox="1"/>
          <p:nvPr/>
        </p:nvSpPr>
        <p:spPr>
          <a:xfrm>
            <a:off x="130834" y="6437772"/>
            <a:ext cx="4572000" cy="369332"/>
          </a:xfrm>
          <a:prstGeom prst="rect">
            <a:avLst/>
          </a:prstGeom>
          <a:noFill/>
        </p:spPr>
        <p:txBody>
          <a:bodyPr wrap="square">
            <a:spAutoFit/>
          </a:bodyPr>
          <a:lstStyle/>
          <a:p>
            <a:r>
              <a:rPr lang="en-US" altLang="zh-CN" sz="1800" i="1" dirty="0">
                <a:solidFill>
                  <a:srgbClr val="0000FF"/>
                </a:solidFill>
                <a:latin typeface="Times" panose="02020603050405020304" pitchFamily="18" charset="0"/>
                <a:ea typeface="宋体" panose="02010600030101010101" pitchFamily="2" charset="-122"/>
              </a:rPr>
              <a:t>P: Polynomial</a:t>
            </a:r>
          </a:p>
        </p:txBody>
      </p:sp>
    </p:spTree>
    <p:extLst>
      <p:ext uri="{BB962C8B-B14F-4D97-AF65-F5344CB8AC3E}">
        <p14:creationId xmlns:p14="http://schemas.microsoft.com/office/powerpoint/2010/main" val="151230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762000"/>
            <a:ext cx="7315200" cy="2755754"/>
          </a:xfrm>
          <a:prstGeom prst="rect">
            <a:avLst/>
          </a:prstGeom>
          <a:noFill/>
        </p:spPr>
        <p:txBody>
          <a:bodyPr wrap="square" rtlCol="0">
            <a:spAutoFit/>
          </a:bodyPr>
          <a:lstStyle/>
          <a:p>
            <a:pPr marL="0" lvl="1">
              <a:lnSpc>
                <a:spcPct val="150000"/>
              </a:lnSpc>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14.1 </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预备知识</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40000"/>
              </a:lnSpc>
              <a:buFont typeface="Symbol"/>
              <a:buChar char="·"/>
            </a:pPr>
            <a:r>
              <a:rPr lang="en-US" sz="2000" dirty="0" err="1">
                <a:latin typeface="Times New Roman" pitchFamily="18" charset="0"/>
                <a:ea typeface="SimSun" pitchFamily="2" charset="-122"/>
                <a:cs typeface="Times New Roman" pitchFamily="18" charset="0"/>
                <a:sym typeface="Symbol"/>
              </a:rPr>
              <a:t>图灵机</a:t>
            </a:r>
            <a:endParaRPr lang="en-US" sz="2000" dirty="0">
              <a:latin typeface="Times New Roman" pitchFamily="18" charset="0"/>
              <a:ea typeface="SimSun" pitchFamily="2" charset="-122"/>
              <a:cs typeface="Times New Roman" pitchFamily="18" charset="0"/>
              <a:sym typeface="Symbol"/>
            </a:endParaRPr>
          </a:p>
          <a:p>
            <a:pPr marL="457200" indent="-457200">
              <a:lnSpc>
                <a:spcPct val="140000"/>
              </a:lnSpc>
              <a:buFont typeface="Symbol"/>
              <a:buChar char="·"/>
            </a:pPr>
            <a:r>
              <a:rPr lang="zh-CN" altLang="en-US" sz="2000" dirty="0"/>
              <a:t>符号集和编码对计算复杂度的影响</a:t>
            </a:r>
            <a:endParaRPr lang="en-US" altLang="zh-CN" sz="2000" dirty="0"/>
          </a:p>
          <a:p>
            <a:pPr marL="457200" lvl="2" indent="-457200">
              <a:lnSpc>
                <a:spcPct val="140000"/>
              </a:lnSpc>
              <a:buFont typeface="Symbol"/>
              <a:buChar char="·"/>
            </a:pPr>
            <a:r>
              <a:rPr lang="zh-CN" altLang="en-US" sz="2000" dirty="0"/>
              <a:t>判定型问题和优化型问题及其关系</a:t>
            </a:r>
            <a:endParaRPr lang="en-US" sz="2000" dirty="0"/>
          </a:p>
          <a:p>
            <a:pPr marL="457200" indent="-457200">
              <a:lnSpc>
                <a:spcPct val="140000"/>
              </a:lnSpc>
              <a:buFont typeface="Symbol"/>
              <a:buChar char="·"/>
            </a:pPr>
            <a:r>
              <a:rPr lang="zh-CN" altLang="en-US" sz="2000" dirty="0"/>
              <a:t>判定型问题的形式语言表示</a:t>
            </a:r>
            <a:endParaRPr lang="en-US" altLang="zh-CN" sz="2000" dirty="0"/>
          </a:p>
          <a:p>
            <a:pPr marL="457200" lvl="2" indent="-457200">
              <a:lnSpc>
                <a:spcPct val="140000"/>
              </a:lnSpc>
              <a:buFont typeface="Symbol"/>
              <a:buChar char="·"/>
            </a:pPr>
            <a:r>
              <a:rPr lang="zh-CN" altLang="en-US" sz="2000" dirty="0"/>
              <a:t>多项式关联和多项式归约</a:t>
            </a:r>
            <a:endParaRPr lang="en-US" dirty="0"/>
          </a:p>
        </p:txBody>
      </p:sp>
      <p:sp>
        <p:nvSpPr>
          <p:cNvPr id="4" name="TextBox 3"/>
          <p:cNvSpPr txBox="1"/>
          <p:nvPr/>
        </p:nvSpPr>
        <p:spPr>
          <a:xfrm>
            <a:off x="1066800" y="3485823"/>
            <a:ext cx="7086600" cy="1418915"/>
          </a:xfrm>
          <a:prstGeom prst="rect">
            <a:avLst/>
          </a:prstGeom>
          <a:noFill/>
        </p:spPr>
        <p:txBody>
          <a:bodyPr wrap="square" rtlCol="0">
            <a:spAutoFit/>
          </a:bodyPr>
          <a:lstStyle/>
          <a:p>
            <a:pPr>
              <a:lnSpc>
                <a:spcPct val="150000"/>
              </a:lnSpc>
            </a:pPr>
            <a:r>
              <a:rPr lang="en-US" sz="2000" b="1" dirty="0" err="1">
                <a:latin typeface="Times New Roman" pitchFamily="18" charset="0"/>
                <a:ea typeface="SimSun" pitchFamily="2" charset="-122"/>
                <a:cs typeface="Times New Roman" pitchFamily="18" charset="0"/>
              </a:rPr>
              <a:t>图灵机</a:t>
            </a:r>
            <a:endParaRPr lang="en-US" sz="2000" b="1" dirty="0">
              <a:latin typeface="Times New Roman" pitchFamily="18" charset="0"/>
              <a:ea typeface="SimSun" pitchFamily="2" charset="-122"/>
              <a:cs typeface="Times New Roman" pitchFamily="18" charset="0"/>
            </a:endParaRPr>
          </a:p>
          <a:p>
            <a:pPr indent="457200">
              <a:lnSpc>
                <a:spcPct val="150000"/>
              </a:lnSpc>
            </a:pP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图灵机</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TM(Turing Machine)</a:t>
            </a:r>
            <a:r>
              <a:rPr lang="zh-CN" altLang="en-US" sz="2000" dirty="0">
                <a:latin typeface="Times New Roman" pitchFamily="18" charset="0"/>
                <a:ea typeface="SimSun" pitchFamily="2" charset="-122"/>
                <a:cs typeface="Times New Roman" pitchFamily="18" charset="0"/>
              </a:rPr>
              <a:t>，通常指</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确定的图灵机</a:t>
            </a:r>
            <a:r>
              <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(Deterministic Turing Machine)</a:t>
            </a:r>
            <a:r>
              <a:rPr lang="zh-CN" altLang="en-US" sz="2000" dirty="0">
                <a:latin typeface="Times New Roman" pitchFamily="18" charset="0"/>
                <a:ea typeface="SimSun" pitchFamily="2" charset="-122"/>
                <a:cs typeface="Times New Roman" pitchFamily="18" charset="0"/>
              </a:rPr>
              <a:t>，是一个简单的计算模型。</a:t>
            </a:r>
            <a:endParaRPr lang="en-US" sz="2000" b="1" dirty="0">
              <a:latin typeface="Times New Roman" pitchFamily="18" charset="0"/>
              <a:ea typeface="SimSun" pitchFamily="2" charset="-122"/>
              <a:cs typeface="Times New Roman" pitchFamily="18" charset="0"/>
            </a:endParaRPr>
          </a:p>
        </p:txBody>
      </p:sp>
      <p:sp>
        <p:nvSpPr>
          <p:cNvPr id="5" name="Rectangle 2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5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4" name="Rectangle 9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0" name="Rectangle 1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1" name="Group 106"/>
          <p:cNvGrpSpPr>
            <a:grpSpLocks noChangeAspect="1"/>
          </p:cNvGrpSpPr>
          <p:nvPr/>
        </p:nvGrpSpPr>
        <p:grpSpPr bwMode="auto">
          <a:xfrm>
            <a:off x="2514600" y="4904738"/>
            <a:ext cx="5194535" cy="1905000"/>
            <a:chOff x="2440" y="1440"/>
            <a:chExt cx="5139" cy="1885"/>
          </a:xfrm>
        </p:grpSpPr>
        <p:sp>
          <p:nvSpPr>
            <p:cNvPr id="82" name="AutoShape 130"/>
            <p:cNvSpPr>
              <a:spLocks noChangeAspect="1" noChangeArrowheads="1" noTextEdit="1"/>
            </p:cNvSpPr>
            <p:nvPr/>
          </p:nvSpPr>
          <p:spPr bwMode="auto">
            <a:xfrm>
              <a:off x="2440" y="1440"/>
              <a:ext cx="5139" cy="1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nvGrpSpPr>
            <p:cNvPr id="83" name="Group 107"/>
            <p:cNvGrpSpPr>
              <a:grpSpLocks/>
            </p:cNvGrpSpPr>
            <p:nvPr/>
          </p:nvGrpSpPr>
          <p:grpSpPr bwMode="auto">
            <a:xfrm>
              <a:off x="2997" y="1486"/>
              <a:ext cx="4093" cy="1585"/>
              <a:chOff x="4140" y="1486"/>
              <a:chExt cx="4093" cy="1585"/>
            </a:xfrm>
          </p:grpSpPr>
          <p:sp>
            <p:nvSpPr>
              <p:cNvPr id="84" name="Text Box 129"/>
              <p:cNvSpPr txBox="1">
                <a:spLocks noChangeArrowheads="1"/>
              </p:cNvSpPr>
              <p:nvPr/>
            </p:nvSpPr>
            <p:spPr bwMode="auto">
              <a:xfrm>
                <a:off x="5989" y="1539"/>
                <a:ext cx="421"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85" name="Text Box 128"/>
              <p:cNvSpPr txBox="1">
                <a:spLocks noChangeArrowheads="1"/>
              </p:cNvSpPr>
              <p:nvPr/>
            </p:nvSpPr>
            <p:spPr bwMode="auto">
              <a:xfrm>
                <a:off x="4145" y="1512"/>
                <a:ext cx="420" cy="4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86" name="Text Box 127"/>
              <p:cNvSpPr txBox="1">
                <a:spLocks noChangeArrowheads="1"/>
              </p:cNvSpPr>
              <p:nvPr/>
            </p:nvSpPr>
            <p:spPr bwMode="auto">
              <a:xfrm>
                <a:off x="4869" y="1520"/>
                <a:ext cx="421"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87" name="Text Box 126"/>
              <p:cNvSpPr txBox="1">
                <a:spLocks noChangeArrowheads="1"/>
              </p:cNvSpPr>
              <p:nvPr/>
            </p:nvSpPr>
            <p:spPr bwMode="auto">
              <a:xfrm>
                <a:off x="4494" y="1517"/>
                <a:ext cx="422" cy="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88" name="Text Box 125"/>
              <p:cNvSpPr txBox="1">
                <a:spLocks noChangeArrowheads="1"/>
              </p:cNvSpPr>
              <p:nvPr/>
            </p:nvSpPr>
            <p:spPr bwMode="auto">
              <a:xfrm>
                <a:off x="5242" y="1527"/>
                <a:ext cx="420"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89" name="Text Box 124"/>
              <p:cNvSpPr txBox="1">
                <a:spLocks noChangeArrowheads="1"/>
              </p:cNvSpPr>
              <p:nvPr/>
            </p:nvSpPr>
            <p:spPr bwMode="auto">
              <a:xfrm>
                <a:off x="5614" y="1542"/>
                <a:ext cx="421"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90" name="Text Box 123"/>
              <p:cNvSpPr txBox="1">
                <a:spLocks noChangeArrowheads="1"/>
              </p:cNvSpPr>
              <p:nvPr/>
            </p:nvSpPr>
            <p:spPr bwMode="auto">
              <a:xfrm>
                <a:off x="6740" y="1526"/>
                <a:ext cx="421"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91" name="Text Box 122"/>
              <p:cNvSpPr txBox="1">
                <a:spLocks noChangeArrowheads="1"/>
              </p:cNvSpPr>
              <p:nvPr/>
            </p:nvSpPr>
            <p:spPr bwMode="auto">
              <a:xfrm>
                <a:off x="6347" y="1541"/>
                <a:ext cx="422"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92" name="Text Box 121"/>
              <p:cNvSpPr txBox="1">
                <a:spLocks noChangeArrowheads="1"/>
              </p:cNvSpPr>
              <p:nvPr/>
            </p:nvSpPr>
            <p:spPr bwMode="auto">
              <a:xfrm>
                <a:off x="7201" y="1486"/>
                <a:ext cx="103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93" name="Text Box 120"/>
              <p:cNvSpPr txBox="1">
                <a:spLocks noChangeArrowheads="1"/>
              </p:cNvSpPr>
              <p:nvPr/>
            </p:nvSpPr>
            <p:spPr bwMode="auto">
              <a:xfrm>
                <a:off x="4565" y="2361"/>
                <a:ext cx="1879" cy="7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有限状态控制器</a:t>
                </a:r>
                <a:endParaRPr kumimoji="0" lang="zh-CN" sz="1000" b="0" i="0" u="none" strike="noStrike" cap="none" normalizeH="0" baseline="0" dirty="0">
                  <a:ln>
                    <a:noFill/>
                  </a:ln>
                  <a:solidFill>
                    <a:schemeClr val="tx1"/>
                  </a:solidFill>
                  <a:effectLst/>
                  <a:latin typeface="Arial" pitchFamily="34" charset="0"/>
                  <a:cs typeface="Arial" pitchFamily="34" charset="0"/>
                </a:endParaRPr>
              </a:p>
            </p:txBody>
          </p:sp>
          <p:sp>
            <p:nvSpPr>
              <p:cNvPr id="94" name="Line 119"/>
              <p:cNvSpPr>
                <a:spLocks noChangeShapeType="1"/>
              </p:cNvSpPr>
              <p:nvPr/>
            </p:nvSpPr>
            <p:spPr bwMode="auto">
              <a:xfrm flipV="1">
                <a:off x="5456" y="1951"/>
                <a:ext cx="1"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5" name="AutoShape 118"/>
              <p:cNvSpPr>
                <a:spLocks noChangeShapeType="1"/>
              </p:cNvSpPr>
              <p:nvPr/>
            </p:nvSpPr>
            <p:spPr bwMode="auto">
              <a:xfrm>
                <a:off x="4149" y="1557"/>
                <a:ext cx="380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6" name="AutoShape 117"/>
              <p:cNvSpPr>
                <a:spLocks noChangeShapeType="1"/>
              </p:cNvSpPr>
              <p:nvPr/>
            </p:nvSpPr>
            <p:spPr bwMode="auto">
              <a:xfrm>
                <a:off x="4146" y="1941"/>
                <a:ext cx="380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7" name="AutoShape 116"/>
              <p:cNvSpPr>
                <a:spLocks noChangeShapeType="1"/>
              </p:cNvSpPr>
              <p:nvPr/>
            </p:nvSpPr>
            <p:spPr bwMode="auto">
              <a:xfrm>
                <a:off x="4140" y="1557"/>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8" name="AutoShape 115"/>
              <p:cNvSpPr>
                <a:spLocks noChangeShapeType="1"/>
              </p:cNvSpPr>
              <p:nvPr/>
            </p:nvSpPr>
            <p:spPr bwMode="auto">
              <a:xfrm>
                <a:off x="4515"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9" name="AutoShape 114"/>
              <p:cNvSpPr>
                <a:spLocks noChangeShapeType="1"/>
              </p:cNvSpPr>
              <p:nvPr/>
            </p:nvSpPr>
            <p:spPr bwMode="auto">
              <a:xfrm>
                <a:off x="4890" y="1569"/>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0" name="AutoShape 113"/>
              <p:cNvSpPr>
                <a:spLocks noChangeShapeType="1"/>
              </p:cNvSpPr>
              <p:nvPr/>
            </p:nvSpPr>
            <p:spPr bwMode="auto">
              <a:xfrm>
                <a:off x="5265" y="1566"/>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1" name="AutoShape 112"/>
              <p:cNvSpPr>
                <a:spLocks noChangeShapeType="1"/>
              </p:cNvSpPr>
              <p:nvPr/>
            </p:nvSpPr>
            <p:spPr bwMode="auto">
              <a:xfrm>
                <a:off x="5631"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2" name="AutoShape 111"/>
              <p:cNvSpPr>
                <a:spLocks noChangeShapeType="1"/>
              </p:cNvSpPr>
              <p:nvPr/>
            </p:nvSpPr>
            <p:spPr bwMode="auto">
              <a:xfrm>
                <a:off x="5991"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3" name="AutoShape 110"/>
              <p:cNvSpPr>
                <a:spLocks noChangeShapeType="1"/>
              </p:cNvSpPr>
              <p:nvPr/>
            </p:nvSpPr>
            <p:spPr bwMode="auto">
              <a:xfrm>
                <a:off x="6351" y="1572"/>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4" name="AutoShape 109"/>
              <p:cNvSpPr>
                <a:spLocks noChangeShapeType="1"/>
              </p:cNvSpPr>
              <p:nvPr/>
            </p:nvSpPr>
            <p:spPr bwMode="auto">
              <a:xfrm>
                <a:off x="6747" y="1554"/>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5" name="AutoShape 108"/>
              <p:cNvSpPr>
                <a:spLocks noChangeShapeType="1"/>
              </p:cNvSpPr>
              <p:nvPr/>
            </p:nvSpPr>
            <p:spPr bwMode="auto">
              <a:xfrm>
                <a:off x="7152" y="1572"/>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spTree>
    <p:extLst>
      <p:ext uri="{BB962C8B-B14F-4D97-AF65-F5344CB8AC3E}">
        <p14:creationId xmlns:p14="http://schemas.microsoft.com/office/powerpoint/2010/main" val="721477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14-20</a:t>
            </a:r>
          </a:p>
        </p:txBody>
      </p:sp>
      <p:sp>
        <p:nvSpPr>
          <p:cNvPr id="3" name="TextBox 2"/>
          <p:cNvSpPr txBox="1"/>
          <p:nvPr/>
        </p:nvSpPr>
        <p:spPr>
          <a:xfrm>
            <a:off x="609600" y="685800"/>
            <a:ext cx="7924800" cy="5343066"/>
          </a:xfrm>
          <a:prstGeom prst="rect">
            <a:avLst/>
          </a:prstGeom>
          <a:noFill/>
        </p:spPr>
        <p:txBody>
          <a:bodyPr wrap="square" rtlCol="0">
            <a:spAutoFit/>
          </a:bodyPr>
          <a:lstStyle/>
          <a:p>
            <a:pPr marL="457200" indent="-457200">
              <a:lnSpc>
                <a:spcPct val="150000"/>
              </a:lnSpc>
            </a:pPr>
            <a:r>
              <a:rPr lang="zh-CN" altLang="en-US" sz="2000" b="1" dirty="0">
                <a:latin typeface="微软雅黑" panose="020B0503020204020204" pitchFamily="34" charset="-122"/>
                <a:ea typeface="微软雅黑" panose="020B0503020204020204" pitchFamily="34" charset="-122"/>
                <a:cs typeface="Times New Roman" pitchFamily="18" charset="0"/>
              </a:rPr>
              <a:t>定理</a:t>
            </a:r>
            <a:r>
              <a:rPr lang="en-US" sz="2000" b="1" dirty="0">
                <a:latin typeface="微软雅黑" panose="020B0503020204020204" pitchFamily="34" charset="-122"/>
                <a:ea typeface="微软雅黑" panose="020B0503020204020204" pitchFamily="34" charset="-122"/>
                <a:cs typeface="Times New Roman" pitchFamily="18" charset="0"/>
              </a:rPr>
              <a:t>14.2  </a:t>
            </a:r>
            <a:r>
              <a:rPr lang="zh-CN" altLang="en-US" sz="2000" dirty="0">
                <a:latin typeface="Times New Roman" pitchFamily="18" charset="0"/>
                <a:ea typeface="SimSun" pitchFamily="2" charset="-122"/>
                <a:cs typeface="Times New Roman" pitchFamily="18" charset="0"/>
              </a:rPr>
              <a:t>如果</a:t>
            </a:r>
            <a:r>
              <a:rPr lang="zh-CN" altLang="en-US" sz="2000" b="1" dirty="0">
                <a:solidFill>
                  <a:srgbClr val="FF0000"/>
                </a:solidFill>
                <a:latin typeface="微软雅黑" panose="020B0503020204020204" pitchFamily="34" charset="-122"/>
                <a:ea typeface="微软雅黑" panose="020B0503020204020204" pitchFamily="34" charset="-122"/>
              </a:rPr>
              <a:t>语言</a:t>
            </a:r>
            <a:r>
              <a:rPr lang="en-US" sz="2000" i="1" dirty="0">
                <a:solidFill>
                  <a:srgbClr val="0000FF"/>
                </a:solidFill>
                <a:latin typeface="Times" panose="02020603050405020304" pitchFamily="18" charset="0"/>
                <a:ea typeface="宋体" panose="02010600030101010101" pitchFamily="2" charset="-122"/>
              </a:rPr>
              <a:t>L</a:t>
            </a:r>
            <a:r>
              <a:rPr lang="zh-CN" altLang="en-US" sz="2000" dirty="0">
                <a:latin typeface="Times New Roman" pitchFamily="18" charset="0"/>
                <a:ea typeface="SimSun" pitchFamily="2" charset="-122"/>
                <a:cs typeface="Times New Roman" pitchFamily="18" charset="0"/>
              </a:rPr>
              <a:t>可以被</a:t>
            </a:r>
            <a:r>
              <a:rPr lang="zh-CN" altLang="en-US" sz="2000" dirty="0">
                <a:solidFill>
                  <a:srgbClr val="FF0000"/>
                </a:solidFill>
                <a:latin typeface="Times" panose="02020603050405020304" pitchFamily="18" charset="0"/>
                <a:ea typeface="宋体" panose="02010600030101010101" pitchFamily="2" charset="-122"/>
              </a:rPr>
              <a:t>一个</a:t>
            </a:r>
            <a:r>
              <a:rPr lang="zh-CN" altLang="en-US" sz="2000" b="1" dirty="0">
                <a:solidFill>
                  <a:srgbClr val="FF0000"/>
                </a:solidFill>
                <a:latin typeface="微软雅黑" panose="020B0503020204020204" pitchFamily="34" charset="-122"/>
                <a:ea typeface="微软雅黑" panose="020B0503020204020204" pitchFamily="34" charset="-122"/>
              </a:rPr>
              <a:t>算法</a:t>
            </a:r>
            <a:r>
              <a:rPr lang="zh-CN" altLang="en-US" sz="2000" dirty="0">
                <a:latin typeface="Times New Roman" pitchFamily="18" charset="0"/>
                <a:ea typeface="SimSun" pitchFamily="2" charset="-122"/>
                <a:cs typeface="Times New Roman" pitchFamily="18" charset="0"/>
              </a:rPr>
              <a:t>在</a:t>
            </a:r>
            <a:r>
              <a:rPr lang="zh-CN" altLang="en-US" sz="2000" dirty="0">
                <a:solidFill>
                  <a:srgbClr val="0000FF"/>
                </a:solidFill>
                <a:latin typeface="Times" panose="02020603050405020304" pitchFamily="18" charset="0"/>
                <a:ea typeface="宋体" panose="02010600030101010101" pitchFamily="2" charset="-122"/>
              </a:rPr>
              <a:t>多项式时间内</a:t>
            </a:r>
            <a:r>
              <a:rPr lang="zh-CN" altLang="en-US" sz="2000" b="1" dirty="0">
                <a:solidFill>
                  <a:srgbClr val="FF0000"/>
                </a:solidFill>
                <a:latin typeface="微软雅黑" panose="020B0503020204020204" pitchFamily="34" charset="-122"/>
                <a:ea typeface="微软雅黑" panose="020B0503020204020204" pitchFamily="34" charset="-122"/>
              </a:rPr>
              <a:t>接收</a:t>
            </a:r>
            <a:r>
              <a:rPr lang="zh-CN" altLang="en-US" sz="2000" dirty="0">
                <a:latin typeface="Times New Roman" pitchFamily="18" charset="0"/>
                <a:ea typeface="SimSun" pitchFamily="2" charset="-122"/>
                <a:cs typeface="Times New Roman" pitchFamily="18" charset="0"/>
              </a:rPr>
              <a:t>，那么</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就一定可以被</a:t>
            </a:r>
            <a:r>
              <a:rPr lang="zh-CN" altLang="en-US" sz="2000" dirty="0">
                <a:solidFill>
                  <a:srgbClr val="0000FF"/>
                </a:solidFill>
                <a:latin typeface="Times" panose="02020603050405020304" pitchFamily="18" charset="0"/>
                <a:ea typeface="宋体" panose="02010600030101010101" pitchFamily="2" charset="-122"/>
              </a:rPr>
              <a:t>一个算法</a:t>
            </a:r>
            <a:r>
              <a:rPr lang="zh-CN" altLang="en-US" sz="2000" dirty="0">
                <a:latin typeface="Times New Roman" pitchFamily="18" charset="0"/>
                <a:ea typeface="SimSun" pitchFamily="2" charset="-122"/>
                <a:cs typeface="Times New Roman" pitchFamily="18" charset="0"/>
              </a:rPr>
              <a:t>在多项式时间内</a:t>
            </a:r>
            <a:r>
              <a:rPr lang="zh-CN" altLang="en-US" sz="2000" b="1" dirty="0">
                <a:solidFill>
                  <a:srgbClr val="FF0000"/>
                </a:solidFill>
                <a:latin typeface="微软雅黑" panose="020B0503020204020204" pitchFamily="34" charset="-122"/>
                <a:ea typeface="微软雅黑" panose="020B0503020204020204" pitchFamily="34" charset="-122"/>
              </a:rPr>
              <a:t>判定</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65138" indent="-465138">
              <a:lnSpc>
                <a:spcPct val="150000"/>
              </a:lnSpc>
              <a:spcBef>
                <a:spcPts val="600"/>
              </a:spcBef>
            </a:pPr>
            <a:r>
              <a:rPr lang="zh-CN" altLang="en-US" sz="2000" b="1" dirty="0">
                <a:latin typeface="Times New Roman" pitchFamily="18" charset="0"/>
                <a:ea typeface="SimSun" pitchFamily="2" charset="-122"/>
                <a:cs typeface="Times New Roman" pitchFamily="18" charset="0"/>
              </a:rPr>
              <a:t>证明</a:t>
            </a:r>
            <a:r>
              <a:rPr lang="zh-CN" altLang="en-US" sz="2000" dirty="0">
                <a:latin typeface="Times New Roman" pitchFamily="18" charset="0"/>
                <a:ea typeface="SimSun" pitchFamily="2" charset="-122"/>
                <a:cs typeface="Times New Roman" pitchFamily="18" charset="0"/>
              </a:rPr>
              <a:t>：如果语言</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可被算法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在多项式时间内接收，那么必然存在</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&gt; 0</a:t>
            </a:r>
            <a:r>
              <a:rPr lang="zh-CN" altLang="en-US" sz="2000" dirty="0">
                <a:latin typeface="Times New Roman" pitchFamily="18" charset="0"/>
                <a:ea typeface="SimSun" pitchFamily="2" charset="-122"/>
                <a:cs typeface="Times New Roman" pitchFamily="18" charset="0"/>
              </a:rPr>
              <a:t>，使得对任一字符串</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步内输出</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。所以，如果</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，那么算法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会在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步内输出</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或者不做判定。</a:t>
            </a:r>
            <a:endParaRPr lang="en-US" altLang="zh-CN" sz="2000" dirty="0">
              <a:latin typeface="Times New Roman" pitchFamily="18" charset="0"/>
              <a:ea typeface="SimSun" pitchFamily="2" charset="-122"/>
              <a:cs typeface="Times New Roman" pitchFamily="18" charset="0"/>
            </a:endParaRPr>
          </a:p>
          <a:p>
            <a:pPr marL="465138" indent="449263">
              <a:lnSpc>
                <a:spcPct val="150000"/>
              </a:lnSpc>
            </a:pPr>
            <a:r>
              <a:rPr lang="zh-CN" altLang="en-US" sz="2000" dirty="0">
                <a:latin typeface="Times New Roman" pitchFamily="18" charset="0"/>
                <a:ea typeface="SimSun" pitchFamily="2" charset="-122"/>
                <a:cs typeface="Times New Roman" pitchFamily="18" charset="0"/>
              </a:rPr>
              <a:t>如果算法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步内不做判定，则表明</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必定不属于</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。所以，既使算法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步内不做判定，</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的结论已可做出。</a:t>
            </a:r>
            <a:endParaRPr lang="en-US" altLang="zh-CN" sz="2000" dirty="0">
              <a:latin typeface="Times New Roman" pitchFamily="18" charset="0"/>
              <a:ea typeface="SimSun" pitchFamily="2" charset="-122"/>
              <a:cs typeface="Times New Roman" pitchFamily="18" charset="0"/>
            </a:endParaRPr>
          </a:p>
          <a:p>
            <a:pPr marL="465138" indent="449263">
              <a:lnSpc>
                <a:spcPct val="150000"/>
              </a:lnSpc>
            </a:pPr>
            <a:r>
              <a:rPr lang="zh-CN" altLang="en-US" sz="2000" dirty="0">
                <a:latin typeface="Times New Roman" pitchFamily="18" charset="0"/>
                <a:ea typeface="SimSun" pitchFamily="2" charset="-122"/>
                <a:cs typeface="Times New Roman" pitchFamily="18" charset="0"/>
              </a:rPr>
              <a:t>所以，我们可以设计一个算法</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，对任一输入字符串</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，它在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步内和算法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的动作完全一样，而在</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步之后，如果</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还没有做出判定，则输出</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。显然语言</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可以被算法</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在多项式时间内判定。</a:t>
            </a:r>
            <a:r>
              <a:rPr lang="en-US" sz="2000" dirty="0">
                <a:latin typeface="Times New Roman" pitchFamily="18" charset="0"/>
                <a:ea typeface="SimSun" pitchFamily="2" charset="-122"/>
                <a:cs typeface="Times New Roman" pitchFamily="18" charset="0"/>
                <a:sym typeface="Symbol"/>
              </a:rPr>
              <a:t></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51256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14-21</a:t>
            </a:r>
          </a:p>
        </p:txBody>
      </p:sp>
      <p:sp>
        <p:nvSpPr>
          <p:cNvPr id="3" name="TextBox 2"/>
          <p:cNvSpPr txBox="1"/>
          <p:nvPr/>
        </p:nvSpPr>
        <p:spPr>
          <a:xfrm>
            <a:off x="381000" y="533400"/>
            <a:ext cx="8382000" cy="4333238"/>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非确定图灵机（</a:t>
            </a:r>
            <a:r>
              <a:rPr lang="en-US" altLang="zh-CN" sz="24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Non-Deterministic</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 Turing Machine</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65138" indent="-465138">
              <a:lnSpc>
                <a:spcPct val="150000"/>
              </a:lnSpc>
              <a:spcBef>
                <a:spcPct val="0"/>
              </a:spcBef>
              <a:buFont typeface="Symbol" panose="05050102010706020507" pitchFamily="18" charset="2"/>
              <a:buChar char="·"/>
            </a:pPr>
            <a:r>
              <a:rPr lang="zh-CN" altLang="en-US" dirty="0">
                <a:latin typeface="Times New Roman" panose="02020603050405020304" pitchFamily="18" charset="0"/>
                <a:cs typeface="Times New Roman" panose="02020603050405020304" pitchFamily="18" charset="0"/>
              </a:rPr>
              <a:t>非确定的图灵机与确定的图灵机的唯一区别就是状态转移函数</a:t>
            </a:r>
            <a:r>
              <a:rPr lang="en-US" altLang="en-US" i="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。在</a:t>
            </a:r>
            <a:r>
              <a:rPr lang="zh-CN" altLang="en-US" b="1"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确定的图灵机</a:t>
            </a:r>
            <a:r>
              <a:rPr lang="zh-CN" altLang="en-US" dirty="0">
                <a:latin typeface="Times New Roman" panose="02020603050405020304" pitchFamily="18" charset="0"/>
                <a:cs typeface="Times New Roman" panose="02020603050405020304" pitchFamily="18" charset="0"/>
              </a:rPr>
              <a:t>中，</a:t>
            </a:r>
            <a:r>
              <a:rPr lang="en-US" altLang="en-US" i="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把 </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映射到</a:t>
            </a:r>
            <a:r>
              <a:rPr lang="zh-CN" altLang="en-US" b="1"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唯一的</a:t>
            </a:r>
            <a:r>
              <a:rPr lang="zh-CN" altLang="en-US" dirty="0">
                <a:latin typeface="Times New Roman" panose="02020603050405020304" pitchFamily="18" charset="0"/>
                <a:cs typeface="Times New Roman" panose="02020603050405020304" pitchFamily="18" charset="0"/>
              </a:rPr>
              <a:t>三元组</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D</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465138" indent="-465138">
              <a:lnSpc>
                <a:spcPct val="150000"/>
              </a:lnSpc>
              <a:spcBef>
                <a:spcPct val="0"/>
              </a:spcBef>
              <a:buFont typeface="Symbol" panose="05050102010706020507" pitchFamily="18" charset="2"/>
              <a:buChar char="·"/>
            </a:pPr>
            <a:r>
              <a:rPr lang="zh-CN" altLang="en-US" dirty="0">
                <a:latin typeface="Times New Roman" panose="02020603050405020304" pitchFamily="18" charset="0"/>
                <a:cs typeface="Times New Roman" panose="02020603050405020304" pitchFamily="18" charset="0"/>
              </a:rPr>
              <a:t>在非确定的图灵机中转移函数</a:t>
            </a:r>
            <a:r>
              <a:rPr lang="en-US" altLang="en-US" i="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把</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映射到有多个三元组的一个集合上，即</a:t>
            </a:r>
            <a:r>
              <a:rPr lang="en-US" altLang="en-US" i="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dirty="0">
                <a:latin typeface="Times New Roman" panose="02020603050405020304" pitchFamily="18" charset="0"/>
                <a:ea typeface="SimSun" panose="02010600030101010101" pitchFamily="2" charset="-122"/>
                <a:cs typeface="Times New Roman" panose="02020603050405020304" pitchFamily="18" charset="0"/>
              </a:rPr>
              <a:t>) =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D</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a</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D</a:t>
            </a:r>
            <a:r>
              <a:rPr lang="en-US" alt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en-US" i="1" dirty="0" err="1">
                <a:latin typeface="Times New Roman" panose="02020603050405020304" pitchFamily="18" charset="0"/>
                <a:ea typeface="SimSun" panose="02010600030101010101" pitchFamily="2" charset="-122"/>
                <a:cs typeface="Times New Roman" panose="02020603050405020304" pitchFamily="18" charset="0"/>
              </a:rPr>
              <a:t>q</a:t>
            </a:r>
            <a:r>
              <a:rPr lang="en-US" altLang="en-US" sz="2400" i="1"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err="1">
                <a:latin typeface="Times New Roman" panose="02020603050405020304" pitchFamily="18" charset="0"/>
                <a:ea typeface="SimSun" panose="02010600030101010101" pitchFamily="2" charset="-122"/>
                <a:cs typeface="Times New Roman" panose="02020603050405020304" pitchFamily="18" charset="0"/>
              </a:rPr>
              <a:t>a</a:t>
            </a:r>
            <a:r>
              <a:rPr lang="en-US" altLang="en-US" sz="2400" i="1"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err="1">
                <a:latin typeface="Times New Roman" panose="02020603050405020304" pitchFamily="18" charset="0"/>
                <a:ea typeface="SimSun" panose="02010600030101010101" pitchFamily="2" charset="-122"/>
                <a:cs typeface="Times New Roman" panose="02020603050405020304" pitchFamily="18" charset="0"/>
              </a:rPr>
              <a:t>D</a:t>
            </a:r>
            <a:r>
              <a:rPr lang="en-US" altLang="en-US" sz="2400" i="1"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，这里</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是个正整数。</a:t>
            </a:r>
            <a:endParaRPr lang="en-US" altLang="zh-CN" dirty="0">
              <a:latin typeface="Times New Roman" panose="02020603050405020304" pitchFamily="18" charset="0"/>
              <a:cs typeface="Times New Roman" panose="02020603050405020304" pitchFamily="18" charset="0"/>
            </a:endParaRPr>
          </a:p>
          <a:p>
            <a:pPr>
              <a:lnSpc>
                <a:spcPct val="150000"/>
              </a:lnSpc>
              <a:spcBef>
                <a:spcPct val="0"/>
              </a:spcBef>
            </a:pPr>
            <a:endParaRPr lang="en-US" altLang="zh-CN" dirty="0">
              <a:latin typeface="Times New Roman" panose="02020603050405020304" pitchFamily="18" charset="0"/>
              <a:cs typeface="Times New Roman" panose="02020603050405020304" pitchFamily="18" charset="0"/>
            </a:endParaRPr>
          </a:p>
          <a:p>
            <a:pPr marL="465138" indent="-465138">
              <a:lnSpc>
                <a:spcPct val="150000"/>
              </a:lnSpc>
              <a:spcBef>
                <a:spcPct val="0"/>
              </a:spcBef>
              <a:buFont typeface="Symbol" panose="05050102010706020507" pitchFamily="18" charset="2"/>
              <a:buChar char="·"/>
            </a:pPr>
            <a:endParaRPr lang="en-US" altLang="zh-CN" dirty="0">
              <a:latin typeface="Times New Roman" panose="02020603050405020304" pitchFamily="18" charset="0"/>
              <a:cs typeface="Times New Roman" panose="02020603050405020304" pitchFamily="18" charset="0"/>
            </a:endParaRPr>
          </a:p>
          <a:p>
            <a:pPr marL="465138" indent="-465138">
              <a:lnSpc>
                <a:spcPct val="150000"/>
              </a:lnSpc>
              <a:spcBef>
                <a:spcPct val="0"/>
              </a:spcBef>
              <a:buFont typeface="Symbol" panose="05050102010706020507" pitchFamily="18" charset="2"/>
              <a:buChar char="·"/>
            </a:pPr>
            <a:r>
              <a:rPr lang="zh-CN" altLang="en-US" dirty="0">
                <a:latin typeface="Times New Roman" panose="02020603050405020304" pitchFamily="18" charset="0"/>
                <a:cs typeface="Times New Roman" panose="02020603050405020304" pitchFamily="18" charset="0"/>
              </a:rPr>
              <a:t>因为状态集合</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和字符集</a:t>
            </a:r>
            <a:r>
              <a:rPr lang="en-US"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都是有限的集合，而</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的选择只有</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三种，</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必定是个有限的常数。</a:t>
            </a:r>
            <a:endParaRPr lang="en-US" altLang="zh-CN" dirty="0">
              <a:latin typeface="Times New Roman" panose="02020603050405020304" pitchFamily="18" charset="0"/>
              <a:cs typeface="Times New Roman" panose="02020603050405020304" pitchFamily="18" charset="0"/>
            </a:endParaRPr>
          </a:p>
          <a:p>
            <a:pPr marL="465138" indent="-465138">
              <a:lnSpc>
                <a:spcPct val="150000"/>
              </a:lnSpc>
              <a:spcBef>
                <a:spcPct val="0"/>
              </a:spcBef>
              <a:buFont typeface="Symbol" panose="05050102010706020507" pitchFamily="18" charset="2"/>
              <a:buChar char="·"/>
            </a:pPr>
            <a:r>
              <a:rPr lang="zh-CN" altLang="en-US" b="1" u="sng"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确定的图灵机</a:t>
            </a:r>
            <a:r>
              <a:rPr lang="zh-CN" altLang="en-US" dirty="0">
                <a:latin typeface="Times New Roman" panose="02020603050405020304" pitchFamily="18" charset="0"/>
                <a:cs typeface="Times New Roman" panose="02020603050405020304" pitchFamily="18" charset="0"/>
              </a:rPr>
              <a:t>可看作</a:t>
            </a:r>
            <a:r>
              <a:rPr lang="zh-CN" altLang="en-US" b="1" u="sng"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非确定的图灵机</a:t>
            </a:r>
            <a:r>
              <a:rPr lang="zh-CN" altLang="en-US" dirty="0">
                <a:latin typeface="Times New Roman" panose="02020603050405020304" pitchFamily="18" charset="0"/>
                <a:cs typeface="Times New Roman" panose="02020603050405020304" pitchFamily="18" charset="0"/>
              </a:rPr>
              <a:t>的一个特例。</a:t>
            </a:r>
            <a:endParaRPr lang="en-US" altLang="zh-CN"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EFA25885-30C7-4BB5-89E4-F3B59EB6E8F4}"/>
              </a:ext>
            </a:extLst>
          </p:cNvPr>
          <p:cNvGrpSpPr/>
          <p:nvPr/>
        </p:nvGrpSpPr>
        <p:grpSpPr>
          <a:xfrm>
            <a:off x="1581869" y="2971799"/>
            <a:ext cx="6190531" cy="3771243"/>
            <a:chOff x="1581869" y="2971799"/>
            <a:chExt cx="6190531" cy="3771243"/>
          </a:xfrm>
        </p:grpSpPr>
        <p:pic>
          <p:nvPicPr>
            <p:cNvPr id="5" name="图片 4">
              <a:extLst>
                <a:ext uri="{FF2B5EF4-FFF2-40B4-BE49-F238E27FC236}">
                  <a16:creationId xmlns:a16="http://schemas.microsoft.com/office/drawing/2014/main" id="{FA1E3887-46B2-43E4-A9BB-80BA89BDE092}"/>
                </a:ext>
              </a:extLst>
            </p:cNvPr>
            <p:cNvPicPr>
              <a:picLocks noChangeAspect="1"/>
            </p:cNvPicPr>
            <p:nvPr/>
          </p:nvPicPr>
          <p:blipFill>
            <a:blip r:embed="rId3"/>
            <a:stretch>
              <a:fillRect/>
            </a:stretch>
          </p:blipFill>
          <p:spPr>
            <a:xfrm>
              <a:off x="1581869" y="2971799"/>
              <a:ext cx="6190531" cy="3771243"/>
            </a:xfrm>
            <a:prstGeom prst="rect">
              <a:avLst/>
            </a:prstGeom>
          </p:spPr>
        </p:pic>
        <p:sp>
          <p:nvSpPr>
            <p:cNvPr id="6" name="矩形 5">
              <a:extLst>
                <a:ext uri="{FF2B5EF4-FFF2-40B4-BE49-F238E27FC236}">
                  <a16:creationId xmlns:a16="http://schemas.microsoft.com/office/drawing/2014/main" id="{610380DC-0863-411B-88AA-18F6237D8571}"/>
                </a:ext>
              </a:extLst>
            </p:cNvPr>
            <p:cNvSpPr/>
            <p:nvPr/>
          </p:nvSpPr>
          <p:spPr>
            <a:xfrm>
              <a:off x="2590800" y="53340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47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14-22</a:t>
            </a:r>
          </a:p>
        </p:txBody>
      </p:sp>
      <p:sp>
        <p:nvSpPr>
          <p:cNvPr id="3" name="TextBox 2"/>
          <p:cNvSpPr txBox="1"/>
          <p:nvPr/>
        </p:nvSpPr>
        <p:spPr>
          <a:xfrm>
            <a:off x="304800" y="762000"/>
            <a:ext cx="8610600" cy="5637954"/>
          </a:xfrm>
          <a:prstGeom prst="rect">
            <a:avLst/>
          </a:prstGeom>
          <a:noFill/>
        </p:spPr>
        <p:txBody>
          <a:bodyPr wrap="square" rtlCol="0">
            <a:spAutoFit/>
          </a:bodyPr>
          <a:lstStyle/>
          <a:p>
            <a:pPr marL="457200" indent="-457200">
              <a:lnSpc>
                <a:spcPct val="140000"/>
              </a:lnSpc>
            </a:pPr>
            <a:r>
              <a:rPr lang="zh-CN" altLang="en-US" b="1" dirty="0">
                <a:latin typeface="微软雅黑" panose="020B0503020204020204" pitchFamily="34" charset="-122"/>
                <a:ea typeface="微软雅黑" panose="020B0503020204020204" pitchFamily="34" charset="-122"/>
                <a:cs typeface="Times New Roman" pitchFamily="18" charset="0"/>
              </a:rPr>
              <a:t>定义</a:t>
            </a:r>
            <a:r>
              <a:rPr lang="en-US" b="1" dirty="0">
                <a:latin typeface="微软雅黑" panose="020B0503020204020204" pitchFamily="34" charset="-122"/>
                <a:ea typeface="微软雅黑" panose="020B0503020204020204" pitchFamily="34" charset="-122"/>
                <a:cs typeface="Times New Roman" pitchFamily="18" charset="0"/>
              </a:rPr>
              <a:t>14.9 </a:t>
            </a:r>
            <a:r>
              <a:rPr lang="en-US" b="1" dirty="0">
                <a:latin typeface="Times New Roman" pitchFamily="18" charset="0"/>
                <a:ea typeface="SimSun" pitchFamily="2" charset="-122"/>
                <a:cs typeface="Times New Roman" pitchFamily="18" charset="0"/>
              </a:rPr>
              <a:t> </a:t>
            </a:r>
            <a:r>
              <a:rPr lang="zh-CN" altLang="en-US" dirty="0">
                <a:latin typeface="Times New Roman" panose="02020603050405020304" pitchFamily="18" charset="0"/>
                <a:cs typeface="Times New Roman" panose="02020603050405020304" pitchFamily="18" charset="0"/>
              </a:rPr>
              <a:t>如果</a:t>
            </a:r>
            <a:r>
              <a:rPr lang="en-US" altLang="zh-CN" dirty="0" err="1">
                <a:latin typeface="Times New Roman" panose="02020603050405020304" pitchFamily="18" charset="0"/>
                <a:cs typeface="Times New Roman" panose="02020603050405020304" pitchFamily="18" charset="0"/>
              </a:rPr>
              <a:t>语言</a:t>
            </a:r>
            <a:r>
              <a:rPr lang="en-US" altLang="zh-CN" i="1" dirty="0" err="1">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的每一个字符串 </a:t>
            </a:r>
            <a:r>
              <a:rPr lang="en-US" altLang="zh-CN" i="1" dirty="0">
                <a:latin typeface="Times New Roman" panose="02020603050405020304" pitchFamily="18" charset="0"/>
                <a:cs typeface="Times New Roman" panose="02020603050405020304" pitchFamily="18" charset="0"/>
              </a:rPr>
              <a:t>x</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L</a:t>
            </a:r>
            <a:r>
              <a:rPr lang="zh-CN" altLang="en-US" dirty="0">
                <a:latin typeface="Times New Roman" panose="02020603050405020304" pitchFamily="18" charset="0"/>
                <a:ea typeface="SimSun" panose="02010600030101010101" pitchFamily="2" charset="-122"/>
                <a:cs typeface="Times New Roman" panose="02020603050405020304" pitchFamily="18" charset="0"/>
              </a:rPr>
              <a:t>都可以</a:t>
            </a:r>
            <a:r>
              <a:rPr lang="zh-CN" altLang="en-US" dirty="0">
                <a:latin typeface="Times New Roman" panose="02020603050405020304" pitchFamily="18" charset="0"/>
                <a:cs typeface="Times New Roman" panose="02020603050405020304" pitchFamily="18" charset="0"/>
              </a:rPr>
              <a:t>被一个</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非确定图灵机</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在多项式时间内</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接收</a:t>
            </a:r>
            <a:r>
              <a:rPr lang="zh-CN" altLang="en-US" dirty="0">
                <a:latin typeface="Times New Roman" panose="02020603050405020304" pitchFamily="18" charset="0"/>
                <a:cs typeface="Times New Roman" panose="02020603050405020304" pitchFamily="18" charset="0"/>
              </a:rPr>
              <a:t>，即存在一个多项式长度（</a:t>
            </a:r>
            <a:r>
              <a:rPr lang="en-US" altLang="zh-CN" dirty="0">
                <a:latin typeface="Times New Roman" panose="02020603050405020304" pitchFamily="18" charset="0"/>
                <a:cs typeface="Times New Roman" panose="02020603050405020304" pitchFamily="18" charset="0"/>
              </a:rPr>
              <a:t>&lt;|</a:t>
            </a:r>
            <a:r>
              <a:rPr lang="en-US" altLang="zh-CN" i="1"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a:t>
            </a:r>
            <a:r>
              <a:rPr lang="en-US" altLang="zh-CN" sz="2800" i="1" baseline="20000" dirty="0" err="1">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）的计算路径，</a:t>
            </a:r>
            <a:r>
              <a:rPr lang="zh-CN" altLang="en-US" dirty="0">
                <a:latin typeface="Times New Roman" pitchFamily="18" charset="0"/>
                <a:ea typeface="SimSun" pitchFamily="2" charset="-122"/>
                <a:cs typeface="Times New Roman" pitchFamily="18" charset="0"/>
              </a:rPr>
              <a:t>那么语言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称为是一个被</a:t>
            </a:r>
            <a:r>
              <a:rPr lang="zh-CN" altLang="en-US" dirty="0">
                <a:solidFill>
                  <a:srgbClr val="0000FF"/>
                </a:solidFill>
                <a:latin typeface="Times New Roman" pitchFamily="18" charset="0"/>
                <a:ea typeface="SimSun" pitchFamily="2" charset="-122"/>
                <a:cs typeface="Times New Roman" pitchFamily="18" charset="0"/>
              </a:rPr>
              <a:t>非确定的图灵机</a:t>
            </a:r>
            <a:r>
              <a:rPr lang="zh-CN" altLang="en-US" dirty="0">
                <a:latin typeface="Times New Roman" pitchFamily="18" charset="0"/>
                <a:ea typeface="SimSun" pitchFamily="2" charset="-122"/>
                <a:cs typeface="Times New Roman" pitchFamily="18" charset="0"/>
              </a:rPr>
              <a:t>在</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多项式时间内接收</a:t>
            </a:r>
            <a:r>
              <a:rPr lang="zh-CN" altLang="en-US" dirty="0">
                <a:latin typeface="Times New Roman" pitchFamily="18" charset="0"/>
                <a:ea typeface="SimSun" pitchFamily="2" charset="-122"/>
                <a:cs typeface="Times New Roman" pitchFamily="18" charset="0"/>
              </a:rPr>
              <a:t>的语言。</a:t>
            </a:r>
            <a:endParaRPr lang="en-US" dirty="0">
              <a:latin typeface="Times New Roman" pitchFamily="18" charset="0"/>
              <a:ea typeface="SimSun" pitchFamily="2" charset="-122"/>
              <a:cs typeface="Times New Roman" pitchFamily="18" charset="0"/>
            </a:endParaRPr>
          </a:p>
          <a:p>
            <a:pPr marL="457200" indent="-457200">
              <a:lnSpc>
                <a:spcPct val="140000"/>
              </a:lnSpc>
              <a:spcBef>
                <a:spcPts val="600"/>
              </a:spcBef>
            </a:pPr>
            <a:r>
              <a:rPr lang="zh-CN" altLang="en-US" b="1" dirty="0">
                <a:latin typeface="微软雅黑" panose="020B0503020204020204" pitchFamily="34" charset="-122"/>
                <a:ea typeface="微软雅黑" panose="020B0503020204020204" pitchFamily="34" charset="-122"/>
                <a:cs typeface="Times New Roman" pitchFamily="18" charset="0"/>
              </a:rPr>
              <a:t>定义</a:t>
            </a:r>
            <a:r>
              <a:rPr lang="en-US" b="1" dirty="0">
                <a:latin typeface="微软雅黑" panose="020B0503020204020204" pitchFamily="34" charset="-122"/>
                <a:ea typeface="微软雅黑" panose="020B0503020204020204" pitchFamily="34" charset="-122"/>
                <a:cs typeface="Times New Roman" pitchFamily="18" charset="0"/>
              </a:rPr>
              <a:t>14.10  </a:t>
            </a:r>
            <a:r>
              <a:rPr lang="en-US" b="1" dirty="0">
                <a:solidFill>
                  <a:srgbClr val="FF0000"/>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FF0000"/>
                </a:solidFill>
                <a:effectLst>
                  <a:outerShdw blurRad="38100" dist="38100" dir="2700000" algn="tl">
                    <a:srgbClr val="C0C0C0"/>
                  </a:outerShdw>
                </a:effectLst>
                <a:latin typeface="Times" panose="02020603050405020304" pitchFamily="18" charset="0"/>
                <a:ea typeface="宋体" panose="02010600030101010101" pitchFamily="2" charset="-122"/>
              </a:rPr>
              <a:t>语言类</a:t>
            </a:r>
            <a:r>
              <a:rPr lang="en-US" b="1" dirty="0">
                <a:solidFill>
                  <a:srgbClr val="FF0000"/>
                </a:solidFill>
                <a:effectLst>
                  <a:outerShdw blurRad="38100" dist="38100" dir="2700000" algn="tl">
                    <a:srgbClr val="C0C0C0"/>
                  </a:outerShdw>
                </a:effectLst>
                <a:latin typeface="Times" panose="02020603050405020304" pitchFamily="18" charset="0"/>
                <a:ea typeface="宋体" panose="02010600030101010101" pitchFamily="2" charset="-122"/>
              </a:rPr>
              <a:t>(class NP)</a:t>
            </a:r>
            <a:r>
              <a:rPr lang="zh-CN" altLang="en-US" dirty="0">
                <a:latin typeface="Times New Roman" pitchFamily="18" charset="0"/>
                <a:ea typeface="SimSun" pitchFamily="2" charset="-122"/>
                <a:cs typeface="Times New Roman" pitchFamily="18" charset="0"/>
              </a:rPr>
              <a:t>是</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所有可以被</a:t>
            </a:r>
            <a:r>
              <a:rPr lang="zh-CN" altLang="en-US" sz="2300" b="1" u="sng" dirty="0">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rPr>
              <a:t>非确定图灵机</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在多项式时间内</a:t>
            </a:r>
            <a:r>
              <a:rPr lang="zh-CN" altLang="en-US" b="1" dirty="0">
                <a:solidFill>
                  <a:srgbClr val="FF0000"/>
                </a:solidFill>
                <a:effectLst>
                  <a:outerShdw blurRad="38100" dist="38100" dir="2700000" algn="tl">
                    <a:srgbClr val="C0C0C0"/>
                  </a:outerShdw>
                </a:effectLst>
                <a:latin typeface="Times" panose="02020603050405020304" pitchFamily="18" charset="0"/>
                <a:ea typeface="宋体" panose="02010600030101010101" pitchFamily="2" charset="-122"/>
              </a:rPr>
              <a:t>接收</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的语言的集合</a:t>
            </a:r>
            <a:r>
              <a:rPr lang="zh-CN" altLang="en-US" dirty="0">
                <a:latin typeface="Times New Roman" pitchFamily="18" charset="0"/>
                <a:ea typeface="SimSun" pitchFamily="2" charset="-122"/>
                <a:cs typeface="Times New Roman" pitchFamily="18" charset="0"/>
              </a:rPr>
              <a:t>，即</a:t>
            </a:r>
            <a:endParaRPr lang="en-US" altLang="zh-CN" dirty="0">
              <a:latin typeface="Times New Roman" pitchFamily="18" charset="0"/>
              <a:ea typeface="SimSun" pitchFamily="2" charset="-122"/>
              <a:cs typeface="Times New Roman" pitchFamily="18" charset="0"/>
            </a:endParaRPr>
          </a:p>
          <a:p>
            <a:pPr marL="457200" indent="-457200">
              <a:lnSpc>
                <a:spcPct val="140000"/>
              </a:lnSpc>
            </a:pPr>
            <a:r>
              <a:rPr lang="en-US" dirty="0">
                <a:latin typeface="Times New Roman" pitchFamily="18" charset="0"/>
                <a:ea typeface="SimSun" pitchFamily="2" charset="-122"/>
                <a:cs typeface="Times New Roman" pitchFamily="18" charset="0"/>
              </a:rPr>
              <a:t>	NP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可被一个</a:t>
            </a:r>
            <a:r>
              <a:rPr lang="zh-CN" altLang="en-US" sz="2000" b="1" dirty="0">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Times New Roman" pitchFamily="18" charset="0"/>
              </a:rPr>
              <a:t>非确定图灵机</a:t>
            </a:r>
            <a:r>
              <a:rPr lang="zh-CN" altLang="en-US" dirty="0">
                <a:latin typeface="Times New Roman" pitchFamily="18" charset="0"/>
                <a:ea typeface="SimSun" pitchFamily="2" charset="-122"/>
                <a:cs typeface="Times New Roman" pitchFamily="18" charset="0"/>
              </a:rPr>
              <a:t>在</a:t>
            </a:r>
            <a:r>
              <a:rPr lang="zh-CN" altLang="en-US" i="1" dirty="0">
                <a:latin typeface="Times New Roman" pitchFamily="18" charset="0"/>
                <a:ea typeface="SimSun" pitchFamily="2" charset="-122"/>
                <a:cs typeface="Times New Roman" pitchFamily="18" charset="0"/>
              </a:rPr>
              <a:t>多项式时间</a:t>
            </a:r>
            <a:r>
              <a:rPr lang="zh-CN" altLang="en-US" dirty="0">
                <a:latin typeface="Times New Roman" pitchFamily="18" charset="0"/>
                <a:ea typeface="SimSun" pitchFamily="2" charset="-122"/>
                <a:cs typeface="Times New Roman" pitchFamily="18" charset="0"/>
              </a:rPr>
              <a:t>内</a:t>
            </a:r>
            <a:r>
              <a:rPr lang="zh-CN" altLang="en-US" i="1" dirty="0">
                <a:latin typeface="Times New Roman" pitchFamily="18" charset="0"/>
                <a:ea typeface="SimSun" pitchFamily="2" charset="-122"/>
                <a:cs typeface="Times New Roman" pitchFamily="18" charset="0"/>
              </a:rPr>
              <a:t>接收</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40000"/>
              </a:lnSpc>
            </a:pP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如果问题</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对应的语言</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属于</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类，那么问题</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称为</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类问题。</a:t>
            </a:r>
            <a:endParaRPr lang="en-US" altLang="zh-CN" dirty="0">
              <a:latin typeface="Times New Roman" pitchFamily="18" charset="0"/>
              <a:ea typeface="SimSun" pitchFamily="2" charset="-122"/>
              <a:cs typeface="Times New Roman" pitchFamily="18" charset="0"/>
            </a:endParaRPr>
          </a:p>
          <a:p>
            <a:pPr marL="447675">
              <a:lnSpc>
                <a:spcPct val="140000"/>
              </a:lnSpc>
              <a:spcBef>
                <a:spcPts val="600"/>
              </a:spcBef>
              <a:spcAft>
                <a:spcPts val="1800"/>
              </a:spcAft>
              <a:tabLst>
                <a:tab pos="6727825" algn="l"/>
              </a:tabLst>
            </a:pPr>
            <a:r>
              <a:rPr lang="zh-CN" altLang="en-US" dirty="0">
                <a:latin typeface="楷体" panose="02010609060101010101" pitchFamily="49" charset="-122"/>
                <a:ea typeface="楷体" panose="02010609060101010101" pitchFamily="49" charset="-122"/>
              </a:rPr>
              <a:t>需要注意的是，这里，我们只要求一个</a:t>
            </a:r>
            <a:r>
              <a:rPr lang="en-US" altLang="zh-CN" dirty="0">
                <a:latin typeface="楷体" panose="02010609060101010101" pitchFamily="49" charset="-122"/>
                <a:ea typeface="楷体" panose="02010609060101010101" pitchFamily="49" charset="-122"/>
              </a:rPr>
              <a:t>NP</a:t>
            </a:r>
            <a:r>
              <a:rPr lang="zh-CN" altLang="en-US" dirty="0">
                <a:latin typeface="楷体" panose="02010609060101010101" pitchFamily="49" charset="-122"/>
                <a:ea typeface="楷体" panose="02010609060101010101" pitchFamily="49" charset="-122"/>
              </a:rPr>
              <a:t>类语言被一个非确定图灵机在多项式时间内</a:t>
            </a:r>
            <a:r>
              <a:rPr lang="zh-CN" altLang="en-US" b="1" u="sng"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接收</a:t>
            </a:r>
            <a:r>
              <a:rPr lang="zh-CN" altLang="en-US" dirty="0">
                <a:latin typeface="楷体" panose="02010609060101010101" pitchFamily="49" charset="-122"/>
                <a:ea typeface="楷体" panose="02010609060101010101" pitchFamily="49" charset="-122"/>
              </a:rPr>
              <a:t>，而</a:t>
            </a:r>
            <a:r>
              <a:rPr lang="zh-CN" altLang="en-US" dirty="0">
                <a:solidFill>
                  <a:srgbClr val="FF0000"/>
                </a:solidFill>
                <a:latin typeface="楷体" panose="02010609060101010101" pitchFamily="49" charset="-122"/>
                <a:ea typeface="楷体" panose="02010609060101010101" pitchFamily="49" charset="-122"/>
              </a:rPr>
              <a:t>不是</a:t>
            </a:r>
            <a:r>
              <a:rPr lang="zh-CN" altLang="en-US" b="1" u="sng"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判定</a:t>
            </a:r>
            <a:r>
              <a:rPr lang="zh-CN" altLang="en-US" dirty="0">
                <a:latin typeface="楷体" panose="02010609060101010101" pitchFamily="49" charset="-122"/>
                <a:ea typeface="楷体" panose="02010609060101010101" pitchFamily="49" charset="-122"/>
              </a:rPr>
              <a:t>。这是因为要判定</a:t>
            </a:r>
            <a:r>
              <a:rPr lang="en-US" altLang="zh-CN" i="1" dirty="0" err="1">
                <a:latin typeface="Times" panose="02020603050405020304" pitchFamily="18" charset="0"/>
                <a:ea typeface="楷体" panose="02010609060101010101" pitchFamily="49" charset="-122"/>
              </a:rPr>
              <a:t>x</a:t>
            </a:r>
            <a:r>
              <a:rPr lang="en-US" altLang="zh-CN" dirty="0" err="1">
                <a:latin typeface="Times" panose="02020603050405020304" pitchFamily="18" charset="0"/>
                <a:ea typeface="楷体" panose="02010609060101010101" pitchFamily="49" charset="-122"/>
                <a:sym typeface="Symbol" panose="05050102010706020507" pitchFamily="18" charset="2"/>
              </a:rPr>
              <a:t></a:t>
            </a:r>
            <a:r>
              <a:rPr lang="en-US" altLang="zh-CN" i="1" dirty="0" err="1">
                <a:latin typeface="Times" panose="02020603050405020304" pitchFamily="18" charset="0"/>
                <a:ea typeface="楷体" panose="02010609060101010101" pitchFamily="49" charset="-122"/>
                <a:sym typeface="Symbol" panose="05050102010706020507" pitchFamily="18" charset="2"/>
              </a:rPr>
              <a:t>L</a:t>
            </a:r>
            <a:r>
              <a:rPr lang="zh-CN" altLang="en-US" dirty="0">
                <a:latin typeface="楷体" panose="02010609060101010101" pitchFamily="49" charset="-122"/>
                <a:ea typeface="楷体" panose="02010609060101010101" pitchFamily="49" charset="-122"/>
                <a:sym typeface="Symbol" panose="05050102010706020507" pitchFamily="18" charset="2"/>
              </a:rPr>
              <a:t>需要证明“不存在一条多项式长的计算路径，能进入接收状态”，而这样的路径数目是 </a:t>
            </a:r>
            <a:r>
              <a:rPr lang="en-US" altLang="zh-CN" dirty="0">
                <a:latin typeface="Times" panose="02020603050405020304" pitchFamily="18" charset="0"/>
                <a:ea typeface="楷体" panose="02010609060101010101" pitchFamily="49" charset="-122"/>
                <a:sym typeface="Symbol" panose="05050102010706020507" pitchFamily="18" charset="2"/>
              </a:rPr>
              <a:t>|</a:t>
            </a:r>
            <a:r>
              <a:rPr lang="en-US" altLang="zh-CN" i="1" dirty="0">
                <a:latin typeface="Times" panose="02020603050405020304" pitchFamily="18" charset="0"/>
                <a:ea typeface="楷体" panose="02010609060101010101" pitchFamily="49" charset="-122"/>
                <a:sym typeface="Symbol" panose="05050102010706020507" pitchFamily="18" charset="2"/>
              </a:rPr>
              <a:t>x</a:t>
            </a:r>
            <a:r>
              <a:rPr lang="en-US" altLang="zh-CN" dirty="0">
                <a:latin typeface="Times" panose="02020603050405020304" pitchFamily="18" charset="0"/>
                <a:ea typeface="楷体" panose="02010609060101010101" pitchFamily="49" charset="-122"/>
                <a:sym typeface="Symbol" panose="05050102010706020507" pitchFamily="18" charset="2"/>
              </a:rPr>
              <a:t>|  =  </a:t>
            </a:r>
            <a:r>
              <a:rPr lang="en-US" altLang="zh-CN" i="1" dirty="0">
                <a:latin typeface="Times" panose="02020603050405020304" pitchFamily="18" charset="0"/>
                <a:ea typeface="楷体" panose="02010609060101010101" pitchFamily="49" charset="-122"/>
                <a:sym typeface="Symbol" panose="05050102010706020507" pitchFamily="18" charset="2"/>
              </a:rPr>
              <a:t>n</a:t>
            </a:r>
            <a:r>
              <a:rPr lang="zh-CN" altLang="en-US" dirty="0">
                <a:latin typeface="楷体" panose="02010609060101010101" pitchFamily="49" charset="-122"/>
                <a:ea typeface="楷体" panose="02010609060101010101" pitchFamily="49" charset="-122"/>
                <a:sym typeface="Symbol" panose="05050102010706020507" pitchFamily="18" charset="2"/>
              </a:rPr>
              <a:t>的指数函数</a:t>
            </a:r>
            <a:r>
              <a:rPr lang="en-US" altLang="zh-CN" dirty="0">
                <a:latin typeface="楷体" panose="02010609060101010101" pitchFamily="49" charset="-122"/>
                <a:ea typeface="楷体" panose="02010609060101010101" pitchFamily="49" charset="-122"/>
                <a:sym typeface="Symbol" panose="05050102010706020507" pitchFamily="18" charset="2"/>
              </a:rPr>
              <a:t>.</a:t>
            </a:r>
          </a:p>
          <a:p>
            <a:pPr>
              <a:lnSpc>
                <a:spcPct val="140000"/>
              </a:lnSpc>
            </a:pPr>
            <a:r>
              <a:rPr lang="zh-CN" altLang="en-US" b="1" dirty="0">
                <a:latin typeface="微软雅黑" panose="020B0503020204020204" pitchFamily="34" charset="-122"/>
                <a:ea typeface="微软雅黑" panose="020B0503020204020204" pitchFamily="34" charset="-122"/>
                <a:cs typeface="Times New Roman" pitchFamily="18" charset="0"/>
              </a:rPr>
              <a:t>定理</a:t>
            </a:r>
            <a:r>
              <a:rPr lang="en-US" b="1" dirty="0">
                <a:latin typeface="微软雅黑" panose="020B0503020204020204" pitchFamily="34" charset="-122"/>
                <a:ea typeface="微软雅黑" panose="020B0503020204020204" pitchFamily="34" charset="-122"/>
                <a:cs typeface="Times New Roman" pitchFamily="18" charset="0"/>
              </a:rPr>
              <a:t>14.3 </a:t>
            </a:r>
            <a:r>
              <a:rPr lang="en-US" b="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indent="-457200">
              <a:lnSpc>
                <a:spcPct val="14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：因为一个确定的图灵机可看作一个非确定图灵机的一个特例，只是它的</a:t>
            </a:r>
            <a:r>
              <a:rPr lang="zh-CN" altLang="en-US" dirty="0">
                <a:latin typeface="Times New Roman" panose="02020603050405020304" pitchFamily="18" charset="0"/>
                <a:cs typeface="Times New Roman" panose="02020603050405020304" pitchFamily="18" charset="0"/>
              </a:rPr>
              <a:t>转移</a:t>
            </a:r>
            <a:r>
              <a:rPr lang="zh-CN" altLang="en-US" dirty="0">
                <a:latin typeface="Times New Roman" pitchFamily="18" charset="0"/>
                <a:ea typeface="SimSun" pitchFamily="2" charset="-122"/>
                <a:cs typeface="Times New Roman" pitchFamily="18" charset="0"/>
              </a:rPr>
              <a:t>函数</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q</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是只含单个三元组的一个集合，所以有</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5" name="文本框 4">
            <a:extLst>
              <a:ext uri="{FF2B5EF4-FFF2-40B4-BE49-F238E27FC236}">
                <a16:creationId xmlns:a16="http://schemas.microsoft.com/office/drawing/2014/main" id="{2B2D3081-B1F9-6EB9-417C-2CCAA85FFC42}"/>
              </a:ext>
            </a:extLst>
          </p:cNvPr>
          <p:cNvSpPr txBox="1"/>
          <p:nvPr/>
        </p:nvSpPr>
        <p:spPr>
          <a:xfrm>
            <a:off x="4894729" y="99794"/>
            <a:ext cx="4038600" cy="646331"/>
          </a:xfrm>
          <a:prstGeom prst="rect">
            <a:avLst/>
          </a:prstGeom>
          <a:solidFill>
            <a:srgbClr val="FFC000">
              <a:alpha val="62000"/>
            </a:srgbClr>
          </a:solidFill>
        </p:spPr>
        <p:txBody>
          <a:bodyPr wrap="square">
            <a:spAutoFit/>
          </a:bodyPr>
          <a:lstStyle/>
          <a:p>
            <a:r>
              <a:rPr lang="en-US" b="0" i="0" dirty="0">
                <a:solidFill>
                  <a:srgbClr val="333333"/>
                </a:solidFill>
                <a:effectLst/>
                <a:latin typeface="Arial" panose="020B0604020202020204" pitchFamily="34" charset="0"/>
              </a:rPr>
              <a:t>NP: Non-deterministic Polynomial, </a:t>
            </a:r>
            <a:r>
              <a:rPr lang="zh-CN" altLang="en-US" b="0" i="0" dirty="0">
                <a:solidFill>
                  <a:srgbClr val="333333"/>
                </a:solidFill>
                <a:effectLst/>
                <a:latin typeface="Arial" panose="020B0604020202020204" pitchFamily="34" charset="0"/>
              </a:rPr>
              <a:t>即：多项式复杂程度的非确定性问题</a:t>
            </a:r>
            <a:endParaRPr lang="en-US" dirty="0"/>
          </a:p>
        </p:txBody>
      </p:sp>
    </p:spTree>
    <p:extLst>
      <p:ext uri="{BB962C8B-B14F-4D97-AF65-F5344CB8AC3E}">
        <p14:creationId xmlns:p14="http://schemas.microsoft.com/office/powerpoint/2010/main" val="767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14-23</a:t>
            </a:r>
          </a:p>
        </p:txBody>
      </p:sp>
      <p:sp>
        <p:nvSpPr>
          <p:cNvPr id="4" name="TextBox 3"/>
          <p:cNvSpPr txBox="1"/>
          <p:nvPr/>
        </p:nvSpPr>
        <p:spPr>
          <a:xfrm>
            <a:off x="838200" y="685800"/>
            <a:ext cx="8001000" cy="6035114"/>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多项式检验算法和</a:t>
            </a:r>
            <a:r>
              <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NP</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类语言</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30000"/>
              </a:lnSpc>
              <a:spcBef>
                <a:spcPts val="1200"/>
              </a:spcBef>
            </a:pPr>
            <a:r>
              <a:rPr lang="zh-CN" altLang="en-US" sz="2000" b="1" dirty="0">
                <a:latin typeface="微软雅黑" panose="020B0503020204020204" pitchFamily="34" charset="-122"/>
                <a:ea typeface="微软雅黑" panose="020B0503020204020204" pitchFamily="34" charset="-122"/>
                <a:cs typeface="Times New Roman" pitchFamily="18" charset="0"/>
                <a:sym typeface="Symbol"/>
              </a:rPr>
              <a:t>定义</a:t>
            </a:r>
            <a:r>
              <a:rPr lang="en-US" altLang="zh-CN" sz="2000" b="1" dirty="0">
                <a:latin typeface="微软雅黑" panose="020B0503020204020204" pitchFamily="34" charset="-122"/>
                <a:ea typeface="微软雅黑" panose="020B0503020204020204" pitchFamily="34" charset="-122"/>
                <a:cs typeface="Times New Roman" pitchFamily="18" charset="0"/>
                <a:sym typeface="Symbol"/>
              </a:rPr>
              <a:t>14.11 </a:t>
            </a:r>
            <a:r>
              <a:rPr lang="zh-CN" altLang="en-US" sz="2000" dirty="0">
                <a:latin typeface="Times New Roman" pitchFamily="18" charset="0"/>
                <a:ea typeface="SimSun" pitchFamily="2" charset="-122"/>
                <a:cs typeface="Times New Roman" pitchFamily="18" charset="0"/>
              </a:rPr>
              <a:t>一个语言</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称为一个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多项式时间可检验</a:t>
            </a:r>
            <a:r>
              <a:rPr lang="zh-CN" altLang="en-US" sz="2000" b="1" dirty="0">
                <a:latin typeface="Times New Roman" pitchFamily="18" charset="0"/>
                <a:ea typeface="SimSun" pitchFamily="2" charset="-122"/>
                <a:cs typeface="Times New Roman" pitchFamily="18" charset="0"/>
              </a:rPr>
              <a:t>的语言</a:t>
            </a:r>
            <a:r>
              <a:rPr lang="zh-CN" altLang="en-US" sz="2000" dirty="0">
                <a:latin typeface="Times New Roman" pitchFamily="18" charset="0"/>
                <a:ea typeface="SimSun" pitchFamily="2" charset="-122"/>
                <a:cs typeface="Times New Roman" pitchFamily="18" charset="0"/>
              </a:rPr>
              <a:t>，如果存在一个</a:t>
            </a:r>
            <a:r>
              <a:rPr lang="en-US" sz="2000" dirty="0">
                <a:solidFill>
                  <a:srgbClr val="FF0000"/>
                </a:solidFill>
                <a:latin typeface="Times New Roman" pitchFamily="18" charset="0"/>
                <a:ea typeface="SimSun" pitchFamily="2" charset="-122"/>
                <a:cs typeface="Times New Roman" pitchFamily="18" charset="0"/>
              </a:rPr>
              <a:t>(</a:t>
            </a:r>
            <a:r>
              <a:rPr lang="zh-CN" altLang="en-US" sz="2000" dirty="0">
                <a:solidFill>
                  <a:srgbClr val="FF0000"/>
                </a:solidFill>
                <a:latin typeface="Times New Roman" pitchFamily="18" charset="0"/>
                <a:ea typeface="SimSun" pitchFamily="2" charset="-122"/>
                <a:cs typeface="Times New Roman" pitchFamily="18" charset="0"/>
              </a:rPr>
              <a:t>确定的</a:t>
            </a:r>
            <a:r>
              <a:rPr lang="en-US" sz="2000" dirty="0">
                <a:solidFill>
                  <a:srgbClr val="FF0000"/>
                </a:solidFill>
                <a:latin typeface="Times New Roman" pitchFamily="18" charset="0"/>
                <a:ea typeface="SimSun" pitchFamily="2" charset="-122"/>
                <a:cs typeface="Times New Roman" pitchFamily="18" charset="0"/>
              </a:rPr>
              <a:t>)</a:t>
            </a:r>
            <a:r>
              <a:rPr lang="zh-CN" altLang="en-US" sz="2000" dirty="0">
                <a:solidFill>
                  <a:srgbClr val="FF0000"/>
                </a:solidFill>
                <a:latin typeface="Times New Roman" pitchFamily="18" charset="0"/>
                <a:ea typeface="SimSun" pitchFamily="2" charset="-122"/>
                <a:cs typeface="Times New Roman" pitchFamily="18" charset="0"/>
              </a:rPr>
              <a:t>图灵机</a:t>
            </a:r>
            <a:r>
              <a:rPr lang="en-US" sz="2000" i="1" dirty="0">
                <a:solidFill>
                  <a:srgbClr val="FF0000"/>
                </a:solidFill>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使得</a:t>
            </a:r>
            <a:r>
              <a:rPr lang="en-US" sz="2000" i="1" dirty="0">
                <a:latin typeface="Times New Roman" pitchFamily="18" charset="0"/>
                <a:ea typeface="SimSun" pitchFamily="2" charset="-122"/>
                <a:cs typeface="Times New Roman" pitchFamily="18" charset="0"/>
              </a:rPr>
              <a:t>x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当且仅当存在一个字符串</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2800" i="1" baseline="30000" dirty="0" err="1">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使字符串</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被</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在多项式时间内所接收，即</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是一个正常数，</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称为</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的</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证书</a:t>
            </a:r>
            <a:r>
              <a:rPr lang="zh-CN" altLang="en-US" sz="2000" dirty="0">
                <a:latin typeface="Times New Roman" pitchFamily="18" charset="0"/>
                <a:ea typeface="SimSun" pitchFamily="2" charset="-122"/>
                <a:cs typeface="Times New Roman" pitchFamily="18" charset="0"/>
              </a:rPr>
              <a:t>，而</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称为</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的</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多项式检验机</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715963" indent="-265113">
              <a:lnSpc>
                <a:spcPct val="150000"/>
              </a:lnSpc>
            </a:pPr>
            <a:r>
              <a:rPr lang="en-US" sz="2000" dirty="0">
                <a:latin typeface="Times New Roman" pitchFamily="18" charset="0"/>
                <a:ea typeface="SimSun" pitchFamily="2" charset="-122"/>
                <a:cs typeface="Times New Roman" pitchFamily="18" charset="0"/>
                <a:sym typeface="Symbol" panose="05050102010706020507" pitchFamily="18" charset="2"/>
              </a:rPr>
              <a:t>  </a:t>
            </a:r>
            <a:r>
              <a:rPr lang="zh-CN" altLang="en-US" sz="2000" dirty="0">
                <a:latin typeface="Times New Roman" pitchFamily="18" charset="0"/>
                <a:ea typeface="SimSun" pitchFamily="2" charset="-122"/>
                <a:cs typeface="Times New Roman" pitchFamily="18" charset="0"/>
                <a:sym typeface="Symbol" panose="05050102010706020507" pitchFamily="18" charset="2"/>
              </a:rPr>
              <a:t>这里，字符串</a:t>
            </a:r>
            <a:r>
              <a:rPr lang="en-US" altLang="zh-CN" sz="2000" i="1" dirty="0">
                <a:latin typeface="Times New Roman" pitchFamily="18" charset="0"/>
                <a:ea typeface="SimSun" pitchFamily="2" charset="-122"/>
                <a:cs typeface="Times New Roman" pitchFamily="18" charset="0"/>
                <a:sym typeface="Symbol" panose="05050102010706020507" pitchFamily="18" charset="2"/>
              </a:rPr>
              <a:t>y</a:t>
            </a:r>
            <a:r>
              <a:rPr lang="zh-CN" altLang="en-US" sz="2000" dirty="0">
                <a:latin typeface="Times New Roman" pitchFamily="18" charset="0"/>
                <a:ea typeface="SimSun" pitchFamily="2" charset="-122"/>
                <a:cs typeface="Times New Roman" pitchFamily="18" charset="0"/>
                <a:sym typeface="Symbol" panose="05050102010706020507" pitchFamily="18" charset="2"/>
              </a:rPr>
              <a:t>是用来验证</a:t>
            </a:r>
            <a:r>
              <a:rPr lang="en-US" sz="2000" i="1" dirty="0">
                <a:latin typeface="Times New Roman" pitchFamily="18" charset="0"/>
                <a:ea typeface="SimSun" pitchFamily="2" charset="-122"/>
                <a:cs typeface="Times New Roman" pitchFamily="18" charset="0"/>
              </a:rPr>
              <a:t>x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的。如果</a:t>
            </a:r>
            <a:r>
              <a:rPr lang="en-US" sz="2000" i="1" dirty="0">
                <a:latin typeface="Times New Roman" pitchFamily="18" charset="0"/>
                <a:ea typeface="SimSun" pitchFamily="2" charset="-122"/>
                <a:cs typeface="Times New Roman" pitchFamily="18" charset="0"/>
              </a:rPr>
              <a:t>x </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则一定不存在这样的</a:t>
            </a:r>
            <a:r>
              <a:rPr lang="en-US" altLang="zh-CN"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，否则，一定存在</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我们称这样的字符串</a:t>
            </a:r>
            <a:r>
              <a:rPr lang="en-US" altLang="zh-CN"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为“证书”</a:t>
            </a:r>
            <a:r>
              <a:rPr lang="en-US" altLang="zh-CN"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endParaRPr lang="en-US" altLang="zh-CN" sz="1400" dirty="0">
              <a:latin typeface="Times New Roman" pitchFamily="18" charset="0"/>
              <a:ea typeface="SimSun" pitchFamily="2" charset="-122"/>
              <a:cs typeface="Times New Roman" pitchFamily="18" charset="0"/>
            </a:endParaRPr>
          </a:p>
          <a:p>
            <a:pPr marL="465138" indent="-465138">
              <a:lnSpc>
                <a:spcPct val="130000"/>
              </a:lnSpc>
            </a:pPr>
            <a:r>
              <a:rPr lang="zh-CN" altLang="en-US" sz="2000" dirty="0"/>
              <a:t>显然，</a:t>
            </a:r>
            <a:r>
              <a:rPr lang="zh-CN" altLang="en-US" sz="2000" dirty="0">
                <a:latin typeface="Times New Roman" pitchFamily="18" charset="0"/>
                <a:ea typeface="SimSun" pitchFamily="2" charset="-122"/>
                <a:cs typeface="Times New Roman" pitchFamily="18" charset="0"/>
              </a:rPr>
              <a:t>如果把</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的总长度看为输入规模</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的话，那么一个</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的多项式函数也必定是</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的多项式函数。实际上，</a:t>
            </a:r>
            <a:r>
              <a:rPr lang="zh-CN" altLang="en-US" sz="2000" dirty="0">
                <a:highlight>
                  <a:srgbClr val="00FFFF"/>
                </a:highlight>
                <a:latin typeface="Times New Roman" pitchFamily="18" charset="0"/>
                <a:ea typeface="SimSun" pitchFamily="2" charset="-122"/>
                <a:cs typeface="Times New Roman" pitchFamily="18" charset="0"/>
              </a:rPr>
              <a:t>多项式检验机的计算模型</a:t>
            </a:r>
            <a:r>
              <a:rPr lang="zh-CN" altLang="en-US" sz="2000" dirty="0">
                <a:latin typeface="Times New Roman" pitchFamily="18" charset="0"/>
                <a:ea typeface="SimSun" pitchFamily="2" charset="-122"/>
                <a:cs typeface="Times New Roman" pitchFamily="18" charset="0"/>
              </a:rPr>
              <a:t>与</a:t>
            </a:r>
            <a:r>
              <a:rPr lang="zh-CN" altLang="en-US" sz="2000" dirty="0">
                <a:highlight>
                  <a:srgbClr val="00FFFF"/>
                </a:highlight>
                <a:latin typeface="Times New Roman" pitchFamily="18" charset="0"/>
                <a:ea typeface="SimSun" pitchFamily="2" charset="-122"/>
                <a:cs typeface="Times New Roman" pitchFamily="18" charset="0"/>
              </a:rPr>
              <a:t>非确定图灵机</a:t>
            </a:r>
            <a:r>
              <a:rPr lang="zh-CN" altLang="en-US" sz="2000" dirty="0">
                <a:latin typeface="Times New Roman" pitchFamily="18" charset="0"/>
                <a:ea typeface="SimSun" pitchFamily="2" charset="-122"/>
                <a:cs typeface="Times New Roman" pitchFamily="18" charset="0"/>
              </a:rPr>
              <a:t>等价，即</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一个多项式时间可检验的语言必定可以被一个</a:t>
            </a:r>
            <a:r>
              <a:rPr lang="zh-CN" altLang="en-US" sz="2200" b="1" dirty="0">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rPr>
              <a:t>非确定图灵机</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在多项式时间内接收</a:t>
            </a:r>
            <a:r>
              <a:rPr lang="zh-CN" altLang="en-US" sz="2000" dirty="0">
                <a:latin typeface="Times New Roman" pitchFamily="18" charset="0"/>
                <a:ea typeface="SimSun" pitchFamily="2" charset="-122"/>
                <a:cs typeface="Times New Roman" pitchFamily="18" charset="0"/>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反之亦然</a:t>
            </a:r>
            <a:r>
              <a:rPr lang="zh-CN" altLang="en-US" sz="2000" dirty="0">
                <a:latin typeface="Times New Roman" pitchFamily="18" charset="0"/>
                <a:ea typeface="SimSun" pitchFamily="2" charset="-122"/>
                <a:cs typeface="Times New Roman" pitchFamily="18" charset="0"/>
              </a:rPr>
              <a:t>。我们略去证明。由于等价，</a:t>
            </a:r>
            <a:r>
              <a:rPr lang="zh-CN" altLang="en-US" sz="2000" dirty="0">
                <a:effectLst>
                  <a:outerShdw blurRad="38100" dist="38100" dir="2700000" algn="tl">
                    <a:srgbClr val="000000">
                      <a:alpha val="43137"/>
                    </a:srgbClr>
                  </a:outerShdw>
                </a:effectLst>
                <a:latin typeface="Times" panose="02020603050405020304" pitchFamily="18" charset="0"/>
                <a:ea typeface="楷体" panose="02010609060101010101" pitchFamily="49" charset="-122"/>
                <a:cs typeface="Times New Roman" pitchFamily="18" charset="0"/>
              </a:rPr>
              <a:t>一个</a:t>
            </a:r>
            <a:r>
              <a:rPr lang="en-US" sz="2000" dirty="0">
                <a:effectLst>
                  <a:outerShdw blurRad="38100" dist="38100" dir="2700000" algn="tl">
                    <a:srgbClr val="000000">
                      <a:alpha val="43137"/>
                    </a:srgbClr>
                  </a:outerShdw>
                </a:effectLst>
                <a:latin typeface="Times" panose="02020603050405020304" pitchFamily="18" charset="0"/>
                <a:ea typeface="楷体" panose="02010609060101010101" pitchFamily="49" charset="-122"/>
                <a:cs typeface="Times New Roman" pitchFamily="18" charset="0"/>
              </a:rPr>
              <a:t>NP</a:t>
            </a:r>
            <a:r>
              <a:rPr lang="zh-CN" altLang="en-US" sz="2000" dirty="0">
                <a:effectLst>
                  <a:outerShdw blurRad="38100" dist="38100" dir="2700000" algn="tl">
                    <a:srgbClr val="000000">
                      <a:alpha val="43137"/>
                    </a:srgbClr>
                  </a:outerShdw>
                </a:effectLst>
                <a:latin typeface="Times" panose="02020603050405020304" pitchFamily="18" charset="0"/>
                <a:ea typeface="楷体" panose="02010609060101010101" pitchFamily="49" charset="-122"/>
                <a:cs typeface="Times New Roman" pitchFamily="18" charset="0"/>
              </a:rPr>
              <a:t>类语言</a:t>
            </a:r>
            <a:r>
              <a:rPr lang="en-US" sz="2000" i="1" dirty="0">
                <a:effectLst>
                  <a:outerShdw blurRad="38100" dist="38100" dir="2700000" algn="tl">
                    <a:srgbClr val="000000">
                      <a:alpha val="43137"/>
                    </a:srgbClr>
                  </a:outerShdw>
                </a:effectLst>
                <a:latin typeface="Times" panose="02020603050405020304" pitchFamily="18" charset="0"/>
                <a:ea typeface="楷体" panose="02010609060101010101" pitchFamily="49" charset="-122"/>
                <a:cs typeface="Times New Roman" pitchFamily="18" charset="0"/>
              </a:rPr>
              <a:t>L</a:t>
            </a:r>
            <a:r>
              <a:rPr lang="zh-CN" altLang="en-US" sz="2000" dirty="0">
                <a:effectLst>
                  <a:outerShdw blurRad="38100" dist="38100" dir="2700000" algn="tl">
                    <a:srgbClr val="000000">
                      <a:alpha val="43137"/>
                    </a:srgbClr>
                  </a:outerShdw>
                </a:effectLst>
                <a:latin typeface="Times" panose="02020603050405020304" pitchFamily="18" charset="0"/>
                <a:ea typeface="楷体" panose="02010609060101010101" pitchFamily="49" charset="-122"/>
                <a:cs typeface="Times New Roman" pitchFamily="18" charset="0"/>
              </a:rPr>
              <a:t>也就是一个多项式时间可检验的语言，反之亦然</a:t>
            </a:r>
            <a:r>
              <a:rPr lang="zh-CN" altLang="en-US" sz="2000" dirty="0">
                <a:latin typeface="Times New Roman" pitchFamily="18" charset="0"/>
                <a:ea typeface="SimSun" pitchFamily="2" charset="-122"/>
                <a:cs typeface="Times New Roman" pitchFamily="18" charset="0"/>
              </a:rPr>
              <a:t>。</a:t>
            </a:r>
            <a:endParaRPr lang="en-US" dirty="0"/>
          </a:p>
        </p:txBody>
      </p:sp>
    </p:spTree>
    <p:extLst>
      <p:ext uri="{BB962C8B-B14F-4D97-AF65-F5344CB8AC3E}">
        <p14:creationId xmlns:p14="http://schemas.microsoft.com/office/powerpoint/2010/main" val="36409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14-24</a:t>
            </a:r>
          </a:p>
        </p:txBody>
      </p:sp>
      <p:sp>
        <p:nvSpPr>
          <p:cNvPr id="5" name="TextBox 4"/>
          <p:cNvSpPr txBox="1"/>
          <p:nvPr/>
        </p:nvSpPr>
        <p:spPr>
          <a:xfrm>
            <a:off x="990600" y="838200"/>
            <a:ext cx="7696200" cy="5830892"/>
          </a:xfrm>
          <a:prstGeom prst="rect">
            <a:avLst/>
          </a:prstGeom>
          <a:noFill/>
        </p:spPr>
        <p:txBody>
          <a:bodyPr wrap="square" rtlCol="0">
            <a:spAutoFit/>
          </a:bodyPr>
          <a:lstStyle/>
          <a:p>
            <a:pPr>
              <a:lnSpc>
                <a:spcPct val="150000"/>
              </a:lnSpc>
            </a:pPr>
            <a:r>
              <a:rPr lang="en-US"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NP-</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算法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也称</a:t>
            </a:r>
            <a:r>
              <a:rPr lang="zh-CN" altLang="en-US" sz="2400" b="1" dirty="0">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rPr>
              <a:t>多项式检验算法</a:t>
            </a:r>
            <a:r>
              <a:rPr lang="en-US" altLang="zh-CN" sz="2400" b="1" dirty="0">
                <a:latin typeface="Times New Roman" panose="02020603050405020304" pitchFamily="18" charset="0"/>
                <a:cs typeface="Times New Roman" panose="02020603050405020304"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20000"/>
              </a:lnSpc>
            </a:pPr>
            <a:r>
              <a:rPr lang="zh-CN" altLang="en-US" sz="2000" dirty="0">
                <a:latin typeface="Times New Roman" pitchFamily="18" charset="0"/>
                <a:ea typeface="SimSun" pitchFamily="2" charset="-122"/>
                <a:cs typeface="Times New Roman" pitchFamily="18" charset="0"/>
              </a:rPr>
              <a:t>因为确定的图灵机与我们现代计算机模型多项式关联，因此，如果存在一个算法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使得 </a:t>
            </a:r>
            <a:r>
              <a:rPr lang="en-US" sz="2000" i="1" dirty="0">
                <a:latin typeface="Times New Roman" pitchFamily="18" charset="0"/>
                <a:ea typeface="SimSun" pitchFamily="2" charset="-122"/>
                <a:cs typeface="Times New Roman" pitchFamily="18" charset="0"/>
              </a:rPr>
              <a:t>x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当且仅当存在一个字符串</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使字符串</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被算法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在多项式时间内所接收，那么语言</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是一个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多项式时间可检验的语言</a:t>
            </a:r>
            <a:r>
              <a:rPr lang="zh-CN" altLang="en-US" sz="2000" dirty="0">
                <a:latin typeface="Times New Roman" pitchFamily="18" charset="0"/>
                <a:ea typeface="SimSun" pitchFamily="2" charset="-122"/>
                <a:cs typeface="Times New Roman" pitchFamily="18" charset="0"/>
              </a:rPr>
              <a:t>，算法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称为</a:t>
            </a:r>
            <a:r>
              <a:rPr lang="en-US" sz="2000" i="1" dirty="0">
                <a:latin typeface="Times New Roman" pitchFamily="18" charset="0"/>
                <a:ea typeface="SimSun" pitchFamily="2" charset="-122"/>
                <a:cs typeface="Times New Roman" pitchFamily="18" charset="0"/>
              </a:rPr>
              <a:t>L</a:t>
            </a:r>
            <a:r>
              <a:rPr lang="zh-CN" altLang="en-US" sz="2000" dirty="0">
                <a:latin typeface="Times New Roman" pitchFamily="18" charset="0"/>
                <a:ea typeface="SimSun" pitchFamily="2" charset="-122"/>
                <a:cs typeface="Times New Roman" pitchFamily="18" charset="0"/>
              </a:rPr>
              <a:t>的</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多项式检验算法</a:t>
            </a:r>
            <a:r>
              <a:rPr lang="zh-CN" altLang="en-US" sz="2000" dirty="0">
                <a:latin typeface="Times New Roman" pitchFamily="18" charset="0"/>
                <a:ea typeface="SimSun" pitchFamily="2" charset="-122"/>
                <a:cs typeface="Times New Roman" pitchFamily="18" charset="0"/>
              </a:rPr>
              <a:t>，或</a:t>
            </a:r>
            <a:r>
              <a:rPr lang="en-US" sz="2000" b="1" i="1" dirty="0">
                <a:latin typeface="Times New Roman" pitchFamily="18" charset="0"/>
                <a:ea typeface="SimSun" pitchFamily="2" charset="-122"/>
                <a:cs typeface="Times New Roman" pitchFamily="18" charset="0"/>
              </a:rPr>
              <a:t>NP</a:t>
            </a:r>
            <a:r>
              <a:rPr lang="en-US" sz="2000" b="1" dirty="0">
                <a:latin typeface="Times New Roman" pitchFamily="18" charset="0"/>
                <a:ea typeface="SimSun" pitchFamily="2" charset="-122"/>
                <a:cs typeface="Times New Roman" pitchFamily="18" charset="0"/>
              </a:rPr>
              <a:t>-</a:t>
            </a:r>
            <a:r>
              <a:rPr lang="zh-CN" altLang="en-US" sz="2000" b="1" dirty="0">
                <a:latin typeface="Times New Roman" pitchFamily="18" charset="0"/>
                <a:ea typeface="SimSun" pitchFamily="2" charset="-122"/>
                <a:cs typeface="Times New Roman" pitchFamily="18" charset="0"/>
              </a:rPr>
              <a:t>算法</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65138" indent="-465138">
              <a:lnSpc>
                <a:spcPct val="12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如果问题</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对应的语言</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有</a:t>
            </a:r>
            <a:r>
              <a:rPr lang="en-US" altLang="zh-CN"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算法，那么</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也属于</a:t>
            </a: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类问题。</a:t>
            </a:r>
            <a:endParaRPr lang="en-US" altLang="zh-CN" sz="2000" dirty="0">
              <a:latin typeface="Times New Roman" pitchFamily="18" charset="0"/>
              <a:ea typeface="SimSun" pitchFamily="2" charset="-122"/>
              <a:cs typeface="Times New Roman" pitchFamily="18" charset="0"/>
            </a:endParaRPr>
          </a:p>
          <a:p>
            <a:pPr marL="465138" indent="-465138">
              <a:lnSpc>
                <a:spcPct val="12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在</a:t>
            </a:r>
            <a:r>
              <a:rPr lang="zh-CN" altLang="en-US" sz="2000" u="sng" dirty="0">
                <a:latin typeface="Times New Roman" pitchFamily="18" charset="0"/>
                <a:ea typeface="SimSun" pitchFamily="2" charset="-122"/>
                <a:cs typeface="Times New Roman" pitchFamily="18" charset="0"/>
              </a:rPr>
              <a:t>证明一个问题</a:t>
            </a:r>
            <a:r>
              <a:rPr lang="en-US" sz="2000" u="sng" dirty="0">
                <a:latin typeface="Times New Roman" pitchFamily="18" charset="0"/>
                <a:ea typeface="SimSun" pitchFamily="2" charset="-122"/>
                <a:cs typeface="Times New Roman" pitchFamily="18" charset="0"/>
                <a:sym typeface="Symbol"/>
              </a:rPr>
              <a:t></a:t>
            </a:r>
            <a:r>
              <a:rPr lang="zh-CN" altLang="en-US" sz="2000" u="sng" dirty="0">
                <a:latin typeface="Times New Roman" pitchFamily="18" charset="0"/>
                <a:ea typeface="SimSun" pitchFamily="2" charset="-122"/>
                <a:cs typeface="Times New Roman" pitchFamily="18" charset="0"/>
              </a:rPr>
              <a:t>是</a:t>
            </a:r>
            <a:r>
              <a:rPr lang="en-US" sz="2000" u="sng" dirty="0">
                <a:latin typeface="Times New Roman" pitchFamily="18" charset="0"/>
                <a:ea typeface="SimSun" pitchFamily="2" charset="-122"/>
                <a:cs typeface="Times New Roman" pitchFamily="18" charset="0"/>
              </a:rPr>
              <a:t>NP</a:t>
            </a:r>
            <a:r>
              <a:rPr lang="zh-CN" altLang="en-US" sz="2000" u="sng" dirty="0">
                <a:latin typeface="Times New Roman" pitchFamily="18" charset="0"/>
                <a:ea typeface="SimSun" pitchFamily="2" charset="-122"/>
                <a:cs typeface="Times New Roman" pitchFamily="18" charset="0"/>
              </a:rPr>
              <a:t>类问题时</a:t>
            </a:r>
            <a:r>
              <a:rPr lang="zh-CN" altLang="en-US" sz="2000" dirty="0">
                <a:latin typeface="Times New Roman" pitchFamily="18" charset="0"/>
                <a:ea typeface="SimSun" pitchFamily="2" charset="-122"/>
                <a:cs typeface="Times New Roman" pitchFamily="18" charset="0"/>
              </a:rPr>
              <a:t>，可设计一个</a:t>
            </a: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，它检验</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的每一个实例</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，在这个实例有</a:t>
            </a:r>
            <a:r>
              <a:rPr lang="en-US" sz="2000" i="1"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答案时，它在多项式时间内输出</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是能证明</a:t>
            </a:r>
            <a:r>
              <a:rPr lang="en-US" sz="2000" dirty="0">
                <a:latin typeface="Times New Roman" pitchFamily="18" charset="0"/>
                <a:ea typeface="SimSun" pitchFamily="2" charset="-122"/>
                <a:cs typeface="Times New Roman" pitchFamily="18" charset="0"/>
              </a:rPr>
              <a:t>Q(</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的证书，</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y</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x</a:t>
            </a:r>
            <a:r>
              <a:rPr lang="en-US" sz="2000" dirty="0" err="1">
                <a:latin typeface="Times New Roman" pitchFamily="18" charset="0"/>
                <a:ea typeface="SimSun" pitchFamily="2" charset="-122"/>
                <a:cs typeface="Times New Roman" pitchFamily="18" charset="0"/>
              </a:rPr>
              <a:t>|</a:t>
            </a:r>
            <a:r>
              <a:rPr lang="en-US" sz="3200" i="1" baseline="20000" dirty="0" err="1">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它是除</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外的附加的输入。我们只要显示这样的证书在</a:t>
            </a:r>
            <a:r>
              <a:rPr lang="en-US" sz="2000" dirty="0">
                <a:latin typeface="Times New Roman" pitchFamily="18" charset="0"/>
                <a:ea typeface="SimSun" pitchFamily="2" charset="-122"/>
                <a:cs typeface="Times New Roman" pitchFamily="18" charset="0"/>
              </a:rPr>
              <a:t>Q(</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时存在即可。当</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yes</a:t>
            </a:r>
            <a:r>
              <a:rPr lang="zh-CN" altLang="en-US" sz="2000" dirty="0">
                <a:latin typeface="Times New Roman" pitchFamily="18" charset="0"/>
                <a:ea typeface="SimSun" pitchFamily="2" charset="-122"/>
                <a:cs typeface="Times New Roman" pitchFamily="18" charset="0"/>
              </a:rPr>
              <a:t>时，算法可输出</a:t>
            </a:r>
            <a:r>
              <a:rPr lang="en-US" altLang="zh-CN" sz="2000" dirty="0">
                <a:latin typeface="Times New Roman" pitchFamily="18" charset="0"/>
                <a:ea typeface="SimSun" pitchFamily="2" charset="-122"/>
                <a:cs typeface="Times New Roman" pitchFamily="18" charset="0"/>
              </a:rPr>
              <a:t>0或</a:t>
            </a:r>
            <a:r>
              <a:rPr lang="zh-CN" altLang="en-US" sz="2000" dirty="0">
                <a:latin typeface="Times New Roman" pitchFamily="18" charset="0"/>
                <a:ea typeface="SimSun" pitchFamily="2" charset="-122"/>
                <a:cs typeface="Times New Roman" pitchFamily="18" charset="0"/>
              </a:rPr>
              <a:t>不予输出。</a:t>
            </a:r>
            <a:endParaRPr lang="en-US" altLang="zh-CN" sz="2000" dirty="0">
              <a:latin typeface="Times New Roman" pitchFamily="18" charset="0"/>
              <a:ea typeface="SimSun" pitchFamily="2" charset="-122"/>
              <a:cs typeface="Times New Roman" pitchFamily="18" charset="0"/>
            </a:endParaRPr>
          </a:p>
          <a:p>
            <a:pPr marL="465138" indent="-465138">
              <a:lnSpc>
                <a:spcPct val="120000"/>
              </a:lnSpc>
              <a:buFont typeface="Symbol" panose="05050102010706020507" pitchFamily="18" charset="2"/>
              <a:buChar char="·"/>
            </a:pPr>
            <a:r>
              <a:rPr lang="zh-CN" altLang="en-US" sz="1400" dirty="0"/>
              <a:t>一</a:t>
            </a:r>
            <a:r>
              <a:rPr lang="zh-CN" altLang="en-US" sz="2000" dirty="0">
                <a:latin typeface="Times New Roman" pitchFamily="18" charset="0"/>
                <a:ea typeface="SimSun" pitchFamily="2" charset="-122"/>
                <a:cs typeface="Times New Roman" pitchFamily="18" charset="0"/>
              </a:rPr>
              <a:t>个问题</a:t>
            </a:r>
            <a:r>
              <a:rPr lang="zh-CN" altLang="en-US" sz="2000" dirty="0">
                <a:latin typeface="Times New Roman" pitchFamily="18" charset="0"/>
                <a:ea typeface="SimSun" pitchFamily="2" charset="-122"/>
                <a:cs typeface="Times New Roman" pitchFamily="18" charset="0"/>
                <a:sym typeface="Symbol" panose="05050102010706020507" pitchFamily="18" charset="2"/>
              </a:rPr>
              <a:t>的</a:t>
            </a: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NP-</a:t>
            </a:r>
            <a:r>
              <a:rPr lang="zh-CN" altLang="en-US" sz="2000" dirty="0">
                <a:latin typeface="Times New Roman" panose="02020603050405020304" pitchFamily="18" charset="0"/>
                <a:cs typeface="Times New Roman" panose="02020603050405020304" pitchFamily="18" charset="0"/>
              </a:rPr>
              <a:t>算法，不是它的多项式算（解）法，而是多项式检验算法</a:t>
            </a:r>
            <a:r>
              <a:rPr lang="en-US" altLang="zh-CN" sz="2000" dirty="0">
                <a:latin typeface="Times New Roman" panose="02020603050405020304" pitchFamily="18" charset="0"/>
                <a:cs typeface="Times New Roman" panose="02020603050405020304" pitchFamily="18" charset="0"/>
              </a:rPr>
              <a:t>. </a:t>
            </a:r>
            <a:endParaRPr lang="en-US" sz="1400" dirty="0"/>
          </a:p>
          <a:p>
            <a:pPr>
              <a:lnSpc>
                <a:spcPct val="120000"/>
              </a:lnSpc>
            </a:pP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下面我们看一个例子。</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4385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14-25</a:t>
            </a:r>
          </a:p>
        </p:txBody>
      </p:sp>
      <p:sp>
        <p:nvSpPr>
          <p:cNvPr id="3" name="TextBox 2"/>
          <p:cNvSpPr txBox="1"/>
          <p:nvPr/>
        </p:nvSpPr>
        <p:spPr>
          <a:xfrm>
            <a:off x="990600" y="685800"/>
            <a:ext cx="7086600" cy="4914294"/>
          </a:xfrm>
          <a:prstGeom prst="rect">
            <a:avLst/>
          </a:prstGeom>
          <a:noFill/>
        </p:spPr>
        <p:txBody>
          <a:bodyPr wrap="square" rtlCol="0">
            <a:spAutoFit/>
          </a:bodyPr>
          <a:lstStyle/>
          <a:p>
            <a:pPr lvl="1" indent="-457200">
              <a:lnSpc>
                <a:spcPct val="135000"/>
              </a:lnSpc>
            </a:pPr>
            <a:r>
              <a:rPr lang="zh-CN" altLang="en-US" b="1" dirty="0">
                <a:latin typeface="Times New Roman" pitchFamily="18" charset="0"/>
                <a:ea typeface="SimSun" pitchFamily="2" charset="-122"/>
                <a:cs typeface="Times New Roman" pitchFamily="18" charset="0"/>
              </a:rPr>
              <a:t>例</a:t>
            </a:r>
            <a:r>
              <a:rPr lang="en-US" altLang="zh-CN" b="1" dirty="0">
                <a:latin typeface="Times New Roman" pitchFamily="18" charset="0"/>
                <a:ea typeface="SimSun" pitchFamily="2" charset="-122"/>
                <a:cs typeface="Times New Roman" pitchFamily="18" charset="0"/>
              </a:rPr>
              <a:t>14.2 </a:t>
            </a:r>
            <a:r>
              <a:rPr lang="zh-CN" altLang="en-US" dirty="0">
                <a:latin typeface="Times New Roman" pitchFamily="18" charset="0"/>
                <a:ea typeface="SimSun" pitchFamily="2" charset="-122"/>
                <a:cs typeface="Times New Roman" pitchFamily="18" charset="0"/>
              </a:rPr>
              <a:t>证明有向图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是否有哈密尔顿回路的判断问题属于</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类。</a:t>
            </a:r>
            <a:endParaRPr lang="en-US" sz="2800" dirty="0">
              <a:latin typeface="Times New Roman" pitchFamily="18" charset="0"/>
              <a:ea typeface="SimSun" pitchFamily="2" charset="-122"/>
              <a:cs typeface="Times New Roman" pitchFamily="18" charset="0"/>
            </a:endParaRPr>
          </a:p>
          <a:p>
            <a:pPr marL="465138" indent="-465138">
              <a:lnSpc>
                <a:spcPct val="135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有哈密尔顿回路，它通过每个顶点正好一次，那么我们可以把这个回路作为证书来验证。显然，如果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有哈密尔顿回路，这个证书是存在的。我们用</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表示有</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个顶点的序列并作为输入的证书。多项式检验算法的伪码如下：</a:t>
            </a:r>
            <a:endParaRPr lang="en-US" sz="2800" dirty="0">
              <a:latin typeface="Times New Roman" pitchFamily="18" charset="0"/>
              <a:ea typeface="SimSun" pitchFamily="2" charset="-122"/>
              <a:cs typeface="Times New Roman" pitchFamily="18" charset="0"/>
            </a:endParaRPr>
          </a:p>
          <a:p>
            <a:pPr>
              <a:lnSpc>
                <a:spcPct val="135000"/>
              </a:lnSpc>
            </a:pPr>
            <a:r>
              <a:rPr lang="en-US" b="1" dirty="0">
                <a:latin typeface="Times New Roman" pitchFamily="18" charset="0"/>
                <a:ea typeface="SimSun" pitchFamily="2" charset="-122"/>
                <a:cs typeface="Times New Roman" pitchFamily="18" charset="0"/>
              </a:rPr>
              <a:t>Hamilton-Cycle-Verification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p</a:t>
            </a:r>
            <a:endParaRPr lang="en-US"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检查是否有</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检查 </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中每个顶点是否属于集合 </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检查</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中每个顶点是否在</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中出现，并且只出现一次；</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检查从</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中每个顶点到下个顶点是否是</a:t>
            </a:r>
            <a:r>
              <a:rPr lang="en-US" i="1" dirty="0">
                <a:latin typeface="Times New Roman" pitchFamily="18" charset="0"/>
                <a:ea typeface="SimSun" pitchFamily="2" charset="-122"/>
                <a:cs typeface="Times New Roman" pitchFamily="18" charset="0"/>
              </a:rPr>
              <a:t>E</a:t>
            </a:r>
            <a:r>
              <a:rPr lang="zh-CN" altLang="en-US" dirty="0">
                <a:latin typeface="Times New Roman" pitchFamily="18" charset="0"/>
                <a:ea typeface="SimSun" pitchFamily="2" charset="-122"/>
                <a:cs typeface="Times New Roman" pitchFamily="18" charset="0"/>
              </a:rPr>
              <a:t>中一条边；</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检查从</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的最后一个顶点到</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的第一个顶点是否是</a:t>
            </a:r>
            <a:r>
              <a:rPr lang="en-US" i="1" dirty="0">
                <a:latin typeface="Times New Roman" pitchFamily="18" charset="0"/>
                <a:ea typeface="SimSun" pitchFamily="2" charset="-122"/>
                <a:cs typeface="Times New Roman" pitchFamily="18" charset="0"/>
              </a:rPr>
              <a:t>E</a:t>
            </a:r>
            <a:r>
              <a:rPr lang="zh-CN" altLang="en-US" dirty="0">
                <a:latin typeface="Times New Roman" pitchFamily="18" charset="0"/>
                <a:ea typeface="SimSun" pitchFamily="2" charset="-122"/>
                <a:cs typeface="Times New Roman" pitchFamily="18" charset="0"/>
              </a:rPr>
              <a:t>中一条边；</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zh-CN" altLang="en-US" dirty="0">
                <a:latin typeface="Times New Roman" pitchFamily="18" charset="0"/>
                <a:ea typeface="SimSun" pitchFamily="2" charset="-122"/>
                <a:cs typeface="Times New Roman" pitchFamily="18" charset="0"/>
              </a:rPr>
              <a:t>如果第</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步到第</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步的答案都是</a:t>
            </a:r>
            <a:r>
              <a:rPr lang="en-US" i="1" dirty="0">
                <a:latin typeface="Times New Roman" pitchFamily="18" charset="0"/>
                <a:ea typeface="SimSun" pitchFamily="2" charset="-122"/>
                <a:cs typeface="Times New Roman" pitchFamily="18" charset="0"/>
              </a:rPr>
              <a:t>yes</a:t>
            </a:r>
            <a:r>
              <a:rPr lang="zh-CN" altLang="en-US" dirty="0">
                <a:latin typeface="Times New Roman" pitchFamily="18" charset="0"/>
                <a:ea typeface="SimSun" pitchFamily="2" charset="-122"/>
                <a:cs typeface="Times New Roman" pitchFamily="18" charset="0"/>
              </a:rPr>
              <a:t>，那么输出</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altLang="zh-CN" sz="2800" dirty="0">
              <a:latin typeface="Times New Roman" pitchFamily="18" charset="0"/>
              <a:ea typeface="SimSun" pitchFamily="2" charset="-122"/>
              <a:cs typeface="Times New Roman" pitchFamily="18" charset="0"/>
            </a:endParaRPr>
          </a:p>
          <a:p>
            <a:pPr marL="458788" lvl="0" indent="-458788">
              <a:lnSpc>
                <a:spcPct val="135000"/>
              </a:lnSpc>
              <a:buAutoNum type="arabicPlain"/>
            </a:pPr>
            <a:r>
              <a:rPr lang="en-US" b="1" dirty="0">
                <a:latin typeface="Times New Roman" pitchFamily="18" charset="0"/>
                <a:ea typeface="SimSun" pitchFamily="2" charset="-122"/>
                <a:cs typeface="Times New Roman" pitchFamily="18" charset="0"/>
              </a:rPr>
              <a:t>End</a:t>
            </a:r>
            <a:endParaRPr lang="en-US" sz="2800" dirty="0">
              <a:latin typeface="Times New Roman" pitchFamily="18" charset="0"/>
              <a:ea typeface="SimSun" pitchFamily="2" charset="-122"/>
              <a:cs typeface="Times New Roman" pitchFamily="18" charset="0"/>
            </a:endParaRPr>
          </a:p>
        </p:txBody>
      </p:sp>
      <p:sp>
        <p:nvSpPr>
          <p:cNvPr id="5" name="文本框 4">
            <a:extLst>
              <a:ext uri="{FF2B5EF4-FFF2-40B4-BE49-F238E27FC236}">
                <a16:creationId xmlns:a16="http://schemas.microsoft.com/office/drawing/2014/main" id="{3948CFF8-8D15-44A1-8EBC-C0D310F69115}"/>
              </a:ext>
            </a:extLst>
          </p:cNvPr>
          <p:cNvSpPr txBox="1"/>
          <p:nvPr/>
        </p:nvSpPr>
        <p:spPr>
          <a:xfrm>
            <a:off x="76200" y="5651644"/>
            <a:ext cx="8915400" cy="646331"/>
          </a:xfrm>
          <a:prstGeom prst="rect">
            <a:avLst/>
          </a:prstGeom>
          <a:solidFill>
            <a:srgbClr val="FFC000"/>
          </a:solidFill>
        </p:spPr>
        <p:txBody>
          <a:bodyPr wrap="square">
            <a:spAutoFit/>
          </a:bodyPr>
          <a:lstStyle/>
          <a:p>
            <a:r>
              <a:rPr lang="zh-CN" altLang="en-US" dirty="0"/>
              <a:t>实际上，这里用了问题的解，即哈密尔顿回路，作为证书。这样的算法，当然比求解原问题容易，只需检验即可。</a:t>
            </a:r>
            <a:endParaRPr lang="en-US" altLang="zh-CN" dirty="0"/>
          </a:p>
        </p:txBody>
      </p:sp>
      <p:sp>
        <p:nvSpPr>
          <p:cNvPr id="4" name="文本框 3">
            <a:extLst>
              <a:ext uri="{FF2B5EF4-FFF2-40B4-BE49-F238E27FC236}">
                <a16:creationId xmlns:a16="http://schemas.microsoft.com/office/drawing/2014/main" id="{62C3E425-A8DD-496E-D959-A9613F6FE2A3}"/>
              </a:ext>
            </a:extLst>
          </p:cNvPr>
          <p:cNvSpPr txBox="1"/>
          <p:nvPr/>
        </p:nvSpPr>
        <p:spPr>
          <a:xfrm>
            <a:off x="76200" y="6386922"/>
            <a:ext cx="5257800" cy="392928"/>
          </a:xfrm>
          <a:prstGeom prst="rect">
            <a:avLst/>
          </a:prstGeom>
          <a:solidFill>
            <a:srgbClr val="FFFF00"/>
          </a:solidFill>
        </p:spPr>
        <p:txBody>
          <a:bodyPr wrap="square" rtlCol="0">
            <a:spAutoFit/>
          </a:bodyPr>
          <a:lstStyle/>
          <a:p>
            <a:pPr>
              <a:lnSpc>
                <a:spcPct val="120000"/>
              </a:lnSpc>
            </a:pPr>
            <a:r>
              <a:rPr lang="zh-CN" altLang="en-US" dirty="0">
                <a:latin typeface="Times" panose="02020603050405020304" pitchFamily="18" charset="0"/>
              </a:rPr>
              <a:t>要求：掌握如何判断一个判定型问题为</a:t>
            </a:r>
            <a:r>
              <a:rPr lang="en-US" altLang="zh-CN" dirty="0">
                <a:latin typeface="Times" panose="02020603050405020304" pitchFamily="18" charset="0"/>
              </a:rPr>
              <a:t>NP</a:t>
            </a:r>
            <a:r>
              <a:rPr lang="zh-CN" altLang="en-US" dirty="0">
                <a:latin typeface="Times" panose="02020603050405020304" pitchFamily="18" charset="0"/>
              </a:rPr>
              <a:t>类问题</a:t>
            </a:r>
            <a:endParaRPr lang="en-US" dirty="0">
              <a:latin typeface="Times" panose="02020603050405020304" pitchFamily="18" charset="0"/>
            </a:endParaRPr>
          </a:p>
        </p:txBody>
      </p:sp>
    </p:spTree>
    <p:extLst>
      <p:ext uri="{BB962C8B-B14F-4D97-AF65-F5344CB8AC3E}">
        <p14:creationId xmlns:p14="http://schemas.microsoft.com/office/powerpoint/2010/main" val="260169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14-26</a:t>
            </a:r>
          </a:p>
        </p:txBody>
      </p:sp>
      <mc:AlternateContent xmlns:mc="http://schemas.openxmlformats.org/markup-compatibility/2006" xmlns:a14="http://schemas.microsoft.com/office/drawing/2010/main">
        <mc:Choice Requires="a14">
          <p:sp>
            <p:nvSpPr>
              <p:cNvPr id="3" name="TextBox 2"/>
              <p:cNvSpPr txBox="1"/>
              <p:nvPr/>
            </p:nvSpPr>
            <p:spPr>
              <a:xfrm>
                <a:off x="1028700" y="838200"/>
                <a:ext cx="7429500" cy="5472460"/>
              </a:xfrm>
              <a:prstGeom prst="rect">
                <a:avLst/>
              </a:prstGeom>
              <a:noFill/>
            </p:spPr>
            <p:txBody>
              <a:bodyPr wrap="square" rtlCol="0">
                <a:spAutoFit/>
              </a:bodyPr>
              <a:lstStyle/>
              <a:p>
                <a:pPr lvl="1" indent="-457200">
                  <a:lnSpc>
                    <a:spcPct val="150000"/>
                  </a:lnSpc>
                </a:pPr>
                <a:r>
                  <a:rPr lang="zh-CN" altLang="en-US" b="1" dirty="0">
                    <a:latin typeface="Times New Roman" pitchFamily="18" charset="0"/>
                    <a:ea typeface="SimSun" pitchFamily="2" charset="-122"/>
                    <a:cs typeface="Times New Roman" pitchFamily="18" charset="0"/>
                  </a:rPr>
                  <a:t>例</a:t>
                </a:r>
                <a:r>
                  <a:rPr lang="en-US" altLang="zh-CN" b="1" dirty="0">
                    <a:latin typeface="Times New Roman" pitchFamily="18" charset="0"/>
                    <a:ea typeface="SimSun" pitchFamily="2" charset="-122"/>
                    <a:cs typeface="Times New Roman" pitchFamily="18" charset="0"/>
                  </a:rPr>
                  <a:t>14.3 </a:t>
                </a:r>
                <a:r>
                  <a:rPr lang="zh-CN" altLang="en-US" dirty="0">
                    <a:latin typeface="Times New Roman" pitchFamily="18" charset="0"/>
                    <a:ea typeface="SimSun" pitchFamily="2" charset="-122"/>
                    <a:cs typeface="Times New Roman" pitchFamily="18" charset="0"/>
                  </a:rPr>
                  <a:t>给定一个有</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个正整数的集合</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，它的一个</a:t>
                </a:r>
                <a:r>
                  <a:rPr lang="zh-CN" altLang="en-US" b="1" dirty="0">
                    <a:highlight>
                      <a:srgbClr val="FFFF00"/>
                    </a:highlight>
                    <a:latin typeface="Times New Roman" pitchFamily="18" charset="0"/>
                    <a:ea typeface="SimSun" pitchFamily="2" charset="-122"/>
                    <a:cs typeface="Times New Roman" pitchFamily="18" charset="0"/>
                  </a:rPr>
                  <a:t>划分</a:t>
                </a:r>
                <a:r>
                  <a:rPr lang="zh-CN" altLang="en-US" dirty="0">
                    <a:latin typeface="Times New Roman" pitchFamily="18" charset="0"/>
                    <a:ea typeface="SimSun" pitchFamily="2" charset="-122"/>
                    <a:cs typeface="Times New Roman" pitchFamily="18" charset="0"/>
                  </a:rPr>
                  <a:t>就是把这</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个数分为两个子集，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S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，使得子集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中数字之和等于</a:t>
                </a:r>
                <a:r>
                  <a:rPr lang="en-US" i="1" dirty="0">
                    <a:latin typeface="Times New Roman" pitchFamily="18" charset="0"/>
                    <a:ea typeface="SimSun" pitchFamily="2" charset="-122"/>
                    <a:cs typeface="Times New Roman" pitchFamily="18" charset="0"/>
                  </a:rPr>
                  <a:t>S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中数字之和。</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集合划分</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(Set partition)</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问题</a:t>
                </a:r>
                <a:r>
                  <a:rPr lang="zh-CN" altLang="en-US" dirty="0">
                    <a:latin typeface="Times New Roman" pitchFamily="18" charset="0"/>
                    <a:ea typeface="SimSun" pitchFamily="2" charset="-122"/>
                    <a:cs typeface="Times New Roman" pitchFamily="18" charset="0"/>
                  </a:rPr>
                  <a:t>就是判断一个有</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个正整数的集合</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是否有一个划分。请证明集合划分问题属于</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类。</a:t>
                </a:r>
                <a:endParaRPr lang="en-US" sz="2800" dirty="0">
                  <a:latin typeface="Times New Roman" pitchFamily="18" charset="0"/>
                  <a:ea typeface="SimSun" pitchFamily="2" charset="-122"/>
                  <a:cs typeface="Times New Roman" pitchFamily="18" charset="0"/>
                </a:endParaRPr>
              </a:p>
              <a:p>
                <a:pPr marL="465138" indent="-465138">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：如果集合</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有划分，那么划分对应的子集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可以作为证书来证明。我们有以下多项式检验算法：</a:t>
                </a:r>
                <a:endParaRPr lang="en-US" sz="2800" dirty="0">
                  <a:latin typeface="Times New Roman" pitchFamily="18" charset="0"/>
                  <a:ea typeface="SimSun" pitchFamily="2" charset="-122"/>
                  <a:cs typeface="Times New Roman" pitchFamily="18" charset="0"/>
                </a:endParaRPr>
              </a:p>
              <a:p>
                <a:r>
                  <a:rPr lang="en-US" b="1" dirty="0">
                    <a:latin typeface="Times New Roman" pitchFamily="18" charset="0"/>
                    <a:ea typeface="SimSun" pitchFamily="2" charset="-122"/>
                    <a:cs typeface="Times New Roman" pitchFamily="18" charset="0"/>
                  </a:rPr>
                  <a:t>Set-Partition-Verification</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是证书</a:t>
                </a:r>
                <a:endParaRPr lang="en-US" sz="2800" dirty="0">
                  <a:latin typeface="Times New Roman" pitchFamily="18" charset="0"/>
                  <a:ea typeface="SimSun" pitchFamily="2" charset="-122"/>
                  <a:cs typeface="Times New Roman" pitchFamily="18" charset="0"/>
                </a:endParaRPr>
              </a:p>
              <a:p>
                <a:pPr marL="458788" lvl="0" indent="-458788">
                  <a:spcBef>
                    <a:spcPts val="600"/>
                  </a:spcBef>
                  <a:spcAft>
                    <a:spcPts val="300"/>
                  </a:spcAft>
                  <a:buAutoNum type="arabicPlain"/>
                </a:pPr>
                <a:r>
                  <a:rPr lang="zh-CN" altLang="en-US" dirty="0">
                    <a:latin typeface="Times New Roman" pitchFamily="18" charset="0"/>
                    <a:ea typeface="SimSun" pitchFamily="2" charset="-122"/>
                    <a:cs typeface="Times New Roman" pitchFamily="18" charset="0"/>
                  </a:rPr>
                  <a:t>检查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中每个数字是否属于 </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58788" lvl="0" indent="-458788">
                  <a:spcBef>
                    <a:spcPts val="300"/>
                  </a:spcBef>
                  <a:spcAft>
                    <a:spcPts val="300"/>
                  </a:spcAft>
                  <a:buAutoNum type="arabicPlain"/>
                </a:pPr>
                <a:r>
                  <a:rPr lang="zh-CN" altLang="en-US" dirty="0">
                    <a:latin typeface="Times New Roman" pitchFamily="18" charset="0"/>
                    <a:ea typeface="SimSun" pitchFamily="2" charset="-122"/>
                    <a:cs typeface="Times New Roman" pitchFamily="18" charset="0"/>
                  </a:rPr>
                  <a:t>计算集合</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58788" lvl="0" indent="-458788">
                  <a:spcBef>
                    <a:spcPts val="300"/>
                  </a:spcBef>
                  <a:spcAft>
                    <a:spcPts val="300"/>
                  </a:spcAft>
                  <a:buAutoNum type="arabicPlain"/>
                </a:pPr>
                <a:r>
                  <a:rPr lang="zh-CN" altLang="en-US" dirty="0">
                    <a:latin typeface="Times New Roman" pitchFamily="18" charset="0"/>
                    <a:ea typeface="SimSun" pitchFamily="2" charset="-122"/>
                    <a:cs typeface="Times New Roman" pitchFamily="18" charset="0"/>
                  </a:rPr>
                  <a:t>计算</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中所有数字的和</a:t>
                </a:r>
                <a14:m>
                  <m:oMath xmlns:m="http://schemas.openxmlformats.org/officeDocument/2006/math">
                    <m:nary>
                      <m:naryPr>
                        <m:chr m:val="∑"/>
                        <m:supHide m:val="on"/>
                        <m:ctrlPr>
                          <a:rPr lang="zh-CN" altLang="en-US" sz="2200" i="1" smtClean="0">
                            <a:latin typeface="Cambria Math" panose="02040503050406030204" pitchFamily="18" charset="0"/>
                            <a:ea typeface="SimSun" pitchFamily="2" charset="-122"/>
                            <a:cs typeface="Times New Roman" pitchFamily="18" charset="0"/>
                          </a:rPr>
                        </m:ctrlPr>
                      </m:naryPr>
                      <m:sub>
                        <m:r>
                          <m:rPr>
                            <m:brk m:alnAt="7"/>
                          </m:rPr>
                          <a:rPr lang="en-US" altLang="zh-CN" sz="2200" b="0" i="1" smtClean="0">
                            <a:latin typeface="Cambria Math"/>
                            <a:ea typeface="SimSun" pitchFamily="2" charset="-122"/>
                            <a:cs typeface="Times New Roman" pitchFamily="18" charset="0"/>
                          </a:rPr>
                          <m:t>𝑥</m:t>
                        </m:r>
                        <m:r>
                          <a:rPr lang="en-US" altLang="zh-CN" sz="2200" b="0" i="1" smtClean="0">
                            <a:latin typeface="Cambria Math"/>
                            <a:ea typeface="Cambria Math"/>
                            <a:cs typeface="Times New Roman" pitchFamily="18" charset="0"/>
                          </a:rPr>
                          <m:t>∈</m:t>
                        </m:r>
                        <m:r>
                          <a:rPr lang="en-US" altLang="zh-CN" sz="2200" b="0" i="1" smtClean="0">
                            <a:latin typeface="Cambria Math"/>
                            <a:ea typeface="Cambria Math"/>
                            <a:cs typeface="Times New Roman" pitchFamily="18" charset="0"/>
                          </a:rPr>
                          <m:t>𝐴</m:t>
                        </m:r>
                      </m:sub>
                      <m:sup/>
                      <m:e>
                        <m:r>
                          <a:rPr lang="en-US" altLang="zh-CN" sz="2200" b="0" i="1" smtClean="0">
                            <a:latin typeface="Cambria Math"/>
                            <a:ea typeface="SimSun" pitchFamily="2" charset="-122"/>
                            <a:cs typeface="Times New Roman" pitchFamily="18" charset="0"/>
                          </a:rPr>
                          <m:t>𝑥</m:t>
                        </m:r>
                      </m:e>
                    </m:nary>
                  </m:oMath>
                </a14:m>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58788" lvl="0" indent="-458788">
                  <a:spcBef>
                    <a:spcPts val="300"/>
                  </a:spcBef>
                  <a:spcAft>
                    <a:spcPts val="300"/>
                  </a:spcAft>
                  <a:buAutoNum type="arabicPlain"/>
                </a:pPr>
                <a:r>
                  <a:rPr lang="zh-CN" altLang="en-US" dirty="0">
                    <a:latin typeface="Times New Roman" pitchFamily="18" charset="0"/>
                    <a:ea typeface="SimSun" pitchFamily="2" charset="-122"/>
                    <a:cs typeface="Times New Roman" pitchFamily="18" charset="0"/>
                  </a:rPr>
                  <a:t>计算</a:t>
                </a:r>
                <a:r>
                  <a:rPr lang="en-US" i="1" dirty="0">
                    <a:latin typeface="Times New Roman" pitchFamily="18" charset="0"/>
                    <a:ea typeface="SimSun" pitchFamily="2" charset="-122"/>
                    <a:cs typeface="Times New Roman" pitchFamily="18" charset="0"/>
                  </a:rPr>
                  <a:t>S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a:t>
                </a:r>
                <a:r>
                  <a:rPr lang="zh-CN" altLang="en-US" dirty="0">
                    <a:latin typeface="Times New Roman" pitchFamily="18" charset="0"/>
                    <a:ea typeface="SimSun" pitchFamily="2" charset="-122"/>
                    <a:cs typeface="Times New Roman" pitchFamily="18" charset="0"/>
                  </a:rPr>
                  <a:t>中所有数字的和</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supHide m:val="on"/>
                        <m:ctrlPr>
                          <a:rPr lang="en-US" sz="2200" i="1" smtClean="0">
                            <a:latin typeface="Cambria Math" panose="02040503050406030204" pitchFamily="18" charset="0"/>
                            <a:ea typeface="SimSun" pitchFamily="2" charset="-122"/>
                            <a:cs typeface="Times New Roman" pitchFamily="18" charset="0"/>
                          </a:rPr>
                        </m:ctrlPr>
                      </m:naryPr>
                      <m:sub>
                        <m:r>
                          <m:rPr>
                            <m:brk m:alnAt="7"/>
                          </m:rPr>
                          <a:rPr lang="en-US" sz="2200" b="0" i="1" smtClean="0">
                            <a:latin typeface="Cambria Math"/>
                            <a:ea typeface="SimSun" pitchFamily="2" charset="-122"/>
                            <a:cs typeface="Times New Roman" pitchFamily="18" charset="0"/>
                          </a:rPr>
                          <m:t>𝑥</m:t>
                        </m:r>
                        <m:r>
                          <a:rPr lang="en-US" sz="2200" b="0" i="1" smtClean="0">
                            <a:latin typeface="Cambria Math"/>
                            <a:ea typeface="Cambria Math"/>
                            <a:cs typeface="Times New Roman" pitchFamily="18" charset="0"/>
                          </a:rPr>
                          <m:t>∈</m:t>
                        </m:r>
                        <m:r>
                          <a:rPr lang="en-US" sz="2200" b="0" i="1" smtClean="0">
                            <a:latin typeface="Cambria Math"/>
                            <a:ea typeface="Cambria Math"/>
                            <a:cs typeface="Times New Roman" pitchFamily="18" charset="0"/>
                          </a:rPr>
                          <m:t>𝑆</m:t>
                        </m:r>
                        <m:r>
                          <a:rPr lang="en-US" sz="2200" b="0" i="1" smtClean="0">
                            <a:latin typeface="Cambria Math"/>
                            <a:ea typeface="Cambria Math"/>
                            <a:cs typeface="Times New Roman" pitchFamily="18" charset="0"/>
                          </a:rPr>
                          <m:t>−</m:t>
                        </m:r>
                        <m:r>
                          <a:rPr lang="en-US" sz="2200" b="0" i="1" smtClean="0">
                            <a:latin typeface="Cambria Math"/>
                            <a:ea typeface="Cambria Math"/>
                            <a:cs typeface="Times New Roman" pitchFamily="18" charset="0"/>
                          </a:rPr>
                          <m:t>𝐴</m:t>
                        </m:r>
                      </m:sub>
                      <m:sup/>
                      <m:e>
                        <m:r>
                          <a:rPr lang="en-US" sz="2200" b="0" i="1" smtClean="0">
                            <a:latin typeface="Cambria Math"/>
                            <a:ea typeface="SimSun" pitchFamily="2" charset="-122"/>
                            <a:cs typeface="Times New Roman" pitchFamily="18" charset="0"/>
                          </a:rPr>
                          <m:t>𝑥</m:t>
                        </m:r>
                      </m:e>
                    </m:nary>
                  </m:oMath>
                </a14:m>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58788" lvl="0" indent="-458788">
                  <a:spcBef>
                    <a:spcPts val="300"/>
                  </a:spcBef>
                  <a:spcAft>
                    <a:spcPts val="300"/>
                  </a:spcAft>
                  <a:buAutoNum type="arabicPlain"/>
                </a:pPr>
                <a:r>
                  <a:rPr lang="zh-CN" altLang="en-US" dirty="0">
                    <a:latin typeface="Times New Roman" pitchFamily="18" charset="0"/>
                    <a:ea typeface="SimSun" pitchFamily="2" charset="-122"/>
                    <a:cs typeface="Times New Roman" pitchFamily="18" charset="0"/>
                  </a:rPr>
                  <a:t>检查是否有</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supHide m:val="on"/>
                        <m:ctrlPr>
                          <a:rPr lang="zh-CN" altLang="en-US" sz="2200" i="1">
                            <a:latin typeface="Cambria Math" panose="02040503050406030204" pitchFamily="18" charset="0"/>
                            <a:ea typeface="SimSun" pitchFamily="2" charset="-122"/>
                            <a:cs typeface="Times New Roman" pitchFamily="18" charset="0"/>
                          </a:rPr>
                        </m:ctrlPr>
                      </m:naryPr>
                      <m:sub>
                        <m:r>
                          <m:rPr>
                            <m:brk m:alnAt="7"/>
                          </m:rPr>
                          <a:rPr lang="en-US" altLang="zh-CN" sz="2200" i="1">
                            <a:latin typeface="Cambria Math"/>
                            <a:ea typeface="SimSun" pitchFamily="2" charset="-122"/>
                            <a:cs typeface="Times New Roman" pitchFamily="18" charset="0"/>
                          </a:rPr>
                          <m:t>𝑥</m:t>
                        </m:r>
                        <m:r>
                          <a:rPr lang="en-US" altLang="zh-CN" sz="2200" i="1">
                            <a:latin typeface="Cambria Math"/>
                            <a:ea typeface="Cambria Math"/>
                            <a:cs typeface="Times New Roman" pitchFamily="18" charset="0"/>
                          </a:rPr>
                          <m:t>∈</m:t>
                        </m:r>
                        <m:r>
                          <a:rPr lang="en-US" altLang="zh-CN" sz="2200" i="1">
                            <a:latin typeface="Cambria Math"/>
                            <a:ea typeface="Cambria Math"/>
                            <a:cs typeface="Times New Roman" pitchFamily="18" charset="0"/>
                          </a:rPr>
                          <m:t>𝐴</m:t>
                        </m:r>
                      </m:sub>
                      <m:sup/>
                      <m:e>
                        <m:r>
                          <a:rPr lang="en-US" altLang="zh-CN" sz="2200" i="1">
                            <a:latin typeface="Cambria Math"/>
                            <a:ea typeface="SimSun" pitchFamily="2" charset="-122"/>
                            <a:cs typeface="Times New Roman" pitchFamily="18" charset="0"/>
                          </a:rPr>
                          <m:t>𝑥</m:t>
                        </m:r>
                      </m:e>
                    </m:nary>
                  </m:oMath>
                </a14:m>
                <a:r>
                  <a:rPr lang="en-US" dirty="0">
                    <a:latin typeface="Times New Roman" pitchFamily="18" charset="0"/>
                    <a:ea typeface="SimSun" pitchFamily="2" charset="-122"/>
                    <a:cs typeface="Times New Roman" pitchFamily="18" charset="0"/>
                  </a:rPr>
                  <a:t> = </a:t>
                </a:r>
                <a14:m>
                  <m:oMath xmlns:m="http://schemas.openxmlformats.org/officeDocument/2006/math">
                    <m:nary>
                      <m:naryPr>
                        <m:chr m:val="∑"/>
                        <m:supHide m:val="on"/>
                        <m:ctrlPr>
                          <a:rPr lang="en-US" sz="2200" i="1">
                            <a:latin typeface="Cambria Math" panose="02040503050406030204" pitchFamily="18" charset="0"/>
                            <a:ea typeface="SimSun" pitchFamily="2" charset="-122"/>
                            <a:cs typeface="Times New Roman" pitchFamily="18" charset="0"/>
                          </a:rPr>
                        </m:ctrlPr>
                      </m:naryPr>
                      <m:sub>
                        <m:r>
                          <m:rPr>
                            <m:brk m:alnAt="7"/>
                          </m:rPr>
                          <a:rPr lang="en-US" sz="2200" i="1">
                            <a:latin typeface="Cambria Math"/>
                            <a:ea typeface="SimSun" pitchFamily="2" charset="-122"/>
                            <a:cs typeface="Times New Roman" pitchFamily="18" charset="0"/>
                          </a:rPr>
                          <m:t>𝑥</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𝑆</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𝐴</m:t>
                        </m:r>
                      </m:sub>
                      <m:sup/>
                      <m:e>
                        <m:r>
                          <a:rPr lang="en-US" sz="2200" i="1">
                            <a:latin typeface="Cambria Math"/>
                            <a:ea typeface="SimSun" pitchFamily="2" charset="-122"/>
                            <a:cs typeface="Times New Roman" pitchFamily="18" charset="0"/>
                          </a:rPr>
                          <m:t>𝑥</m:t>
                        </m:r>
                      </m:e>
                    </m:nary>
                  </m:oMath>
                </a14:m>
                <a:endParaRPr lang="en-US" sz="2200" dirty="0">
                  <a:latin typeface="Times New Roman" pitchFamily="18" charset="0"/>
                  <a:ea typeface="SimSun" pitchFamily="2" charset="-122"/>
                  <a:cs typeface="Times New Roman" pitchFamily="18" charset="0"/>
                </a:endParaRPr>
              </a:p>
              <a:p>
                <a:pPr marL="458788" lvl="0" indent="-458788">
                  <a:spcBef>
                    <a:spcPts val="300"/>
                  </a:spcBef>
                  <a:spcAft>
                    <a:spcPts val="300"/>
                  </a:spcAft>
                  <a:buAutoNum type="arabicPlain"/>
                </a:pPr>
                <a:r>
                  <a:rPr lang="zh-CN" altLang="en-US" dirty="0">
                    <a:latin typeface="Times New Roman" pitchFamily="18" charset="0"/>
                    <a:ea typeface="SimSun" pitchFamily="2" charset="-122"/>
                    <a:cs typeface="Times New Roman" pitchFamily="18" charset="0"/>
                  </a:rPr>
                  <a:t>如果第</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步和第</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步的答案都是</a:t>
                </a:r>
                <a:r>
                  <a:rPr lang="en-US" i="1" dirty="0">
                    <a:latin typeface="Times New Roman" pitchFamily="18" charset="0"/>
                    <a:ea typeface="SimSun" pitchFamily="2" charset="-122"/>
                    <a:cs typeface="Times New Roman" pitchFamily="18" charset="0"/>
                  </a:rPr>
                  <a:t>yes</a:t>
                </a:r>
                <a:r>
                  <a:rPr lang="zh-CN" altLang="en-US" dirty="0">
                    <a:latin typeface="Times New Roman" pitchFamily="18" charset="0"/>
                    <a:ea typeface="SimSun" pitchFamily="2" charset="-122"/>
                    <a:cs typeface="Times New Roman" pitchFamily="18" charset="0"/>
                  </a:rPr>
                  <a:t>，那么输出</a:t>
                </a:r>
                <a:r>
                  <a:rPr lang="en-US" dirty="0">
                    <a:latin typeface="Times New Roman" pitchFamily="18" charset="0"/>
                    <a:ea typeface="SimSun" pitchFamily="2" charset="-122"/>
                    <a:cs typeface="Times New Roman" pitchFamily="18" charset="0"/>
                  </a:rPr>
                  <a:t>1</a:t>
                </a:r>
                <a:endParaRPr lang="en-US" sz="2800"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End</a:t>
                </a:r>
                <a:endParaRPr lang="en-US" sz="2800"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28700" y="838200"/>
                <a:ext cx="7429500" cy="5472460"/>
              </a:xfrm>
              <a:prstGeom prst="rect">
                <a:avLst/>
              </a:prstGeom>
              <a:blipFill>
                <a:blip r:embed="rId2"/>
                <a:stretch>
                  <a:fillRect l="-738" r="-328" b="-2118"/>
                </a:stretch>
              </a:blipFill>
            </p:spPr>
            <p:txBody>
              <a:bodyPr/>
              <a:lstStyle/>
              <a:p>
                <a:r>
                  <a:rPr lang="en-US">
                    <a:noFill/>
                  </a:rPr>
                  <a:t> </a:t>
                </a:r>
              </a:p>
            </p:txBody>
          </p:sp>
        </mc:Fallback>
      </mc:AlternateContent>
    </p:spTree>
    <p:extLst>
      <p:ext uri="{BB962C8B-B14F-4D97-AF65-F5344CB8AC3E}">
        <p14:creationId xmlns:p14="http://schemas.microsoft.com/office/powerpoint/2010/main" val="3811923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14-27</a:t>
            </a:r>
          </a:p>
        </p:txBody>
      </p:sp>
      <p:sp>
        <p:nvSpPr>
          <p:cNvPr id="3" name="TextBox 2"/>
          <p:cNvSpPr txBox="1"/>
          <p:nvPr/>
        </p:nvSpPr>
        <p:spPr>
          <a:xfrm>
            <a:off x="1066800" y="762000"/>
            <a:ext cx="7467600" cy="5010346"/>
          </a:xfrm>
          <a:prstGeom prst="rect">
            <a:avLst/>
          </a:prstGeom>
          <a:noFill/>
        </p:spPr>
        <p:txBody>
          <a:bodyPr wrap="square" rtlCol="0">
            <a:spAutoFit/>
          </a:bodyPr>
          <a:lstStyle/>
          <a:p>
            <a:pPr marL="0" lvl="1">
              <a:lnSpc>
                <a:spcPct val="150000"/>
              </a:lnSpc>
            </a:pPr>
            <a:r>
              <a:rPr lang="en-US" sz="2800" b="1" dirty="0">
                <a:latin typeface="Times New Roman" pitchFamily="18" charset="0"/>
                <a:ea typeface="SimSun" pitchFamily="2" charset="-122"/>
                <a:cs typeface="Times New Roman" pitchFamily="18" charset="0"/>
              </a:rPr>
              <a:t>14.3 NP-</a:t>
            </a:r>
            <a:r>
              <a:rPr lang="zh-CN" altLang="en-US" sz="2800" b="1" dirty="0">
                <a:latin typeface="Times New Roman" pitchFamily="18" charset="0"/>
                <a:ea typeface="SimSun" pitchFamily="2" charset="-122"/>
                <a:cs typeface="Times New Roman" pitchFamily="18" charset="0"/>
              </a:rPr>
              <a:t>完全语言类和</a:t>
            </a:r>
            <a:r>
              <a:rPr lang="en-US" sz="2800" b="1" dirty="0">
                <a:latin typeface="Times New Roman" pitchFamily="18" charset="0"/>
                <a:ea typeface="SimSun" pitchFamily="2" charset="-122"/>
                <a:cs typeface="Times New Roman" pitchFamily="18" charset="0"/>
              </a:rPr>
              <a:t>NP-</a:t>
            </a:r>
            <a:r>
              <a:rPr lang="zh-CN" altLang="en-US" sz="2800" b="1" dirty="0">
                <a:latin typeface="Times New Roman" pitchFamily="18" charset="0"/>
                <a:ea typeface="SimSun" pitchFamily="2" charset="-122"/>
                <a:cs typeface="Times New Roman" pitchFamily="18" charset="0"/>
              </a:rPr>
              <a:t>完全问题</a:t>
            </a:r>
            <a:endParaRPr lang="en-US" altLang="zh-CN" sz="2800" b="1" dirty="0">
              <a:latin typeface="Times New Roman" pitchFamily="18" charset="0"/>
              <a:ea typeface="SimSun" pitchFamily="2" charset="-122"/>
              <a:cs typeface="Times New Roman" pitchFamily="18" charset="0"/>
            </a:endParaRPr>
          </a:p>
          <a:p>
            <a:pPr marL="0" lvl="1" indent="457200">
              <a:lnSpc>
                <a:spcPct val="150000"/>
              </a:lnSpc>
            </a:pPr>
            <a:r>
              <a:rPr lang="zh-CN" altLang="en-US" dirty="0">
                <a:latin typeface="Times New Roman" pitchFamily="18" charset="0"/>
                <a:ea typeface="SimSun" pitchFamily="2" charset="-122"/>
                <a:cs typeface="Times New Roman" pitchFamily="18" charset="0"/>
              </a:rPr>
              <a:t>简单来讲，</a:t>
            </a:r>
            <a:r>
              <a:rPr lang="en-US" u="sng" dirty="0">
                <a:latin typeface="Times New Roman" pitchFamily="18" charset="0"/>
                <a:ea typeface="SimSun" pitchFamily="2" charset="-122"/>
                <a:cs typeface="Times New Roman" pitchFamily="18" charset="0"/>
              </a:rPr>
              <a:t>NP-</a:t>
            </a:r>
            <a:r>
              <a:rPr lang="zh-CN" altLang="en-US" u="sng" dirty="0">
                <a:latin typeface="Times New Roman" pitchFamily="18" charset="0"/>
                <a:ea typeface="SimSun" pitchFamily="2" charset="-122"/>
                <a:cs typeface="Times New Roman" pitchFamily="18" charset="0"/>
              </a:rPr>
              <a:t>完全问题</a:t>
            </a:r>
            <a:r>
              <a:rPr lang="zh-CN" altLang="en-US" dirty="0">
                <a:latin typeface="Times New Roman" pitchFamily="18" charset="0"/>
                <a:ea typeface="SimSun" pitchFamily="2" charset="-122"/>
                <a:cs typeface="Times New Roman" pitchFamily="18" charset="0"/>
              </a:rPr>
              <a:t>就是</a:t>
            </a:r>
            <a:r>
              <a:rPr lang="en-US" u="sng" dirty="0">
                <a:latin typeface="Times New Roman" pitchFamily="18" charset="0"/>
                <a:ea typeface="SimSun" pitchFamily="2" charset="-122"/>
                <a:cs typeface="Times New Roman" pitchFamily="18" charset="0"/>
              </a:rPr>
              <a:t>NP</a:t>
            </a:r>
            <a:r>
              <a:rPr lang="zh-CN" altLang="en-US" u="sng" dirty="0">
                <a:latin typeface="Times New Roman" pitchFamily="18" charset="0"/>
                <a:ea typeface="SimSun" pitchFamily="2" charset="-122"/>
                <a:cs typeface="Times New Roman" pitchFamily="18" charset="0"/>
              </a:rPr>
              <a:t>类</a:t>
            </a:r>
            <a:r>
              <a:rPr lang="zh-CN" altLang="en-US" dirty="0">
                <a:latin typeface="Times New Roman" pitchFamily="18" charset="0"/>
                <a:ea typeface="SimSun" pitchFamily="2" charset="-122"/>
                <a:cs typeface="Times New Roman" pitchFamily="18" charset="0"/>
              </a:rPr>
              <a:t>中最难的问题。</a:t>
            </a:r>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如果有</a:t>
            </a:r>
            <a:r>
              <a:rPr lang="zh-CN" altLang="en-US"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一个</a:t>
            </a:r>
            <a:r>
              <a:rPr lang="en-US" b="1"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NP-</a:t>
            </a:r>
            <a:r>
              <a:rPr lang="zh-CN" altLang="en-US" b="1" dirty="0">
                <a:solidFill>
                  <a:srgbClr val="0000FF"/>
                </a:solidFill>
                <a:effectLst>
                  <a:outerShdw blurRad="38100" dist="38100" dir="2700000" algn="tl">
                    <a:srgbClr val="C0C0C0"/>
                  </a:outerShdw>
                </a:effectLst>
                <a:latin typeface="楷体" panose="02010609060101010101" pitchFamily="49" charset="-122"/>
                <a:ea typeface="楷体" panose="02010609060101010101" pitchFamily="49" charset="-122"/>
              </a:rPr>
              <a:t>完全问题</a:t>
            </a:r>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有多项式算法可以求解，那么</a:t>
            </a:r>
            <a:r>
              <a:rPr lang="zh-CN" altLang="en-US"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所有</a:t>
            </a:r>
            <a:r>
              <a:rPr 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NP</a:t>
            </a:r>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类问题都会有多项式算法</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8788" lvl="1" indent="-458788">
              <a:lnSpc>
                <a:spcPct val="150000"/>
              </a:lnSpc>
              <a:spcBef>
                <a:spcPts val="1200"/>
              </a:spcBef>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定义</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14.12  </a:t>
            </a:r>
            <a:r>
              <a:rPr lang="zh-CN" altLang="en-US" dirty="0">
                <a:latin typeface="Times New Roman" pitchFamily="18" charset="0"/>
                <a:ea typeface="SimSun" pitchFamily="2" charset="-122"/>
                <a:cs typeface="Times New Roman" pitchFamily="18" charset="0"/>
              </a:rPr>
              <a:t>一个语言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被称为</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完全</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(NP-complete)</a:t>
            </a:r>
            <a:r>
              <a:rPr lang="zh-CN" altLang="en-US" dirty="0">
                <a:latin typeface="Times New Roman" pitchFamily="18" charset="0"/>
                <a:ea typeface="SimSun" pitchFamily="2" charset="-122"/>
                <a:cs typeface="Times New Roman" pitchFamily="18" charset="0"/>
              </a:rPr>
              <a:t>语言，如果它满足以下两个条件：</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 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NP</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(2) NP</a:t>
            </a:r>
            <a:r>
              <a:rPr lang="zh-CN" altLang="en-US" dirty="0">
                <a:latin typeface="Times New Roman" pitchFamily="18" charset="0"/>
                <a:ea typeface="SimSun" pitchFamily="2" charset="-122"/>
                <a:cs typeface="Times New Roman" pitchFamily="18" charset="0"/>
              </a:rPr>
              <a:t>类中任何一个语言</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都</a:t>
            </a:r>
            <a:r>
              <a:rPr lang="zh-CN" altLang="en-US" dirty="0">
                <a:latin typeface="Times New Roman" pitchFamily="18" charset="0"/>
                <a:ea typeface="SimSun" pitchFamily="2" charset="-122"/>
                <a:cs typeface="Times New Roman" pitchFamily="18" charset="0"/>
              </a:rPr>
              <a:t>可以多项式归约到</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，即</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sz="2800" baseline="-25000"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lvl="1" indent="-465138">
              <a:lnSpc>
                <a:spcPct val="150000"/>
              </a:lnSpc>
            </a:pPr>
            <a:r>
              <a:rPr lang="zh-CN" altLang="en-US" b="1" dirty="0">
                <a:latin typeface="Times New Roman" pitchFamily="18" charset="0"/>
                <a:ea typeface="SimSun" pitchFamily="2" charset="-122"/>
                <a:cs typeface="Times New Roman" pitchFamily="18" charset="0"/>
              </a:rPr>
              <a:t>注评</a:t>
            </a:r>
            <a:r>
              <a:rPr lang="en-US" altLang="zh-CN" b="1" dirty="0">
                <a:latin typeface="Times New Roman" pitchFamily="18" charset="0"/>
                <a:ea typeface="SimSun" pitchFamily="2" charset="-122"/>
                <a:cs typeface="Times New Roman" pitchFamily="18" charset="0"/>
              </a:rPr>
              <a:t>:</a:t>
            </a:r>
          </a:p>
          <a:p>
            <a:pPr marL="465138" lvl="1">
              <a:lnSpc>
                <a:spcPct val="150000"/>
              </a:lnSpc>
            </a:pPr>
            <a:r>
              <a:rPr lang="zh-CN" altLang="en-US" dirty="0">
                <a:latin typeface="Times New Roman" pitchFamily="18" charset="0"/>
                <a:ea typeface="SimSun" pitchFamily="2" charset="-122"/>
                <a:cs typeface="Times New Roman" pitchFamily="18" charset="0"/>
              </a:rPr>
              <a:t>如果一个语言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只满足定义</a:t>
            </a:r>
            <a:r>
              <a:rPr lang="en-US" dirty="0">
                <a:latin typeface="Times New Roman" pitchFamily="18" charset="0"/>
                <a:ea typeface="SimSun" pitchFamily="2" charset="-122"/>
                <a:cs typeface="Times New Roman" pitchFamily="18" charset="0"/>
              </a:rPr>
              <a:t>14.12</a:t>
            </a:r>
            <a:r>
              <a:rPr lang="zh-CN" altLang="en-US" dirty="0">
                <a:latin typeface="Times New Roman" pitchFamily="18" charset="0"/>
                <a:ea typeface="SimSun" pitchFamily="2" charset="-122"/>
                <a:cs typeface="Times New Roman" pitchFamily="18" charset="0"/>
              </a:rPr>
              <a:t>中第</a:t>
            </a:r>
            <a:r>
              <a:rPr lang="en-US"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个条件，那么</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被称为一个</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难</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(NP-hard)</a:t>
            </a:r>
            <a:r>
              <a:rPr lang="zh-CN" altLang="en-US" dirty="0">
                <a:latin typeface="Times New Roman" pitchFamily="18" charset="0"/>
                <a:ea typeface="SimSun" pitchFamily="2" charset="-122"/>
                <a:cs typeface="Times New Roman" pitchFamily="18" charset="0"/>
              </a:rPr>
              <a:t>语言。如果一个问题</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所对应的语言</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完全（或</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难），那么问题</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则被称为是一个</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完全问题（或</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难问题）。</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一个</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完全问题显然也是一个</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难问题</a:t>
            </a:r>
            <a:r>
              <a:rPr lang="zh-CN" altLang="en-US" dirty="0">
                <a:latin typeface="Times New Roman" pitchFamily="18" charset="0"/>
                <a:ea typeface="SimSun" pitchFamily="2" charset="-122"/>
                <a:cs typeface="Times New Roman" pitchFamily="18" charset="0"/>
              </a:rPr>
              <a:t>。 </a:t>
            </a:r>
            <a:endParaRPr lang="en-US" dirty="0">
              <a:latin typeface="Times New Roman" pitchFamily="18" charset="0"/>
              <a:ea typeface="SimSun" pitchFamily="2" charset="-122"/>
              <a:cs typeface="Times New Roman" pitchFamily="18" charset="0"/>
            </a:endParaRPr>
          </a:p>
        </p:txBody>
      </p:sp>
      <p:sp>
        <p:nvSpPr>
          <p:cNvPr id="5" name="矩形 4">
            <a:extLst>
              <a:ext uri="{FF2B5EF4-FFF2-40B4-BE49-F238E27FC236}">
                <a16:creationId xmlns:a16="http://schemas.microsoft.com/office/drawing/2014/main" id="{6238F1B6-4E5A-401B-B73D-624621D06C16}"/>
              </a:ext>
            </a:extLst>
          </p:cNvPr>
          <p:cNvSpPr/>
          <p:nvPr/>
        </p:nvSpPr>
        <p:spPr>
          <a:xfrm>
            <a:off x="1066800" y="2362200"/>
            <a:ext cx="7467600" cy="1371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50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14-28</a:t>
            </a:r>
          </a:p>
        </p:txBody>
      </p:sp>
      <p:sp>
        <p:nvSpPr>
          <p:cNvPr id="3" name="TextBox 2"/>
          <p:cNvSpPr txBox="1"/>
          <p:nvPr/>
        </p:nvSpPr>
        <p:spPr>
          <a:xfrm>
            <a:off x="990600" y="762000"/>
            <a:ext cx="7010400" cy="4610236"/>
          </a:xfrm>
          <a:prstGeom prst="rect">
            <a:avLst/>
          </a:prstGeom>
          <a:noFill/>
        </p:spPr>
        <p:txBody>
          <a:bodyPr wrap="square" rtlCol="0">
            <a:spAutoFit/>
          </a:bodyPr>
          <a:lstStyle/>
          <a:p>
            <a:pPr marL="457200" indent="-457200">
              <a:lnSpc>
                <a:spcPct val="150000"/>
              </a:lnSpc>
            </a:pPr>
            <a:r>
              <a:rPr lang="zh-CN" altLang="en-US" b="1" dirty="0">
                <a:latin typeface="微软雅黑" panose="020B0503020204020204" pitchFamily="34" charset="-122"/>
                <a:ea typeface="微软雅黑" panose="020B0503020204020204" pitchFamily="34" charset="-122"/>
                <a:cs typeface="Times New Roman" pitchFamily="18" charset="0"/>
              </a:rPr>
              <a:t>定义</a:t>
            </a:r>
            <a:r>
              <a:rPr lang="en-US" b="1" dirty="0">
                <a:latin typeface="微软雅黑" panose="020B0503020204020204" pitchFamily="34" charset="-122"/>
                <a:ea typeface="微软雅黑" panose="020B0503020204020204" pitchFamily="34" charset="-122"/>
                <a:cs typeface="Times New Roman" pitchFamily="18" charset="0"/>
              </a:rPr>
              <a:t>14.13  </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完全语言类</a:t>
            </a:r>
            <a:r>
              <a:rPr lang="zh-CN" altLang="en-US" dirty="0">
                <a:latin typeface="Times New Roman" pitchFamily="18" charset="0"/>
                <a:ea typeface="SimSun" pitchFamily="2" charset="-122"/>
                <a:cs typeface="Times New Roman" pitchFamily="18" charset="0"/>
              </a:rPr>
              <a:t>是</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所有</a:t>
            </a:r>
            <a:r>
              <a:rPr 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NP-</a:t>
            </a:r>
            <a:r>
              <a:rPr lang="zh-CN" altLang="en-US"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完全语言的集合</a:t>
            </a:r>
            <a:r>
              <a:rPr lang="zh-CN" altLang="en-US" dirty="0">
                <a:latin typeface="Times New Roman" pitchFamily="18" charset="0"/>
                <a:ea typeface="SimSun" pitchFamily="2" charset="-122"/>
                <a:cs typeface="Times New Roman" pitchFamily="18" charset="0"/>
              </a:rPr>
              <a:t>，简称为</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类，即</a:t>
            </a:r>
            <a:r>
              <a:rPr lang="en-US" dirty="0">
                <a:latin typeface="Times New Roman" pitchFamily="18" charset="0"/>
                <a:ea typeface="SimSun" pitchFamily="2" charset="-122"/>
                <a:cs typeface="Times New Roman" pitchFamily="18" charset="0"/>
              </a:rPr>
              <a:t>NPC</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是一个</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完全语言</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。当然，</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也指所有</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完全语言的集合。</a:t>
            </a:r>
            <a:endParaRPr lang="en-US" altLang="zh-CN" dirty="0">
              <a:latin typeface="Times New Roman" pitchFamily="18" charset="0"/>
              <a:ea typeface="SimSun" pitchFamily="2" charset="-122"/>
              <a:cs typeface="Times New Roman" pitchFamily="18" charset="0"/>
            </a:endParaRPr>
          </a:p>
          <a:p>
            <a:pPr marL="457200" indent="-457200">
              <a:lnSpc>
                <a:spcPct val="150000"/>
              </a:lnSpc>
            </a:pPr>
            <a:endParaRPr lang="en-US" dirty="0">
              <a:latin typeface="Times New Roman" pitchFamily="18" charset="0"/>
              <a:ea typeface="SimSun" pitchFamily="2" charset="-122"/>
              <a:cs typeface="Times New Roman" pitchFamily="18" charset="0"/>
            </a:endParaRPr>
          </a:p>
          <a:p>
            <a:pPr>
              <a:lnSpc>
                <a:spcPct val="150000"/>
              </a:lnSpc>
            </a:pPr>
            <a:r>
              <a:rPr lang="zh-CN" altLang="en-US" b="1" dirty="0">
                <a:latin typeface="微软雅黑" panose="020B0503020204020204" pitchFamily="34" charset="-122"/>
                <a:ea typeface="微软雅黑" panose="020B0503020204020204" pitchFamily="34" charset="-122"/>
                <a:cs typeface="Times New Roman" pitchFamily="18" charset="0"/>
              </a:rPr>
              <a:t>定理</a:t>
            </a:r>
            <a:r>
              <a:rPr lang="en-US" b="1" dirty="0">
                <a:latin typeface="微软雅黑" panose="020B0503020204020204" pitchFamily="34" charset="-122"/>
                <a:ea typeface="微软雅黑" panose="020B0503020204020204" pitchFamily="34" charset="-122"/>
                <a:cs typeface="Times New Roman" pitchFamily="18" charset="0"/>
              </a:rPr>
              <a:t>14.4 </a:t>
            </a:r>
            <a:r>
              <a:rPr lang="en-US" b="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任何一个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语言有多项式判定算法当且仅当</a:t>
            </a:r>
            <a:r>
              <a:rPr lang="en-US" dirty="0">
                <a:latin typeface="Times New Roman" pitchFamily="18" charset="0"/>
                <a:ea typeface="SimSun" pitchFamily="2" charset="-122"/>
                <a:cs typeface="Times New Roman" pitchFamily="18" charset="0"/>
              </a:rPr>
              <a:t>P = NP</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indent="-465138">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：如果某个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有多项式算法来判定，那么</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。又因为</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NPC</a:t>
            </a:r>
            <a:r>
              <a:rPr lang="zh-CN" altLang="en-US" dirty="0">
                <a:latin typeface="Times New Roman" pitchFamily="18" charset="0"/>
                <a:ea typeface="SimSun" pitchFamily="2" charset="-122"/>
                <a:cs typeface="Times New Roman" pitchFamily="18" charset="0"/>
              </a:rPr>
              <a:t>，任何一个</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rPr>
              <a:t>可以多项式归约到</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，即</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sz="2400" baseline="-25000"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，由定理</a:t>
            </a:r>
            <a:r>
              <a:rPr lang="en-US" dirty="0">
                <a:latin typeface="Times New Roman" pitchFamily="18" charset="0"/>
                <a:ea typeface="SimSun" pitchFamily="2" charset="-122"/>
                <a:cs typeface="Times New Roman" pitchFamily="18" charset="0"/>
              </a:rPr>
              <a:t>14.1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L</a:t>
            </a: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rPr>
              <a:t>可以被一个多项式算法所判定，所以有</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。这就意味着</a:t>
            </a:r>
            <a:r>
              <a:rPr lang="en-US" i="1" dirty="0">
                <a:latin typeface="Times New Roman" pitchFamily="18" charset="0"/>
                <a:ea typeface="SimSun" pitchFamily="2" charset="-122"/>
                <a:cs typeface="Times New Roman" pitchFamily="18" charset="0"/>
              </a:rPr>
              <a:t>NP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，但由定理</a:t>
            </a:r>
            <a:r>
              <a:rPr lang="en-US" dirty="0">
                <a:latin typeface="Times New Roman" pitchFamily="18" charset="0"/>
                <a:ea typeface="SimSun" pitchFamily="2" charset="-122"/>
                <a:cs typeface="Times New Roman" pitchFamily="18" charset="0"/>
              </a:rPr>
              <a:t>14-3</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，所以得到</a:t>
            </a:r>
            <a:r>
              <a:rPr lang="en-US" dirty="0">
                <a:latin typeface="Times New Roman" pitchFamily="18" charset="0"/>
                <a:ea typeface="SimSun" pitchFamily="2" charset="-122"/>
                <a:cs typeface="Times New Roman" pitchFamily="18" charset="0"/>
              </a:rPr>
              <a:t> P = NP</a:t>
            </a:r>
            <a:r>
              <a:rPr lang="zh-CN" altLang="en-US" dirty="0">
                <a:latin typeface="Times New Roman" pitchFamily="18" charset="0"/>
                <a:ea typeface="SimSun" pitchFamily="2" charset="-122"/>
                <a:cs typeface="Times New Roman" pitchFamily="18" charset="0"/>
              </a:rPr>
              <a:t>。反之，如果</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，那么因为</a:t>
            </a:r>
            <a:r>
              <a:rPr lang="en-US" i="1" dirty="0">
                <a:latin typeface="Times New Roman" pitchFamily="18" charset="0"/>
                <a:ea typeface="SimSun" pitchFamily="2" charset="-122"/>
                <a:cs typeface="Times New Roman" pitchFamily="18" charset="0"/>
              </a:rPr>
              <a:t>NPC</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NP</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，所以任何一个</a:t>
            </a:r>
            <a:r>
              <a:rPr lang="en-US" i="1"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有多项式算法判定。</a:t>
            </a:r>
            <a:r>
              <a:rPr lang="en-US" dirty="0">
                <a:latin typeface="Times New Roman" pitchFamily="18" charset="0"/>
                <a:ea typeface="SimSun" pitchFamily="2" charset="-122"/>
                <a:cs typeface="Times New Roman" pitchFamily="18" charset="0"/>
                <a:sym typeface="Symbol"/>
              </a:rPr>
              <a:t> </a:t>
            </a:r>
            <a:endParaRPr lang="en-US" dirty="0">
              <a:latin typeface="Times New Roman" pitchFamily="18" charset="0"/>
              <a:ea typeface="SimSun" pitchFamily="2" charset="-122"/>
              <a:cs typeface="Times New Roman" pitchFamily="18" charset="0"/>
            </a:endParaRPr>
          </a:p>
        </p:txBody>
      </p:sp>
      <p:sp>
        <p:nvSpPr>
          <p:cNvPr id="5" name="文本框 4">
            <a:extLst>
              <a:ext uri="{FF2B5EF4-FFF2-40B4-BE49-F238E27FC236}">
                <a16:creationId xmlns:a16="http://schemas.microsoft.com/office/drawing/2014/main" id="{1FB2486F-A433-F2D7-D1CE-D89CB0C3B2C6}"/>
              </a:ext>
            </a:extLst>
          </p:cNvPr>
          <p:cNvSpPr txBox="1"/>
          <p:nvPr/>
        </p:nvSpPr>
        <p:spPr>
          <a:xfrm>
            <a:off x="228600" y="5977926"/>
            <a:ext cx="8686800" cy="737638"/>
          </a:xfrm>
          <a:prstGeom prst="rect">
            <a:avLst/>
          </a:prstGeom>
          <a:solidFill>
            <a:srgbClr val="FFC000"/>
          </a:solidFill>
        </p:spPr>
        <p:txBody>
          <a:bodyPr wrap="square">
            <a:spAutoFit/>
          </a:bodyPr>
          <a:lstStyle/>
          <a:p>
            <a:pPr marL="457200" indent="-457200">
              <a:lnSpc>
                <a:spcPct val="120000"/>
              </a:lnSpc>
            </a:pPr>
            <a:r>
              <a:rPr lang="zh-CN" altLang="en-US" sz="1800" b="1" dirty="0">
                <a:latin typeface="微软雅黑" panose="020B0503020204020204" pitchFamily="34" charset="-122"/>
                <a:ea typeface="微软雅黑" panose="020B0503020204020204" pitchFamily="34" charset="-122"/>
                <a:cs typeface="Times New Roman" pitchFamily="18" charset="0"/>
              </a:rPr>
              <a:t>定理</a:t>
            </a:r>
            <a:r>
              <a:rPr lang="en-US" altLang="zh-CN" sz="1800" b="1" dirty="0">
                <a:latin typeface="微软雅黑" panose="020B0503020204020204" pitchFamily="34" charset="-122"/>
                <a:ea typeface="微软雅黑" panose="020B0503020204020204" pitchFamily="34" charset="-122"/>
                <a:cs typeface="Times New Roman" pitchFamily="18" charset="0"/>
              </a:rPr>
              <a:t>14.1  </a:t>
            </a:r>
            <a:r>
              <a:rPr lang="zh-CN" altLang="en-US" sz="1800" dirty="0">
                <a:latin typeface="微软雅黑" panose="020B0503020204020204" pitchFamily="34" charset="-122"/>
                <a:ea typeface="微软雅黑" panose="020B0503020204020204" pitchFamily="34" charset="-122"/>
                <a:cs typeface="Times New Roman" pitchFamily="18" charset="0"/>
              </a:rPr>
              <a:t>如果</a:t>
            </a:r>
            <a:r>
              <a:rPr lang="en-US" altLang="en-US" sz="1800" i="1" dirty="0">
                <a:latin typeface="Times New Roman" panose="02020603050405020304" pitchFamily="18" charset="0"/>
                <a:ea typeface="SimSun" panose="02010600030101010101" pitchFamily="2" charset="-122"/>
                <a:cs typeface="Times New Roman" panose="02020603050405020304" pitchFamily="18" charset="0"/>
              </a:rPr>
              <a:t>L</a:t>
            </a:r>
            <a:r>
              <a:rPr lang="en-US" altLang="en-US" sz="2400" baseline="-15000" dirty="0">
                <a:latin typeface="Times New Roman" pitchFamily="18" charset="0"/>
                <a:ea typeface="SimSun" pitchFamily="2" charset="-122"/>
                <a:cs typeface="Times New Roman" pitchFamily="18" charset="0"/>
              </a:rPr>
              <a:t>1</a:t>
            </a:r>
            <a:r>
              <a:rPr lang="en-US" altLang="en-US" sz="18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 </a:t>
            </a:r>
            <a:r>
              <a:rPr lang="en-US" altLang="en-US" sz="2800" baseline="-15000" dirty="0">
                <a:latin typeface="Times New Roman" pitchFamily="18" charset="0"/>
                <a:ea typeface="SimSun" pitchFamily="2" charset="-122"/>
                <a:cs typeface="Times New Roman" pitchFamily="18" charset="0"/>
              </a:rPr>
              <a:t>p</a:t>
            </a:r>
            <a:r>
              <a:rPr lang="en-US" altLang="en-US" sz="1800" baseline="-250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i="1" dirty="0">
                <a:latin typeface="Times New Roman" panose="02020603050405020304" pitchFamily="18" charset="0"/>
                <a:ea typeface="SimSun" panose="02010600030101010101" pitchFamily="2" charset="-122"/>
                <a:cs typeface="Times New Roman" panose="02020603050405020304" pitchFamily="18" charset="0"/>
              </a:rPr>
              <a:t>L</a:t>
            </a:r>
            <a:r>
              <a:rPr lang="en-US" altLang="en-US" sz="2400" baseline="-15000" dirty="0">
                <a:latin typeface="Times New Roman" pitchFamily="18" charset="0"/>
                <a:ea typeface="SimSun" pitchFamily="2" charset="-122"/>
                <a:cs typeface="Times New Roman" pitchFamily="18" charset="0"/>
              </a:rPr>
              <a:t>2</a:t>
            </a:r>
            <a:r>
              <a:rPr lang="zh-CN" altLang="en-US" sz="1800" dirty="0">
                <a:latin typeface="Times New Roman" pitchFamily="18" charset="0"/>
                <a:ea typeface="SimSun" pitchFamily="2" charset="-122"/>
                <a:cs typeface="Times New Roman" pitchFamily="18" charset="0"/>
              </a:rPr>
              <a:t>，而语言</a:t>
            </a:r>
            <a:r>
              <a:rPr lang="en-US" altLang="zh-CN" sz="1800" i="1" dirty="0">
                <a:latin typeface="Times New Roman" pitchFamily="18" charset="0"/>
                <a:ea typeface="SimSun" pitchFamily="2" charset="-122"/>
                <a:cs typeface="Times New Roman" pitchFamily="18" charset="0"/>
              </a:rPr>
              <a:t>L</a:t>
            </a:r>
            <a:r>
              <a:rPr lang="en-US" altLang="zh-CN" sz="2400" baseline="-15000" dirty="0">
                <a:latin typeface="Times New Roman" pitchFamily="18" charset="0"/>
                <a:ea typeface="SimSun" pitchFamily="2" charset="-122"/>
                <a:cs typeface="Times New Roman" pitchFamily="18" charset="0"/>
              </a:rPr>
              <a:t>2</a:t>
            </a:r>
            <a:r>
              <a:rPr lang="zh-CN" altLang="en-US" sz="1800" dirty="0">
                <a:latin typeface="Times New Roman" pitchFamily="18" charset="0"/>
                <a:ea typeface="SimSun" pitchFamily="2" charset="-122"/>
                <a:cs typeface="Times New Roman" pitchFamily="18" charset="0"/>
              </a:rPr>
              <a:t>可被一多项式算法</a:t>
            </a:r>
            <a:r>
              <a:rPr lang="en-US" altLang="zh-CN" sz="1800" i="1" dirty="0">
                <a:latin typeface="Times New Roman" pitchFamily="18" charset="0"/>
                <a:ea typeface="SimSun" pitchFamily="2" charset="-122"/>
                <a:cs typeface="Times New Roman" pitchFamily="18" charset="0"/>
              </a:rPr>
              <a:t>A</a:t>
            </a:r>
            <a:r>
              <a:rPr lang="en-US" altLang="zh-CN" sz="2400" baseline="-15000" dirty="0">
                <a:latin typeface="Times New Roman" pitchFamily="18" charset="0"/>
                <a:ea typeface="SimSun" pitchFamily="2" charset="-122"/>
                <a:cs typeface="Times New Roman" pitchFamily="18" charset="0"/>
              </a:rPr>
              <a:t>2</a:t>
            </a:r>
            <a:r>
              <a:rPr lang="zh-CN" altLang="en-US" sz="1800" dirty="0">
                <a:latin typeface="Times New Roman" pitchFamily="18" charset="0"/>
                <a:ea typeface="SimSun" pitchFamily="2" charset="-122"/>
                <a:cs typeface="Times New Roman" pitchFamily="18" charset="0"/>
              </a:rPr>
              <a:t>所判定，那么必定存在一个多项式算法</a:t>
            </a:r>
            <a:r>
              <a:rPr lang="en-US" altLang="zh-CN" sz="1800" i="1" dirty="0">
                <a:latin typeface="Times New Roman" pitchFamily="18" charset="0"/>
                <a:ea typeface="SimSun" pitchFamily="2" charset="-122"/>
                <a:cs typeface="Times New Roman" pitchFamily="18" charset="0"/>
              </a:rPr>
              <a:t>A</a:t>
            </a:r>
            <a:r>
              <a:rPr lang="en-US" altLang="zh-CN" sz="2400" baseline="-15000" dirty="0">
                <a:latin typeface="Times New Roman" pitchFamily="18" charset="0"/>
                <a:ea typeface="SimSun" pitchFamily="2" charset="-122"/>
                <a:cs typeface="Times New Roman" pitchFamily="18" charset="0"/>
              </a:rPr>
              <a:t>1</a:t>
            </a:r>
            <a:r>
              <a:rPr lang="zh-CN" altLang="en-US" sz="1800" dirty="0">
                <a:latin typeface="Times New Roman" pitchFamily="18" charset="0"/>
                <a:ea typeface="SimSun" pitchFamily="2" charset="-122"/>
                <a:cs typeface="Times New Roman" pitchFamily="18" charset="0"/>
              </a:rPr>
              <a:t>使得语言</a:t>
            </a:r>
            <a:r>
              <a:rPr lang="en-US" altLang="zh-CN" sz="1800" i="1" dirty="0">
                <a:latin typeface="Times New Roman" pitchFamily="18" charset="0"/>
                <a:ea typeface="SimSun" pitchFamily="2" charset="-122"/>
                <a:cs typeface="Times New Roman" pitchFamily="18" charset="0"/>
              </a:rPr>
              <a:t>L</a:t>
            </a:r>
            <a:r>
              <a:rPr lang="en-US" altLang="zh-CN" sz="2400" baseline="-15000" dirty="0">
                <a:latin typeface="Times New Roman" pitchFamily="18" charset="0"/>
                <a:ea typeface="SimSun" pitchFamily="2" charset="-122"/>
                <a:cs typeface="Times New Roman" pitchFamily="18" charset="0"/>
              </a:rPr>
              <a:t>1</a:t>
            </a:r>
            <a:r>
              <a:rPr lang="zh-CN" altLang="en-US" sz="1800" dirty="0">
                <a:latin typeface="Times New Roman" pitchFamily="18" charset="0"/>
                <a:ea typeface="SimSun" pitchFamily="2" charset="-122"/>
                <a:cs typeface="Times New Roman" pitchFamily="18" charset="0"/>
              </a:rPr>
              <a:t>被</a:t>
            </a:r>
            <a:r>
              <a:rPr lang="en-US" altLang="zh-CN" sz="1800" i="1" dirty="0">
                <a:latin typeface="Times New Roman" pitchFamily="18" charset="0"/>
                <a:ea typeface="SimSun" pitchFamily="2" charset="-122"/>
                <a:cs typeface="Times New Roman" pitchFamily="18" charset="0"/>
              </a:rPr>
              <a:t>A</a:t>
            </a:r>
            <a:r>
              <a:rPr lang="en-US" altLang="zh-CN" sz="2400" baseline="-15000" dirty="0">
                <a:latin typeface="Times New Roman" pitchFamily="18" charset="0"/>
                <a:ea typeface="SimSun" pitchFamily="2" charset="-122"/>
                <a:cs typeface="Times New Roman" pitchFamily="18" charset="0"/>
              </a:rPr>
              <a:t>1</a:t>
            </a:r>
            <a:r>
              <a:rPr lang="zh-CN" altLang="en-US" sz="1800" dirty="0">
                <a:latin typeface="Times New Roman" pitchFamily="18" charset="0"/>
                <a:ea typeface="SimSun" pitchFamily="2" charset="-122"/>
                <a:cs typeface="Times New Roman" pitchFamily="18" charset="0"/>
              </a:rPr>
              <a:t>所判定。</a:t>
            </a:r>
            <a:r>
              <a:rPr lang="en-US" altLang="zh-CN" sz="1800" dirty="0">
                <a:latin typeface="Times New Roman" pitchFamily="18" charset="0"/>
                <a:ea typeface="SimSun" pitchFamily="2" charset="-122"/>
                <a:cs typeface="Times New Roman" pitchFamily="18" charset="0"/>
              </a:rPr>
              <a:t>【</a:t>
            </a:r>
            <a:r>
              <a:rPr lang="zh-CN" altLang="en-US" sz="1800" dirty="0">
                <a:latin typeface="Times New Roman" pitchFamily="18" charset="0"/>
                <a:ea typeface="SimSun" pitchFamily="2" charset="-122"/>
                <a:cs typeface="Times New Roman" pitchFamily="18" charset="0"/>
              </a:rPr>
              <a:t>见第</a:t>
            </a:r>
            <a:r>
              <a:rPr lang="en-US" altLang="zh-CN" sz="1800" dirty="0">
                <a:latin typeface="Times New Roman" pitchFamily="18" charset="0"/>
                <a:ea typeface="SimSun" pitchFamily="2" charset="-122"/>
                <a:cs typeface="Times New Roman" pitchFamily="18" charset="0"/>
              </a:rPr>
              <a:t>17</a:t>
            </a:r>
            <a:r>
              <a:rPr lang="zh-CN" altLang="en-US" sz="1800" dirty="0">
                <a:latin typeface="Times New Roman" pitchFamily="18" charset="0"/>
                <a:ea typeface="SimSun" pitchFamily="2" charset="-122"/>
                <a:cs typeface="Times New Roman" pitchFamily="18" charset="0"/>
              </a:rPr>
              <a:t>页</a:t>
            </a:r>
            <a:r>
              <a:rPr lang="en-US" altLang="zh-CN" sz="1800" dirty="0">
                <a:latin typeface="Times New Roman" pitchFamily="18" charset="0"/>
                <a:ea typeface="SimSun" pitchFamily="2" charset="-122"/>
                <a:cs typeface="Times New Roman" pitchFamily="18" charset="0"/>
              </a:rPr>
              <a:t>PPT】</a:t>
            </a:r>
          </a:p>
        </p:txBody>
      </p:sp>
    </p:spTree>
    <p:extLst>
      <p:ext uri="{BB962C8B-B14F-4D97-AF65-F5344CB8AC3E}">
        <p14:creationId xmlns:p14="http://schemas.microsoft.com/office/powerpoint/2010/main" val="1582718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85800"/>
            <a:ext cx="7162800" cy="2117246"/>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Times New Roman" pitchFamily="18" charset="0"/>
              </a:rPr>
              <a:t>推论</a:t>
            </a:r>
            <a:r>
              <a:rPr lang="en-US" b="1" dirty="0">
                <a:latin typeface="微软雅黑" panose="020B0503020204020204" pitchFamily="34" charset="-122"/>
                <a:ea typeface="微软雅黑" panose="020B0503020204020204" pitchFamily="34" charset="-122"/>
                <a:cs typeface="Times New Roman" pitchFamily="18" charset="0"/>
              </a:rPr>
              <a:t>14.5 </a:t>
            </a:r>
            <a:r>
              <a:rPr lang="en-US" b="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如果一个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没有多项式算法，那么</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NPC =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indent="-465138">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：采用反证法。如果</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没有多项式算法，但</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NPC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，那么必然存在一个语言</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NPC</a:t>
            </a:r>
            <a:r>
              <a:rPr lang="zh-CN" altLang="en-US" dirty="0">
                <a:latin typeface="Times New Roman" pitchFamily="18" charset="0"/>
                <a:ea typeface="SimSun" pitchFamily="2" charset="-122"/>
                <a:cs typeface="Times New Roman" pitchFamily="18" charset="0"/>
              </a:rPr>
              <a:t>。这表明</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rPr>
              <a:t>有多项式算法并且属于</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，从定理</a:t>
            </a:r>
            <a:r>
              <a:rPr lang="en-US" dirty="0">
                <a:latin typeface="Times New Roman" pitchFamily="18" charset="0"/>
                <a:ea typeface="SimSun" pitchFamily="2" charset="-122"/>
                <a:cs typeface="Times New Roman" pitchFamily="18" charset="0"/>
              </a:rPr>
              <a:t>14.4</a:t>
            </a:r>
            <a:r>
              <a:rPr lang="zh-CN" altLang="en-US" dirty="0">
                <a:latin typeface="Times New Roman" pitchFamily="18" charset="0"/>
                <a:ea typeface="SimSun" pitchFamily="2" charset="-122"/>
                <a:cs typeface="Times New Roman" pitchFamily="18" charset="0"/>
              </a:rPr>
              <a:t>知，</a:t>
            </a:r>
            <a:r>
              <a:rPr lang="en-US" dirty="0">
                <a:latin typeface="Times New Roman" pitchFamily="18" charset="0"/>
                <a:ea typeface="SimSun" pitchFamily="2" charset="-122"/>
                <a:cs typeface="Times New Roman" pitchFamily="18" charset="0"/>
              </a:rPr>
              <a:t>P = NP</a:t>
            </a:r>
            <a:r>
              <a:rPr lang="zh-CN" altLang="en-US" dirty="0">
                <a:latin typeface="Times New Roman" pitchFamily="18" charset="0"/>
                <a:ea typeface="SimSun" pitchFamily="2" charset="-122"/>
                <a:cs typeface="Times New Roman" pitchFamily="18" charset="0"/>
              </a:rPr>
              <a:t>，所以</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也必定有多项式算法，这与</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没有多项式算法的假设相矛盾。</a:t>
            </a:r>
            <a:r>
              <a:rPr lang="en-US" dirty="0">
                <a:latin typeface="Times New Roman" pitchFamily="18" charset="0"/>
                <a:ea typeface="SimSun" pitchFamily="2" charset="-122"/>
                <a:cs typeface="Times New Roman" pitchFamily="18" charset="0"/>
                <a:sym typeface="Symbol"/>
              </a:rPr>
              <a:t> </a:t>
            </a:r>
            <a:endParaRPr lang="en-US" dirty="0">
              <a:latin typeface="Times New Roman" pitchFamily="18" charset="0"/>
              <a:ea typeface="SimSun" pitchFamily="2" charset="-122"/>
              <a:cs typeface="Times New Roman" pitchFamily="18" charset="0"/>
            </a:endParaRPr>
          </a:p>
        </p:txBody>
      </p:sp>
      <p:sp>
        <p:nvSpPr>
          <p:cNvPr id="4" name="TextBox 3"/>
          <p:cNvSpPr txBox="1"/>
          <p:nvPr/>
        </p:nvSpPr>
        <p:spPr>
          <a:xfrm>
            <a:off x="960120" y="2743200"/>
            <a:ext cx="7269480" cy="1701748"/>
          </a:xfrm>
          <a:prstGeom prst="rect">
            <a:avLst/>
          </a:prstGeom>
          <a:noFill/>
        </p:spPr>
        <p:txBody>
          <a:bodyPr wrap="square" rtlCol="0">
            <a:spAutoFit/>
          </a:bodyPr>
          <a:lstStyle/>
          <a:p>
            <a:pPr indent="457200">
              <a:lnSpc>
                <a:spcPct val="150000"/>
              </a:lnSpc>
            </a:pPr>
            <a:r>
              <a:rPr lang="zh-CN" altLang="en-US" dirty="0">
                <a:latin typeface="Times New Roman" pitchFamily="18" charset="0"/>
                <a:ea typeface="SimSun" pitchFamily="2" charset="-122"/>
                <a:cs typeface="Times New Roman" pitchFamily="18" charset="0"/>
              </a:rPr>
              <a:t>到目前为止，人们还不知道是否有一个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可以被一多项式算法所判定，也没有能够证明任何一个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语言</a:t>
            </a:r>
            <a:r>
              <a:rPr lang="en-US"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不可能被一多项式算法所判定。因此，如下图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14-4)</a:t>
            </a:r>
            <a:r>
              <a:rPr lang="zh-CN" altLang="en-US" dirty="0">
                <a:latin typeface="Times New Roman" pitchFamily="18" charset="0"/>
                <a:ea typeface="SimSun" pitchFamily="2" charset="-122"/>
                <a:cs typeface="Times New Roman" pitchFamily="18" charset="0"/>
              </a:rPr>
              <a:t>所示，集合</a:t>
            </a:r>
            <a:r>
              <a:rPr lang="en-US"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NP</a:t>
            </a:r>
            <a:r>
              <a:rPr lang="zh-CN" altLang="en-US" dirty="0">
                <a:latin typeface="Times New Roman" pitchFamily="18" charset="0"/>
                <a:ea typeface="SimSun" pitchFamily="2" charset="-122"/>
                <a:cs typeface="Times New Roman" pitchFamily="18" charset="0"/>
              </a:rPr>
              <a:t> 、和</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的关系有两种，但大部分人相信第二种</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图</a:t>
            </a:r>
            <a:r>
              <a:rPr lang="en-US" dirty="0">
                <a:latin typeface="Times New Roman" pitchFamily="18" charset="0"/>
                <a:ea typeface="SimSun" pitchFamily="2" charset="-122"/>
                <a:cs typeface="Times New Roman" pitchFamily="18" charset="0"/>
              </a:rPr>
              <a:t>14-4(b))</a:t>
            </a:r>
            <a:r>
              <a:rPr lang="zh-CN" altLang="en-US" dirty="0">
                <a:latin typeface="Times New Roman" pitchFamily="18" charset="0"/>
                <a:ea typeface="SimSun" pitchFamily="2" charset="-122"/>
                <a:cs typeface="Times New Roman" pitchFamily="18" charset="0"/>
              </a:rPr>
              <a:t>，但有待证明。 </a:t>
            </a:r>
            <a:endParaRPr lang="en-US" dirty="0">
              <a:latin typeface="Times New Roman" pitchFamily="18" charset="0"/>
              <a:ea typeface="SimSun" pitchFamily="2" charset="-122"/>
              <a:cs typeface="Times New Roman" pitchFamily="18" charset="0"/>
            </a:endParaRPr>
          </a:p>
        </p:txBody>
      </p:sp>
      <p:sp>
        <p:nvSpPr>
          <p:cNvPr id="5" name="Rectangle 1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9" name="Group 20"/>
          <p:cNvGrpSpPr>
            <a:grpSpLocks noChangeAspect="1"/>
          </p:cNvGrpSpPr>
          <p:nvPr/>
        </p:nvGrpSpPr>
        <p:grpSpPr bwMode="auto">
          <a:xfrm>
            <a:off x="2286000" y="4489458"/>
            <a:ext cx="5254661" cy="1834611"/>
            <a:chOff x="3748" y="8387"/>
            <a:chExt cx="5102" cy="1781"/>
          </a:xfrm>
        </p:grpSpPr>
        <p:sp>
          <p:nvSpPr>
            <p:cNvPr id="21" name="Oval 30"/>
            <p:cNvSpPr>
              <a:spLocks noChangeArrowheads="1"/>
            </p:cNvSpPr>
            <p:nvPr/>
          </p:nvSpPr>
          <p:spPr bwMode="auto">
            <a:xfrm>
              <a:off x="7626" y="8757"/>
              <a:ext cx="830" cy="574"/>
            </a:xfrm>
            <a:prstGeom prst="ellipse">
              <a:avLst/>
            </a:prstGeom>
            <a:solidFill>
              <a:srgbClr val="DBE5F1">
                <a:alpha val="30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2" name="Oval 29"/>
            <p:cNvSpPr>
              <a:spLocks noChangeArrowheads="1"/>
            </p:cNvSpPr>
            <p:nvPr/>
          </p:nvSpPr>
          <p:spPr bwMode="auto">
            <a:xfrm>
              <a:off x="6610" y="8615"/>
              <a:ext cx="846" cy="582"/>
            </a:xfrm>
            <a:prstGeom prst="ellipse">
              <a:avLst/>
            </a:prstGeom>
            <a:solidFill>
              <a:srgbClr val="DBE5F1">
                <a:alpha val="30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3" name="Text Box 28"/>
            <p:cNvSpPr txBox="1">
              <a:spLocks noChangeArrowheads="1"/>
            </p:cNvSpPr>
            <p:nvPr/>
          </p:nvSpPr>
          <p:spPr bwMode="auto">
            <a:xfrm>
              <a:off x="6795" y="8691"/>
              <a:ext cx="527"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P</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24" name="Text Box 27"/>
            <p:cNvSpPr txBox="1">
              <a:spLocks noChangeArrowheads="1"/>
            </p:cNvSpPr>
            <p:nvPr/>
          </p:nvSpPr>
          <p:spPr bwMode="auto">
            <a:xfrm>
              <a:off x="7083" y="9207"/>
              <a:ext cx="7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NP</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26"/>
            <p:cNvSpPr txBox="1">
              <a:spLocks noChangeArrowheads="1"/>
            </p:cNvSpPr>
            <p:nvPr/>
          </p:nvSpPr>
          <p:spPr bwMode="auto">
            <a:xfrm>
              <a:off x="7640" y="8819"/>
              <a:ext cx="93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NPC</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26" name="Oval 25"/>
            <p:cNvSpPr>
              <a:spLocks noChangeArrowheads="1"/>
            </p:cNvSpPr>
            <p:nvPr/>
          </p:nvSpPr>
          <p:spPr bwMode="auto">
            <a:xfrm>
              <a:off x="3840" y="8387"/>
              <a:ext cx="2212" cy="124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7" name="Text Box 24"/>
            <p:cNvSpPr txBox="1">
              <a:spLocks noChangeArrowheads="1"/>
            </p:cNvSpPr>
            <p:nvPr/>
          </p:nvSpPr>
          <p:spPr bwMode="auto">
            <a:xfrm>
              <a:off x="3748" y="9655"/>
              <a:ext cx="2457"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P = NPC = NP</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28" name="Text Box 23"/>
            <p:cNvSpPr txBox="1">
              <a:spLocks noChangeArrowheads="1"/>
            </p:cNvSpPr>
            <p:nvPr/>
          </p:nvSpPr>
          <p:spPr bwMode="auto">
            <a:xfrm>
              <a:off x="3979" y="8785"/>
              <a:ext cx="197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P = NPC = NP</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29" name="Text Box 22"/>
            <p:cNvSpPr txBox="1">
              <a:spLocks noChangeArrowheads="1"/>
            </p:cNvSpPr>
            <p:nvPr/>
          </p:nvSpPr>
          <p:spPr bwMode="auto">
            <a:xfrm>
              <a:off x="6438" y="9638"/>
              <a:ext cx="241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P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NPC =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30" name="Oval 21"/>
            <p:cNvSpPr>
              <a:spLocks noChangeArrowheads="1"/>
            </p:cNvSpPr>
            <p:nvPr/>
          </p:nvSpPr>
          <p:spPr bwMode="auto">
            <a:xfrm>
              <a:off x="6472" y="8387"/>
              <a:ext cx="2213" cy="124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31" name="TextBox 30"/>
          <p:cNvSpPr txBox="1"/>
          <p:nvPr/>
        </p:nvSpPr>
        <p:spPr>
          <a:xfrm>
            <a:off x="4105876" y="6287675"/>
            <a:ext cx="1127760" cy="369332"/>
          </a:xfrm>
          <a:prstGeom prst="rect">
            <a:avLst/>
          </a:prstGeom>
          <a:noFill/>
        </p:spPr>
        <p:txBody>
          <a:bodyPr wrap="square" rtlCol="0">
            <a:spAutoFit/>
          </a:bodyPr>
          <a:lstStyle/>
          <a:p>
            <a:r>
              <a:rPr lang="en-US" b="1" dirty="0">
                <a:latin typeface="Times New Roman" pitchFamily="18" charset="0"/>
                <a:ea typeface="SimSun" pitchFamily="2" charset="-122"/>
                <a:cs typeface="Times New Roman" pitchFamily="18" charset="0"/>
              </a:rPr>
              <a:t>图14-4</a:t>
            </a:r>
          </a:p>
        </p:txBody>
      </p:sp>
    </p:spTree>
    <p:extLst>
      <p:ext uri="{BB962C8B-B14F-4D97-AF65-F5344CB8AC3E}">
        <p14:creationId xmlns:p14="http://schemas.microsoft.com/office/powerpoint/2010/main" val="123089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a:t>
            </a:r>
          </a:p>
        </p:txBody>
      </p:sp>
      <p:sp>
        <p:nvSpPr>
          <p:cNvPr id="3" name="TextBox 2"/>
          <p:cNvSpPr txBox="1"/>
          <p:nvPr/>
        </p:nvSpPr>
        <p:spPr>
          <a:xfrm>
            <a:off x="228600" y="762000"/>
            <a:ext cx="8534400" cy="3898055"/>
          </a:xfrm>
          <a:prstGeom prst="rect">
            <a:avLst/>
          </a:prstGeom>
          <a:noFill/>
        </p:spPr>
        <p:txBody>
          <a:bodyPr wrap="square" rtlCol="0">
            <a:spAutoFit/>
          </a:bodyPr>
          <a:lstStyle/>
          <a:p>
            <a:pPr marL="457200" indent="-457200">
              <a:lnSpc>
                <a:spcPct val="120000"/>
              </a:lnSpc>
              <a:buFont typeface="Symbol"/>
              <a:buChar char="·"/>
            </a:pPr>
            <a:r>
              <a:rPr lang="zh-CN" altLang="en-US" sz="2000" dirty="0">
                <a:latin typeface="Times New Roman" pitchFamily="18" charset="0"/>
                <a:ea typeface="SimSun" pitchFamily="2" charset="-122"/>
                <a:cs typeface="Times New Roman" pitchFamily="18" charset="0"/>
              </a:rPr>
              <a:t>图灵机由</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一个有限状态控制器</a:t>
            </a:r>
            <a:r>
              <a:rPr lang="zh-CN" altLang="en-US" sz="2000" dirty="0">
                <a:latin typeface="Times New Roman" pitchFamily="18" charset="0"/>
                <a:ea typeface="SimSun" pitchFamily="2" charset="-122"/>
                <a:cs typeface="Times New Roman" pitchFamily="18" charset="0"/>
              </a:rPr>
              <a:t>和</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一条右端无限长的读写带组成</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120000"/>
              </a:lnSpc>
              <a:buFont typeface="Symbol"/>
              <a:buChar char="·"/>
            </a:pPr>
            <a:r>
              <a:rPr lang="zh-CN" altLang="en-US" sz="2000" dirty="0">
                <a:latin typeface="Times New Roman" pitchFamily="18" charset="0"/>
                <a:ea typeface="SimSun" pitchFamily="2" charset="-122"/>
                <a:cs typeface="Times New Roman" pitchFamily="18" charset="0"/>
              </a:rPr>
              <a:t>读写带从左到右划分为无限多个连续的方格，每个方格可存放有限字符集</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中的一个符号。</a:t>
            </a:r>
            <a:r>
              <a:rPr lang="zh-CN" altLang="en-US" sz="2000" u="sng" dirty="0">
                <a:latin typeface="Times New Roman" pitchFamily="18" charset="0"/>
                <a:ea typeface="SimSun" pitchFamily="2" charset="-122"/>
                <a:cs typeface="Times New Roman" pitchFamily="18" charset="0"/>
              </a:rPr>
              <a:t>空白的格子</a:t>
            </a:r>
            <a:r>
              <a:rPr lang="zh-CN" altLang="en-US" sz="2000" dirty="0">
                <a:latin typeface="Times New Roman" pitchFamily="18" charset="0"/>
                <a:ea typeface="SimSun" pitchFamily="2" charset="-122"/>
                <a:cs typeface="Times New Roman" pitchFamily="18" charset="0"/>
              </a:rPr>
              <a:t>由一个</a:t>
            </a:r>
            <a:r>
              <a:rPr lang="zh-CN" altLang="en-US" sz="2000" u="sng" dirty="0">
                <a:latin typeface="Times New Roman" pitchFamily="18" charset="0"/>
                <a:ea typeface="SimSun" pitchFamily="2" charset="-122"/>
                <a:cs typeface="Times New Roman" pitchFamily="18" charset="0"/>
              </a:rPr>
              <a:t>特殊符号</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表示。</a:t>
            </a:r>
            <a:endParaRPr lang="en-US" altLang="zh-CN" sz="2000" dirty="0">
              <a:latin typeface="Times New Roman" pitchFamily="18" charset="0"/>
              <a:ea typeface="SimSun" pitchFamily="2" charset="-122"/>
              <a:cs typeface="Times New Roman" pitchFamily="18" charset="0"/>
            </a:endParaRPr>
          </a:p>
          <a:p>
            <a:pPr marL="457200" indent="-457200">
              <a:lnSpc>
                <a:spcPct val="120000"/>
              </a:lnSpc>
              <a:buFont typeface="Symbol"/>
              <a:buChar char="·"/>
            </a:pPr>
            <a:r>
              <a:rPr lang="zh-CN" altLang="en-US" sz="2000" dirty="0">
                <a:latin typeface="Times New Roman" pitchFamily="18" charset="0"/>
                <a:ea typeface="SimSun" pitchFamily="2" charset="-122"/>
                <a:cs typeface="Times New Roman" pitchFamily="18" charset="0"/>
              </a:rPr>
              <a:t>有限状态控制器在任一时刻处于</a:t>
            </a:r>
            <a:r>
              <a:rPr lang="zh-CN" altLang="en-US" sz="2000" u="sng" dirty="0">
                <a:latin typeface="Times New Roman" pitchFamily="18" charset="0"/>
                <a:ea typeface="SimSun" pitchFamily="2" charset="-122"/>
                <a:cs typeface="Times New Roman" pitchFamily="18" charset="0"/>
              </a:rPr>
              <a:t>有限状态集合</a:t>
            </a:r>
            <a:r>
              <a:rPr lang="en-US" sz="2000" i="1" dirty="0" err="1">
                <a:latin typeface="Times New Roman" pitchFamily="18" charset="0"/>
                <a:ea typeface="SimSun" pitchFamily="2" charset="-122"/>
                <a:cs typeface="Times New Roman" pitchFamily="18" charset="0"/>
              </a:rPr>
              <a:t>Q</a:t>
            </a:r>
            <a:r>
              <a:rPr lang="en-US" sz="2000" dirty="0" err="1">
                <a:latin typeface="Times New Roman" pitchFamily="18" charset="0"/>
                <a:ea typeface="SimSun" pitchFamily="2" charset="-122"/>
                <a:cs typeface="Times New Roman" pitchFamily="18" charset="0"/>
              </a:rPr>
              <a:t>中</a:t>
            </a:r>
            <a:r>
              <a:rPr lang="zh-CN" altLang="en-US" sz="2000" dirty="0">
                <a:latin typeface="Times New Roman" pitchFamily="18" charset="0"/>
                <a:ea typeface="SimSun" pitchFamily="2" charset="-122"/>
                <a:cs typeface="Times New Roman" pitchFamily="18" charset="0"/>
              </a:rPr>
              <a:t>的某一个状态</a:t>
            </a:r>
            <a:r>
              <a:rPr lang="en-US" sz="2000" i="1" dirty="0">
                <a:latin typeface="Times New Roman" pitchFamily="18" charset="0"/>
                <a:ea typeface="SimSun" pitchFamily="2" charset="-122"/>
                <a:cs typeface="Times New Roman" pitchFamily="18" charset="0"/>
              </a:rPr>
              <a:t>q</a:t>
            </a:r>
            <a:r>
              <a:rPr lang="zh-CN" altLang="en-US" sz="2000" dirty="0">
                <a:latin typeface="Times New Roman" pitchFamily="18" charset="0"/>
                <a:ea typeface="SimSun" pitchFamily="2" charset="-122"/>
                <a:cs typeface="Times New Roman" pitchFamily="18" charset="0"/>
              </a:rPr>
              <a:t>并控制一个读写头进行读写操作。</a:t>
            </a:r>
            <a:endParaRPr lang="en-US" altLang="zh-CN" sz="2000" dirty="0">
              <a:latin typeface="Times New Roman" pitchFamily="18" charset="0"/>
              <a:ea typeface="SimSun" pitchFamily="2" charset="-122"/>
              <a:cs typeface="Times New Roman" pitchFamily="18" charset="0"/>
            </a:endParaRPr>
          </a:p>
          <a:p>
            <a:pPr marL="457200" indent="-457200">
              <a:lnSpc>
                <a:spcPct val="120000"/>
              </a:lnSpc>
              <a:buFont typeface="Symbol"/>
              <a:buChar char="·"/>
            </a:pPr>
            <a:r>
              <a:rPr lang="zh-CN" altLang="en-US" sz="2000" dirty="0">
                <a:latin typeface="Times New Roman" pitchFamily="18" charset="0"/>
                <a:ea typeface="SimSun" pitchFamily="2" charset="-122"/>
                <a:cs typeface="Times New Roman" pitchFamily="18" charset="0"/>
              </a:rPr>
              <a:t>这个读写头在任意一个时刻扫描读写带上的一个方格中的字符</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。然后，有限状态控制器根据其自身当前状态和所扫描的字符做三件事：</a:t>
            </a:r>
            <a:endParaRPr lang="en-US" sz="2000" dirty="0">
              <a:latin typeface="Times New Roman" pitchFamily="18" charset="0"/>
              <a:ea typeface="SimSun" pitchFamily="2" charset="-122"/>
              <a:cs typeface="Times New Roman" pitchFamily="18" charset="0"/>
            </a:endParaRPr>
          </a:p>
          <a:p>
            <a:pPr marL="914400" lvl="0" indent="-457200">
              <a:lnSpc>
                <a:spcPct val="120000"/>
              </a:lnSpc>
              <a:buAutoNum type="arabicParenBoth"/>
            </a:pPr>
            <a:r>
              <a:rPr lang="zh-CN" altLang="en-US" sz="2000" dirty="0">
                <a:latin typeface="Times New Roman" pitchFamily="18" charset="0"/>
                <a:ea typeface="SimSun" pitchFamily="2" charset="-122"/>
                <a:cs typeface="Times New Roman" pitchFamily="18" charset="0"/>
              </a:rPr>
              <a:t>确定控制器下一时刻的状态为</a:t>
            </a:r>
            <a:r>
              <a:rPr lang="en-US" sz="2000" i="1" dirty="0">
                <a:latin typeface="Times New Roman" pitchFamily="18" charset="0"/>
                <a:ea typeface="SimSun" pitchFamily="2" charset="-122"/>
                <a:cs typeface="Times New Roman" pitchFamily="18" charset="0"/>
              </a:rPr>
              <a:t>q</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p>
          <a:p>
            <a:pPr marL="914400" lvl="0" indent="-457200">
              <a:lnSpc>
                <a:spcPct val="120000"/>
              </a:lnSpc>
              <a:buAutoNum type="arabicParenBoth"/>
            </a:pPr>
            <a:r>
              <a:rPr lang="zh-CN" altLang="en-US" sz="2000" dirty="0">
                <a:latin typeface="Times New Roman" pitchFamily="18" charset="0"/>
                <a:ea typeface="SimSun" pitchFamily="2" charset="-122"/>
                <a:cs typeface="Times New Roman" pitchFamily="18" charset="0"/>
              </a:rPr>
              <a:t>更新所扫描的字符为</a:t>
            </a:r>
            <a:r>
              <a:rPr lang="en-US" sz="20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sym typeface="Symbol" panose="05050102010706020507" pitchFamily="18" charset="2"/>
              </a:rPr>
              <a:t></a:t>
            </a:r>
            <a:endParaRPr lang="en-US" sz="2000" dirty="0">
              <a:latin typeface="Times New Roman" pitchFamily="18" charset="0"/>
              <a:ea typeface="SimSun" pitchFamily="2" charset="-122"/>
              <a:cs typeface="Times New Roman" pitchFamily="18" charset="0"/>
            </a:endParaRPr>
          </a:p>
          <a:p>
            <a:pPr marL="914400" lvl="0" indent="-457200">
              <a:lnSpc>
                <a:spcPct val="120000"/>
              </a:lnSpc>
              <a:buAutoNum type="arabicParenBoth"/>
            </a:pPr>
            <a:r>
              <a:rPr lang="zh-CN" altLang="en-US" sz="2000" dirty="0">
                <a:latin typeface="Times New Roman" pitchFamily="18" charset="0"/>
                <a:ea typeface="SimSun" pitchFamily="2" charset="-122"/>
                <a:cs typeface="Times New Roman" pitchFamily="18" charset="0"/>
              </a:rPr>
              <a:t>决定读写头“左移一格</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L</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”、“右移一格</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R</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”，还是“不动</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29B3E90B-C56D-492D-BD7F-C890CFA880F1}"/>
              </a:ext>
            </a:extLst>
          </p:cNvPr>
          <p:cNvSpPr txBox="1"/>
          <p:nvPr/>
        </p:nvSpPr>
        <p:spPr>
          <a:xfrm>
            <a:off x="914400" y="6096000"/>
            <a:ext cx="876300" cy="369332"/>
          </a:xfrm>
          <a:prstGeom prst="rect">
            <a:avLst/>
          </a:prstGeom>
          <a:solidFill>
            <a:srgbClr val="FFC000"/>
          </a:solidFill>
        </p:spPr>
        <p:txBody>
          <a:bodyPr wrap="square" rtlCol="0">
            <a:spAutoFit/>
          </a:bodyPr>
          <a:lstStyle/>
          <a:p>
            <a:r>
              <a:rPr lang="zh-CN" altLang="en-US" dirty="0">
                <a:latin typeface="Times" panose="02020603050405020304" pitchFamily="18" charset="0"/>
              </a:rPr>
              <a:t>接下页</a:t>
            </a:r>
            <a:endParaRPr lang="en-US" dirty="0">
              <a:latin typeface="Times" panose="02020603050405020304" pitchFamily="18" charset="0"/>
            </a:endParaRPr>
          </a:p>
        </p:txBody>
      </p:sp>
      <p:grpSp>
        <p:nvGrpSpPr>
          <p:cNvPr id="5" name="Group 106">
            <a:extLst>
              <a:ext uri="{FF2B5EF4-FFF2-40B4-BE49-F238E27FC236}">
                <a16:creationId xmlns:a16="http://schemas.microsoft.com/office/drawing/2014/main" id="{DB16804A-7FA4-4D4B-978B-F567D92D3FAD}"/>
              </a:ext>
            </a:extLst>
          </p:cNvPr>
          <p:cNvGrpSpPr>
            <a:grpSpLocks noChangeAspect="1"/>
          </p:cNvGrpSpPr>
          <p:nvPr/>
        </p:nvGrpSpPr>
        <p:grpSpPr bwMode="auto">
          <a:xfrm>
            <a:off x="3124200" y="4953000"/>
            <a:ext cx="5194535" cy="1905000"/>
            <a:chOff x="2440" y="1440"/>
            <a:chExt cx="5139" cy="1885"/>
          </a:xfrm>
        </p:grpSpPr>
        <p:sp>
          <p:nvSpPr>
            <p:cNvPr id="6" name="AutoShape 130">
              <a:extLst>
                <a:ext uri="{FF2B5EF4-FFF2-40B4-BE49-F238E27FC236}">
                  <a16:creationId xmlns:a16="http://schemas.microsoft.com/office/drawing/2014/main" id="{6F3028E4-C164-45FF-8A72-E4B6C0A3F2E3}"/>
                </a:ext>
              </a:extLst>
            </p:cNvPr>
            <p:cNvSpPr>
              <a:spLocks noChangeAspect="1" noChangeArrowheads="1" noTextEdit="1"/>
            </p:cNvSpPr>
            <p:nvPr/>
          </p:nvSpPr>
          <p:spPr bwMode="auto">
            <a:xfrm>
              <a:off x="2440" y="1440"/>
              <a:ext cx="5139" cy="1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nvGrpSpPr>
            <p:cNvPr id="7" name="Group 107">
              <a:extLst>
                <a:ext uri="{FF2B5EF4-FFF2-40B4-BE49-F238E27FC236}">
                  <a16:creationId xmlns:a16="http://schemas.microsoft.com/office/drawing/2014/main" id="{A718CC53-4933-4CDB-8A6F-C8F2EE30F79B}"/>
                </a:ext>
              </a:extLst>
            </p:cNvPr>
            <p:cNvGrpSpPr>
              <a:grpSpLocks/>
            </p:cNvGrpSpPr>
            <p:nvPr/>
          </p:nvGrpSpPr>
          <p:grpSpPr bwMode="auto">
            <a:xfrm>
              <a:off x="2997" y="1486"/>
              <a:ext cx="4093" cy="1585"/>
              <a:chOff x="4140" y="1486"/>
              <a:chExt cx="4093" cy="1585"/>
            </a:xfrm>
          </p:grpSpPr>
          <p:sp>
            <p:nvSpPr>
              <p:cNvPr id="8" name="Text Box 129">
                <a:extLst>
                  <a:ext uri="{FF2B5EF4-FFF2-40B4-BE49-F238E27FC236}">
                    <a16:creationId xmlns:a16="http://schemas.microsoft.com/office/drawing/2014/main" id="{BA8B553E-F860-4A02-8955-9D0F175E448E}"/>
                  </a:ext>
                </a:extLst>
              </p:cNvPr>
              <p:cNvSpPr txBox="1">
                <a:spLocks noChangeArrowheads="1"/>
              </p:cNvSpPr>
              <p:nvPr/>
            </p:nvSpPr>
            <p:spPr bwMode="auto">
              <a:xfrm>
                <a:off x="5989" y="1539"/>
                <a:ext cx="421"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9" name="Text Box 128">
                <a:extLst>
                  <a:ext uri="{FF2B5EF4-FFF2-40B4-BE49-F238E27FC236}">
                    <a16:creationId xmlns:a16="http://schemas.microsoft.com/office/drawing/2014/main" id="{773B25AA-3864-4B3D-89FE-2C221B215B9F}"/>
                  </a:ext>
                </a:extLst>
              </p:cNvPr>
              <p:cNvSpPr txBox="1">
                <a:spLocks noChangeArrowheads="1"/>
              </p:cNvSpPr>
              <p:nvPr/>
            </p:nvSpPr>
            <p:spPr bwMode="auto">
              <a:xfrm>
                <a:off x="4145" y="1512"/>
                <a:ext cx="420" cy="4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0" name="Text Box 127">
                <a:extLst>
                  <a:ext uri="{FF2B5EF4-FFF2-40B4-BE49-F238E27FC236}">
                    <a16:creationId xmlns:a16="http://schemas.microsoft.com/office/drawing/2014/main" id="{538768B0-AD0E-448F-B002-2662660C2E46}"/>
                  </a:ext>
                </a:extLst>
              </p:cNvPr>
              <p:cNvSpPr txBox="1">
                <a:spLocks noChangeArrowheads="1"/>
              </p:cNvSpPr>
              <p:nvPr/>
            </p:nvSpPr>
            <p:spPr bwMode="auto">
              <a:xfrm>
                <a:off x="4869" y="1520"/>
                <a:ext cx="421"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1" name="Text Box 126">
                <a:extLst>
                  <a:ext uri="{FF2B5EF4-FFF2-40B4-BE49-F238E27FC236}">
                    <a16:creationId xmlns:a16="http://schemas.microsoft.com/office/drawing/2014/main" id="{918772BB-4C25-41F4-88ED-378DD1C7AA13}"/>
                  </a:ext>
                </a:extLst>
              </p:cNvPr>
              <p:cNvSpPr txBox="1">
                <a:spLocks noChangeArrowheads="1"/>
              </p:cNvSpPr>
              <p:nvPr/>
            </p:nvSpPr>
            <p:spPr bwMode="auto">
              <a:xfrm>
                <a:off x="4494" y="1517"/>
                <a:ext cx="422" cy="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2" name="Text Box 125">
                <a:extLst>
                  <a:ext uri="{FF2B5EF4-FFF2-40B4-BE49-F238E27FC236}">
                    <a16:creationId xmlns:a16="http://schemas.microsoft.com/office/drawing/2014/main" id="{E3D45464-1110-48B9-AC39-705FACEC7E7E}"/>
                  </a:ext>
                </a:extLst>
              </p:cNvPr>
              <p:cNvSpPr txBox="1">
                <a:spLocks noChangeArrowheads="1"/>
              </p:cNvSpPr>
              <p:nvPr/>
            </p:nvSpPr>
            <p:spPr bwMode="auto">
              <a:xfrm>
                <a:off x="5242" y="1527"/>
                <a:ext cx="420"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3" name="Text Box 124">
                <a:extLst>
                  <a:ext uri="{FF2B5EF4-FFF2-40B4-BE49-F238E27FC236}">
                    <a16:creationId xmlns:a16="http://schemas.microsoft.com/office/drawing/2014/main" id="{9704D4AE-D20E-431F-82DC-DF1891321CCB}"/>
                  </a:ext>
                </a:extLst>
              </p:cNvPr>
              <p:cNvSpPr txBox="1">
                <a:spLocks noChangeArrowheads="1"/>
              </p:cNvSpPr>
              <p:nvPr/>
            </p:nvSpPr>
            <p:spPr bwMode="auto">
              <a:xfrm>
                <a:off x="5614" y="1542"/>
                <a:ext cx="421" cy="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4" name="Text Box 123">
                <a:extLst>
                  <a:ext uri="{FF2B5EF4-FFF2-40B4-BE49-F238E27FC236}">
                    <a16:creationId xmlns:a16="http://schemas.microsoft.com/office/drawing/2014/main" id="{789AF1CE-C17E-4AE3-A290-3385BB96B9A6}"/>
                  </a:ext>
                </a:extLst>
              </p:cNvPr>
              <p:cNvSpPr txBox="1">
                <a:spLocks noChangeArrowheads="1"/>
              </p:cNvSpPr>
              <p:nvPr/>
            </p:nvSpPr>
            <p:spPr bwMode="auto">
              <a:xfrm>
                <a:off x="6740" y="1526"/>
                <a:ext cx="421"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5" name="Text Box 122">
                <a:extLst>
                  <a:ext uri="{FF2B5EF4-FFF2-40B4-BE49-F238E27FC236}">
                    <a16:creationId xmlns:a16="http://schemas.microsoft.com/office/drawing/2014/main" id="{EA55D0CE-AB30-4545-A5B5-0D0EC65B6051}"/>
                  </a:ext>
                </a:extLst>
              </p:cNvPr>
              <p:cNvSpPr txBox="1">
                <a:spLocks noChangeArrowheads="1"/>
              </p:cNvSpPr>
              <p:nvPr/>
            </p:nvSpPr>
            <p:spPr bwMode="auto">
              <a:xfrm>
                <a:off x="6347" y="1541"/>
                <a:ext cx="422"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a:ln>
                    <a:noFill/>
                  </a:ln>
                  <a:solidFill>
                    <a:schemeClr val="tx1"/>
                  </a:solidFill>
                  <a:effectLst/>
                  <a:latin typeface="Arial" pitchFamily="34" charset="0"/>
                  <a:cs typeface="Arial" pitchFamily="34" charset="0"/>
                </a:endParaRPr>
              </a:p>
            </p:txBody>
          </p:sp>
          <p:sp>
            <p:nvSpPr>
              <p:cNvPr id="16" name="Text Box 121">
                <a:extLst>
                  <a:ext uri="{FF2B5EF4-FFF2-40B4-BE49-F238E27FC236}">
                    <a16:creationId xmlns:a16="http://schemas.microsoft.com/office/drawing/2014/main" id="{D9C491D4-ED95-41D8-8929-660009A79111}"/>
                  </a:ext>
                </a:extLst>
              </p:cNvPr>
              <p:cNvSpPr txBox="1">
                <a:spLocks noChangeArrowheads="1"/>
              </p:cNvSpPr>
              <p:nvPr/>
            </p:nvSpPr>
            <p:spPr bwMode="auto">
              <a:xfrm>
                <a:off x="7201" y="1486"/>
                <a:ext cx="103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p>
            </p:txBody>
          </p:sp>
          <p:sp>
            <p:nvSpPr>
              <p:cNvPr id="17" name="Text Box 120">
                <a:extLst>
                  <a:ext uri="{FF2B5EF4-FFF2-40B4-BE49-F238E27FC236}">
                    <a16:creationId xmlns:a16="http://schemas.microsoft.com/office/drawing/2014/main" id="{8C7BA4DC-E6B9-4193-9357-22EB2D380AB6}"/>
                  </a:ext>
                </a:extLst>
              </p:cNvPr>
              <p:cNvSpPr txBox="1">
                <a:spLocks noChangeArrowheads="1"/>
              </p:cNvSpPr>
              <p:nvPr/>
            </p:nvSpPr>
            <p:spPr bwMode="auto">
              <a:xfrm>
                <a:off x="4565" y="2361"/>
                <a:ext cx="1879" cy="7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有限状态控制器</a:t>
                </a:r>
                <a:endParaRPr kumimoji="0" lang="zh-CN" sz="1000" b="0" i="0" u="none" strike="noStrike" cap="none" normalizeH="0" baseline="0" dirty="0">
                  <a:ln>
                    <a:noFill/>
                  </a:ln>
                  <a:solidFill>
                    <a:schemeClr val="tx1"/>
                  </a:solidFill>
                  <a:effectLst/>
                  <a:latin typeface="Arial" pitchFamily="34" charset="0"/>
                  <a:cs typeface="Arial" pitchFamily="34" charset="0"/>
                </a:endParaRPr>
              </a:p>
            </p:txBody>
          </p:sp>
          <p:sp>
            <p:nvSpPr>
              <p:cNvPr id="18" name="Line 119">
                <a:extLst>
                  <a:ext uri="{FF2B5EF4-FFF2-40B4-BE49-F238E27FC236}">
                    <a16:creationId xmlns:a16="http://schemas.microsoft.com/office/drawing/2014/main" id="{5D63919C-39CB-42C8-8EB9-A0D37E06E5FE}"/>
                  </a:ext>
                </a:extLst>
              </p:cNvPr>
              <p:cNvSpPr>
                <a:spLocks noChangeShapeType="1"/>
              </p:cNvSpPr>
              <p:nvPr/>
            </p:nvSpPr>
            <p:spPr bwMode="auto">
              <a:xfrm flipV="1">
                <a:off x="5456" y="1951"/>
                <a:ext cx="1"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9" name="AutoShape 118">
                <a:extLst>
                  <a:ext uri="{FF2B5EF4-FFF2-40B4-BE49-F238E27FC236}">
                    <a16:creationId xmlns:a16="http://schemas.microsoft.com/office/drawing/2014/main" id="{D0C8F3FE-0E8D-49BE-BF55-12466665D640}"/>
                  </a:ext>
                </a:extLst>
              </p:cNvPr>
              <p:cNvSpPr>
                <a:spLocks noChangeShapeType="1"/>
              </p:cNvSpPr>
              <p:nvPr/>
            </p:nvSpPr>
            <p:spPr bwMode="auto">
              <a:xfrm>
                <a:off x="4149" y="1557"/>
                <a:ext cx="380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0" name="AutoShape 117">
                <a:extLst>
                  <a:ext uri="{FF2B5EF4-FFF2-40B4-BE49-F238E27FC236}">
                    <a16:creationId xmlns:a16="http://schemas.microsoft.com/office/drawing/2014/main" id="{67293558-0974-4EA3-AFA9-7E90A658748C}"/>
                  </a:ext>
                </a:extLst>
              </p:cNvPr>
              <p:cNvSpPr>
                <a:spLocks noChangeShapeType="1"/>
              </p:cNvSpPr>
              <p:nvPr/>
            </p:nvSpPr>
            <p:spPr bwMode="auto">
              <a:xfrm>
                <a:off x="4146" y="1941"/>
                <a:ext cx="380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1" name="AutoShape 116">
                <a:extLst>
                  <a:ext uri="{FF2B5EF4-FFF2-40B4-BE49-F238E27FC236}">
                    <a16:creationId xmlns:a16="http://schemas.microsoft.com/office/drawing/2014/main" id="{364F7F9A-91F3-4D38-AE41-4A19B3DF6107}"/>
                  </a:ext>
                </a:extLst>
              </p:cNvPr>
              <p:cNvSpPr>
                <a:spLocks noChangeShapeType="1"/>
              </p:cNvSpPr>
              <p:nvPr/>
            </p:nvSpPr>
            <p:spPr bwMode="auto">
              <a:xfrm>
                <a:off x="4140" y="1557"/>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2" name="AutoShape 115">
                <a:extLst>
                  <a:ext uri="{FF2B5EF4-FFF2-40B4-BE49-F238E27FC236}">
                    <a16:creationId xmlns:a16="http://schemas.microsoft.com/office/drawing/2014/main" id="{70EAE603-6862-4F4D-BB94-90AE73CC4B45}"/>
                  </a:ext>
                </a:extLst>
              </p:cNvPr>
              <p:cNvSpPr>
                <a:spLocks noChangeShapeType="1"/>
              </p:cNvSpPr>
              <p:nvPr/>
            </p:nvSpPr>
            <p:spPr bwMode="auto">
              <a:xfrm>
                <a:off x="4515"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AutoShape 114">
                <a:extLst>
                  <a:ext uri="{FF2B5EF4-FFF2-40B4-BE49-F238E27FC236}">
                    <a16:creationId xmlns:a16="http://schemas.microsoft.com/office/drawing/2014/main" id="{A8908E54-6882-4B9A-B5D7-0AAE4AD0E3F9}"/>
                  </a:ext>
                </a:extLst>
              </p:cNvPr>
              <p:cNvSpPr>
                <a:spLocks noChangeShapeType="1"/>
              </p:cNvSpPr>
              <p:nvPr/>
            </p:nvSpPr>
            <p:spPr bwMode="auto">
              <a:xfrm>
                <a:off x="4890" y="1569"/>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4" name="AutoShape 113">
                <a:extLst>
                  <a:ext uri="{FF2B5EF4-FFF2-40B4-BE49-F238E27FC236}">
                    <a16:creationId xmlns:a16="http://schemas.microsoft.com/office/drawing/2014/main" id="{B32C5A36-F01C-42E2-A1F4-2198079569F1}"/>
                  </a:ext>
                </a:extLst>
              </p:cNvPr>
              <p:cNvSpPr>
                <a:spLocks noChangeShapeType="1"/>
              </p:cNvSpPr>
              <p:nvPr/>
            </p:nvSpPr>
            <p:spPr bwMode="auto">
              <a:xfrm>
                <a:off x="5265" y="1566"/>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5" name="AutoShape 112">
                <a:extLst>
                  <a:ext uri="{FF2B5EF4-FFF2-40B4-BE49-F238E27FC236}">
                    <a16:creationId xmlns:a16="http://schemas.microsoft.com/office/drawing/2014/main" id="{0EB30FB0-0AA7-4F9B-BBF3-896B186755B4}"/>
                  </a:ext>
                </a:extLst>
              </p:cNvPr>
              <p:cNvSpPr>
                <a:spLocks noChangeShapeType="1"/>
              </p:cNvSpPr>
              <p:nvPr/>
            </p:nvSpPr>
            <p:spPr bwMode="auto">
              <a:xfrm>
                <a:off x="5631"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6" name="AutoShape 111">
                <a:extLst>
                  <a:ext uri="{FF2B5EF4-FFF2-40B4-BE49-F238E27FC236}">
                    <a16:creationId xmlns:a16="http://schemas.microsoft.com/office/drawing/2014/main" id="{721CE49F-1BD4-49C9-8B1A-25787E1083AE}"/>
                  </a:ext>
                </a:extLst>
              </p:cNvPr>
              <p:cNvSpPr>
                <a:spLocks noChangeShapeType="1"/>
              </p:cNvSpPr>
              <p:nvPr/>
            </p:nvSpPr>
            <p:spPr bwMode="auto">
              <a:xfrm>
                <a:off x="5991" y="1563"/>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7" name="AutoShape 110">
                <a:extLst>
                  <a:ext uri="{FF2B5EF4-FFF2-40B4-BE49-F238E27FC236}">
                    <a16:creationId xmlns:a16="http://schemas.microsoft.com/office/drawing/2014/main" id="{547ACA4D-EEEB-4518-905E-86DACC2F32C7}"/>
                  </a:ext>
                </a:extLst>
              </p:cNvPr>
              <p:cNvSpPr>
                <a:spLocks noChangeShapeType="1"/>
              </p:cNvSpPr>
              <p:nvPr/>
            </p:nvSpPr>
            <p:spPr bwMode="auto">
              <a:xfrm>
                <a:off x="6351" y="1572"/>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 name="AutoShape 109">
                <a:extLst>
                  <a:ext uri="{FF2B5EF4-FFF2-40B4-BE49-F238E27FC236}">
                    <a16:creationId xmlns:a16="http://schemas.microsoft.com/office/drawing/2014/main" id="{535C2EF1-ADB5-474D-8284-E6163E06CEF8}"/>
                  </a:ext>
                </a:extLst>
              </p:cNvPr>
              <p:cNvSpPr>
                <a:spLocks noChangeShapeType="1"/>
              </p:cNvSpPr>
              <p:nvPr/>
            </p:nvSpPr>
            <p:spPr bwMode="auto">
              <a:xfrm>
                <a:off x="6747" y="1554"/>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9" name="AutoShape 108">
                <a:extLst>
                  <a:ext uri="{FF2B5EF4-FFF2-40B4-BE49-F238E27FC236}">
                    <a16:creationId xmlns:a16="http://schemas.microsoft.com/office/drawing/2014/main" id="{027A579A-CB31-4142-A8BE-05D5C07A6C6E}"/>
                  </a:ext>
                </a:extLst>
              </p:cNvPr>
              <p:cNvSpPr>
                <a:spLocks noChangeShapeType="1"/>
              </p:cNvSpPr>
              <p:nvPr/>
            </p:nvSpPr>
            <p:spPr bwMode="auto">
              <a:xfrm>
                <a:off x="7152" y="1572"/>
                <a:ext cx="10" cy="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spTree>
    <p:extLst>
      <p:ext uri="{BB962C8B-B14F-4D97-AF65-F5344CB8AC3E}">
        <p14:creationId xmlns:p14="http://schemas.microsoft.com/office/powerpoint/2010/main" val="1726883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67008"/>
            <a:ext cx="7562402" cy="1226298"/>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pPr>
            <a:endParaRPr lang="en-US" sz="2400" b="1"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文本框 14">
            <a:extLst>
              <a:ext uri="{FF2B5EF4-FFF2-40B4-BE49-F238E27FC236}">
                <a16:creationId xmlns:a16="http://schemas.microsoft.com/office/drawing/2014/main" id="{EE98C752-1123-4E0E-A067-0F408F77B51E}"/>
              </a:ext>
            </a:extLst>
          </p:cNvPr>
          <p:cNvSpPr txBox="1"/>
          <p:nvPr/>
        </p:nvSpPr>
        <p:spPr>
          <a:xfrm>
            <a:off x="685800" y="1443335"/>
            <a:ext cx="2743200" cy="461665"/>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en-US" dirty="0" err="1"/>
              <a:t>可满足性问题</a:t>
            </a:r>
            <a:r>
              <a:rPr lang="en-US" dirty="0"/>
              <a:t> SAT</a:t>
            </a:r>
          </a:p>
        </p:txBody>
      </p:sp>
      <p:sp>
        <p:nvSpPr>
          <p:cNvPr id="17" name="文本框 16">
            <a:extLst>
              <a:ext uri="{FF2B5EF4-FFF2-40B4-BE49-F238E27FC236}">
                <a16:creationId xmlns:a16="http://schemas.microsoft.com/office/drawing/2014/main" id="{4555BF78-ED94-4BFD-835E-582ACBCAD20D}"/>
              </a:ext>
            </a:extLst>
          </p:cNvPr>
          <p:cNvSpPr txBox="1"/>
          <p:nvPr/>
        </p:nvSpPr>
        <p:spPr>
          <a:xfrm>
            <a:off x="685800" y="1920867"/>
            <a:ext cx="8229600" cy="4542847"/>
          </a:xfrm>
          <a:prstGeom prst="rect">
            <a:avLst/>
          </a:prstGeom>
          <a:noFill/>
          <a:ln w="22225">
            <a:solidFill>
              <a:schemeClr val="tx1"/>
            </a:solidFill>
          </a:ln>
        </p:spPr>
        <p:txBody>
          <a:bodyPr wrap="square">
            <a:spAutoFit/>
          </a:bodyPr>
          <a:lstStyle>
            <a:defPPr>
              <a:defRPr lang="en-US"/>
            </a:defPPr>
            <a:lvl1pPr>
              <a:lnSpc>
                <a:spcPct val="110000"/>
              </a:lnSpc>
              <a:defRPr sz="2000">
                <a:latin typeface="Times" panose="02020603050405020304" pitchFamily="18" charset="0"/>
              </a:defRPr>
            </a:lvl1pPr>
          </a:lstStyle>
          <a:p>
            <a:r>
              <a:rPr lang="en-US" dirty="0" err="1"/>
              <a:t>可满足性问题</a:t>
            </a:r>
            <a:r>
              <a:rPr lang="en-US" dirty="0"/>
              <a:t>(Boolean Satisfiability </a:t>
            </a:r>
            <a:r>
              <a:rPr lang="en-US" dirty="0" err="1"/>
              <a:t>Problem,简称SAT</a:t>
            </a:r>
            <a:r>
              <a:rPr lang="en-US" dirty="0"/>
              <a:t>)</a:t>
            </a:r>
            <a:r>
              <a:rPr lang="en-US" dirty="0" err="1"/>
              <a:t>是关于判断一个布尔表达式是否可为真的问题</a:t>
            </a:r>
            <a:r>
              <a:rPr lang="en-US" dirty="0"/>
              <a:t>.</a:t>
            </a:r>
          </a:p>
          <a:p>
            <a:endParaRPr lang="en-US" dirty="0"/>
          </a:p>
          <a:p>
            <a:r>
              <a:rPr lang="zh-CN" altLang="en-US" dirty="0"/>
              <a:t>        布尔表达式就是用一些逻辑运算符把若干个布尔变量连接起来的表达式，常见的预算符有</a:t>
            </a:r>
            <a:r>
              <a:rPr lang="zh-CN" altLang="en-US" dirty="0">
                <a:sym typeface="Symbol" panose="05050102010706020507" pitchFamily="18" charset="2"/>
              </a:rPr>
              <a:t>（与）、（或）、（非）、（如果</a:t>
            </a:r>
            <a:r>
              <a:rPr lang="en-US" altLang="zh-CN" dirty="0">
                <a:sym typeface="Symbol" panose="05050102010706020507" pitchFamily="18" charset="2"/>
              </a:rPr>
              <a:t>…</a:t>
            </a:r>
            <a:r>
              <a:rPr lang="zh-CN" altLang="en-US" dirty="0">
                <a:sym typeface="Symbol" panose="05050102010706020507" pitchFamily="18" charset="2"/>
              </a:rPr>
              <a:t>则）、（当且仅当）等。例如</a:t>
            </a:r>
            <a:endParaRPr lang="en-US" altLang="zh-CN" dirty="0">
              <a:sym typeface="Symbol" panose="05050102010706020507" pitchFamily="18" charset="2"/>
            </a:endParaRPr>
          </a:p>
          <a:p>
            <a:r>
              <a:rPr lang="zh-CN" altLang="en-US" dirty="0">
                <a:sym typeface="Symbol" panose="05050102010706020507" pitchFamily="18" charset="2"/>
              </a:rPr>
              <a:t>                 </a:t>
            </a:r>
            <a:r>
              <a:rPr lang="en-US" altLang="zh-CN" dirty="0">
                <a:sym typeface="Symbol" panose="05050102010706020507" pitchFamily="18" charset="2"/>
              </a:rPr>
              <a:t>= ((x1 </a:t>
            </a:r>
            <a:r>
              <a:rPr lang="zh-CN" altLang="en-US" dirty="0">
                <a:sym typeface="Symbol" panose="05050102010706020507" pitchFamily="18" charset="2"/>
              </a:rPr>
              <a:t> </a:t>
            </a:r>
            <a:r>
              <a:rPr lang="en-US" altLang="zh-CN" dirty="0">
                <a:sym typeface="Symbol" panose="05050102010706020507" pitchFamily="18" charset="2"/>
              </a:rPr>
              <a:t>x2)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x1</a:t>
            </a:r>
            <a:r>
              <a:rPr lang="zh-CN" altLang="en-US" dirty="0">
                <a:sym typeface="Symbol" panose="05050102010706020507" pitchFamily="18" charset="2"/>
              </a:rPr>
              <a:t>  </a:t>
            </a:r>
            <a:r>
              <a:rPr lang="en-US" altLang="zh-CN" dirty="0">
                <a:sym typeface="Symbol" panose="05050102010706020507" pitchFamily="18" charset="2"/>
              </a:rPr>
              <a:t>x3) </a:t>
            </a:r>
            <a:r>
              <a:rPr lang="zh-CN" altLang="en-US" dirty="0">
                <a:sym typeface="Symbol" panose="05050102010706020507" pitchFamily="18" charset="2"/>
              </a:rPr>
              <a:t> </a:t>
            </a:r>
            <a:r>
              <a:rPr lang="en-US" altLang="zh-CN" dirty="0">
                <a:sym typeface="Symbol" panose="05050102010706020507" pitchFamily="18" charset="2"/>
              </a:rPr>
              <a:t>x4)) </a:t>
            </a:r>
            <a:r>
              <a:rPr lang="zh-CN" altLang="en-US" dirty="0">
                <a:solidFill>
                  <a:srgbClr val="FF0000"/>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x2 </a:t>
            </a:r>
            <a:r>
              <a:rPr lang="zh-CN" altLang="en-US" dirty="0">
                <a:sym typeface="Symbol" panose="05050102010706020507" pitchFamily="18" charset="2"/>
              </a:rPr>
              <a:t> </a:t>
            </a:r>
            <a:r>
              <a:rPr lang="en-US" altLang="zh-CN" dirty="0">
                <a:sym typeface="Symbol" panose="05050102010706020507" pitchFamily="18" charset="2"/>
              </a:rPr>
              <a:t>x3)</a:t>
            </a:r>
            <a:r>
              <a:rPr lang="zh-CN" altLang="en-US" dirty="0">
                <a:sym typeface="Symbol" panose="05050102010706020507" pitchFamily="18" charset="2"/>
              </a:rPr>
              <a:t> </a:t>
            </a:r>
            <a:endParaRPr lang="en-US" altLang="zh-CN" dirty="0">
              <a:sym typeface="Symbol" panose="05050102010706020507" pitchFamily="18" charset="2"/>
            </a:endParaRPr>
          </a:p>
          <a:p>
            <a:pPr>
              <a:spcBef>
                <a:spcPts val="600"/>
              </a:spcBef>
            </a:pPr>
            <a:r>
              <a:rPr lang="zh-CN" altLang="en-US" dirty="0">
                <a:sym typeface="Symbol" panose="05050102010706020507" pitchFamily="18" charset="2"/>
              </a:rPr>
              <a:t>        当赋以表达式中每个变量</a:t>
            </a:r>
            <a:r>
              <a:rPr lang="en-US" altLang="zh-CN" dirty="0">
                <a:sym typeface="Symbol" panose="05050102010706020507" pitchFamily="18" charset="2"/>
              </a:rPr>
              <a:t>0</a:t>
            </a:r>
            <a:r>
              <a:rPr lang="zh-CN" altLang="en-US" dirty="0">
                <a:sym typeface="Symbol" panose="05050102010706020507" pitchFamily="18" charset="2"/>
              </a:rPr>
              <a:t>或</a:t>
            </a:r>
            <a:r>
              <a:rPr lang="en-US" altLang="zh-CN" dirty="0">
                <a:sym typeface="Symbol" panose="05050102010706020507" pitchFamily="18" charset="2"/>
              </a:rPr>
              <a:t>1</a:t>
            </a:r>
            <a:r>
              <a:rPr lang="zh-CN" altLang="en-US" dirty="0">
                <a:sym typeface="Symbol" panose="05050102010706020507" pitchFamily="18" charset="2"/>
              </a:rPr>
              <a:t>的值之后，可计算出表达式的值。</a:t>
            </a:r>
            <a:endParaRPr lang="en-US" altLang="zh-CN" dirty="0">
              <a:sym typeface="Symbol" panose="05050102010706020507" pitchFamily="18" charset="2"/>
            </a:endParaRPr>
          </a:p>
          <a:p>
            <a:endParaRPr lang="en-US" dirty="0">
              <a:sym typeface="Symbol" panose="05050102010706020507" pitchFamily="18" charset="2"/>
            </a:endParaRPr>
          </a:p>
          <a:p>
            <a:r>
              <a:rPr lang="zh-CN" altLang="en-US" dirty="0">
                <a:sym typeface="Symbol" panose="05050102010706020507" pitchFamily="18" charset="2"/>
              </a:rPr>
              <a:t>        如果有一组变量的赋值使得整个表达式的值为</a:t>
            </a:r>
            <a:r>
              <a:rPr lang="en-US" altLang="zh-CN" dirty="0">
                <a:sym typeface="Symbol" panose="05050102010706020507" pitchFamily="18" charset="2"/>
              </a:rPr>
              <a:t>1</a:t>
            </a:r>
            <a:r>
              <a:rPr lang="zh-CN" altLang="en-US" dirty="0">
                <a:sym typeface="Symbol" panose="05050102010706020507" pitchFamily="18" charset="2"/>
              </a:rPr>
              <a:t>，则称这一表达式是可被满足的（如上面的表达式就是可以被满足的，如当</a:t>
            </a:r>
            <a:r>
              <a:rPr lang="en-US" altLang="zh-CN" dirty="0">
                <a:sym typeface="Symbol" panose="05050102010706020507" pitchFamily="18" charset="2"/>
              </a:rPr>
              <a:t>x1</a:t>
            </a:r>
            <a:r>
              <a:rPr lang="zh-CN" altLang="en-US" dirty="0">
                <a:sym typeface="Symbol" panose="05050102010706020507" pitchFamily="18" charset="2"/>
              </a:rPr>
              <a:t> </a:t>
            </a:r>
            <a:r>
              <a:rPr lang="en-US" altLang="zh-CN" dirty="0">
                <a:sym typeface="Symbol" panose="05050102010706020507" pitchFamily="18" charset="2"/>
              </a:rPr>
              <a:t>= 0</a:t>
            </a:r>
            <a:r>
              <a:rPr lang="zh-CN" altLang="en-US" dirty="0">
                <a:sym typeface="Symbol" panose="05050102010706020507" pitchFamily="18" charset="2"/>
              </a:rPr>
              <a:t>，</a:t>
            </a:r>
            <a:r>
              <a:rPr lang="en-US" altLang="zh-CN" dirty="0">
                <a:sym typeface="Symbol" panose="05050102010706020507" pitchFamily="18" charset="2"/>
              </a:rPr>
              <a:t>x2</a:t>
            </a:r>
            <a:r>
              <a:rPr lang="zh-CN" altLang="en-US" dirty="0">
                <a:sym typeface="Symbol" panose="05050102010706020507" pitchFamily="18" charset="2"/>
              </a:rPr>
              <a:t> </a:t>
            </a:r>
            <a:r>
              <a:rPr lang="en-US" altLang="zh-CN" dirty="0">
                <a:sym typeface="Symbol" panose="05050102010706020507" pitchFamily="18" charset="2"/>
              </a:rPr>
              <a:t>= 0</a:t>
            </a:r>
            <a:r>
              <a:rPr lang="zh-CN" altLang="en-US" dirty="0">
                <a:sym typeface="Symbol" panose="05050102010706020507" pitchFamily="18" charset="2"/>
              </a:rPr>
              <a:t>，</a:t>
            </a:r>
            <a:r>
              <a:rPr lang="en-US" altLang="zh-CN" dirty="0">
                <a:sym typeface="Symbol" panose="05050102010706020507" pitchFamily="18" charset="2"/>
              </a:rPr>
              <a:t>x3</a:t>
            </a:r>
            <a:r>
              <a:rPr lang="zh-CN" altLang="en-US" dirty="0">
                <a:sym typeface="Symbol" panose="05050102010706020507" pitchFamily="18" charset="2"/>
              </a:rPr>
              <a:t>  </a:t>
            </a:r>
            <a:r>
              <a:rPr lang="en-US" altLang="zh-CN" dirty="0">
                <a:sym typeface="Symbol" panose="05050102010706020507" pitchFamily="18" charset="2"/>
              </a:rPr>
              <a:t>= 1</a:t>
            </a:r>
            <a:r>
              <a:rPr lang="zh-CN" altLang="en-US" dirty="0">
                <a:sym typeface="Symbol" panose="05050102010706020507" pitchFamily="18" charset="2"/>
              </a:rPr>
              <a:t>，</a:t>
            </a:r>
            <a:r>
              <a:rPr lang="en-US" altLang="zh-CN" dirty="0">
                <a:sym typeface="Symbol" panose="05050102010706020507" pitchFamily="18" charset="2"/>
              </a:rPr>
              <a:t>x4</a:t>
            </a:r>
            <a:r>
              <a:rPr lang="zh-CN" altLang="en-US" dirty="0">
                <a:sym typeface="Symbol" panose="05050102010706020507" pitchFamily="18" charset="2"/>
              </a:rPr>
              <a:t> </a:t>
            </a:r>
            <a:r>
              <a:rPr lang="en-US" altLang="zh-CN" dirty="0">
                <a:sym typeface="Symbol" panose="05050102010706020507" pitchFamily="18" charset="2"/>
              </a:rPr>
              <a:t>= 1</a:t>
            </a:r>
            <a:r>
              <a:rPr lang="zh-CN" altLang="en-US" dirty="0">
                <a:sym typeface="Symbol" panose="05050102010706020507" pitchFamily="18" charset="2"/>
              </a:rPr>
              <a:t>）。如果无论如何赋值，表达式的值总是为</a:t>
            </a:r>
            <a:r>
              <a:rPr lang="en-US" altLang="zh-CN" dirty="0">
                <a:sym typeface="Symbol" panose="05050102010706020507" pitchFamily="18" charset="2"/>
              </a:rPr>
              <a:t>0</a:t>
            </a:r>
            <a:r>
              <a:rPr lang="zh-CN" altLang="en-US" dirty="0">
                <a:sym typeface="Symbol" panose="05050102010706020507" pitchFamily="18" charset="2"/>
              </a:rPr>
              <a:t>，则称其不可满足。</a:t>
            </a:r>
            <a:endParaRPr lang="en-US" altLang="zh-CN" dirty="0">
              <a:sym typeface="Symbol" panose="05050102010706020507" pitchFamily="18" charset="2"/>
            </a:endParaRPr>
          </a:p>
        </p:txBody>
      </p:sp>
      <p:sp>
        <p:nvSpPr>
          <p:cNvPr id="18" name="Footer Placeholder 1">
            <a:extLst>
              <a:ext uri="{FF2B5EF4-FFF2-40B4-BE49-F238E27FC236}">
                <a16:creationId xmlns:a16="http://schemas.microsoft.com/office/drawing/2014/main" id="{70FDE55D-22C7-491C-A83E-3AC7A572BC68}"/>
              </a:ext>
            </a:extLst>
          </p:cNvPr>
          <p:cNvSpPr>
            <a:spLocks noGrp="1"/>
          </p:cNvSpPr>
          <p:nvPr>
            <p:ph type="ftr" sz="quarter" idx="11"/>
          </p:nvPr>
        </p:nvSpPr>
        <p:spPr>
          <a:xfrm>
            <a:off x="3124200" y="6492875"/>
            <a:ext cx="2895600" cy="365125"/>
          </a:xfrm>
        </p:spPr>
        <p:txBody>
          <a:bodyPr/>
          <a:lstStyle/>
          <a:p>
            <a:r>
              <a:rPr lang="en-US" dirty="0"/>
              <a:t>14-30</a:t>
            </a:r>
          </a:p>
        </p:txBody>
      </p:sp>
    </p:spTree>
    <p:extLst>
      <p:ext uri="{BB962C8B-B14F-4D97-AF65-F5344CB8AC3E}">
        <p14:creationId xmlns:p14="http://schemas.microsoft.com/office/powerpoint/2010/main" val="154790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14-31</a:t>
            </a:r>
          </a:p>
        </p:txBody>
      </p:sp>
      <p:sp>
        <p:nvSpPr>
          <p:cNvPr id="3" name="TextBox 2"/>
          <p:cNvSpPr txBox="1"/>
          <p:nvPr/>
        </p:nvSpPr>
        <p:spPr>
          <a:xfrm>
            <a:off x="609600" y="567008"/>
            <a:ext cx="7638602" cy="1226298"/>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a:t>
            </a:r>
            <a:r>
              <a:rPr lang="en-US" altLang="zh-CN" sz="2800" b="1" dirty="0">
                <a:latin typeface="Times" panose="02020603050405020304" pitchFamily="18" charset="0"/>
                <a:ea typeface="华文细黑" panose="02010600040101010101" pitchFamily="2" charset="-122"/>
                <a:cs typeface="Times New Roman" pitchFamily="18" charset="0"/>
              </a:rPr>
              <a:t>Cont’d</a:t>
            </a:r>
            <a:r>
              <a:rPr lang="zh-CN" altLang="en-US" sz="2800" b="1" dirty="0">
                <a:latin typeface="华文细黑" panose="02010600040101010101" pitchFamily="2" charset="-122"/>
                <a:ea typeface="华文细黑" panose="02010600040101010101" pitchFamily="2" charset="-122"/>
                <a:cs typeface="Times New Roman" pitchFamily="18" charset="0"/>
              </a:rPr>
              <a:t>）</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pPr>
            <a:endParaRPr lang="en-US" sz="2400" b="1"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文本框 13">
            <a:extLst>
              <a:ext uri="{FF2B5EF4-FFF2-40B4-BE49-F238E27FC236}">
                <a16:creationId xmlns:a16="http://schemas.microsoft.com/office/drawing/2014/main" id="{1557422B-FB0B-4C2D-B396-4FF5BE2E1690}"/>
              </a:ext>
            </a:extLst>
          </p:cNvPr>
          <p:cNvSpPr txBox="1"/>
          <p:nvPr/>
        </p:nvSpPr>
        <p:spPr>
          <a:xfrm>
            <a:off x="685800" y="1443335"/>
            <a:ext cx="3581400" cy="461665"/>
          </a:xfrm>
          <a:prstGeom prst="rect">
            <a:avLst/>
          </a:prstGeom>
          <a:solidFill>
            <a:srgbClr val="14ECA4"/>
          </a:solidFill>
          <a:ln w="25400">
            <a:solidFill>
              <a:schemeClr val="tx1"/>
            </a:solidFill>
          </a:ln>
        </p:spPr>
        <p:txBody>
          <a:bodyPr wrap="square">
            <a:spAutoFit/>
          </a:bodyPr>
          <a:lstStyle/>
          <a:p>
            <a:r>
              <a:rPr lang="zh-CN" altLang="en-US" sz="2400" b="1" dirty="0">
                <a:latin typeface="Times" panose="02020603050405020304" pitchFamily="18" charset="0"/>
                <a:ea typeface="华文细黑" panose="02010600040101010101" pitchFamily="2" charset="-122"/>
              </a:rPr>
              <a:t>三元</a:t>
            </a:r>
            <a:r>
              <a:rPr lang="en-US" sz="2400" b="1" dirty="0" err="1">
                <a:latin typeface="Times" panose="02020603050405020304" pitchFamily="18" charset="0"/>
                <a:ea typeface="华文细黑" panose="02010600040101010101" pitchFamily="2" charset="-122"/>
              </a:rPr>
              <a:t>可满足性问题</a:t>
            </a:r>
            <a:r>
              <a:rPr lang="en-US" sz="2400" b="1" dirty="0">
                <a:latin typeface="Times" panose="02020603050405020304" pitchFamily="18" charset="0"/>
                <a:ea typeface="华文细黑" panose="02010600040101010101" pitchFamily="2" charset="-122"/>
              </a:rPr>
              <a:t> 3</a:t>
            </a:r>
            <a:r>
              <a:rPr lang="en-US" altLang="zh-CN" sz="2400" b="1" dirty="0">
                <a:latin typeface="Times" panose="02020603050405020304" pitchFamily="18" charset="0"/>
                <a:ea typeface="华文细黑" panose="02010600040101010101" pitchFamily="2" charset="-122"/>
              </a:rPr>
              <a:t>-SAT</a:t>
            </a:r>
            <a:endParaRPr lang="en-US" sz="2400" b="1" dirty="0">
              <a:latin typeface="Times" panose="02020603050405020304" pitchFamily="18" charset="0"/>
              <a:ea typeface="华文细黑" panose="02010600040101010101" pitchFamily="2" charset="-122"/>
            </a:endParaRPr>
          </a:p>
        </p:txBody>
      </p:sp>
      <p:sp>
        <p:nvSpPr>
          <p:cNvPr id="16" name="文本框 15">
            <a:extLst>
              <a:ext uri="{FF2B5EF4-FFF2-40B4-BE49-F238E27FC236}">
                <a16:creationId xmlns:a16="http://schemas.microsoft.com/office/drawing/2014/main" id="{A113256E-1E13-48E6-B792-E1A840EAA158}"/>
              </a:ext>
            </a:extLst>
          </p:cNvPr>
          <p:cNvSpPr txBox="1"/>
          <p:nvPr/>
        </p:nvSpPr>
        <p:spPr>
          <a:xfrm>
            <a:off x="685800" y="1912815"/>
            <a:ext cx="8229600" cy="3911968"/>
          </a:xfrm>
          <a:prstGeom prst="rect">
            <a:avLst/>
          </a:prstGeom>
          <a:noFill/>
          <a:ln w="22225">
            <a:solidFill>
              <a:schemeClr val="tx1"/>
            </a:solidFill>
          </a:ln>
        </p:spPr>
        <p:txBody>
          <a:bodyPr wrap="square">
            <a:spAutoFit/>
          </a:bodyPr>
          <a:lstStyle/>
          <a:p>
            <a:pPr>
              <a:lnSpc>
                <a:spcPct val="110000"/>
              </a:lnSpc>
            </a:pPr>
            <a:r>
              <a:rPr lang="en-US" sz="2000" dirty="0">
                <a:latin typeface="Times" panose="02020603050405020304" pitchFamily="18" charset="0"/>
              </a:rPr>
              <a:t>3</a:t>
            </a:r>
            <a:r>
              <a:rPr lang="en-US" altLang="zh-CN" sz="2000" dirty="0">
                <a:latin typeface="Times" panose="02020603050405020304" pitchFamily="18" charset="0"/>
              </a:rPr>
              <a:t>-SAT</a:t>
            </a:r>
            <a:r>
              <a:rPr lang="zh-CN" altLang="en-US" sz="2000" dirty="0">
                <a:latin typeface="Times" panose="02020603050405020304" pitchFamily="18" charset="0"/>
              </a:rPr>
              <a:t>是</a:t>
            </a:r>
            <a:r>
              <a:rPr lang="en-US" altLang="zh-CN" sz="2000" dirty="0">
                <a:latin typeface="Times" panose="02020603050405020304" pitchFamily="18" charset="0"/>
              </a:rPr>
              <a:t>SAT</a:t>
            </a:r>
            <a:r>
              <a:rPr lang="zh-CN" altLang="en-US" sz="2000" dirty="0">
                <a:latin typeface="Times" panose="02020603050405020304" pitchFamily="18" charset="0"/>
              </a:rPr>
              <a:t>的一个子问题。</a:t>
            </a:r>
            <a:endParaRPr lang="en-US" altLang="zh-CN" sz="2000" dirty="0">
              <a:latin typeface="Times" panose="02020603050405020304" pitchFamily="18" charset="0"/>
            </a:endParaRPr>
          </a:p>
          <a:p>
            <a:pPr>
              <a:lnSpc>
                <a:spcPct val="110000"/>
              </a:lnSpc>
            </a:pPr>
            <a:endPar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endParaRPr>
          </a:p>
          <a:p>
            <a:pPr algn="just">
              <a:lnSpc>
                <a:spcPct val="110000"/>
              </a:lnSpc>
            </a:pPr>
            <a:r>
              <a:rPr lang="en-US" sz="2000" dirty="0">
                <a:latin typeface="Times" panose="02020603050405020304" pitchFamily="18" charset="0"/>
              </a:rPr>
              <a:t>3</a:t>
            </a:r>
            <a:r>
              <a:rPr lang="en-US" altLang="zh-CN" sz="2000" dirty="0">
                <a:latin typeface="Times" panose="02020603050405020304" pitchFamily="18" charset="0"/>
              </a:rPr>
              <a:t>-SAT</a:t>
            </a:r>
            <a:r>
              <a:rPr lang="zh-CN" altLang="en-US" sz="2000" dirty="0">
                <a:latin typeface="Times" panose="02020603050405020304" pitchFamily="18" charset="0"/>
              </a:rPr>
              <a:t>只考虑一种特殊的布尔表达式，即</a:t>
            </a:r>
            <a:r>
              <a:rPr lang="en-US" altLang="zh-CN" sz="2000" dirty="0">
                <a:latin typeface="Times" panose="02020603050405020304" pitchFamily="18" charset="0"/>
              </a:rPr>
              <a:t>3-CNF</a:t>
            </a:r>
            <a:r>
              <a:rPr lang="zh-CN" altLang="en-US" sz="2000" dirty="0">
                <a:latin typeface="Times" panose="02020603050405020304" pitchFamily="18" charset="0"/>
              </a:rPr>
              <a:t>（</a:t>
            </a:r>
            <a:r>
              <a:rPr lang="en-US" altLang="zh-CN" sz="2000" dirty="0">
                <a:latin typeface="Times" panose="02020603050405020304" pitchFamily="18" charset="0"/>
              </a:rPr>
              <a:t>conjunctive normal form</a:t>
            </a:r>
            <a:r>
              <a:rPr lang="zh-CN" altLang="en-US" sz="2000" dirty="0">
                <a:latin typeface="Times" panose="02020603050405020304" pitchFamily="18" charset="0"/>
              </a:rPr>
              <a:t>，合取范式）的可满足性问题。</a:t>
            </a:r>
            <a:r>
              <a:rPr lang="en-US" altLang="zh-CN" sz="2000" dirty="0">
                <a:latin typeface="Times" panose="02020603050405020304" pitchFamily="18" charset="0"/>
              </a:rPr>
              <a:t>CNF</a:t>
            </a:r>
            <a:r>
              <a:rPr lang="zh-CN" altLang="en-US" sz="2000" dirty="0">
                <a:latin typeface="Times" panose="02020603050405020304" pitchFamily="18" charset="0"/>
              </a:rPr>
              <a:t>指的是一个表达式有一系列子句（</a:t>
            </a:r>
            <a:r>
              <a:rPr lang="en-US" altLang="zh-CN" sz="2000" dirty="0">
                <a:latin typeface="Times" panose="02020603050405020304" pitchFamily="18" charset="0"/>
              </a:rPr>
              <a:t>clause</a:t>
            </a:r>
            <a:r>
              <a:rPr lang="zh-CN" altLang="en-US" sz="2000" dirty="0">
                <a:latin typeface="Times" panose="02020603050405020304" pitchFamily="18" charset="0"/>
              </a:rPr>
              <a:t>）组与（</a:t>
            </a:r>
            <a:r>
              <a:rPr lang="en-US" altLang="zh-CN" sz="2000" dirty="0">
                <a:latin typeface="Times" panose="02020603050405020304" pitchFamily="18" charset="0"/>
              </a:rPr>
              <a:t>AND</a:t>
            </a:r>
            <a:r>
              <a:rPr lang="zh-CN" altLang="en-US" sz="2000" dirty="0">
                <a:latin typeface="Times" panose="02020603050405020304" pitchFamily="18" charset="0"/>
              </a:rPr>
              <a:t>）连接而成，而子句内部文字用或（</a:t>
            </a:r>
            <a:r>
              <a:rPr lang="en-US" altLang="zh-CN" sz="2000" dirty="0">
                <a:latin typeface="Times" panose="02020603050405020304" pitchFamily="18" charset="0"/>
              </a:rPr>
              <a:t>OR</a:t>
            </a:r>
            <a:r>
              <a:rPr lang="zh-CN" altLang="en-US" sz="2000" dirty="0">
                <a:latin typeface="Times" panose="02020603050405020304" pitchFamily="18" charset="0"/>
              </a:rPr>
              <a:t>）运算连接而成。每个文字（</a:t>
            </a:r>
            <a:r>
              <a:rPr lang="en-US" altLang="zh-CN" sz="2000" dirty="0">
                <a:latin typeface="Times" panose="02020603050405020304" pitchFamily="18" charset="0"/>
              </a:rPr>
              <a:t>literal</a:t>
            </a:r>
            <a:r>
              <a:rPr lang="zh-CN" altLang="en-US" sz="2000" dirty="0">
                <a:latin typeface="Times" panose="02020603050405020304" pitchFamily="18" charset="0"/>
              </a:rPr>
              <a:t>）可以是一个布尔变量或变量的非。每个子句中恰好有三个文字，称为</a:t>
            </a:r>
            <a:r>
              <a:rPr lang="en-US" altLang="zh-CN" sz="2000" dirty="0">
                <a:latin typeface="Times" panose="02020603050405020304" pitchFamily="18" charset="0"/>
              </a:rPr>
              <a:t>3-CNF</a:t>
            </a:r>
            <a:r>
              <a:rPr lang="zh-CN" altLang="en-US" sz="2000" dirty="0">
                <a:latin typeface="Times" panose="02020603050405020304" pitchFamily="18" charset="0"/>
              </a:rPr>
              <a:t>。例如</a:t>
            </a:r>
            <a:endPar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endParaRPr>
          </a:p>
          <a:p>
            <a:pPr>
              <a:lnSpc>
                <a:spcPct val="110000"/>
              </a:lnSpc>
              <a:spcBef>
                <a:spcPts val="600"/>
              </a:spcBef>
            </a:pPr>
            <a:r>
              <a:rPr lang="zh-CN" altLang="en-US" sz="2400" dirty="0">
                <a:latin typeface="Times" panose="02020603050405020304" pitchFamily="18" charset="0"/>
              </a:rPr>
              <a:t>        </a:t>
            </a:r>
            <a:r>
              <a:rPr lang="zh-CN" altLang="en-US" sz="2400" dirty="0">
                <a:latin typeface="Times" panose="02020603050405020304" pitchFamily="18" charset="0"/>
                <a:sym typeface="Symbol" panose="05050102010706020507" pitchFamily="18" charset="2"/>
              </a:rPr>
              <a:t> </a:t>
            </a:r>
            <a:r>
              <a:rPr lang="en-US" altLang="zh-CN" sz="2400" dirty="0">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1</a:t>
            </a:r>
            <a:r>
              <a:rPr lang="en-US" altLang="zh-CN" sz="2400" dirty="0">
                <a:latin typeface="Times" panose="02020603050405020304" pitchFamily="18" charset="0"/>
                <a:sym typeface="Symbol" panose="05050102010706020507" pitchFamily="18" charset="2"/>
              </a:rPr>
              <a:t> </a:t>
            </a:r>
            <a:r>
              <a:rPr lang="zh-CN" altLang="en-US" sz="2400" dirty="0">
                <a:latin typeface="Times" panose="02020603050405020304" pitchFamily="18" charset="0"/>
                <a:sym typeface="Symbol" panose="05050102010706020507" pitchFamily="18" charset="2"/>
              </a:rPr>
              <a:t> 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1</a:t>
            </a:r>
            <a:r>
              <a:rPr lang="en-US" altLang="zh-CN" sz="3200" baseline="-15000" dirty="0">
                <a:latin typeface="Times" panose="02020603050405020304" pitchFamily="18" charset="0"/>
                <a:sym typeface="Symbol" panose="05050102010706020507" pitchFamily="18" charset="2"/>
              </a:rPr>
              <a:t> </a:t>
            </a:r>
            <a:r>
              <a:rPr lang="zh-CN" altLang="en-US" sz="2400" dirty="0">
                <a:latin typeface="Times" panose="02020603050405020304" pitchFamily="18" charset="0"/>
                <a:sym typeface="Symbol" panose="05050102010706020507" pitchFamily="18" charset="2"/>
              </a:rPr>
              <a:t> </a:t>
            </a:r>
            <a:r>
              <a:rPr lang="zh-CN" altLang="en-US" sz="2400" dirty="0">
                <a:highlight>
                  <a:srgbClr val="00FFFF"/>
                </a:highlight>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2</a:t>
            </a:r>
            <a:r>
              <a:rPr lang="en-US" altLang="zh-CN" sz="2400" dirty="0">
                <a:latin typeface="Times" panose="02020603050405020304" pitchFamily="18" charset="0"/>
                <a:sym typeface="Symbol" panose="05050102010706020507" pitchFamily="18" charset="2"/>
              </a:rPr>
              <a:t>) </a:t>
            </a:r>
            <a:r>
              <a:rPr lang="zh-CN" altLang="en-US" sz="2400" dirty="0">
                <a:solidFill>
                  <a:srgbClr val="FF0000"/>
                </a:solidFill>
                <a:latin typeface="Times" panose="02020603050405020304" pitchFamily="18" charset="0"/>
                <a:sym typeface="Symbol" panose="05050102010706020507" pitchFamily="18" charset="2"/>
              </a:rPr>
              <a:t></a:t>
            </a:r>
            <a:r>
              <a:rPr lang="zh-CN" altLang="en-US" sz="2400" dirty="0">
                <a:latin typeface="Times" panose="02020603050405020304" pitchFamily="18" charset="0"/>
                <a:sym typeface="Symbol" panose="05050102010706020507" pitchFamily="18" charset="2"/>
              </a:rPr>
              <a:t> </a:t>
            </a:r>
            <a:r>
              <a:rPr lang="en-US" altLang="zh-CN" sz="2400" dirty="0">
                <a:latin typeface="Times" panose="02020603050405020304" pitchFamily="18" charset="0"/>
                <a:sym typeface="Symbol" panose="05050102010706020507" pitchFamily="18" charset="2"/>
              </a:rPr>
              <a:t>(</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2</a:t>
            </a:r>
            <a:r>
              <a:rPr lang="zh-CN" altLang="en-US" sz="2400" dirty="0">
                <a:latin typeface="Times" panose="02020603050405020304" pitchFamily="18" charset="0"/>
                <a:sym typeface="Symbol" panose="05050102010706020507" pitchFamily="18" charset="2"/>
              </a:rPr>
              <a:t> 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3</a:t>
            </a:r>
            <a:r>
              <a:rPr lang="zh-CN" altLang="en-US" sz="2400" dirty="0">
                <a:latin typeface="Times" panose="02020603050405020304" pitchFamily="18" charset="0"/>
                <a:sym typeface="Symbol" panose="05050102010706020507" pitchFamily="18" charset="2"/>
              </a:rPr>
              <a:t> </a:t>
            </a:r>
            <a:r>
              <a:rPr lang="en-US" altLang="zh-CN" sz="2400" dirty="0">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4</a:t>
            </a:r>
            <a:r>
              <a:rPr lang="en-US" altLang="zh-CN" sz="2400" dirty="0">
                <a:latin typeface="Times" panose="02020603050405020304" pitchFamily="18" charset="0"/>
                <a:sym typeface="Symbol" panose="05050102010706020507" pitchFamily="18" charset="2"/>
              </a:rPr>
              <a:t>) </a:t>
            </a:r>
            <a:r>
              <a:rPr lang="zh-CN" altLang="en-US" sz="2400" dirty="0">
                <a:solidFill>
                  <a:srgbClr val="FF0000"/>
                </a:solidFill>
                <a:latin typeface="Times" panose="02020603050405020304" pitchFamily="18" charset="0"/>
                <a:sym typeface="Symbol" panose="05050102010706020507" pitchFamily="18" charset="2"/>
              </a:rPr>
              <a:t></a:t>
            </a:r>
            <a:r>
              <a:rPr lang="zh-CN" altLang="en-US" sz="2400" dirty="0">
                <a:latin typeface="Times" panose="02020603050405020304" pitchFamily="18" charset="0"/>
                <a:sym typeface="Symbol" panose="05050102010706020507" pitchFamily="18" charset="2"/>
              </a:rPr>
              <a:t> </a:t>
            </a:r>
            <a:r>
              <a:rPr lang="en-US" altLang="zh-CN" sz="2400" dirty="0">
                <a:latin typeface="Times" panose="02020603050405020304" pitchFamily="18" charset="0"/>
                <a:sym typeface="Symbol" panose="05050102010706020507" pitchFamily="18" charset="2"/>
              </a:rPr>
              <a:t>(</a:t>
            </a:r>
            <a:r>
              <a:rPr lang="zh-CN" altLang="en-US" sz="2400" dirty="0">
                <a:highlight>
                  <a:srgbClr val="00FFFF"/>
                </a:highlight>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1</a:t>
            </a:r>
            <a:r>
              <a:rPr lang="en-US" altLang="zh-CN" sz="2400" dirty="0">
                <a:highlight>
                  <a:srgbClr val="00FFFF"/>
                </a:highlight>
                <a:latin typeface="Times" panose="02020603050405020304" pitchFamily="18" charset="0"/>
                <a:sym typeface="Symbol" panose="05050102010706020507" pitchFamily="18" charset="2"/>
              </a:rPr>
              <a:t> </a:t>
            </a:r>
            <a:r>
              <a:rPr lang="zh-CN" altLang="en-US" sz="2400" dirty="0">
                <a:latin typeface="Times" panose="02020603050405020304" pitchFamily="18" charset="0"/>
                <a:sym typeface="Symbol" panose="05050102010706020507" pitchFamily="18" charset="2"/>
              </a:rPr>
              <a:t> </a:t>
            </a:r>
            <a:r>
              <a:rPr lang="zh-CN" altLang="en-US" sz="2400" dirty="0">
                <a:highlight>
                  <a:srgbClr val="00FFFF"/>
                </a:highlight>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3 </a:t>
            </a:r>
            <a:r>
              <a:rPr lang="zh-CN" altLang="en-US" sz="2400" dirty="0">
                <a:latin typeface="Times" panose="02020603050405020304" pitchFamily="18" charset="0"/>
                <a:sym typeface="Symbol" panose="05050102010706020507" pitchFamily="18" charset="2"/>
              </a:rPr>
              <a:t>  </a:t>
            </a:r>
            <a:r>
              <a:rPr lang="en-US" altLang="zh-CN" sz="2400" i="1" dirty="0">
                <a:highlight>
                  <a:srgbClr val="00FFFF"/>
                </a:highlight>
                <a:latin typeface="Times" panose="02020603050405020304" pitchFamily="18" charset="0"/>
                <a:sym typeface="Symbol" panose="05050102010706020507" pitchFamily="18" charset="2"/>
              </a:rPr>
              <a:t>x</a:t>
            </a:r>
            <a:r>
              <a:rPr lang="en-US" altLang="zh-CN" sz="3200" baseline="-15000" dirty="0">
                <a:highlight>
                  <a:srgbClr val="00FFFF"/>
                </a:highlight>
                <a:latin typeface="Times" panose="02020603050405020304" pitchFamily="18" charset="0"/>
                <a:sym typeface="Symbol" panose="05050102010706020507" pitchFamily="18" charset="2"/>
              </a:rPr>
              <a:t>4</a:t>
            </a:r>
            <a:r>
              <a:rPr lang="en-US" altLang="zh-CN" sz="2400" dirty="0">
                <a:latin typeface="Times" panose="02020603050405020304" pitchFamily="18" charset="0"/>
                <a:sym typeface="Symbol" panose="05050102010706020507" pitchFamily="18" charset="2"/>
              </a:rPr>
              <a:t>)</a:t>
            </a:r>
            <a:r>
              <a:rPr lang="zh-CN" altLang="en-US" sz="2400" dirty="0">
                <a:latin typeface="Times" panose="02020603050405020304" pitchFamily="18" charset="0"/>
                <a:sym typeface="Symbol" panose="05050102010706020507" pitchFamily="18" charset="2"/>
              </a:rPr>
              <a:t> </a:t>
            </a:r>
            <a:endParaRPr lang="en-US" altLang="zh-CN" sz="2400" dirty="0">
              <a:latin typeface="Times" panose="02020603050405020304" pitchFamily="18" charset="0"/>
              <a:sym typeface="Symbol" panose="05050102010706020507" pitchFamily="18" charset="2"/>
            </a:endParaRPr>
          </a:p>
          <a:p>
            <a:pPr>
              <a:lnSpc>
                <a:spcPct val="110000"/>
              </a:lnSpc>
            </a:pPr>
            <a:endParaRPr lang="en-US" altLang="zh-CN" sz="2000" dirty="0">
              <a:latin typeface="Times" panose="02020603050405020304" pitchFamily="18" charset="0"/>
              <a:sym typeface="Symbol" panose="05050102010706020507" pitchFamily="18" charset="2"/>
            </a:endParaRPr>
          </a:p>
          <a:p>
            <a:pPr>
              <a:lnSpc>
                <a:spcPct val="110000"/>
              </a:lnSpc>
            </a:pPr>
            <a:r>
              <a:rPr lang="en-US" sz="2000" dirty="0">
                <a:latin typeface="Times" panose="02020603050405020304" pitchFamily="18" charset="0"/>
              </a:rPr>
              <a:t>3</a:t>
            </a:r>
            <a:r>
              <a:rPr lang="en-US" altLang="zh-CN" sz="2000" dirty="0">
                <a:latin typeface="Times" panose="02020603050405020304" pitchFamily="18" charset="0"/>
              </a:rPr>
              <a:t>-SAT</a:t>
            </a:r>
            <a:r>
              <a:rPr lang="zh-CN" altLang="en-US" sz="2000" dirty="0">
                <a:latin typeface="Times" panose="02020603050405020304" pitchFamily="18" charset="0"/>
              </a:rPr>
              <a:t>问题就是判断一个</a:t>
            </a:r>
            <a:r>
              <a:rPr lang="en-US" altLang="zh-CN" sz="2000" dirty="0">
                <a:latin typeface="Times" panose="02020603050405020304" pitchFamily="18" charset="0"/>
              </a:rPr>
              <a:t>3-CNF</a:t>
            </a:r>
            <a:r>
              <a:rPr lang="zh-CN" altLang="en-US" sz="2000" dirty="0">
                <a:latin typeface="Times" panose="02020603050405020304" pitchFamily="18" charset="0"/>
              </a:rPr>
              <a:t>表达式是否可满足的问题。</a:t>
            </a:r>
            <a:endParaRPr lang="en-US" altLang="zh-CN" sz="2000" dirty="0">
              <a:latin typeface="Times" panose="02020603050405020304" pitchFamily="18" charset="0"/>
              <a:sym typeface="Symbol" panose="05050102010706020507" pitchFamily="18" charset="2"/>
            </a:endParaRPr>
          </a:p>
          <a:p>
            <a:pPr>
              <a:lnSpc>
                <a:spcPct val="110000"/>
              </a:lnSpc>
            </a:pPr>
            <a:endParaRPr lang="en-US" dirty="0">
              <a:sym typeface="Symbol" panose="05050102010706020507" pitchFamily="18" charset="2"/>
            </a:endParaRPr>
          </a:p>
        </p:txBody>
      </p:sp>
      <p:sp>
        <p:nvSpPr>
          <p:cNvPr id="5" name="左大括号 4">
            <a:extLst>
              <a:ext uri="{FF2B5EF4-FFF2-40B4-BE49-F238E27FC236}">
                <a16:creationId xmlns:a16="http://schemas.microsoft.com/office/drawing/2014/main" id="{E8E684D3-5B9B-9DDC-E542-CF2B5F46023B}"/>
              </a:ext>
            </a:extLst>
          </p:cNvPr>
          <p:cNvSpPr/>
          <p:nvPr/>
        </p:nvSpPr>
        <p:spPr>
          <a:xfrm rot="16200000">
            <a:off x="2938130" y="3843670"/>
            <a:ext cx="228600" cy="2142460"/>
          </a:xfrm>
          <a:prstGeom prst="leftBrace">
            <a:avLst>
              <a:gd name="adj1" fmla="val 8333"/>
              <a:gd name="adj2" fmla="val 485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a:extLst>
              <a:ext uri="{FF2B5EF4-FFF2-40B4-BE49-F238E27FC236}">
                <a16:creationId xmlns:a16="http://schemas.microsoft.com/office/drawing/2014/main" id="{995AC611-FD5D-24E1-CB4C-BE3357D7D552}"/>
              </a:ext>
            </a:extLst>
          </p:cNvPr>
          <p:cNvSpPr/>
          <p:nvPr/>
        </p:nvSpPr>
        <p:spPr>
          <a:xfrm rot="16200000">
            <a:off x="5308225" y="4154592"/>
            <a:ext cx="127750" cy="1600200"/>
          </a:xfrm>
          <a:prstGeom prst="leftBrace">
            <a:avLst>
              <a:gd name="adj1" fmla="val 8333"/>
              <a:gd name="adj2" fmla="val 485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039D8E39-9865-1FC1-A535-CD0EEB3311F4}"/>
              </a:ext>
            </a:extLst>
          </p:cNvPr>
          <p:cNvSpPr/>
          <p:nvPr/>
        </p:nvSpPr>
        <p:spPr>
          <a:xfrm rot="16200000">
            <a:off x="7604931" y="3919872"/>
            <a:ext cx="228602" cy="2142460"/>
          </a:xfrm>
          <a:prstGeom prst="leftBrace">
            <a:avLst>
              <a:gd name="adj1" fmla="val 8333"/>
              <a:gd name="adj2" fmla="val 485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2702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561FE94A-6265-48AE-A46F-28FE4F2BE90A}"/>
              </a:ext>
            </a:extLst>
          </p:cNvPr>
          <p:cNvSpPr txBox="1"/>
          <p:nvPr/>
        </p:nvSpPr>
        <p:spPr>
          <a:xfrm>
            <a:off x="692053" y="1934953"/>
            <a:ext cx="8223348" cy="1347164"/>
          </a:xfrm>
          <a:prstGeom prst="rect">
            <a:avLst/>
          </a:prstGeom>
          <a:noFill/>
          <a:ln w="22225">
            <a:solidFill>
              <a:schemeClr val="tx1"/>
            </a:solidFill>
          </a:ln>
        </p:spPr>
        <p:txBody>
          <a:bodyPr wrap="square">
            <a:spAutoFit/>
          </a:bodyPr>
          <a:lstStyle/>
          <a:p>
            <a:pPr>
              <a:lnSpc>
                <a:spcPct val="110000"/>
              </a:lnSpc>
            </a:pPr>
            <a:r>
              <a:rPr lang="zh-CN" altLang="en-US" sz="2100" b="1" dirty="0">
                <a:latin typeface="Times" panose="02020603050405020304" pitchFamily="18" charset="0"/>
                <a:sym typeface="Symbol" panose="05050102010706020507" pitchFamily="18" charset="2"/>
              </a:rPr>
              <a:t>例</a:t>
            </a:r>
            <a:r>
              <a:rPr lang="zh-CN" altLang="en-US" sz="2100" dirty="0">
                <a:latin typeface="Times" panose="02020603050405020304" pitchFamily="18" charset="0"/>
                <a:sym typeface="Symbol" panose="05050102010706020507" pitchFamily="18" charset="2"/>
              </a:rPr>
              <a:t>： 已知一个有限集合</a:t>
            </a:r>
            <a:r>
              <a:rPr lang="en-US" altLang="zh-CN" sz="2100" i="1" dirty="0">
                <a:latin typeface="Times" panose="02020603050405020304" pitchFamily="18" charset="0"/>
                <a:sym typeface="Symbol" panose="05050102010706020507" pitchFamily="18" charset="2"/>
              </a:rPr>
              <a:t>A</a:t>
            </a:r>
            <a:r>
              <a:rPr lang="zh-CN" altLang="en-US" sz="2100" dirty="0">
                <a:latin typeface="Times" panose="02020603050405020304" pitchFamily="18" charset="0"/>
                <a:sym typeface="Symbol" panose="05050102010706020507" pitchFamily="18" charset="2"/>
              </a:rPr>
              <a:t>及每个元素</a:t>
            </a:r>
            <a:r>
              <a:rPr lang="en-US" altLang="zh-CN" sz="2100" i="1" dirty="0" err="1">
                <a:latin typeface="Times" panose="02020603050405020304" pitchFamily="18" charset="0"/>
                <a:sym typeface="Symbol" panose="05050102010706020507" pitchFamily="18" charset="2"/>
              </a:rPr>
              <a:t>a</a:t>
            </a:r>
            <a:r>
              <a:rPr lang="en-US" altLang="zh-CN" sz="2100" dirty="0" err="1">
                <a:latin typeface="Times" panose="02020603050405020304" pitchFamily="18" charset="0"/>
                <a:sym typeface="Symbol" panose="05050102010706020507" pitchFamily="18" charset="2"/>
              </a:rPr>
              <a:t></a:t>
            </a:r>
            <a:r>
              <a:rPr lang="en-US" altLang="zh-CN" sz="2100" i="1" dirty="0" err="1">
                <a:latin typeface="Times" panose="02020603050405020304" pitchFamily="18" charset="0"/>
                <a:sym typeface="Symbol" panose="05050102010706020507" pitchFamily="18" charset="2"/>
              </a:rPr>
              <a:t>A</a:t>
            </a:r>
            <a:r>
              <a:rPr lang="zh-CN" altLang="en-US" sz="2100" dirty="0">
                <a:latin typeface="Times" panose="02020603050405020304" pitchFamily="18" charset="0"/>
                <a:sym typeface="Symbol" panose="05050102010706020507" pitchFamily="18" charset="2"/>
              </a:rPr>
              <a:t>的权值</a:t>
            </a:r>
            <a:r>
              <a:rPr lang="en-US" altLang="zh-CN" sz="2100" i="1" dirty="0">
                <a:latin typeface="Times" panose="02020603050405020304" pitchFamily="18" charset="0"/>
                <a:sym typeface="Symbol" panose="05050102010706020507" pitchFamily="18" charset="2"/>
              </a:rPr>
              <a:t>s</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a</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Z</a:t>
            </a:r>
            <a:r>
              <a:rPr lang="en-US" altLang="zh-CN" sz="2100" baseline="30000" dirty="0">
                <a:latin typeface="Times" panose="02020603050405020304" pitchFamily="18" charset="0"/>
                <a:sym typeface="Symbol" panose="05050102010706020507" pitchFamily="18" charset="2"/>
              </a:rPr>
              <a:t>+</a:t>
            </a:r>
            <a:r>
              <a:rPr lang="en-US" altLang="zh-CN" sz="2100" dirty="0">
                <a:latin typeface="Times" panose="02020603050405020304" pitchFamily="18" charset="0"/>
                <a:sym typeface="Symbol" panose="05050102010706020507" pitchFamily="18" charset="2"/>
              </a:rPr>
              <a:t>.</a:t>
            </a:r>
          </a:p>
          <a:p>
            <a:pPr algn="just">
              <a:lnSpc>
                <a:spcPct val="110000"/>
              </a:lnSpc>
            </a:pPr>
            <a:endParaRPr lang="en-US" altLang="zh-CN" sz="2100" dirty="0">
              <a:latin typeface="Times" panose="02020603050405020304" pitchFamily="18" charset="0"/>
            </a:endParaRPr>
          </a:p>
          <a:p>
            <a:pPr>
              <a:lnSpc>
                <a:spcPct val="110000"/>
              </a:lnSpc>
            </a:pPr>
            <a:r>
              <a:rPr lang="zh-CN" altLang="en-US" sz="2100" b="1" dirty="0">
                <a:latin typeface="Times" panose="02020603050405020304" pitchFamily="18" charset="0"/>
                <a:sym typeface="Symbol" panose="05050102010706020507" pitchFamily="18" charset="2"/>
              </a:rPr>
              <a:t>问</a:t>
            </a:r>
            <a:r>
              <a:rPr lang="zh-CN" altLang="en-US" sz="2100" dirty="0">
                <a:latin typeface="Times" panose="02020603050405020304" pitchFamily="18" charset="0"/>
                <a:sym typeface="Symbol" panose="05050102010706020507" pitchFamily="18" charset="2"/>
              </a:rPr>
              <a:t>：是否存在</a:t>
            </a:r>
            <a:r>
              <a:rPr lang="en-US" altLang="zh-CN" sz="2100" i="1" dirty="0">
                <a:latin typeface="Times" panose="02020603050405020304" pitchFamily="18" charset="0"/>
                <a:sym typeface="Symbol" panose="05050102010706020507" pitchFamily="18" charset="2"/>
              </a:rPr>
              <a:t>A</a:t>
            </a:r>
            <a:r>
              <a:rPr lang="zh-CN" altLang="en-US" sz="2100" dirty="0">
                <a:latin typeface="Times" panose="02020603050405020304" pitchFamily="18" charset="0"/>
                <a:sym typeface="Symbol" panose="05050102010706020507" pitchFamily="18" charset="2"/>
              </a:rPr>
              <a:t>的一个子集</a:t>
            </a:r>
            <a:r>
              <a:rPr lang="en-US" altLang="zh-CN" sz="2100" i="1" dirty="0">
                <a:latin typeface="Times" panose="02020603050405020304" pitchFamily="18" charset="0"/>
                <a:sym typeface="Symbol" panose="05050102010706020507" pitchFamily="18" charset="2"/>
              </a:rPr>
              <a:t>A</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A</a:t>
            </a:r>
            <a:r>
              <a:rPr lang="zh-CN" altLang="en-US" sz="2100" dirty="0">
                <a:latin typeface="Times" panose="02020603050405020304" pitchFamily="18" charset="0"/>
                <a:sym typeface="Symbol" panose="05050102010706020507" pitchFamily="18" charset="2"/>
              </a:rPr>
              <a:t>，使得</a:t>
            </a:r>
            <a:endParaRPr lang="en-US" altLang="zh-CN" sz="2100" dirty="0">
              <a:latin typeface="Times" panose="02020603050405020304" pitchFamily="18" charset="0"/>
              <a:sym typeface="Symbol" panose="05050102010706020507" pitchFamily="18" charset="2"/>
            </a:endParaRPr>
          </a:p>
          <a:p>
            <a:pPr>
              <a:lnSpc>
                <a:spcPct val="110000"/>
              </a:lnSpc>
              <a:spcAft>
                <a:spcPts val="1200"/>
              </a:spcAft>
            </a:pPr>
            <a:endParaRPr lang="en-US" sz="900" dirty="0">
              <a:latin typeface="Times" panose="02020603050405020304" pitchFamily="18" charset="0"/>
              <a:sym typeface="Symbol" panose="05050102010706020507" pitchFamily="18" charset="2"/>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文本框 8">
            <a:extLst>
              <a:ext uri="{FF2B5EF4-FFF2-40B4-BE49-F238E27FC236}">
                <a16:creationId xmlns:a16="http://schemas.microsoft.com/office/drawing/2014/main" id="{AB44EA20-B52F-4503-BE35-C8E1A8299263}"/>
              </a:ext>
            </a:extLst>
          </p:cNvPr>
          <p:cNvSpPr txBox="1"/>
          <p:nvPr/>
        </p:nvSpPr>
        <p:spPr>
          <a:xfrm>
            <a:off x="701432" y="3991640"/>
            <a:ext cx="4435718" cy="2485360"/>
          </a:xfrm>
          <a:prstGeom prst="rect">
            <a:avLst/>
          </a:prstGeom>
          <a:noFill/>
          <a:ln w="22225">
            <a:solidFill>
              <a:schemeClr val="tx1"/>
            </a:solidFill>
          </a:ln>
        </p:spPr>
        <p:txBody>
          <a:bodyPr wrap="square">
            <a:spAutoFit/>
          </a:bodyPr>
          <a:lstStyle/>
          <a:p>
            <a:pPr>
              <a:lnSpc>
                <a:spcPct val="110000"/>
              </a:lnSpc>
            </a:pPr>
            <a:r>
              <a:rPr lang="zh-CN" altLang="en-US" sz="2100" b="1" dirty="0">
                <a:latin typeface="Times" panose="02020603050405020304" pitchFamily="18" charset="0"/>
                <a:sym typeface="Symbol" panose="05050102010706020507" pitchFamily="18" charset="2"/>
              </a:rPr>
              <a:t>例</a:t>
            </a:r>
            <a:r>
              <a:rPr lang="zh-CN" altLang="en-US" sz="2100" dirty="0">
                <a:latin typeface="Times" panose="02020603050405020304" pitchFamily="18" charset="0"/>
                <a:sym typeface="Symbol" panose="05050102010706020507" pitchFamily="18" charset="2"/>
              </a:rPr>
              <a:t>： 给定一个图</a:t>
            </a:r>
            <a:r>
              <a:rPr lang="en-US" altLang="zh-CN" sz="2100" i="1" dirty="0">
                <a:latin typeface="Times" panose="02020603050405020304" pitchFamily="18" charset="0"/>
                <a:sym typeface="Symbol" panose="05050102010706020507" pitchFamily="18" charset="2"/>
              </a:rPr>
              <a:t>G </a:t>
            </a:r>
            <a:r>
              <a:rPr lang="en-US" altLang="zh-CN" sz="2100" dirty="0">
                <a:latin typeface="Times" panose="02020603050405020304" pitchFamily="18" charset="0"/>
                <a:sym typeface="Symbol" panose="05050102010706020507" pitchFamily="18" charset="2"/>
              </a:rPr>
              <a:t>=</a:t>
            </a:r>
            <a:r>
              <a:rPr lang="zh-CN" altLang="en-US"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V</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E</a:t>
            </a:r>
            <a:r>
              <a:rPr lang="zh-CN" altLang="en-US" sz="2100" dirty="0">
                <a:latin typeface="Times" panose="02020603050405020304" pitchFamily="18" charset="0"/>
                <a:sym typeface="Symbol" panose="05050102010706020507" pitchFamily="18" charset="2"/>
              </a:rPr>
              <a:t>）和一个正整数</a:t>
            </a:r>
            <a:r>
              <a:rPr lang="en-US" altLang="zh-CN" sz="2100" i="1" dirty="0">
                <a:latin typeface="Times" panose="02020603050405020304" pitchFamily="18" charset="0"/>
                <a:sym typeface="Symbol" panose="05050102010706020507" pitchFamily="18" charset="2"/>
              </a:rPr>
              <a:t>k</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V</a:t>
            </a:r>
            <a:r>
              <a:rPr lang="en-US" altLang="zh-CN" sz="2100" dirty="0">
                <a:latin typeface="Times" panose="02020603050405020304" pitchFamily="18" charset="0"/>
                <a:sym typeface="Symbol" panose="05050102010706020507" pitchFamily="18" charset="2"/>
              </a:rPr>
              <a:t>|.</a:t>
            </a:r>
          </a:p>
          <a:p>
            <a:pPr algn="just">
              <a:lnSpc>
                <a:spcPct val="110000"/>
              </a:lnSpc>
            </a:pPr>
            <a:endParaRPr lang="en-US" altLang="zh-CN" sz="2100" dirty="0">
              <a:latin typeface="Times" panose="02020603050405020304" pitchFamily="18" charset="0"/>
            </a:endParaRPr>
          </a:p>
          <a:p>
            <a:pPr>
              <a:lnSpc>
                <a:spcPct val="110000"/>
              </a:lnSpc>
            </a:pPr>
            <a:r>
              <a:rPr lang="zh-CN" altLang="en-US" sz="2000" b="1" dirty="0">
                <a:latin typeface="Times" panose="02020603050405020304" pitchFamily="18" charset="0"/>
                <a:sym typeface="Symbol" panose="05050102010706020507" pitchFamily="18" charset="2"/>
              </a:rPr>
              <a:t>问</a:t>
            </a:r>
            <a:r>
              <a:rPr lang="zh-CN" altLang="en-US" sz="2000" dirty="0">
                <a:latin typeface="Times" panose="02020603050405020304" pitchFamily="18" charset="0"/>
                <a:sym typeface="Symbol" panose="05050102010706020507" pitchFamily="18" charset="2"/>
              </a:rPr>
              <a:t>：图</a:t>
            </a:r>
            <a:r>
              <a:rPr lang="en-US" altLang="zh-CN" sz="2000" i="1" dirty="0">
                <a:latin typeface="Times" panose="02020603050405020304" pitchFamily="18" charset="0"/>
                <a:sym typeface="Symbol" panose="05050102010706020507" pitchFamily="18" charset="2"/>
              </a:rPr>
              <a:t>G</a:t>
            </a:r>
            <a:r>
              <a:rPr lang="zh-CN" altLang="en-US" sz="2000" dirty="0">
                <a:latin typeface="Times" panose="02020603050405020304" pitchFamily="18" charset="0"/>
                <a:sym typeface="Symbol" panose="05050102010706020507" pitchFamily="18" charset="2"/>
              </a:rPr>
              <a:t>中是否存在一个顶点数不超过</a:t>
            </a:r>
            <a:r>
              <a:rPr lang="en-US" altLang="zh-CN" sz="2000" i="1" dirty="0">
                <a:latin typeface="Times" panose="02020603050405020304" pitchFamily="18" charset="0"/>
                <a:sym typeface="Symbol" panose="05050102010706020507" pitchFamily="18" charset="2"/>
              </a:rPr>
              <a:t>k</a:t>
            </a:r>
            <a:r>
              <a:rPr lang="zh-CN" altLang="en-US" sz="2000" dirty="0">
                <a:latin typeface="Times" panose="02020603050405020304" pitchFamily="18" charset="0"/>
                <a:sym typeface="Symbol" panose="05050102010706020507" pitchFamily="18" charset="2"/>
              </a:rPr>
              <a:t>的覆盖？即是否存在一个顶点子集</a:t>
            </a:r>
            <a:r>
              <a:rPr lang="en-US" altLang="zh-CN" sz="2000" i="1" dirty="0">
                <a:latin typeface="Times" panose="02020603050405020304" pitchFamily="18" charset="0"/>
                <a:sym typeface="Symbol" panose="05050102010706020507" pitchFamily="18" charset="2"/>
              </a:rPr>
              <a:t>V</a:t>
            </a:r>
            <a:r>
              <a:rPr lang="en-US" altLang="zh-CN" sz="2000" dirty="0">
                <a:latin typeface="Times" panose="02020603050405020304" pitchFamily="18" charset="0"/>
                <a:sym typeface="Symbol" panose="05050102010706020507" pitchFamily="18" charset="2"/>
              </a:rPr>
              <a:t></a:t>
            </a:r>
            <a:r>
              <a:rPr lang="en-US" altLang="zh-CN" sz="2000" i="1" dirty="0">
                <a:latin typeface="Times" panose="02020603050405020304" pitchFamily="18" charset="0"/>
                <a:sym typeface="Symbol" panose="05050102010706020507" pitchFamily="18" charset="2"/>
              </a:rPr>
              <a:t>V</a:t>
            </a:r>
            <a:r>
              <a:rPr lang="en-US" altLang="zh-CN" sz="2000" dirty="0">
                <a:latin typeface="Times" panose="02020603050405020304" pitchFamily="18" charset="0"/>
                <a:sym typeface="Symbol" panose="05050102010706020507" pitchFamily="18" charset="2"/>
              </a:rPr>
              <a:t>, |</a:t>
            </a:r>
            <a:r>
              <a:rPr lang="en-US" altLang="zh-CN" sz="2000" i="1" dirty="0">
                <a:latin typeface="Times" panose="02020603050405020304" pitchFamily="18" charset="0"/>
                <a:sym typeface="Symbol" panose="05050102010706020507" pitchFamily="18" charset="2"/>
              </a:rPr>
              <a:t>V</a:t>
            </a:r>
            <a:r>
              <a:rPr lang="en-US" altLang="zh-CN" sz="2000" dirty="0">
                <a:latin typeface="Times" panose="02020603050405020304" pitchFamily="18" charset="0"/>
                <a:sym typeface="Symbol" panose="05050102010706020507" pitchFamily="18" charset="2"/>
              </a:rPr>
              <a:t>|</a:t>
            </a:r>
            <a:r>
              <a:rPr lang="en-US" altLang="zh-CN" sz="2000" i="1" dirty="0">
                <a:latin typeface="Times" panose="02020603050405020304" pitchFamily="18" charset="0"/>
                <a:sym typeface="Symbol" panose="05050102010706020507" pitchFamily="18" charset="2"/>
              </a:rPr>
              <a:t>k</a:t>
            </a:r>
            <a:r>
              <a:rPr lang="en-US" altLang="zh-CN" sz="2000" dirty="0">
                <a:latin typeface="Times" panose="02020603050405020304" pitchFamily="18" charset="0"/>
                <a:sym typeface="Symbol" panose="05050102010706020507" pitchFamily="18" charset="2"/>
              </a:rPr>
              <a:t>, </a:t>
            </a:r>
            <a:r>
              <a:rPr lang="zh-CN" altLang="en-US" sz="2000" dirty="0">
                <a:latin typeface="Times" panose="02020603050405020304" pitchFamily="18" charset="0"/>
                <a:sym typeface="Symbol" panose="05050102010706020507" pitchFamily="18" charset="2"/>
              </a:rPr>
              <a:t>使得图中每一条边</a:t>
            </a:r>
            <a:r>
              <a:rPr lang="en-US" altLang="zh-CN" sz="2000" dirty="0">
                <a:latin typeface="Times" panose="02020603050405020304" pitchFamily="18" charset="0"/>
                <a:sym typeface="Symbol" panose="05050102010706020507" pitchFamily="18" charset="2"/>
              </a:rPr>
              <a:t>(</a:t>
            </a:r>
            <a:r>
              <a:rPr lang="en-US" altLang="zh-CN" sz="2000" i="1" dirty="0" err="1">
                <a:latin typeface="Times" panose="02020603050405020304" pitchFamily="18" charset="0"/>
                <a:sym typeface="Symbol" panose="05050102010706020507" pitchFamily="18" charset="2"/>
              </a:rPr>
              <a:t>u</a:t>
            </a:r>
            <a:r>
              <a:rPr lang="en-US" altLang="zh-CN" sz="2000" dirty="0" err="1">
                <a:latin typeface="Times" panose="02020603050405020304" pitchFamily="18" charset="0"/>
                <a:sym typeface="Symbol" panose="05050102010706020507" pitchFamily="18" charset="2"/>
              </a:rPr>
              <a:t>,</a:t>
            </a:r>
            <a:r>
              <a:rPr lang="en-US" altLang="zh-CN" sz="2000" i="1" dirty="0" err="1">
                <a:latin typeface="Times" panose="02020603050405020304" pitchFamily="18" charset="0"/>
                <a:sym typeface="Symbol" panose="05050102010706020507" pitchFamily="18" charset="2"/>
              </a:rPr>
              <a:t>v</a:t>
            </a:r>
            <a:r>
              <a:rPr lang="en-US" altLang="zh-CN" sz="2000" dirty="0">
                <a:latin typeface="Times" panose="02020603050405020304" pitchFamily="18" charset="0"/>
                <a:sym typeface="Symbol" panose="05050102010706020507" pitchFamily="18" charset="2"/>
              </a:rPr>
              <a:t>)</a:t>
            </a:r>
            <a:r>
              <a:rPr lang="en-US" altLang="zh-CN" sz="2000" i="1" dirty="0">
                <a:latin typeface="Times" panose="02020603050405020304" pitchFamily="18" charset="0"/>
                <a:sym typeface="Symbol" panose="05050102010706020507" pitchFamily="18" charset="2"/>
              </a:rPr>
              <a:t>E</a:t>
            </a:r>
            <a:r>
              <a:rPr lang="en-US" altLang="zh-CN" sz="2000" dirty="0">
                <a:latin typeface="Times" panose="02020603050405020304" pitchFamily="18" charset="0"/>
                <a:sym typeface="Symbol" panose="05050102010706020507" pitchFamily="18" charset="2"/>
              </a:rPr>
              <a:t>, </a:t>
            </a:r>
            <a:r>
              <a:rPr lang="en-US" altLang="zh-CN" sz="2000" i="1" dirty="0">
                <a:latin typeface="Times" panose="02020603050405020304" pitchFamily="18" charset="0"/>
                <a:sym typeface="Symbol" panose="05050102010706020507" pitchFamily="18" charset="2"/>
              </a:rPr>
              <a:t>u</a:t>
            </a:r>
            <a:r>
              <a:rPr lang="zh-CN" altLang="en-US" sz="2000" dirty="0">
                <a:latin typeface="Times" panose="02020603050405020304" pitchFamily="18" charset="0"/>
                <a:sym typeface="Symbol" panose="05050102010706020507" pitchFamily="18" charset="2"/>
              </a:rPr>
              <a:t>和</a:t>
            </a:r>
            <a:r>
              <a:rPr lang="en-US" altLang="zh-CN" sz="2000" i="1" dirty="0">
                <a:latin typeface="Times" panose="02020603050405020304" pitchFamily="18" charset="0"/>
                <a:sym typeface="Symbol" panose="05050102010706020507" pitchFamily="18" charset="2"/>
              </a:rPr>
              <a:t>v</a:t>
            </a:r>
            <a:r>
              <a:rPr lang="zh-CN" altLang="en-US" sz="2000" dirty="0">
                <a:latin typeface="Times" panose="02020603050405020304" pitchFamily="18" charset="0"/>
                <a:sym typeface="Symbol" panose="05050102010706020507" pitchFamily="18" charset="2"/>
              </a:rPr>
              <a:t>中至少有一个属于</a:t>
            </a:r>
            <a:r>
              <a:rPr lang="en-US" altLang="zh-CN" sz="2000" i="1" dirty="0">
                <a:latin typeface="Times" panose="02020603050405020304" pitchFamily="18" charset="0"/>
                <a:sym typeface="Symbol" panose="05050102010706020507" pitchFamily="18" charset="2"/>
              </a:rPr>
              <a:t>V</a:t>
            </a:r>
            <a:r>
              <a:rPr lang="en-US" altLang="zh-CN" sz="2000" dirty="0">
                <a:latin typeface="Times" panose="02020603050405020304" pitchFamily="18" charset="0"/>
                <a:sym typeface="Symbol" panose="05050102010706020507" pitchFamily="18" charset="2"/>
              </a:rPr>
              <a:t></a:t>
            </a:r>
            <a:r>
              <a:rPr lang="zh-CN" altLang="en-US" sz="2000" dirty="0">
                <a:latin typeface="Times" panose="02020603050405020304" pitchFamily="18" charset="0"/>
                <a:sym typeface="Symbol" panose="05050102010706020507" pitchFamily="18" charset="2"/>
              </a:rPr>
              <a:t>。</a:t>
            </a:r>
            <a:endParaRPr lang="en-US" sz="2000" dirty="0">
              <a:latin typeface="Times" panose="02020603050405020304" pitchFamily="18" charset="0"/>
              <a:sym typeface="Symbol" panose="05050102010706020507" pitchFamily="18" charset="2"/>
            </a:endParaRPr>
          </a:p>
        </p:txBody>
      </p:sp>
      <p:pic>
        <p:nvPicPr>
          <p:cNvPr id="15" name="图片 14">
            <a:extLst>
              <a:ext uri="{FF2B5EF4-FFF2-40B4-BE49-F238E27FC236}">
                <a16:creationId xmlns:a16="http://schemas.microsoft.com/office/drawing/2014/main" id="{C6BD5EA3-5037-4349-AD4E-0238AC8DE2FB}"/>
              </a:ext>
            </a:extLst>
          </p:cNvPr>
          <p:cNvPicPr>
            <a:picLocks noChangeAspect="1"/>
          </p:cNvPicPr>
          <p:nvPr/>
        </p:nvPicPr>
        <p:blipFill>
          <a:blip r:embed="rId4"/>
          <a:stretch>
            <a:fillRect/>
          </a:stretch>
        </p:blipFill>
        <p:spPr>
          <a:xfrm>
            <a:off x="5334000" y="2490289"/>
            <a:ext cx="3552825" cy="733425"/>
          </a:xfrm>
          <a:prstGeom prst="rect">
            <a:avLst/>
          </a:prstGeom>
        </p:spPr>
      </p:pic>
      <p:sp>
        <p:nvSpPr>
          <p:cNvPr id="5" name="文本框 4">
            <a:extLst>
              <a:ext uri="{FF2B5EF4-FFF2-40B4-BE49-F238E27FC236}">
                <a16:creationId xmlns:a16="http://schemas.microsoft.com/office/drawing/2014/main" id="{52B324FB-6687-4969-92C3-5FAC00F1EF75}"/>
              </a:ext>
            </a:extLst>
          </p:cNvPr>
          <p:cNvSpPr txBox="1"/>
          <p:nvPr/>
        </p:nvSpPr>
        <p:spPr>
          <a:xfrm>
            <a:off x="701430" y="3512754"/>
            <a:ext cx="4414991" cy="461665"/>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zh-CN" altLang="en-US" dirty="0"/>
              <a:t>顶点覆盖问题（</a:t>
            </a:r>
            <a:r>
              <a:rPr lang="en-US" altLang="zh-CN" dirty="0"/>
              <a:t>Vertex Cover</a:t>
            </a:r>
            <a:r>
              <a:rPr lang="zh-CN" altLang="en-US" dirty="0"/>
              <a:t>）</a:t>
            </a:r>
            <a:endParaRPr lang="en-US" dirty="0"/>
          </a:p>
        </p:txBody>
      </p:sp>
      <p:sp>
        <p:nvSpPr>
          <p:cNvPr id="17" name="文本框 16">
            <a:extLst>
              <a:ext uri="{FF2B5EF4-FFF2-40B4-BE49-F238E27FC236}">
                <a16:creationId xmlns:a16="http://schemas.microsoft.com/office/drawing/2014/main" id="{132AFDD2-C9B2-4297-9D90-4AA5DB931757}"/>
              </a:ext>
            </a:extLst>
          </p:cNvPr>
          <p:cNvSpPr txBox="1"/>
          <p:nvPr/>
        </p:nvSpPr>
        <p:spPr>
          <a:xfrm>
            <a:off x="696274" y="1463430"/>
            <a:ext cx="4414991" cy="461665"/>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zh-CN" altLang="en-US" dirty="0"/>
              <a:t>划分问题（</a:t>
            </a:r>
            <a:r>
              <a:rPr lang="en-US" altLang="zh-CN" dirty="0"/>
              <a:t>Partition Problem</a:t>
            </a:r>
            <a:r>
              <a:rPr lang="zh-CN" altLang="en-US" dirty="0"/>
              <a:t>）</a:t>
            </a:r>
            <a:endParaRPr lang="en-US" dirty="0"/>
          </a:p>
        </p:txBody>
      </p:sp>
      <p:sp>
        <p:nvSpPr>
          <p:cNvPr id="23" name="TextBox 2">
            <a:extLst>
              <a:ext uri="{FF2B5EF4-FFF2-40B4-BE49-F238E27FC236}">
                <a16:creationId xmlns:a16="http://schemas.microsoft.com/office/drawing/2014/main" id="{88C26289-B2FE-405A-98C4-4A9450423635}"/>
              </a:ext>
            </a:extLst>
          </p:cNvPr>
          <p:cNvSpPr txBox="1"/>
          <p:nvPr/>
        </p:nvSpPr>
        <p:spPr>
          <a:xfrm>
            <a:off x="609600" y="567008"/>
            <a:ext cx="7638602" cy="1226298"/>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a:t>
            </a:r>
            <a:r>
              <a:rPr lang="en-US" altLang="zh-CN" sz="2800" b="1" dirty="0">
                <a:latin typeface="Times" panose="02020603050405020304" pitchFamily="18" charset="0"/>
                <a:ea typeface="华文细黑" panose="02010600040101010101" pitchFamily="2" charset="-122"/>
                <a:cs typeface="Times New Roman" pitchFamily="18" charset="0"/>
              </a:rPr>
              <a:t>Cont’d</a:t>
            </a:r>
            <a:r>
              <a:rPr lang="zh-CN" altLang="en-US" sz="2800" b="1" dirty="0">
                <a:latin typeface="华文细黑" panose="02010600040101010101" pitchFamily="2" charset="-122"/>
                <a:ea typeface="华文细黑" panose="02010600040101010101" pitchFamily="2" charset="-122"/>
                <a:cs typeface="Times New Roman" pitchFamily="18" charset="0"/>
              </a:rPr>
              <a:t>）</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pPr>
            <a:endParaRPr lang="en-US" sz="2400" b="1" dirty="0">
              <a:latin typeface="Times New Roman" pitchFamily="18" charset="0"/>
              <a:ea typeface="SimSun" pitchFamily="2" charset="-122"/>
              <a:cs typeface="Times New Roman" pitchFamily="18" charset="0"/>
            </a:endParaRPr>
          </a:p>
        </p:txBody>
      </p:sp>
      <p:sp>
        <p:nvSpPr>
          <p:cNvPr id="12" name="Oval 97">
            <a:extLst>
              <a:ext uri="{FF2B5EF4-FFF2-40B4-BE49-F238E27FC236}">
                <a16:creationId xmlns:a16="http://schemas.microsoft.com/office/drawing/2014/main" id="{3F1A93C4-8B45-45C7-B7CD-5C5EEBA55F8A}"/>
              </a:ext>
            </a:extLst>
          </p:cNvPr>
          <p:cNvSpPr>
            <a:spLocks noChangeArrowheads="1"/>
          </p:cNvSpPr>
          <p:nvPr/>
        </p:nvSpPr>
        <p:spPr bwMode="auto">
          <a:xfrm>
            <a:off x="7842377" y="4297591"/>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14" name="Oval 99">
            <a:extLst>
              <a:ext uri="{FF2B5EF4-FFF2-40B4-BE49-F238E27FC236}">
                <a16:creationId xmlns:a16="http://schemas.microsoft.com/office/drawing/2014/main" id="{9305C406-7F76-4E39-9928-9582C6FE6F36}"/>
              </a:ext>
            </a:extLst>
          </p:cNvPr>
          <p:cNvSpPr>
            <a:spLocks noChangeArrowheads="1"/>
          </p:cNvSpPr>
          <p:nvPr/>
        </p:nvSpPr>
        <p:spPr bwMode="auto">
          <a:xfrm>
            <a:off x="6885114" y="6164491"/>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16" name="Oval 100">
            <a:extLst>
              <a:ext uri="{FF2B5EF4-FFF2-40B4-BE49-F238E27FC236}">
                <a16:creationId xmlns:a16="http://schemas.microsoft.com/office/drawing/2014/main" id="{4B2EB21E-CD49-4144-B57B-184E9AF426B1}"/>
              </a:ext>
            </a:extLst>
          </p:cNvPr>
          <p:cNvSpPr>
            <a:spLocks noChangeArrowheads="1"/>
          </p:cNvSpPr>
          <p:nvPr/>
        </p:nvSpPr>
        <p:spPr bwMode="auto">
          <a:xfrm>
            <a:off x="7647114" y="5402491"/>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18" name="Oval 101">
            <a:extLst>
              <a:ext uri="{FF2B5EF4-FFF2-40B4-BE49-F238E27FC236}">
                <a16:creationId xmlns:a16="http://schemas.microsoft.com/office/drawing/2014/main" id="{84DA020D-4F04-447A-89F0-8FBC43AAE5F5}"/>
              </a:ext>
            </a:extLst>
          </p:cNvPr>
          <p:cNvSpPr>
            <a:spLocks noChangeArrowheads="1"/>
          </p:cNvSpPr>
          <p:nvPr/>
        </p:nvSpPr>
        <p:spPr bwMode="auto">
          <a:xfrm>
            <a:off x="6457704" y="3784147"/>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19" name="Oval 102">
            <a:extLst>
              <a:ext uri="{FF2B5EF4-FFF2-40B4-BE49-F238E27FC236}">
                <a16:creationId xmlns:a16="http://schemas.microsoft.com/office/drawing/2014/main" id="{EA2543C0-5CCF-4075-9769-24C66CA283AC}"/>
              </a:ext>
            </a:extLst>
          </p:cNvPr>
          <p:cNvSpPr>
            <a:spLocks noChangeArrowheads="1"/>
          </p:cNvSpPr>
          <p:nvPr/>
        </p:nvSpPr>
        <p:spPr bwMode="auto">
          <a:xfrm>
            <a:off x="6885114" y="4411891"/>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cxnSp>
        <p:nvCxnSpPr>
          <p:cNvPr id="24" name="AutoShape 105">
            <a:extLst>
              <a:ext uri="{FF2B5EF4-FFF2-40B4-BE49-F238E27FC236}">
                <a16:creationId xmlns:a16="http://schemas.microsoft.com/office/drawing/2014/main" id="{46BD51ED-49BC-49FF-A863-C05F1DE870A1}"/>
              </a:ext>
            </a:extLst>
          </p:cNvPr>
          <p:cNvCxnSpPr>
            <a:cxnSpLocks noChangeShapeType="1"/>
            <a:stCxn id="57" idx="6"/>
            <a:endCxn id="58" idx="2"/>
          </p:cNvCxnSpPr>
          <p:nvPr/>
        </p:nvCxnSpPr>
        <p:spPr bwMode="auto">
          <a:xfrm>
            <a:off x="6066281" y="4914231"/>
            <a:ext cx="895033" cy="29776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08">
            <a:extLst>
              <a:ext uri="{FF2B5EF4-FFF2-40B4-BE49-F238E27FC236}">
                <a16:creationId xmlns:a16="http://schemas.microsoft.com/office/drawing/2014/main" id="{25773F1F-4E75-4A49-8AC1-10FE731685F5}"/>
              </a:ext>
            </a:extLst>
          </p:cNvPr>
          <p:cNvCxnSpPr>
            <a:cxnSpLocks noChangeShapeType="1"/>
            <a:stCxn id="58" idx="4"/>
            <a:endCxn id="14" idx="0"/>
          </p:cNvCxnSpPr>
          <p:nvPr/>
        </p:nvCxnSpPr>
        <p:spPr bwMode="auto">
          <a:xfrm flipH="1">
            <a:off x="6999414" y="5326291"/>
            <a:ext cx="76200" cy="8382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09">
            <a:extLst>
              <a:ext uri="{FF2B5EF4-FFF2-40B4-BE49-F238E27FC236}">
                <a16:creationId xmlns:a16="http://schemas.microsoft.com/office/drawing/2014/main" id="{B450C393-679F-4C78-B5CE-8DEBEDE033F9}"/>
              </a:ext>
            </a:extLst>
          </p:cNvPr>
          <p:cNvCxnSpPr>
            <a:cxnSpLocks noChangeShapeType="1"/>
            <a:stCxn id="58" idx="5"/>
            <a:endCxn id="16" idx="1"/>
          </p:cNvCxnSpPr>
          <p:nvPr/>
        </p:nvCxnSpPr>
        <p:spPr bwMode="auto">
          <a:xfrm>
            <a:off x="7156577" y="5292954"/>
            <a:ext cx="523875" cy="142875"/>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10">
            <a:extLst>
              <a:ext uri="{FF2B5EF4-FFF2-40B4-BE49-F238E27FC236}">
                <a16:creationId xmlns:a16="http://schemas.microsoft.com/office/drawing/2014/main" id="{F8D81EA8-4FE0-4E8D-B6D0-9976F23392C7}"/>
              </a:ext>
            </a:extLst>
          </p:cNvPr>
          <p:cNvCxnSpPr>
            <a:cxnSpLocks noChangeShapeType="1"/>
            <a:stCxn id="14" idx="7"/>
            <a:endCxn id="16" idx="3"/>
          </p:cNvCxnSpPr>
          <p:nvPr/>
        </p:nvCxnSpPr>
        <p:spPr bwMode="auto">
          <a:xfrm flipV="1">
            <a:off x="7080377" y="5597754"/>
            <a:ext cx="600075" cy="600075"/>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11">
            <a:extLst>
              <a:ext uri="{FF2B5EF4-FFF2-40B4-BE49-F238E27FC236}">
                <a16:creationId xmlns:a16="http://schemas.microsoft.com/office/drawing/2014/main" id="{6137C533-BEE9-4A92-AB17-0B9C1908FE01}"/>
              </a:ext>
            </a:extLst>
          </p:cNvPr>
          <p:cNvCxnSpPr>
            <a:cxnSpLocks noChangeShapeType="1"/>
            <a:stCxn id="14" idx="1"/>
            <a:endCxn id="39" idx="5"/>
          </p:cNvCxnSpPr>
          <p:nvPr/>
        </p:nvCxnSpPr>
        <p:spPr bwMode="auto">
          <a:xfrm flipH="1" flipV="1">
            <a:off x="6394577" y="5750154"/>
            <a:ext cx="523875" cy="447675"/>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12">
            <a:extLst>
              <a:ext uri="{FF2B5EF4-FFF2-40B4-BE49-F238E27FC236}">
                <a16:creationId xmlns:a16="http://schemas.microsoft.com/office/drawing/2014/main" id="{4732882F-354B-449A-ADA6-B5F9C34BB6DD}"/>
              </a:ext>
            </a:extLst>
          </p:cNvPr>
          <p:cNvCxnSpPr>
            <a:cxnSpLocks noChangeShapeType="1"/>
            <a:stCxn id="58" idx="3"/>
            <a:endCxn id="39" idx="7"/>
          </p:cNvCxnSpPr>
          <p:nvPr/>
        </p:nvCxnSpPr>
        <p:spPr bwMode="auto">
          <a:xfrm flipH="1">
            <a:off x="6394577" y="5292954"/>
            <a:ext cx="600075" cy="295275"/>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13">
            <a:extLst>
              <a:ext uri="{FF2B5EF4-FFF2-40B4-BE49-F238E27FC236}">
                <a16:creationId xmlns:a16="http://schemas.microsoft.com/office/drawing/2014/main" id="{101603F2-EFCD-463B-82BA-5C087E7CAA65}"/>
              </a:ext>
            </a:extLst>
          </p:cNvPr>
          <p:cNvCxnSpPr>
            <a:cxnSpLocks noChangeShapeType="1"/>
            <a:stCxn id="19" idx="1"/>
            <a:endCxn id="18" idx="5"/>
          </p:cNvCxnSpPr>
          <p:nvPr/>
        </p:nvCxnSpPr>
        <p:spPr bwMode="auto">
          <a:xfrm flipH="1" flipV="1">
            <a:off x="6652826" y="3979269"/>
            <a:ext cx="265766" cy="4661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15">
            <a:extLst>
              <a:ext uri="{FF2B5EF4-FFF2-40B4-BE49-F238E27FC236}">
                <a16:creationId xmlns:a16="http://schemas.microsoft.com/office/drawing/2014/main" id="{1BD69370-5B5E-42A5-92A5-6A2F611814F5}"/>
              </a:ext>
            </a:extLst>
          </p:cNvPr>
          <p:cNvCxnSpPr>
            <a:cxnSpLocks noChangeShapeType="1"/>
            <a:stCxn id="58" idx="7"/>
            <a:endCxn id="12" idx="3"/>
          </p:cNvCxnSpPr>
          <p:nvPr/>
        </p:nvCxnSpPr>
        <p:spPr bwMode="auto">
          <a:xfrm flipV="1">
            <a:off x="7156436" y="4492713"/>
            <a:ext cx="719419" cy="638456"/>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16">
            <a:extLst>
              <a:ext uri="{FF2B5EF4-FFF2-40B4-BE49-F238E27FC236}">
                <a16:creationId xmlns:a16="http://schemas.microsoft.com/office/drawing/2014/main" id="{384E6707-68CA-425F-9F98-4D5036E9C62D}"/>
              </a:ext>
            </a:extLst>
          </p:cNvPr>
          <p:cNvCxnSpPr>
            <a:cxnSpLocks noChangeShapeType="1"/>
            <a:stCxn id="19" idx="6"/>
            <a:endCxn id="12" idx="2"/>
          </p:cNvCxnSpPr>
          <p:nvPr/>
        </p:nvCxnSpPr>
        <p:spPr bwMode="auto">
          <a:xfrm flipV="1">
            <a:off x="7113714" y="4411891"/>
            <a:ext cx="728663" cy="1143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17">
            <a:extLst>
              <a:ext uri="{FF2B5EF4-FFF2-40B4-BE49-F238E27FC236}">
                <a16:creationId xmlns:a16="http://schemas.microsoft.com/office/drawing/2014/main" id="{B5E5C2F9-75CB-4E6D-A998-F8D0EF157993}"/>
              </a:ext>
            </a:extLst>
          </p:cNvPr>
          <p:cNvCxnSpPr>
            <a:cxnSpLocks noChangeShapeType="1"/>
            <a:stCxn id="58" idx="0"/>
            <a:endCxn id="19" idx="4"/>
          </p:cNvCxnSpPr>
          <p:nvPr/>
        </p:nvCxnSpPr>
        <p:spPr bwMode="auto">
          <a:xfrm flipH="1" flipV="1">
            <a:off x="6999414" y="4640491"/>
            <a:ext cx="76200" cy="4572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18">
            <a:extLst>
              <a:ext uri="{FF2B5EF4-FFF2-40B4-BE49-F238E27FC236}">
                <a16:creationId xmlns:a16="http://schemas.microsoft.com/office/drawing/2014/main" id="{01F3D567-C5D3-4B5D-AA2E-E587946B3706}"/>
              </a:ext>
            </a:extLst>
          </p:cNvPr>
          <p:cNvCxnSpPr>
            <a:cxnSpLocks noChangeShapeType="1"/>
            <a:stCxn id="57" idx="5"/>
            <a:endCxn id="39" idx="1"/>
          </p:cNvCxnSpPr>
          <p:nvPr/>
        </p:nvCxnSpPr>
        <p:spPr bwMode="auto">
          <a:xfrm>
            <a:off x="6032803" y="4995053"/>
            <a:ext cx="199989" cy="593316"/>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119">
            <a:extLst>
              <a:ext uri="{FF2B5EF4-FFF2-40B4-BE49-F238E27FC236}">
                <a16:creationId xmlns:a16="http://schemas.microsoft.com/office/drawing/2014/main" id="{FA33C5C0-B577-4A9B-BDAF-038E50582308}"/>
              </a:ext>
            </a:extLst>
          </p:cNvPr>
          <p:cNvCxnSpPr>
            <a:cxnSpLocks noChangeShapeType="1"/>
            <a:stCxn id="12" idx="4"/>
            <a:endCxn id="16" idx="0"/>
          </p:cNvCxnSpPr>
          <p:nvPr/>
        </p:nvCxnSpPr>
        <p:spPr bwMode="auto">
          <a:xfrm flipH="1">
            <a:off x="7761414" y="4526191"/>
            <a:ext cx="195263" cy="8763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120">
            <a:extLst>
              <a:ext uri="{FF2B5EF4-FFF2-40B4-BE49-F238E27FC236}">
                <a16:creationId xmlns:a16="http://schemas.microsoft.com/office/drawing/2014/main" id="{85E48F31-57D8-4749-A93E-79591A41E5D6}"/>
              </a:ext>
            </a:extLst>
          </p:cNvPr>
          <p:cNvSpPr>
            <a:spLocks noChangeArrowheads="1"/>
          </p:cNvSpPr>
          <p:nvPr/>
        </p:nvSpPr>
        <p:spPr bwMode="auto">
          <a:xfrm>
            <a:off x="6199314" y="5554891"/>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44" name="Text Box 125">
            <a:extLst>
              <a:ext uri="{FF2B5EF4-FFF2-40B4-BE49-F238E27FC236}">
                <a16:creationId xmlns:a16="http://schemas.microsoft.com/office/drawing/2014/main" id="{1BA62859-BFCD-4F32-85C2-29FA49A086BB}"/>
              </a:ext>
            </a:extLst>
          </p:cNvPr>
          <p:cNvSpPr txBox="1">
            <a:spLocks noChangeArrowheads="1"/>
          </p:cNvSpPr>
          <p:nvPr/>
        </p:nvSpPr>
        <p:spPr bwMode="auto">
          <a:xfrm>
            <a:off x="5513514" y="5021491"/>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c</a:t>
            </a:r>
          </a:p>
        </p:txBody>
      </p:sp>
      <p:sp>
        <p:nvSpPr>
          <p:cNvPr id="46" name="Text Box 126">
            <a:extLst>
              <a:ext uri="{FF2B5EF4-FFF2-40B4-BE49-F238E27FC236}">
                <a16:creationId xmlns:a16="http://schemas.microsoft.com/office/drawing/2014/main" id="{86FBB977-09C4-4E14-8E21-118A6C89ADCE}"/>
              </a:ext>
            </a:extLst>
          </p:cNvPr>
          <p:cNvSpPr txBox="1">
            <a:spLocks noChangeArrowheads="1"/>
          </p:cNvSpPr>
          <p:nvPr/>
        </p:nvSpPr>
        <p:spPr bwMode="auto">
          <a:xfrm>
            <a:off x="5952458" y="558822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dirty="0">
                <a:latin typeface="Arial" panose="020B0604020202020204" pitchFamily="34" charset="0"/>
              </a:rPr>
              <a:t>d</a:t>
            </a:r>
          </a:p>
        </p:txBody>
      </p:sp>
      <p:sp>
        <p:nvSpPr>
          <p:cNvPr id="47" name="Text Box 127">
            <a:extLst>
              <a:ext uri="{FF2B5EF4-FFF2-40B4-BE49-F238E27FC236}">
                <a16:creationId xmlns:a16="http://schemas.microsoft.com/office/drawing/2014/main" id="{A5FA726C-0301-4DC0-B3A1-E7F7259F9A47}"/>
              </a:ext>
            </a:extLst>
          </p:cNvPr>
          <p:cNvSpPr txBox="1">
            <a:spLocks noChangeArrowheads="1"/>
          </p:cNvSpPr>
          <p:nvPr/>
        </p:nvSpPr>
        <p:spPr bwMode="auto">
          <a:xfrm>
            <a:off x="6907339" y="6316891"/>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g</a:t>
            </a:r>
          </a:p>
        </p:txBody>
      </p:sp>
      <p:sp>
        <p:nvSpPr>
          <p:cNvPr id="48" name="Text Box 128">
            <a:extLst>
              <a:ext uri="{FF2B5EF4-FFF2-40B4-BE49-F238E27FC236}">
                <a16:creationId xmlns:a16="http://schemas.microsoft.com/office/drawing/2014/main" id="{0CE57549-983B-40AC-8F59-62F1E91DF6F7}"/>
              </a:ext>
            </a:extLst>
          </p:cNvPr>
          <p:cNvSpPr txBox="1">
            <a:spLocks noChangeArrowheads="1"/>
          </p:cNvSpPr>
          <p:nvPr/>
        </p:nvSpPr>
        <p:spPr bwMode="auto">
          <a:xfrm>
            <a:off x="7723314" y="5631091"/>
            <a:ext cx="223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j</a:t>
            </a:r>
          </a:p>
        </p:txBody>
      </p:sp>
      <p:sp>
        <p:nvSpPr>
          <p:cNvPr id="49" name="Text Box 129">
            <a:extLst>
              <a:ext uri="{FF2B5EF4-FFF2-40B4-BE49-F238E27FC236}">
                <a16:creationId xmlns:a16="http://schemas.microsoft.com/office/drawing/2014/main" id="{28648579-BB03-4340-A2A5-12104844793C}"/>
              </a:ext>
            </a:extLst>
          </p:cNvPr>
          <p:cNvSpPr txBox="1">
            <a:spLocks noChangeArrowheads="1"/>
          </p:cNvSpPr>
          <p:nvPr/>
        </p:nvSpPr>
        <p:spPr bwMode="auto">
          <a:xfrm>
            <a:off x="7037514" y="5250091"/>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f</a:t>
            </a:r>
          </a:p>
        </p:txBody>
      </p:sp>
      <p:sp>
        <p:nvSpPr>
          <p:cNvPr id="50" name="Text Box 130">
            <a:extLst>
              <a:ext uri="{FF2B5EF4-FFF2-40B4-BE49-F238E27FC236}">
                <a16:creationId xmlns:a16="http://schemas.microsoft.com/office/drawing/2014/main" id="{F7F942FE-9E99-45A4-9270-F05083E49DBC}"/>
              </a:ext>
            </a:extLst>
          </p:cNvPr>
          <p:cNvSpPr txBox="1">
            <a:spLocks noChangeArrowheads="1"/>
          </p:cNvSpPr>
          <p:nvPr/>
        </p:nvSpPr>
        <p:spPr bwMode="auto">
          <a:xfrm>
            <a:off x="8040021" y="4382059"/>
            <a:ext cx="223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i</a:t>
            </a:r>
          </a:p>
        </p:txBody>
      </p:sp>
      <p:sp>
        <p:nvSpPr>
          <p:cNvPr id="51" name="Text Box 131">
            <a:extLst>
              <a:ext uri="{FF2B5EF4-FFF2-40B4-BE49-F238E27FC236}">
                <a16:creationId xmlns:a16="http://schemas.microsoft.com/office/drawing/2014/main" id="{6C7112D0-652F-446B-B3AD-A92E337DDECA}"/>
              </a:ext>
            </a:extLst>
          </p:cNvPr>
          <p:cNvSpPr txBox="1">
            <a:spLocks noChangeArrowheads="1"/>
          </p:cNvSpPr>
          <p:nvPr/>
        </p:nvSpPr>
        <p:spPr bwMode="auto">
          <a:xfrm>
            <a:off x="7059739" y="4564291"/>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e</a:t>
            </a:r>
          </a:p>
        </p:txBody>
      </p:sp>
      <p:sp>
        <p:nvSpPr>
          <p:cNvPr id="52" name="Text Box 132">
            <a:extLst>
              <a:ext uri="{FF2B5EF4-FFF2-40B4-BE49-F238E27FC236}">
                <a16:creationId xmlns:a16="http://schemas.microsoft.com/office/drawing/2014/main" id="{2DD47770-DA30-40D1-9ACE-211BE7353D2B}"/>
              </a:ext>
            </a:extLst>
          </p:cNvPr>
          <p:cNvSpPr txBox="1">
            <a:spLocks noChangeArrowheads="1"/>
          </p:cNvSpPr>
          <p:nvPr/>
        </p:nvSpPr>
        <p:spPr bwMode="auto">
          <a:xfrm>
            <a:off x="6677317" y="3707947"/>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dirty="0">
                <a:latin typeface="Arial" panose="020B0604020202020204" pitchFamily="34" charset="0"/>
              </a:rPr>
              <a:t>h</a:t>
            </a:r>
          </a:p>
        </p:txBody>
      </p:sp>
      <p:sp>
        <p:nvSpPr>
          <p:cNvPr id="53" name="Oval 133">
            <a:extLst>
              <a:ext uri="{FF2B5EF4-FFF2-40B4-BE49-F238E27FC236}">
                <a16:creationId xmlns:a16="http://schemas.microsoft.com/office/drawing/2014/main" id="{E16AE0DE-B944-4E5F-83E1-77B21F5C5E14}"/>
              </a:ext>
            </a:extLst>
          </p:cNvPr>
          <p:cNvSpPr>
            <a:spLocks noChangeArrowheads="1"/>
          </p:cNvSpPr>
          <p:nvPr/>
        </p:nvSpPr>
        <p:spPr bwMode="auto">
          <a:xfrm>
            <a:off x="8332914" y="5402491"/>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cxnSp>
        <p:nvCxnSpPr>
          <p:cNvPr id="55" name="AutoShape 135">
            <a:extLst>
              <a:ext uri="{FF2B5EF4-FFF2-40B4-BE49-F238E27FC236}">
                <a16:creationId xmlns:a16="http://schemas.microsoft.com/office/drawing/2014/main" id="{D54DC76B-764C-42F9-9120-A85AAFE4806F}"/>
              </a:ext>
            </a:extLst>
          </p:cNvPr>
          <p:cNvCxnSpPr>
            <a:cxnSpLocks noChangeShapeType="1"/>
            <a:stCxn id="53" idx="2"/>
            <a:endCxn id="16" idx="6"/>
          </p:cNvCxnSpPr>
          <p:nvPr/>
        </p:nvCxnSpPr>
        <p:spPr bwMode="auto">
          <a:xfrm flipH="1">
            <a:off x="7875714" y="5516791"/>
            <a:ext cx="457200" cy="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 Box 136">
            <a:extLst>
              <a:ext uri="{FF2B5EF4-FFF2-40B4-BE49-F238E27FC236}">
                <a16:creationId xmlns:a16="http://schemas.microsoft.com/office/drawing/2014/main" id="{76AC8674-0FB6-464B-9F8A-A7EA785B8DBE}"/>
              </a:ext>
            </a:extLst>
          </p:cNvPr>
          <p:cNvSpPr txBox="1">
            <a:spLocks noChangeArrowheads="1"/>
          </p:cNvSpPr>
          <p:nvPr/>
        </p:nvSpPr>
        <p:spPr bwMode="auto">
          <a:xfrm>
            <a:off x="8364664" y="5631091"/>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latin typeface="Arial" panose="020B0604020202020204" pitchFamily="34" charset="0"/>
              </a:rPr>
              <a:t>k</a:t>
            </a:r>
          </a:p>
        </p:txBody>
      </p:sp>
      <p:sp>
        <p:nvSpPr>
          <p:cNvPr id="57" name="Oval 137">
            <a:extLst>
              <a:ext uri="{FF2B5EF4-FFF2-40B4-BE49-F238E27FC236}">
                <a16:creationId xmlns:a16="http://schemas.microsoft.com/office/drawing/2014/main" id="{48BA4D0C-4DE8-41E2-8BC7-A8AA3CE22C0A}"/>
              </a:ext>
            </a:extLst>
          </p:cNvPr>
          <p:cNvSpPr>
            <a:spLocks noChangeArrowheads="1"/>
          </p:cNvSpPr>
          <p:nvPr/>
        </p:nvSpPr>
        <p:spPr bwMode="auto">
          <a:xfrm>
            <a:off x="5837681" y="4799931"/>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58" name="Oval 138">
            <a:extLst>
              <a:ext uri="{FF2B5EF4-FFF2-40B4-BE49-F238E27FC236}">
                <a16:creationId xmlns:a16="http://schemas.microsoft.com/office/drawing/2014/main" id="{8107B969-0FF7-403E-AAB4-9C55179A7EE2}"/>
              </a:ext>
            </a:extLst>
          </p:cNvPr>
          <p:cNvSpPr>
            <a:spLocks noChangeArrowheads="1"/>
          </p:cNvSpPr>
          <p:nvPr/>
        </p:nvSpPr>
        <p:spPr bwMode="auto">
          <a:xfrm>
            <a:off x="6961314" y="5097691"/>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sp>
        <p:nvSpPr>
          <p:cNvPr id="60" name="Oval 140">
            <a:extLst>
              <a:ext uri="{FF2B5EF4-FFF2-40B4-BE49-F238E27FC236}">
                <a16:creationId xmlns:a16="http://schemas.microsoft.com/office/drawing/2014/main" id="{421B6D7A-968D-497B-825A-58B59783A876}"/>
              </a:ext>
            </a:extLst>
          </p:cNvPr>
          <p:cNvSpPr>
            <a:spLocks noChangeArrowheads="1"/>
          </p:cNvSpPr>
          <p:nvPr/>
        </p:nvSpPr>
        <p:spPr bwMode="auto">
          <a:xfrm>
            <a:off x="8256714" y="6164491"/>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latin typeface="Arial" panose="020B0604020202020204" pitchFamily="34" charset="0"/>
            </a:endParaRPr>
          </a:p>
        </p:txBody>
      </p:sp>
      <p:cxnSp>
        <p:nvCxnSpPr>
          <p:cNvPr id="61" name="AutoShape 141">
            <a:extLst>
              <a:ext uri="{FF2B5EF4-FFF2-40B4-BE49-F238E27FC236}">
                <a16:creationId xmlns:a16="http://schemas.microsoft.com/office/drawing/2014/main" id="{5AAB080C-AFBF-4F07-BD69-6325B06A0426}"/>
              </a:ext>
            </a:extLst>
          </p:cNvPr>
          <p:cNvCxnSpPr>
            <a:cxnSpLocks noChangeShapeType="1"/>
            <a:stCxn id="60" idx="0"/>
            <a:endCxn id="53" idx="4"/>
          </p:cNvCxnSpPr>
          <p:nvPr/>
        </p:nvCxnSpPr>
        <p:spPr bwMode="auto">
          <a:xfrm flipV="1">
            <a:off x="8371014" y="5631091"/>
            <a:ext cx="76200" cy="533400"/>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42">
            <a:extLst>
              <a:ext uri="{FF2B5EF4-FFF2-40B4-BE49-F238E27FC236}">
                <a16:creationId xmlns:a16="http://schemas.microsoft.com/office/drawing/2014/main" id="{FF8D7596-0C72-4872-8674-D60BDCB2E855}"/>
              </a:ext>
            </a:extLst>
          </p:cNvPr>
          <p:cNvCxnSpPr>
            <a:cxnSpLocks noChangeShapeType="1"/>
            <a:stCxn id="16" idx="5"/>
            <a:endCxn id="60" idx="1"/>
          </p:cNvCxnSpPr>
          <p:nvPr/>
        </p:nvCxnSpPr>
        <p:spPr bwMode="auto">
          <a:xfrm>
            <a:off x="7842377" y="5597754"/>
            <a:ext cx="447675" cy="600075"/>
          </a:xfrm>
          <a:prstGeom prst="straightConnector1">
            <a:avLst/>
          </a:prstGeom>
          <a:noFill/>
          <a:ln w="222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089EC60F-05CD-4033-B964-9FAE33413AF3}"/>
              </a:ext>
            </a:extLst>
          </p:cNvPr>
          <p:cNvSpPr txBox="1"/>
          <p:nvPr/>
        </p:nvSpPr>
        <p:spPr>
          <a:xfrm>
            <a:off x="5839088" y="6533913"/>
            <a:ext cx="3320396" cy="369332"/>
          </a:xfrm>
          <a:prstGeom prst="rect">
            <a:avLst/>
          </a:prstGeom>
          <a:noFill/>
        </p:spPr>
        <p:txBody>
          <a:bodyPr wrap="none" rtlCol="0">
            <a:spAutoFit/>
          </a:bodyPr>
          <a:lstStyle/>
          <a:p>
            <a:r>
              <a:rPr lang="en-US" altLang="zh-CN" dirty="0"/>
              <a:t>{</a:t>
            </a:r>
            <a:r>
              <a:rPr lang="en-US" altLang="zh-CN" dirty="0" err="1"/>
              <a:t>d,e,f,j,k</a:t>
            </a:r>
            <a:r>
              <a:rPr lang="en-US" altLang="zh-CN" dirty="0"/>
              <a:t>}</a:t>
            </a:r>
            <a:r>
              <a:rPr lang="zh-CN" altLang="en-US" dirty="0"/>
              <a:t>是此图的一个顶点覆盖</a:t>
            </a:r>
          </a:p>
        </p:txBody>
      </p:sp>
      <p:sp>
        <p:nvSpPr>
          <p:cNvPr id="73" name="文本框 72">
            <a:extLst>
              <a:ext uri="{FF2B5EF4-FFF2-40B4-BE49-F238E27FC236}">
                <a16:creationId xmlns:a16="http://schemas.microsoft.com/office/drawing/2014/main" id="{F2E88F43-34E1-4CD5-ADE2-AE8C2B6789E9}"/>
              </a:ext>
            </a:extLst>
          </p:cNvPr>
          <p:cNvSpPr txBox="1"/>
          <p:nvPr/>
        </p:nvSpPr>
        <p:spPr>
          <a:xfrm>
            <a:off x="-88394" y="6499503"/>
            <a:ext cx="5955476" cy="369332"/>
          </a:xfrm>
          <a:prstGeom prst="rect">
            <a:avLst/>
          </a:prstGeom>
          <a:solidFill>
            <a:srgbClr val="FFC000">
              <a:alpha val="56000"/>
            </a:srgbClr>
          </a:solidFill>
        </p:spPr>
        <p:txBody>
          <a:bodyPr wrap="none" rtlCol="0">
            <a:spAutoFit/>
          </a:bodyPr>
          <a:lstStyle/>
          <a:p>
            <a:r>
              <a:rPr lang="zh-CN" altLang="en-US" dirty="0"/>
              <a:t>顶点覆盖集指图中所有的边都与集合中的顶点有相邻关系</a:t>
            </a:r>
          </a:p>
        </p:txBody>
      </p:sp>
      <p:sp>
        <p:nvSpPr>
          <p:cNvPr id="74" name="Text Box 136">
            <a:extLst>
              <a:ext uri="{FF2B5EF4-FFF2-40B4-BE49-F238E27FC236}">
                <a16:creationId xmlns:a16="http://schemas.microsoft.com/office/drawing/2014/main" id="{2432BBF5-05EA-4769-AE99-F3B0B6758C9C}"/>
              </a:ext>
            </a:extLst>
          </p:cNvPr>
          <p:cNvSpPr txBox="1">
            <a:spLocks noChangeArrowheads="1"/>
          </p:cNvSpPr>
          <p:nvPr/>
        </p:nvSpPr>
        <p:spPr bwMode="auto">
          <a:xfrm>
            <a:off x="8466722" y="6045428"/>
            <a:ext cx="2247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dirty="0">
                <a:latin typeface="Arial" panose="020B0604020202020204" pitchFamily="34" charset="0"/>
              </a:rPr>
              <a:t>l</a:t>
            </a:r>
          </a:p>
        </p:txBody>
      </p:sp>
      <p:grpSp>
        <p:nvGrpSpPr>
          <p:cNvPr id="90" name="组合 89">
            <a:extLst>
              <a:ext uri="{FF2B5EF4-FFF2-40B4-BE49-F238E27FC236}">
                <a16:creationId xmlns:a16="http://schemas.microsoft.com/office/drawing/2014/main" id="{4FCB7853-6761-4190-832C-7B03F6E5F8AC}"/>
              </a:ext>
            </a:extLst>
          </p:cNvPr>
          <p:cNvGrpSpPr/>
          <p:nvPr/>
        </p:nvGrpSpPr>
        <p:grpSpPr>
          <a:xfrm>
            <a:off x="6032803" y="3343202"/>
            <a:ext cx="2915352" cy="1490207"/>
            <a:chOff x="6032803" y="3343202"/>
            <a:chExt cx="2915352" cy="1490207"/>
          </a:xfrm>
        </p:grpSpPr>
        <p:cxnSp>
          <p:nvCxnSpPr>
            <p:cNvPr id="78" name="直接连接符 77">
              <a:extLst>
                <a:ext uri="{FF2B5EF4-FFF2-40B4-BE49-F238E27FC236}">
                  <a16:creationId xmlns:a16="http://schemas.microsoft.com/office/drawing/2014/main" id="{D7F2E313-2A9F-4557-BF9B-A9513FA6D0AE}"/>
                </a:ext>
              </a:extLst>
            </p:cNvPr>
            <p:cNvCxnSpPr>
              <a:stCxn id="18" idx="3"/>
              <a:endCxn id="57" idx="7"/>
            </p:cNvCxnSpPr>
            <p:nvPr/>
          </p:nvCxnSpPr>
          <p:spPr>
            <a:xfrm flipH="1">
              <a:off x="6032803" y="3979269"/>
              <a:ext cx="458379" cy="854140"/>
            </a:xfrm>
            <a:prstGeom prst="line">
              <a:avLst/>
            </a:prstGeom>
          </p:spPr>
          <p:style>
            <a:lnRef idx="1">
              <a:schemeClr val="accent1"/>
            </a:lnRef>
            <a:fillRef idx="0">
              <a:schemeClr val="accent1"/>
            </a:fillRef>
            <a:effectRef idx="0">
              <a:schemeClr val="accent1"/>
            </a:effectRef>
            <a:fontRef idx="minor">
              <a:schemeClr val="tx1"/>
            </a:fontRef>
          </p:style>
        </p:cxnSp>
        <p:pic>
          <p:nvPicPr>
            <p:cNvPr id="86" name="图片 85">
              <a:extLst>
                <a:ext uri="{FF2B5EF4-FFF2-40B4-BE49-F238E27FC236}">
                  <a16:creationId xmlns:a16="http://schemas.microsoft.com/office/drawing/2014/main" id="{42C1BFC2-5065-4864-823F-97B5C19711C7}"/>
                </a:ext>
              </a:extLst>
            </p:cNvPr>
            <p:cNvPicPr>
              <a:picLocks noChangeAspect="1"/>
            </p:cNvPicPr>
            <p:nvPr/>
          </p:nvPicPr>
          <p:blipFill>
            <a:blip r:embed="rId5"/>
            <a:stretch>
              <a:fillRect/>
            </a:stretch>
          </p:blipFill>
          <p:spPr>
            <a:xfrm>
              <a:off x="6182191" y="4317433"/>
              <a:ext cx="202827" cy="188339"/>
            </a:xfrm>
            <a:prstGeom prst="rect">
              <a:avLst/>
            </a:prstGeom>
          </p:spPr>
        </p:pic>
        <p:sp>
          <p:nvSpPr>
            <p:cNvPr id="87" name="文本框 86">
              <a:extLst>
                <a:ext uri="{FF2B5EF4-FFF2-40B4-BE49-F238E27FC236}">
                  <a16:creationId xmlns:a16="http://schemas.microsoft.com/office/drawing/2014/main" id="{69815E73-59D5-4B25-8D4B-D364785074CF}"/>
                </a:ext>
              </a:extLst>
            </p:cNvPr>
            <p:cNvSpPr txBox="1"/>
            <p:nvPr/>
          </p:nvSpPr>
          <p:spPr>
            <a:xfrm>
              <a:off x="6956904" y="3343202"/>
              <a:ext cx="1991251" cy="830997"/>
            </a:xfrm>
            <a:prstGeom prst="rect">
              <a:avLst/>
            </a:prstGeom>
            <a:noFill/>
          </p:spPr>
          <p:txBody>
            <a:bodyPr wrap="none" rtlCol="0">
              <a:spAutoFit/>
            </a:bodyPr>
            <a:lstStyle/>
            <a:p>
              <a:r>
                <a:rPr lang="zh-CN" altLang="en-US" sz="1600" dirty="0"/>
                <a:t>边</a:t>
              </a:r>
              <a:r>
                <a:rPr lang="en-US" altLang="zh-CN" sz="1600" dirty="0"/>
                <a:t>(</a:t>
              </a:r>
              <a:r>
                <a:rPr lang="en-US" altLang="zh-CN" sz="1600" dirty="0" err="1"/>
                <a:t>c,h</a:t>
              </a:r>
              <a:r>
                <a:rPr lang="en-US" altLang="zh-CN" sz="1600" dirty="0"/>
                <a:t>)</a:t>
              </a:r>
              <a:r>
                <a:rPr lang="zh-CN" altLang="en-US" sz="1600" dirty="0"/>
                <a:t>如果存在，则</a:t>
              </a:r>
              <a:endParaRPr lang="en-US" altLang="zh-CN" sz="1600" dirty="0"/>
            </a:p>
            <a:p>
              <a:r>
                <a:rPr lang="en-US" altLang="zh-CN" sz="1600" dirty="0"/>
                <a:t>{</a:t>
              </a:r>
              <a:r>
                <a:rPr lang="en-US" altLang="zh-CN" sz="1600" dirty="0" err="1"/>
                <a:t>d,e,f,j,k</a:t>
              </a:r>
              <a:r>
                <a:rPr lang="en-US" altLang="zh-CN" sz="1600" dirty="0"/>
                <a:t>}</a:t>
              </a:r>
              <a:r>
                <a:rPr lang="zh-CN" altLang="en-US" sz="1600" dirty="0"/>
                <a:t>不再是此图</a:t>
              </a:r>
              <a:endParaRPr lang="en-US" altLang="zh-CN" sz="1600" dirty="0"/>
            </a:p>
            <a:p>
              <a:r>
                <a:rPr lang="zh-CN" altLang="en-US" sz="1600" dirty="0"/>
                <a:t>的一个顶点覆盖</a:t>
              </a:r>
            </a:p>
          </p:txBody>
        </p:sp>
        <p:cxnSp>
          <p:nvCxnSpPr>
            <p:cNvPr id="89" name="直接箭头连接符 88">
              <a:extLst>
                <a:ext uri="{FF2B5EF4-FFF2-40B4-BE49-F238E27FC236}">
                  <a16:creationId xmlns:a16="http://schemas.microsoft.com/office/drawing/2014/main" id="{780642C6-D8A4-4148-9049-E6A2EC45DD61}"/>
                </a:ext>
              </a:extLst>
            </p:cNvPr>
            <p:cNvCxnSpPr/>
            <p:nvPr/>
          </p:nvCxnSpPr>
          <p:spPr>
            <a:xfrm flipH="1">
              <a:off x="6457704" y="4012747"/>
              <a:ext cx="536948" cy="253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43352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8430" y="567008"/>
            <a:ext cx="7516682" cy="1226298"/>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a:t>
            </a:r>
            <a:r>
              <a:rPr lang="en-US" altLang="zh-CN" sz="2800" b="1" dirty="0">
                <a:latin typeface="Times" panose="02020603050405020304" pitchFamily="18" charset="0"/>
                <a:ea typeface="华文细黑" panose="02010600040101010101" pitchFamily="2" charset="-122"/>
                <a:cs typeface="Times New Roman" pitchFamily="18" charset="0"/>
              </a:rPr>
              <a:t>Cont’d</a:t>
            </a:r>
            <a:r>
              <a:rPr lang="zh-CN" altLang="en-US" sz="2800" b="1" dirty="0">
                <a:latin typeface="华文细黑" panose="02010600040101010101" pitchFamily="2" charset="-122"/>
                <a:ea typeface="华文细黑" panose="02010600040101010101" pitchFamily="2" charset="-122"/>
                <a:cs typeface="Times New Roman" pitchFamily="18" charset="0"/>
              </a:rPr>
              <a:t>）</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pPr>
            <a:endParaRPr lang="en-US" sz="2400" b="1"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文本框 10">
            <a:extLst>
              <a:ext uri="{FF2B5EF4-FFF2-40B4-BE49-F238E27FC236}">
                <a16:creationId xmlns:a16="http://schemas.microsoft.com/office/drawing/2014/main" id="{50C043D5-119B-44E7-9D82-65E96DD116A7}"/>
              </a:ext>
            </a:extLst>
          </p:cNvPr>
          <p:cNvSpPr txBox="1"/>
          <p:nvPr/>
        </p:nvSpPr>
        <p:spPr>
          <a:xfrm>
            <a:off x="702210" y="1933212"/>
            <a:ext cx="8213190" cy="1930080"/>
          </a:xfrm>
          <a:prstGeom prst="rect">
            <a:avLst/>
          </a:prstGeom>
          <a:noFill/>
          <a:ln w="22225">
            <a:solidFill>
              <a:schemeClr val="tx1"/>
            </a:solidFill>
          </a:ln>
        </p:spPr>
        <p:txBody>
          <a:bodyPr wrap="square">
            <a:spAutoFit/>
          </a:bodyPr>
          <a:lstStyle/>
          <a:p>
            <a:pPr>
              <a:lnSpc>
                <a:spcPct val="110000"/>
              </a:lnSpc>
            </a:pPr>
            <a:r>
              <a:rPr lang="zh-CN" altLang="en-US" sz="2100" b="1" dirty="0">
                <a:latin typeface="Times" panose="02020603050405020304" pitchFamily="18" charset="0"/>
                <a:sym typeface="Symbol" panose="05050102010706020507" pitchFamily="18" charset="2"/>
              </a:rPr>
              <a:t>例</a:t>
            </a:r>
            <a:r>
              <a:rPr lang="zh-CN" altLang="en-US" sz="2100" dirty="0">
                <a:latin typeface="Times" panose="02020603050405020304" pitchFamily="18" charset="0"/>
                <a:sym typeface="Symbol" panose="05050102010706020507" pitchFamily="18" charset="2"/>
              </a:rPr>
              <a:t>： 给定一个图</a:t>
            </a:r>
            <a:r>
              <a:rPr lang="en-US" altLang="zh-CN" sz="2100" i="1" dirty="0">
                <a:latin typeface="Times" panose="02020603050405020304" pitchFamily="18" charset="0"/>
                <a:sym typeface="Symbol" panose="05050102010706020507" pitchFamily="18" charset="2"/>
              </a:rPr>
              <a:t>G </a:t>
            </a:r>
            <a:r>
              <a:rPr lang="en-US" altLang="zh-CN" sz="2100" dirty="0">
                <a:latin typeface="Times" panose="02020603050405020304" pitchFamily="18" charset="0"/>
                <a:sym typeface="Symbol" panose="05050102010706020507" pitchFamily="18" charset="2"/>
              </a:rPr>
              <a:t>=</a:t>
            </a:r>
            <a:r>
              <a:rPr lang="zh-CN" altLang="en-US"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V</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E</a:t>
            </a:r>
            <a:r>
              <a:rPr lang="zh-CN" altLang="en-US" sz="2100" dirty="0">
                <a:latin typeface="Times" panose="02020603050405020304" pitchFamily="18" charset="0"/>
                <a:sym typeface="Symbol" panose="05050102010706020507" pitchFamily="18" charset="2"/>
              </a:rPr>
              <a:t>）</a:t>
            </a:r>
            <a:r>
              <a:rPr lang="en-US" altLang="zh-CN" sz="2100" dirty="0">
                <a:latin typeface="Times" panose="02020603050405020304" pitchFamily="18" charset="0"/>
                <a:sym typeface="Symbol" panose="05050102010706020507" pitchFamily="18" charset="2"/>
              </a:rPr>
              <a:t>.</a:t>
            </a:r>
          </a:p>
          <a:p>
            <a:pPr algn="just">
              <a:lnSpc>
                <a:spcPct val="110000"/>
              </a:lnSpc>
            </a:pPr>
            <a:endParaRPr lang="en-US" altLang="zh-CN" sz="2100" dirty="0">
              <a:latin typeface="Times" panose="02020603050405020304" pitchFamily="18" charset="0"/>
            </a:endParaRPr>
          </a:p>
          <a:p>
            <a:pPr>
              <a:lnSpc>
                <a:spcPct val="120000"/>
              </a:lnSpc>
            </a:pPr>
            <a:r>
              <a:rPr lang="zh-CN" altLang="en-US" sz="2100" b="1" dirty="0">
                <a:latin typeface="Times" panose="02020603050405020304" pitchFamily="18" charset="0"/>
                <a:sym typeface="Symbol" panose="05050102010706020507" pitchFamily="18" charset="2"/>
              </a:rPr>
              <a:t>问</a:t>
            </a:r>
            <a:r>
              <a:rPr lang="zh-CN" altLang="en-US"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G</a:t>
            </a:r>
            <a:r>
              <a:rPr lang="zh-CN" altLang="en-US" sz="2100" dirty="0">
                <a:latin typeface="Times" panose="02020603050405020304" pitchFamily="18" charset="0"/>
                <a:sym typeface="Symbol" panose="05050102010706020507" pitchFamily="18" charset="2"/>
              </a:rPr>
              <a:t>中是否含有一个</a:t>
            </a:r>
            <a:r>
              <a:rPr lang="en-US" altLang="zh-CN" sz="2100" dirty="0">
                <a:latin typeface="Times" panose="02020603050405020304" pitchFamily="18" charset="0"/>
              </a:rPr>
              <a:t>Hamilton</a:t>
            </a:r>
            <a:r>
              <a:rPr lang="zh-CN" altLang="en-US" sz="2100" dirty="0">
                <a:latin typeface="Times" panose="02020603050405020304" pitchFamily="18" charset="0"/>
              </a:rPr>
              <a:t>回路</a:t>
            </a:r>
            <a:r>
              <a:rPr lang="zh-CN" altLang="en-US"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G</a:t>
            </a:r>
            <a:r>
              <a:rPr lang="zh-CN" altLang="en-US" sz="2100" dirty="0">
                <a:latin typeface="Times" panose="02020603050405020304" pitchFamily="18" charset="0"/>
                <a:sym typeface="Symbol" panose="05050102010706020507" pitchFamily="18" charset="2"/>
              </a:rPr>
              <a:t>的</a:t>
            </a:r>
            <a:r>
              <a:rPr lang="en-US" altLang="zh-CN" sz="2100" dirty="0">
                <a:latin typeface="Times" panose="02020603050405020304" pitchFamily="18" charset="0"/>
              </a:rPr>
              <a:t>Hamilton</a:t>
            </a:r>
            <a:r>
              <a:rPr lang="zh-CN" altLang="en-US" sz="2100" dirty="0">
                <a:latin typeface="Times" panose="02020603050405020304" pitchFamily="18" charset="0"/>
              </a:rPr>
              <a:t>回路指包含图的所有顶点的</a:t>
            </a:r>
            <a:r>
              <a:rPr lang="zh-CN" altLang="en-US" sz="2100" dirty="0">
                <a:highlight>
                  <a:srgbClr val="FFFF00"/>
                </a:highlight>
                <a:latin typeface="Times" panose="02020603050405020304" pitchFamily="18" charset="0"/>
              </a:rPr>
              <a:t>简单回路</a:t>
            </a:r>
            <a:r>
              <a:rPr lang="zh-CN" altLang="en-US" sz="2100" dirty="0">
                <a:latin typeface="Times" panose="02020603050405020304" pitchFamily="18" charset="0"/>
              </a:rPr>
              <a:t>（圈），即，图</a:t>
            </a:r>
            <a:r>
              <a:rPr lang="en-US" altLang="zh-CN" sz="2100" i="1" dirty="0">
                <a:latin typeface="Times" panose="02020603050405020304" pitchFamily="18" charset="0"/>
              </a:rPr>
              <a:t>G</a:t>
            </a:r>
            <a:r>
              <a:rPr lang="zh-CN" altLang="en-US" sz="2100" dirty="0">
                <a:latin typeface="Times" panose="02020603050405020304" pitchFamily="18" charset="0"/>
              </a:rPr>
              <a:t>的顶点存在一个排序：</a:t>
            </a:r>
            <a:r>
              <a:rPr lang="en-US" altLang="zh-CN" sz="2100" dirty="0">
                <a:latin typeface="Times" panose="02020603050405020304" pitchFamily="18" charset="0"/>
              </a:rPr>
              <a:t>[</a:t>
            </a:r>
            <a:r>
              <a:rPr lang="en-US" altLang="zh-CN" sz="2100" i="1" dirty="0">
                <a:latin typeface="Times" panose="02020603050405020304" pitchFamily="18" charset="0"/>
              </a:rPr>
              <a:t>v</a:t>
            </a:r>
            <a:r>
              <a:rPr lang="en-US" altLang="zh-CN" sz="2400" baseline="-15000" dirty="0">
                <a:latin typeface="Times" panose="02020603050405020304" pitchFamily="18" charset="0"/>
              </a:rPr>
              <a:t>1</a:t>
            </a:r>
            <a:r>
              <a:rPr lang="en-US" altLang="zh-CN" sz="2100" dirty="0">
                <a:latin typeface="Times" panose="02020603050405020304" pitchFamily="18" charset="0"/>
              </a:rPr>
              <a:t>, </a:t>
            </a:r>
            <a:r>
              <a:rPr lang="en-US" altLang="zh-CN" sz="2100" i="1" dirty="0">
                <a:latin typeface="Times" panose="02020603050405020304" pitchFamily="18" charset="0"/>
              </a:rPr>
              <a:t>v</a:t>
            </a:r>
            <a:r>
              <a:rPr lang="en-US" altLang="zh-CN" sz="2400" baseline="-15000" dirty="0">
                <a:latin typeface="Times" panose="02020603050405020304" pitchFamily="18" charset="0"/>
              </a:rPr>
              <a:t>2</a:t>
            </a:r>
            <a:r>
              <a:rPr lang="en-US" altLang="zh-CN" sz="2100" dirty="0">
                <a:latin typeface="Times" panose="02020603050405020304" pitchFamily="18" charset="0"/>
              </a:rPr>
              <a:t>, …, </a:t>
            </a:r>
            <a:r>
              <a:rPr lang="en-US" altLang="zh-CN" sz="2100" i="1" dirty="0" err="1">
                <a:latin typeface="Times" panose="02020603050405020304" pitchFamily="18" charset="0"/>
              </a:rPr>
              <a:t>v</a:t>
            </a:r>
            <a:r>
              <a:rPr lang="en-US" altLang="zh-CN" sz="2400" i="1" baseline="-15000" dirty="0" err="1">
                <a:latin typeface="Times" panose="02020603050405020304" pitchFamily="18" charset="0"/>
              </a:rPr>
              <a:t>n</a:t>
            </a:r>
            <a:r>
              <a:rPr lang="en-US" altLang="zh-CN" sz="2100" dirty="0">
                <a:latin typeface="Times" panose="02020603050405020304" pitchFamily="18" charset="0"/>
              </a:rPr>
              <a:t>], </a:t>
            </a:r>
            <a:r>
              <a:rPr lang="zh-CN" altLang="en-US" sz="2100" dirty="0">
                <a:latin typeface="Times" panose="02020603050405020304" pitchFamily="18" charset="0"/>
              </a:rPr>
              <a:t>其中</a:t>
            </a:r>
            <a:r>
              <a:rPr lang="en-US" altLang="zh-CN" sz="2100" i="1" dirty="0">
                <a:latin typeface="Times" panose="02020603050405020304" pitchFamily="18" charset="0"/>
              </a:rPr>
              <a:t>n</a:t>
            </a:r>
            <a:r>
              <a:rPr lang="en-US" altLang="zh-CN" sz="2100" dirty="0">
                <a:latin typeface="Times" panose="02020603050405020304" pitchFamily="18" charset="0"/>
              </a:rPr>
              <a:t>= |</a:t>
            </a:r>
            <a:r>
              <a:rPr lang="en-US" altLang="zh-CN" sz="2100" i="1" dirty="0">
                <a:latin typeface="Times" panose="02020603050405020304" pitchFamily="18" charset="0"/>
              </a:rPr>
              <a:t>V</a:t>
            </a:r>
            <a:r>
              <a:rPr lang="en-US" altLang="zh-CN" sz="2100" dirty="0">
                <a:latin typeface="Times" panose="02020603050405020304" pitchFamily="18" charset="0"/>
              </a:rPr>
              <a:t>|</a:t>
            </a:r>
            <a:r>
              <a:rPr lang="zh-CN" altLang="en-US" sz="2100" dirty="0">
                <a:latin typeface="Times" panose="02020603050405020304" pitchFamily="18" charset="0"/>
              </a:rPr>
              <a:t>，使得对所有的</a:t>
            </a:r>
            <a:r>
              <a:rPr lang="en-US" altLang="zh-CN" sz="2100" i="1" dirty="0">
                <a:latin typeface="Times" panose="02020603050405020304" pitchFamily="18" charset="0"/>
              </a:rPr>
              <a:t>i</a:t>
            </a:r>
            <a:r>
              <a:rPr lang="en-US" altLang="zh-CN" sz="2100" dirty="0">
                <a:latin typeface="Times" panose="02020603050405020304" pitchFamily="18" charset="0"/>
              </a:rPr>
              <a:t>: 1</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i</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n</a:t>
            </a:r>
            <a:r>
              <a:rPr lang="zh-CN" altLang="en-US" sz="2100" dirty="0">
                <a:latin typeface="Times" panose="02020603050405020304" pitchFamily="18" charset="0"/>
                <a:sym typeface="Symbol" panose="05050102010706020507" pitchFamily="18" charset="2"/>
              </a:rPr>
              <a:t>， </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v</a:t>
            </a:r>
            <a:r>
              <a:rPr lang="en-US" altLang="zh-CN" sz="2800" i="1" baseline="-15000" dirty="0">
                <a:latin typeface="Times" panose="02020603050405020304" pitchFamily="18" charset="0"/>
                <a:sym typeface="Symbol" panose="05050102010706020507" pitchFamily="18" charset="2"/>
              </a:rPr>
              <a:t>i</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v</a:t>
            </a:r>
            <a:r>
              <a:rPr lang="en-US" altLang="zh-CN" sz="2800" i="1" baseline="-15000" dirty="0">
                <a:latin typeface="Times" panose="02020603050405020304" pitchFamily="18" charset="0"/>
                <a:sym typeface="Symbol" panose="05050102010706020507" pitchFamily="18" charset="2"/>
              </a:rPr>
              <a:t>i</a:t>
            </a:r>
            <a:r>
              <a:rPr lang="en-US" altLang="zh-CN" sz="2800" baseline="-15000" dirty="0">
                <a:latin typeface="Times" panose="02020603050405020304" pitchFamily="18" charset="0"/>
                <a:sym typeface="Symbol" panose="05050102010706020507" pitchFamily="18" charset="2"/>
              </a:rPr>
              <a:t>+1</a:t>
            </a:r>
            <a:r>
              <a:rPr lang="en-US" altLang="zh-CN" sz="2100" dirty="0">
                <a:latin typeface="Times" panose="02020603050405020304" pitchFamily="18" charset="0"/>
                <a:sym typeface="Symbol" panose="05050102010706020507" pitchFamily="18" charset="2"/>
              </a:rPr>
              <a:t>)</a:t>
            </a:r>
            <a:r>
              <a:rPr lang="en-US" altLang="zh-CN" sz="2100" i="1" dirty="0">
                <a:latin typeface="Times" panose="02020603050405020304" pitchFamily="18" charset="0"/>
                <a:sym typeface="Symbol" panose="05050102010706020507" pitchFamily="18" charset="2"/>
              </a:rPr>
              <a:t>E</a:t>
            </a:r>
            <a:r>
              <a:rPr lang="en-US" altLang="zh-CN" sz="2100" dirty="0">
                <a:latin typeface="Times" panose="02020603050405020304" pitchFamily="18" charset="0"/>
                <a:sym typeface="Symbol" panose="05050102010706020507" pitchFamily="18" charset="2"/>
              </a:rPr>
              <a:t>, and (</a:t>
            </a:r>
            <a:r>
              <a:rPr lang="en-US" altLang="zh-CN" sz="2100" i="1" dirty="0" err="1">
                <a:latin typeface="Times" panose="02020603050405020304" pitchFamily="18" charset="0"/>
                <a:sym typeface="Symbol" panose="05050102010706020507" pitchFamily="18" charset="2"/>
              </a:rPr>
              <a:t>v</a:t>
            </a:r>
            <a:r>
              <a:rPr lang="en-US" altLang="zh-CN" sz="2800" i="1" baseline="-15000" dirty="0" err="1">
                <a:latin typeface="Times" panose="02020603050405020304" pitchFamily="18" charset="0"/>
                <a:sym typeface="Symbol" panose="05050102010706020507" pitchFamily="18" charset="2"/>
              </a:rPr>
              <a:t>n</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v</a:t>
            </a:r>
            <a:r>
              <a:rPr lang="en-US" altLang="zh-CN" sz="2400" baseline="-15000" dirty="0">
                <a:latin typeface="Times" panose="02020603050405020304" pitchFamily="18" charset="0"/>
                <a:sym typeface="Symbol" panose="05050102010706020507" pitchFamily="18" charset="2"/>
              </a:rPr>
              <a:t>1</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E</a:t>
            </a:r>
            <a:r>
              <a:rPr lang="en-US" altLang="zh-CN" sz="2100" dirty="0">
                <a:latin typeface="Times" panose="02020603050405020304" pitchFamily="18" charset="0"/>
                <a:sym typeface="Symbol" panose="05050102010706020507" pitchFamily="18" charset="2"/>
              </a:rPr>
              <a:t>.</a:t>
            </a:r>
            <a:endParaRPr lang="en-US" sz="2100" dirty="0">
              <a:latin typeface="Times" panose="02020603050405020304" pitchFamily="18" charset="0"/>
              <a:sym typeface="Symbol" panose="05050102010706020507" pitchFamily="18" charset="2"/>
            </a:endParaRPr>
          </a:p>
        </p:txBody>
      </p:sp>
      <p:sp>
        <p:nvSpPr>
          <p:cNvPr id="14" name="文本框 13">
            <a:extLst>
              <a:ext uri="{FF2B5EF4-FFF2-40B4-BE49-F238E27FC236}">
                <a16:creationId xmlns:a16="http://schemas.microsoft.com/office/drawing/2014/main" id="{61CE7E79-8C33-47F2-91FA-BAEE75A08690}"/>
              </a:ext>
            </a:extLst>
          </p:cNvPr>
          <p:cNvSpPr txBox="1"/>
          <p:nvPr/>
        </p:nvSpPr>
        <p:spPr>
          <a:xfrm>
            <a:off x="700260" y="5005755"/>
            <a:ext cx="8213190" cy="1528111"/>
          </a:xfrm>
          <a:prstGeom prst="rect">
            <a:avLst/>
          </a:prstGeom>
          <a:noFill/>
          <a:ln w="22225">
            <a:solidFill>
              <a:schemeClr val="tx1"/>
            </a:solidFill>
          </a:ln>
        </p:spPr>
        <p:txBody>
          <a:bodyPr wrap="square">
            <a:spAutoFit/>
          </a:bodyPr>
          <a:lstStyle/>
          <a:p>
            <a:r>
              <a:rPr lang="zh-CN" altLang="en-US" sz="2100" dirty="0">
                <a:latin typeface="Times" panose="02020603050405020304" pitchFamily="18" charset="0"/>
                <a:sym typeface="Symbol" panose="05050102010706020507" pitchFamily="18" charset="2"/>
              </a:rPr>
              <a:t>给定一个加权图</a:t>
            </a:r>
            <a:r>
              <a:rPr lang="en-US" altLang="zh-CN" sz="2100" i="1" dirty="0">
                <a:latin typeface="Times" panose="02020603050405020304" pitchFamily="18" charset="0"/>
                <a:sym typeface="Symbol" panose="05050102010706020507" pitchFamily="18" charset="2"/>
              </a:rPr>
              <a:t>G </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V</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E</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w</a:t>
            </a:r>
            <a:r>
              <a:rPr lang="en-US" altLang="zh-CN" sz="2100" dirty="0">
                <a:latin typeface="Times" panose="02020603050405020304" pitchFamily="18" charset="0"/>
                <a:sym typeface="Symbol" panose="05050102010706020507" pitchFamily="18" charset="2"/>
              </a:rPr>
              <a:t>). </a:t>
            </a:r>
          </a:p>
          <a:p>
            <a:pPr algn="just">
              <a:lnSpc>
                <a:spcPct val="110000"/>
              </a:lnSpc>
            </a:pPr>
            <a:endParaRPr lang="en-US" altLang="zh-CN" sz="2100" dirty="0">
              <a:latin typeface="Times" panose="02020603050405020304" pitchFamily="18" charset="0"/>
            </a:endParaRPr>
          </a:p>
          <a:p>
            <a:pPr>
              <a:lnSpc>
                <a:spcPct val="120000"/>
              </a:lnSpc>
            </a:pPr>
            <a:r>
              <a:rPr lang="zh-CN" altLang="en-US" sz="2100" dirty="0">
                <a:effectLst>
                  <a:outerShdw blurRad="38100" dist="38100" dir="2700000" algn="tl">
                    <a:srgbClr val="000000">
                      <a:alpha val="43137"/>
                    </a:srgbClr>
                  </a:outerShdw>
                </a:effectLst>
                <a:latin typeface="Times" panose="02020603050405020304" pitchFamily="18" charset="0"/>
                <a:sym typeface="Symbol" panose="05050102010706020507" pitchFamily="18" charset="2"/>
              </a:rPr>
              <a:t>优化问题</a:t>
            </a:r>
            <a:r>
              <a:rPr lang="zh-CN" altLang="en-US" sz="2100" dirty="0">
                <a:latin typeface="Times" panose="02020603050405020304"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找出</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中一条总权值最小的哈密尔顿回路，称为货郎担回路</a:t>
            </a:r>
            <a:endParaRPr lang="en-US" altLang="zh-CN" sz="1600" dirty="0">
              <a:latin typeface="Times New Roman" pitchFamily="18" charset="0"/>
              <a:ea typeface="SimSun" pitchFamily="2" charset="-122"/>
              <a:cs typeface="Times New Roman" pitchFamily="18" charset="0"/>
              <a:sym typeface="Symbol" panose="05050102010706020507" pitchFamily="18" charset="2"/>
            </a:endParaRPr>
          </a:p>
          <a:p>
            <a:r>
              <a:rPr lang="zh-CN" altLang="en-US" sz="2100" dirty="0">
                <a:effectLst>
                  <a:outerShdw blurRad="38100" dist="38100" dir="2700000" algn="tl">
                    <a:srgbClr val="000000">
                      <a:alpha val="43137"/>
                    </a:srgbClr>
                  </a:outerShdw>
                </a:effectLst>
                <a:latin typeface="Times" panose="02020603050405020304" pitchFamily="18" charset="0"/>
                <a:sym typeface="Symbol" panose="05050102010706020507" pitchFamily="18" charset="2"/>
              </a:rPr>
              <a:t>判定问题</a:t>
            </a:r>
            <a:r>
              <a:rPr lang="zh-CN" altLang="en-US" sz="2100" dirty="0">
                <a:latin typeface="Times" panose="02020603050405020304" pitchFamily="18" charset="0"/>
                <a:sym typeface="Symbol" panose="05050102010706020507" pitchFamily="18" charset="2"/>
              </a:rPr>
              <a:t>：</a:t>
            </a:r>
            <a:r>
              <a:rPr lang="en-US" sz="24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中是否存在一条总权值不大于</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的哈密尔顿回路</a:t>
            </a:r>
            <a:r>
              <a:rPr lang="zh-CN" altLang="en-US" sz="2100" dirty="0">
                <a:latin typeface="Times" panose="02020603050405020304" pitchFamily="18" charset="0"/>
                <a:sym typeface="Symbol" panose="05050102010706020507" pitchFamily="18" charset="2"/>
              </a:rPr>
              <a:t>？</a:t>
            </a:r>
            <a:endParaRPr lang="en-US" altLang="zh-CN" sz="2100" dirty="0">
              <a:latin typeface="Times" panose="02020603050405020304" pitchFamily="18" charset="0"/>
              <a:sym typeface="Symbol" panose="05050102010706020507" pitchFamily="18" charset="2"/>
            </a:endParaRPr>
          </a:p>
        </p:txBody>
      </p:sp>
      <p:sp>
        <p:nvSpPr>
          <p:cNvPr id="13" name="文本框 12">
            <a:extLst>
              <a:ext uri="{FF2B5EF4-FFF2-40B4-BE49-F238E27FC236}">
                <a16:creationId xmlns:a16="http://schemas.microsoft.com/office/drawing/2014/main" id="{F8C04205-E94D-479A-9C07-0BDA6DCDCBFC}"/>
              </a:ext>
            </a:extLst>
          </p:cNvPr>
          <p:cNvSpPr txBox="1"/>
          <p:nvPr/>
        </p:nvSpPr>
        <p:spPr>
          <a:xfrm>
            <a:off x="706901" y="4155694"/>
            <a:ext cx="7827499" cy="830997"/>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zh-CN" altLang="en-US" dirty="0"/>
              <a:t>货郎担问题（</a:t>
            </a:r>
            <a:r>
              <a:rPr lang="en-US" altLang="zh-CN" dirty="0"/>
              <a:t> Traveling Salesman’s Problem </a:t>
            </a:r>
            <a:r>
              <a:rPr lang="zh-CN" altLang="en-US" dirty="0"/>
              <a:t>，有时也称</a:t>
            </a:r>
            <a:endParaRPr lang="en-US" altLang="zh-CN" dirty="0"/>
          </a:p>
          <a:p>
            <a:r>
              <a:rPr lang="zh-CN" altLang="en-US" dirty="0"/>
              <a:t>旅行商问题）</a:t>
            </a:r>
            <a:endParaRPr lang="en-US" dirty="0"/>
          </a:p>
        </p:txBody>
      </p:sp>
      <p:sp>
        <p:nvSpPr>
          <p:cNvPr id="10" name="文本框 9">
            <a:extLst>
              <a:ext uri="{FF2B5EF4-FFF2-40B4-BE49-F238E27FC236}">
                <a16:creationId xmlns:a16="http://schemas.microsoft.com/office/drawing/2014/main" id="{45A4B467-2AAF-4B51-A915-D879587EEC01}"/>
              </a:ext>
            </a:extLst>
          </p:cNvPr>
          <p:cNvSpPr txBox="1"/>
          <p:nvPr/>
        </p:nvSpPr>
        <p:spPr>
          <a:xfrm>
            <a:off x="700651" y="1463439"/>
            <a:ext cx="6745757" cy="461665"/>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en-US" altLang="zh-CN" dirty="0"/>
              <a:t>Hamilton</a:t>
            </a:r>
            <a:r>
              <a:rPr lang="zh-CN" altLang="en-US" dirty="0"/>
              <a:t>回路问题（</a:t>
            </a:r>
            <a:r>
              <a:rPr lang="en-US" altLang="zh-CN" dirty="0"/>
              <a:t>Hamilton Circuit Problem</a:t>
            </a:r>
            <a:r>
              <a:rPr lang="zh-CN" altLang="en-US" dirty="0"/>
              <a:t>）</a:t>
            </a:r>
            <a:endParaRPr lang="en-US" dirty="0"/>
          </a:p>
        </p:txBody>
      </p:sp>
    </p:spTree>
    <p:extLst>
      <p:ext uri="{BB962C8B-B14F-4D97-AF65-F5344CB8AC3E}">
        <p14:creationId xmlns:p14="http://schemas.microsoft.com/office/powerpoint/2010/main" val="1880563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67008"/>
            <a:ext cx="7516682" cy="1226298"/>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a:t>
            </a:r>
            <a:r>
              <a:rPr lang="en-US" altLang="zh-CN" sz="2800" b="1" dirty="0">
                <a:latin typeface="Times" panose="02020603050405020304" pitchFamily="18" charset="0"/>
                <a:ea typeface="华文细黑" panose="02010600040101010101" pitchFamily="2" charset="-122"/>
                <a:cs typeface="Times New Roman" pitchFamily="18" charset="0"/>
              </a:rPr>
              <a:t>Cont’d</a:t>
            </a:r>
            <a:r>
              <a:rPr lang="zh-CN" altLang="en-US" sz="2800" b="1" dirty="0">
                <a:latin typeface="华文细黑" panose="02010600040101010101" pitchFamily="2" charset="-122"/>
                <a:ea typeface="华文细黑" panose="02010600040101010101" pitchFamily="2" charset="-122"/>
                <a:cs typeface="Times New Roman" pitchFamily="18" charset="0"/>
              </a:rPr>
              <a:t>）</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pPr>
            <a:endParaRPr lang="en-US" sz="2400" b="1"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文本框 13">
            <a:extLst>
              <a:ext uri="{FF2B5EF4-FFF2-40B4-BE49-F238E27FC236}">
                <a16:creationId xmlns:a16="http://schemas.microsoft.com/office/drawing/2014/main" id="{61CE7E79-8C33-47F2-91FA-BAEE75A08690}"/>
              </a:ext>
            </a:extLst>
          </p:cNvPr>
          <p:cNvSpPr txBox="1"/>
          <p:nvPr/>
        </p:nvSpPr>
        <p:spPr>
          <a:xfrm>
            <a:off x="702210" y="1936260"/>
            <a:ext cx="8213190" cy="3065391"/>
          </a:xfrm>
          <a:prstGeom prst="rect">
            <a:avLst/>
          </a:prstGeom>
          <a:noFill/>
          <a:ln w="22225">
            <a:solidFill>
              <a:schemeClr val="tx1"/>
            </a:solidFill>
          </a:ln>
        </p:spPr>
        <p:txBody>
          <a:bodyPr wrap="square">
            <a:spAutoFit/>
          </a:bodyPr>
          <a:lstStyle/>
          <a:p>
            <a:pPr>
              <a:lnSpc>
                <a:spcPct val="130000"/>
              </a:lnSpc>
            </a:pPr>
            <a:r>
              <a:rPr lang="zh-CN" altLang="en-US" sz="2100" b="1" dirty="0">
                <a:latin typeface="Times" panose="02020603050405020304" pitchFamily="18" charset="0"/>
                <a:sym typeface="Symbol" panose="05050102010706020507" pitchFamily="18" charset="2"/>
              </a:rPr>
              <a:t>给定条件</a:t>
            </a:r>
            <a:r>
              <a:rPr lang="zh-CN" altLang="en-US" sz="2100" dirty="0">
                <a:latin typeface="Times" panose="02020603050405020304" pitchFamily="18" charset="0"/>
                <a:sym typeface="Symbol" panose="05050102010706020507" pitchFamily="18" charset="2"/>
              </a:rPr>
              <a:t>：给定一个容量为</a:t>
            </a:r>
            <a:r>
              <a:rPr lang="en-US" altLang="zh-CN" sz="2100" i="1" dirty="0">
                <a:latin typeface="Times" panose="02020603050405020304" pitchFamily="18" charset="0"/>
                <a:sym typeface="Symbol" panose="05050102010706020507" pitchFamily="18" charset="2"/>
              </a:rPr>
              <a:t>C</a:t>
            </a:r>
            <a:r>
              <a:rPr lang="zh-CN" altLang="en-US" sz="2100" dirty="0">
                <a:latin typeface="Times" panose="02020603050405020304" pitchFamily="18" charset="0"/>
                <a:sym typeface="Symbol" panose="05050102010706020507" pitchFamily="18" charset="2"/>
              </a:rPr>
              <a:t>的背包和</a:t>
            </a:r>
            <a:r>
              <a:rPr lang="en-US" altLang="zh-CN" sz="2100" i="1" dirty="0">
                <a:latin typeface="Times" panose="02020603050405020304" pitchFamily="18" charset="0"/>
                <a:sym typeface="Symbol" panose="05050102010706020507" pitchFamily="18" charset="2"/>
              </a:rPr>
              <a:t>n</a:t>
            </a:r>
            <a:r>
              <a:rPr lang="zh-CN" altLang="en-US" sz="2100" dirty="0">
                <a:latin typeface="Times" panose="02020603050405020304" pitchFamily="18" charset="0"/>
                <a:sym typeface="Symbol" panose="05050102010706020507" pitchFamily="18" charset="2"/>
              </a:rPr>
              <a:t>个大小分别为</a:t>
            </a:r>
            <a:r>
              <a:rPr lang="en-US" altLang="zh-CN" sz="2100" i="1" dirty="0">
                <a:latin typeface="Times" panose="02020603050405020304" pitchFamily="18" charset="0"/>
                <a:sym typeface="Symbol" panose="05050102010706020507" pitchFamily="18" charset="2"/>
              </a:rPr>
              <a:t>s</a:t>
            </a:r>
            <a:r>
              <a:rPr lang="en-US" altLang="zh-CN" sz="2800" baseline="-35000" dirty="0">
                <a:latin typeface="Times" panose="02020603050405020304" pitchFamily="18" charset="0"/>
                <a:sym typeface="Symbol" panose="05050102010706020507" pitchFamily="18" charset="2"/>
              </a:rPr>
              <a:t>1</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s</a:t>
            </a:r>
            <a:r>
              <a:rPr lang="en-US" altLang="zh-CN" sz="2800" baseline="-35000" dirty="0">
                <a:latin typeface="Times" panose="02020603050405020304" pitchFamily="18" charset="0"/>
                <a:sym typeface="Symbol" panose="05050102010706020507" pitchFamily="18" charset="2"/>
              </a:rPr>
              <a:t>2</a:t>
            </a:r>
            <a:r>
              <a:rPr lang="en-US" altLang="zh-CN" sz="2100" dirty="0">
                <a:latin typeface="Times" panose="02020603050405020304" pitchFamily="18" charset="0"/>
                <a:sym typeface="Symbol" panose="05050102010706020507" pitchFamily="18" charset="2"/>
              </a:rPr>
              <a:t>, …, </a:t>
            </a:r>
            <a:r>
              <a:rPr lang="en-US" altLang="zh-CN" sz="2100" i="1" dirty="0" err="1">
                <a:latin typeface="Times" panose="02020603050405020304" pitchFamily="18" charset="0"/>
                <a:sym typeface="Symbol" panose="05050102010706020507" pitchFamily="18" charset="2"/>
              </a:rPr>
              <a:t>s</a:t>
            </a:r>
            <a:r>
              <a:rPr lang="en-US" altLang="zh-CN" sz="2800" i="1" baseline="-25000" dirty="0" err="1">
                <a:latin typeface="Times" panose="02020603050405020304" pitchFamily="18" charset="0"/>
                <a:sym typeface="Symbol" panose="05050102010706020507" pitchFamily="18" charset="2"/>
              </a:rPr>
              <a:t>n</a:t>
            </a:r>
            <a:r>
              <a:rPr lang="zh-CN" altLang="en-US" sz="2100" dirty="0">
                <a:latin typeface="Times" panose="02020603050405020304" pitchFamily="18" charset="0"/>
                <a:sym typeface="Symbol" panose="05050102010706020507" pitchFamily="18" charset="2"/>
              </a:rPr>
              <a:t>，且价值分别为</a:t>
            </a:r>
            <a:r>
              <a:rPr lang="en-US" altLang="zh-CN" sz="2100" i="1" dirty="0">
                <a:latin typeface="Times" panose="02020603050405020304" pitchFamily="18" charset="0"/>
                <a:sym typeface="Symbol" panose="05050102010706020507" pitchFamily="18" charset="2"/>
              </a:rPr>
              <a:t>p</a:t>
            </a:r>
            <a:r>
              <a:rPr lang="en-US" altLang="zh-CN" sz="2800" baseline="-35000" dirty="0">
                <a:latin typeface="Times" panose="02020603050405020304" pitchFamily="18" charset="0"/>
                <a:sym typeface="Symbol" panose="05050102010706020507" pitchFamily="18" charset="2"/>
              </a:rPr>
              <a:t>1</a:t>
            </a:r>
            <a:r>
              <a:rPr lang="en-US" altLang="zh-CN" sz="2100" dirty="0">
                <a:latin typeface="Times" panose="02020603050405020304" pitchFamily="18" charset="0"/>
                <a:sym typeface="Symbol" panose="05050102010706020507" pitchFamily="18" charset="2"/>
              </a:rPr>
              <a:t>, </a:t>
            </a:r>
            <a:r>
              <a:rPr lang="en-US" altLang="zh-CN" sz="2100" i="1" dirty="0">
                <a:latin typeface="Times" panose="02020603050405020304" pitchFamily="18" charset="0"/>
                <a:sym typeface="Symbol" panose="05050102010706020507" pitchFamily="18" charset="2"/>
              </a:rPr>
              <a:t>p</a:t>
            </a:r>
            <a:r>
              <a:rPr lang="en-US" altLang="zh-CN" sz="2800" baseline="-35000" dirty="0">
                <a:latin typeface="Times" panose="02020603050405020304" pitchFamily="18" charset="0"/>
                <a:sym typeface="Symbol" panose="05050102010706020507" pitchFamily="18" charset="2"/>
              </a:rPr>
              <a:t>2</a:t>
            </a:r>
            <a:r>
              <a:rPr lang="en-US" altLang="zh-CN" sz="2100" dirty="0">
                <a:latin typeface="Times" panose="02020603050405020304" pitchFamily="18" charset="0"/>
                <a:sym typeface="Symbol" panose="05050102010706020507" pitchFamily="18" charset="2"/>
              </a:rPr>
              <a:t>,..., </a:t>
            </a:r>
            <a:r>
              <a:rPr lang="en-US" altLang="zh-CN" sz="2100" i="1" dirty="0" err="1">
                <a:latin typeface="Times" panose="02020603050405020304" pitchFamily="18" charset="0"/>
                <a:sym typeface="Symbol" panose="05050102010706020507" pitchFamily="18" charset="2"/>
              </a:rPr>
              <a:t>p</a:t>
            </a:r>
            <a:r>
              <a:rPr lang="en-US" altLang="zh-CN" sz="2800" i="1" baseline="-35000" dirty="0" err="1">
                <a:latin typeface="Times" panose="02020603050405020304" pitchFamily="18" charset="0"/>
                <a:sym typeface="Symbol" panose="05050102010706020507" pitchFamily="18" charset="2"/>
              </a:rPr>
              <a:t>n</a:t>
            </a:r>
            <a:r>
              <a:rPr lang="zh-CN" altLang="en-US" sz="2100" dirty="0">
                <a:latin typeface="Times" panose="02020603050405020304" pitchFamily="18" charset="0"/>
                <a:sym typeface="Symbol" panose="05050102010706020507" pitchFamily="18" charset="2"/>
              </a:rPr>
              <a:t>的物品，每个物品</a:t>
            </a:r>
            <a:r>
              <a:rPr lang="zh-CN" altLang="en-US" sz="2100" u="sng" dirty="0">
                <a:latin typeface="Times" panose="02020603050405020304" pitchFamily="18" charset="0"/>
                <a:sym typeface="Symbol" panose="05050102010706020507" pitchFamily="18" charset="2"/>
              </a:rPr>
              <a:t>不可分割</a:t>
            </a:r>
            <a:r>
              <a:rPr lang="zh-CN" altLang="en-US" sz="2100" dirty="0">
                <a:latin typeface="Times" panose="02020603050405020304" pitchFamily="18" charset="0"/>
                <a:sym typeface="Symbol" panose="05050102010706020507" pitchFamily="18" charset="2"/>
              </a:rPr>
              <a:t>，选中为</a:t>
            </a:r>
            <a:r>
              <a:rPr lang="en-US" altLang="zh-CN" sz="2100" dirty="0">
                <a:latin typeface="Times" panose="02020603050405020304" pitchFamily="18" charset="0"/>
                <a:sym typeface="Symbol" panose="05050102010706020507" pitchFamily="18" charset="2"/>
              </a:rPr>
              <a:t>1</a:t>
            </a:r>
            <a:r>
              <a:rPr lang="zh-CN" altLang="en-US" sz="2100" dirty="0">
                <a:latin typeface="Times" panose="02020603050405020304" pitchFamily="18" charset="0"/>
                <a:sym typeface="Symbol" panose="05050102010706020507" pitchFamily="18" charset="2"/>
              </a:rPr>
              <a:t>，不选则为</a:t>
            </a:r>
            <a:r>
              <a:rPr lang="en-US" altLang="zh-CN" sz="2100" dirty="0">
                <a:latin typeface="Times" panose="02020603050405020304" pitchFamily="18" charset="0"/>
                <a:sym typeface="Symbol" panose="05050102010706020507" pitchFamily="18" charset="2"/>
              </a:rPr>
              <a:t>0.</a:t>
            </a:r>
          </a:p>
          <a:p>
            <a:pPr algn="just">
              <a:lnSpc>
                <a:spcPct val="130000"/>
              </a:lnSpc>
            </a:pPr>
            <a:endParaRPr lang="en-US" altLang="zh-CN" sz="2100" dirty="0">
              <a:latin typeface="Times" panose="02020603050405020304" pitchFamily="18" charset="0"/>
            </a:endParaRPr>
          </a:p>
          <a:p>
            <a:pPr>
              <a:lnSpc>
                <a:spcPct val="130000"/>
              </a:lnSpc>
            </a:pPr>
            <a:r>
              <a:rPr lang="zh-CN" altLang="en-US" sz="2100" b="1" dirty="0">
                <a:latin typeface="Times" panose="02020603050405020304" pitchFamily="18" charset="0"/>
                <a:sym typeface="Symbol" panose="05050102010706020507" pitchFamily="18" charset="2"/>
              </a:rPr>
              <a:t>优化问题</a:t>
            </a:r>
            <a:r>
              <a:rPr lang="zh-CN" altLang="en-US" sz="2100" dirty="0">
                <a:latin typeface="Times" panose="02020603050405020304" pitchFamily="18" charset="0"/>
                <a:sym typeface="Symbol" panose="05050102010706020507" pitchFamily="18" charset="2"/>
              </a:rPr>
              <a:t>：寻找总价值最大且能够放入背包的物品子集。</a:t>
            </a:r>
            <a:endParaRPr lang="en-US" altLang="zh-CN" sz="2100" dirty="0">
              <a:latin typeface="Times" panose="02020603050405020304" pitchFamily="18" charset="0"/>
              <a:sym typeface="Symbol" panose="05050102010706020507" pitchFamily="18" charset="2"/>
            </a:endParaRPr>
          </a:p>
          <a:p>
            <a:pPr>
              <a:lnSpc>
                <a:spcPct val="130000"/>
              </a:lnSpc>
              <a:spcBef>
                <a:spcPts val="600"/>
              </a:spcBef>
            </a:pPr>
            <a:r>
              <a:rPr lang="zh-CN" altLang="en-US" sz="2100" b="1" dirty="0">
                <a:latin typeface="Times" panose="02020603050405020304" pitchFamily="18" charset="0"/>
                <a:sym typeface="Symbol" panose="05050102010706020507" pitchFamily="18" charset="2"/>
              </a:rPr>
              <a:t>判定问题</a:t>
            </a:r>
            <a:r>
              <a:rPr lang="zh-CN" altLang="en-US" sz="2100" dirty="0">
                <a:latin typeface="Times" panose="02020603050405020304" pitchFamily="18" charset="0"/>
                <a:sym typeface="Symbol" panose="05050102010706020507" pitchFamily="18" charset="2"/>
              </a:rPr>
              <a:t>：给定整数</a:t>
            </a:r>
            <a:r>
              <a:rPr lang="en-US" altLang="zh-CN" sz="2100" i="1" dirty="0">
                <a:latin typeface="Times" panose="02020603050405020304" pitchFamily="18" charset="0"/>
                <a:sym typeface="Symbol" panose="05050102010706020507" pitchFamily="18" charset="2"/>
              </a:rPr>
              <a:t>k</a:t>
            </a:r>
            <a:r>
              <a:rPr lang="zh-CN" altLang="en-US" sz="2100" dirty="0">
                <a:latin typeface="Times" panose="02020603050405020304" pitchFamily="18" charset="0"/>
                <a:sym typeface="Symbol" panose="05050102010706020507" pitchFamily="18" charset="2"/>
              </a:rPr>
              <a:t>，是否存在某个物品子集能够全部放入背包，且总价值不低于</a:t>
            </a:r>
            <a:r>
              <a:rPr lang="en-US" altLang="zh-CN" sz="2100" i="1" dirty="0">
                <a:latin typeface="Times" panose="02020603050405020304" pitchFamily="18" charset="0"/>
                <a:sym typeface="Symbol" panose="05050102010706020507" pitchFamily="18" charset="2"/>
              </a:rPr>
              <a:t>k</a:t>
            </a:r>
            <a:r>
              <a:rPr lang="zh-CN" altLang="en-US" sz="2100" dirty="0">
                <a:latin typeface="Times" panose="02020603050405020304" pitchFamily="18" charset="0"/>
                <a:sym typeface="Symbol" panose="05050102010706020507" pitchFamily="18" charset="2"/>
              </a:rPr>
              <a:t>？</a:t>
            </a:r>
            <a:endParaRPr lang="en-US" altLang="zh-CN" sz="2100" dirty="0">
              <a:latin typeface="Times" panose="02020603050405020304" pitchFamily="18" charset="0"/>
              <a:sym typeface="Symbol" panose="05050102010706020507" pitchFamily="18" charset="2"/>
            </a:endParaRPr>
          </a:p>
        </p:txBody>
      </p:sp>
      <p:sp>
        <p:nvSpPr>
          <p:cNvPr id="13" name="文本框 12">
            <a:extLst>
              <a:ext uri="{FF2B5EF4-FFF2-40B4-BE49-F238E27FC236}">
                <a16:creationId xmlns:a16="http://schemas.microsoft.com/office/drawing/2014/main" id="{F8C04205-E94D-479A-9C07-0BDA6DCDCBFC}"/>
              </a:ext>
            </a:extLst>
          </p:cNvPr>
          <p:cNvSpPr txBox="1"/>
          <p:nvPr/>
        </p:nvSpPr>
        <p:spPr>
          <a:xfrm>
            <a:off x="701430" y="1461448"/>
            <a:ext cx="3768980" cy="461665"/>
          </a:xfrm>
          <a:prstGeom prst="rect">
            <a:avLst/>
          </a:prstGeom>
          <a:solidFill>
            <a:srgbClr val="14ECA4"/>
          </a:solidFill>
          <a:ln w="25400">
            <a:solidFill>
              <a:schemeClr val="tx1"/>
            </a:solidFill>
          </a:ln>
        </p:spPr>
        <p:txBody>
          <a:bodyPr wrap="square">
            <a:spAutoFit/>
          </a:bodyPr>
          <a:lstStyle>
            <a:defPPr>
              <a:defRPr lang="en-US"/>
            </a:defPPr>
            <a:lvl1pPr>
              <a:defRPr sz="2400" b="1">
                <a:latin typeface="Times" panose="02020603050405020304" pitchFamily="18" charset="0"/>
                <a:ea typeface="华文细黑" panose="02010600040101010101" pitchFamily="2" charset="-122"/>
              </a:defRPr>
            </a:lvl1pPr>
          </a:lstStyle>
          <a:p>
            <a:r>
              <a:rPr lang="en-US" altLang="zh-CN" dirty="0"/>
              <a:t>0-1</a:t>
            </a:r>
            <a:r>
              <a:rPr lang="zh-CN" altLang="en-US" dirty="0"/>
              <a:t>背包问题（</a:t>
            </a:r>
            <a:r>
              <a:rPr lang="en-US" altLang="zh-CN" dirty="0"/>
              <a:t> knapsack</a:t>
            </a:r>
            <a:r>
              <a:rPr lang="zh-CN" altLang="en-US" dirty="0"/>
              <a:t>）</a:t>
            </a:r>
            <a:endParaRPr lang="en-US" dirty="0"/>
          </a:p>
        </p:txBody>
      </p:sp>
    </p:spTree>
    <p:extLst>
      <p:ext uri="{BB962C8B-B14F-4D97-AF65-F5344CB8AC3E}">
        <p14:creationId xmlns:p14="http://schemas.microsoft.com/office/powerpoint/2010/main" val="3631729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9202" y="567008"/>
            <a:ext cx="7753798" cy="1665136"/>
          </a:xfrm>
          <a:prstGeom prst="rect">
            <a:avLst/>
          </a:prstGeom>
          <a:noFill/>
        </p:spPr>
        <p:txBody>
          <a:bodyPr wrap="square" rtlCol="0">
            <a:spAutoFit/>
          </a:bodyPr>
          <a:lstStyle/>
          <a:p>
            <a:pPr marL="0" lvl="2">
              <a:lnSpc>
                <a:spcPct val="150000"/>
              </a:lnSpc>
            </a:pPr>
            <a:endParaRPr lang="en-US" sz="2400" b="1" dirty="0">
              <a:latin typeface="Times New Roman" pitchFamily="18" charset="0"/>
              <a:ea typeface="SimSun" pitchFamily="2" charset="-122"/>
              <a:cs typeface="Times New Roman" pitchFamily="18" charset="0"/>
            </a:endParaRPr>
          </a:p>
          <a:p>
            <a:pPr indent="457200" algn="just">
              <a:lnSpc>
                <a:spcPct val="150000"/>
              </a:lnSpc>
              <a:spcBef>
                <a:spcPts val="1200"/>
              </a:spcBef>
            </a:pPr>
            <a:r>
              <a:rPr lang="zh-CN" altLang="en-US" sz="2000" dirty="0">
                <a:latin typeface="Times New Roman" pitchFamily="18" charset="0"/>
                <a:ea typeface="SimSun" pitchFamily="2" charset="-122"/>
                <a:cs typeface="Times New Roman" pitchFamily="18" charset="0"/>
              </a:rPr>
              <a:t>下面我们介绍若干个早期被证明的最著名的</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问题。下图标出了我们要讨论的一些</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问题以及与之关联的归约树。</a:t>
            </a:r>
            <a:endParaRPr lang="en-US" sz="2000"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6" name="TextBox 2">
            <a:extLst>
              <a:ext uri="{FF2B5EF4-FFF2-40B4-BE49-F238E27FC236}">
                <a16:creationId xmlns:a16="http://schemas.microsoft.com/office/drawing/2014/main" id="{67AB811F-FD4E-4511-99B7-A4A32780B299}"/>
              </a:ext>
            </a:extLst>
          </p:cNvPr>
          <p:cNvSpPr txBox="1"/>
          <p:nvPr/>
        </p:nvSpPr>
        <p:spPr>
          <a:xfrm>
            <a:off x="609600" y="567008"/>
            <a:ext cx="7516682" cy="1380186"/>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问题的证明</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0" lvl="2">
              <a:lnSpc>
                <a:spcPct val="150000"/>
              </a:lnSpc>
              <a:spcBef>
                <a:spcPts val="1200"/>
              </a:spcBef>
            </a:pPr>
            <a:endParaRPr lang="en-US" sz="2400" b="1" dirty="0">
              <a:latin typeface="Times New Roman" pitchFamily="18" charset="0"/>
              <a:ea typeface="SimSun" pitchFamily="2" charset="-122"/>
              <a:cs typeface="Times New Roman" pitchFamily="18" charset="0"/>
            </a:endParaRPr>
          </a:p>
        </p:txBody>
      </p:sp>
      <p:grpSp>
        <p:nvGrpSpPr>
          <p:cNvPr id="2" name="组合 1">
            <a:extLst>
              <a:ext uri="{FF2B5EF4-FFF2-40B4-BE49-F238E27FC236}">
                <a16:creationId xmlns:a16="http://schemas.microsoft.com/office/drawing/2014/main" id="{79304E7B-F153-488A-814C-ED20344F3F26}"/>
              </a:ext>
            </a:extLst>
          </p:cNvPr>
          <p:cNvGrpSpPr/>
          <p:nvPr/>
        </p:nvGrpSpPr>
        <p:grpSpPr>
          <a:xfrm>
            <a:off x="1739063" y="2361801"/>
            <a:ext cx="6419402" cy="4191399"/>
            <a:chOff x="2009710" y="2362200"/>
            <a:chExt cx="5124580" cy="3564597"/>
          </a:xfrm>
        </p:grpSpPr>
        <p:grpSp>
          <p:nvGrpSpPr>
            <p:cNvPr id="46" name="Group 52"/>
            <p:cNvGrpSpPr>
              <a:grpSpLocks noChangeAspect="1"/>
            </p:cNvGrpSpPr>
            <p:nvPr/>
          </p:nvGrpSpPr>
          <p:grpSpPr bwMode="auto">
            <a:xfrm>
              <a:off x="2009710" y="2362200"/>
              <a:ext cx="5124580" cy="3564597"/>
              <a:chOff x="2271" y="2662"/>
              <a:chExt cx="5289" cy="3860"/>
            </a:xfrm>
          </p:grpSpPr>
          <p:sp>
            <p:nvSpPr>
              <p:cNvPr id="47" name="AutoShape 91"/>
              <p:cNvSpPr>
                <a:spLocks noChangeAspect="1" noChangeArrowheads="1" noTextEdit="1"/>
              </p:cNvSpPr>
              <p:nvPr/>
            </p:nvSpPr>
            <p:spPr bwMode="auto">
              <a:xfrm>
                <a:off x="2271" y="2662"/>
                <a:ext cx="5289" cy="38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nvGrpSpPr>
              <p:cNvPr id="49" name="Group 85"/>
              <p:cNvGrpSpPr>
                <a:grpSpLocks/>
              </p:cNvGrpSpPr>
              <p:nvPr/>
            </p:nvGrpSpPr>
            <p:grpSpPr bwMode="auto">
              <a:xfrm>
                <a:off x="4149" y="3279"/>
                <a:ext cx="1511" cy="335"/>
                <a:chOff x="4029" y="3787"/>
                <a:chExt cx="1511" cy="335"/>
              </a:xfrm>
            </p:grpSpPr>
            <p:sp>
              <p:nvSpPr>
                <p:cNvPr id="82" name="Text Box 87"/>
                <p:cNvSpPr txBox="1">
                  <a:spLocks noChangeArrowheads="1"/>
                </p:cNvSpPr>
                <p:nvPr/>
              </p:nvSpPr>
              <p:spPr bwMode="auto">
                <a:xfrm>
                  <a:off x="4454" y="3787"/>
                  <a:ext cx="7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83" name="Oval 86"/>
                <p:cNvSpPr>
                  <a:spLocks noChangeArrowheads="1"/>
                </p:cNvSpPr>
                <p:nvPr/>
              </p:nvSpPr>
              <p:spPr bwMode="auto">
                <a:xfrm>
                  <a:off x="4029" y="3788"/>
                  <a:ext cx="1511"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50" name="Group 82"/>
              <p:cNvGrpSpPr>
                <a:grpSpLocks/>
              </p:cNvGrpSpPr>
              <p:nvPr/>
            </p:nvGrpSpPr>
            <p:grpSpPr bwMode="auto">
              <a:xfrm>
                <a:off x="4170" y="3817"/>
                <a:ext cx="1511" cy="342"/>
                <a:chOff x="4149" y="4432"/>
                <a:chExt cx="1511" cy="343"/>
              </a:xfrm>
            </p:grpSpPr>
            <p:sp>
              <p:nvSpPr>
                <p:cNvPr id="80" name="Text Box 84"/>
                <p:cNvSpPr txBox="1">
                  <a:spLocks noChangeArrowheads="1"/>
                </p:cNvSpPr>
                <p:nvPr/>
              </p:nvSpPr>
              <p:spPr bwMode="auto">
                <a:xfrm>
                  <a:off x="4497" y="4437"/>
                  <a:ext cx="100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3-SAT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81" name="Oval 83"/>
                <p:cNvSpPr>
                  <a:spLocks noChangeArrowheads="1"/>
                </p:cNvSpPr>
                <p:nvPr/>
              </p:nvSpPr>
              <p:spPr bwMode="auto">
                <a:xfrm>
                  <a:off x="4149" y="4432"/>
                  <a:ext cx="1511" cy="3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52" name="Line 80"/>
              <p:cNvSpPr>
                <a:spLocks noChangeShapeType="1"/>
              </p:cNvSpPr>
              <p:nvPr/>
            </p:nvSpPr>
            <p:spPr bwMode="auto">
              <a:xfrm>
                <a:off x="4912" y="3603"/>
                <a:ext cx="0" cy="212"/>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3" name="Text Box 79"/>
              <p:cNvSpPr txBox="1">
                <a:spLocks noChangeArrowheads="1"/>
              </p:cNvSpPr>
              <p:nvPr/>
            </p:nvSpPr>
            <p:spPr bwMode="auto">
              <a:xfrm>
                <a:off x="2954" y="4389"/>
                <a:ext cx="100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Clique</a:t>
                </a:r>
                <a:endParaRPr kumimoji="0" lang="en-US" altLang="zh-CN" sz="2800" b="0" i="0" u="none" strike="noStrike" cap="none" normalizeH="0" baseline="0">
                  <a:ln>
                    <a:noFill/>
                  </a:ln>
                  <a:solidFill>
                    <a:schemeClr val="tx1"/>
                  </a:solidFill>
                  <a:effectLst/>
                  <a:latin typeface="Arial" pitchFamily="34" charset="0"/>
                  <a:cs typeface="Arial" pitchFamily="34" charset="0"/>
                </a:endParaRPr>
              </a:p>
            </p:txBody>
          </p:sp>
          <p:sp>
            <p:nvSpPr>
              <p:cNvPr id="54" name="Oval 78"/>
              <p:cNvSpPr>
                <a:spLocks noChangeArrowheads="1"/>
              </p:cNvSpPr>
              <p:nvPr/>
            </p:nvSpPr>
            <p:spPr bwMode="auto">
              <a:xfrm>
                <a:off x="2600" y="4384"/>
                <a:ext cx="1511" cy="3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nvGrpSpPr>
              <p:cNvPr id="55" name="Group 75"/>
              <p:cNvGrpSpPr>
                <a:grpSpLocks/>
              </p:cNvGrpSpPr>
              <p:nvPr/>
            </p:nvGrpSpPr>
            <p:grpSpPr bwMode="auto">
              <a:xfrm>
                <a:off x="2617" y="4963"/>
                <a:ext cx="1511" cy="351"/>
                <a:chOff x="2476" y="3927"/>
                <a:chExt cx="1511" cy="350"/>
              </a:xfrm>
            </p:grpSpPr>
            <p:sp>
              <p:nvSpPr>
                <p:cNvPr id="78" name="Text Box 77"/>
                <p:cNvSpPr txBox="1">
                  <a:spLocks noChangeArrowheads="1"/>
                </p:cNvSpPr>
                <p:nvPr/>
              </p:nvSpPr>
              <p:spPr bwMode="auto">
                <a:xfrm>
                  <a:off x="2541" y="3927"/>
                  <a:ext cx="14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Vertex-Cover</a:t>
                  </a:r>
                  <a:endParaRPr kumimoji="0" lang="en-US" altLang="zh-CN" sz="2800" b="0" i="0" u="none" strike="noStrike" cap="none" normalizeH="0" baseline="0">
                    <a:ln>
                      <a:noFill/>
                    </a:ln>
                    <a:solidFill>
                      <a:schemeClr val="tx1"/>
                    </a:solidFill>
                    <a:effectLst/>
                    <a:latin typeface="Arial" pitchFamily="34" charset="0"/>
                    <a:cs typeface="Arial" pitchFamily="34" charset="0"/>
                  </a:endParaRPr>
                </a:p>
              </p:txBody>
            </p:sp>
            <p:sp>
              <p:nvSpPr>
                <p:cNvPr id="79" name="Oval 76"/>
                <p:cNvSpPr>
                  <a:spLocks noChangeArrowheads="1"/>
                </p:cNvSpPr>
                <p:nvPr/>
              </p:nvSpPr>
              <p:spPr bwMode="auto">
                <a:xfrm>
                  <a:off x="2476" y="3944"/>
                  <a:ext cx="1511"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56" name="Group 72"/>
              <p:cNvGrpSpPr>
                <a:grpSpLocks/>
              </p:cNvGrpSpPr>
              <p:nvPr/>
            </p:nvGrpSpPr>
            <p:grpSpPr bwMode="auto">
              <a:xfrm>
                <a:off x="2602" y="5574"/>
                <a:ext cx="1509" cy="336"/>
                <a:chOff x="5467" y="2917"/>
                <a:chExt cx="1510" cy="336"/>
              </a:xfrm>
            </p:grpSpPr>
            <p:sp>
              <p:nvSpPr>
                <p:cNvPr id="76" name="Text Box 74"/>
                <p:cNvSpPr txBox="1">
                  <a:spLocks noChangeArrowheads="1"/>
                </p:cNvSpPr>
                <p:nvPr/>
              </p:nvSpPr>
              <p:spPr bwMode="auto">
                <a:xfrm>
                  <a:off x="5488" y="2917"/>
                  <a:ext cx="144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Hamilton-Cycle</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7" name="Oval 73"/>
                <p:cNvSpPr>
                  <a:spLocks noChangeArrowheads="1"/>
                </p:cNvSpPr>
                <p:nvPr/>
              </p:nvSpPr>
              <p:spPr bwMode="auto">
                <a:xfrm>
                  <a:off x="5467" y="2918"/>
                  <a:ext cx="1510"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57" name="Group 69"/>
              <p:cNvGrpSpPr>
                <a:grpSpLocks/>
              </p:cNvGrpSpPr>
              <p:nvPr/>
            </p:nvGrpSpPr>
            <p:grpSpPr bwMode="auto">
              <a:xfrm>
                <a:off x="2593" y="6125"/>
                <a:ext cx="1511" cy="341"/>
                <a:chOff x="6853" y="3263"/>
                <a:chExt cx="1511" cy="342"/>
              </a:xfrm>
            </p:grpSpPr>
            <p:sp>
              <p:nvSpPr>
                <p:cNvPr id="74" name="Text Box 71"/>
                <p:cNvSpPr txBox="1">
                  <a:spLocks noChangeArrowheads="1"/>
                </p:cNvSpPr>
                <p:nvPr/>
              </p:nvSpPr>
              <p:spPr bwMode="auto">
                <a:xfrm>
                  <a:off x="7321" y="3263"/>
                  <a:ext cx="72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TSP</a:t>
                  </a:r>
                  <a:endParaRPr kumimoji="0" lang="en-US" altLang="zh-CN" sz="2800" b="0" i="0" u="none" strike="noStrike" cap="none" normalizeH="0" baseline="0">
                    <a:ln>
                      <a:noFill/>
                    </a:ln>
                    <a:solidFill>
                      <a:schemeClr val="tx1"/>
                    </a:solidFill>
                    <a:effectLst/>
                    <a:latin typeface="Arial" pitchFamily="34" charset="0"/>
                    <a:cs typeface="Arial" pitchFamily="34" charset="0"/>
                  </a:endParaRPr>
                </a:p>
              </p:txBody>
            </p:sp>
            <p:sp>
              <p:nvSpPr>
                <p:cNvPr id="75" name="Oval 70"/>
                <p:cNvSpPr>
                  <a:spLocks noChangeArrowheads="1"/>
                </p:cNvSpPr>
                <p:nvPr/>
              </p:nvSpPr>
              <p:spPr bwMode="auto">
                <a:xfrm>
                  <a:off x="6853" y="3272"/>
                  <a:ext cx="1511"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58" name="Line 68"/>
              <p:cNvSpPr>
                <a:spLocks noChangeShapeType="1"/>
              </p:cNvSpPr>
              <p:nvPr/>
            </p:nvSpPr>
            <p:spPr bwMode="auto">
              <a:xfrm flipH="1">
                <a:off x="3712" y="4081"/>
                <a:ext cx="58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9" name="Line 67"/>
              <p:cNvSpPr>
                <a:spLocks noChangeShapeType="1"/>
              </p:cNvSpPr>
              <p:nvPr/>
            </p:nvSpPr>
            <p:spPr bwMode="auto">
              <a:xfrm>
                <a:off x="3358" y="4723"/>
                <a:ext cx="1" cy="254"/>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0" name="Line 66"/>
              <p:cNvSpPr>
                <a:spLocks noChangeShapeType="1"/>
              </p:cNvSpPr>
              <p:nvPr/>
            </p:nvSpPr>
            <p:spPr bwMode="auto">
              <a:xfrm>
                <a:off x="3365" y="5301"/>
                <a:ext cx="8" cy="256"/>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1" name="Line 65"/>
              <p:cNvSpPr>
                <a:spLocks noChangeShapeType="1"/>
              </p:cNvSpPr>
              <p:nvPr/>
            </p:nvSpPr>
            <p:spPr bwMode="auto">
              <a:xfrm>
                <a:off x="3378" y="5918"/>
                <a:ext cx="0" cy="206"/>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2" name="Line 64"/>
              <p:cNvSpPr>
                <a:spLocks noChangeShapeType="1"/>
              </p:cNvSpPr>
              <p:nvPr/>
            </p:nvSpPr>
            <p:spPr bwMode="auto">
              <a:xfrm>
                <a:off x="5579" y="4084"/>
                <a:ext cx="505" cy="369"/>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grpSp>
            <p:nvGrpSpPr>
              <p:cNvPr id="63" name="Group 56"/>
              <p:cNvGrpSpPr>
                <a:grpSpLocks/>
              </p:cNvGrpSpPr>
              <p:nvPr/>
            </p:nvGrpSpPr>
            <p:grpSpPr bwMode="auto">
              <a:xfrm>
                <a:off x="4214" y="4410"/>
                <a:ext cx="1512" cy="930"/>
                <a:chOff x="4214" y="4410"/>
                <a:chExt cx="1512" cy="930"/>
              </a:xfrm>
            </p:grpSpPr>
            <p:grpSp>
              <p:nvGrpSpPr>
                <p:cNvPr id="67" name="Group 61"/>
                <p:cNvGrpSpPr>
                  <a:grpSpLocks/>
                </p:cNvGrpSpPr>
                <p:nvPr/>
              </p:nvGrpSpPr>
              <p:grpSpPr bwMode="auto">
                <a:xfrm>
                  <a:off x="4214" y="4410"/>
                  <a:ext cx="1510" cy="343"/>
                  <a:chOff x="3981" y="3207"/>
                  <a:chExt cx="1511" cy="342"/>
                </a:xfrm>
              </p:grpSpPr>
              <p:sp>
                <p:nvSpPr>
                  <p:cNvPr id="72" name="Text Box 63"/>
                  <p:cNvSpPr txBox="1">
                    <a:spLocks noChangeArrowheads="1"/>
                  </p:cNvSpPr>
                  <p:nvPr/>
                </p:nvSpPr>
                <p:spPr bwMode="auto">
                  <a:xfrm>
                    <a:off x="4130" y="3207"/>
                    <a:ext cx="125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Subset-Sum</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73" name="Oval 62"/>
                  <p:cNvSpPr>
                    <a:spLocks noChangeArrowheads="1"/>
                  </p:cNvSpPr>
                  <p:nvPr/>
                </p:nvSpPr>
                <p:spPr bwMode="auto">
                  <a:xfrm>
                    <a:off x="3981" y="3216"/>
                    <a:ext cx="1511"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68" name="Group 58"/>
                <p:cNvGrpSpPr>
                  <a:grpSpLocks/>
                </p:cNvGrpSpPr>
                <p:nvPr/>
              </p:nvGrpSpPr>
              <p:grpSpPr bwMode="auto">
                <a:xfrm>
                  <a:off x="4216" y="4999"/>
                  <a:ext cx="1510" cy="341"/>
                  <a:chOff x="3981" y="3207"/>
                  <a:chExt cx="1511" cy="342"/>
                </a:xfrm>
              </p:grpSpPr>
              <p:sp>
                <p:nvSpPr>
                  <p:cNvPr id="70" name="Text Box 60"/>
                  <p:cNvSpPr txBox="1">
                    <a:spLocks noChangeArrowheads="1"/>
                  </p:cNvSpPr>
                  <p:nvPr/>
                </p:nvSpPr>
                <p:spPr bwMode="auto">
                  <a:xfrm>
                    <a:off x="4130" y="3207"/>
                    <a:ext cx="125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Set-Partition</a:t>
                    </a:r>
                    <a:endParaRPr kumimoji="0" lang="en-US" altLang="zh-CN" sz="2800" b="0" i="0" u="none" strike="noStrike" cap="none" normalizeH="0" baseline="0">
                      <a:ln>
                        <a:noFill/>
                      </a:ln>
                      <a:solidFill>
                        <a:schemeClr val="tx1"/>
                      </a:solidFill>
                      <a:effectLst/>
                      <a:latin typeface="Arial" pitchFamily="34" charset="0"/>
                      <a:cs typeface="Arial" pitchFamily="34" charset="0"/>
                    </a:endParaRPr>
                  </a:p>
                </p:txBody>
              </p:sp>
              <p:sp>
                <p:nvSpPr>
                  <p:cNvPr id="71" name="Oval 59"/>
                  <p:cNvSpPr>
                    <a:spLocks noChangeArrowheads="1"/>
                  </p:cNvSpPr>
                  <p:nvPr/>
                </p:nvSpPr>
                <p:spPr bwMode="auto">
                  <a:xfrm>
                    <a:off x="3981" y="3216"/>
                    <a:ext cx="1511" cy="3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69" name="Line 57"/>
                <p:cNvSpPr>
                  <a:spLocks noChangeShapeType="1"/>
                </p:cNvSpPr>
                <p:nvPr/>
              </p:nvSpPr>
              <p:spPr bwMode="auto">
                <a:xfrm>
                  <a:off x="4945" y="4765"/>
                  <a:ext cx="1" cy="268"/>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64" name="Line 55"/>
              <p:cNvSpPr>
                <a:spLocks noChangeShapeType="1"/>
              </p:cNvSpPr>
              <p:nvPr/>
            </p:nvSpPr>
            <p:spPr bwMode="auto">
              <a:xfrm>
                <a:off x="4935" y="4153"/>
                <a:ext cx="0" cy="264"/>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5" name="Text Box 54"/>
              <p:cNvSpPr txBox="1">
                <a:spLocks noChangeArrowheads="1"/>
              </p:cNvSpPr>
              <p:nvPr/>
            </p:nvSpPr>
            <p:spPr bwMode="auto">
              <a:xfrm>
                <a:off x="5908" y="4407"/>
                <a:ext cx="1355"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k</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Colorability</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66" name="Oval 53"/>
              <p:cNvSpPr>
                <a:spLocks noChangeArrowheads="1"/>
              </p:cNvSpPr>
              <p:nvPr/>
            </p:nvSpPr>
            <p:spPr bwMode="auto">
              <a:xfrm>
                <a:off x="5805" y="4409"/>
                <a:ext cx="1512"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
          <p:nvSpPr>
            <p:cNvPr id="5" name="椭圆 4">
              <a:extLst>
                <a:ext uri="{FF2B5EF4-FFF2-40B4-BE49-F238E27FC236}">
                  <a16:creationId xmlns:a16="http://schemas.microsoft.com/office/drawing/2014/main" id="{2CC174C9-53BD-4FE0-9E80-A371D7424FBB}"/>
                </a:ext>
              </a:extLst>
            </p:cNvPr>
            <p:cNvSpPr/>
            <p:nvPr/>
          </p:nvSpPr>
          <p:spPr>
            <a:xfrm>
              <a:off x="3783788" y="3378018"/>
              <a:ext cx="1571577" cy="406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7" name="椭圆 86">
              <a:extLst>
                <a:ext uri="{FF2B5EF4-FFF2-40B4-BE49-F238E27FC236}">
                  <a16:creationId xmlns:a16="http://schemas.microsoft.com/office/drawing/2014/main" id="{1A3A0650-8DAD-456A-8AFB-77ED0207C435}"/>
                </a:ext>
              </a:extLst>
            </p:cNvPr>
            <p:cNvSpPr/>
            <p:nvPr/>
          </p:nvSpPr>
          <p:spPr>
            <a:xfrm>
              <a:off x="2278098" y="3905315"/>
              <a:ext cx="1571577" cy="406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8" name="椭圆 87">
              <a:extLst>
                <a:ext uri="{FF2B5EF4-FFF2-40B4-BE49-F238E27FC236}">
                  <a16:creationId xmlns:a16="http://schemas.microsoft.com/office/drawing/2014/main" id="{7E91CBF0-C4AB-4117-BE22-687181BCD0EC}"/>
                </a:ext>
              </a:extLst>
            </p:cNvPr>
            <p:cNvSpPr/>
            <p:nvPr/>
          </p:nvSpPr>
          <p:spPr>
            <a:xfrm>
              <a:off x="2286000" y="4444220"/>
              <a:ext cx="1571577" cy="406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9" name="椭圆 88">
              <a:extLst>
                <a:ext uri="{FF2B5EF4-FFF2-40B4-BE49-F238E27FC236}">
                  <a16:creationId xmlns:a16="http://schemas.microsoft.com/office/drawing/2014/main" id="{9BC1D27B-5F58-4C62-8A17-4FF35D36EF0F}"/>
                </a:ext>
              </a:extLst>
            </p:cNvPr>
            <p:cNvSpPr/>
            <p:nvPr/>
          </p:nvSpPr>
          <p:spPr>
            <a:xfrm>
              <a:off x="2269683" y="5001065"/>
              <a:ext cx="1571577" cy="406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0" name="椭圆 89">
              <a:extLst>
                <a:ext uri="{FF2B5EF4-FFF2-40B4-BE49-F238E27FC236}">
                  <a16:creationId xmlns:a16="http://schemas.microsoft.com/office/drawing/2014/main" id="{9FDD4471-7EC1-4040-A86A-3F5D68C85DE4}"/>
                </a:ext>
              </a:extLst>
            </p:cNvPr>
            <p:cNvSpPr/>
            <p:nvPr/>
          </p:nvSpPr>
          <p:spPr>
            <a:xfrm>
              <a:off x="2262555" y="5511020"/>
              <a:ext cx="1571577" cy="406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93" name="Oval 86">
            <a:extLst>
              <a:ext uri="{FF2B5EF4-FFF2-40B4-BE49-F238E27FC236}">
                <a16:creationId xmlns:a16="http://schemas.microsoft.com/office/drawing/2014/main" id="{FDA2D7C4-AF28-4211-B554-048259E2BF15}"/>
              </a:ext>
            </a:extLst>
          </p:cNvPr>
          <p:cNvSpPr>
            <a:spLocks noChangeArrowheads="1"/>
          </p:cNvSpPr>
          <p:nvPr/>
        </p:nvSpPr>
        <p:spPr bwMode="auto">
          <a:xfrm>
            <a:off x="4031794" y="2377432"/>
            <a:ext cx="1833941" cy="36158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94" name="Line 55">
            <a:extLst>
              <a:ext uri="{FF2B5EF4-FFF2-40B4-BE49-F238E27FC236}">
                <a16:creationId xmlns:a16="http://schemas.microsoft.com/office/drawing/2014/main" id="{7528B19F-3884-4319-A209-4721A626619B}"/>
              </a:ext>
            </a:extLst>
          </p:cNvPr>
          <p:cNvSpPr>
            <a:spLocks noChangeShapeType="1"/>
          </p:cNvSpPr>
          <p:nvPr/>
        </p:nvSpPr>
        <p:spPr bwMode="auto">
          <a:xfrm>
            <a:off x="4945185" y="2736014"/>
            <a:ext cx="0" cy="286666"/>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95" name="Text Box 87">
            <a:extLst>
              <a:ext uri="{FF2B5EF4-FFF2-40B4-BE49-F238E27FC236}">
                <a16:creationId xmlns:a16="http://schemas.microsoft.com/office/drawing/2014/main" id="{CC5A56AA-2F1D-490A-BC57-B0CEF7FFF01F}"/>
              </a:ext>
            </a:extLst>
          </p:cNvPr>
          <p:cNvSpPr txBox="1">
            <a:spLocks noChangeArrowheads="1"/>
          </p:cNvSpPr>
          <p:nvPr/>
        </p:nvSpPr>
        <p:spPr bwMode="auto">
          <a:xfrm>
            <a:off x="4097334" y="2387621"/>
            <a:ext cx="1705370" cy="3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Circuit-SAT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540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3581400"/>
            <a:ext cx="7162800" cy="1165960"/>
          </a:xfrm>
          <a:prstGeom prst="rect">
            <a:avLst/>
          </a:prstGeom>
          <a:noFill/>
        </p:spPr>
        <p:txBody>
          <a:bodyPr wrap="square" rtlCol="0">
            <a:spAutoFit/>
          </a:bodyPr>
          <a:lstStyle/>
          <a:p>
            <a:pPr marL="0" lvl="2">
              <a:lnSpc>
                <a:spcPct val="150000"/>
              </a:lnSpc>
            </a:pPr>
            <a:endParaRPr lang="en-US" sz="2400" b="1" dirty="0">
              <a:latin typeface="Times New Roman" pitchFamily="18" charset="0"/>
              <a:ea typeface="SimSun" pitchFamily="2" charset="-122"/>
              <a:cs typeface="Times New Roman" pitchFamily="18" charset="0"/>
            </a:endParaRPr>
          </a:p>
          <a:p>
            <a:pPr indent="457200" algn="just">
              <a:lnSpc>
                <a:spcPct val="150000"/>
              </a:lnSpc>
              <a:spcBef>
                <a:spcPts val="1200"/>
              </a:spcBef>
            </a:pPr>
            <a:endParaRPr lang="en-US" altLang="zh-CN" dirty="0">
              <a:latin typeface="Times New Roman" pitchFamily="18" charset="0"/>
              <a:ea typeface="SimSun" pitchFamily="2" charset="-122"/>
              <a:cs typeface="Times New Roman" pitchFamily="18" charset="0"/>
            </a:endParaRPr>
          </a:p>
        </p:txBody>
      </p:sp>
      <p:sp>
        <p:nvSpPr>
          <p:cNvPr id="4" name="Rectangle 4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6" name="TextBox 2">
            <a:extLst>
              <a:ext uri="{FF2B5EF4-FFF2-40B4-BE49-F238E27FC236}">
                <a16:creationId xmlns:a16="http://schemas.microsoft.com/office/drawing/2014/main" id="{67AB811F-FD4E-4511-99B7-A4A32780B299}"/>
              </a:ext>
            </a:extLst>
          </p:cNvPr>
          <p:cNvSpPr txBox="1"/>
          <p:nvPr/>
        </p:nvSpPr>
        <p:spPr>
          <a:xfrm>
            <a:off x="609600" y="567008"/>
            <a:ext cx="7516682" cy="2792239"/>
          </a:xfrm>
          <a:prstGeom prst="rect">
            <a:avLst/>
          </a:prstGeom>
          <a:noFill/>
        </p:spPr>
        <p:txBody>
          <a:bodyPr wrap="square" rtlCol="0">
            <a:spAutoFit/>
          </a:bodyPr>
          <a:lstStyle/>
          <a:p>
            <a:pPr marL="0" lvl="2">
              <a:lnSpc>
                <a:spcPct val="150000"/>
              </a:lnSpc>
            </a:pPr>
            <a:r>
              <a:rPr lang="zh-CN" altLang="en-US" sz="2800" b="1" dirty="0">
                <a:latin typeface="华文细黑" panose="02010600040101010101" pitchFamily="2" charset="-122"/>
                <a:ea typeface="华文细黑" panose="02010600040101010101" pitchFamily="2" charset="-122"/>
                <a:cs typeface="Times New Roman" pitchFamily="18" charset="0"/>
              </a:rPr>
              <a:t>若干著名</a:t>
            </a:r>
            <a:r>
              <a:rPr lang="en-US" sz="2800" b="1" dirty="0">
                <a:latin typeface="华文细黑" panose="02010600040101010101" pitchFamily="2" charset="-122"/>
                <a:ea typeface="华文细黑" panose="02010600040101010101" pitchFamily="2" charset="-122"/>
                <a:cs typeface="Times New Roman" pitchFamily="18" charset="0"/>
              </a:rPr>
              <a:t>NPC</a:t>
            </a:r>
            <a:r>
              <a:rPr lang="zh-CN" altLang="en-US" sz="2800" b="1" dirty="0">
                <a:latin typeface="华文细黑" panose="02010600040101010101" pitchFamily="2" charset="-122"/>
                <a:ea typeface="华文细黑" panose="02010600040101010101" pitchFamily="2" charset="-122"/>
                <a:cs typeface="Times New Roman" pitchFamily="18" charset="0"/>
              </a:rPr>
              <a:t>问题的证明（续）</a:t>
            </a:r>
            <a:endParaRPr lang="en-US" altLang="zh-CN" sz="2800" b="1" dirty="0">
              <a:latin typeface="华文细黑" panose="02010600040101010101" pitchFamily="2" charset="-122"/>
              <a:ea typeface="华文细黑" panose="02010600040101010101" pitchFamily="2" charset="-122"/>
              <a:cs typeface="Times New Roman" pitchFamily="18" charset="0"/>
            </a:endParaRPr>
          </a:p>
          <a:p>
            <a:pPr marL="342900" lvl="2" indent="-342900">
              <a:lnSpc>
                <a:spcPct val="150000"/>
              </a:lnSpc>
              <a:spcBef>
                <a:spcPts val="1200"/>
              </a:spcBef>
              <a:buFont typeface="Arial" panose="020B0604020202020204" pitchFamily="34" charset="0"/>
              <a:buChar char="•"/>
            </a:pPr>
            <a:r>
              <a:rPr lang="zh-CN" altLang="en-US" sz="2400" dirty="0">
                <a:latin typeface="Times New Roman" pitchFamily="18" charset="0"/>
                <a:ea typeface="SimSun" pitchFamily="2" charset="-122"/>
                <a:cs typeface="Times New Roman" pitchFamily="18" charset="0"/>
              </a:rPr>
              <a:t>证明一个新问题</a:t>
            </a:r>
            <a:r>
              <a:rPr lang="zh-CN" altLang="en-US" sz="2400" dirty="0">
                <a:latin typeface="Times New Roman" pitchFamily="18" charset="0"/>
                <a:ea typeface="SimSun" pitchFamily="2" charset="-122"/>
                <a:cs typeface="Times New Roman" pitchFamily="18" charset="0"/>
                <a:sym typeface="Symbol" panose="05050102010706020507" pitchFamily="18" charset="2"/>
              </a:rPr>
              <a:t></a:t>
            </a:r>
            <a:r>
              <a:rPr lang="zh-CN" altLang="en-US" sz="2400" dirty="0">
                <a:latin typeface="Times New Roman" pitchFamily="18" charset="0"/>
                <a:ea typeface="SimSun" pitchFamily="2" charset="-122"/>
                <a:cs typeface="Times New Roman" pitchFamily="18" charset="0"/>
              </a:rPr>
              <a:t>是</a:t>
            </a:r>
            <a:r>
              <a:rPr lang="en-US" altLang="zh-CN" sz="2400" dirty="0">
                <a:latin typeface="Times New Roman" pitchFamily="18" charset="0"/>
                <a:ea typeface="SimSun" pitchFamily="2" charset="-122"/>
                <a:cs typeface="Times New Roman" pitchFamily="18" charset="0"/>
              </a:rPr>
              <a:t>NPC</a:t>
            </a:r>
            <a:r>
              <a:rPr lang="zh-CN" altLang="en-US" sz="2400" dirty="0">
                <a:latin typeface="Times New Roman" pitchFamily="18" charset="0"/>
                <a:ea typeface="SimSun" pitchFamily="2" charset="-122"/>
                <a:cs typeface="Times New Roman" pitchFamily="18" charset="0"/>
              </a:rPr>
              <a:t>问题的步骤</a:t>
            </a:r>
            <a:endParaRPr lang="en-US" altLang="zh-CN" sz="2400" dirty="0">
              <a:latin typeface="Times New Roman" pitchFamily="18" charset="0"/>
              <a:ea typeface="SimSun" pitchFamily="2" charset="-122"/>
              <a:cs typeface="Times New Roman" pitchFamily="18" charset="0"/>
            </a:endParaRPr>
          </a:p>
          <a:p>
            <a:pPr marL="914400" lvl="3" indent="-457200">
              <a:lnSpc>
                <a:spcPct val="150000"/>
              </a:lnSpc>
              <a:spcBef>
                <a:spcPts val="1200"/>
              </a:spcBef>
              <a:buFont typeface="+mj-lt"/>
              <a:buAutoNum type="arabicParenR"/>
            </a:pPr>
            <a:r>
              <a:rPr lang="zh-CN" altLang="en-US" sz="2400" dirty="0">
                <a:latin typeface="Times New Roman" pitchFamily="18" charset="0"/>
                <a:ea typeface="SimSun" pitchFamily="2" charset="-122"/>
                <a:cs typeface="Times New Roman" pitchFamily="18" charset="0"/>
              </a:rPr>
              <a:t>证明</a:t>
            </a:r>
            <a:r>
              <a:rPr lang="zh-CN" altLang="en-US" sz="2400" dirty="0">
                <a:latin typeface="Times New Roman" pitchFamily="18" charset="0"/>
                <a:ea typeface="SimSun" pitchFamily="2" charset="-122"/>
                <a:cs typeface="Times New Roman" pitchFamily="18" charset="0"/>
                <a:sym typeface="Symbol" panose="05050102010706020507" pitchFamily="18" charset="2"/>
              </a:rPr>
              <a:t></a:t>
            </a:r>
            <a:r>
              <a:rPr lang="en-US" altLang="zh-CN" sz="2400" dirty="0">
                <a:latin typeface="Times New Roman" pitchFamily="18" charset="0"/>
                <a:ea typeface="SimSun" pitchFamily="2" charset="-122"/>
                <a:cs typeface="Times New Roman" pitchFamily="18" charset="0"/>
                <a:sym typeface="Symbol" panose="05050102010706020507" pitchFamily="18" charset="2"/>
              </a:rPr>
              <a:t>NP</a:t>
            </a:r>
            <a:r>
              <a:rPr lang="zh-CN" altLang="en-US" sz="2400" dirty="0">
                <a:latin typeface="Times New Roman" pitchFamily="18" charset="0"/>
                <a:ea typeface="SimSun" pitchFamily="2" charset="-122"/>
                <a:cs typeface="Times New Roman" pitchFamily="18" charset="0"/>
                <a:sym typeface="Symbol" panose="05050102010706020507" pitchFamily="18" charset="2"/>
              </a:rPr>
              <a:t>；</a:t>
            </a:r>
            <a:endParaRPr lang="en-US" altLang="zh-CN" sz="2400" dirty="0">
              <a:latin typeface="Times New Roman" pitchFamily="18" charset="0"/>
              <a:ea typeface="SimSun" pitchFamily="2" charset="-122"/>
              <a:cs typeface="Times New Roman" pitchFamily="18" charset="0"/>
              <a:sym typeface="Symbol" panose="05050102010706020507" pitchFamily="18" charset="2"/>
            </a:endParaRPr>
          </a:p>
          <a:p>
            <a:pPr marL="914400" lvl="3" indent="-457200">
              <a:lnSpc>
                <a:spcPct val="150000"/>
              </a:lnSpc>
              <a:spcBef>
                <a:spcPts val="1200"/>
              </a:spcBef>
              <a:buFont typeface="+mj-lt"/>
              <a:buAutoNum type="arabicParenR"/>
            </a:pPr>
            <a:r>
              <a:rPr lang="zh-CN" altLang="en-US" sz="2400" dirty="0">
                <a:latin typeface="Times New Roman" pitchFamily="18" charset="0"/>
                <a:ea typeface="SimSun" pitchFamily="2" charset="-122"/>
                <a:cs typeface="Times New Roman" pitchFamily="18" charset="0"/>
              </a:rPr>
              <a:t>选一个</a:t>
            </a:r>
            <a:r>
              <a:rPr lang="zh-CN" altLang="en-US" sz="2400" dirty="0">
                <a:highlight>
                  <a:srgbClr val="FFFF00"/>
                </a:highlight>
                <a:latin typeface="Times New Roman" pitchFamily="18" charset="0"/>
                <a:ea typeface="SimSun" pitchFamily="2" charset="-122"/>
                <a:cs typeface="Times New Roman" pitchFamily="18" charset="0"/>
              </a:rPr>
              <a:t>已知的</a:t>
            </a:r>
            <a:r>
              <a:rPr lang="en-US" altLang="zh-CN" sz="2400" dirty="0">
                <a:latin typeface="Times New Roman" pitchFamily="18" charset="0"/>
                <a:ea typeface="SimSun" pitchFamily="2" charset="-122"/>
                <a:cs typeface="Times New Roman" pitchFamily="18" charset="0"/>
              </a:rPr>
              <a:t>NPC</a:t>
            </a:r>
            <a:r>
              <a:rPr lang="zh-CN" altLang="en-US" sz="2400" dirty="0">
                <a:latin typeface="Times New Roman" pitchFamily="18" charset="0"/>
                <a:ea typeface="SimSun" pitchFamily="2" charset="-122"/>
                <a:cs typeface="Times New Roman" pitchFamily="18" charset="0"/>
              </a:rPr>
              <a:t>问题</a:t>
            </a:r>
            <a:r>
              <a:rPr lang="zh-CN" altLang="en-US" sz="2400" dirty="0">
                <a:latin typeface="Times New Roman" pitchFamily="18" charset="0"/>
                <a:ea typeface="SimSun" pitchFamily="2" charset="-122"/>
                <a:cs typeface="Times New Roman" pitchFamily="18" charset="0"/>
                <a:sym typeface="Symbol" panose="05050102010706020507" pitchFamily="18" charset="2"/>
              </a:rPr>
              <a:t>，并证明 </a:t>
            </a:r>
            <a:r>
              <a:rPr lang="en-US" altLang="zh-CN" sz="3200" baseline="-15000" dirty="0">
                <a:latin typeface="Times New Roman" pitchFamily="18" charset="0"/>
                <a:ea typeface="SimSun" pitchFamily="2" charset="-122"/>
                <a:cs typeface="Times New Roman" pitchFamily="18" charset="0"/>
                <a:sym typeface="Symbol" panose="05050102010706020507" pitchFamily="18" charset="2"/>
              </a:rPr>
              <a:t>p</a:t>
            </a:r>
            <a:r>
              <a:rPr lang="en-US" altLang="zh-CN" sz="2400" dirty="0">
                <a:latin typeface="Times New Roman" pitchFamily="18" charset="0"/>
                <a:ea typeface="SimSun" pitchFamily="2" charset="-122"/>
                <a:cs typeface="Times New Roman" pitchFamily="18" charset="0"/>
                <a:sym typeface="Symbol" panose="05050102010706020507" pitchFamily="18" charset="2"/>
              </a:rPr>
              <a:t> </a:t>
            </a:r>
            <a:r>
              <a:rPr lang="zh-CN" altLang="en-US" sz="2400" dirty="0">
                <a:latin typeface="Times New Roman" pitchFamily="18" charset="0"/>
                <a:ea typeface="SimSun" pitchFamily="2" charset="-122"/>
                <a:cs typeface="Times New Roman" pitchFamily="18" charset="0"/>
                <a:sym typeface="Symbol" panose="05050102010706020507" pitchFamily="18" charset="2"/>
              </a:rPr>
              <a:t>。</a:t>
            </a:r>
            <a:endParaRPr lang="en-US" altLang="zh-CN" sz="2400" dirty="0">
              <a:latin typeface="Times New Roman" pitchFamily="18" charset="0"/>
              <a:ea typeface="SimSun" pitchFamily="2" charset="-122"/>
              <a:cs typeface="Times New Roman" pitchFamily="18" charset="0"/>
              <a:sym typeface="Symbol" panose="05050102010706020507" pitchFamily="18" charset="2"/>
            </a:endParaRPr>
          </a:p>
        </p:txBody>
      </p:sp>
    </p:spTree>
    <p:extLst>
      <p:ext uri="{BB962C8B-B14F-4D97-AF65-F5344CB8AC3E}">
        <p14:creationId xmlns:p14="http://schemas.microsoft.com/office/powerpoint/2010/main" val="581212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14-34</a:t>
            </a:r>
          </a:p>
        </p:txBody>
      </p:sp>
      <mc:AlternateContent xmlns:mc="http://schemas.openxmlformats.org/markup-compatibility/2006" xmlns:a14="http://schemas.microsoft.com/office/drawing/2010/main">
        <mc:Choice Requires="a14">
          <p:sp>
            <p:nvSpPr>
              <p:cNvPr id="3" name="TextBox 2"/>
              <p:cNvSpPr txBox="1"/>
              <p:nvPr/>
            </p:nvSpPr>
            <p:spPr>
              <a:xfrm>
                <a:off x="914400" y="838200"/>
                <a:ext cx="7543800" cy="4783489"/>
              </a:xfrm>
              <a:prstGeom prst="rect">
                <a:avLst/>
              </a:prstGeom>
              <a:noFill/>
            </p:spPr>
            <p:txBody>
              <a:bodyPr wrap="square" rtlCol="0">
                <a:spAutoFit/>
              </a:bodyPr>
              <a:lstStyle/>
              <a:p>
                <a:pPr>
                  <a:lnSpc>
                    <a:spcPct val="150000"/>
                  </a:lnSpc>
                </a:pPr>
                <a:r>
                  <a:rPr lang="en-US" sz="2800" b="1" dirty="0">
                    <a:latin typeface="Times New Roman" pitchFamily="18" charset="0"/>
                    <a:ea typeface="SimSun" pitchFamily="2" charset="-122"/>
                    <a:cs typeface="Times New Roman" pitchFamily="18" charset="0"/>
                  </a:rPr>
                  <a:t>3-SAT</a:t>
                </a:r>
                <a:r>
                  <a:rPr lang="zh-CN" altLang="en-US" sz="2800" b="1" dirty="0">
                    <a:latin typeface="Times New Roman" pitchFamily="18" charset="0"/>
                    <a:ea typeface="SimSun" pitchFamily="2" charset="-122"/>
                    <a:cs typeface="Times New Roman" pitchFamily="18" charset="0"/>
                  </a:rPr>
                  <a:t>问题 </a:t>
                </a:r>
                <a:r>
                  <a:rPr lang="en-US" sz="2800" b="1" dirty="0">
                    <a:latin typeface="Times New Roman" pitchFamily="18" charset="0"/>
                    <a:ea typeface="SimSun" pitchFamily="2" charset="-122"/>
                    <a:cs typeface="Times New Roman" pitchFamily="18" charset="0"/>
                    <a:sym typeface="Symbol"/>
                  </a:rPr>
                  <a:t></a:t>
                </a:r>
                <a:r>
                  <a:rPr lang="en-US" sz="3600" b="1" baseline="-25000" dirty="0">
                    <a:latin typeface="Times New Roman" pitchFamily="18" charset="0"/>
                    <a:ea typeface="SimSun" pitchFamily="2" charset="-122"/>
                    <a:cs typeface="Times New Roman" pitchFamily="18" charset="0"/>
                  </a:rPr>
                  <a:t>p</a:t>
                </a:r>
                <a:r>
                  <a:rPr lang="en-US" sz="2800" b="1" dirty="0">
                    <a:latin typeface="Times New Roman" pitchFamily="18" charset="0"/>
                    <a:ea typeface="SimSun" pitchFamily="2" charset="-122"/>
                    <a:cs typeface="Times New Roman" pitchFamily="18" charset="0"/>
                  </a:rPr>
                  <a:t> Clique </a:t>
                </a:r>
                <a:r>
                  <a:rPr lang="zh-CN" altLang="en-US" sz="2800" b="1" dirty="0">
                    <a:latin typeface="Times New Roman" pitchFamily="18" charset="0"/>
                    <a:ea typeface="SimSun" pitchFamily="2" charset="-122"/>
                    <a:cs typeface="Times New Roman" pitchFamily="18" charset="0"/>
                  </a:rPr>
                  <a:t>问题</a:t>
                </a:r>
                <a:endParaRPr lang="en-US" sz="2800" dirty="0">
                  <a:latin typeface="Times New Roman" pitchFamily="18" charset="0"/>
                  <a:ea typeface="SimSun" pitchFamily="2" charset="-122"/>
                  <a:cs typeface="Times New Roman" pitchFamily="18" charset="0"/>
                </a:endParaRPr>
              </a:p>
              <a:p>
                <a:pPr marL="465138" indent="-465138">
                  <a:lnSpc>
                    <a:spcPct val="150000"/>
                  </a:lnSpc>
                  <a:spcBef>
                    <a:spcPts val="1200"/>
                  </a:spcBef>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的一个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子图</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(subgraph)</a:t>
                </a:r>
                <a:r>
                  <a:rPr lang="zh-CN" altLang="en-US" sz="2000" dirty="0">
                    <a:latin typeface="Times New Roman" pitchFamily="18" charset="0"/>
                    <a:ea typeface="SimSun" pitchFamily="2" charset="-122"/>
                    <a:cs typeface="Times New Roman" pitchFamily="18" charset="0"/>
                  </a:rPr>
                  <a:t>如果是个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完全图</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(Complete Graph)</a:t>
                </a:r>
                <a:r>
                  <a:rPr lang="zh-CN" altLang="en-US" sz="2000" dirty="0">
                    <a:latin typeface="Times New Roman" pitchFamily="18" charset="0"/>
                    <a:ea typeface="SimSun" pitchFamily="2" charset="-122"/>
                    <a:cs typeface="Times New Roman" pitchFamily="18" charset="0"/>
                  </a:rPr>
                  <a:t>，则称为</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一个团</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(clique)</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spcBef>
                    <a:spcPts val="600"/>
                  </a:spcBef>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给定图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，找它的一个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最大的团</a:t>
                </a:r>
                <a:r>
                  <a:rPr lang="zh-CN" altLang="en-US" sz="2000" dirty="0">
                    <a:latin typeface="Times New Roman" pitchFamily="18" charset="0"/>
                    <a:ea typeface="SimSun" pitchFamily="2" charset="-122"/>
                    <a:cs typeface="Times New Roman" pitchFamily="18" charset="0"/>
                  </a:rPr>
                  <a:t>是个优化型问题。</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spcBef>
                    <a:spcPts val="600"/>
                  </a:spcBef>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对应的判定型问题是</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给定图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和正整数</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是否含有一个由</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个顶点形成的团？注意，如果</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是常数，则从</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V</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个顶点中选择包含</a:t>
                </a:r>
                <a:r>
                  <a:rPr lang="en-US" altLang="zh-CN"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个顶点的子集，观察其是否构成一个团，运算时间为多项式时间</a:t>
                </a:r>
                <a:r>
                  <a:rPr lang="en-US" altLang="zh-CN" sz="2000" dirty="0">
                    <a:latin typeface="Times New Roman" pitchFamily="18" charset="0"/>
                    <a:ea typeface="SimSun" pitchFamily="2" charset="-122"/>
                    <a:cs typeface="Times New Roman" pitchFamily="18" charset="0"/>
                  </a:rPr>
                  <a:t>O(</a:t>
                </a:r>
                <a:r>
                  <a:rPr lang="en-US" altLang="zh-CN" sz="2000" i="1" dirty="0">
                    <a:latin typeface="Times New Roman" pitchFamily="18" charset="0"/>
                    <a:ea typeface="SimSun" pitchFamily="2" charset="-122"/>
                    <a:cs typeface="Times New Roman" pitchFamily="18" charset="0"/>
                  </a:rPr>
                  <a:t>k</a:t>
                </a:r>
                <a:r>
                  <a:rPr lang="en-US" altLang="zh-CN" sz="2800" baseline="30000" dirty="0">
                    <a:latin typeface="Times New Roman" pitchFamily="18" charset="0"/>
                    <a:ea typeface="SimSun" pitchFamily="2" charset="-122"/>
                    <a:cs typeface="Times New Roman" pitchFamily="18" charset="0"/>
                  </a:rPr>
                  <a:t>2</a:t>
                </a:r>
                <a:r>
                  <a:rPr lang="en-US" altLang="zh-CN" sz="2000" dirty="0">
                    <a:latin typeface="Times New Roman" pitchFamily="18" charset="0"/>
                    <a:ea typeface="SimSun" pitchFamily="2" charset="-122"/>
                    <a:cs typeface="Times New Roman" pitchFamily="18" charset="0"/>
                  </a:rPr>
                  <a:t> </a:t>
                </a:r>
                <a14:m>
                  <m:oMath xmlns:m="http://schemas.openxmlformats.org/officeDocument/2006/math">
                    <m:sSubSup>
                      <m:sSubSupPr>
                        <m:ctrlPr>
                          <a:rPr lang="en-US" altLang="zh-CN" sz="2400" i="1" smtClean="0">
                            <a:latin typeface="Cambria Math" panose="02040503050406030204" pitchFamily="18" charset="0"/>
                            <a:ea typeface="SimSun" pitchFamily="2" charset="-122"/>
                            <a:cs typeface="Times New Roman" pitchFamily="18" charset="0"/>
                          </a:rPr>
                        </m:ctrlPr>
                      </m:sSubSupPr>
                      <m:e>
                        <m:r>
                          <a:rPr lang="en-US" altLang="zh-CN" sz="2400" b="0" i="1" smtClean="0">
                            <a:latin typeface="Cambria Math" panose="02040503050406030204" pitchFamily="18" charset="0"/>
                            <a:ea typeface="SimSun" pitchFamily="2" charset="-122"/>
                            <a:cs typeface="Times New Roman" pitchFamily="18" charset="0"/>
                          </a:rPr>
                          <m:t>𝐶</m:t>
                        </m:r>
                      </m:e>
                      <m:sub>
                        <m:r>
                          <a:rPr lang="en-US" altLang="zh-CN" sz="2400" b="0" i="1" smtClean="0">
                            <a:latin typeface="Cambria Math" panose="02040503050406030204" pitchFamily="18" charset="0"/>
                            <a:ea typeface="SimSun" pitchFamily="2" charset="-122"/>
                            <a:cs typeface="Times New Roman" pitchFamily="18" charset="0"/>
                          </a:rPr>
                          <m:t>𝑛</m:t>
                        </m:r>
                      </m:sub>
                      <m:sup>
                        <m:r>
                          <a:rPr lang="en-US" altLang="zh-CN" sz="2400" b="0" i="1" smtClean="0">
                            <a:latin typeface="Cambria Math" panose="02040503050406030204" pitchFamily="18" charset="0"/>
                            <a:ea typeface="SimSun" pitchFamily="2" charset="-122"/>
                            <a:cs typeface="Times New Roman" pitchFamily="18" charset="0"/>
                          </a:rPr>
                          <m:t>𝑘</m:t>
                        </m:r>
                      </m:sup>
                    </m:sSubSup>
                  </m:oMath>
                </a14:m>
                <a:r>
                  <a:rPr lang="en-US" sz="2000" dirty="0">
                    <a:latin typeface="Times New Roman" pitchFamily="18" charset="0"/>
                    <a:ea typeface="SimSun" pitchFamily="2" charset="-122"/>
                    <a:cs typeface="Times New Roman" pitchFamily="18" charset="0"/>
                  </a:rPr>
                  <a:t>) = O(</a:t>
                </a:r>
                <a:r>
                  <a:rPr lang="en-US" sz="2000" i="1" dirty="0" err="1">
                    <a:latin typeface="Times New Roman" pitchFamily="18" charset="0"/>
                    <a:ea typeface="SimSun" pitchFamily="2" charset="-122"/>
                    <a:cs typeface="Times New Roman" pitchFamily="18" charset="0"/>
                  </a:rPr>
                  <a:t>n</a:t>
                </a:r>
                <a:r>
                  <a:rPr lang="en-US" sz="3200" i="1" baseline="20000" dirty="0" err="1">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；但当</a:t>
                </a:r>
                <a:r>
                  <a:rPr lang="en-US" altLang="zh-CN"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趋近于</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V</a:t>
                </a:r>
                <a:r>
                  <a:rPr lang="en-US" altLang="zh-CN"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时，算法的运行时间就是超多项式的。</a:t>
                </a:r>
                <a:endParaRPr lang="en-US" altLang="zh-CN" sz="2000"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14400" y="838200"/>
                <a:ext cx="7543800" cy="4783489"/>
              </a:xfrm>
              <a:prstGeom prst="rect">
                <a:avLst/>
              </a:prstGeom>
              <a:blipFill>
                <a:blip r:embed="rId3"/>
                <a:stretch>
                  <a:fillRect l="-1616" r="-1373" b="-1020"/>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0834E55D-3867-474C-85D6-DE4C66E8C45B}"/>
              </a:ext>
            </a:extLst>
          </p:cNvPr>
          <p:cNvSpPr txBox="1"/>
          <p:nvPr/>
        </p:nvSpPr>
        <p:spPr>
          <a:xfrm>
            <a:off x="76200" y="6172200"/>
            <a:ext cx="8839200" cy="646331"/>
          </a:xfrm>
          <a:prstGeom prst="rect">
            <a:avLst/>
          </a:prstGeom>
          <a:solidFill>
            <a:srgbClr val="FFC000"/>
          </a:solidFill>
        </p:spPr>
        <p:txBody>
          <a:bodyPr wrap="square">
            <a:spAutoFit/>
          </a:bodyPr>
          <a:lstStyle/>
          <a:p>
            <a:r>
              <a:rPr lang="en-US" sz="1800" b="1" dirty="0">
                <a:latin typeface="Times New Roman" pitchFamily="18" charset="0"/>
                <a:ea typeface="SimSun" pitchFamily="2" charset="-122"/>
                <a:cs typeface="Times New Roman" pitchFamily="18" charset="0"/>
              </a:rPr>
              <a:t>3-SAT</a:t>
            </a:r>
            <a:r>
              <a:rPr lang="zh-CN" altLang="en-US" sz="1800" b="1" dirty="0">
                <a:latin typeface="Times New Roman" pitchFamily="18" charset="0"/>
                <a:ea typeface="SimSun" pitchFamily="2" charset="-122"/>
                <a:cs typeface="Times New Roman" pitchFamily="18" charset="0"/>
              </a:rPr>
              <a:t>问题是一个</a:t>
            </a:r>
            <a:r>
              <a:rPr lang="en-US" altLang="zh-CN" sz="1800" b="1" dirty="0">
                <a:latin typeface="Times New Roman" pitchFamily="18" charset="0"/>
                <a:ea typeface="SimSun" pitchFamily="2" charset="-122"/>
                <a:cs typeface="Times New Roman" pitchFamily="18" charset="0"/>
              </a:rPr>
              <a:t>NPC</a:t>
            </a:r>
            <a:r>
              <a:rPr lang="zh-CN" altLang="en-US" sz="1800" b="1" dirty="0">
                <a:latin typeface="Times New Roman" pitchFamily="18" charset="0"/>
                <a:ea typeface="SimSun" pitchFamily="2" charset="-122"/>
                <a:cs typeface="Times New Roman" pitchFamily="18" charset="0"/>
              </a:rPr>
              <a:t>问题</a:t>
            </a:r>
            <a:r>
              <a:rPr lang="zh-CN" altLang="en-US" sz="1800" dirty="0">
                <a:latin typeface="Times New Roman" pitchFamily="18" charset="0"/>
                <a:ea typeface="SimSun" pitchFamily="2" charset="-122"/>
                <a:cs typeface="Times New Roman" pitchFamily="18" charset="0"/>
              </a:rPr>
              <a:t>，这一特性的成立来源于</a:t>
            </a:r>
            <a:r>
              <a:rPr lang="en-US" altLang="zh-CN" sz="1800" dirty="0">
                <a:latin typeface="Times New Roman" pitchFamily="18" charset="0"/>
                <a:ea typeface="SimSun" pitchFamily="2" charset="-122"/>
                <a:cs typeface="Times New Roman" pitchFamily="18" charset="0"/>
              </a:rPr>
              <a:t>SAT</a:t>
            </a:r>
            <a:r>
              <a:rPr lang="zh-CN" altLang="en-US" sz="1800" dirty="0">
                <a:latin typeface="Times New Roman" pitchFamily="18" charset="0"/>
                <a:ea typeface="SimSun" pitchFamily="2" charset="-122"/>
                <a:cs typeface="Times New Roman" pitchFamily="18" charset="0"/>
              </a:rPr>
              <a:t>问题的</a:t>
            </a:r>
            <a:r>
              <a:rPr lang="en-US" altLang="zh-CN" sz="1800" dirty="0">
                <a:latin typeface="Times New Roman" pitchFamily="18" charset="0"/>
                <a:ea typeface="SimSun" pitchFamily="2" charset="-122"/>
                <a:cs typeface="Times New Roman" pitchFamily="18" charset="0"/>
              </a:rPr>
              <a:t>NPC</a:t>
            </a:r>
            <a:r>
              <a:rPr lang="zh-CN" altLang="en-US" sz="1800" dirty="0">
                <a:latin typeface="Times New Roman" pitchFamily="18" charset="0"/>
                <a:ea typeface="SimSun" pitchFamily="2" charset="-122"/>
                <a:cs typeface="Times New Roman" pitchFamily="18" charset="0"/>
              </a:rPr>
              <a:t>属性，相关证明见课本</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计算机算法基础</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（第二版）</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沈孝钧</a:t>
            </a:r>
            <a:endParaRPr lang="en-US" dirty="0"/>
          </a:p>
        </p:txBody>
      </p:sp>
    </p:spTree>
    <p:extLst>
      <p:ext uri="{BB962C8B-B14F-4D97-AF65-F5344CB8AC3E}">
        <p14:creationId xmlns:p14="http://schemas.microsoft.com/office/powerpoint/2010/main" val="263399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a:t>14-34</a:t>
            </a:r>
          </a:p>
        </p:txBody>
      </p:sp>
      <p:sp>
        <p:nvSpPr>
          <p:cNvPr id="3" name="TextBox 2"/>
          <p:cNvSpPr txBox="1"/>
          <p:nvPr/>
        </p:nvSpPr>
        <p:spPr>
          <a:xfrm>
            <a:off x="914400" y="838200"/>
            <a:ext cx="7543800" cy="5695213"/>
          </a:xfrm>
          <a:prstGeom prst="rect">
            <a:avLst/>
          </a:prstGeom>
          <a:noFill/>
        </p:spPr>
        <p:txBody>
          <a:bodyPr wrap="square" rtlCol="0">
            <a:spAutoFit/>
          </a:bodyPr>
          <a:lstStyle/>
          <a:p>
            <a:pPr>
              <a:lnSpc>
                <a:spcPct val="150000"/>
              </a:lnSpc>
            </a:pPr>
            <a:r>
              <a:rPr lang="en-US" sz="2800" b="1" dirty="0">
                <a:latin typeface="Times New Roman" pitchFamily="18" charset="0"/>
                <a:ea typeface="SimSun" pitchFamily="2" charset="-122"/>
                <a:cs typeface="Times New Roman" pitchFamily="18" charset="0"/>
              </a:rPr>
              <a:t>3-SAT</a:t>
            </a:r>
            <a:r>
              <a:rPr lang="zh-CN" altLang="en-US" sz="2800" b="1" dirty="0">
                <a:latin typeface="Times New Roman" pitchFamily="18" charset="0"/>
                <a:ea typeface="SimSun" pitchFamily="2" charset="-122"/>
                <a:cs typeface="Times New Roman" pitchFamily="18" charset="0"/>
              </a:rPr>
              <a:t>问题 </a:t>
            </a:r>
            <a:r>
              <a:rPr lang="en-US" sz="2800" b="1" dirty="0">
                <a:latin typeface="Times New Roman" pitchFamily="18" charset="0"/>
                <a:ea typeface="SimSun" pitchFamily="2" charset="-122"/>
                <a:cs typeface="Times New Roman" pitchFamily="18" charset="0"/>
                <a:sym typeface="Symbol"/>
              </a:rPr>
              <a:t></a:t>
            </a:r>
            <a:r>
              <a:rPr lang="en-US" sz="3600" b="1" baseline="-25000" dirty="0">
                <a:latin typeface="Times New Roman" pitchFamily="18" charset="0"/>
                <a:ea typeface="SimSun" pitchFamily="2" charset="-122"/>
                <a:cs typeface="Times New Roman" pitchFamily="18" charset="0"/>
              </a:rPr>
              <a:t>p</a:t>
            </a:r>
            <a:r>
              <a:rPr lang="en-US" sz="2800" b="1" dirty="0">
                <a:latin typeface="Times New Roman" pitchFamily="18" charset="0"/>
                <a:ea typeface="SimSun" pitchFamily="2" charset="-122"/>
                <a:cs typeface="Times New Roman" pitchFamily="18" charset="0"/>
              </a:rPr>
              <a:t> Clique </a:t>
            </a:r>
            <a:r>
              <a:rPr lang="zh-CN" altLang="en-US" sz="2800" b="1" dirty="0">
                <a:latin typeface="Times New Roman" pitchFamily="18" charset="0"/>
                <a:ea typeface="SimSun" pitchFamily="2" charset="-122"/>
                <a:cs typeface="Times New Roman" pitchFamily="18" charset="0"/>
              </a:rPr>
              <a:t>问题</a:t>
            </a:r>
            <a:endParaRPr lang="en-US" sz="2800" dirty="0">
              <a:latin typeface="Times New Roman" pitchFamily="18" charset="0"/>
              <a:ea typeface="SimSun" pitchFamily="2" charset="-122"/>
              <a:cs typeface="Times New Roman" pitchFamily="18" charset="0"/>
            </a:endParaRPr>
          </a:p>
          <a:p>
            <a:pPr>
              <a:lnSpc>
                <a:spcPct val="150000"/>
              </a:lnSpc>
              <a:spcBef>
                <a:spcPts val="1200"/>
              </a:spcBef>
            </a:pPr>
            <a:r>
              <a:rPr lang="zh-CN" altLang="en-US" sz="2000" dirty="0">
                <a:latin typeface="Times New Roman" pitchFamily="18" charset="0"/>
                <a:ea typeface="SimSun" pitchFamily="2" charset="-122"/>
                <a:cs typeface="Times New Roman" pitchFamily="18" charset="0"/>
              </a:rPr>
              <a:t>证明：</a:t>
            </a:r>
            <a:endParaRPr lang="en-US" altLang="zh-CN" sz="2000" dirty="0">
              <a:latin typeface="Times New Roman" pitchFamily="18" charset="0"/>
              <a:ea typeface="SimSun" pitchFamily="2" charset="-122"/>
              <a:cs typeface="Times New Roman" pitchFamily="18" charset="0"/>
            </a:endParaRPr>
          </a:p>
          <a:p>
            <a:pPr algn="just">
              <a:lnSpc>
                <a:spcPct val="130000"/>
              </a:lnSpc>
              <a:spcBef>
                <a:spcPts val="1200"/>
              </a:spcBef>
            </a:pPr>
            <a:r>
              <a:rPr lang="zh-CN" altLang="en-US" sz="2000" b="1" dirty="0">
                <a:latin typeface="黑体" panose="02010609060101010101" pitchFamily="49" charset="-122"/>
                <a:ea typeface="黑体" panose="02010609060101010101" pitchFamily="49" charset="-122"/>
                <a:cs typeface="Times New Roman" pitchFamily="18" charset="0"/>
              </a:rPr>
              <a:t>第一步</a:t>
            </a:r>
            <a:r>
              <a:rPr lang="zh-CN" altLang="en-US" sz="2000" dirty="0">
                <a:latin typeface="Times New Roman" pitchFamily="18" charset="0"/>
                <a:ea typeface="SimSun" pitchFamily="2" charset="-122"/>
                <a:cs typeface="Times New Roman" pitchFamily="18" charset="0"/>
              </a:rPr>
              <a:t>，首先证明</a:t>
            </a:r>
            <a:r>
              <a:rPr lang="en-US" sz="2000" dirty="0">
                <a:latin typeface="Times New Roman" pitchFamily="18" charset="0"/>
                <a:ea typeface="SimSun" pitchFamily="2" charset="-122"/>
                <a:cs typeface="Times New Roman" pitchFamily="18" charset="0"/>
              </a:rPr>
              <a:t>Clique </a:t>
            </a:r>
            <a:r>
              <a:rPr lang="zh-CN" altLang="en-US" sz="2000" dirty="0">
                <a:latin typeface="Times New Roman" pitchFamily="18" charset="0"/>
                <a:ea typeface="SimSun" pitchFamily="2" charset="-122"/>
                <a:cs typeface="Times New Roman" pitchFamily="18" charset="0"/>
              </a:rPr>
              <a:t>问题</a:t>
            </a:r>
            <a:r>
              <a:rPr lang="zh-CN" altLang="en-US"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dirty="0">
                <a:latin typeface="Times New Roman" pitchFamily="18" charset="0"/>
                <a:ea typeface="SimSun" pitchFamily="2" charset="-122"/>
                <a:cs typeface="Times New Roman" pitchFamily="18" charset="0"/>
                <a:sym typeface="Symbol" panose="05050102010706020507" pitchFamily="18" charset="2"/>
              </a:rPr>
              <a:t>NP</a:t>
            </a:r>
            <a:r>
              <a:rPr lang="zh-CN" altLang="en-US" sz="2000" dirty="0">
                <a:latin typeface="Times New Roman" pitchFamily="18" charset="0"/>
                <a:ea typeface="SimSun" pitchFamily="2" charset="-122"/>
                <a:cs typeface="Times New Roman" pitchFamily="18" charset="0"/>
                <a:sym typeface="Symbol" panose="05050102010706020507" pitchFamily="18" charset="2"/>
              </a:rPr>
              <a:t>。为了这一目的，对于给定的图</a:t>
            </a:r>
            <a:r>
              <a:rPr lang="en-US" altLang="zh-CN" sz="2000" i="1" dirty="0">
                <a:latin typeface="Times New Roman" pitchFamily="18" charset="0"/>
                <a:ea typeface="SimSun" pitchFamily="2" charset="-122"/>
                <a:cs typeface="Times New Roman" pitchFamily="18" charset="0"/>
                <a:sym typeface="Symbol" panose="05050102010706020507" pitchFamily="18" charset="2"/>
              </a:rPr>
              <a:t>G</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i="1" dirty="0">
                <a:latin typeface="Times New Roman" pitchFamily="18" charset="0"/>
                <a:ea typeface="SimSun" pitchFamily="2" charset="-122"/>
                <a:cs typeface="Times New Roman" pitchFamily="18" charset="0"/>
                <a:sym typeface="Symbol" panose="05050102010706020507" pitchFamily="18" charset="2"/>
              </a:rPr>
              <a:t>V</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en-US" altLang="zh-CN" sz="2000" i="1" dirty="0">
                <a:latin typeface="Times New Roman" pitchFamily="18" charset="0"/>
                <a:ea typeface="SimSun" pitchFamily="2" charset="-122"/>
                <a:cs typeface="Times New Roman" pitchFamily="18" charset="0"/>
                <a:sym typeface="Symbol" panose="05050102010706020507" pitchFamily="18" charset="2"/>
              </a:rPr>
              <a:t>E</a:t>
            </a:r>
            <a:r>
              <a:rPr lang="zh-CN" altLang="en-US"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我们将团中顶点集</a:t>
            </a:r>
            <a:r>
              <a:rPr lang="en-US" altLang="zh-CN" sz="2000" i="1" dirty="0">
                <a:latin typeface="Times New Roman" pitchFamily="18" charset="0"/>
                <a:ea typeface="SimSun" pitchFamily="2" charset="-122"/>
                <a:cs typeface="Times New Roman" pitchFamily="18" charset="0"/>
                <a:sym typeface="Symbol" panose="05050102010706020507" pitchFamily="18" charset="2"/>
              </a:rPr>
              <a:t>V</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i="1" dirty="0">
                <a:latin typeface="Times New Roman" pitchFamily="18" charset="0"/>
                <a:ea typeface="SimSun" pitchFamily="2" charset="-122"/>
                <a:cs typeface="Times New Roman" pitchFamily="18" charset="0"/>
                <a:sym typeface="Symbol" panose="05050102010706020507" pitchFamily="18" charset="2"/>
              </a:rPr>
              <a:t>V</a:t>
            </a:r>
            <a:r>
              <a:rPr lang="zh-CN" altLang="en-US" sz="2000" dirty="0">
                <a:latin typeface="Times New Roman" pitchFamily="18" charset="0"/>
                <a:ea typeface="SimSun" pitchFamily="2" charset="-122"/>
                <a:cs typeface="Times New Roman" pitchFamily="18" charset="0"/>
                <a:sym typeface="Symbol" panose="05050102010706020507" pitchFamily="18" charset="2"/>
              </a:rPr>
              <a:t>作为</a:t>
            </a:r>
            <a:r>
              <a:rPr lang="en-US" altLang="zh-CN" sz="2000" i="1" dirty="0">
                <a:latin typeface="Times New Roman" pitchFamily="18" charset="0"/>
                <a:ea typeface="SimSun" pitchFamily="2" charset="-122"/>
                <a:cs typeface="Times New Roman" pitchFamily="18" charset="0"/>
                <a:sym typeface="Symbol" panose="05050102010706020507" pitchFamily="18" charset="2"/>
              </a:rPr>
              <a:t>G</a:t>
            </a:r>
            <a:r>
              <a:rPr lang="zh-CN" altLang="en-US" sz="2000" dirty="0">
                <a:latin typeface="Times New Roman" pitchFamily="18" charset="0"/>
                <a:ea typeface="SimSun" pitchFamily="2" charset="-122"/>
                <a:cs typeface="Times New Roman" pitchFamily="18" charset="0"/>
                <a:sym typeface="Symbol" panose="05050102010706020507" pitchFamily="18" charset="2"/>
              </a:rPr>
              <a:t>的一个证书。对于任意一对顶点</a:t>
            </a:r>
            <a:r>
              <a:rPr lang="en-US" altLang="zh-CN" sz="2000" i="1" dirty="0">
                <a:latin typeface="Times New Roman" pitchFamily="18" charset="0"/>
                <a:ea typeface="SimSun" pitchFamily="2" charset="-122"/>
                <a:cs typeface="Times New Roman" pitchFamily="18" charset="0"/>
                <a:sym typeface="Symbol" panose="05050102010706020507" pitchFamily="18" charset="2"/>
              </a:rPr>
              <a:t>u</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en-US" altLang="zh-CN" sz="2000" i="1" dirty="0" err="1">
                <a:latin typeface="Times New Roman" pitchFamily="18" charset="0"/>
                <a:ea typeface="SimSun" pitchFamily="2" charset="-122"/>
                <a:cs typeface="Times New Roman" pitchFamily="18" charset="0"/>
                <a:sym typeface="Symbol" panose="05050102010706020507" pitchFamily="18" charset="2"/>
              </a:rPr>
              <a:t>v</a:t>
            </a:r>
            <a:r>
              <a:rPr lang="en-US" altLang="zh-CN" sz="2000" dirty="0" err="1">
                <a:latin typeface="Times New Roman" pitchFamily="18" charset="0"/>
                <a:ea typeface="SimSun" pitchFamily="2" charset="-122"/>
                <a:cs typeface="Times New Roman" pitchFamily="18" charset="0"/>
                <a:sym typeface="Symbol" panose="05050102010706020507" pitchFamily="18" charset="2"/>
              </a:rPr>
              <a:t></a:t>
            </a:r>
            <a:r>
              <a:rPr lang="en-US" altLang="zh-CN" sz="2000" i="1" dirty="0" err="1">
                <a:latin typeface="Times New Roman" pitchFamily="18" charset="0"/>
                <a:ea typeface="SimSun" pitchFamily="2" charset="-122"/>
                <a:cs typeface="Times New Roman" pitchFamily="18" charset="0"/>
                <a:sym typeface="Symbol" panose="05050102010706020507" pitchFamily="18" charset="2"/>
              </a:rPr>
              <a:t>V</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通过检查</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i="1" dirty="0" err="1">
                <a:latin typeface="Times New Roman" pitchFamily="18" charset="0"/>
                <a:ea typeface="SimSun" pitchFamily="2" charset="-122"/>
                <a:cs typeface="Times New Roman" pitchFamily="18" charset="0"/>
                <a:sym typeface="Symbol" panose="05050102010706020507" pitchFamily="18" charset="2"/>
              </a:rPr>
              <a:t>u</a:t>
            </a:r>
            <a:r>
              <a:rPr lang="en-US" altLang="zh-CN" sz="2000" dirty="0" err="1">
                <a:latin typeface="Times New Roman" pitchFamily="18" charset="0"/>
                <a:ea typeface="SimSun" pitchFamily="2" charset="-122"/>
                <a:cs typeface="Times New Roman" pitchFamily="18" charset="0"/>
                <a:sym typeface="Symbol" panose="05050102010706020507" pitchFamily="18" charset="2"/>
              </a:rPr>
              <a:t>,</a:t>
            </a:r>
            <a:r>
              <a:rPr lang="en-US" altLang="zh-CN" sz="2000" i="1" dirty="0" err="1">
                <a:latin typeface="Times New Roman" pitchFamily="18" charset="0"/>
                <a:ea typeface="SimSun" pitchFamily="2" charset="-122"/>
                <a:cs typeface="Times New Roman" pitchFamily="18" charset="0"/>
                <a:sym typeface="Symbol" panose="05050102010706020507" pitchFamily="18" charset="2"/>
              </a:rPr>
              <a:t>v</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是否属于</a:t>
            </a:r>
            <a:r>
              <a:rPr lang="en-US" altLang="zh-CN" sz="2000" i="1" dirty="0">
                <a:latin typeface="Times New Roman" pitchFamily="18" charset="0"/>
                <a:ea typeface="SimSun" pitchFamily="2" charset="-122"/>
                <a:cs typeface="Times New Roman" pitchFamily="18" charset="0"/>
                <a:sym typeface="Symbol" panose="05050102010706020507" pitchFamily="18" charset="2"/>
              </a:rPr>
              <a:t>E</a:t>
            </a:r>
            <a:r>
              <a:rPr lang="zh-CN" altLang="en-US" sz="2000" dirty="0">
                <a:latin typeface="Times New Roman" pitchFamily="18" charset="0"/>
                <a:ea typeface="SimSun" pitchFamily="2" charset="-122"/>
                <a:cs typeface="Times New Roman" pitchFamily="18" charset="0"/>
                <a:sym typeface="Symbol" panose="05050102010706020507" pitchFamily="18" charset="2"/>
              </a:rPr>
              <a:t>，就可以在多项式时间内确定</a:t>
            </a:r>
            <a:r>
              <a:rPr lang="en-US" altLang="zh-CN" sz="2000" i="1" dirty="0">
                <a:latin typeface="Times New Roman" pitchFamily="18" charset="0"/>
                <a:ea typeface="SimSun" pitchFamily="2" charset="-122"/>
                <a:cs typeface="Times New Roman" pitchFamily="18" charset="0"/>
                <a:sym typeface="Symbol" panose="05050102010706020507" pitchFamily="18" charset="2"/>
              </a:rPr>
              <a:t>V</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是否构成一个团。</a:t>
            </a:r>
            <a:endParaRPr lang="en-US" altLang="zh-CN" sz="2000" dirty="0">
              <a:latin typeface="Times New Roman" pitchFamily="18" charset="0"/>
              <a:ea typeface="SimSun" pitchFamily="2" charset="-122"/>
              <a:cs typeface="Times New Roman" pitchFamily="18" charset="0"/>
              <a:sym typeface="Symbol" panose="05050102010706020507" pitchFamily="18" charset="2"/>
            </a:endParaRPr>
          </a:p>
          <a:p>
            <a:pPr marL="539750" indent="-539750" algn="just">
              <a:lnSpc>
                <a:spcPct val="130000"/>
              </a:lnSpc>
              <a:spcBef>
                <a:spcPts val="1200"/>
              </a:spcBef>
            </a:pP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接下来的其它问题的证明过程中，我们将忽略上面这一步</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而只关注</a:t>
            </a:r>
            <a:r>
              <a:rPr lang="en-US" altLang="zh-CN" sz="2000" dirty="0">
                <a:latin typeface="Times New Roman" pitchFamily="18" charset="0"/>
                <a:ea typeface="SimSun" pitchFamily="2" charset="-122"/>
                <a:cs typeface="Times New Roman" pitchFamily="18" charset="0"/>
                <a:sym typeface="Symbol" panose="05050102010706020507" pitchFamily="18" charset="2"/>
              </a:rPr>
              <a:t>NP-</a:t>
            </a:r>
            <a:r>
              <a:rPr lang="zh-CN" altLang="en-US" sz="2000" dirty="0">
                <a:latin typeface="Times New Roman" pitchFamily="18" charset="0"/>
                <a:ea typeface="SimSun" pitchFamily="2" charset="-122"/>
                <a:cs typeface="Times New Roman" pitchFamily="18" charset="0"/>
                <a:sym typeface="Symbol" panose="05050102010706020507" pitchFamily="18" charset="2"/>
              </a:rPr>
              <a:t>难特性的证明</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endParaRPr lang="en-US" altLang="zh-CN" sz="2000" dirty="0">
              <a:latin typeface="Times New Roman" pitchFamily="18" charset="0"/>
              <a:ea typeface="SimSun" pitchFamily="2" charset="-122"/>
              <a:cs typeface="Times New Roman" pitchFamily="18" charset="0"/>
            </a:endParaRPr>
          </a:p>
          <a:p>
            <a:pPr>
              <a:lnSpc>
                <a:spcPct val="130000"/>
              </a:lnSpc>
            </a:pPr>
            <a:r>
              <a:rPr lang="zh-CN" altLang="en-US" sz="2000" b="1" dirty="0">
                <a:latin typeface="黑体" panose="02010609060101010101" pitchFamily="49" charset="-122"/>
                <a:ea typeface="黑体" panose="02010609060101010101" pitchFamily="49" charset="-122"/>
                <a:cs typeface="Times New Roman" pitchFamily="18" charset="0"/>
              </a:rPr>
              <a:t>第二步</a:t>
            </a:r>
            <a:r>
              <a:rPr lang="zh-CN" altLang="en-US" sz="2000" dirty="0">
                <a:latin typeface="Times New Roman" pitchFamily="18" charset="0"/>
                <a:ea typeface="SimSun" pitchFamily="2" charset="-122"/>
                <a:cs typeface="Times New Roman" pitchFamily="18" charset="0"/>
              </a:rPr>
              <a:t>，把</a:t>
            </a:r>
            <a:r>
              <a:rPr lang="en-US" sz="2000" dirty="0">
                <a:latin typeface="Times New Roman" pitchFamily="18" charset="0"/>
                <a:ea typeface="SimSun" pitchFamily="2" charset="-122"/>
                <a:cs typeface="Times New Roman" pitchFamily="18" charset="0"/>
              </a:rPr>
              <a:t>3-SAT</a:t>
            </a:r>
            <a:r>
              <a:rPr lang="zh-CN" altLang="en-US" sz="2000" dirty="0">
                <a:latin typeface="Times New Roman" pitchFamily="18" charset="0"/>
                <a:ea typeface="SimSun" pitchFamily="2" charset="-122"/>
                <a:cs typeface="Times New Roman" pitchFamily="18" charset="0"/>
              </a:rPr>
              <a:t>问题多项式时间内归约到</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问题从而证明</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问题属于</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a:lnSpc>
                <a:spcPct val="130000"/>
              </a:lnSpc>
            </a:pP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假设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a:t>
            </a:r>
            <a:r>
              <a:rPr lang="en-US" sz="2800" baseline="-25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a:t>
            </a:r>
            <a:r>
              <a:rPr lang="en-US" sz="2800" i="1" baseline="-15000"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，每个子句</a:t>
            </a:r>
            <a:r>
              <a:rPr lang="en-US" sz="2000" i="1" dirty="0">
                <a:latin typeface="Times New Roman" pitchFamily="18" charset="0"/>
                <a:ea typeface="SimSun" pitchFamily="2" charset="-122"/>
                <a:cs typeface="Times New Roman" pitchFamily="18" charset="0"/>
              </a:rPr>
              <a:t>C</a:t>
            </a:r>
            <a:r>
              <a:rPr lang="en-US" sz="2800" i="1" baseline="-15000"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1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中的</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个文字是</a:t>
            </a:r>
            <a:r>
              <a:rPr lang="en-US" sz="24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，我们构造一个图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如下：</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859280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328086"/>
            <a:ext cx="8077200" cy="2803909"/>
          </a:xfrm>
          <a:prstGeom prst="rect">
            <a:avLst/>
          </a:prstGeom>
          <a:noFill/>
        </p:spPr>
        <p:txBody>
          <a:bodyPr wrap="square" rtlCol="0">
            <a:spAutoFit/>
          </a:bodyPr>
          <a:lstStyle/>
          <a:p>
            <a:pPr marL="457200" lvl="0" indent="-457200">
              <a:lnSpc>
                <a:spcPct val="150000"/>
              </a:lnSpc>
              <a:buAutoNum type="arabicParenBoth"/>
            </a:pPr>
            <a:r>
              <a:rPr lang="zh-CN" altLang="en-US" sz="2000" dirty="0">
                <a:latin typeface="Times New Roman" pitchFamily="18" charset="0"/>
                <a:ea typeface="SimSun" pitchFamily="2" charset="-122"/>
                <a:cs typeface="Times New Roman" pitchFamily="18" charset="0"/>
              </a:rPr>
              <a:t>构造</a:t>
            </a:r>
            <a:r>
              <a:rPr lang="en-US" sz="2000" dirty="0">
                <a:latin typeface="Times New Roman" pitchFamily="18" charset="0"/>
                <a:ea typeface="SimSun" pitchFamily="2" charset="-122"/>
                <a:cs typeface="Times New Roman" pitchFamily="18" charset="0"/>
              </a:rPr>
              <a:t>3</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个顶点，分别对应</a:t>
            </a:r>
            <a:r>
              <a:rPr lang="en-US" sz="2000" dirty="0">
                <a:latin typeface="Times New Roman" pitchFamily="18" charset="0"/>
                <a:ea typeface="SimSun" pitchFamily="2" charset="-122"/>
                <a:cs typeface="Times New Roman" pitchFamily="18" charset="0"/>
              </a:rPr>
              <a:t>3</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个文字，即</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l</a:t>
            </a:r>
            <a:r>
              <a:rPr lang="en-US" sz="2800" i="1" baseline="-25000" dirty="0">
                <a:latin typeface="Times New Roman" pitchFamily="18" charset="0"/>
                <a:ea typeface="SimSun" pitchFamily="2" charset="-122"/>
                <a:cs typeface="Times New Roman" pitchFamily="18" charset="0"/>
              </a:rPr>
              <a:t>k</a:t>
            </a:r>
            <a:r>
              <a:rPr lang="en-US" sz="2800" baseline="-25000" dirty="0">
                <a:latin typeface="Times New Roman" pitchFamily="18" charset="0"/>
                <a:ea typeface="SimSun" pitchFamily="2" charset="-122"/>
                <a:cs typeface="Times New Roman" pitchFamily="18" charset="0"/>
              </a:rPr>
              <a:t>,3 </a:t>
            </a:r>
            <a:r>
              <a:rPr lang="en-US" sz="2000" dirty="0">
                <a:latin typeface="Times New Roman" pitchFamily="18" charset="0"/>
                <a:ea typeface="SimSun" pitchFamily="2" charset="-122"/>
                <a:cs typeface="Times New Roman" pitchFamily="18" charset="0"/>
              </a:rPr>
              <a:t>|1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。每个子句中</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个文字对应的</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个顶点为一小组，一共</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组。</a:t>
            </a:r>
            <a:endParaRPr lang="en-US" altLang="zh-CN" sz="2000" dirty="0">
              <a:latin typeface="Times New Roman" pitchFamily="18" charset="0"/>
              <a:ea typeface="SimSun" pitchFamily="2" charset="-122"/>
              <a:cs typeface="Times New Roman" pitchFamily="18" charset="0"/>
            </a:endParaRPr>
          </a:p>
          <a:p>
            <a:pPr marL="457200" lvl="0" indent="-457200">
              <a:lnSpc>
                <a:spcPct val="150000"/>
              </a:lnSpc>
              <a:buAutoNum type="arabicParenBoth"/>
            </a:pPr>
            <a:r>
              <a:rPr lang="zh-CN" altLang="en-US" sz="2000" dirty="0">
                <a:latin typeface="Times New Roman" pitchFamily="18" charset="0"/>
                <a:ea typeface="SimSun" pitchFamily="2" charset="-122"/>
                <a:cs typeface="Times New Roman" pitchFamily="18" charset="0"/>
              </a:rPr>
              <a:t>边的集合</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的组成如下：同一组中</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个点之间没有边，不同组的任何两点之间，只要不是互补的两个文字之间，加一条边。这里，互补是指一个变量和它的非。</a:t>
            </a:r>
            <a:endParaRPr lang="en-US" sz="2000" dirty="0">
              <a:latin typeface="Times New Roman" pitchFamily="18" charset="0"/>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下图</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14-12)</a:t>
            </a:r>
            <a:r>
              <a:rPr lang="zh-CN" altLang="en-US" sz="2000" dirty="0">
                <a:latin typeface="Times New Roman" pitchFamily="18" charset="0"/>
                <a:ea typeface="SimSun" pitchFamily="2" charset="-122"/>
                <a:cs typeface="Times New Roman" pitchFamily="18" charset="0"/>
              </a:rPr>
              <a:t>给出了一个从</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三元可满足性表达式</a:t>
            </a:r>
            <a:r>
              <a:rPr lang="zh-CN" altLang="en-US" sz="2000" dirty="0">
                <a:latin typeface="Times New Roman" pitchFamily="18" charset="0"/>
                <a:ea typeface="SimSun" pitchFamily="2" charset="-122"/>
                <a:cs typeface="Times New Roman" pitchFamily="18" charset="0"/>
              </a:rPr>
              <a:t>转换为</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一个图</a:t>
            </a:r>
            <a:r>
              <a:rPr lang="zh-CN" altLang="en-US" sz="2000" dirty="0">
                <a:latin typeface="Times New Roman" pitchFamily="18" charset="0"/>
                <a:ea typeface="SimSun" pitchFamily="2" charset="-122"/>
                <a:cs typeface="Times New Roman" pitchFamily="18" charset="0"/>
              </a:rPr>
              <a:t>的例子。</a:t>
            </a:r>
            <a:endParaRPr lang="en-US" sz="2000" dirty="0">
              <a:latin typeface="Times New Roman" pitchFamily="18" charset="0"/>
              <a:ea typeface="SimSun" pitchFamily="2" charset="-122"/>
              <a:cs typeface="Times New Roman" pitchFamily="18" charset="0"/>
            </a:endParaRPr>
          </a:p>
        </p:txBody>
      </p:sp>
      <p:sp>
        <p:nvSpPr>
          <p:cNvPr id="4"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0" name="Rectangle 1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1" name="Group 71"/>
          <p:cNvGrpSpPr>
            <a:grpSpLocks noChangeAspect="1"/>
          </p:cNvGrpSpPr>
          <p:nvPr/>
        </p:nvGrpSpPr>
        <p:grpSpPr bwMode="auto">
          <a:xfrm>
            <a:off x="1524000" y="3307680"/>
            <a:ext cx="6974511" cy="3338185"/>
            <a:chOff x="1494" y="1354"/>
            <a:chExt cx="6469" cy="3611"/>
          </a:xfrm>
        </p:grpSpPr>
        <p:sp>
          <p:nvSpPr>
            <p:cNvPr id="63" name="Text Box 115"/>
            <p:cNvSpPr txBox="1">
              <a:spLocks noChangeArrowheads="1"/>
            </p:cNvSpPr>
            <p:nvPr/>
          </p:nvSpPr>
          <p:spPr bwMode="auto">
            <a:xfrm>
              <a:off x="1494" y="3874"/>
              <a:ext cx="200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3</a:t>
              </a:r>
              <a:endPar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64" name="Text Box 114"/>
            <p:cNvSpPr txBox="1">
              <a:spLocks noChangeArrowheads="1"/>
            </p:cNvSpPr>
            <p:nvPr/>
          </p:nvSpPr>
          <p:spPr bwMode="auto">
            <a:xfrm>
              <a:off x="5995" y="3902"/>
              <a:ext cx="196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3</a:t>
              </a:r>
              <a:endPar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65" name="Text Box 113"/>
            <p:cNvSpPr txBox="1">
              <a:spLocks noChangeArrowheads="1"/>
            </p:cNvSpPr>
            <p:nvPr/>
          </p:nvSpPr>
          <p:spPr bwMode="auto">
            <a:xfrm>
              <a:off x="4697" y="2184"/>
              <a:ext cx="55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endParaRPr kumimoji="0" lang="en-US" altLang="zh-CN" sz="1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66" name="Oval 112"/>
            <p:cNvSpPr>
              <a:spLocks noChangeArrowheads="1"/>
            </p:cNvSpPr>
            <p:nvPr/>
          </p:nvSpPr>
          <p:spPr bwMode="auto">
            <a:xfrm>
              <a:off x="4778" y="2257"/>
              <a:ext cx="317"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Text Box 111"/>
            <p:cNvSpPr txBox="1">
              <a:spLocks noChangeArrowheads="1"/>
            </p:cNvSpPr>
            <p:nvPr/>
          </p:nvSpPr>
          <p:spPr bwMode="auto">
            <a:xfrm>
              <a:off x="3951" y="2192"/>
              <a:ext cx="43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1600" b="0" i="0" u="none" strike="noStrike" cap="none" normalizeH="0" baseline="-20000" dirty="0">
                <a:ln>
                  <a:noFill/>
                </a:ln>
                <a:solidFill>
                  <a:schemeClr val="tx1"/>
                </a:solidFill>
                <a:effectLst/>
                <a:latin typeface="Arial" pitchFamily="34" charset="0"/>
                <a:cs typeface="Arial" pitchFamily="34" charset="0"/>
              </a:endParaRPr>
            </a:p>
          </p:txBody>
        </p:sp>
        <p:sp>
          <p:nvSpPr>
            <p:cNvPr id="68" name="Oval 110"/>
            <p:cNvSpPr>
              <a:spLocks noChangeArrowheads="1"/>
            </p:cNvSpPr>
            <p:nvPr/>
          </p:nvSpPr>
          <p:spPr bwMode="auto">
            <a:xfrm>
              <a:off x="3957" y="2261"/>
              <a:ext cx="318"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ext Box 109"/>
            <p:cNvSpPr txBox="1">
              <a:spLocks noChangeArrowheads="1"/>
            </p:cNvSpPr>
            <p:nvPr/>
          </p:nvSpPr>
          <p:spPr bwMode="auto">
            <a:xfrm>
              <a:off x="3946" y="1650"/>
              <a:ext cx="2627"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3</a:t>
              </a:r>
              <a:endParaRPr kumimoji="0" lang="en-US" altLang="zh-CN" sz="2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70" name="Oval 108"/>
            <p:cNvSpPr>
              <a:spLocks noChangeArrowheads="1"/>
            </p:cNvSpPr>
            <p:nvPr/>
          </p:nvSpPr>
          <p:spPr bwMode="auto">
            <a:xfrm>
              <a:off x="4106" y="4578"/>
              <a:ext cx="317"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107"/>
            <p:cNvSpPr txBox="1">
              <a:spLocks noChangeArrowheads="1"/>
            </p:cNvSpPr>
            <p:nvPr/>
          </p:nvSpPr>
          <p:spPr bwMode="auto">
            <a:xfrm>
              <a:off x="4011" y="4511"/>
              <a:ext cx="69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rPr>
                <a:t>3</a:t>
              </a:r>
              <a:endParaRPr kumimoji="0" lang="en-US" altLang="zh-CN" sz="1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72" name="Text Box 106"/>
            <p:cNvSpPr txBox="1">
              <a:spLocks noChangeArrowheads="1"/>
            </p:cNvSpPr>
            <p:nvPr/>
          </p:nvSpPr>
          <p:spPr bwMode="auto">
            <a:xfrm>
              <a:off x="3301" y="3047"/>
              <a:ext cx="55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rPr>
                <a:t>1</a:t>
              </a:r>
              <a:endParaRPr kumimoji="0" lang="en-US" altLang="zh-CN" sz="1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73" name="Oval 105"/>
            <p:cNvSpPr>
              <a:spLocks noChangeArrowheads="1"/>
            </p:cNvSpPr>
            <p:nvPr/>
          </p:nvSpPr>
          <p:spPr bwMode="auto">
            <a:xfrm>
              <a:off x="3379" y="3130"/>
              <a:ext cx="318"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ext Box 104"/>
            <p:cNvSpPr txBox="1">
              <a:spLocks noChangeArrowheads="1"/>
            </p:cNvSpPr>
            <p:nvPr/>
          </p:nvSpPr>
          <p:spPr bwMode="auto">
            <a:xfrm>
              <a:off x="3683" y="3858"/>
              <a:ext cx="43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20000" dirty="0">
                <a:ln>
                  <a:noFill/>
                </a:ln>
                <a:solidFill>
                  <a:schemeClr val="tx1"/>
                </a:solidFill>
                <a:effectLst/>
                <a:latin typeface="Arial" pitchFamily="34" charset="0"/>
                <a:cs typeface="Arial" pitchFamily="34" charset="0"/>
              </a:endParaRPr>
            </a:p>
          </p:txBody>
        </p:sp>
        <p:sp>
          <p:nvSpPr>
            <p:cNvPr id="75" name="Oval 103"/>
            <p:cNvSpPr>
              <a:spLocks noChangeArrowheads="1"/>
            </p:cNvSpPr>
            <p:nvPr/>
          </p:nvSpPr>
          <p:spPr bwMode="auto">
            <a:xfrm>
              <a:off x="3695" y="3920"/>
              <a:ext cx="318" cy="31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Text Box 102"/>
            <p:cNvSpPr txBox="1">
              <a:spLocks noChangeArrowheads="1"/>
            </p:cNvSpPr>
            <p:nvPr/>
          </p:nvSpPr>
          <p:spPr bwMode="auto">
            <a:xfrm>
              <a:off x="5588" y="2197"/>
              <a:ext cx="43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1400" b="0" i="0" u="none" strike="noStrike" cap="none" normalizeH="0" baseline="-20000" dirty="0">
                <a:ln>
                  <a:noFill/>
                </a:ln>
                <a:solidFill>
                  <a:schemeClr val="tx1"/>
                </a:solidFill>
                <a:effectLst/>
                <a:latin typeface="Arial" pitchFamily="34" charset="0"/>
                <a:cs typeface="Arial" pitchFamily="34" charset="0"/>
              </a:endParaRPr>
            </a:p>
          </p:txBody>
        </p:sp>
        <p:sp>
          <p:nvSpPr>
            <p:cNvPr id="77" name="Oval 101"/>
            <p:cNvSpPr>
              <a:spLocks noChangeArrowheads="1"/>
            </p:cNvSpPr>
            <p:nvPr/>
          </p:nvSpPr>
          <p:spPr bwMode="auto">
            <a:xfrm>
              <a:off x="5588" y="2273"/>
              <a:ext cx="318"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Text Box 100"/>
            <p:cNvSpPr txBox="1">
              <a:spLocks noChangeArrowheads="1"/>
            </p:cNvSpPr>
            <p:nvPr/>
          </p:nvSpPr>
          <p:spPr bwMode="auto">
            <a:xfrm>
              <a:off x="1500" y="1354"/>
              <a:ext cx="646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表达式：</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3</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3</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x</a:t>
              </a:r>
              <a:r>
                <a:rPr lang="en-US" altLang="zh-CN" sz="2800" baseline="-30000" dirty="0">
                  <a:latin typeface="Times New Roman" pitchFamily="18" charset="0"/>
                  <a:ea typeface="SimSun" pitchFamily="2" charset="-122"/>
                  <a:cs typeface="Times New Roman" pitchFamily="18" charset="0"/>
                  <a:sym typeface="Symbol" pitchFamily="18" charset="2"/>
                </a:rPr>
                <a:t>1</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lang="en-US" altLang="zh-CN" sz="2800" baseline="-30000" dirty="0">
                  <a:latin typeface="Times New Roman" pitchFamily="18" charset="0"/>
                  <a:ea typeface="SimSun" pitchFamily="2" charset="-122"/>
                  <a:cs typeface="Times New Roman" pitchFamily="18" charset="0"/>
                  <a:sym typeface="Symbol" pitchFamily="18" charset="2"/>
                </a:rPr>
                <a:t>3</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endParaRPr kumimoji="0" lang="en-US" altLang="zh-CN" b="0"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aseline="-30000" dirty="0">
                <a:latin typeface="Times New Roman" pitchFamily="18" charset="0"/>
                <a:ea typeface="SimSun" pitchFamily="2" charset="-122"/>
                <a:cs typeface="Times New Roman" pitchFamily="18" charset="0"/>
                <a:sym typeface="Symbol" pitchFamily="18" charset="2"/>
              </a:endParaRPr>
            </a:p>
          </p:txBody>
        </p:sp>
        <p:sp>
          <p:nvSpPr>
            <p:cNvPr id="79" name="Text Box 99"/>
            <p:cNvSpPr txBox="1">
              <a:spLocks noChangeArrowheads="1"/>
            </p:cNvSpPr>
            <p:nvPr/>
          </p:nvSpPr>
          <p:spPr bwMode="auto">
            <a:xfrm>
              <a:off x="6004" y="3092"/>
              <a:ext cx="43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1400" b="0" i="0" u="none" strike="noStrike" cap="none" normalizeH="0" baseline="-20000" dirty="0">
                <a:ln>
                  <a:noFill/>
                </a:ln>
                <a:solidFill>
                  <a:schemeClr val="tx1"/>
                </a:solidFill>
                <a:effectLst/>
                <a:latin typeface="Arial" pitchFamily="34" charset="0"/>
                <a:cs typeface="Arial" pitchFamily="34" charset="0"/>
              </a:endParaRPr>
            </a:p>
          </p:txBody>
        </p:sp>
        <p:sp>
          <p:nvSpPr>
            <p:cNvPr id="80" name="Oval 98"/>
            <p:cNvSpPr>
              <a:spLocks noChangeArrowheads="1"/>
            </p:cNvSpPr>
            <p:nvPr/>
          </p:nvSpPr>
          <p:spPr bwMode="auto">
            <a:xfrm>
              <a:off x="6022" y="3147"/>
              <a:ext cx="318"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 Box 97"/>
            <p:cNvSpPr txBox="1">
              <a:spLocks noChangeArrowheads="1"/>
            </p:cNvSpPr>
            <p:nvPr/>
          </p:nvSpPr>
          <p:spPr bwMode="auto">
            <a:xfrm>
              <a:off x="5553" y="3820"/>
              <a:ext cx="68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rPr>
                <a:t>2</a:t>
              </a:r>
              <a:endParaRPr kumimoji="0" lang="en-US" altLang="zh-CN" sz="1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82" name="Oval 96"/>
            <p:cNvSpPr>
              <a:spLocks noChangeArrowheads="1"/>
            </p:cNvSpPr>
            <p:nvPr/>
          </p:nvSpPr>
          <p:spPr bwMode="auto">
            <a:xfrm>
              <a:off x="5638" y="3899"/>
              <a:ext cx="316" cy="3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95"/>
            <p:cNvSpPr>
              <a:spLocks noChangeArrowheads="1"/>
            </p:cNvSpPr>
            <p:nvPr/>
          </p:nvSpPr>
          <p:spPr bwMode="auto">
            <a:xfrm>
              <a:off x="5385" y="4589"/>
              <a:ext cx="317"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Text Box 94"/>
            <p:cNvSpPr txBox="1">
              <a:spLocks noChangeArrowheads="1"/>
            </p:cNvSpPr>
            <p:nvPr/>
          </p:nvSpPr>
          <p:spPr bwMode="auto">
            <a:xfrm>
              <a:off x="5292" y="4511"/>
              <a:ext cx="683"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r>
                <a:rPr kumimoji="0" lang="en-US" altLang="zh-CN" sz="2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rPr>
                <a:t>3</a:t>
              </a:r>
              <a:endParaRPr kumimoji="0" lang="en-US" altLang="zh-CN" sz="1400" b="0" i="0" u="none" strike="noStrike" cap="none" normalizeH="0" baseline="-2000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85" name="Line 93"/>
            <p:cNvSpPr>
              <a:spLocks noChangeShapeType="1"/>
            </p:cNvSpPr>
            <p:nvPr/>
          </p:nvSpPr>
          <p:spPr bwMode="auto">
            <a:xfrm flipH="1">
              <a:off x="3865" y="2564"/>
              <a:ext cx="206" cy="1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92"/>
            <p:cNvSpPr>
              <a:spLocks noChangeShapeType="1"/>
            </p:cNvSpPr>
            <p:nvPr/>
          </p:nvSpPr>
          <p:spPr bwMode="auto">
            <a:xfrm>
              <a:off x="4141" y="2586"/>
              <a:ext cx="117" cy="19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91"/>
            <p:cNvSpPr>
              <a:spLocks noChangeShapeType="1"/>
            </p:cNvSpPr>
            <p:nvPr/>
          </p:nvSpPr>
          <p:spPr bwMode="auto">
            <a:xfrm>
              <a:off x="4210" y="2564"/>
              <a:ext cx="1226" cy="20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90"/>
            <p:cNvSpPr>
              <a:spLocks noChangeShapeType="1"/>
            </p:cNvSpPr>
            <p:nvPr/>
          </p:nvSpPr>
          <p:spPr bwMode="auto">
            <a:xfrm>
              <a:off x="4251" y="2496"/>
              <a:ext cx="1412" cy="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9"/>
            <p:cNvSpPr>
              <a:spLocks noChangeShapeType="1"/>
            </p:cNvSpPr>
            <p:nvPr/>
          </p:nvSpPr>
          <p:spPr bwMode="auto">
            <a:xfrm>
              <a:off x="4264" y="2447"/>
              <a:ext cx="1771" cy="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8"/>
            <p:cNvSpPr>
              <a:spLocks noChangeShapeType="1"/>
            </p:cNvSpPr>
            <p:nvPr/>
          </p:nvSpPr>
          <p:spPr bwMode="auto">
            <a:xfrm flipH="1">
              <a:off x="3671" y="2489"/>
              <a:ext cx="1111" cy="7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flipH="1">
              <a:off x="4320" y="2558"/>
              <a:ext cx="556" cy="20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6"/>
            <p:cNvSpPr>
              <a:spLocks noChangeShapeType="1"/>
            </p:cNvSpPr>
            <p:nvPr/>
          </p:nvSpPr>
          <p:spPr bwMode="auto">
            <a:xfrm>
              <a:off x="4947" y="2571"/>
              <a:ext cx="544" cy="20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5"/>
            <p:cNvSpPr>
              <a:spLocks noChangeShapeType="1"/>
            </p:cNvSpPr>
            <p:nvPr/>
          </p:nvSpPr>
          <p:spPr bwMode="auto">
            <a:xfrm>
              <a:off x="5015" y="2556"/>
              <a:ext cx="683" cy="1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4"/>
            <p:cNvSpPr>
              <a:spLocks noChangeShapeType="1"/>
            </p:cNvSpPr>
            <p:nvPr/>
          </p:nvSpPr>
          <p:spPr bwMode="auto">
            <a:xfrm>
              <a:off x="5057" y="2516"/>
              <a:ext cx="1013" cy="6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3"/>
            <p:cNvSpPr>
              <a:spLocks noChangeShapeType="1"/>
            </p:cNvSpPr>
            <p:nvPr/>
          </p:nvSpPr>
          <p:spPr bwMode="auto">
            <a:xfrm flipH="1">
              <a:off x="3692" y="2482"/>
              <a:ext cx="1895" cy="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2"/>
            <p:cNvSpPr>
              <a:spLocks noChangeShapeType="1"/>
            </p:cNvSpPr>
            <p:nvPr/>
          </p:nvSpPr>
          <p:spPr bwMode="auto">
            <a:xfrm flipH="1">
              <a:off x="3975" y="2571"/>
              <a:ext cx="1668" cy="1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1"/>
            <p:cNvSpPr>
              <a:spLocks noChangeShapeType="1"/>
            </p:cNvSpPr>
            <p:nvPr/>
          </p:nvSpPr>
          <p:spPr bwMode="auto">
            <a:xfrm>
              <a:off x="5740" y="2598"/>
              <a:ext cx="6" cy="13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0"/>
            <p:cNvSpPr>
              <a:spLocks noChangeShapeType="1"/>
            </p:cNvSpPr>
            <p:nvPr/>
          </p:nvSpPr>
          <p:spPr bwMode="auto">
            <a:xfrm>
              <a:off x="5843" y="2565"/>
              <a:ext cx="268" cy="5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79"/>
            <p:cNvSpPr>
              <a:spLocks noChangeShapeType="1"/>
            </p:cNvSpPr>
            <p:nvPr/>
          </p:nvSpPr>
          <p:spPr bwMode="auto">
            <a:xfrm>
              <a:off x="3700" y="3295"/>
              <a:ext cx="1950"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78"/>
            <p:cNvSpPr>
              <a:spLocks noChangeShapeType="1"/>
            </p:cNvSpPr>
            <p:nvPr/>
          </p:nvSpPr>
          <p:spPr bwMode="auto">
            <a:xfrm>
              <a:off x="3679" y="3385"/>
              <a:ext cx="1729" cy="12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77"/>
            <p:cNvSpPr>
              <a:spLocks noChangeShapeType="1"/>
            </p:cNvSpPr>
            <p:nvPr/>
          </p:nvSpPr>
          <p:spPr bwMode="auto">
            <a:xfrm flipV="1">
              <a:off x="4010" y="3364"/>
              <a:ext cx="2033" cy="6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76"/>
            <p:cNvSpPr>
              <a:spLocks noChangeShapeType="1"/>
            </p:cNvSpPr>
            <p:nvPr/>
          </p:nvSpPr>
          <p:spPr bwMode="auto">
            <a:xfrm>
              <a:off x="4010" y="4136"/>
              <a:ext cx="1384" cy="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75"/>
            <p:cNvSpPr>
              <a:spLocks noChangeShapeType="1"/>
            </p:cNvSpPr>
            <p:nvPr/>
          </p:nvSpPr>
          <p:spPr bwMode="auto">
            <a:xfrm flipV="1">
              <a:off x="4368" y="3419"/>
              <a:ext cx="1695" cy="11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74"/>
            <p:cNvSpPr>
              <a:spLocks noChangeShapeType="1"/>
            </p:cNvSpPr>
            <p:nvPr/>
          </p:nvSpPr>
          <p:spPr bwMode="auto">
            <a:xfrm flipV="1">
              <a:off x="4409" y="4122"/>
              <a:ext cx="1247" cy="5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73"/>
            <p:cNvSpPr>
              <a:spLocks noChangeShapeType="1"/>
            </p:cNvSpPr>
            <p:nvPr/>
          </p:nvSpPr>
          <p:spPr bwMode="auto">
            <a:xfrm flipV="1">
              <a:off x="4416" y="4762"/>
              <a:ext cx="96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Text Box 72"/>
            <p:cNvSpPr txBox="1">
              <a:spLocks noChangeArrowheads="1"/>
            </p:cNvSpPr>
            <p:nvPr/>
          </p:nvSpPr>
          <p:spPr bwMode="auto">
            <a:xfrm>
              <a:off x="1937" y="2332"/>
              <a:ext cx="145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构造的图</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2" name="矩形: 圆角 1">
            <a:extLst>
              <a:ext uri="{FF2B5EF4-FFF2-40B4-BE49-F238E27FC236}">
                <a16:creationId xmlns:a16="http://schemas.microsoft.com/office/drawing/2014/main" id="{B8CB32AF-8A2A-42E1-BCBC-B8F849507F13}"/>
              </a:ext>
            </a:extLst>
          </p:cNvPr>
          <p:cNvSpPr/>
          <p:nvPr/>
        </p:nvSpPr>
        <p:spPr>
          <a:xfrm>
            <a:off x="4156133" y="4105519"/>
            <a:ext cx="2142744" cy="381049"/>
          </a:xfrm>
          <a:prstGeom prst="roundRect">
            <a:avLst/>
          </a:prstGeom>
          <a:solidFill>
            <a:srgbClr val="14ECA4">
              <a:alpha val="34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D84A15AF-299E-4030-9DEB-A255D3A6F3BA}"/>
              </a:ext>
            </a:extLst>
          </p:cNvPr>
          <p:cNvSpPr/>
          <p:nvPr/>
        </p:nvSpPr>
        <p:spPr>
          <a:xfrm rot="3571834">
            <a:off x="3007848" y="5516425"/>
            <a:ext cx="2142744" cy="437110"/>
          </a:xfrm>
          <a:prstGeom prst="roundRect">
            <a:avLst/>
          </a:prstGeom>
          <a:solidFill>
            <a:srgbClr val="14ECA4">
              <a:alpha val="34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14843C86-77C5-4FFD-B485-23AC530623B7}"/>
              </a:ext>
            </a:extLst>
          </p:cNvPr>
          <p:cNvSpPr/>
          <p:nvPr/>
        </p:nvSpPr>
        <p:spPr>
          <a:xfrm rot="17804448">
            <a:off x="5154021" y="5565655"/>
            <a:ext cx="2142744" cy="437110"/>
          </a:xfrm>
          <a:prstGeom prst="roundRect">
            <a:avLst/>
          </a:prstGeom>
          <a:solidFill>
            <a:srgbClr val="14ECA4">
              <a:alpha val="34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55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a:t>
            </a:r>
          </a:p>
        </p:txBody>
      </p:sp>
      <p:sp>
        <p:nvSpPr>
          <p:cNvPr id="3" name="TextBox 2"/>
          <p:cNvSpPr txBox="1"/>
          <p:nvPr/>
        </p:nvSpPr>
        <p:spPr>
          <a:xfrm>
            <a:off x="914400" y="685800"/>
            <a:ext cx="7848600" cy="3065519"/>
          </a:xfrm>
          <a:prstGeom prst="rect">
            <a:avLst/>
          </a:prstGeom>
          <a:noFill/>
        </p:spPr>
        <p:txBody>
          <a:bodyPr wrap="square" rtlCol="0">
            <a:spAutoFit/>
          </a:bodyPr>
          <a:lstStyle/>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给定一个当前状态</a:t>
            </a:r>
            <a:r>
              <a:rPr lang="en-US" sz="2000" i="1" dirty="0">
                <a:latin typeface="Times New Roman" pitchFamily="18" charset="0"/>
                <a:ea typeface="SimSun" pitchFamily="2" charset="-122"/>
                <a:cs typeface="Times New Roman" pitchFamily="18" charset="0"/>
              </a:rPr>
              <a:t>q</a:t>
            </a:r>
            <a:r>
              <a:rPr lang="zh-CN" altLang="en-US" sz="2000" dirty="0">
                <a:latin typeface="Times New Roman" pitchFamily="18" charset="0"/>
                <a:ea typeface="SimSun" pitchFamily="2" charset="-122"/>
                <a:cs typeface="Times New Roman" pitchFamily="18" charset="0"/>
              </a:rPr>
              <a:t>和一个当前扫描的字符</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，上述三件事（即：</a:t>
            </a:r>
            <a:r>
              <a:rPr lang="zh-CN" altLang="en-US" sz="2000" u="sng" dirty="0">
                <a:latin typeface="Times New Roman" pitchFamily="18" charset="0"/>
                <a:ea typeface="SimSun" pitchFamily="2" charset="-122"/>
                <a:cs typeface="Times New Roman" pitchFamily="18" charset="0"/>
              </a:rPr>
              <a:t>更新状态</a:t>
            </a:r>
            <a:r>
              <a:rPr lang="zh-CN" altLang="en-US" sz="2000" dirty="0">
                <a:latin typeface="Times New Roman" pitchFamily="18" charset="0"/>
                <a:ea typeface="SimSun" pitchFamily="2" charset="-122"/>
                <a:cs typeface="Times New Roman" pitchFamily="18" charset="0"/>
              </a:rPr>
              <a:t>、</a:t>
            </a:r>
            <a:r>
              <a:rPr lang="zh-CN" altLang="en-US" sz="2000" u="sng" dirty="0">
                <a:latin typeface="Times New Roman" pitchFamily="18" charset="0"/>
                <a:ea typeface="SimSun" pitchFamily="2" charset="-122"/>
                <a:cs typeface="Times New Roman" pitchFamily="18" charset="0"/>
              </a:rPr>
              <a:t>修改符号</a:t>
            </a:r>
            <a:r>
              <a:rPr lang="zh-CN" altLang="en-US" sz="2000" dirty="0">
                <a:latin typeface="Times New Roman" pitchFamily="18" charset="0"/>
                <a:ea typeface="SimSun" pitchFamily="2" charset="-122"/>
                <a:cs typeface="Times New Roman" pitchFamily="18" charset="0"/>
              </a:rPr>
              <a:t>、和</a:t>
            </a:r>
            <a:r>
              <a:rPr lang="zh-CN" altLang="en-US" sz="2000" u="sng" dirty="0">
                <a:latin typeface="Times New Roman" pitchFamily="18" charset="0"/>
                <a:ea typeface="SimSun" pitchFamily="2" charset="-122"/>
                <a:cs typeface="Times New Roman" pitchFamily="18" charset="0"/>
              </a:rPr>
              <a:t>移动读写头</a:t>
            </a:r>
            <a:r>
              <a:rPr lang="zh-CN" altLang="en-US" sz="2000" dirty="0">
                <a:latin typeface="Times New Roman" pitchFamily="18" charset="0"/>
                <a:ea typeface="SimSun" pitchFamily="2" charset="-122"/>
                <a:cs typeface="Times New Roman" pitchFamily="18" charset="0"/>
              </a:rPr>
              <a:t>）都是预先确定好的，可以表示为</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q</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，或者</a:t>
            </a:r>
            <a:r>
              <a:rPr lang="en-US" sz="2000" i="1" dirty="0">
                <a:solidFill>
                  <a:srgbClr val="0000FF"/>
                </a:solidFill>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q</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D</a:t>
            </a:r>
            <a:r>
              <a:rPr lang="zh-CN" altLang="en-US" sz="2000" dirty="0">
                <a:latin typeface="Times New Roman" pitchFamily="18" charset="0"/>
                <a:ea typeface="SimSun" pitchFamily="2" charset="-122"/>
                <a:cs typeface="Times New Roman" pitchFamily="18" charset="0"/>
              </a:rPr>
              <a:t>可以是</a:t>
            </a:r>
            <a:r>
              <a:rPr lang="en-US" sz="2000" i="1" dirty="0">
                <a:highlight>
                  <a:srgbClr val="FFFF00"/>
                </a:highlight>
                <a:latin typeface="Times New Roman" pitchFamily="18" charset="0"/>
                <a:ea typeface="SimSun" pitchFamily="2" charset="-122"/>
                <a:cs typeface="Times New Roman" pitchFamily="18" charset="0"/>
              </a:rPr>
              <a:t>L</a:t>
            </a:r>
            <a:r>
              <a:rPr lang="en-US" sz="2000" i="1" dirty="0">
                <a:latin typeface="Times New Roman" pitchFamily="18" charset="0"/>
                <a:ea typeface="SimSun" pitchFamily="2" charset="-122"/>
                <a:cs typeface="Times New Roman" pitchFamily="18" charset="0"/>
              </a:rPr>
              <a:t>(eft)</a:t>
            </a:r>
            <a:r>
              <a:rPr lang="zh-CN" altLang="en-US" sz="2000" dirty="0">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R</a:t>
            </a:r>
            <a:r>
              <a:rPr lang="en-US" sz="2000" i="1"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ight</a:t>
            </a:r>
            <a:r>
              <a:rPr lang="en-US" sz="2000" i="1"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，或者</a:t>
            </a:r>
            <a:r>
              <a:rPr lang="en-US" sz="2000" i="1" dirty="0">
                <a:highlight>
                  <a:srgbClr val="FFFF00"/>
                </a:highlight>
                <a:latin typeface="Times New Roman" pitchFamily="18" charset="0"/>
                <a:ea typeface="SimSun" pitchFamily="2" charset="-122"/>
                <a:cs typeface="Times New Roman" pitchFamily="18" charset="0"/>
              </a:rPr>
              <a:t>N</a:t>
            </a:r>
            <a:r>
              <a:rPr lang="en-US" sz="2000" i="1"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oMove</a:t>
            </a:r>
            <a:r>
              <a:rPr lang="en-US" sz="2000" i="1"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p>
          <a:p>
            <a:pPr marL="457200" indent="-457200">
              <a:lnSpc>
                <a:spcPct val="150000"/>
              </a:lnSpc>
              <a:spcBef>
                <a:spcPts val="600"/>
              </a:spcBef>
              <a:buFont typeface="Symbol"/>
              <a:buChar char="·"/>
            </a:pPr>
            <a:r>
              <a:rPr lang="en-US" sz="2000" i="1"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称为状态转移函数，允许</a:t>
            </a:r>
            <a:r>
              <a:rPr lang="en-US" sz="2000" i="1" dirty="0">
                <a:latin typeface="Times New Roman" pitchFamily="18" charset="0"/>
                <a:ea typeface="SimSun" pitchFamily="2" charset="-122"/>
                <a:cs typeface="Times New Roman" pitchFamily="18" charset="0"/>
              </a:rPr>
              <a:t>q</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。因为集合</a:t>
            </a:r>
            <a:r>
              <a:rPr lang="en-US" sz="2000" i="1" dirty="0">
                <a:latin typeface="Times New Roman" pitchFamily="18" charset="0"/>
                <a:ea typeface="SimSun" pitchFamily="2" charset="-122"/>
                <a:cs typeface="Times New Roman" pitchFamily="18" charset="0"/>
              </a:rPr>
              <a:t>Q</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都是有限集合，</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q</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状态转移函数可以用一个有限长的表格表示。</a:t>
            </a:r>
          </a:p>
        </p:txBody>
      </p:sp>
    </p:spTree>
    <p:extLst>
      <p:ext uri="{BB962C8B-B14F-4D97-AF65-F5344CB8AC3E}">
        <p14:creationId xmlns:p14="http://schemas.microsoft.com/office/powerpoint/2010/main" val="676113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14-36</a:t>
            </a:r>
          </a:p>
        </p:txBody>
      </p:sp>
      <p:sp>
        <p:nvSpPr>
          <p:cNvPr id="3" name="TextBox 2"/>
          <p:cNvSpPr txBox="1"/>
          <p:nvPr/>
        </p:nvSpPr>
        <p:spPr>
          <a:xfrm>
            <a:off x="152400" y="411218"/>
            <a:ext cx="8915400" cy="6497228"/>
          </a:xfrm>
          <a:prstGeom prst="rect">
            <a:avLst/>
          </a:prstGeom>
          <a:noFill/>
        </p:spPr>
        <p:txBody>
          <a:bodyPr wrap="square" rtlCol="0">
            <a:spAutoFit/>
          </a:bodyPr>
          <a:lstStyle/>
          <a:p>
            <a:pPr indent="457200" algn="just">
              <a:lnSpc>
                <a:spcPct val="150000"/>
              </a:lnSpc>
            </a:pPr>
            <a:r>
              <a:rPr lang="zh-CN" altLang="en-US" sz="2000" dirty="0">
                <a:latin typeface="Times New Roman" pitchFamily="18" charset="0"/>
                <a:ea typeface="SimSun" pitchFamily="2" charset="-122"/>
                <a:cs typeface="Times New Roman" pitchFamily="18" charset="0"/>
              </a:rPr>
              <a:t>构造好图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以后，设定</a:t>
            </a:r>
            <a:r>
              <a:rPr lang="en-US" sz="2000" i="1" dirty="0">
                <a:highlight>
                  <a:srgbClr val="FFFF00"/>
                </a:highlight>
                <a:latin typeface="Times New Roman" pitchFamily="18" charset="0"/>
                <a:ea typeface="SimSun" pitchFamily="2" charset="-122"/>
                <a:cs typeface="Times New Roman" pitchFamily="18" charset="0"/>
              </a:rPr>
              <a:t>k</a:t>
            </a:r>
            <a:r>
              <a:rPr lang="en-US" sz="2000" dirty="0">
                <a:highlight>
                  <a:srgbClr val="FFFF00"/>
                </a:highlight>
                <a:latin typeface="Times New Roman" pitchFamily="18" charset="0"/>
                <a:ea typeface="SimSun" pitchFamily="2" charset="-122"/>
                <a:cs typeface="Times New Roman" pitchFamily="18" charset="0"/>
              </a:rPr>
              <a:t> = </a:t>
            </a:r>
            <a:r>
              <a:rPr lang="en-US" sz="2000" i="1" dirty="0">
                <a:highlight>
                  <a:srgbClr val="FFFF00"/>
                </a:highlight>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，转换完成。</a:t>
            </a:r>
            <a:endParaRPr lang="en-US" altLang="zh-CN" sz="2000" dirty="0">
              <a:latin typeface="Times New Roman" pitchFamily="18" charset="0"/>
              <a:ea typeface="SimSun" pitchFamily="2" charset="-122"/>
              <a:cs typeface="Times New Roman" pitchFamily="18" charset="0"/>
            </a:endParaRPr>
          </a:p>
          <a:p>
            <a:pPr indent="457200" algn="just">
              <a:lnSpc>
                <a:spcPct val="150000"/>
              </a:lnSpc>
            </a:pPr>
            <a:r>
              <a:rPr lang="zh-CN" altLang="en-US" sz="2000" dirty="0">
                <a:latin typeface="Times New Roman" pitchFamily="18" charset="0"/>
                <a:ea typeface="SimSun" pitchFamily="2" charset="-122"/>
                <a:cs typeface="Times New Roman" pitchFamily="18" charset="0"/>
              </a:rPr>
              <a:t>上面的转换显然可在多项式时间内完成。现在证明</a:t>
            </a:r>
            <a:r>
              <a:rPr lang="zh-CN" altLang="en-US" sz="2000" dirty="0">
                <a:highlight>
                  <a:srgbClr val="00FFFF"/>
                </a:highlight>
                <a:latin typeface="Times New Roman" pitchFamily="18" charset="0"/>
                <a:ea typeface="SimSun" pitchFamily="2" charset="-122"/>
                <a:cs typeface="Times New Roman" pitchFamily="18" charset="0"/>
              </a:rPr>
              <a:t>表达式</a:t>
            </a:r>
            <a:r>
              <a:rPr lang="en-US" sz="2000" dirty="0">
                <a:highlight>
                  <a:srgbClr val="00FFFF"/>
                </a:highlight>
                <a:latin typeface="Times New Roman" pitchFamily="18" charset="0"/>
                <a:ea typeface="SimSun" pitchFamily="2" charset="-122"/>
                <a:cs typeface="Times New Roman" pitchFamily="18" charset="0"/>
                <a:sym typeface="Symbol"/>
              </a:rPr>
              <a:t></a:t>
            </a:r>
            <a:r>
              <a:rPr lang="zh-CN" altLang="en-US" sz="2000" dirty="0">
                <a:highlight>
                  <a:srgbClr val="00FFFF"/>
                </a:highlight>
                <a:latin typeface="Times New Roman" pitchFamily="18" charset="0"/>
                <a:ea typeface="SimSun" pitchFamily="2" charset="-122"/>
                <a:cs typeface="Times New Roman" pitchFamily="18" charset="0"/>
              </a:rPr>
              <a:t>可被满足</a:t>
            </a:r>
            <a:r>
              <a:rPr lang="zh-CN" altLang="en-US" sz="2000" dirty="0">
                <a:highlight>
                  <a:srgbClr val="FFFF00"/>
                </a:highlight>
                <a:latin typeface="Times New Roman" pitchFamily="18" charset="0"/>
                <a:ea typeface="SimSun" pitchFamily="2" charset="-122"/>
                <a:cs typeface="Times New Roman" pitchFamily="18" charset="0"/>
              </a:rPr>
              <a:t>当且仅当</a:t>
            </a:r>
            <a:r>
              <a:rPr lang="zh-CN" altLang="en-US" sz="2000" dirty="0">
                <a:highlight>
                  <a:srgbClr val="00FFFF"/>
                </a:highlight>
                <a:latin typeface="Times New Roman" pitchFamily="18" charset="0"/>
                <a:ea typeface="SimSun" pitchFamily="2" charset="-122"/>
                <a:cs typeface="Times New Roman" pitchFamily="18" charset="0"/>
              </a:rPr>
              <a:t>所构造的图有一个</a:t>
            </a:r>
            <a:r>
              <a:rPr lang="en-US" sz="2000" i="1" dirty="0">
                <a:highlight>
                  <a:srgbClr val="00FFFF"/>
                </a:highlight>
                <a:latin typeface="Times New Roman" pitchFamily="18" charset="0"/>
                <a:ea typeface="SimSun" pitchFamily="2" charset="-122"/>
                <a:cs typeface="Times New Roman" pitchFamily="18" charset="0"/>
              </a:rPr>
              <a:t>k</a:t>
            </a:r>
            <a:r>
              <a:rPr lang="en-US" sz="2000" dirty="0">
                <a:highlight>
                  <a:srgbClr val="00FFFF"/>
                </a:highlight>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，也就是一个</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-clique</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注：</a:t>
            </a:r>
            <a:r>
              <a:rPr lang="en-US" altLang="zh-CN"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是</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sym typeface="Symbol"/>
              </a:rPr>
              <a:t>中</a:t>
            </a:r>
            <a:r>
              <a:rPr lang="zh-CN" altLang="en-US" sz="2000" dirty="0">
                <a:latin typeface="Times New Roman" pitchFamily="18" charset="0"/>
                <a:ea typeface="SimSun" pitchFamily="2" charset="-122"/>
                <a:cs typeface="Times New Roman" pitchFamily="18" charset="0"/>
              </a:rPr>
              <a:t>子式的数量</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7200" lvl="0" indent="-457200" algn="just">
              <a:lnSpc>
                <a:spcPct val="150000"/>
              </a:lnSpc>
              <a:buAutoNum type="alphaLcParenBoth"/>
            </a:pPr>
            <a:r>
              <a:rPr lang="zh-CN" altLang="en-US" sz="2000" dirty="0">
                <a:latin typeface="Times New Roman" pitchFamily="18" charset="0"/>
                <a:ea typeface="SimSun" pitchFamily="2" charset="-122"/>
                <a:cs typeface="Times New Roman" pitchFamily="18" charset="0"/>
              </a:rPr>
              <a:t>假设</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sym typeface="Symbol"/>
              </a:rPr>
              <a:t>可</a:t>
            </a:r>
            <a:r>
              <a:rPr lang="zh-CN" altLang="en-US" sz="2000" dirty="0">
                <a:latin typeface="Times New Roman" pitchFamily="18" charset="0"/>
                <a:ea typeface="SimSun" pitchFamily="2" charset="-122"/>
                <a:cs typeface="Times New Roman" pitchFamily="18" charset="0"/>
              </a:rPr>
              <a:t>被满足，那么每个子句中必有一个文字，其赋值为</a:t>
            </a:r>
            <a:r>
              <a:rPr lang="en-US" altLang="zh-CN"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。我们从每个子句中选一个赋值为</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的文字，一共</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个文字。这</a:t>
            </a:r>
            <a:r>
              <a:rPr lang="en-US" sz="2000" i="1" dirty="0" err="1">
                <a:latin typeface="Times New Roman" pitchFamily="18" charset="0"/>
                <a:ea typeface="SimSun" pitchFamily="2" charset="-122"/>
                <a:cs typeface="Times New Roman" pitchFamily="18" charset="0"/>
              </a:rPr>
              <a:t>m</a:t>
            </a:r>
            <a:r>
              <a:rPr lang="en-US" sz="2000" dirty="0" err="1">
                <a:latin typeface="Times New Roman" pitchFamily="18" charset="0"/>
                <a:ea typeface="SimSun" pitchFamily="2" charset="-122"/>
                <a:cs typeface="Times New Roman" pitchFamily="18" charset="0"/>
              </a:rPr>
              <a:t>个</a:t>
            </a:r>
            <a:r>
              <a:rPr lang="zh-CN" altLang="en-US" sz="2000" dirty="0">
                <a:latin typeface="Times New Roman" pitchFamily="18" charset="0"/>
                <a:ea typeface="SimSun" pitchFamily="2" charset="-122"/>
                <a:cs typeface="Times New Roman" pitchFamily="18" charset="0"/>
              </a:rPr>
              <a:t>文字所对应的</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个顶点必定形成一个</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65138" lvl="0" indent="449263" algn="just">
              <a:lnSpc>
                <a:spcPct val="150000"/>
              </a:lnSpc>
            </a:pPr>
            <a:r>
              <a:rPr lang="zh-CN" altLang="en-US" sz="2000" dirty="0">
                <a:latin typeface="Times New Roman" pitchFamily="18" charset="0"/>
                <a:ea typeface="SimSun" pitchFamily="2" charset="-122"/>
                <a:cs typeface="Times New Roman" pitchFamily="18" charset="0"/>
              </a:rPr>
              <a:t>这是因为这</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个文字均被赋值为</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，它们之中不可能有两个互补的文字（根据之前所述的加边规则），又因为顶点分属于</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个不同的小组，所以每两个选中文字对应的顶点间一定有边（这也是之前所述的加边规则）。所以这</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个顶点形成一个</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-clique。</a:t>
            </a:r>
            <a:endParaRPr lang="en-US" altLang="zh-CN" sz="2000" dirty="0">
              <a:latin typeface="Times New Roman" pitchFamily="18" charset="0"/>
              <a:ea typeface="SimSun" pitchFamily="2" charset="-122"/>
              <a:cs typeface="Times New Roman" pitchFamily="18" charset="0"/>
            </a:endParaRPr>
          </a:p>
          <a:p>
            <a:pPr marL="465138" lvl="0" indent="-465138" algn="just">
              <a:lnSpc>
                <a:spcPct val="150000"/>
              </a:lnSpc>
            </a:pPr>
            <a:r>
              <a:rPr lang="en-US" altLang="zh-CN" sz="2000" dirty="0">
                <a:latin typeface="Times New Roman" pitchFamily="18" charset="0"/>
                <a:ea typeface="SimSun" pitchFamily="2" charset="-122"/>
                <a:cs typeface="Times New Roman" pitchFamily="18" charset="0"/>
              </a:rPr>
              <a:t>(b)	  </a:t>
            </a:r>
            <a:r>
              <a:rPr lang="zh-CN" altLang="en-US" sz="2000" dirty="0">
                <a:latin typeface="Times New Roman" pitchFamily="18" charset="0"/>
                <a:ea typeface="SimSun" pitchFamily="2" charset="-122"/>
                <a:cs typeface="Times New Roman" pitchFamily="18" charset="0"/>
              </a:rPr>
              <a:t>假设所构造图有一个</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。那么这</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个顶点必定分属于</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个不同的小组，它们对应的</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个文字必分属于不同的子句。我们可将这</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个文字赋以</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lvl="0" algn="just">
              <a:lnSpc>
                <a:spcPct val="150000"/>
              </a:lnSpc>
            </a:pPr>
            <a:r>
              <a:rPr lang="en-US" sz="2000" b="1" dirty="0">
                <a:latin typeface="Times New Roman" pitchFamily="18" charset="0"/>
                <a:ea typeface="SimSun" pitchFamily="2" charset="-122"/>
                <a:cs typeface="Times New Roman" pitchFamily="18" charset="0"/>
              </a:rPr>
              <a:t>(</a:t>
            </a:r>
            <a:r>
              <a:rPr lang="en-US" sz="2000" b="1" dirty="0" err="1">
                <a:latin typeface="Times New Roman" pitchFamily="18" charset="0"/>
                <a:ea typeface="SimSun" pitchFamily="2" charset="-122"/>
                <a:cs typeface="Times New Roman" pitchFamily="18" charset="0"/>
              </a:rPr>
              <a:t>接下页</a:t>
            </a:r>
            <a:r>
              <a:rPr lang="en-US" sz="2000" b="1"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2059033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14-37</a:t>
            </a:r>
          </a:p>
        </p:txBody>
      </p:sp>
      <p:sp>
        <p:nvSpPr>
          <p:cNvPr id="3" name="TextBox 2"/>
          <p:cNvSpPr txBox="1"/>
          <p:nvPr/>
        </p:nvSpPr>
        <p:spPr>
          <a:xfrm>
            <a:off x="990600" y="762000"/>
            <a:ext cx="7467600" cy="4478149"/>
          </a:xfrm>
          <a:prstGeom prst="rect">
            <a:avLst/>
          </a:prstGeom>
          <a:noFill/>
        </p:spPr>
        <p:txBody>
          <a:bodyPr wrap="square" rtlCol="0">
            <a:spAutoFit/>
          </a:bodyPr>
          <a:lstStyle/>
          <a:p>
            <a:pPr lvl="0">
              <a:lnSpc>
                <a:spcPct val="150000"/>
              </a:lnSpc>
            </a:pPr>
            <a:r>
              <a:rPr lang="en-US" altLang="zh-CN" b="1" dirty="0">
                <a:latin typeface="Times New Roman" pitchFamily="18" charset="0"/>
                <a:ea typeface="SimSun" pitchFamily="2" charset="-122"/>
                <a:cs typeface="Times New Roman" pitchFamily="18" charset="0"/>
              </a:rPr>
              <a:t>(</a:t>
            </a:r>
            <a:r>
              <a:rPr lang="en-US" altLang="zh-CN" b="1" dirty="0" err="1">
                <a:latin typeface="Times New Roman" pitchFamily="18" charset="0"/>
                <a:ea typeface="SimSun" pitchFamily="2" charset="-122"/>
                <a:cs typeface="Times New Roman" pitchFamily="18" charset="0"/>
              </a:rPr>
              <a:t>接上页</a:t>
            </a:r>
            <a:r>
              <a:rPr lang="en-US" altLang="zh-CN" b="1" dirty="0">
                <a:latin typeface="Times New Roman" pitchFamily="18" charset="0"/>
                <a:ea typeface="SimSun" pitchFamily="2" charset="-122"/>
                <a:cs typeface="Times New Roman" pitchFamily="18" charset="0"/>
              </a:rPr>
              <a:t>)</a:t>
            </a:r>
          </a:p>
          <a:p>
            <a:pPr marL="914400" lvl="0" indent="457200">
              <a:lnSpc>
                <a:spcPct val="150000"/>
              </a:lnSpc>
            </a:pPr>
            <a:r>
              <a:rPr lang="zh-CN" altLang="en-US" sz="2000" dirty="0">
                <a:latin typeface="Times New Roman" pitchFamily="18" charset="0"/>
                <a:ea typeface="SimSun" pitchFamily="2" charset="-122"/>
                <a:cs typeface="Times New Roman" pitchFamily="18" charset="0"/>
              </a:rPr>
              <a:t>因为这</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个文字中任意两个之间不可能存在互补关系，所以这样的赋值不会产生矛盾。然后把已赋值的文字的非赋值为</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。这样一来，每个字句中至少有一文字被赋以</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，所以表达式</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可被满足。对这</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个所选文字以及它们的非赋值以后，也许还有没被赋值的变量，我们可将这样的变量及它的非分别赋以</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a:p>
            <a:pPr marL="465138">
              <a:lnSpc>
                <a:spcPct val="150000"/>
              </a:lnSpc>
            </a:pPr>
            <a:r>
              <a:rPr lang="zh-CN" altLang="en-US" sz="2000" dirty="0">
                <a:latin typeface="Times New Roman" pitchFamily="18" charset="0"/>
                <a:ea typeface="SimSun" pitchFamily="2" charset="-122"/>
                <a:cs typeface="Times New Roman" pitchFamily="18" charset="0"/>
              </a:rPr>
              <a:t>以上证明了表达式</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可被满足当且仅当所构造图有一个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。因此</a:t>
            </a:r>
            <a:r>
              <a:rPr lang="en-US" sz="2000" dirty="0">
                <a:solidFill>
                  <a:srgbClr val="0000FF"/>
                </a:solidFill>
                <a:latin typeface="Times New Roman" pitchFamily="18" charset="0"/>
                <a:ea typeface="SimSun" pitchFamily="2" charset="-122"/>
                <a:cs typeface="Times New Roman" pitchFamily="18" charset="0"/>
              </a:rPr>
              <a:t>3-SAT</a:t>
            </a:r>
            <a:r>
              <a:rPr lang="zh-CN" altLang="en-US" sz="2000" dirty="0">
                <a:solidFill>
                  <a:srgbClr val="0000FF"/>
                </a:solidFill>
                <a:latin typeface="Times New Roman" pitchFamily="18" charset="0"/>
                <a:ea typeface="SimSun" pitchFamily="2" charset="-122"/>
                <a:cs typeface="Times New Roman" pitchFamily="18" charset="0"/>
              </a:rPr>
              <a:t>问题 </a:t>
            </a:r>
            <a:r>
              <a:rPr lang="en-US" sz="2000" dirty="0">
                <a:solidFill>
                  <a:srgbClr val="0000FF"/>
                </a:solidFill>
                <a:latin typeface="Times New Roman" pitchFamily="18" charset="0"/>
                <a:ea typeface="SimSun" pitchFamily="2" charset="-122"/>
                <a:cs typeface="Times New Roman" pitchFamily="18" charset="0"/>
                <a:sym typeface="Symbol"/>
              </a:rPr>
              <a:t></a:t>
            </a:r>
            <a:r>
              <a:rPr lang="en-US" sz="3200" baseline="-25000" dirty="0">
                <a:solidFill>
                  <a:srgbClr val="0000FF"/>
                </a:solidFill>
                <a:latin typeface="Times New Roman" pitchFamily="18" charset="0"/>
                <a:ea typeface="SimSun" pitchFamily="2" charset="-122"/>
                <a:cs typeface="Times New Roman" pitchFamily="18" charset="0"/>
              </a:rPr>
              <a:t>p</a:t>
            </a:r>
            <a:r>
              <a:rPr lang="en-US" sz="2000" dirty="0">
                <a:solidFill>
                  <a:srgbClr val="0000FF"/>
                </a:solidFill>
                <a:latin typeface="Times New Roman" pitchFamily="18" charset="0"/>
                <a:ea typeface="SimSun" pitchFamily="2" charset="-122"/>
                <a:cs typeface="Times New Roman" pitchFamily="18" charset="0"/>
              </a:rPr>
              <a:t> Clique</a:t>
            </a:r>
            <a:r>
              <a:rPr lang="zh-CN" altLang="en-US" sz="2000" dirty="0">
                <a:solidFill>
                  <a:srgbClr val="0000FF"/>
                </a:solidFill>
                <a:latin typeface="Times New Roman" pitchFamily="18" charset="0"/>
                <a:ea typeface="SimSun" pitchFamily="2" charset="-122"/>
                <a:cs typeface="Times New Roman" pitchFamily="18" charset="0"/>
              </a:rPr>
              <a:t>问题</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endParaRPr lang="en-US" dirty="0"/>
          </a:p>
        </p:txBody>
      </p:sp>
    </p:spTree>
    <p:extLst>
      <p:ext uri="{BB962C8B-B14F-4D97-AF65-F5344CB8AC3E}">
        <p14:creationId xmlns:p14="http://schemas.microsoft.com/office/powerpoint/2010/main" val="1077881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14-38</a:t>
            </a:r>
          </a:p>
        </p:txBody>
      </p:sp>
      <p:sp>
        <p:nvSpPr>
          <p:cNvPr id="3" name="TextBox 2"/>
          <p:cNvSpPr txBox="1"/>
          <p:nvPr/>
        </p:nvSpPr>
        <p:spPr>
          <a:xfrm>
            <a:off x="1024716" y="609600"/>
            <a:ext cx="7738284" cy="2896242"/>
          </a:xfrm>
          <a:prstGeom prst="rect">
            <a:avLst/>
          </a:prstGeom>
          <a:noFill/>
        </p:spPr>
        <p:txBody>
          <a:bodyPr wrap="square" rtlCol="0">
            <a:spAutoFit/>
          </a:bodyPr>
          <a:lstStyle/>
          <a:p>
            <a:pPr>
              <a:lnSpc>
                <a:spcPct val="150000"/>
              </a:lnSpc>
            </a:pPr>
            <a:r>
              <a:rPr lang="en-US" sz="2400" b="1" dirty="0">
                <a:latin typeface="Times New Roman" pitchFamily="18" charset="0"/>
                <a:ea typeface="SimSun" pitchFamily="2" charset="-122"/>
                <a:cs typeface="Times New Roman" pitchFamily="18" charset="0"/>
              </a:rPr>
              <a:t>Clique </a:t>
            </a:r>
            <a:r>
              <a:rPr lang="zh-CN" altLang="en-US" sz="2400" b="1" dirty="0">
                <a:latin typeface="Times New Roman" pitchFamily="18" charset="0"/>
                <a:ea typeface="SimSun" pitchFamily="2" charset="-122"/>
                <a:cs typeface="Times New Roman" pitchFamily="18" charset="0"/>
              </a:rPr>
              <a:t>问题 </a:t>
            </a:r>
            <a:r>
              <a:rPr lang="en-US" sz="2400" b="1" dirty="0">
                <a:latin typeface="Times New Roman" pitchFamily="18" charset="0"/>
                <a:ea typeface="SimSun" pitchFamily="2" charset="-122"/>
                <a:cs typeface="Times New Roman" pitchFamily="18" charset="0"/>
                <a:sym typeface="Symbol"/>
              </a:rPr>
              <a:t></a:t>
            </a:r>
            <a:r>
              <a:rPr lang="en-US" sz="3200" b="1" baseline="-25000" dirty="0">
                <a:latin typeface="Times New Roman" pitchFamily="18" charset="0"/>
                <a:ea typeface="SimSun" pitchFamily="2" charset="-122"/>
                <a:cs typeface="Times New Roman" pitchFamily="18" charset="0"/>
              </a:rPr>
              <a:t>p</a:t>
            </a:r>
            <a:r>
              <a:rPr lang="en-US" sz="2400" b="1" dirty="0">
                <a:latin typeface="Times New Roman" pitchFamily="18" charset="0"/>
                <a:ea typeface="SimSun" pitchFamily="2" charset="-122"/>
                <a:cs typeface="Times New Roman" pitchFamily="18" charset="0"/>
              </a:rPr>
              <a:t> Vertex-Cover</a:t>
            </a:r>
            <a:r>
              <a:rPr lang="zh-CN" altLang="en-US" sz="2400" b="1" dirty="0">
                <a:latin typeface="Times New Roman" pitchFamily="18" charset="0"/>
                <a:ea typeface="SimSun" pitchFamily="2" charset="-122"/>
                <a:cs typeface="Times New Roman" pitchFamily="18" charset="0"/>
              </a:rPr>
              <a:t>问题</a:t>
            </a:r>
            <a:endParaRPr lang="en-US" sz="2400"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问题定义：图</a:t>
            </a:r>
            <a:r>
              <a:rPr lang="en-US" altLang="zh-CN" sz="2000" i="1" dirty="0">
                <a:latin typeface="Times New Roman" pitchFamily="18" charset="0"/>
                <a:ea typeface="SimSun" pitchFamily="2" charset="-122"/>
                <a:cs typeface="Times New Roman" pitchFamily="18" charset="0"/>
              </a:rPr>
              <a:t>G</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V</a:t>
            </a:r>
            <a:r>
              <a:rPr lang="en-US" altLang="zh-CN" sz="2000" dirty="0">
                <a:latin typeface="Times New Roman" pitchFamily="18" charset="0"/>
                <a:ea typeface="SimSun" pitchFamily="2" charset="-122"/>
                <a:cs typeface="Times New Roman" pitchFamily="18" charset="0"/>
              </a:rPr>
              <a:t>, </a:t>
            </a:r>
            <a:r>
              <a:rPr lang="en-US" altLang="zh-CN" sz="2000" i="1" dirty="0">
                <a:latin typeface="Times New Roman" pitchFamily="18" charset="0"/>
                <a:ea typeface="SimSun" pitchFamily="2" charset="-122"/>
                <a:cs typeface="Times New Roman" pitchFamily="18" charset="0"/>
              </a:rPr>
              <a:t>E</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的顶点集合</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称为一个</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顶点覆盖</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(Vertex-Cover)</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中每条边都与</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中某一个（或两个）顶点关联。 </a:t>
            </a:r>
            <a:endParaRPr lang="en-US" altLang="zh-CN" sz="2000"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优化问题：给定图</a:t>
            </a:r>
            <a:r>
              <a:rPr lang="en-US" altLang="zh-CN"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a:t>
            </a:r>
            <a:r>
              <a:rPr lang="zh-CN" altLang="en-US" sz="2000" dirty="0">
                <a:latin typeface="华文楷体" panose="02010600040101010101" pitchFamily="2" charset="-122"/>
                <a:ea typeface="华文楷体" panose="02010600040101010101" pitchFamily="2" charset="-122"/>
                <a:cs typeface="Times New Roman" pitchFamily="18" charset="0"/>
              </a:rPr>
              <a:t>找</a:t>
            </a:r>
            <a:r>
              <a:rPr lang="zh-CN" altLang="en-US" sz="2000" u="sng" dirty="0">
                <a:latin typeface="华文楷体" panose="02010600040101010101" pitchFamily="2" charset="-122"/>
                <a:ea typeface="华文楷体" panose="02010600040101010101" pitchFamily="2" charset="-122"/>
                <a:cs typeface="Times New Roman" pitchFamily="18" charset="0"/>
              </a:rPr>
              <a:t>顶点个数最少的一个覆盖</a:t>
            </a:r>
            <a:r>
              <a:rPr lang="zh-CN" altLang="en-US" sz="2000" dirty="0">
                <a:latin typeface="Times New Roman" pitchFamily="18" charset="0"/>
                <a:ea typeface="SimSun" pitchFamily="2" charset="-122"/>
                <a:cs typeface="Times New Roman" pitchFamily="18" charset="0"/>
              </a:rPr>
              <a:t>称为</a:t>
            </a:r>
            <a:r>
              <a:rPr lang="zh-CN" altLang="en-US" sz="2000" u="sng" dirty="0">
                <a:latin typeface="华文楷体" panose="02010600040101010101" pitchFamily="2" charset="-122"/>
                <a:ea typeface="华文楷体" panose="02010600040101010101" pitchFamily="2" charset="-122"/>
                <a:cs typeface="Times New Roman" pitchFamily="18" charset="0"/>
              </a:rPr>
              <a:t>最小顶点覆盖</a:t>
            </a:r>
            <a:r>
              <a:rPr lang="zh-CN" altLang="en-US" sz="2000" dirty="0">
                <a:latin typeface="Times New Roman" pitchFamily="18" charset="0"/>
                <a:ea typeface="SimSun" pitchFamily="2" charset="-122"/>
                <a:cs typeface="Times New Roman" pitchFamily="18" charset="0"/>
              </a:rPr>
              <a:t>问题。</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它对应的判定型问题</a:t>
            </a:r>
            <a:r>
              <a:rPr lang="zh-CN" altLang="en-US" sz="2000" dirty="0">
                <a:latin typeface="Times New Roman" pitchFamily="18" charset="0"/>
                <a:ea typeface="SimSun" pitchFamily="2" charset="-122"/>
                <a:cs typeface="Times New Roman" pitchFamily="18" charset="0"/>
              </a:rPr>
              <a:t>是：给定图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和一个正整数</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是否含有一个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覆盖</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-cover)</a:t>
            </a:r>
            <a:r>
              <a:rPr lang="zh-CN" altLang="en-US" sz="2000" dirty="0">
                <a:latin typeface="Times New Roman" pitchFamily="18" charset="0"/>
                <a:ea typeface="SimSun" pitchFamily="2" charset="-122"/>
                <a:cs typeface="Times New Roman" pitchFamily="18" charset="0"/>
              </a:rPr>
              <a:t>，即由</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个顶点形成的覆盖？</a:t>
            </a:r>
            <a:endParaRPr lang="en-US" sz="2000" dirty="0">
              <a:latin typeface="Times New Roman" pitchFamily="18" charset="0"/>
              <a:ea typeface="SimSun" pitchFamily="2" charset="-122"/>
              <a:cs typeface="Times New Roman" pitchFamily="18" charset="0"/>
            </a:endParaRPr>
          </a:p>
        </p:txBody>
      </p:sp>
      <p:sp>
        <p:nvSpPr>
          <p:cNvPr id="4" name="Rectangle 5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430393" y="3521082"/>
            <a:ext cx="6283214" cy="2887474"/>
            <a:chOff x="1820" y="9858"/>
            <a:chExt cx="7595" cy="3054"/>
          </a:xfrm>
        </p:grpSpPr>
        <p:sp>
          <p:nvSpPr>
            <p:cNvPr id="21" name="Oval 39"/>
            <p:cNvSpPr>
              <a:spLocks noChangeArrowheads="1"/>
            </p:cNvSpPr>
            <p:nvPr/>
          </p:nvSpPr>
          <p:spPr bwMode="auto">
            <a:xfrm>
              <a:off x="4792" y="11652"/>
              <a:ext cx="280" cy="282"/>
            </a:xfrm>
            <a:prstGeom prst="ellipse">
              <a:avLst/>
            </a:prstGeom>
            <a:solidFill>
              <a:srgbClr val="FFFF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34"/>
            <p:cNvSpPr>
              <a:spLocks noChangeArrowheads="1"/>
            </p:cNvSpPr>
            <p:nvPr/>
          </p:nvSpPr>
          <p:spPr bwMode="auto">
            <a:xfrm>
              <a:off x="2711" y="11681"/>
              <a:ext cx="281" cy="282"/>
            </a:xfrm>
            <a:prstGeom prst="ellipse">
              <a:avLst/>
            </a:prstGeom>
            <a:solidFill>
              <a:srgbClr val="FFFF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9"/>
            <p:cNvSpPr>
              <a:spLocks noChangeArrowheads="1"/>
            </p:cNvSpPr>
            <p:nvPr/>
          </p:nvSpPr>
          <p:spPr bwMode="auto">
            <a:xfrm>
              <a:off x="4107" y="10022"/>
              <a:ext cx="281" cy="282"/>
            </a:xfrm>
            <a:prstGeom prst="ellipse">
              <a:avLst/>
            </a:prstGeom>
            <a:solidFill>
              <a:srgbClr val="FFFF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44"/>
            <p:cNvSpPr>
              <a:spLocks noChangeArrowheads="1"/>
            </p:cNvSpPr>
            <p:nvPr/>
          </p:nvSpPr>
          <p:spPr bwMode="auto">
            <a:xfrm>
              <a:off x="3355" y="9995"/>
              <a:ext cx="281" cy="281"/>
            </a:xfrm>
            <a:prstGeom prst="ellipse">
              <a:avLst/>
            </a:prstGeom>
            <a:solidFill>
              <a:srgbClr val="FFFF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Oval 13"/>
            <p:cNvSpPr>
              <a:spLocks noChangeArrowheads="1"/>
            </p:cNvSpPr>
            <p:nvPr/>
          </p:nvSpPr>
          <p:spPr bwMode="auto">
            <a:xfrm>
              <a:off x="7016" y="12128"/>
              <a:ext cx="281" cy="283"/>
            </a:xfrm>
            <a:prstGeom prst="ellipse">
              <a:avLst/>
            </a:prstGeom>
            <a:solidFill>
              <a:srgbClr val="FFC0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17"/>
            <p:cNvSpPr>
              <a:spLocks noChangeArrowheads="1"/>
            </p:cNvSpPr>
            <p:nvPr/>
          </p:nvSpPr>
          <p:spPr bwMode="auto">
            <a:xfrm>
              <a:off x="8168" y="10692"/>
              <a:ext cx="281" cy="281"/>
            </a:xfrm>
            <a:prstGeom prst="ellipse">
              <a:avLst/>
            </a:prstGeom>
            <a:solidFill>
              <a:srgbClr val="FFC0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21"/>
            <p:cNvSpPr>
              <a:spLocks noChangeArrowheads="1"/>
            </p:cNvSpPr>
            <p:nvPr/>
          </p:nvSpPr>
          <p:spPr bwMode="auto">
            <a:xfrm>
              <a:off x="5815" y="10704"/>
              <a:ext cx="281" cy="283"/>
            </a:xfrm>
            <a:prstGeom prst="ellipse">
              <a:avLst/>
            </a:prstGeom>
            <a:solidFill>
              <a:srgbClr val="FFC000">
                <a:alpha val="5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utoShape 56"/>
            <p:cNvSpPr>
              <a:spLocks noChangeAspect="1" noChangeArrowheads="1" noTextEdit="1"/>
            </p:cNvSpPr>
            <p:nvPr/>
          </p:nvSpPr>
          <p:spPr bwMode="auto">
            <a:xfrm>
              <a:off x="2290" y="9858"/>
              <a:ext cx="6589" cy="29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55"/>
            <p:cNvSpPr txBox="1">
              <a:spLocks noChangeArrowheads="1"/>
            </p:cNvSpPr>
            <p:nvPr/>
          </p:nvSpPr>
          <p:spPr bwMode="auto">
            <a:xfrm>
              <a:off x="1820" y="12508"/>
              <a:ext cx="37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f</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是图</a:t>
              </a:r>
              <a:r>
                <a:rPr kumimoji="0" lang="en-US" altLang="zh-CN" b="0" i="1" u="none" strike="noStrike" cap="none" normalizeH="0" baseline="0" dirty="0">
                  <a:ln>
                    <a:noFill/>
                  </a:ln>
                  <a:solidFill>
                    <a:schemeClr val="tx1"/>
                  </a:solidFill>
                  <a:effectLst/>
                  <a:highlight>
                    <a:srgbClr val="00FFFF"/>
                  </a:highlight>
                  <a:latin typeface="Times New Roman" pitchFamily="18" charset="0"/>
                  <a:ea typeface="SimSun" pitchFamily="2" charset="-122"/>
                  <a:cs typeface="Times New Roman" pitchFamily="18" charset="0"/>
                </a:rPr>
                <a:t>G</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的一个团</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8" name="Line 54"/>
            <p:cNvSpPr>
              <a:spLocks noChangeShapeType="1"/>
            </p:cNvSpPr>
            <p:nvPr/>
          </p:nvSpPr>
          <p:spPr bwMode="auto">
            <a:xfrm>
              <a:off x="3645" y="10153"/>
              <a:ext cx="44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53"/>
            <p:cNvSpPr>
              <a:spLocks noChangeShapeType="1"/>
            </p:cNvSpPr>
            <p:nvPr/>
          </p:nvSpPr>
          <p:spPr bwMode="auto">
            <a:xfrm>
              <a:off x="2999" y="11817"/>
              <a:ext cx="17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52"/>
            <p:cNvSpPr>
              <a:spLocks noChangeShapeType="1"/>
            </p:cNvSpPr>
            <p:nvPr/>
          </p:nvSpPr>
          <p:spPr bwMode="auto">
            <a:xfrm flipH="1">
              <a:off x="2933" y="10280"/>
              <a:ext cx="552" cy="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51"/>
            <p:cNvSpPr>
              <a:spLocks noChangeShapeType="1"/>
            </p:cNvSpPr>
            <p:nvPr/>
          </p:nvSpPr>
          <p:spPr bwMode="auto">
            <a:xfrm>
              <a:off x="4251" y="10301"/>
              <a:ext cx="612" cy="13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50"/>
            <p:cNvSpPr>
              <a:spLocks noChangeShapeType="1"/>
            </p:cNvSpPr>
            <p:nvPr/>
          </p:nvSpPr>
          <p:spPr bwMode="auto">
            <a:xfrm flipH="1">
              <a:off x="2831" y="10252"/>
              <a:ext cx="573" cy="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49"/>
            <p:cNvSpPr>
              <a:spLocks noChangeShapeType="1"/>
            </p:cNvSpPr>
            <p:nvPr/>
          </p:nvSpPr>
          <p:spPr bwMode="auto">
            <a:xfrm>
              <a:off x="3581" y="10260"/>
              <a:ext cx="1242" cy="1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48"/>
            <p:cNvSpPr>
              <a:spLocks noChangeShapeType="1"/>
            </p:cNvSpPr>
            <p:nvPr/>
          </p:nvSpPr>
          <p:spPr bwMode="auto">
            <a:xfrm>
              <a:off x="4361" y="10260"/>
              <a:ext cx="605" cy="4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47"/>
            <p:cNvSpPr>
              <a:spLocks noChangeShapeType="1"/>
            </p:cNvSpPr>
            <p:nvPr/>
          </p:nvSpPr>
          <p:spPr bwMode="auto">
            <a:xfrm flipH="1">
              <a:off x="4010" y="10949"/>
              <a:ext cx="955" cy="1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46"/>
            <p:cNvSpPr>
              <a:spLocks noChangeShapeType="1"/>
            </p:cNvSpPr>
            <p:nvPr/>
          </p:nvSpPr>
          <p:spPr bwMode="auto">
            <a:xfrm flipH="1">
              <a:off x="2964" y="10306"/>
              <a:ext cx="1215" cy="1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 Box 45"/>
            <p:cNvSpPr txBox="1">
              <a:spLocks noChangeArrowheads="1"/>
            </p:cNvSpPr>
            <p:nvPr/>
          </p:nvSpPr>
          <p:spPr bwMode="auto">
            <a:xfrm>
              <a:off x="3329" y="9858"/>
              <a:ext cx="44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19" name="Group 41"/>
            <p:cNvGrpSpPr>
              <a:grpSpLocks/>
            </p:cNvGrpSpPr>
            <p:nvPr/>
          </p:nvGrpSpPr>
          <p:grpSpPr bwMode="auto">
            <a:xfrm>
              <a:off x="2529" y="10625"/>
              <a:ext cx="449" cy="404"/>
              <a:chOff x="3669" y="10055"/>
              <a:chExt cx="450" cy="402"/>
            </a:xfrm>
          </p:grpSpPr>
          <p:sp>
            <p:nvSpPr>
              <p:cNvPr id="59" name="Text Box 43"/>
              <p:cNvSpPr txBox="1">
                <a:spLocks noChangeArrowheads="1"/>
              </p:cNvSpPr>
              <p:nvPr/>
            </p:nvSpPr>
            <p:spPr bwMode="auto">
              <a:xfrm>
                <a:off x="3669" y="10055"/>
                <a:ext cx="4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0" name="Oval 42"/>
              <p:cNvSpPr>
                <a:spLocks noChangeArrowheads="1"/>
              </p:cNvSpPr>
              <p:nvPr/>
            </p:nvSpPr>
            <p:spPr bwMode="auto">
              <a:xfrm>
                <a:off x="3707" y="10132"/>
                <a:ext cx="281" cy="2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Text Box 40"/>
            <p:cNvSpPr txBox="1">
              <a:spLocks noChangeArrowheads="1"/>
            </p:cNvSpPr>
            <p:nvPr/>
          </p:nvSpPr>
          <p:spPr bwMode="auto">
            <a:xfrm>
              <a:off x="4786" y="11624"/>
              <a:ext cx="4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22" name="Group 36"/>
            <p:cNvGrpSpPr>
              <a:grpSpLocks/>
            </p:cNvGrpSpPr>
            <p:nvPr/>
          </p:nvGrpSpPr>
          <p:grpSpPr bwMode="auto">
            <a:xfrm>
              <a:off x="4883" y="10639"/>
              <a:ext cx="449" cy="402"/>
              <a:chOff x="3669" y="10081"/>
              <a:chExt cx="450" cy="402"/>
            </a:xfrm>
          </p:grpSpPr>
          <p:sp>
            <p:nvSpPr>
              <p:cNvPr id="57" name="Text Box 38"/>
              <p:cNvSpPr txBox="1">
                <a:spLocks noChangeArrowheads="1"/>
              </p:cNvSpPr>
              <p:nvPr/>
            </p:nvSpPr>
            <p:spPr bwMode="auto">
              <a:xfrm>
                <a:off x="3669" y="10081"/>
                <a:ext cx="4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8" name="Oval 37"/>
              <p:cNvSpPr>
                <a:spLocks noChangeArrowheads="1"/>
              </p:cNvSpPr>
              <p:nvPr/>
            </p:nvSpPr>
            <p:spPr bwMode="auto">
              <a:xfrm>
                <a:off x="3707" y="10132"/>
                <a:ext cx="281" cy="2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 name="Text Box 35"/>
            <p:cNvSpPr txBox="1">
              <a:spLocks noChangeArrowheads="1"/>
            </p:cNvSpPr>
            <p:nvPr/>
          </p:nvSpPr>
          <p:spPr bwMode="auto">
            <a:xfrm>
              <a:off x="2684" y="11562"/>
              <a:ext cx="4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25" name="Group 31"/>
            <p:cNvGrpSpPr>
              <a:grpSpLocks/>
            </p:cNvGrpSpPr>
            <p:nvPr/>
          </p:nvGrpSpPr>
          <p:grpSpPr bwMode="auto">
            <a:xfrm>
              <a:off x="3730" y="11986"/>
              <a:ext cx="450" cy="421"/>
              <a:chOff x="3669" y="9994"/>
              <a:chExt cx="450" cy="419"/>
            </a:xfrm>
          </p:grpSpPr>
          <p:sp>
            <p:nvSpPr>
              <p:cNvPr id="55" name="Text Box 33"/>
              <p:cNvSpPr txBox="1">
                <a:spLocks noChangeArrowheads="1"/>
              </p:cNvSpPr>
              <p:nvPr/>
            </p:nvSpPr>
            <p:spPr bwMode="auto">
              <a:xfrm>
                <a:off x="3669" y="9994"/>
                <a:ext cx="4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6" name="Oval 32"/>
              <p:cNvSpPr>
                <a:spLocks noChangeArrowheads="1"/>
              </p:cNvSpPr>
              <p:nvPr/>
            </p:nvSpPr>
            <p:spPr bwMode="auto">
              <a:xfrm>
                <a:off x="3707" y="10132"/>
                <a:ext cx="281" cy="2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 name="Text Box 30"/>
            <p:cNvSpPr txBox="1">
              <a:spLocks noChangeArrowheads="1"/>
            </p:cNvSpPr>
            <p:nvPr/>
          </p:nvSpPr>
          <p:spPr bwMode="auto">
            <a:xfrm>
              <a:off x="4103" y="9943"/>
              <a:ext cx="4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 name="Line 28"/>
            <p:cNvSpPr>
              <a:spLocks noChangeShapeType="1"/>
            </p:cNvSpPr>
            <p:nvPr/>
          </p:nvSpPr>
          <p:spPr bwMode="auto">
            <a:xfrm>
              <a:off x="2808" y="10944"/>
              <a:ext cx="1014" cy="1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980" y="11858"/>
              <a:ext cx="792" cy="3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V="1">
              <a:off x="4052" y="11880"/>
              <a:ext cx="777"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1" name="Text Box 25"/>
                <p:cNvSpPr txBox="1">
                  <a:spLocks noChangeArrowheads="1"/>
                </p:cNvSpPr>
                <p:nvPr/>
              </p:nvSpPr>
              <p:spPr bwMode="auto">
                <a:xfrm>
                  <a:off x="5563" y="12437"/>
                  <a:ext cx="3852" cy="3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是图</a:t>
                  </a:r>
                  <a14:m>
                    <m:oMath xmlns:m="http://schemas.openxmlformats.org/officeDocument/2006/math">
                      <m:acc>
                        <m:accPr>
                          <m:chr m:val="̅"/>
                          <m:ctrlPr>
                            <a:rPr lang="en-US" sz="1800" i="1" smtClean="0">
                              <a:highlight>
                                <a:srgbClr val="00FFFF"/>
                              </a:highlight>
                              <a:latin typeface="Cambria Math" panose="02040503050406030204" pitchFamily="18" charset="0"/>
                              <a:ea typeface="SimSun" pitchFamily="2" charset="-122"/>
                              <a:cs typeface="Times New Roman" pitchFamily="18" charset="0"/>
                            </a:rPr>
                          </m:ctrlPr>
                        </m:accPr>
                        <m:e>
                          <m:r>
                            <a:rPr lang="en-US" sz="1800" i="1">
                              <a:highlight>
                                <a:srgbClr val="00FFFF"/>
                              </a:highlight>
                              <a:latin typeface="Cambria Math"/>
                              <a:ea typeface="SimSun" pitchFamily="2" charset="-122"/>
                              <a:cs typeface="Times New Roman" pitchFamily="18" charset="0"/>
                            </a:rPr>
                            <m:t>𝐺</m:t>
                          </m:r>
                        </m:e>
                      </m:acc>
                    </m:oMath>
                  </a14:m>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的一个</a:t>
                  </a:r>
                  <a:r>
                    <a:rPr kumimoji="0" lang="zh-CN" altLang="en-US"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覆</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盖</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mc:Choice>
          <mc:Fallback>
            <p:sp>
              <p:nvSpPr>
                <p:cNvPr id="31" name="Text Box 25"/>
                <p:cNvSpPr txBox="1">
                  <a:spLocks noRot="1" noChangeAspect="1" noMove="1" noResize="1" noEditPoints="1" noAdjustHandles="1" noChangeArrowheads="1" noChangeShapeType="1" noTextEdit="1"/>
                </p:cNvSpPr>
                <p:nvPr/>
              </p:nvSpPr>
              <p:spPr bwMode="auto">
                <a:xfrm>
                  <a:off x="5563" y="12437"/>
                  <a:ext cx="3852" cy="389"/>
                </a:xfrm>
                <a:prstGeom prst="rect">
                  <a:avLst/>
                </a:prstGeom>
                <a:blipFill>
                  <a:blip r:embed="rId3"/>
                  <a:stretch>
                    <a:fillRect l="-1724" t="-13333" b="-2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2" name="Text Box 24"/>
            <p:cNvSpPr txBox="1">
              <a:spLocks noChangeArrowheads="1"/>
            </p:cNvSpPr>
            <p:nvPr/>
          </p:nvSpPr>
          <p:spPr bwMode="auto">
            <a:xfrm>
              <a:off x="6565" y="9858"/>
              <a:ext cx="44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3" name="Oval 23"/>
            <p:cNvSpPr>
              <a:spLocks noChangeArrowheads="1"/>
            </p:cNvSpPr>
            <p:nvPr/>
          </p:nvSpPr>
          <p:spPr bwMode="auto">
            <a:xfrm>
              <a:off x="6602" y="9997"/>
              <a:ext cx="281" cy="281"/>
            </a:xfrm>
            <a:prstGeom prst="ellipse">
              <a:avLst/>
            </a:prstGeom>
            <a:noFill/>
            <a:ln w="9525">
              <a:solidFill>
                <a:srgbClr val="000000"/>
              </a:solidFill>
              <a:round/>
              <a:headEnd/>
              <a:tailEnd/>
            </a:ln>
            <a:extLst>
              <a:ext uri="{909E8E84-426E-40DD-AFC4-6F175D3DCCD1}">
                <a14:hiddenFill xmlns:a14="http://schemas.microsoft.com/office/drawing/2010/main">
                  <a:solidFill>
                    <a:srgbClr val="0000FF">
                      <a:alpha val="30000"/>
                    </a:srgbClr>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 Box 22"/>
            <p:cNvSpPr txBox="1">
              <a:spLocks noChangeArrowheads="1"/>
            </p:cNvSpPr>
            <p:nvPr/>
          </p:nvSpPr>
          <p:spPr bwMode="auto">
            <a:xfrm>
              <a:off x="5800" y="10625"/>
              <a:ext cx="44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6" name="Text Box 20"/>
            <p:cNvSpPr txBox="1">
              <a:spLocks noChangeArrowheads="1"/>
            </p:cNvSpPr>
            <p:nvPr/>
          </p:nvSpPr>
          <p:spPr bwMode="auto">
            <a:xfrm>
              <a:off x="8001" y="11603"/>
              <a:ext cx="4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7" name="Oval 19"/>
            <p:cNvSpPr>
              <a:spLocks noChangeArrowheads="1"/>
            </p:cNvSpPr>
            <p:nvPr/>
          </p:nvSpPr>
          <p:spPr bwMode="auto">
            <a:xfrm>
              <a:off x="8039" y="11654"/>
              <a:ext cx="281" cy="282"/>
            </a:xfrm>
            <a:prstGeom prst="ellipse">
              <a:avLst/>
            </a:prstGeom>
            <a:noFill/>
            <a:ln w="9525">
              <a:solidFill>
                <a:srgbClr val="000000"/>
              </a:solidFill>
              <a:round/>
              <a:headEnd/>
              <a:tailEnd/>
            </a:ln>
            <a:extLst>
              <a:ext uri="{909E8E84-426E-40DD-AFC4-6F175D3DCCD1}">
                <a14:hiddenFill xmlns:a14="http://schemas.microsoft.com/office/drawing/2010/main">
                  <a:solidFill>
                    <a:srgbClr val="0000FF">
                      <a:alpha val="30000"/>
                    </a:srgbClr>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Box 18"/>
            <p:cNvSpPr txBox="1">
              <a:spLocks noChangeArrowheads="1"/>
            </p:cNvSpPr>
            <p:nvPr/>
          </p:nvSpPr>
          <p:spPr bwMode="auto">
            <a:xfrm>
              <a:off x="8163" y="10625"/>
              <a:ext cx="450"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0" name="Text Box 16"/>
            <p:cNvSpPr txBox="1">
              <a:spLocks noChangeArrowheads="1"/>
            </p:cNvSpPr>
            <p:nvPr/>
          </p:nvSpPr>
          <p:spPr bwMode="auto">
            <a:xfrm>
              <a:off x="5921" y="11562"/>
              <a:ext cx="4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1" name="Oval 15"/>
            <p:cNvSpPr>
              <a:spLocks noChangeArrowheads="1"/>
            </p:cNvSpPr>
            <p:nvPr/>
          </p:nvSpPr>
          <p:spPr bwMode="auto">
            <a:xfrm>
              <a:off x="5958" y="11683"/>
              <a:ext cx="281" cy="282"/>
            </a:xfrm>
            <a:prstGeom prst="ellipse">
              <a:avLst/>
            </a:prstGeom>
            <a:noFill/>
            <a:ln w="9525">
              <a:solidFill>
                <a:srgbClr val="000000"/>
              </a:solidFill>
              <a:round/>
              <a:headEnd/>
              <a:tailEnd/>
            </a:ln>
            <a:extLst>
              <a:ext uri="{909E8E84-426E-40DD-AFC4-6F175D3DCCD1}">
                <a14:hiddenFill xmlns:a14="http://schemas.microsoft.com/office/drawing/2010/main">
                  <a:solidFill>
                    <a:srgbClr val="0000FF">
                      <a:alpha val="30000"/>
                    </a:srgbClr>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 Box 14"/>
            <p:cNvSpPr txBox="1">
              <a:spLocks noChangeArrowheads="1"/>
            </p:cNvSpPr>
            <p:nvPr/>
          </p:nvSpPr>
          <p:spPr bwMode="auto">
            <a:xfrm>
              <a:off x="7023" y="11988"/>
              <a:ext cx="4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4" name="Text Box 12"/>
            <p:cNvSpPr txBox="1">
              <a:spLocks noChangeArrowheads="1"/>
            </p:cNvSpPr>
            <p:nvPr/>
          </p:nvSpPr>
          <p:spPr bwMode="auto">
            <a:xfrm>
              <a:off x="7317" y="9943"/>
              <a:ext cx="4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5" name="Oval 11"/>
            <p:cNvSpPr>
              <a:spLocks noChangeArrowheads="1"/>
            </p:cNvSpPr>
            <p:nvPr/>
          </p:nvSpPr>
          <p:spPr bwMode="auto">
            <a:xfrm>
              <a:off x="7355" y="10024"/>
              <a:ext cx="281" cy="282"/>
            </a:xfrm>
            <a:prstGeom prst="ellipse">
              <a:avLst/>
            </a:prstGeom>
            <a:noFill/>
            <a:ln w="9525">
              <a:solidFill>
                <a:srgbClr val="000000"/>
              </a:solidFill>
              <a:round/>
              <a:headEnd/>
              <a:tailEnd/>
            </a:ln>
            <a:extLst>
              <a:ext uri="{909E8E84-426E-40DD-AFC4-6F175D3DCCD1}">
                <a14:hiddenFill xmlns:a14="http://schemas.microsoft.com/office/drawing/2010/main">
                  <a:solidFill>
                    <a:srgbClr val="0000FF">
                      <a:alpha val="30000"/>
                    </a:srgbClr>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10"/>
            <p:cNvSpPr>
              <a:spLocks noChangeShapeType="1"/>
            </p:cNvSpPr>
            <p:nvPr/>
          </p:nvSpPr>
          <p:spPr bwMode="auto">
            <a:xfrm>
              <a:off x="5973" y="10987"/>
              <a:ext cx="101" cy="6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9"/>
            <p:cNvSpPr>
              <a:spLocks noChangeShapeType="1"/>
            </p:cNvSpPr>
            <p:nvPr/>
          </p:nvSpPr>
          <p:spPr bwMode="auto">
            <a:xfrm flipH="1">
              <a:off x="8210" y="10959"/>
              <a:ext cx="94" cy="6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
            <p:cNvSpPr>
              <a:spLocks noChangeShapeType="1"/>
            </p:cNvSpPr>
            <p:nvPr/>
          </p:nvSpPr>
          <p:spPr bwMode="auto">
            <a:xfrm>
              <a:off x="6102" y="10886"/>
              <a:ext cx="1950" cy="8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7"/>
            <p:cNvSpPr>
              <a:spLocks noChangeShapeType="1"/>
            </p:cNvSpPr>
            <p:nvPr/>
          </p:nvSpPr>
          <p:spPr bwMode="auto">
            <a:xfrm flipH="1">
              <a:off x="6232" y="10893"/>
              <a:ext cx="1942"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6"/>
            <p:cNvSpPr>
              <a:spLocks noChangeShapeType="1"/>
            </p:cNvSpPr>
            <p:nvPr/>
          </p:nvSpPr>
          <p:spPr bwMode="auto">
            <a:xfrm flipV="1">
              <a:off x="6066" y="10239"/>
              <a:ext cx="1324" cy="5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5"/>
            <p:cNvSpPr>
              <a:spLocks noChangeShapeType="1"/>
            </p:cNvSpPr>
            <p:nvPr/>
          </p:nvSpPr>
          <p:spPr bwMode="auto">
            <a:xfrm>
              <a:off x="6850" y="10218"/>
              <a:ext cx="1331"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
            <p:cNvSpPr>
              <a:spLocks noChangeShapeType="1"/>
            </p:cNvSpPr>
            <p:nvPr/>
          </p:nvSpPr>
          <p:spPr bwMode="auto">
            <a:xfrm>
              <a:off x="6735" y="10283"/>
              <a:ext cx="396" cy="18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3"/>
            <p:cNvSpPr>
              <a:spLocks noChangeShapeType="1"/>
            </p:cNvSpPr>
            <p:nvPr/>
          </p:nvSpPr>
          <p:spPr bwMode="auto">
            <a:xfrm flipH="1">
              <a:off x="7188" y="10318"/>
              <a:ext cx="302" cy="1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2"/>
            <p:cNvSpPr>
              <a:spLocks noChangeShapeType="1"/>
            </p:cNvSpPr>
            <p:nvPr/>
          </p:nvSpPr>
          <p:spPr bwMode="auto">
            <a:xfrm>
              <a:off x="6094" y="10829"/>
              <a:ext cx="2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56877B5-2948-4F40-9148-2119B7B0BB37}"/>
                  </a:ext>
                </a:extLst>
              </p:cNvPr>
              <p:cNvSpPr txBox="1"/>
              <p:nvPr/>
            </p:nvSpPr>
            <p:spPr>
              <a:xfrm>
                <a:off x="197489" y="6470012"/>
                <a:ext cx="8839200" cy="341632"/>
              </a:xfrm>
              <a:prstGeom prst="rect">
                <a:avLst/>
              </a:prstGeom>
              <a:solidFill>
                <a:srgbClr val="FFC000"/>
              </a:solidFill>
            </p:spPr>
            <p:txBody>
              <a:bodyPr wrap="square">
                <a:spAutoFit/>
              </a:bodyPr>
              <a:lstStyle/>
              <a:p>
                <a:pPr>
                  <a:lnSpc>
                    <a:spcPct val="90000"/>
                  </a:lnSpc>
                </a:pPr>
                <a:r>
                  <a:rPr lang="en-US" altLang="zh-CN" i="1" dirty="0">
                    <a:solidFill>
                      <a:srgbClr val="333333"/>
                    </a:solidFill>
                    <a:latin typeface="Times" panose="02020603050405020304" pitchFamily="18" charset="0"/>
                  </a:rPr>
                  <a:t>G</a:t>
                </a:r>
                <a:r>
                  <a:rPr lang="zh-CN" altLang="en-US" dirty="0">
                    <a:solidFill>
                      <a:srgbClr val="333333"/>
                    </a:solidFill>
                    <a:latin typeface="Arial" panose="020B0604020202020204" pitchFamily="34" charset="0"/>
                  </a:rPr>
                  <a:t>和</a:t>
                </a:r>
                <a14:m>
                  <m:oMath xmlns:m="http://schemas.openxmlformats.org/officeDocument/2006/math">
                    <m:acc>
                      <m:accPr>
                        <m:chr m:val="̅"/>
                        <m:ctrlPr>
                          <a:rPr lang="en-US" sz="1800" i="1" smtClean="0">
                            <a:latin typeface="Cambria Math" panose="02040503050406030204" pitchFamily="18" charset="0"/>
                            <a:ea typeface="SimSun" pitchFamily="2" charset="-122"/>
                            <a:cs typeface="Times New Roman" pitchFamily="18" charset="0"/>
                          </a:rPr>
                        </m:ctrlPr>
                      </m:accPr>
                      <m:e>
                        <m:r>
                          <a:rPr lang="en-US" sz="1800" i="1">
                            <a:latin typeface="Cambria Math"/>
                            <a:ea typeface="SimSun" pitchFamily="2" charset="-122"/>
                            <a:cs typeface="Times New Roman" pitchFamily="18" charset="0"/>
                          </a:rPr>
                          <m:t>𝐺</m:t>
                        </m:r>
                      </m:e>
                    </m:acc>
                  </m:oMath>
                </a14:m>
                <a:r>
                  <a:rPr lang="en-US"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指两者的顶点集相同，两者的边合在一起构成一个完全图，故称互补</a:t>
                </a:r>
                <a:r>
                  <a:rPr lang="en-US" altLang="zh-CN" dirty="0">
                    <a:solidFill>
                      <a:srgbClr val="333333"/>
                    </a:solidFill>
                    <a:latin typeface="Arial" panose="020B0604020202020204" pitchFamily="34" charset="0"/>
                  </a:rPr>
                  <a:t>.</a:t>
                </a:r>
                <a:endParaRPr lang="en-US" dirty="0">
                  <a:solidFill>
                    <a:srgbClr val="333333"/>
                  </a:solidFill>
                  <a:latin typeface="Arial" panose="020B0604020202020204" pitchFamily="34" charset="0"/>
                </a:endParaRPr>
              </a:p>
            </p:txBody>
          </p:sp>
        </mc:Choice>
        <mc:Fallback xmlns="">
          <p:sp>
            <p:nvSpPr>
              <p:cNvPr id="61" name="文本框 60">
                <a:extLst>
                  <a:ext uri="{FF2B5EF4-FFF2-40B4-BE49-F238E27FC236}">
                    <a16:creationId xmlns:a16="http://schemas.microsoft.com/office/drawing/2014/main" id="{156877B5-2948-4F40-9148-2119B7B0BB37}"/>
                  </a:ext>
                </a:extLst>
              </p:cNvPr>
              <p:cNvSpPr txBox="1">
                <a:spLocks noRot="1" noChangeAspect="1" noMove="1" noResize="1" noEditPoints="1" noAdjustHandles="1" noChangeArrowheads="1" noChangeShapeType="1" noTextEdit="1"/>
              </p:cNvSpPr>
              <p:nvPr/>
            </p:nvSpPr>
            <p:spPr>
              <a:xfrm>
                <a:off x="197489" y="6470012"/>
                <a:ext cx="8839200" cy="341632"/>
              </a:xfrm>
              <a:prstGeom prst="rect">
                <a:avLst/>
              </a:prstGeom>
              <a:blipFill>
                <a:blip r:embed="rId4"/>
                <a:stretch>
                  <a:fillRect l="-552" t="-21429" b="-28571"/>
                </a:stretch>
              </a:blipFill>
            </p:spPr>
            <p:txBody>
              <a:bodyPr/>
              <a:lstStyle/>
              <a:p>
                <a:r>
                  <a:rPr lang="en-US">
                    <a:noFill/>
                  </a:rPr>
                  <a:t> </a:t>
                </a:r>
              </a:p>
            </p:txBody>
          </p:sp>
        </mc:Fallback>
      </mc:AlternateContent>
    </p:spTree>
    <p:extLst>
      <p:ext uri="{BB962C8B-B14F-4D97-AF65-F5344CB8AC3E}">
        <p14:creationId xmlns:p14="http://schemas.microsoft.com/office/powerpoint/2010/main" val="1092971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14-39</a:t>
            </a:r>
          </a:p>
        </p:txBody>
      </p:sp>
      <mc:AlternateContent xmlns:mc="http://schemas.openxmlformats.org/markup-compatibility/2006" xmlns:a14="http://schemas.microsoft.com/office/drawing/2010/main">
        <mc:Choice Requires="a14">
          <p:sp>
            <p:nvSpPr>
              <p:cNvPr id="3" name="TextBox 2"/>
              <p:cNvSpPr txBox="1"/>
              <p:nvPr/>
            </p:nvSpPr>
            <p:spPr>
              <a:xfrm>
                <a:off x="914400" y="609600"/>
                <a:ext cx="7620000" cy="5915850"/>
              </a:xfrm>
              <a:prstGeom prst="rect">
                <a:avLst/>
              </a:prstGeom>
              <a:noFill/>
            </p:spPr>
            <p:txBody>
              <a:bodyPr wrap="square" rtlCol="0">
                <a:spAutoFit/>
              </a:bodyPr>
              <a:lstStyle/>
              <a:p>
                <a:pPr marL="465138" indent="-465138" algn="just">
                  <a:lnSpc>
                    <a:spcPct val="150000"/>
                  </a:lnSpc>
                </a:pPr>
                <a:r>
                  <a:rPr lang="zh-CN" altLang="en-US" dirty="0">
                    <a:latin typeface="Times New Roman" pitchFamily="18" charset="0"/>
                    <a:ea typeface="SimSun" pitchFamily="2" charset="-122"/>
                    <a:cs typeface="Times New Roman" pitchFamily="18" charset="0"/>
                    <a:sym typeface="Symbol" panose="05050102010706020507" pitchFamily="18" charset="2"/>
                  </a:rPr>
                  <a:t></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en-US" altLang="zh-CN" sz="2000" b="1" dirty="0" err="1">
                    <a:latin typeface="Times New Roman" pitchFamily="18" charset="0"/>
                    <a:ea typeface="SimSun" pitchFamily="2" charset="-122"/>
                    <a:cs typeface="Times New Roman" pitchFamily="18" charset="0"/>
                    <a:sym typeface="Symbol" panose="05050102010706020507" pitchFamily="18" charset="2"/>
                  </a:rPr>
                  <a:t>多项式转换</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假设图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和整数</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是</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问题的一个实例，我们构造</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的补图</a:t>
                </a:r>
                <a:r>
                  <a:rPr lang="en-US" sz="2000" dirty="0">
                    <a:latin typeface="Times New Roman" pitchFamily="18" charset="0"/>
                    <a:ea typeface="SimSun" pitchFamily="2" charset="-122"/>
                    <a:cs typeface="Times New Roman" pitchFamily="18" charset="0"/>
                  </a:rPr>
                  <a:t> </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作为</a:t>
                </a:r>
                <a:r>
                  <a:rPr lang="en-US" sz="2000" dirty="0">
                    <a:latin typeface="Times New Roman" pitchFamily="18" charset="0"/>
                    <a:ea typeface="SimSun" pitchFamily="2" charset="-122"/>
                    <a:cs typeface="Times New Roman" pitchFamily="18" charset="0"/>
                  </a:rPr>
                  <a:t>Vertex-cover</a:t>
                </a:r>
                <a:r>
                  <a:rPr lang="zh-CN" altLang="en-US" sz="2000" dirty="0">
                    <a:latin typeface="Times New Roman" pitchFamily="18" charset="0"/>
                    <a:ea typeface="SimSun" pitchFamily="2" charset="-122"/>
                    <a:cs typeface="Times New Roman" pitchFamily="18" charset="0"/>
                  </a:rPr>
                  <a:t>问题中的图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并置</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indent="457200" algn="just">
                  <a:lnSpc>
                    <a:spcPct val="150000"/>
                  </a:lnSpc>
                </a:pPr>
                <a:r>
                  <a:rPr lang="zh-CN" altLang="en-US" sz="2000" dirty="0">
                    <a:latin typeface="Times New Roman" pitchFamily="18" charset="0"/>
                    <a:ea typeface="SimSun" pitchFamily="2" charset="-122"/>
                    <a:cs typeface="Times New Roman" pitchFamily="18" charset="0"/>
                  </a:rPr>
                  <a:t>下面证明</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图</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G</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V</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E</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有一个</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-clique</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当且仅当</a:t>
                </a:r>
                <a14:m>
                  <m:oMath xmlns:m="http://schemas.openxmlformats.org/officeDocument/2006/math">
                    <m:acc>
                      <m:accPr>
                        <m:chr m:val="̅"/>
                        <m:ctrlPr>
                          <a:rPr lang="en-US" sz="2000" b="1" i="1">
                            <a:solidFill>
                              <a:srgbClr val="0000FF"/>
                            </a:solidFill>
                            <a:effectLst>
                              <a:outerShdw blurRad="38100" dist="38100" dir="2700000" algn="tl">
                                <a:srgbClr val="C0C0C0"/>
                              </a:outerShdw>
                            </a:effectLst>
                            <a:latin typeface="Cambria Math" panose="02040503050406030204" pitchFamily="18" charset="0"/>
                            <a:ea typeface="华文细黑" pitchFamily="2" charset="-122"/>
                          </a:rPr>
                        </m:ctrlPr>
                      </m:accPr>
                      <m:e>
                        <m:r>
                          <a:rPr lang="en-US" sz="2000" b="1">
                            <a:solidFill>
                              <a:srgbClr val="0000FF"/>
                            </a:solidFill>
                            <a:effectLst>
                              <a:outerShdw blurRad="38100" dist="38100" dir="2700000" algn="tl">
                                <a:srgbClr val="C0C0C0"/>
                              </a:outerShdw>
                            </a:effectLst>
                            <a:latin typeface="Cambria Math" panose="02040503050406030204" pitchFamily="18" charset="0"/>
                            <a:ea typeface="华文细黑" pitchFamily="2" charset="-122"/>
                          </a:rPr>
                          <m:t>𝐺</m:t>
                        </m:r>
                      </m:e>
                    </m:acc>
                  </m:oMath>
                </a14:m>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有一个</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-cover</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7200" lvl="0" indent="-457200" algn="just">
                  <a:lnSpc>
                    <a:spcPct val="150000"/>
                  </a:lnSpc>
                  <a:buAutoNum type="alphaLcParenBoth"/>
                </a:pPr>
                <a:r>
                  <a:rPr lang="zh-CN" altLang="en-US" sz="2000" dirty="0">
                    <a:latin typeface="Times New Roman" pitchFamily="18" charset="0"/>
                    <a:ea typeface="SimSun" pitchFamily="2" charset="-122"/>
                    <a:cs typeface="Times New Roman" pitchFamily="18" charset="0"/>
                  </a:rPr>
                  <a:t>假设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有一个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，记做</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。那么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 </a:t>
                </a:r>
                <a:r>
                  <a:rPr lang="zh-CN" altLang="en-US" sz="2000" dirty="0">
                    <a:latin typeface="Times New Roman" pitchFamily="18" charset="0"/>
                    <a:ea typeface="SimSun" pitchFamily="2" charset="-122"/>
                    <a:cs typeface="Times New Roman" pitchFamily="18" charset="0"/>
                  </a:rPr>
                  <a:t>一定是</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的一个顶点覆盖。 </a:t>
                </a:r>
                <a:endParaRPr lang="en-US" altLang="zh-CN" sz="2000" dirty="0">
                  <a:latin typeface="Times New Roman" pitchFamily="18" charset="0"/>
                  <a:ea typeface="SimSun" pitchFamily="2" charset="-122"/>
                  <a:cs typeface="Times New Roman" pitchFamily="18" charset="0"/>
                </a:endParaRPr>
              </a:p>
              <a:p>
                <a:pPr marL="465138" lvl="0" indent="449263" algn="just">
                  <a:lnSpc>
                    <a:spcPct val="150000"/>
                  </a:lnSpc>
                </a:pPr>
                <a:r>
                  <a:rPr lang="zh-CN" altLang="en-US" sz="2000" dirty="0">
                    <a:latin typeface="Times New Roman" pitchFamily="18" charset="0"/>
                    <a:ea typeface="SimSun" pitchFamily="2" charset="-122"/>
                    <a:cs typeface="Times New Roman" pitchFamily="18" charset="0"/>
                  </a:rPr>
                  <a:t>这是因为在补图</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smtClean="0">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中，在团</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的顶点之间一定不会有边，所以</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中任何一条边至少有一端点不在</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中，那也就是说，</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中任何一条边至少与</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中一个点关联。因此，</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是</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的一个顶点覆盖。因为</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，所以</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有一个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-cover</a:t>
                </a: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marL="465138" lvl="0" indent="449263" algn="just">
                  <a:lnSpc>
                    <a:spcPct val="150000"/>
                  </a:lnSpc>
                </a:pPr>
                <a:r>
                  <a:rPr lang="zh-CN" altLang="en-US" sz="2000" dirty="0">
                    <a:latin typeface="Times New Roman" pitchFamily="18" charset="0"/>
                    <a:ea typeface="SimSun" pitchFamily="2" charset="-122"/>
                    <a:cs typeface="Times New Roman" pitchFamily="18" charset="0"/>
                  </a:rPr>
                  <a:t>例如上一页图</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14-13(a))</a:t>
                </a:r>
                <a:r>
                  <a:rPr lang="zh-CN" altLang="en-US" sz="2000" dirty="0">
                    <a:latin typeface="Times New Roman" pitchFamily="18" charset="0"/>
                    <a:ea typeface="SimSun" pitchFamily="2" charset="-122"/>
                    <a:cs typeface="Times New Roman" pitchFamily="18" charset="0"/>
                  </a:rPr>
                  <a:t>中，顶点</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是图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的一个</a:t>
                </a:r>
                <a:r>
                  <a:rPr lang="en-US" sz="2000" dirty="0">
                    <a:latin typeface="Times New Roman" pitchFamily="18" charset="0"/>
                    <a:ea typeface="SimSun" pitchFamily="2" charset="-122"/>
                    <a:cs typeface="Times New Roman" pitchFamily="18" charset="0"/>
                  </a:rPr>
                  <a:t>4-clique</a:t>
                </a:r>
                <a:r>
                  <a:rPr lang="zh-CN" altLang="en-US" sz="2000" dirty="0">
                    <a:latin typeface="Times New Roman" pitchFamily="18" charset="0"/>
                    <a:ea typeface="SimSun" pitchFamily="2" charset="-122"/>
                    <a:cs typeface="Times New Roman" pitchFamily="18" charset="0"/>
                  </a:rPr>
                  <a:t>，那么</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则是</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的一个</a:t>
                </a:r>
                <a:r>
                  <a:rPr lang="en-US" sz="2000" dirty="0">
                    <a:latin typeface="Times New Roman" pitchFamily="18" charset="0"/>
                    <a:ea typeface="SimSun" pitchFamily="2" charset="-122"/>
                    <a:cs typeface="Times New Roman" pitchFamily="18" charset="0"/>
                  </a:rPr>
                  <a:t>3-cover</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r>
                  <a:rPr lang="en-US" b="1" dirty="0">
                    <a:latin typeface="SimSun" pitchFamily="2" charset="-122"/>
                    <a:ea typeface="SimSun" pitchFamily="2" charset="-122"/>
                    <a:cs typeface="Times New Roman" pitchFamily="18" charset="0"/>
                  </a:rPr>
                  <a:t>(</a:t>
                </a:r>
                <a:r>
                  <a:rPr lang="en-US" b="1" dirty="0" err="1">
                    <a:latin typeface="SimSun" pitchFamily="2" charset="-122"/>
                    <a:ea typeface="SimSun" pitchFamily="2" charset="-122"/>
                    <a:cs typeface="Times New Roman" pitchFamily="18" charset="0"/>
                  </a:rPr>
                  <a:t>接下页</a:t>
                </a:r>
                <a:r>
                  <a:rPr lang="en-US" b="1" dirty="0">
                    <a:latin typeface="SimSun" pitchFamily="2" charset="-122"/>
                    <a:ea typeface="SimSun" pitchFamily="2" charset="-122"/>
                    <a:cs typeface="Times New Roman"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914400" y="609600"/>
                <a:ext cx="7620000" cy="5915850"/>
              </a:xfrm>
              <a:prstGeom prst="rect">
                <a:avLst/>
              </a:prstGeom>
              <a:blipFill>
                <a:blip r:embed="rId3"/>
                <a:stretch>
                  <a:fillRect l="-640" r="-800" b="-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830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990600" y="685800"/>
                <a:ext cx="7620000" cy="4232121"/>
              </a:xfrm>
              <a:prstGeom prst="rect">
                <a:avLst/>
              </a:prstGeom>
              <a:noFill/>
            </p:spPr>
            <p:txBody>
              <a:bodyPr wrap="square" rtlCol="0">
                <a:spAutoFit/>
              </a:bodyPr>
              <a:lstStyle/>
              <a:p>
                <a:pPr marL="457200" lvl="0" indent="-457200">
                  <a:lnSpc>
                    <a:spcPct val="135000"/>
                  </a:lnSpc>
                </a:pPr>
                <a:r>
                  <a:rPr lang="en-US" altLang="zh-CN" sz="2000" dirty="0">
                    <a:latin typeface="Times New Roman" pitchFamily="18" charset="0"/>
                    <a:ea typeface="SimSun" pitchFamily="2" charset="-122"/>
                    <a:cs typeface="Times New Roman" pitchFamily="18" charset="0"/>
                  </a:rPr>
                  <a:t>(b)	</a:t>
                </a:r>
                <a:r>
                  <a:rPr lang="zh-CN" altLang="en-US" sz="2000" dirty="0">
                    <a:latin typeface="Times New Roman" pitchFamily="18" charset="0"/>
                    <a:ea typeface="SimSun" pitchFamily="2" charset="-122"/>
                    <a:cs typeface="Times New Roman" pitchFamily="18" charset="0"/>
                  </a:rPr>
                  <a:t>假设</a:t>
                </a:r>
                <a:r>
                  <a:rPr lang="en-US" sz="2000" dirty="0">
                    <a:latin typeface="Times New Roman" pitchFamily="18" charset="0"/>
                    <a:ea typeface="SimSun" pitchFamily="2" charset="-122"/>
                    <a:cs typeface="Times New Roman" pitchFamily="18" charset="0"/>
                  </a:rPr>
                  <a:t> </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 有一个</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个顶点的</a:t>
                </a:r>
                <a:r>
                  <a:rPr lang="en-US" sz="2000" dirty="0">
                    <a:latin typeface="Times New Roman" pitchFamily="18" charset="0"/>
                    <a:ea typeface="SimSun" pitchFamily="2" charset="-122"/>
                    <a:cs typeface="Times New Roman" pitchFamily="18" charset="0"/>
                  </a:rPr>
                  <a:t>cover</a:t>
                </a:r>
                <a:r>
                  <a:rPr lang="zh-CN" altLang="en-US" sz="2000" dirty="0">
                    <a:latin typeface="Times New Roman" pitchFamily="18" charset="0"/>
                    <a:ea typeface="SimSun" pitchFamily="2" charset="-122"/>
                    <a:cs typeface="Times New Roman" pitchFamily="18" charset="0"/>
                  </a:rPr>
                  <a:t>，记做</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。那么</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中任何一条边至少与</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中一个顶点关联。也就是说，在集合</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中的顶点之间在</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上不能有边</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因为</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作为一个顶点覆盖，覆盖不到</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中的顶点之间的边。因为</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和</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互补，集合</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中任何两点间在</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中则一定有边，所以</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是</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的一个</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。又因为</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是一个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135000"/>
                  </a:lnSpc>
                </a:pPr>
                <a:endParaRPr lang="en-US" sz="2000" dirty="0"/>
              </a:p>
              <a:p>
                <a:pPr indent="457200">
                  <a:lnSpc>
                    <a:spcPct val="135000"/>
                  </a:lnSpc>
                </a:pPr>
                <a:r>
                  <a:rPr lang="en-US" sz="2000" dirty="0" err="1">
                    <a:latin typeface="Times New Roman" pitchFamily="18" charset="0"/>
                    <a:ea typeface="SimSun" pitchFamily="2" charset="-122"/>
                    <a:cs typeface="Times New Roman" pitchFamily="18" charset="0"/>
                  </a:rPr>
                  <a:t>因此</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有一个</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-clique</a:t>
                </a:r>
                <a:r>
                  <a:rPr lang="zh-CN" altLang="en-US" sz="2000" dirty="0">
                    <a:latin typeface="Times New Roman" pitchFamily="18" charset="0"/>
                    <a:ea typeface="SimSun" pitchFamily="2" charset="-122"/>
                    <a:cs typeface="Times New Roman" pitchFamily="18" charset="0"/>
                  </a:rPr>
                  <a:t>当且仅当</a:t>
                </a:r>
                <a14:m>
                  <m:oMath xmlns:m="http://schemas.openxmlformats.org/officeDocument/2006/math">
                    <m:acc>
                      <m:accPr>
                        <m:chr m:val="̅"/>
                        <m:ctrlPr>
                          <a:rPr lang="en-US" sz="2000" i="1">
                            <a:latin typeface="Cambria Math" panose="02040503050406030204" pitchFamily="18" charset="0"/>
                            <a:ea typeface="SimSun" pitchFamily="2" charset="-122"/>
                            <a:cs typeface="Times New Roman" pitchFamily="18" charset="0"/>
                          </a:rPr>
                        </m:ctrlPr>
                      </m:accPr>
                      <m:e>
                        <m:r>
                          <a:rPr lang="en-US" sz="2000" i="1">
                            <a:latin typeface="Cambria Math"/>
                            <a:ea typeface="SimSun" pitchFamily="2" charset="-122"/>
                            <a:cs typeface="Times New Roman" pitchFamily="18" charset="0"/>
                          </a:rPr>
                          <m:t>𝐺</m:t>
                        </m:r>
                      </m:e>
                    </m:acc>
                  </m:oMath>
                </a14:m>
                <a:r>
                  <a:rPr lang="zh-CN" altLang="en-US" sz="2000" dirty="0">
                    <a:latin typeface="Times New Roman" pitchFamily="18" charset="0"/>
                    <a:ea typeface="SimSun" pitchFamily="2" charset="-122"/>
                    <a:cs typeface="Times New Roman" pitchFamily="18" charset="0"/>
                  </a:rPr>
                  <a:t>有一个</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n-k</a:t>
                </a:r>
                <a:r>
                  <a:rPr lang="en-US" sz="2000" dirty="0">
                    <a:latin typeface="Times New Roman" pitchFamily="18" charset="0"/>
                    <a:ea typeface="SimSun" pitchFamily="2" charset="-122"/>
                    <a:cs typeface="Times New Roman" pitchFamily="18" charset="0"/>
                  </a:rPr>
                  <a:t>)-cover</a:t>
                </a:r>
                <a:r>
                  <a:rPr lang="zh-CN" altLang="en-US" sz="2000" dirty="0">
                    <a:latin typeface="Times New Roman" pitchFamily="18" charset="0"/>
                    <a:ea typeface="SimSun" pitchFamily="2" charset="-122"/>
                    <a:cs typeface="Times New Roman" pitchFamily="18" charset="0"/>
                  </a:rPr>
                  <a:t>。由于构造补图的时间显然可在多项式时间内完成，我们有</a:t>
                </a:r>
                <a:r>
                  <a:rPr lang="en-US" sz="2000" dirty="0">
                    <a:latin typeface="Times New Roman" pitchFamily="18" charset="0"/>
                    <a:ea typeface="SimSun" pitchFamily="2" charset="-122"/>
                    <a:cs typeface="Times New Roman" pitchFamily="18" charset="0"/>
                  </a:rPr>
                  <a:t>Clique </a:t>
                </a:r>
                <a:r>
                  <a:rPr lang="zh-CN" altLang="en-US" sz="2000" dirty="0">
                    <a:latin typeface="Times New Roman" pitchFamily="18" charset="0"/>
                    <a:ea typeface="SimSun" pitchFamily="2" charset="-122"/>
                    <a:cs typeface="Times New Roman" pitchFamily="18" charset="0"/>
                  </a:rPr>
                  <a:t>问题 </a:t>
                </a:r>
                <a:r>
                  <a:rPr lang="en-US" sz="2000" dirty="0">
                    <a:latin typeface="Times New Roman" pitchFamily="18" charset="0"/>
                    <a:ea typeface="SimSun" pitchFamily="2" charset="-122"/>
                    <a:cs typeface="Times New Roman" pitchFamily="18" charset="0"/>
                    <a:sym typeface="Symbol"/>
                  </a:rPr>
                  <a:t></a:t>
                </a:r>
                <a:r>
                  <a:rPr lang="en-US" sz="3200" baseline="-25000"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Vertex-Cover</a:t>
                </a:r>
                <a:r>
                  <a:rPr lang="zh-CN" altLang="en-US" sz="2000" dirty="0">
                    <a:latin typeface="Times New Roman" pitchFamily="18" charset="0"/>
                    <a:ea typeface="SimSun" pitchFamily="2" charset="-122"/>
                    <a:cs typeface="Times New Roman" pitchFamily="18" charset="0"/>
                  </a:rPr>
                  <a:t>问题。                                                                      </a:t>
                </a:r>
                <a:r>
                  <a:rPr lang="zh-CN" altLang="en-US" sz="2000" dirty="0">
                    <a:latin typeface="Times New Roman" pitchFamily="18" charset="0"/>
                    <a:ea typeface="SimSun" pitchFamily="2" charset="-122"/>
                    <a:cs typeface="Times New Roman" pitchFamily="18" charset="0"/>
                    <a:sym typeface="Symbol"/>
                  </a:rPr>
                  <a:t></a:t>
                </a:r>
                <a:endParaRPr lang="en-US" sz="2000"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0600" y="685800"/>
                <a:ext cx="7620000" cy="4232121"/>
              </a:xfrm>
              <a:prstGeom prst="rect">
                <a:avLst/>
              </a:prstGeom>
              <a:blipFill>
                <a:blip r:embed="rId3"/>
                <a:stretch>
                  <a:fillRect l="-880" r="-400" b="-4179"/>
                </a:stretch>
              </a:blipFill>
            </p:spPr>
            <p:txBody>
              <a:bodyPr/>
              <a:lstStyle/>
              <a:p>
                <a:r>
                  <a:rPr lang="zh-CN" altLang="en-US">
                    <a:noFill/>
                  </a:rPr>
                  <a:t> </a:t>
                </a:r>
              </a:p>
            </p:txBody>
          </p:sp>
        </mc:Fallback>
      </mc:AlternateContent>
      <p:sp>
        <p:nvSpPr>
          <p:cNvPr id="4" name="TextBox 3">
            <a:extLst>
              <a:ext uri="{FF2B5EF4-FFF2-40B4-BE49-F238E27FC236}">
                <a16:creationId xmlns:a16="http://schemas.microsoft.com/office/drawing/2014/main" id="{CD0EB8B7-844C-4368-8665-62B9AF32240E}"/>
              </a:ext>
            </a:extLst>
          </p:cNvPr>
          <p:cNvSpPr txBox="1"/>
          <p:nvPr/>
        </p:nvSpPr>
        <p:spPr>
          <a:xfrm>
            <a:off x="1143000" y="5029200"/>
            <a:ext cx="7772400" cy="1467197"/>
          </a:xfrm>
          <a:prstGeom prst="rect">
            <a:avLst/>
          </a:prstGeom>
          <a:noFill/>
        </p:spPr>
        <p:txBody>
          <a:bodyPr wrap="square" rtlCol="0">
            <a:spAutoFit/>
          </a:bodyPr>
          <a:lstStyle/>
          <a:p>
            <a:pPr>
              <a:lnSpc>
                <a:spcPct val="150000"/>
              </a:lnSpc>
            </a:pPr>
            <a:r>
              <a:rPr lang="en-US" sz="2400" b="1" dirty="0">
                <a:latin typeface="Times New Roman" pitchFamily="18" charset="0"/>
                <a:ea typeface="SimSun" pitchFamily="2" charset="-122"/>
                <a:cs typeface="Times New Roman" pitchFamily="18" charset="0"/>
              </a:rPr>
              <a:t>Vertex-Cover </a:t>
            </a:r>
            <a:r>
              <a:rPr lang="zh-CN" altLang="en-US" sz="2400" b="1" dirty="0">
                <a:latin typeface="Times New Roman" pitchFamily="18" charset="0"/>
                <a:ea typeface="SimSun" pitchFamily="2" charset="-122"/>
                <a:cs typeface="Times New Roman" pitchFamily="18" charset="0"/>
              </a:rPr>
              <a:t>问题 </a:t>
            </a:r>
            <a:r>
              <a:rPr lang="en-US" sz="2400" b="1" dirty="0">
                <a:latin typeface="Times New Roman" pitchFamily="18" charset="0"/>
                <a:ea typeface="SimSun" pitchFamily="2" charset="-122"/>
                <a:cs typeface="Times New Roman" pitchFamily="18" charset="0"/>
                <a:sym typeface="Symbol"/>
              </a:rPr>
              <a:t></a:t>
            </a:r>
            <a:r>
              <a:rPr lang="en-US" sz="2800" b="1" baseline="-25000" dirty="0">
                <a:latin typeface="Times New Roman" pitchFamily="18" charset="0"/>
                <a:ea typeface="SimSun" pitchFamily="2" charset="-122"/>
                <a:cs typeface="Times New Roman" pitchFamily="18" charset="0"/>
              </a:rPr>
              <a:t>p</a:t>
            </a:r>
            <a:r>
              <a:rPr lang="en-US" sz="2400" b="1" dirty="0">
                <a:latin typeface="Times New Roman" pitchFamily="18" charset="0"/>
                <a:ea typeface="SimSun" pitchFamily="2" charset="-122"/>
                <a:cs typeface="Times New Roman" pitchFamily="18" charset="0"/>
              </a:rPr>
              <a:t> Hamilton-Cycle</a:t>
            </a:r>
            <a:r>
              <a:rPr lang="zh-CN" altLang="en-US" sz="2400" b="1" dirty="0">
                <a:latin typeface="Times New Roman" pitchFamily="18" charset="0"/>
                <a:ea typeface="SimSun" pitchFamily="2" charset="-122"/>
                <a:cs typeface="Times New Roman" pitchFamily="18" charset="0"/>
              </a:rPr>
              <a:t>问题 </a:t>
            </a:r>
            <a:r>
              <a:rPr lang="en-US" altLang="zh-CN" sz="2400" b="1" dirty="0">
                <a:highlight>
                  <a:srgbClr val="FFFF00"/>
                </a:highlight>
                <a:latin typeface="Times New Roman" pitchFamily="18" charset="0"/>
                <a:ea typeface="SimSun" pitchFamily="2" charset="-122"/>
                <a:cs typeface="Times New Roman" pitchFamily="18" charset="0"/>
              </a:rPr>
              <a:t>【</a:t>
            </a:r>
            <a:r>
              <a:rPr lang="zh-CN" altLang="en-US" sz="2400" b="1">
                <a:highlight>
                  <a:srgbClr val="FFFF00"/>
                </a:highlight>
                <a:latin typeface="Times New Roman" pitchFamily="18" charset="0"/>
                <a:ea typeface="SimSun" pitchFamily="2" charset="-122"/>
                <a:cs typeface="Times New Roman" pitchFamily="18" charset="0"/>
              </a:rPr>
              <a:t>可选</a:t>
            </a:r>
            <a:r>
              <a:rPr lang="en-US" altLang="zh-CN" sz="2400" b="1">
                <a:highlight>
                  <a:srgbClr val="FFFF00"/>
                </a:highlight>
                <a:latin typeface="Times New Roman" pitchFamily="18" charset="0"/>
                <a:ea typeface="SimSun" pitchFamily="2" charset="-122"/>
                <a:cs typeface="Times New Roman" pitchFamily="18" charset="0"/>
              </a:rPr>
              <a:t>】</a:t>
            </a:r>
            <a:endParaRPr lang="en-US" sz="2400" dirty="0">
              <a:highlight>
                <a:srgbClr val="FFFF00"/>
              </a:highlight>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假设一个</a:t>
            </a:r>
            <a:r>
              <a:rPr lang="en-US" dirty="0">
                <a:latin typeface="Times New Roman" pitchFamily="18" charset="0"/>
                <a:ea typeface="SimSun" pitchFamily="2" charset="-122"/>
                <a:cs typeface="Times New Roman" pitchFamily="18" charset="0"/>
              </a:rPr>
              <a:t>Vertex-Cover</a:t>
            </a:r>
            <a:r>
              <a:rPr lang="zh-CN" altLang="en-US" dirty="0">
                <a:latin typeface="Times New Roman" pitchFamily="18" charset="0"/>
                <a:ea typeface="SimSun" pitchFamily="2" charset="-122"/>
                <a:cs typeface="Times New Roman" pitchFamily="18" charset="0"/>
              </a:rPr>
              <a:t>问题的实例是图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和正整数</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，我们用多项式时间构造一个图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使得：</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G</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有一个</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-cover</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当且仅当</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G</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有一条哈密尔顿回路</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5" name="Footer Placeholder 1">
            <a:extLst>
              <a:ext uri="{FF2B5EF4-FFF2-40B4-BE49-F238E27FC236}">
                <a16:creationId xmlns:a16="http://schemas.microsoft.com/office/drawing/2014/main" id="{0C0E89EF-195A-4E5E-AE9B-4BE6590622DA}"/>
              </a:ext>
            </a:extLst>
          </p:cNvPr>
          <p:cNvSpPr>
            <a:spLocks noGrp="1"/>
          </p:cNvSpPr>
          <p:nvPr>
            <p:ph type="ftr" sz="quarter" idx="11"/>
          </p:nvPr>
        </p:nvSpPr>
        <p:spPr>
          <a:xfrm>
            <a:off x="3124200" y="6492875"/>
            <a:ext cx="2895600" cy="365125"/>
          </a:xfrm>
        </p:spPr>
        <p:txBody>
          <a:bodyPr/>
          <a:lstStyle/>
          <a:p>
            <a:r>
              <a:rPr lang="en-US" dirty="0"/>
              <a:t>14-44</a:t>
            </a:r>
          </a:p>
        </p:txBody>
      </p:sp>
    </p:spTree>
    <p:extLst>
      <p:ext uri="{BB962C8B-B14F-4D97-AF65-F5344CB8AC3E}">
        <p14:creationId xmlns:p14="http://schemas.microsoft.com/office/powerpoint/2010/main" val="608746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14-45</a:t>
            </a:r>
          </a:p>
        </p:txBody>
      </p:sp>
      <p:sp>
        <p:nvSpPr>
          <p:cNvPr id="3" name="TextBox 2"/>
          <p:cNvSpPr txBox="1"/>
          <p:nvPr/>
        </p:nvSpPr>
        <p:spPr>
          <a:xfrm>
            <a:off x="929640" y="685799"/>
            <a:ext cx="7162800" cy="886140"/>
          </a:xfrm>
          <a:prstGeom prst="rect">
            <a:avLst/>
          </a:prstGeom>
          <a:noFill/>
        </p:spPr>
        <p:txBody>
          <a:bodyPr wrap="square" rtlCol="0">
            <a:spAutoFit/>
          </a:bodyPr>
          <a:lstStyle/>
          <a:p>
            <a:pPr marL="457200" indent="-457200">
              <a:lnSpc>
                <a:spcPct val="150000"/>
              </a:lnSpc>
            </a:pPr>
            <a:r>
              <a:rPr lang="zh-CN" altLang="en-US" b="1" dirty="0">
                <a:latin typeface="Times New Roman" pitchFamily="18" charset="0"/>
                <a:ea typeface="SimSun" pitchFamily="2" charset="-122"/>
                <a:cs typeface="Times New Roman" pitchFamily="18" charset="0"/>
              </a:rPr>
              <a:t>第</a:t>
            </a:r>
            <a:r>
              <a:rPr lang="en-US" b="1" dirty="0">
                <a:latin typeface="Times New Roman" pitchFamily="18" charset="0"/>
                <a:ea typeface="SimSun" pitchFamily="2" charset="-122"/>
                <a:cs typeface="Times New Roman" pitchFamily="18" charset="0"/>
              </a:rPr>
              <a:t>1</a:t>
            </a:r>
            <a:r>
              <a:rPr lang="zh-CN" altLang="en-US" b="1" dirty="0">
                <a:latin typeface="Times New Roman" pitchFamily="18" charset="0"/>
                <a:ea typeface="SimSun" pitchFamily="2" charset="-122"/>
                <a:cs typeface="Times New Roman" pitchFamily="18" charset="0"/>
              </a:rPr>
              <a:t>步</a:t>
            </a:r>
            <a:r>
              <a:rPr lang="zh-CN" altLang="en-US" dirty="0">
                <a:latin typeface="Times New Roman" pitchFamily="18" charset="0"/>
                <a:ea typeface="SimSun" pitchFamily="2" charset="-122"/>
                <a:cs typeface="Times New Roman" pitchFamily="18" charset="0"/>
              </a:rPr>
              <a:t>，对应于</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中每一条边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，构造一个小图</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uv</a:t>
            </a:r>
            <a:r>
              <a:rPr lang="zh-CN" altLang="en-US" dirty="0">
                <a:latin typeface="Times New Roman" pitchFamily="18" charset="0"/>
                <a:ea typeface="SimSun" pitchFamily="2" charset="-122"/>
                <a:cs typeface="Times New Roman" pitchFamily="18" charset="0"/>
              </a:rPr>
              <a:t>，称为小器具。下图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14-14(a))</a:t>
            </a:r>
            <a:r>
              <a:rPr lang="zh-CN" altLang="en-US" dirty="0">
                <a:latin typeface="Times New Roman" pitchFamily="18" charset="0"/>
                <a:ea typeface="SimSun" pitchFamily="2" charset="-122"/>
                <a:cs typeface="Times New Roman" pitchFamily="18" charset="0"/>
              </a:rPr>
              <a:t>显示了这个构造。</a:t>
            </a:r>
            <a:endParaRPr lang="en-US" dirty="0">
              <a:latin typeface="Times New Roman" pitchFamily="18" charset="0"/>
              <a:ea typeface="SimSun" pitchFamily="2" charset="-122"/>
              <a:cs typeface="Times New Roman" pitchFamily="18" charset="0"/>
            </a:endParaRPr>
          </a:p>
        </p:txBody>
      </p:sp>
      <p:sp>
        <p:nvSpPr>
          <p:cNvPr id="4" name="Rectangle 14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782524" y="1524000"/>
            <a:ext cx="7170916" cy="3156972"/>
            <a:chOff x="2159" y="9543"/>
            <a:chExt cx="7068" cy="2786"/>
          </a:xfrm>
        </p:grpSpPr>
        <p:sp>
          <p:nvSpPr>
            <p:cNvPr id="6" name="AutoShape 142"/>
            <p:cNvSpPr>
              <a:spLocks noChangeAspect="1" noChangeArrowheads="1" noTextEdit="1"/>
            </p:cNvSpPr>
            <p:nvPr/>
          </p:nvSpPr>
          <p:spPr bwMode="auto">
            <a:xfrm>
              <a:off x="2160" y="9543"/>
              <a:ext cx="7059" cy="27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104"/>
            <p:cNvGrpSpPr>
              <a:grpSpLocks/>
            </p:cNvGrpSpPr>
            <p:nvPr/>
          </p:nvGrpSpPr>
          <p:grpSpPr bwMode="auto">
            <a:xfrm>
              <a:off x="2159" y="9662"/>
              <a:ext cx="1926" cy="2208"/>
              <a:chOff x="2229" y="469"/>
              <a:chExt cx="1751" cy="2007"/>
            </a:xfrm>
          </p:grpSpPr>
          <p:grpSp>
            <p:nvGrpSpPr>
              <p:cNvPr id="110" name="Group 109"/>
              <p:cNvGrpSpPr>
                <a:grpSpLocks/>
              </p:cNvGrpSpPr>
              <p:nvPr/>
            </p:nvGrpSpPr>
            <p:grpSpPr bwMode="auto">
              <a:xfrm>
                <a:off x="2740" y="599"/>
                <a:ext cx="644" cy="1763"/>
                <a:chOff x="3519" y="1027"/>
                <a:chExt cx="644" cy="1763"/>
              </a:xfrm>
            </p:grpSpPr>
            <p:grpSp>
              <p:nvGrpSpPr>
                <p:cNvPr id="115" name="Group 127"/>
                <p:cNvGrpSpPr>
                  <a:grpSpLocks/>
                </p:cNvGrpSpPr>
                <p:nvPr/>
              </p:nvGrpSpPr>
              <p:grpSpPr bwMode="auto">
                <a:xfrm>
                  <a:off x="3520" y="1027"/>
                  <a:ext cx="643" cy="790"/>
                  <a:chOff x="3520" y="1027"/>
                  <a:chExt cx="643" cy="790"/>
                </a:xfrm>
              </p:grpSpPr>
              <p:grpSp>
                <p:nvGrpSpPr>
                  <p:cNvPr id="133" name="Group 136"/>
                  <p:cNvGrpSpPr>
                    <a:grpSpLocks/>
                  </p:cNvGrpSpPr>
                  <p:nvPr/>
                </p:nvGrpSpPr>
                <p:grpSpPr bwMode="auto">
                  <a:xfrm>
                    <a:off x="3520" y="1030"/>
                    <a:ext cx="175" cy="787"/>
                    <a:chOff x="3520" y="1030"/>
                    <a:chExt cx="175" cy="787"/>
                  </a:xfrm>
                </p:grpSpPr>
                <p:sp>
                  <p:nvSpPr>
                    <p:cNvPr id="142" name="Oval 141"/>
                    <p:cNvSpPr>
                      <a:spLocks noChangeArrowheads="1"/>
                    </p:cNvSpPr>
                    <p:nvPr/>
                  </p:nvSpPr>
                  <p:spPr bwMode="auto">
                    <a:xfrm>
                      <a:off x="3520" y="1030"/>
                      <a:ext cx="164" cy="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40"/>
                    <p:cNvSpPr>
                      <a:spLocks noChangeArrowheads="1"/>
                    </p:cNvSpPr>
                    <p:nvPr/>
                  </p:nvSpPr>
                  <p:spPr bwMode="auto">
                    <a:xfrm>
                      <a:off x="3532" y="1341"/>
                      <a:ext cx="163" cy="1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Line 139"/>
                    <p:cNvSpPr>
                      <a:spLocks noChangeShapeType="1"/>
                    </p:cNvSpPr>
                    <p:nvPr/>
                  </p:nvSpPr>
                  <p:spPr bwMode="auto">
                    <a:xfrm>
                      <a:off x="3613" y="1193"/>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Oval 138"/>
                    <p:cNvSpPr>
                      <a:spLocks noChangeArrowheads="1"/>
                    </p:cNvSpPr>
                    <p:nvPr/>
                  </p:nvSpPr>
                  <p:spPr bwMode="auto">
                    <a:xfrm>
                      <a:off x="3531" y="1652"/>
                      <a:ext cx="164" cy="1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Line 137"/>
                    <p:cNvSpPr>
                      <a:spLocks noChangeShapeType="1"/>
                    </p:cNvSpPr>
                    <p:nvPr/>
                  </p:nvSpPr>
                  <p:spPr bwMode="auto">
                    <a:xfrm>
                      <a:off x="3617" y="1505"/>
                      <a:ext cx="1"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4" name="Group 130"/>
                  <p:cNvGrpSpPr>
                    <a:grpSpLocks/>
                  </p:cNvGrpSpPr>
                  <p:nvPr/>
                </p:nvGrpSpPr>
                <p:grpSpPr bwMode="auto">
                  <a:xfrm>
                    <a:off x="3988" y="1027"/>
                    <a:ext cx="175" cy="787"/>
                    <a:chOff x="3520" y="1030"/>
                    <a:chExt cx="175" cy="787"/>
                  </a:xfrm>
                </p:grpSpPr>
                <p:sp>
                  <p:nvSpPr>
                    <p:cNvPr id="137" name="Oval 135"/>
                    <p:cNvSpPr>
                      <a:spLocks noChangeArrowheads="1"/>
                    </p:cNvSpPr>
                    <p:nvPr/>
                  </p:nvSpPr>
                  <p:spPr bwMode="auto">
                    <a:xfrm>
                      <a:off x="3520" y="1030"/>
                      <a:ext cx="164" cy="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Oval 134"/>
                    <p:cNvSpPr>
                      <a:spLocks noChangeArrowheads="1"/>
                    </p:cNvSpPr>
                    <p:nvPr/>
                  </p:nvSpPr>
                  <p:spPr bwMode="auto">
                    <a:xfrm>
                      <a:off x="3532" y="1341"/>
                      <a:ext cx="163" cy="1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Line 133"/>
                    <p:cNvSpPr>
                      <a:spLocks noChangeShapeType="1"/>
                    </p:cNvSpPr>
                    <p:nvPr/>
                  </p:nvSpPr>
                  <p:spPr bwMode="auto">
                    <a:xfrm>
                      <a:off x="3613" y="1193"/>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2"/>
                    <p:cNvSpPr>
                      <a:spLocks noChangeArrowheads="1"/>
                    </p:cNvSpPr>
                    <p:nvPr/>
                  </p:nvSpPr>
                  <p:spPr bwMode="auto">
                    <a:xfrm>
                      <a:off x="3531" y="1652"/>
                      <a:ext cx="164" cy="1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Line 131"/>
                    <p:cNvSpPr>
                      <a:spLocks noChangeShapeType="1"/>
                    </p:cNvSpPr>
                    <p:nvPr/>
                  </p:nvSpPr>
                  <p:spPr bwMode="auto">
                    <a:xfrm>
                      <a:off x="3617" y="1505"/>
                      <a:ext cx="1"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5" name="Line 129"/>
                  <p:cNvSpPr>
                    <a:spLocks noChangeShapeType="1"/>
                  </p:cNvSpPr>
                  <p:nvPr/>
                </p:nvSpPr>
                <p:spPr bwMode="auto">
                  <a:xfrm flipH="1">
                    <a:off x="3676" y="1172"/>
                    <a:ext cx="342"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28"/>
                  <p:cNvSpPr>
                    <a:spLocks noChangeShapeType="1"/>
                  </p:cNvSpPr>
                  <p:nvPr/>
                </p:nvSpPr>
                <p:spPr bwMode="auto">
                  <a:xfrm>
                    <a:off x="3676" y="1151"/>
                    <a:ext cx="349"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2"/>
                <p:cNvGrpSpPr>
                  <a:grpSpLocks/>
                </p:cNvGrpSpPr>
                <p:nvPr/>
              </p:nvGrpSpPr>
              <p:grpSpPr bwMode="auto">
                <a:xfrm>
                  <a:off x="3519" y="2000"/>
                  <a:ext cx="641" cy="790"/>
                  <a:chOff x="3520" y="1027"/>
                  <a:chExt cx="643" cy="790"/>
                </a:xfrm>
              </p:grpSpPr>
              <p:grpSp>
                <p:nvGrpSpPr>
                  <p:cNvPr id="119" name="Group 121"/>
                  <p:cNvGrpSpPr>
                    <a:grpSpLocks/>
                  </p:cNvGrpSpPr>
                  <p:nvPr/>
                </p:nvGrpSpPr>
                <p:grpSpPr bwMode="auto">
                  <a:xfrm>
                    <a:off x="3520" y="1030"/>
                    <a:ext cx="175" cy="787"/>
                    <a:chOff x="3520" y="1030"/>
                    <a:chExt cx="175" cy="787"/>
                  </a:xfrm>
                </p:grpSpPr>
                <p:sp>
                  <p:nvSpPr>
                    <p:cNvPr id="128" name="Oval 126"/>
                    <p:cNvSpPr>
                      <a:spLocks noChangeArrowheads="1"/>
                    </p:cNvSpPr>
                    <p:nvPr/>
                  </p:nvSpPr>
                  <p:spPr bwMode="auto">
                    <a:xfrm>
                      <a:off x="3520" y="1030"/>
                      <a:ext cx="164" cy="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Oval 125"/>
                    <p:cNvSpPr>
                      <a:spLocks noChangeArrowheads="1"/>
                    </p:cNvSpPr>
                    <p:nvPr/>
                  </p:nvSpPr>
                  <p:spPr bwMode="auto">
                    <a:xfrm>
                      <a:off x="3532" y="1341"/>
                      <a:ext cx="163" cy="1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Line 124"/>
                    <p:cNvSpPr>
                      <a:spLocks noChangeShapeType="1"/>
                    </p:cNvSpPr>
                    <p:nvPr/>
                  </p:nvSpPr>
                  <p:spPr bwMode="auto">
                    <a:xfrm>
                      <a:off x="3613" y="1193"/>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Oval 123"/>
                    <p:cNvSpPr>
                      <a:spLocks noChangeArrowheads="1"/>
                    </p:cNvSpPr>
                    <p:nvPr/>
                  </p:nvSpPr>
                  <p:spPr bwMode="auto">
                    <a:xfrm>
                      <a:off x="3531" y="1652"/>
                      <a:ext cx="164" cy="1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Line 122"/>
                    <p:cNvSpPr>
                      <a:spLocks noChangeShapeType="1"/>
                    </p:cNvSpPr>
                    <p:nvPr/>
                  </p:nvSpPr>
                  <p:spPr bwMode="auto">
                    <a:xfrm>
                      <a:off x="3617" y="1505"/>
                      <a:ext cx="1"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5"/>
                  <p:cNvGrpSpPr>
                    <a:grpSpLocks/>
                  </p:cNvGrpSpPr>
                  <p:nvPr/>
                </p:nvGrpSpPr>
                <p:grpSpPr bwMode="auto">
                  <a:xfrm>
                    <a:off x="3988" y="1027"/>
                    <a:ext cx="175" cy="787"/>
                    <a:chOff x="3520" y="1030"/>
                    <a:chExt cx="175" cy="787"/>
                  </a:xfrm>
                </p:grpSpPr>
                <p:sp>
                  <p:nvSpPr>
                    <p:cNvPr id="123" name="Oval 120"/>
                    <p:cNvSpPr>
                      <a:spLocks noChangeArrowheads="1"/>
                    </p:cNvSpPr>
                    <p:nvPr/>
                  </p:nvSpPr>
                  <p:spPr bwMode="auto">
                    <a:xfrm>
                      <a:off x="3520" y="1030"/>
                      <a:ext cx="164" cy="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Oval 119"/>
                    <p:cNvSpPr>
                      <a:spLocks noChangeArrowheads="1"/>
                    </p:cNvSpPr>
                    <p:nvPr/>
                  </p:nvSpPr>
                  <p:spPr bwMode="auto">
                    <a:xfrm>
                      <a:off x="3532" y="1341"/>
                      <a:ext cx="163" cy="16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18"/>
                    <p:cNvSpPr>
                      <a:spLocks noChangeShapeType="1"/>
                    </p:cNvSpPr>
                    <p:nvPr/>
                  </p:nvSpPr>
                  <p:spPr bwMode="auto">
                    <a:xfrm>
                      <a:off x="3613" y="1193"/>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117"/>
                    <p:cNvSpPr>
                      <a:spLocks noChangeArrowheads="1"/>
                    </p:cNvSpPr>
                    <p:nvPr/>
                  </p:nvSpPr>
                  <p:spPr bwMode="auto">
                    <a:xfrm>
                      <a:off x="3531" y="1652"/>
                      <a:ext cx="164" cy="1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Line 116"/>
                    <p:cNvSpPr>
                      <a:spLocks noChangeShapeType="1"/>
                    </p:cNvSpPr>
                    <p:nvPr/>
                  </p:nvSpPr>
                  <p:spPr bwMode="auto">
                    <a:xfrm>
                      <a:off x="3617" y="1505"/>
                      <a:ext cx="1"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1" name="Line 114"/>
                  <p:cNvSpPr>
                    <a:spLocks noChangeShapeType="1"/>
                  </p:cNvSpPr>
                  <p:nvPr/>
                </p:nvSpPr>
                <p:spPr bwMode="auto">
                  <a:xfrm flipH="1">
                    <a:off x="3676" y="1172"/>
                    <a:ext cx="342"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3"/>
                  <p:cNvSpPr>
                    <a:spLocks noChangeShapeType="1"/>
                  </p:cNvSpPr>
                  <p:nvPr/>
                </p:nvSpPr>
                <p:spPr bwMode="auto">
                  <a:xfrm>
                    <a:off x="3676" y="1151"/>
                    <a:ext cx="349"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7" name="Line 111"/>
                <p:cNvSpPr>
                  <a:spLocks noChangeShapeType="1"/>
                </p:cNvSpPr>
                <p:nvPr/>
              </p:nvSpPr>
              <p:spPr bwMode="auto">
                <a:xfrm flipH="1">
                  <a:off x="4080" y="1827"/>
                  <a:ext cx="2" cy="1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0"/>
                <p:cNvSpPr>
                  <a:spLocks noChangeShapeType="1"/>
                </p:cNvSpPr>
                <p:nvPr/>
              </p:nvSpPr>
              <p:spPr bwMode="auto">
                <a:xfrm>
                  <a:off x="3619" y="1820"/>
                  <a:ext cx="1"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1" name="Text Box 108"/>
              <p:cNvSpPr txBox="1">
                <a:spLocks noChangeArrowheads="1"/>
              </p:cNvSpPr>
              <p:nvPr/>
            </p:nvSpPr>
            <p:spPr bwMode="auto">
              <a:xfrm>
                <a:off x="2229" y="530"/>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2" name="Text Box 107"/>
              <p:cNvSpPr txBox="1">
                <a:spLocks noChangeArrowheads="1"/>
              </p:cNvSpPr>
              <p:nvPr/>
            </p:nvSpPr>
            <p:spPr bwMode="auto">
              <a:xfrm>
                <a:off x="2230" y="2156"/>
                <a:ext cx="61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3" name="Text Box 106"/>
              <p:cNvSpPr txBox="1">
                <a:spLocks noChangeArrowheads="1"/>
              </p:cNvSpPr>
              <p:nvPr/>
            </p:nvSpPr>
            <p:spPr bwMode="auto">
              <a:xfrm>
                <a:off x="3303" y="469"/>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4" name="Text Box 105"/>
              <p:cNvSpPr txBox="1">
                <a:spLocks noChangeArrowheads="1"/>
              </p:cNvSpPr>
              <p:nvPr/>
            </p:nvSpPr>
            <p:spPr bwMode="auto">
              <a:xfrm>
                <a:off x="3294" y="2011"/>
                <a:ext cx="67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8" name="Text Box 103"/>
            <p:cNvSpPr txBox="1">
              <a:spLocks noChangeArrowheads="1"/>
            </p:cNvSpPr>
            <p:nvPr/>
          </p:nvSpPr>
          <p:spPr bwMode="auto">
            <a:xfrm>
              <a:off x="2160" y="11947"/>
              <a:ext cx="163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b="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 </a:t>
              </a: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的构造</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9" name="Oval 102"/>
            <p:cNvSpPr>
              <a:spLocks noChangeArrowheads="1"/>
            </p:cNvSpPr>
            <p:nvPr/>
          </p:nvSpPr>
          <p:spPr bwMode="auto">
            <a:xfrm>
              <a:off x="4370" y="9773"/>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01"/>
            <p:cNvSpPr>
              <a:spLocks noChangeArrowheads="1"/>
            </p:cNvSpPr>
            <p:nvPr/>
          </p:nvSpPr>
          <p:spPr bwMode="auto">
            <a:xfrm>
              <a:off x="4383" y="10115"/>
              <a:ext cx="179"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100"/>
            <p:cNvSpPr>
              <a:spLocks noChangeShapeType="1"/>
            </p:cNvSpPr>
            <p:nvPr/>
          </p:nvSpPr>
          <p:spPr bwMode="auto">
            <a:xfrm>
              <a:off x="4472" y="9959"/>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99"/>
            <p:cNvSpPr>
              <a:spLocks noChangeArrowheads="1"/>
            </p:cNvSpPr>
            <p:nvPr/>
          </p:nvSpPr>
          <p:spPr bwMode="auto">
            <a:xfrm>
              <a:off x="4382" y="10457"/>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98"/>
            <p:cNvSpPr>
              <a:spLocks noChangeShapeType="1"/>
            </p:cNvSpPr>
            <p:nvPr/>
          </p:nvSpPr>
          <p:spPr bwMode="auto">
            <a:xfrm>
              <a:off x="4477" y="10301"/>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val 97"/>
            <p:cNvSpPr>
              <a:spLocks noChangeArrowheads="1"/>
            </p:cNvSpPr>
            <p:nvPr/>
          </p:nvSpPr>
          <p:spPr bwMode="auto">
            <a:xfrm>
              <a:off x="4885" y="9770"/>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96"/>
            <p:cNvSpPr>
              <a:spLocks noChangeArrowheads="1"/>
            </p:cNvSpPr>
            <p:nvPr/>
          </p:nvSpPr>
          <p:spPr bwMode="auto">
            <a:xfrm>
              <a:off x="4898" y="10111"/>
              <a:ext cx="179"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95"/>
            <p:cNvSpPr>
              <a:spLocks noChangeShapeType="1"/>
            </p:cNvSpPr>
            <p:nvPr/>
          </p:nvSpPr>
          <p:spPr bwMode="auto">
            <a:xfrm>
              <a:off x="4987" y="9956"/>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94"/>
            <p:cNvSpPr>
              <a:spLocks noChangeArrowheads="1"/>
            </p:cNvSpPr>
            <p:nvPr/>
          </p:nvSpPr>
          <p:spPr bwMode="auto">
            <a:xfrm>
              <a:off x="4897" y="10453"/>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93"/>
            <p:cNvSpPr>
              <a:spLocks noChangeShapeType="1"/>
            </p:cNvSpPr>
            <p:nvPr/>
          </p:nvSpPr>
          <p:spPr bwMode="auto">
            <a:xfrm>
              <a:off x="4992" y="10291"/>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92"/>
            <p:cNvSpPr>
              <a:spLocks noChangeShapeType="1"/>
            </p:cNvSpPr>
            <p:nvPr/>
          </p:nvSpPr>
          <p:spPr bwMode="auto">
            <a:xfrm flipH="1">
              <a:off x="4542" y="9929"/>
              <a:ext cx="376" cy="5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91"/>
            <p:cNvSpPr>
              <a:spLocks noChangeShapeType="1"/>
            </p:cNvSpPr>
            <p:nvPr/>
          </p:nvSpPr>
          <p:spPr bwMode="auto">
            <a:xfrm>
              <a:off x="4542" y="9906"/>
              <a:ext cx="384" cy="5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90"/>
            <p:cNvSpPr>
              <a:spLocks noChangeArrowheads="1"/>
            </p:cNvSpPr>
            <p:nvPr/>
          </p:nvSpPr>
          <p:spPr bwMode="auto">
            <a:xfrm>
              <a:off x="4369" y="10842"/>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89"/>
            <p:cNvSpPr>
              <a:spLocks noChangeArrowheads="1"/>
            </p:cNvSpPr>
            <p:nvPr/>
          </p:nvSpPr>
          <p:spPr bwMode="auto">
            <a:xfrm>
              <a:off x="4382" y="11184"/>
              <a:ext cx="179"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88"/>
            <p:cNvSpPr>
              <a:spLocks noChangeShapeType="1"/>
            </p:cNvSpPr>
            <p:nvPr/>
          </p:nvSpPr>
          <p:spPr bwMode="auto">
            <a:xfrm>
              <a:off x="4471" y="11028"/>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87"/>
            <p:cNvSpPr>
              <a:spLocks noChangeArrowheads="1"/>
            </p:cNvSpPr>
            <p:nvPr/>
          </p:nvSpPr>
          <p:spPr bwMode="auto">
            <a:xfrm>
              <a:off x="4381" y="11526"/>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86"/>
            <p:cNvSpPr>
              <a:spLocks noChangeShapeType="1"/>
            </p:cNvSpPr>
            <p:nvPr/>
          </p:nvSpPr>
          <p:spPr bwMode="auto">
            <a:xfrm>
              <a:off x="4476" y="11370"/>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85"/>
            <p:cNvSpPr>
              <a:spLocks noChangeArrowheads="1"/>
            </p:cNvSpPr>
            <p:nvPr/>
          </p:nvSpPr>
          <p:spPr bwMode="auto">
            <a:xfrm>
              <a:off x="4882" y="10839"/>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84"/>
            <p:cNvSpPr>
              <a:spLocks noChangeArrowheads="1"/>
            </p:cNvSpPr>
            <p:nvPr/>
          </p:nvSpPr>
          <p:spPr bwMode="auto">
            <a:xfrm>
              <a:off x="4895" y="11180"/>
              <a:ext cx="179"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83"/>
            <p:cNvSpPr>
              <a:spLocks noChangeShapeType="1"/>
            </p:cNvSpPr>
            <p:nvPr/>
          </p:nvSpPr>
          <p:spPr bwMode="auto">
            <a:xfrm>
              <a:off x="4984" y="11025"/>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82"/>
            <p:cNvSpPr>
              <a:spLocks noChangeArrowheads="1"/>
            </p:cNvSpPr>
            <p:nvPr/>
          </p:nvSpPr>
          <p:spPr bwMode="auto">
            <a:xfrm>
              <a:off x="4894" y="11522"/>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81"/>
            <p:cNvSpPr>
              <a:spLocks noChangeShapeType="1"/>
            </p:cNvSpPr>
            <p:nvPr/>
          </p:nvSpPr>
          <p:spPr bwMode="auto">
            <a:xfrm>
              <a:off x="4988" y="11367"/>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80"/>
            <p:cNvSpPr>
              <a:spLocks noChangeShapeType="1"/>
            </p:cNvSpPr>
            <p:nvPr/>
          </p:nvSpPr>
          <p:spPr bwMode="auto">
            <a:xfrm flipH="1">
              <a:off x="4539" y="10998"/>
              <a:ext cx="376" cy="5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79"/>
            <p:cNvSpPr>
              <a:spLocks noChangeShapeType="1"/>
            </p:cNvSpPr>
            <p:nvPr/>
          </p:nvSpPr>
          <p:spPr bwMode="auto">
            <a:xfrm>
              <a:off x="4539" y="10975"/>
              <a:ext cx="384" cy="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78"/>
            <p:cNvSpPr>
              <a:spLocks noChangeShapeType="1"/>
            </p:cNvSpPr>
            <p:nvPr/>
          </p:nvSpPr>
          <p:spPr bwMode="auto">
            <a:xfrm>
              <a:off x="4981" y="10635"/>
              <a:ext cx="5" cy="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77"/>
            <p:cNvSpPr>
              <a:spLocks noChangeShapeType="1"/>
            </p:cNvSpPr>
            <p:nvPr/>
          </p:nvSpPr>
          <p:spPr bwMode="auto">
            <a:xfrm>
              <a:off x="4479" y="10641"/>
              <a:ext cx="1" cy="2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Text Box 76"/>
            <p:cNvSpPr txBox="1">
              <a:spLocks noChangeArrowheads="1"/>
            </p:cNvSpPr>
            <p:nvPr/>
          </p:nvSpPr>
          <p:spPr bwMode="auto">
            <a:xfrm>
              <a:off x="3874" y="9798"/>
              <a:ext cx="74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6" name="Text Box 75"/>
            <p:cNvSpPr txBox="1">
              <a:spLocks noChangeArrowheads="1"/>
            </p:cNvSpPr>
            <p:nvPr/>
          </p:nvSpPr>
          <p:spPr bwMode="auto">
            <a:xfrm>
              <a:off x="3865" y="11545"/>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7" name="Text Box 74"/>
            <p:cNvSpPr txBox="1">
              <a:spLocks noChangeArrowheads="1"/>
            </p:cNvSpPr>
            <p:nvPr/>
          </p:nvSpPr>
          <p:spPr bwMode="auto">
            <a:xfrm>
              <a:off x="4968" y="9610"/>
              <a:ext cx="6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8" name="Text Box 73"/>
            <p:cNvSpPr txBox="1">
              <a:spLocks noChangeArrowheads="1"/>
            </p:cNvSpPr>
            <p:nvPr/>
          </p:nvSpPr>
          <p:spPr bwMode="auto">
            <a:xfrm>
              <a:off x="4978" y="11359"/>
              <a:ext cx="6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9" name="Text Box 72"/>
            <p:cNvSpPr txBox="1">
              <a:spLocks noChangeArrowheads="1"/>
            </p:cNvSpPr>
            <p:nvPr/>
          </p:nvSpPr>
          <p:spPr bwMode="auto">
            <a:xfrm>
              <a:off x="3662" y="11943"/>
              <a:ext cx="200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第</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种一次穿越</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40" name="Line 71"/>
            <p:cNvSpPr>
              <a:spLocks noChangeShapeType="1"/>
            </p:cNvSpPr>
            <p:nvPr/>
          </p:nvSpPr>
          <p:spPr bwMode="auto">
            <a:xfrm>
              <a:off x="4264" y="9606"/>
              <a:ext cx="162" cy="1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70"/>
            <p:cNvSpPr>
              <a:spLocks noChangeShapeType="1"/>
            </p:cNvSpPr>
            <p:nvPr/>
          </p:nvSpPr>
          <p:spPr bwMode="auto">
            <a:xfrm flipH="1">
              <a:off x="4340" y="11708"/>
              <a:ext cx="109" cy="2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9"/>
            <p:cNvSpPr>
              <a:spLocks noChangeShapeType="1"/>
            </p:cNvSpPr>
            <p:nvPr/>
          </p:nvSpPr>
          <p:spPr bwMode="auto">
            <a:xfrm flipH="1">
              <a:off x="6744" y="9599"/>
              <a:ext cx="73" cy="1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Oval 68"/>
            <p:cNvSpPr>
              <a:spLocks noChangeArrowheads="1"/>
            </p:cNvSpPr>
            <p:nvPr/>
          </p:nvSpPr>
          <p:spPr bwMode="auto">
            <a:xfrm>
              <a:off x="6103" y="9785"/>
              <a:ext cx="182"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67"/>
            <p:cNvSpPr>
              <a:spLocks noChangeArrowheads="1"/>
            </p:cNvSpPr>
            <p:nvPr/>
          </p:nvSpPr>
          <p:spPr bwMode="auto">
            <a:xfrm>
              <a:off x="6117" y="10127"/>
              <a:ext cx="179"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66"/>
            <p:cNvSpPr>
              <a:spLocks noChangeShapeType="1"/>
            </p:cNvSpPr>
            <p:nvPr/>
          </p:nvSpPr>
          <p:spPr bwMode="auto">
            <a:xfrm>
              <a:off x="6207" y="9971"/>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Oval 65"/>
            <p:cNvSpPr>
              <a:spLocks noChangeArrowheads="1"/>
            </p:cNvSpPr>
            <p:nvPr/>
          </p:nvSpPr>
          <p:spPr bwMode="auto">
            <a:xfrm>
              <a:off x="6115" y="10469"/>
              <a:ext cx="181" cy="18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64"/>
            <p:cNvSpPr>
              <a:spLocks noChangeShapeType="1"/>
            </p:cNvSpPr>
            <p:nvPr/>
          </p:nvSpPr>
          <p:spPr bwMode="auto">
            <a:xfrm>
              <a:off x="6210" y="10314"/>
              <a:ext cx="1" cy="1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63"/>
            <p:cNvSpPr>
              <a:spLocks noChangeArrowheads="1"/>
            </p:cNvSpPr>
            <p:nvPr/>
          </p:nvSpPr>
          <p:spPr bwMode="auto">
            <a:xfrm>
              <a:off x="6618" y="9782"/>
              <a:ext cx="181"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62"/>
            <p:cNvSpPr>
              <a:spLocks noChangeArrowheads="1"/>
            </p:cNvSpPr>
            <p:nvPr/>
          </p:nvSpPr>
          <p:spPr bwMode="auto">
            <a:xfrm>
              <a:off x="6631" y="10124"/>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61"/>
            <p:cNvSpPr>
              <a:spLocks noChangeShapeType="1"/>
            </p:cNvSpPr>
            <p:nvPr/>
          </p:nvSpPr>
          <p:spPr bwMode="auto">
            <a:xfrm>
              <a:off x="6720" y="9961"/>
              <a:ext cx="2"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60"/>
            <p:cNvSpPr>
              <a:spLocks noChangeArrowheads="1"/>
            </p:cNvSpPr>
            <p:nvPr/>
          </p:nvSpPr>
          <p:spPr bwMode="auto">
            <a:xfrm>
              <a:off x="6630" y="10466"/>
              <a:ext cx="181"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59"/>
            <p:cNvSpPr>
              <a:spLocks noChangeShapeType="1"/>
            </p:cNvSpPr>
            <p:nvPr/>
          </p:nvSpPr>
          <p:spPr bwMode="auto">
            <a:xfrm>
              <a:off x="6724" y="10310"/>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8"/>
            <p:cNvSpPr>
              <a:spLocks noChangeShapeType="1"/>
            </p:cNvSpPr>
            <p:nvPr/>
          </p:nvSpPr>
          <p:spPr bwMode="auto">
            <a:xfrm flipH="1">
              <a:off x="6275" y="9941"/>
              <a:ext cx="376" cy="5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7"/>
            <p:cNvSpPr>
              <a:spLocks noChangeShapeType="1"/>
            </p:cNvSpPr>
            <p:nvPr/>
          </p:nvSpPr>
          <p:spPr bwMode="auto">
            <a:xfrm>
              <a:off x="6275" y="9918"/>
              <a:ext cx="383" cy="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56"/>
            <p:cNvSpPr>
              <a:spLocks noChangeArrowheads="1"/>
            </p:cNvSpPr>
            <p:nvPr/>
          </p:nvSpPr>
          <p:spPr bwMode="auto">
            <a:xfrm>
              <a:off x="6103" y="10855"/>
              <a:ext cx="180"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5"/>
            <p:cNvSpPr>
              <a:spLocks noChangeArrowheads="1"/>
            </p:cNvSpPr>
            <p:nvPr/>
          </p:nvSpPr>
          <p:spPr bwMode="auto">
            <a:xfrm>
              <a:off x="6115" y="11196"/>
              <a:ext cx="181"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4"/>
            <p:cNvSpPr>
              <a:spLocks noChangeShapeType="1"/>
            </p:cNvSpPr>
            <p:nvPr/>
          </p:nvSpPr>
          <p:spPr bwMode="auto">
            <a:xfrm>
              <a:off x="6205" y="11042"/>
              <a:ext cx="2" cy="1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Oval 53"/>
            <p:cNvSpPr>
              <a:spLocks noChangeArrowheads="1"/>
            </p:cNvSpPr>
            <p:nvPr/>
          </p:nvSpPr>
          <p:spPr bwMode="auto">
            <a:xfrm>
              <a:off x="6114" y="11539"/>
              <a:ext cx="182" cy="18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2"/>
            <p:cNvSpPr>
              <a:spLocks noChangeShapeType="1"/>
            </p:cNvSpPr>
            <p:nvPr/>
          </p:nvSpPr>
          <p:spPr bwMode="auto">
            <a:xfrm>
              <a:off x="6209" y="11384"/>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51"/>
            <p:cNvSpPr>
              <a:spLocks noChangeArrowheads="1"/>
            </p:cNvSpPr>
            <p:nvPr/>
          </p:nvSpPr>
          <p:spPr bwMode="auto">
            <a:xfrm>
              <a:off x="6614" y="10852"/>
              <a:ext cx="181"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50"/>
            <p:cNvSpPr>
              <a:spLocks noChangeArrowheads="1"/>
            </p:cNvSpPr>
            <p:nvPr/>
          </p:nvSpPr>
          <p:spPr bwMode="auto">
            <a:xfrm>
              <a:off x="6628" y="11194"/>
              <a:ext cx="178"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49"/>
            <p:cNvSpPr>
              <a:spLocks noChangeShapeType="1"/>
            </p:cNvSpPr>
            <p:nvPr/>
          </p:nvSpPr>
          <p:spPr bwMode="auto">
            <a:xfrm>
              <a:off x="6717" y="11038"/>
              <a:ext cx="1" cy="15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48"/>
            <p:cNvSpPr>
              <a:spLocks noChangeArrowheads="1"/>
            </p:cNvSpPr>
            <p:nvPr/>
          </p:nvSpPr>
          <p:spPr bwMode="auto">
            <a:xfrm>
              <a:off x="6627" y="11536"/>
              <a:ext cx="179"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47"/>
            <p:cNvSpPr>
              <a:spLocks noChangeShapeType="1"/>
            </p:cNvSpPr>
            <p:nvPr/>
          </p:nvSpPr>
          <p:spPr bwMode="auto">
            <a:xfrm>
              <a:off x="6722" y="11381"/>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46"/>
            <p:cNvSpPr>
              <a:spLocks noChangeShapeType="1"/>
            </p:cNvSpPr>
            <p:nvPr/>
          </p:nvSpPr>
          <p:spPr bwMode="auto">
            <a:xfrm flipH="1">
              <a:off x="6274" y="11012"/>
              <a:ext cx="373" cy="5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45"/>
            <p:cNvSpPr>
              <a:spLocks noChangeShapeType="1"/>
            </p:cNvSpPr>
            <p:nvPr/>
          </p:nvSpPr>
          <p:spPr bwMode="auto">
            <a:xfrm>
              <a:off x="6274" y="10989"/>
              <a:ext cx="383" cy="5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44"/>
            <p:cNvSpPr>
              <a:spLocks noChangeShapeType="1"/>
            </p:cNvSpPr>
            <p:nvPr/>
          </p:nvSpPr>
          <p:spPr bwMode="auto">
            <a:xfrm flipH="1">
              <a:off x="6719" y="10662"/>
              <a:ext cx="3" cy="18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43"/>
            <p:cNvSpPr>
              <a:spLocks noChangeShapeType="1"/>
            </p:cNvSpPr>
            <p:nvPr/>
          </p:nvSpPr>
          <p:spPr bwMode="auto">
            <a:xfrm>
              <a:off x="6213" y="10654"/>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ext Box 42"/>
            <p:cNvSpPr txBox="1">
              <a:spLocks noChangeArrowheads="1"/>
            </p:cNvSpPr>
            <p:nvPr/>
          </p:nvSpPr>
          <p:spPr bwMode="auto">
            <a:xfrm>
              <a:off x="5560" y="9722"/>
              <a:ext cx="74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0" name="Text Box 41"/>
            <p:cNvSpPr txBox="1">
              <a:spLocks noChangeArrowheads="1"/>
            </p:cNvSpPr>
            <p:nvPr/>
          </p:nvSpPr>
          <p:spPr bwMode="auto">
            <a:xfrm>
              <a:off x="5560" y="11474"/>
              <a:ext cx="74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1" name="Text Box 40"/>
            <p:cNvSpPr txBox="1">
              <a:spLocks noChangeArrowheads="1"/>
            </p:cNvSpPr>
            <p:nvPr/>
          </p:nvSpPr>
          <p:spPr bwMode="auto">
            <a:xfrm>
              <a:off x="6701" y="9610"/>
              <a:ext cx="62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2" name="Text Box 39"/>
            <p:cNvSpPr txBox="1">
              <a:spLocks noChangeArrowheads="1"/>
            </p:cNvSpPr>
            <p:nvPr/>
          </p:nvSpPr>
          <p:spPr bwMode="auto">
            <a:xfrm>
              <a:off x="6712" y="11451"/>
              <a:ext cx="637"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3" name="Text Box 38"/>
            <p:cNvSpPr txBox="1">
              <a:spLocks noChangeArrowheads="1"/>
            </p:cNvSpPr>
            <p:nvPr/>
          </p:nvSpPr>
          <p:spPr bwMode="auto">
            <a:xfrm>
              <a:off x="5595" y="11919"/>
              <a:ext cx="200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第</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种一次穿越</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74" name="Line 37"/>
            <p:cNvSpPr>
              <a:spLocks noChangeShapeType="1"/>
            </p:cNvSpPr>
            <p:nvPr/>
          </p:nvSpPr>
          <p:spPr bwMode="auto">
            <a:xfrm>
              <a:off x="6752" y="11703"/>
              <a:ext cx="172" cy="2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36"/>
            <p:cNvSpPr>
              <a:spLocks noChangeArrowheads="1"/>
            </p:cNvSpPr>
            <p:nvPr/>
          </p:nvSpPr>
          <p:spPr bwMode="auto">
            <a:xfrm>
              <a:off x="7837" y="9747"/>
              <a:ext cx="181"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5"/>
            <p:cNvSpPr>
              <a:spLocks noChangeArrowheads="1"/>
            </p:cNvSpPr>
            <p:nvPr/>
          </p:nvSpPr>
          <p:spPr bwMode="auto">
            <a:xfrm>
              <a:off x="7850" y="10089"/>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34"/>
            <p:cNvSpPr>
              <a:spLocks noChangeShapeType="1"/>
            </p:cNvSpPr>
            <p:nvPr/>
          </p:nvSpPr>
          <p:spPr bwMode="auto">
            <a:xfrm>
              <a:off x="7939" y="9927"/>
              <a:ext cx="2"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Oval 33"/>
            <p:cNvSpPr>
              <a:spLocks noChangeArrowheads="1"/>
            </p:cNvSpPr>
            <p:nvPr/>
          </p:nvSpPr>
          <p:spPr bwMode="auto">
            <a:xfrm>
              <a:off x="7849" y="10432"/>
              <a:ext cx="181"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32"/>
            <p:cNvSpPr>
              <a:spLocks noChangeShapeType="1"/>
            </p:cNvSpPr>
            <p:nvPr/>
          </p:nvSpPr>
          <p:spPr bwMode="auto">
            <a:xfrm>
              <a:off x="7944" y="10270"/>
              <a:ext cx="2" cy="1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31"/>
            <p:cNvSpPr>
              <a:spLocks noChangeArrowheads="1"/>
            </p:cNvSpPr>
            <p:nvPr/>
          </p:nvSpPr>
          <p:spPr bwMode="auto">
            <a:xfrm>
              <a:off x="8352" y="9744"/>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30"/>
            <p:cNvSpPr>
              <a:spLocks noChangeArrowheads="1"/>
            </p:cNvSpPr>
            <p:nvPr/>
          </p:nvSpPr>
          <p:spPr bwMode="auto">
            <a:xfrm>
              <a:off x="8365" y="10086"/>
              <a:ext cx="179"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Line 29"/>
            <p:cNvSpPr>
              <a:spLocks noChangeShapeType="1"/>
            </p:cNvSpPr>
            <p:nvPr/>
          </p:nvSpPr>
          <p:spPr bwMode="auto">
            <a:xfrm>
              <a:off x="8454" y="9930"/>
              <a:ext cx="1"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28"/>
            <p:cNvSpPr>
              <a:spLocks noChangeArrowheads="1"/>
            </p:cNvSpPr>
            <p:nvPr/>
          </p:nvSpPr>
          <p:spPr bwMode="auto">
            <a:xfrm>
              <a:off x="8364" y="10429"/>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Line 27"/>
            <p:cNvSpPr>
              <a:spLocks noChangeShapeType="1"/>
            </p:cNvSpPr>
            <p:nvPr/>
          </p:nvSpPr>
          <p:spPr bwMode="auto">
            <a:xfrm>
              <a:off x="8459" y="10274"/>
              <a:ext cx="1" cy="1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26"/>
            <p:cNvSpPr>
              <a:spLocks noChangeShapeType="1"/>
            </p:cNvSpPr>
            <p:nvPr/>
          </p:nvSpPr>
          <p:spPr bwMode="auto">
            <a:xfrm flipH="1">
              <a:off x="8009" y="9903"/>
              <a:ext cx="376" cy="5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25"/>
            <p:cNvSpPr>
              <a:spLocks noChangeShapeType="1"/>
            </p:cNvSpPr>
            <p:nvPr/>
          </p:nvSpPr>
          <p:spPr bwMode="auto">
            <a:xfrm>
              <a:off x="8009" y="9880"/>
              <a:ext cx="384" cy="57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Oval 24"/>
            <p:cNvSpPr>
              <a:spLocks noChangeArrowheads="1"/>
            </p:cNvSpPr>
            <p:nvPr/>
          </p:nvSpPr>
          <p:spPr bwMode="auto">
            <a:xfrm>
              <a:off x="7836" y="10819"/>
              <a:ext cx="180"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23"/>
            <p:cNvSpPr>
              <a:spLocks noChangeArrowheads="1"/>
            </p:cNvSpPr>
            <p:nvPr/>
          </p:nvSpPr>
          <p:spPr bwMode="auto">
            <a:xfrm>
              <a:off x="7849" y="11161"/>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Line 22"/>
            <p:cNvSpPr>
              <a:spLocks noChangeShapeType="1"/>
            </p:cNvSpPr>
            <p:nvPr/>
          </p:nvSpPr>
          <p:spPr bwMode="auto">
            <a:xfrm>
              <a:off x="7938" y="11006"/>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21"/>
            <p:cNvSpPr>
              <a:spLocks noChangeArrowheads="1"/>
            </p:cNvSpPr>
            <p:nvPr/>
          </p:nvSpPr>
          <p:spPr bwMode="auto">
            <a:xfrm>
              <a:off x="7848" y="11503"/>
              <a:ext cx="181" cy="1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20"/>
            <p:cNvSpPr>
              <a:spLocks noChangeShapeType="1"/>
            </p:cNvSpPr>
            <p:nvPr/>
          </p:nvSpPr>
          <p:spPr bwMode="auto">
            <a:xfrm>
              <a:off x="7943" y="11349"/>
              <a:ext cx="1" cy="1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Oval 19"/>
            <p:cNvSpPr>
              <a:spLocks noChangeArrowheads="1"/>
            </p:cNvSpPr>
            <p:nvPr/>
          </p:nvSpPr>
          <p:spPr bwMode="auto">
            <a:xfrm>
              <a:off x="8349" y="10816"/>
              <a:ext cx="180" cy="1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18"/>
            <p:cNvSpPr>
              <a:spLocks noChangeArrowheads="1"/>
            </p:cNvSpPr>
            <p:nvPr/>
          </p:nvSpPr>
          <p:spPr bwMode="auto">
            <a:xfrm>
              <a:off x="8362" y="11158"/>
              <a:ext cx="179"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Line 17"/>
            <p:cNvSpPr>
              <a:spLocks noChangeShapeType="1"/>
            </p:cNvSpPr>
            <p:nvPr/>
          </p:nvSpPr>
          <p:spPr bwMode="auto">
            <a:xfrm>
              <a:off x="8451" y="11002"/>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16"/>
            <p:cNvSpPr>
              <a:spLocks noChangeArrowheads="1"/>
            </p:cNvSpPr>
            <p:nvPr/>
          </p:nvSpPr>
          <p:spPr bwMode="auto">
            <a:xfrm>
              <a:off x="8361" y="11501"/>
              <a:ext cx="180" cy="1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15"/>
            <p:cNvSpPr>
              <a:spLocks noChangeShapeType="1"/>
            </p:cNvSpPr>
            <p:nvPr/>
          </p:nvSpPr>
          <p:spPr bwMode="auto">
            <a:xfrm>
              <a:off x="8455" y="11338"/>
              <a:ext cx="1"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4"/>
            <p:cNvSpPr>
              <a:spLocks noChangeShapeType="1"/>
            </p:cNvSpPr>
            <p:nvPr/>
          </p:nvSpPr>
          <p:spPr bwMode="auto">
            <a:xfrm flipH="1">
              <a:off x="8007" y="10975"/>
              <a:ext cx="375" cy="5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3"/>
            <p:cNvSpPr>
              <a:spLocks noChangeShapeType="1"/>
            </p:cNvSpPr>
            <p:nvPr/>
          </p:nvSpPr>
          <p:spPr bwMode="auto">
            <a:xfrm>
              <a:off x="8007" y="10952"/>
              <a:ext cx="383" cy="5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2"/>
            <p:cNvSpPr>
              <a:spLocks noChangeShapeType="1"/>
            </p:cNvSpPr>
            <p:nvPr/>
          </p:nvSpPr>
          <p:spPr bwMode="auto">
            <a:xfrm flipH="1">
              <a:off x="8453" y="10624"/>
              <a:ext cx="2" cy="1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1"/>
            <p:cNvSpPr>
              <a:spLocks noChangeShapeType="1"/>
            </p:cNvSpPr>
            <p:nvPr/>
          </p:nvSpPr>
          <p:spPr bwMode="auto">
            <a:xfrm>
              <a:off x="7946" y="10618"/>
              <a:ext cx="1" cy="20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Text Box 10"/>
            <p:cNvSpPr txBox="1">
              <a:spLocks noChangeArrowheads="1"/>
            </p:cNvSpPr>
            <p:nvPr/>
          </p:nvSpPr>
          <p:spPr bwMode="auto">
            <a:xfrm>
              <a:off x="7328" y="9662"/>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2" name="Text Box 9"/>
            <p:cNvSpPr txBox="1">
              <a:spLocks noChangeArrowheads="1"/>
            </p:cNvSpPr>
            <p:nvPr/>
          </p:nvSpPr>
          <p:spPr bwMode="auto">
            <a:xfrm>
              <a:off x="7321" y="11437"/>
              <a:ext cx="74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uv</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3" name="Text Box 8"/>
            <p:cNvSpPr txBox="1">
              <a:spLocks noChangeArrowheads="1"/>
            </p:cNvSpPr>
            <p:nvPr/>
          </p:nvSpPr>
          <p:spPr bwMode="auto">
            <a:xfrm>
              <a:off x="8486" y="9636"/>
              <a:ext cx="74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4" name="Text Box 7"/>
            <p:cNvSpPr txBox="1">
              <a:spLocks noChangeArrowheads="1"/>
            </p:cNvSpPr>
            <p:nvPr/>
          </p:nvSpPr>
          <p:spPr bwMode="auto">
            <a:xfrm>
              <a:off x="8496" y="11431"/>
              <a:ext cx="62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5" name="Text Box 6"/>
            <p:cNvSpPr txBox="1">
              <a:spLocks noChangeArrowheads="1"/>
            </p:cNvSpPr>
            <p:nvPr/>
          </p:nvSpPr>
          <p:spPr bwMode="auto">
            <a:xfrm>
              <a:off x="7537" y="11896"/>
              <a:ext cx="141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两次穿越</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106" name="Line 5"/>
            <p:cNvSpPr>
              <a:spLocks noChangeShapeType="1"/>
            </p:cNvSpPr>
            <p:nvPr/>
          </p:nvSpPr>
          <p:spPr bwMode="auto">
            <a:xfrm>
              <a:off x="7792" y="9599"/>
              <a:ext cx="108" cy="1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4"/>
            <p:cNvSpPr>
              <a:spLocks noChangeShapeType="1"/>
            </p:cNvSpPr>
            <p:nvPr/>
          </p:nvSpPr>
          <p:spPr bwMode="auto">
            <a:xfrm flipH="1">
              <a:off x="7835" y="11687"/>
              <a:ext cx="98" cy="2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3"/>
            <p:cNvSpPr>
              <a:spLocks noChangeShapeType="1"/>
            </p:cNvSpPr>
            <p:nvPr/>
          </p:nvSpPr>
          <p:spPr bwMode="auto">
            <a:xfrm flipH="1">
              <a:off x="8456" y="9606"/>
              <a:ext cx="95" cy="1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
            <p:cNvSpPr>
              <a:spLocks noChangeShapeType="1"/>
            </p:cNvSpPr>
            <p:nvPr/>
          </p:nvSpPr>
          <p:spPr bwMode="auto">
            <a:xfrm>
              <a:off x="8456" y="11678"/>
              <a:ext cx="128" cy="23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7" name="TextBox 146"/>
          <p:cNvSpPr txBox="1"/>
          <p:nvPr/>
        </p:nvSpPr>
        <p:spPr>
          <a:xfrm>
            <a:off x="1152956" y="4680972"/>
            <a:ext cx="7161784" cy="1701748"/>
          </a:xfrm>
          <a:prstGeom prst="rect">
            <a:avLst/>
          </a:prstGeom>
          <a:noFill/>
        </p:spPr>
        <p:txBody>
          <a:bodyPr wrap="square" rtlCol="0">
            <a:spAutoFit/>
          </a:bodyPr>
          <a:lstStyle/>
          <a:p>
            <a:pPr marL="457200" indent="-457200">
              <a:lnSpc>
                <a:spcPct val="150000"/>
              </a:lnSpc>
              <a:buFont typeface="Symbol" pitchFamily="18" charset="2"/>
              <a:buChar char="·"/>
            </a:pPr>
            <a:r>
              <a:rPr lang="en-US" i="1" dirty="0" err="1">
                <a:latin typeface="Times New Roman" pitchFamily="18" charset="0"/>
                <a:ea typeface="SimSun" pitchFamily="2" charset="-122"/>
                <a:cs typeface="Times New Roman" pitchFamily="18" charset="0"/>
              </a:rPr>
              <a:t>W</a:t>
            </a:r>
            <a:r>
              <a:rPr lang="en-US" sz="2400" i="1" baseline="-25000" dirty="0" err="1">
                <a:latin typeface="Times New Roman" pitchFamily="18" charset="0"/>
                <a:ea typeface="SimSun" pitchFamily="2" charset="-122"/>
                <a:cs typeface="Times New Roman" pitchFamily="18" charset="0"/>
              </a:rPr>
              <a:t>uv</a:t>
            </a:r>
            <a:r>
              <a:rPr lang="zh-CN" altLang="en-US" dirty="0">
                <a:latin typeface="Times New Roman" pitchFamily="18" charset="0"/>
                <a:ea typeface="SimSun" pitchFamily="2" charset="-122"/>
                <a:cs typeface="Times New Roman" pitchFamily="18" charset="0"/>
              </a:rPr>
              <a:t>含</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个顶点。其中有标记的</a:t>
            </a:r>
            <a:r>
              <a:rPr lang="en-US" dirty="0">
                <a:latin typeface="Times New Roman" pitchFamily="18" charset="0"/>
                <a:ea typeface="SimSun" pitchFamily="2" charset="-122"/>
                <a:cs typeface="Times New Roman" pitchFamily="18" charset="0"/>
              </a:rPr>
              <a:t>4个</a:t>
            </a:r>
            <a:r>
              <a:rPr lang="zh-CN" altLang="en-US" dirty="0">
                <a:latin typeface="Times New Roman" pitchFamily="18" charset="0"/>
                <a:ea typeface="SimSun" pitchFamily="2" charset="-122"/>
                <a:cs typeface="Times New Roman" pitchFamily="18" charset="0"/>
              </a:rPr>
              <a:t>顶点与图</a:t>
            </a:r>
            <a:r>
              <a:rPr lang="en-US" altLang="zh-CN"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中其它顶点相连。</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如果它被</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的一条哈密尔顿回路穿过的话，只能有右侧</a:t>
            </a:r>
            <a:r>
              <a:rPr lang="en-US" altLang="zh-CN" dirty="0">
                <a:latin typeface="Times New Roman" pitchFamily="18" charset="0"/>
                <a:ea typeface="SimSun" pitchFamily="2" charset="-122"/>
                <a:cs typeface="Times New Roman" pitchFamily="18" charset="0"/>
              </a:rPr>
              <a:t>(b)(c)(d)</a:t>
            </a:r>
            <a:r>
              <a:rPr lang="zh-CN" altLang="en-US" dirty="0">
                <a:latin typeface="Times New Roman" pitchFamily="18" charset="0"/>
                <a:ea typeface="SimSun" pitchFamily="2" charset="-122"/>
                <a:cs typeface="Times New Roman" pitchFamily="18" charset="0"/>
              </a:rPr>
              <a:t>三种可能访问方式</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不存在任何其它的访问方式能够遍历小器具中的</a:t>
            </a:r>
            <a:r>
              <a:rPr lang="en-US" altLang="zh-CN"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个顶点。</a:t>
            </a:r>
            <a:endParaRPr lang="en-US" altLang="zh-CN" dirty="0">
              <a:latin typeface="Times New Roman" pitchFamily="18" charset="0"/>
              <a:ea typeface="SimSun" pitchFamily="2" charset="-122"/>
              <a:cs typeface="Times New Roman" pitchFamily="18" charset="0"/>
            </a:endParaRPr>
          </a:p>
        </p:txBody>
      </p:sp>
      <p:sp>
        <p:nvSpPr>
          <p:cNvPr id="148" name="矩形 147">
            <a:extLst>
              <a:ext uri="{FF2B5EF4-FFF2-40B4-BE49-F238E27FC236}">
                <a16:creationId xmlns:a16="http://schemas.microsoft.com/office/drawing/2014/main" id="{966A6465-BE28-49F1-A416-EF5941C4D52D}"/>
              </a:ext>
            </a:extLst>
          </p:cNvPr>
          <p:cNvSpPr/>
          <p:nvPr/>
        </p:nvSpPr>
        <p:spPr>
          <a:xfrm>
            <a:off x="834487" y="5545231"/>
            <a:ext cx="7553966" cy="1200329"/>
          </a:xfrm>
          <a:prstGeom prst="rect">
            <a:avLst/>
          </a:prstGeom>
          <a:solidFill>
            <a:srgbClr val="FFC000"/>
          </a:solidFill>
          <a:ln w="34925">
            <a:solidFill>
              <a:schemeClr val="accent1">
                <a:shade val="50000"/>
              </a:schemeClr>
            </a:solidFill>
          </a:ln>
        </p:spPr>
        <p:txBody>
          <a:bodyPr wrap="square">
            <a:spAutoFit/>
          </a:bodyPr>
          <a:lstStyle/>
          <a:p>
            <a:r>
              <a:rPr lang="zh-CN" altLang="en-US" sz="2400" dirty="0"/>
              <a:t>具体采用哪种访问方式，取决于哪个端点被选入</a:t>
            </a:r>
            <a:r>
              <a:rPr lang="en-US" altLang="zh-CN" sz="2400" i="1" dirty="0"/>
              <a:t>k</a:t>
            </a:r>
            <a:r>
              <a:rPr lang="en-US" altLang="zh-CN" sz="2400" dirty="0"/>
              <a:t>-cover…</a:t>
            </a:r>
            <a:r>
              <a:rPr lang="zh-CN" altLang="en-US" sz="2400" dirty="0"/>
              <a:t>如果</a:t>
            </a:r>
            <a:r>
              <a:rPr lang="en-US" altLang="zh-CN" sz="2400" i="1" dirty="0"/>
              <a:t>u</a:t>
            </a:r>
            <a:r>
              <a:rPr lang="zh-CN" altLang="en-US" sz="2400" dirty="0"/>
              <a:t>被选中，则图</a:t>
            </a:r>
            <a:r>
              <a:rPr lang="en-US" altLang="zh-CN" sz="2400" dirty="0"/>
              <a:t>(b)</a:t>
            </a:r>
            <a:r>
              <a:rPr lang="zh-CN" altLang="en-US" sz="2400" dirty="0"/>
              <a:t>方式</a:t>
            </a:r>
            <a:r>
              <a:rPr lang="en-US" altLang="zh-CN" sz="2400" dirty="0"/>
              <a:t>; </a:t>
            </a:r>
            <a:r>
              <a:rPr lang="zh-CN" altLang="en-US" sz="2400" dirty="0"/>
              <a:t>如果</a:t>
            </a:r>
            <a:r>
              <a:rPr lang="en-US" altLang="zh-CN" sz="2400" i="1" dirty="0"/>
              <a:t>v</a:t>
            </a:r>
            <a:r>
              <a:rPr lang="zh-CN" altLang="en-US" sz="2400" dirty="0"/>
              <a:t>被选中，则图</a:t>
            </a:r>
            <a:r>
              <a:rPr lang="en-US" altLang="zh-CN" sz="2400" dirty="0"/>
              <a:t>(c)</a:t>
            </a:r>
            <a:r>
              <a:rPr lang="zh-CN" altLang="en-US" sz="2400" dirty="0"/>
              <a:t>方式</a:t>
            </a:r>
            <a:r>
              <a:rPr lang="en-US" altLang="zh-CN" sz="2400" dirty="0"/>
              <a:t>;</a:t>
            </a:r>
            <a:r>
              <a:rPr lang="zh-CN" altLang="en-US" sz="2400" dirty="0"/>
              <a:t>如果同时被选入，则图</a:t>
            </a:r>
            <a:r>
              <a:rPr lang="en-US" altLang="zh-CN" sz="2400" dirty="0"/>
              <a:t>(d)</a:t>
            </a:r>
            <a:r>
              <a:rPr lang="zh-CN" altLang="en-US" sz="2400" dirty="0"/>
              <a:t>方式。</a:t>
            </a:r>
            <a:endParaRPr lang="en-US" altLang="zh-CN" sz="2400" dirty="0"/>
          </a:p>
        </p:txBody>
      </p:sp>
    </p:spTree>
    <p:extLst>
      <p:ext uri="{BB962C8B-B14F-4D97-AF65-F5344CB8AC3E}">
        <p14:creationId xmlns:p14="http://schemas.microsoft.com/office/powerpoint/2010/main" val="212136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14-46</a:t>
            </a:r>
          </a:p>
        </p:txBody>
      </p:sp>
      <p:sp>
        <p:nvSpPr>
          <p:cNvPr id="3" name="TextBox 2"/>
          <p:cNvSpPr txBox="1"/>
          <p:nvPr/>
        </p:nvSpPr>
        <p:spPr>
          <a:xfrm>
            <a:off x="990600" y="685800"/>
            <a:ext cx="7391400" cy="2585323"/>
          </a:xfrm>
          <a:prstGeom prst="rect">
            <a:avLst/>
          </a:prstGeom>
          <a:noFill/>
        </p:spPr>
        <p:txBody>
          <a:bodyPr wrap="square" rtlCol="0">
            <a:spAutoFit/>
          </a:bodyPr>
          <a:lstStyle/>
          <a:p>
            <a:pPr marL="457200" indent="-457200">
              <a:lnSpc>
                <a:spcPct val="150000"/>
              </a:lnSpc>
            </a:pPr>
            <a:r>
              <a:rPr lang="zh-CN" altLang="en-US" b="1" dirty="0">
                <a:latin typeface="Times New Roman" pitchFamily="18" charset="0"/>
                <a:ea typeface="SimSun" pitchFamily="2" charset="-122"/>
                <a:cs typeface="Times New Roman" pitchFamily="18" charset="0"/>
              </a:rPr>
              <a:t>第</a:t>
            </a:r>
            <a:r>
              <a:rPr lang="en-US" b="1" dirty="0">
                <a:latin typeface="Times New Roman" pitchFamily="18" charset="0"/>
                <a:ea typeface="SimSun" pitchFamily="2" charset="-122"/>
                <a:cs typeface="Times New Roman" pitchFamily="18" charset="0"/>
              </a:rPr>
              <a:t>2</a:t>
            </a:r>
            <a:r>
              <a:rPr lang="zh-CN" altLang="en-US" b="1" dirty="0">
                <a:latin typeface="Times New Roman" pitchFamily="18" charset="0"/>
                <a:ea typeface="SimSun" pitchFamily="2" charset="-122"/>
                <a:cs typeface="Times New Roman" pitchFamily="18" charset="0"/>
              </a:rPr>
              <a:t>步</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中与顶点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相关联的边是</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v</a:t>
            </a:r>
            <a:r>
              <a:rPr lang="en-US" sz="2800" i="1" baseline="-25000" dirty="0" err="1">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那么构造子图</a:t>
            </a:r>
            <a:r>
              <a:rPr lang="en-US" i="1" dirty="0">
                <a:latin typeface="Times New Roman" pitchFamily="18" charset="0"/>
                <a:ea typeface="SimSun" pitchFamily="2" charset="-122"/>
                <a:cs typeface="Times New Roman" pitchFamily="18" charset="0"/>
              </a:rPr>
              <a:t>D</a:t>
            </a:r>
            <a:r>
              <a:rPr lang="en-US" sz="2800" i="1" baseline="-25000"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如下：把对应于这些边的小器具串连起来。具体做法是把</a:t>
            </a:r>
            <a:r>
              <a:rPr lang="en-US" i="1" dirty="0">
                <a:latin typeface="Times New Roman" pitchFamily="18" charset="0"/>
                <a:ea typeface="SimSun" pitchFamily="2" charset="-122"/>
                <a:cs typeface="Times New Roman" pitchFamily="18" charset="0"/>
              </a:rPr>
              <a:t>W</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与</a:t>
            </a:r>
            <a:r>
              <a:rPr lang="en-US" i="1" dirty="0">
                <a:latin typeface="Times New Roman" pitchFamily="18" charset="0"/>
                <a:ea typeface="SimSun" pitchFamily="2" charset="-122"/>
                <a:cs typeface="Times New Roman" pitchFamily="18" charset="0"/>
              </a:rPr>
              <a:t>W</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相连，把</a:t>
            </a:r>
            <a:r>
              <a:rPr lang="en-US" i="1" dirty="0">
                <a:latin typeface="Times New Roman" pitchFamily="18" charset="0"/>
                <a:ea typeface="SimSun" pitchFamily="2" charset="-122"/>
                <a:cs typeface="Times New Roman" pitchFamily="18" charset="0"/>
              </a:rPr>
              <a:t>W</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与</a:t>
            </a:r>
            <a:r>
              <a:rPr lang="en-US" i="1" dirty="0">
                <a:latin typeface="Times New Roman" pitchFamily="18" charset="0"/>
                <a:ea typeface="SimSun" pitchFamily="2" charset="-122"/>
                <a:cs typeface="Times New Roman" pitchFamily="18" charset="0"/>
              </a:rPr>
              <a:t>W</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3</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相连，</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，把</a:t>
            </a:r>
            <a:r>
              <a:rPr lang="en-US" i="1" dirty="0">
                <a:latin typeface="Times New Roman" pitchFamily="18" charset="0"/>
                <a:ea typeface="SimSun" pitchFamily="2" charset="-122"/>
                <a:cs typeface="Times New Roman" pitchFamily="18" charset="0"/>
              </a:rPr>
              <a:t>W</a:t>
            </a:r>
            <a:r>
              <a:rPr lang="en-US" sz="2800" i="1" baseline="-25000" dirty="0">
                <a:latin typeface="Times New Roman" pitchFamily="18" charset="0"/>
                <a:ea typeface="SimSun" pitchFamily="2" charset="-122"/>
                <a:cs typeface="Times New Roman" pitchFamily="18" charset="0"/>
              </a:rPr>
              <a:t>uv</a:t>
            </a:r>
            <a:r>
              <a:rPr lang="en-US" sz="2800" i="1" baseline="-40000" dirty="0">
                <a:latin typeface="Times New Roman" pitchFamily="18" charset="0"/>
                <a:ea typeface="SimSun" pitchFamily="2" charset="-122"/>
                <a:cs typeface="Times New Roman" pitchFamily="18" charset="0"/>
              </a:rPr>
              <a:t>d</a:t>
            </a:r>
            <a:r>
              <a:rPr lang="en-US" sz="2800" baseline="-40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i="1" baseline="-40000" dirty="0">
                <a:latin typeface="Times New Roman" pitchFamily="18" charset="0"/>
                <a:ea typeface="SimSun" pitchFamily="2" charset="-122"/>
                <a:cs typeface="Times New Roman" pitchFamily="18" charset="0"/>
              </a:rPr>
              <a:t>d</a:t>
            </a:r>
            <a:r>
              <a:rPr lang="en-US" sz="2800" baseline="-40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与</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uv</a:t>
            </a:r>
            <a:r>
              <a:rPr lang="en-US" sz="2800" i="1" baseline="-40000" dirty="0" err="1">
                <a:latin typeface="Times New Roman" pitchFamily="18" charset="0"/>
                <a:ea typeface="SimSun" pitchFamily="2" charset="-122"/>
                <a:cs typeface="Times New Roman" pitchFamily="18" charset="0"/>
              </a:rPr>
              <a:t>d</a:t>
            </a:r>
            <a:r>
              <a:rPr lang="zh-CN" altLang="en-US" dirty="0">
                <a:latin typeface="Times New Roman" pitchFamily="18" charset="0"/>
                <a:ea typeface="SimSun" pitchFamily="2" charset="-122"/>
                <a:cs typeface="Times New Roman" pitchFamily="18" charset="0"/>
              </a:rPr>
              <a:t>中点</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u</a:t>
            </a:r>
            <a:r>
              <a:rPr lang="en-US" sz="2800" i="1" baseline="-25000" dirty="0" err="1">
                <a:latin typeface="Times New Roman" pitchFamily="18" charset="0"/>
                <a:ea typeface="SimSun" pitchFamily="2" charset="-122"/>
                <a:cs typeface="Times New Roman" pitchFamily="18" charset="0"/>
              </a:rPr>
              <a:t>uv</a:t>
            </a:r>
            <a:r>
              <a:rPr lang="en-US" sz="2800" i="1" baseline="-40000" dirty="0" err="1">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相连。下图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14-15)</a:t>
            </a:r>
            <a:r>
              <a:rPr lang="zh-CN" altLang="en-US" dirty="0">
                <a:latin typeface="Times New Roman" pitchFamily="18" charset="0"/>
                <a:ea typeface="SimSun" pitchFamily="2" charset="-122"/>
                <a:cs typeface="Times New Roman" pitchFamily="18" charset="0"/>
              </a:rPr>
              <a:t>给出了图</a:t>
            </a:r>
            <a:r>
              <a:rPr lang="en-US" i="1" dirty="0">
                <a:latin typeface="Times New Roman" pitchFamily="18" charset="0"/>
                <a:ea typeface="SimSun" pitchFamily="2" charset="-122"/>
                <a:cs typeface="Times New Roman" pitchFamily="18" charset="0"/>
              </a:rPr>
              <a:t>D</a:t>
            </a:r>
            <a:r>
              <a:rPr lang="en-US" sz="2800" i="1" baseline="-25000"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的一个例子，其中每个小器具用一个矩形表示以求清晰。</a:t>
            </a:r>
            <a:endParaRPr lang="en-US" dirty="0">
              <a:latin typeface="Times New Roman" pitchFamily="18" charset="0"/>
              <a:ea typeface="SimSun" pitchFamily="2" charset="-122"/>
              <a:cs typeface="Times New Roman" pitchFamily="18" charset="0"/>
            </a:endParaRPr>
          </a:p>
        </p:txBody>
      </p:sp>
      <p:sp>
        <p:nvSpPr>
          <p:cNvPr id="4" name="Rectangle 4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295739" y="3124207"/>
            <a:ext cx="6781236" cy="2500681"/>
            <a:chOff x="2078" y="4469"/>
            <a:chExt cx="7781" cy="2770"/>
          </a:xfrm>
        </p:grpSpPr>
        <p:sp>
          <p:nvSpPr>
            <p:cNvPr id="6" name="AutoShape 39"/>
            <p:cNvSpPr>
              <a:spLocks noChangeAspect="1" noChangeArrowheads="1" noTextEdit="1"/>
            </p:cNvSpPr>
            <p:nvPr/>
          </p:nvSpPr>
          <p:spPr bwMode="auto">
            <a:xfrm>
              <a:off x="2160" y="4586"/>
              <a:ext cx="7442" cy="25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31"/>
            <p:cNvGrpSpPr>
              <a:grpSpLocks/>
            </p:cNvGrpSpPr>
            <p:nvPr/>
          </p:nvGrpSpPr>
          <p:grpSpPr bwMode="auto">
            <a:xfrm>
              <a:off x="2497" y="4952"/>
              <a:ext cx="1662" cy="1310"/>
              <a:chOff x="2497" y="4952"/>
              <a:chExt cx="1662" cy="1310"/>
            </a:xfrm>
          </p:grpSpPr>
          <p:sp>
            <p:nvSpPr>
              <p:cNvPr id="37" name="Line 38"/>
              <p:cNvSpPr>
                <a:spLocks noChangeShapeType="1"/>
              </p:cNvSpPr>
              <p:nvPr/>
            </p:nvSpPr>
            <p:spPr bwMode="auto">
              <a:xfrm>
                <a:off x="2781" y="5198"/>
                <a:ext cx="9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7"/>
              <p:cNvSpPr>
                <a:spLocks noChangeShapeType="1"/>
              </p:cNvSpPr>
              <p:nvPr/>
            </p:nvSpPr>
            <p:spPr bwMode="auto">
              <a:xfrm>
                <a:off x="2781" y="5198"/>
                <a:ext cx="749" cy="7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6"/>
              <p:cNvSpPr>
                <a:spLocks noChangeShapeType="1"/>
              </p:cNvSpPr>
              <p:nvPr/>
            </p:nvSpPr>
            <p:spPr bwMode="auto">
              <a:xfrm>
                <a:off x="2781" y="5197"/>
                <a:ext cx="1" cy="7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ext Box 35"/>
              <p:cNvSpPr txBox="1">
                <a:spLocks noChangeArrowheads="1"/>
              </p:cNvSpPr>
              <p:nvPr/>
            </p:nvSpPr>
            <p:spPr bwMode="auto">
              <a:xfrm>
                <a:off x="2497" y="4952"/>
                <a:ext cx="60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1" name="Text Box 34"/>
              <p:cNvSpPr txBox="1">
                <a:spLocks noChangeArrowheads="1"/>
              </p:cNvSpPr>
              <p:nvPr/>
            </p:nvSpPr>
            <p:spPr bwMode="auto">
              <a:xfrm>
                <a:off x="3661" y="4989"/>
                <a:ext cx="49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2" name="Text Box 33"/>
              <p:cNvSpPr txBox="1">
                <a:spLocks noChangeArrowheads="1"/>
              </p:cNvSpPr>
              <p:nvPr/>
            </p:nvSpPr>
            <p:spPr bwMode="auto">
              <a:xfrm>
                <a:off x="3410" y="5879"/>
                <a:ext cx="60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3" name="Text Box 32"/>
              <p:cNvSpPr txBox="1">
                <a:spLocks noChangeArrowheads="1"/>
              </p:cNvSpPr>
              <p:nvPr/>
            </p:nvSpPr>
            <p:spPr bwMode="auto">
              <a:xfrm>
                <a:off x="2567" y="5911"/>
                <a:ext cx="60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8" name="Text Box 30"/>
            <p:cNvSpPr txBox="1">
              <a:spLocks noChangeArrowheads="1"/>
            </p:cNvSpPr>
            <p:nvPr/>
          </p:nvSpPr>
          <p:spPr bwMode="auto">
            <a:xfrm>
              <a:off x="2078" y="6760"/>
              <a:ext cx="229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顶点</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有</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条边</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9" name="Text Box 29"/>
            <p:cNvSpPr txBox="1">
              <a:spLocks noChangeArrowheads="1"/>
            </p:cNvSpPr>
            <p:nvPr/>
          </p:nvSpPr>
          <p:spPr bwMode="auto">
            <a:xfrm>
              <a:off x="4351" y="6754"/>
              <a:ext cx="5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u</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把与</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关联的边所对应的小器具串连起来</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grpSp>
          <p:nvGrpSpPr>
            <p:cNvPr id="10" name="Group 21"/>
            <p:cNvGrpSpPr>
              <a:grpSpLocks/>
            </p:cNvGrpSpPr>
            <p:nvPr/>
          </p:nvGrpSpPr>
          <p:grpSpPr bwMode="auto">
            <a:xfrm>
              <a:off x="4351" y="4713"/>
              <a:ext cx="1841" cy="1842"/>
              <a:chOff x="6083" y="9269"/>
              <a:chExt cx="1671" cy="1675"/>
            </a:xfrm>
          </p:grpSpPr>
          <p:sp>
            <p:nvSpPr>
              <p:cNvPr id="30" name="Text Box 28"/>
              <p:cNvSpPr txBox="1">
                <a:spLocks noChangeArrowheads="1"/>
              </p:cNvSpPr>
              <p:nvPr/>
            </p:nvSpPr>
            <p:spPr bwMode="auto">
              <a:xfrm>
                <a:off x="6083" y="9269"/>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1" name="Text Box 27"/>
              <p:cNvSpPr txBox="1">
                <a:spLocks noChangeArrowheads="1"/>
              </p:cNvSpPr>
              <p:nvPr/>
            </p:nvSpPr>
            <p:spPr bwMode="auto">
              <a:xfrm>
                <a:off x="6083" y="10624"/>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26"/>
              <p:cNvSpPr txBox="1">
                <a:spLocks noChangeArrowheads="1"/>
              </p:cNvSpPr>
              <p:nvPr/>
            </p:nvSpPr>
            <p:spPr bwMode="auto">
              <a:xfrm>
                <a:off x="7076" y="9274"/>
                <a:ext cx="67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au</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3" name="Text Box 25"/>
              <p:cNvSpPr txBox="1">
                <a:spLocks noChangeArrowheads="1"/>
              </p:cNvSpPr>
              <p:nvPr/>
            </p:nvSpPr>
            <p:spPr bwMode="auto">
              <a:xfrm>
                <a:off x="7035" y="10584"/>
                <a:ext cx="67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34" name="Group 22"/>
              <p:cNvGrpSpPr>
                <a:grpSpLocks/>
              </p:cNvGrpSpPr>
              <p:nvPr/>
            </p:nvGrpSpPr>
            <p:grpSpPr bwMode="auto">
              <a:xfrm>
                <a:off x="6598" y="9420"/>
                <a:ext cx="675" cy="1302"/>
                <a:chOff x="6263" y="9476"/>
                <a:chExt cx="675" cy="1302"/>
              </a:xfrm>
            </p:grpSpPr>
            <p:sp>
              <p:nvSpPr>
                <p:cNvPr id="35" name="Text Box 24"/>
                <p:cNvSpPr txBox="1">
                  <a:spLocks noChangeArrowheads="1"/>
                </p:cNvSpPr>
                <p:nvPr/>
              </p:nvSpPr>
              <p:spPr bwMode="auto">
                <a:xfrm>
                  <a:off x="6263"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23"/>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3"/>
            <p:cNvGrpSpPr>
              <a:grpSpLocks/>
            </p:cNvGrpSpPr>
            <p:nvPr/>
          </p:nvGrpSpPr>
          <p:grpSpPr bwMode="auto">
            <a:xfrm>
              <a:off x="6099" y="4558"/>
              <a:ext cx="1835" cy="2024"/>
              <a:chOff x="6105" y="9141"/>
              <a:chExt cx="1671" cy="1840"/>
            </a:xfrm>
          </p:grpSpPr>
          <p:sp>
            <p:nvSpPr>
              <p:cNvPr id="23" name="Text Box 20"/>
              <p:cNvSpPr txBox="1">
                <a:spLocks noChangeArrowheads="1"/>
              </p:cNvSpPr>
              <p:nvPr/>
            </p:nvSpPr>
            <p:spPr bwMode="auto">
              <a:xfrm>
                <a:off x="6105" y="9141"/>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 name="Text Box 19"/>
              <p:cNvSpPr txBox="1">
                <a:spLocks noChangeArrowheads="1"/>
              </p:cNvSpPr>
              <p:nvPr/>
            </p:nvSpPr>
            <p:spPr bwMode="auto">
              <a:xfrm>
                <a:off x="6106" y="10661"/>
                <a:ext cx="6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18"/>
              <p:cNvSpPr txBox="1">
                <a:spLocks noChangeArrowheads="1"/>
              </p:cNvSpPr>
              <p:nvPr/>
            </p:nvSpPr>
            <p:spPr bwMode="auto">
              <a:xfrm>
                <a:off x="7096" y="9274"/>
                <a:ext cx="67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bu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 name="Text Box 17"/>
              <p:cNvSpPr txBox="1">
                <a:spLocks noChangeArrowheads="1"/>
              </p:cNvSpPr>
              <p:nvPr/>
            </p:nvSpPr>
            <p:spPr bwMode="auto">
              <a:xfrm>
                <a:off x="7101" y="10441"/>
                <a:ext cx="67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bu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27" name="Group 14"/>
              <p:cNvGrpSpPr>
                <a:grpSpLocks/>
              </p:cNvGrpSpPr>
              <p:nvPr/>
            </p:nvGrpSpPr>
            <p:grpSpPr bwMode="auto">
              <a:xfrm>
                <a:off x="6583" y="9420"/>
                <a:ext cx="675" cy="1302"/>
                <a:chOff x="6248" y="9476"/>
                <a:chExt cx="675" cy="1302"/>
              </a:xfrm>
            </p:grpSpPr>
            <p:sp>
              <p:nvSpPr>
                <p:cNvPr id="28" name="Text Box 16"/>
                <p:cNvSpPr txBox="1">
                  <a:spLocks noChangeArrowheads="1"/>
                </p:cNvSpPr>
                <p:nvPr/>
              </p:nvSpPr>
              <p:spPr bwMode="auto">
                <a:xfrm>
                  <a:off x="6248"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15"/>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2" name="Text Box 12"/>
            <p:cNvSpPr txBox="1">
              <a:spLocks noChangeArrowheads="1"/>
            </p:cNvSpPr>
            <p:nvPr/>
          </p:nvSpPr>
          <p:spPr bwMode="auto">
            <a:xfrm>
              <a:off x="7936" y="4469"/>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3" name="Text Box 11"/>
            <p:cNvSpPr txBox="1">
              <a:spLocks noChangeArrowheads="1"/>
            </p:cNvSpPr>
            <p:nvPr/>
          </p:nvSpPr>
          <p:spPr bwMode="auto">
            <a:xfrm>
              <a:off x="7848" y="6192"/>
              <a:ext cx="74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14" name="Text Box 10"/>
            <p:cNvSpPr txBox="1">
              <a:spLocks noChangeArrowheads="1"/>
            </p:cNvSpPr>
            <p:nvPr/>
          </p:nvSpPr>
          <p:spPr bwMode="auto">
            <a:xfrm>
              <a:off x="8851" y="4708"/>
              <a:ext cx="74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cu</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 name="Text Box 9"/>
            <p:cNvSpPr txBox="1">
              <a:spLocks noChangeArrowheads="1"/>
            </p:cNvSpPr>
            <p:nvPr/>
          </p:nvSpPr>
          <p:spPr bwMode="auto">
            <a:xfrm>
              <a:off x="8855" y="6148"/>
              <a:ext cx="74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16" name="Group 6"/>
            <p:cNvGrpSpPr>
              <a:grpSpLocks/>
            </p:cNvGrpSpPr>
            <p:nvPr/>
          </p:nvGrpSpPr>
          <p:grpSpPr bwMode="auto">
            <a:xfrm>
              <a:off x="8329" y="4869"/>
              <a:ext cx="743" cy="1431"/>
              <a:chOff x="6268" y="9476"/>
              <a:chExt cx="675" cy="1302"/>
            </a:xfrm>
          </p:grpSpPr>
          <p:sp>
            <p:nvSpPr>
              <p:cNvPr id="21" name="Text Box 8"/>
              <p:cNvSpPr txBox="1">
                <a:spLocks noChangeArrowheads="1"/>
              </p:cNvSpPr>
              <p:nvPr/>
            </p:nvSpPr>
            <p:spPr bwMode="auto">
              <a:xfrm>
                <a:off x="6268"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7"/>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5"/>
            <p:cNvSpPr>
              <a:spLocks/>
            </p:cNvSpPr>
            <p:nvPr/>
          </p:nvSpPr>
          <p:spPr bwMode="auto">
            <a:xfrm>
              <a:off x="5010" y="4860"/>
              <a:ext cx="1731" cy="1910"/>
            </a:xfrm>
            <a:custGeom>
              <a:avLst/>
              <a:gdLst>
                <a:gd name="T0" fmla="*/ 0 w 1730"/>
                <a:gd name="T1" fmla="*/ 1455 h 1912"/>
                <a:gd name="T2" fmla="*/ 266 w 1730"/>
                <a:gd name="T3" fmla="*/ 1823 h 1912"/>
                <a:gd name="T4" fmla="*/ 822 w 1730"/>
                <a:gd name="T5" fmla="*/ 1831 h 1912"/>
                <a:gd name="T6" fmla="*/ 1174 w 1730"/>
                <a:gd name="T7" fmla="*/ 1338 h 1912"/>
                <a:gd name="T8" fmla="*/ 1244 w 1730"/>
                <a:gd name="T9" fmla="*/ 735 h 1912"/>
                <a:gd name="T10" fmla="*/ 1393 w 1730"/>
                <a:gd name="T11" fmla="*/ 352 h 1912"/>
                <a:gd name="T12" fmla="*/ 1730 w 1730"/>
                <a:gd name="T13" fmla="*/ 0 h 1912"/>
              </a:gdLst>
              <a:ahLst/>
              <a:cxnLst>
                <a:cxn ang="0">
                  <a:pos x="T0" y="T1"/>
                </a:cxn>
                <a:cxn ang="0">
                  <a:pos x="T2" y="T3"/>
                </a:cxn>
                <a:cxn ang="0">
                  <a:pos x="T4" y="T5"/>
                </a:cxn>
                <a:cxn ang="0">
                  <a:pos x="T6" y="T7"/>
                </a:cxn>
                <a:cxn ang="0">
                  <a:pos x="T8" y="T9"/>
                </a:cxn>
                <a:cxn ang="0">
                  <a:pos x="T10" y="T11"/>
                </a:cxn>
                <a:cxn ang="0">
                  <a:pos x="T12" y="T13"/>
                </a:cxn>
              </a:cxnLst>
              <a:rect l="0" t="0" r="r" b="b"/>
              <a:pathLst>
                <a:path w="1730" h="1912">
                  <a:moveTo>
                    <a:pt x="0" y="1455"/>
                  </a:moveTo>
                  <a:cubicBezTo>
                    <a:pt x="64" y="1607"/>
                    <a:pt x="129" y="1760"/>
                    <a:pt x="266" y="1823"/>
                  </a:cubicBezTo>
                  <a:cubicBezTo>
                    <a:pt x="403" y="1886"/>
                    <a:pt x="671" y="1912"/>
                    <a:pt x="822" y="1831"/>
                  </a:cubicBezTo>
                  <a:cubicBezTo>
                    <a:pt x="973" y="1750"/>
                    <a:pt x="1104" y="1521"/>
                    <a:pt x="1174" y="1338"/>
                  </a:cubicBezTo>
                  <a:cubicBezTo>
                    <a:pt x="1244" y="1155"/>
                    <a:pt x="1208" y="899"/>
                    <a:pt x="1244" y="735"/>
                  </a:cubicBezTo>
                  <a:cubicBezTo>
                    <a:pt x="1280" y="571"/>
                    <a:pt x="1312" y="474"/>
                    <a:pt x="1393" y="352"/>
                  </a:cubicBezTo>
                  <a:cubicBezTo>
                    <a:pt x="1474" y="230"/>
                    <a:pt x="1671" y="60"/>
                    <a:pt x="173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4"/>
            <p:cNvSpPr>
              <a:spLocks noChangeShapeType="1"/>
            </p:cNvSpPr>
            <p:nvPr/>
          </p:nvSpPr>
          <p:spPr bwMode="auto">
            <a:xfrm>
              <a:off x="4861" y="4633"/>
              <a:ext cx="14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3"/>
            <p:cNvSpPr>
              <a:spLocks noChangeShapeType="1"/>
            </p:cNvSpPr>
            <p:nvPr/>
          </p:nvSpPr>
          <p:spPr bwMode="auto">
            <a:xfrm>
              <a:off x="8422" y="6298"/>
              <a:ext cx="173"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
            <p:cNvSpPr>
              <a:spLocks/>
            </p:cNvSpPr>
            <p:nvPr/>
          </p:nvSpPr>
          <p:spPr bwMode="auto">
            <a:xfrm>
              <a:off x="6736" y="4872"/>
              <a:ext cx="1700" cy="1782"/>
            </a:xfrm>
            <a:custGeom>
              <a:avLst/>
              <a:gdLst>
                <a:gd name="T0" fmla="*/ 0 w 1567"/>
                <a:gd name="T1" fmla="*/ 1504 h 1873"/>
                <a:gd name="T2" fmla="*/ 190 w 1567"/>
                <a:gd name="T3" fmla="*/ 1729 h 1873"/>
                <a:gd name="T4" fmla="*/ 738 w 1567"/>
                <a:gd name="T5" fmla="*/ 1736 h 1873"/>
                <a:gd name="T6" fmla="*/ 1110 w 1567"/>
                <a:gd name="T7" fmla="*/ 907 h 1873"/>
                <a:gd name="T8" fmla="*/ 1216 w 1567"/>
                <a:gd name="T9" fmla="*/ 331 h 1873"/>
                <a:gd name="T10" fmla="*/ 1433 w 1567"/>
                <a:gd name="T11" fmla="*/ 92 h 1873"/>
                <a:gd name="T12" fmla="*/ 1518 w 1567"/>
                <a:gd name="T13" fmla="*/ 15 h 1873"/>
                <a:gd name="T14" fmla="*/ 1567 w 1567"/>
                <a:gd name="T15" fmla="*/ 1 h 1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7" h="1873">
                  <a:moveTo>
                    <a:pt x="0" y="1504"/>
                  </a:moveTo>
                  <a:cubicBezTo>
                    <a:pt x="33" y="1597"/>
                    <a:pt x="67" y="1690"/>
                    <a:pt x="190" y="1729"/>
                  </a:cubicBezTo>
                  <a:cubicBezTo>
                    <a:pt x="313" y="1768"/>
                    <a:pt x="585" y="1873"/>
                    <a:pt x="738" y="1736"/>
                  </a:cubicBezTo>
                  <a:cubicBezTo>
                    <a:pt x="891" y="1599"/>
                    <a:pt x="1030" y="1141"/>
                    <a:pt x="1110" y="907"/>
                  </a:cubicBezTo>
                  <a:cubicBezTo>
                    <a:pt x="1190" y="673"/>
                    <a:pt x="1162" y="467"/>
                    <a:pt x="1216" y="331"/>
                  </a:cubicBezTo>
                  <a:cubicBezTo>
                    <a:pt x="1270" y="195"/>
                    <a:pt x="1383" y="145"/>
                    <a:pt x="1433" y="92"/>
                  </a:cubicBezTo>
                  <a:cubicBezTo>
                    <a:pt x="1483" y="39"/>
                    <a:pt x="1496" y="30"/>
                    <a:pt x="1518" y="15"/>
                  </a:cubicBezTo>
                  <a:cubicBezTo>
                    <a:pt x="1540" y="0"/>
                    <a:pt x="1559" y="4"/>
                    <a:pt x="1567" y="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TextBox 43"/>
          <p:cNvSpPr txBox="1"/>
          <p:nvPr/>
        </p:nvSpPr>
        <p:spPr>
          <a:xfrm>
            <a:off x="3998542" y="5726668"/>
            <a:ext cx="1335458" cy="369332"/>
          </a:xfrm>
          <a:prstGeom prst="rect">
            <a:avLst/>
          </a:prstGeom>
          <a:noFill/>
        </p:spPr>
        <p:txBody>
          <a:bodyPr wrap="square" rtlCol="0">
            <a:spAutoFit/>
          </a:bodyPr>
          <a:lstStyle/>
          <a:p>
            <a:r>
              <a:rPr lang="en-US" b="1" dirty="0"/>
              <a:t>图14-15</a:t>
            </a:r>
          </a:p>
        </p:txBody>
      </p:sp>
      <p:sp>
        <p:nvSpPr>
          <p:cNvPr id="45" name="任意多边形: 形状 44">
            <a:extLst>
              <a:ext uri="{FF2B5EF4-FFF2-40B4-BE49-F238E27FC236}">
                <a16:creationId xmlns:a16="http://schemas.microsoft.com/office/drawing/2014/main" id="{9B655B15-F939-4D95-8F5B-5CE2DE6A234B}"/>
              </a:ext>
            </a:extLst>
          </p:cNvPr>
          <p:cNvSpPr/>
          <p:nvPr/>
        </p:nvSpPr>
        <p:spPr>
          <a:xfrm>
            <a:off x="3752395" y="3265602"/>
            <a:ext cx="3275463" cy="1904783"/>
          </a:xfrm>
          <a:custGeom>
            <a:avLst/>
            <a:gdLst>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63773 w 3275463"/>
              <a:gd name="connsiteY8" fmla="*/ 259308 h 1904783"/>
              <a:gd name="connsiteX9" fmla="*/ 177421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63773 w 3275463"/>
              <a:gd name="connsiteY8" fmla="*/ 25930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22830 w 3275463"/>
              <a:gd name="connsiteY12" fmla="*/ 784746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29654 w 3275463"/>
              <a:gd name="connsiteY13" fmla="*/ 1460310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70597 w 3275463"/>
              <a:gd name="connsiteY16" fmla="*/ 1555845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84245 w 3275463"/>
              <a:gd name="connsiteY17" fmla="*/ 1596788 h 1904783"/>
              <a:gd name="connsiteX18" fmla="*/ 191069 w 3275463"/>
              <a:gd name="connsiteY18" fmla="*/ 1617260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84245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20782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94179 w 3275463"/>
              <a:gd name="connsiteY54" fmla="*/ 1119116 h 1904783"/>
              <a:gd name="connsiteX55" fmla="*/ 116711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53236 w 3275463"/>
              <a:gd name="connsiteY51" fmla="*/ 1214651 h 1904783"/>
              <a:gd name="connsiteX52" fmla="*/ 1180532 w 3275463"/>
              <a:gd name="connsiteY52" fmla="*/ 1166884 h 1904783"/>
              <a:gd name="connsiteX53" fmla="*/ 1187355 w 3275463"/>
              <a:gd name="connsiteY53" fmla="*/ 1146412 h 1904783"/>
              <a:gd name="connsiteX54" fmla="*/ 1147207 w 3275463"/>
              <a:gd name="connsiteY54" fmla="*/ 1103458 h 1904783"/>
              <a:gd name="connsiteX55" fmla="*/ 116711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80532 w 3275463"/>
              <a:gd name="connsiteY52" fmla="*/ 1166884 h 1904783"/>
              <a:gd name="connsiteX53" fmla="*/ 1187355 w 3275463"/>
              <a:gd name="connsiteY53" fmla="*/ 1146412 h 1904783"/>
              <a:gd name="connsiteX54" fmla="*/ 1147207 w 3275463"/>
              <a:gd name="connsiteY54" fmla="*/ 1103458 h 1904783"/>
              <a:gd name="connsiteX55" fmla="*/ 116711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80532 w 3275463"/>
              <a:gd name="connsiteY52" fmla="*/ 1166884 h 1904783"/>
              <a:gd name="connsiteX53" fmla="*/ 1152909 w 3275463"/>
              <a:gd name="connsiteY53" fmla="*/ 1143280 h 1904783"/>
              <a:gd name="connsiteX54" fmla="*/ 1147207 w 3275463"/>
              <a:gd name="connsiteY54" fmla="*/ 1103458 h 1904783"/>
              <a:gd name="connsiteX55" fmla="*/ 116711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52349 w 3275463"/>
              <a:gd name="connsiteY52" fmla="*/ 1170015 h 1904783"/>
              <a:gd name="connsiteX53" fmla="*/ 1152909 w 3275463"/>
              <a:gd name="connsiteY53" fmla="*/ 1143280 h 1904783"/>
              <a:gd name="connsiteX54" fmla="*/ 1147207 w 3275463"/>
              <a:gd name="connsiteY54" fmla="*/ 1103458 h 1904783"/>
              <a:gd name="connsiteX55" fmla="*/ 1167117 w 3275463"/>
              <a:gd name="connsiteY55" fmla="*/ 1078173 h 1904783"/>
              <a:gd name="connsiteX56" fmla="*/ 1201003 w 3275463"/>
              <a:gd name="connsiteY56" fmla="*/ 996287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52349 w 3275463"/>
              <a:gd name="connsiteY52" fmla="*/ 1170015 h 1904783"/>
              <a:gd name="connsiteX53" fmla="*/ 1152909 w 3275463"/>
              <a:gd name="connsiteY53" fmla="*/ 1143280 h 1904783"/>
              <a:gd name="connsiteX54" fmla="*/ 1147207 w 3275463"/>
              <a:gd name="connsiteY54" fmla="*/ 1103458 h 1904783"/>
              <a:gd name="connsiteX55" fmla="*/ 1167117 w 3275463"/>
              <a:gd name="connsiteY55" fmla="*/ 1078173 h 1904783"/>
              <a:gd name="connsiteX56" fmla="*/ 1154031 w 3275463"/>
              <a:gd name="connsiteY56" fmla="*/ 986892 h 1904783"/>
              <a:gd name="connsiteX57" fmla="*/ 1180532 w 3275463"/>
              <a:gd name="connsiteY57" fmla="*/ 921224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52349 w 3275463"/>
              <a:gd name="connsiteY52" fmla="*/ 1170015 h 1904783"/>
              <a:gd name="connsiteX53" fmla="*/ 1152909 w 3275463"/>
              <a:gd name="connsiteY53" fmla="*/ 1143280 h 1904783"/>
              <a:gd name="connsiteX54" fmla="*/ 1147207 w 3275463"/>
              <a:gd name="connsiteY54" fmla="*/ 1103458 h 1904783"/>
              <a:gd name="connsiteX55" fmla="*/ 1167117 w 3275463"/>
              <a:gd name="connsiteY55" fmla="*/ 1078173 h 1904783"/>
              <a:gd name="connsiteX56" fmla="*/ 1154031 w 3275463"/>
              <a:gd name="connsiteY56" fmla="*/ 986892 h 1904783"/>
              <a:gd name="connsiteX57" fmla="*/ 1171137 w 3275463"/>
              <a:gd name="connsiteY57" fmla="*/ 914961 h 1904783"/>
              <a:gd name="connsiteX58" fmla="*/ 1173708 w 3275463"/>
              <a:gd name="connsiteY58" fmla="*/ 893928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52349 w 3275463"/>
              <a:gd name="connsiteY52" fmla="*/ 1170015 h 1904783"/>
              <a:gd name="connsiteX53" fmla="*/ 1152909 w 3275463"/>
              <a:gd name="connsiteY53" fmla="*/ 1143280 h 1904783"/>
              <a:gd name="connsiteX54" fmla="*/ 1147207 w 3275463"/>
              <a:gd name="connsiteY54" fmla="*/ 1103458 h 1904783"/>
              <a:gd name="connsiteX55" fmla="*/ 1167117 w 3275463"/>
              <a:gd name="connsiteY55" fmla="*/ 1078173 h 1904783"/>
              <a:gd name="connsiteX56" fmla="*/ 1154031 w 3275463"/>
              <a:gd name="connsiteY56" fmla="*/ 986892 h 1904783"/>
              <a:gd name="connsiteX57" fmla="*/ 1171137 w 3275463"/>
              <a:gd name="connsiteY57" fmla="*/ 914961 h 1904783"/>
              <a:gd name="connsiteX58" fmla="*/ 1170577 w 3275463"/>
              <a:gd name="connsiteY58" fmla="*/ 890797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 name="connsiteX0" fmla="*/ 0 w 3275463"/>
              <a:gd name="connsiteY0" fmla="*/ 0 h 1904783"/>
              <a:gd name="connsiteX1" fmla="*/ 34120 w 3275463"/>
              <a:gd name="connsiteY1" fmla="*/ 6824 h 1904783"/>
              <a:gd name="connsiteX2" fmla="*/ 61415 w 3275463"/>
              <a:gd name="connsiteY2" fmla="*/ 40943 h 1904783"/>
              <a:gd name="connsiteX3" fmla="*/ 81887 w 3275463"/>
              <a:gd name="connsiteY3" fmla="*/ 68239 h 1904783"/>
              <a:gd name="connsiteX4" fmla="*/ 102358 w 3275463"/>
              <a:gd name="connsiteY4" fmla="*/ 116006 h 1904783"/>
              <a:gd name="connsiteX5" fmla="*/ 122830 w 3275463"/>
              <a:gd name="connsiteY5" fmla="*/ 156949 h 1904783"/>
              <a:gd name="connsiteX6" fmla="*/ 129654 w 3275463"/>
              <a:gd name="connsiteY6" fmla="*/ 197893 h 1904783"/>
              <a:gd name="connsiteX7" fmla="*/ 136478 w 3275463"/>
              <a:gd name="connsiteY7" fmla="*/ 252484 h 1904783"/>
              <a:gd name="connsiteX8" fmla="*/ 128987 w 3275463"/>
              <a:gd name="connsiteY8" fmla="*/ 264278 h 1904783"/>
              <a:gd name="connsiteX9" fmla="*/ 157543 w 3275463"/>
              <a:gd name="connsiteY9" fmla="*/ 402609 h 1904783"/>
              <a:gd name="connsiteX10" fmla="*/ 163773 w 3275463"/>
              <a:gd name="connsiteY10" fmla="*/ 539087 h 1904783"/>
              <a:gd name="connsiteX11" fmla="*/ 150126 w 3275463"/>
              <a:gd name="connsiteY11" fmla="*/ 607325 h 1904783"/>
              <a:gd name="connsiteX12" fmla="*/ 141620 w 3275463"/>
              <a:gd name="connsiteY12" fmla="*/ 797272 h 1904783"/>
              <a:gd name="connsiteX13" fmla="*/ 148444 w 3275463"/>
              <a:gd name="connsiteY13" fmla="*/ 1450915 h 1904783"/>
              <a:gd name="connsiteX14" fmla="*/ 143302 w 3275463"/>
              <a:gd name="connsiteY14" fmla="*/ 1514902 h 1904783"/>
              <a:gd name="connsiteX15" fmla="*/ 150126 w 3275463"/>
              <a:gd name="connsiteY15" fmla="*/ 1535373 h 1904783"/>
              <a:gd name="connsiteX16" fmla="*/ 154940 w 3275463"/>
              <a:gd name="connsiteY16" fmla="*/ 1562108 h 1904783"/>
              <a:gd name="connsiteX17" fmla="*/ 165456 w 3275463"/>
              <a:gd name="connsiteY17" fmla="*/ 1596788 h 1904783"/>
              <a:gd name="connsiteX18" fmla="*/ 169149 w 3275463"/>
              <a:gd name="connsiteY18" fmla="*/ 1629786 h 1904783"/>
              <a:gd name="connsiteX19" fmla="*/ 204717 w 3275463"/>
              <a:gd name="connsiteY19" fmla="*/ 1692322 h 1904783"/>
              <a:gd name="connsiteX20" fmla="*/ 218364 w 3275463"/>
              <a:gd name="connsiteY20" fmla="*/ 1712794 h 1904783"/>
              <a:gd name="connsiteX21" fmla="*/ 225188 w 3275463"/>
              <a:gd name="connsiteY21" fmla="*/ 1740090 h 1904783"/>
              <a:gd name="connsiteX22" fmla="*/ 266132 w 3275463"/>
              <a:gd name="connsiteY22" fmla="*/ 1774209 h 1904783"/>
              <a:gd name="connsiteX23" fmla="*/ 300251 w 3275463"/>
              <a:gd name="connsiteY23" fmla="*/ 1808328 h 1904783"/>
              <a:gd name="connsiteX24" fmla="*/ 341194 w 3275463"/>
              <a:gd name="connsiteY24" fmla="*/ 1821976 h 1904783"/>
              <a:gd name="connsiteX25" fmla="*/ 382138 w 3275463"/>
              <a:gd name="connsiteY25" fmla="*/ 1849272 h 1904783"/>
              <a:gd name="connsiteX26" fmla="*/ 402609 w 3275463"/>
              <a:gd name="connsiteY26" fmla="*/ 1856096 h 1904783"/>
              <a:gd name="connsiteX27" fmla="*/ 450376 w 3275463"/>
              <a:gd name="connsiteY27" fmla="*/ 1869743 h 1904783"/>
              <a:gd name="connsiteX28" fmla="*/ 491320 w 3275463"/>
              <a:gd name="connsiteY28" fmla="*/ 1890215 h 1904783"/>
              <a:gd name="connsiteX29" fmla="*/ 511791 w 3275463"/>
              <a:gd name="connsiteY29" fmla="*/ 1903863 h 1904783"/>
              <a:gd name="connsiteX30" fmla="*/ 668741 w 3275463"/>
              <a:gd name="connsiteY30" fmla="*/ 1897039 h 1904783"/>
              <a:gd name="connsiteX31" fmla="*/ 689212 w 3275463"/>
              <a:gd name="connsiteY31" fmla="*/ 1876567 h 1904783"/>
              <a:gd name="connsiteX32" fmla="*/ 730155 w 3275463"/>
              <a:gd name="connsiteY32" fmla="*/ 1856096 h 1904783"/>
              <a:gd name="connsiteX33" fmla="*/ 750627 w 3275463"/>
              <a:gd name="connsiteY33" fmla="*/ 1835624 h 1904783"/>
              <a:gd name="connsiteX34" fmla="*/ 812042 w 3275463"/>
              <a:gd name="connsiteY34" fmla="*/ 1808328 h 1904783"/>
              <a:gd name="connsiteX35" fmla="*/ 846161 w 3275463"/>
              <a:gd name="connsiteY35" fmla="*/ 1781033 h 1904783"/>
              <a:gd name="connsiteX36" fmla="*/ 873457 w 3275463"/>
              <a:gd name="connsiteY36" fmla="*/ 1767385 h 1904783"/>
              <a:gd name="connsiteX37" fmla="*/ 914400 w 3275463"/>
              <a:gd name="connsiteY37" fmla="*/ 1726442 h 1904783"/>
              <a:gd name="connsiteX38" fmla="*/ 934872 w 3275463"/>
              <a:gd name="connsiteY38" fmla="*/ 1712794 h 1904783"/>
              <a:gd name="connsiteX39" fmla="*/ 948520 w 3275463"/>
              <a:gd name="connsiteY39" fmla="*/ 1692322 h 1904783"/>
              <a:gd name="connsiteX40" fmla="*/ 968991 w 3275463"/>
              <a:gd name="connsiteY40" fmla="*/ 1671851 h 1904783"/>
              <a:gd name="connsiteX41" fmla="*/ 975815 w 3275463"/>
              <a:gd name="connsiteY41" fmla="*/ 1644555 h 1904783"/>
              <a:gd name="connsiteX42" fmla="*/ 989463 w 3275463"/>
              <a:gd name="connsiteY42" fmla="*/ 1624084 h 1904783"/>
              <a:gd name="connsiteX43" fmla="*/ 1016758 w 3275463"/>
              <a:gd name="connsiteY43" fmla="*/ 1535373 h 1904783"/>
              <a:gd name="connsiteX44" fmla="*/ 1023582 w 3275463"/>
              <a:gd name="connsiteY44" fmla="*/ 1514902 h 1904783"/>
              <a:gd name="connsiteX45" fmla="*/ 1030406 w 3275463"/>
              <a:gd name="connsiteY45" fmla="*/ 1487606 h 1904783"/>
              <a:gd name="connsiteX46" fmla="*/ 1057702 w 3275463"/>
              <a:gd name="connsiteY46" fmla="*/ 1446663 h 1904783"/>
              <a:gd name="connsiteX47" fmla="*/ 1078173 w 3275463"/>
              <a:gd name="connsiteY47" fmla="*/ 1378424 h 1904783"/>
              <a:gd name="connsiteX48" fmla="*/ 1119117 w 3275463"/>
              <a:gd name="connsiteY48" fmla="*/ 1303361 h 1904783"/>
              <a:gd name="connsiteX49" fmla="*/ 1132764 w 3275463"/>
              <a:gd name="connsiteY49" fmla="*/ 1276066 h 1904783"/>
              <a:gd name="connsiteX50" fmla="*/ 1146412 w 3275463"/>
              <a:gd name="connsiteY50" fmla="*/ 1241946 h 1904783"/>
              <a:gd name="connsiteX51" fmla="*/ 1134447 w 3275463"/>
              <a:gd name="connsiteY51" fmla="*/ 1195862 h 1904783"/>
              <a:gd name="connsiteX52" fmla="*/ 1152349 w 3275463"/>
              <a:gd name="connsiteY52" fmla="*/ 1170015 h 1904783"/>
              <a:gd name="connsiteX53" fmla="*/ 1152909 w 3275463"/>
              <a:gd name="connsiteY53" fmla="*/ 1143280 h 1904783"/>
              <a:gd name="connsiteX54" fmla="*/ 1147207 w 3275463"/>
              <a:gd name="connsiteY54" fmla="*/ 1103458 h 1904783"/>
              <a:gd name="connsiteX55" fmla="*/ 1138933 w 3275463"/>
              <a:gd name="connsiteY55" fmla="*/ 1078173 h 1904783"/>
              <a:gd name="connsiteX56" fmla="*/ 1154031 w 3275463"/>
              <a:gd name="connsiteY56" fmla="*/ 986892 h 1904783"/>
              <a:gd name="connsiteX57" fmla="*/ 1171137 w 3275463"/>
              <a:gd name="connsiteY57" fmla="*/ 914961 h 1904783"/>
              <a:gd name="connsiteX58" fmla="*/ 1170577 w 3275463"/>
              <a:gd name="connsiteY58" fmla="*/ 890797 h 1904783"/>
              <a:gd name="connsiteX59" fmla="*/ 1187355 w 3275463"/>
              <a:gd name="connsiteY59" fmla="*/ 702860 h 1904783"/>
              <a:gd name="connsiteX60" fmla="*/ 1194179 w 3275463"/>
              <a:gd name="connsiteY60" fmla="*/ 682388 h 1904783"/>
              <a:gd name="connsiteX61" fmla="*/ 1214651 w 3275463"/>
              <a:gd name="connsiteY61" fmla="*/ 655093 h 1904783"/>
              <a:gd name="connsiteX62" fmla="*/ 1228299 w 3275463"/>
              <a:gd name="connsiteY62" fmla="*/ 634621 h 1904783"/>
              <a:gd name="connsiteX63" fmla="*/ 1235123 w 3275463"/>
              <a:gd name="connsiteY63" fmla="*/ 600502 h 1904783"/>
              <a:gd name="connsiteX64" fmla="*/ 1255594 w 3275463"/>
              <a:gd name="connsiteY64" fmla="*/ 580030 h 1904783"/>
              <a:gd name="connsiteX65" fmla="*/ 1262418 w 3275463"/>
              <a:gd name="connsiteY65" fmla="*/ 559558 h 1904783"/>
              <a:gd name="connsiteX66" fmla="*/ 1282890 w 3275463"/>
              <a:gd name="connsiteY66" fmla="*/ 532263 h 1904783"/>
              <a:gd name="connsiteX67" fmla="*/ 1296538 w 3275463"/>
              <a:gd name="connsiteY67" fmla="*/ 504967 h 1904783"/>
              <a:gd name="connsiteX68" fmla="*/ 1303361 w 3275463"/>
              <a:gd name="connsiteY68" fmla="*/ 484496 h 1904783"/>
              <a:gd name="connsiteX69" fmla="*/ 1323833 w 3275463"/>
              <a:gd name="connsiteY69" fmla="*/ 464024 h 1904783"/>
              <a:gd name="connsiteX70" fmla="*/ 1344305 w 3275463"/>
              <a:gd name="connsiteY70" fmla="*/ 436728 h 1904783"/>
              <a:gd name="connsiteX71" fmla="*/ 1371600 w 3275463"/>
              <a:gd name="connsiteY71" fmla="*/ 395785 h 1904783"/>
              <a:gd name="connsiteX72" fmla="*/ 1412543 w 3275463"/>
              <a:gd name="connsiteY72" fmla="*/ 354842 h 1904783"/>
              <a:gd name="connsiteX73" fmla="*/ 1439839 w 3275463"/>
              <a:gd name="connsiteY73" fmla="*/ 334370 h 1904783"/>
              <a:gd name="connsiteX74" fmla="*/ 1453487 w 3275463"/>
              <a:gd name="connsiteY74" fmla="*/ 313899 h 1904783"/>
              <a:gd name="connsiteX75" fmla="*/ 1494430 w 3275463"/>
              <a:gd name="connsiteY75" fmla="*/ 286603 h 1904783"/>
              <a:gd name="connsiteX76" fmla="*/ 1514902 w 3275463"/>
              <a:gd name="connsiteY76" fmla="*/ 266131 h 1904783"/>
              <a:gd name="connsiteX77" fmla="*/ 1535373 w 3275463"/>
              <a:gd name="connsiteY77" fmla="*/ 259308 h 1904783"/>
              <a:gd name="connsiteX78" fmla="*/ 1555845 w 3275463"/>
              <a:gd name="connsiteY78" fmla="*/ 245660 h 1904783"/>
              <a:gd name="connsiteX79" fmla="*/ 1617260 w 3275463"/>
              <a:gd name="connsiteY79" fmla="*/ 232012 h 1904783"/>
              <a:gd name="connsiteX80" fmla="*/ 1630908 w 3275463"/>
              <a:gd name="connsiteY80" fmla="*/ 320722 h 1904783"/>
              <a:gd name="connsiteX81" fmla="*/ 1637732 w 3275463"/>
              <a:gd name="connsiteY81" fmla="*/ 341194 h 1904783"/>
              <a:gd name="connsiteX82" fmla="*/ 1644555 w 3275463"/>
              <a:gd name="connsiteY82" fmla="*/ 1344305 h 1904783"/>
              <a:gd name="connsiteX83" fmla="*/ 1651379 w 3275463"/>
              <a:gd name="connsiteY83" fmla="*/ 1364776 h 1904783"/>
              <a:gd name="connsiteX84" fmla="*/ 1658203 w 3275463"/>
              <a:gd name="connsiteY84" fmla="*/ 1419367 h 1904783"/>
              <a:gd name="connsiteX85" fmla="*/ 1678675 w 3275463"/>
              <a:gd name="connsiteY85" fmla="*/ 1508078 h 1904783"/>
              <a:gd name="connsiteX86" fmla="*/ 1685499 w 3275463"/>
              <a:gd name="connsiteY86" fmla="*/ 1528549 h 1904783"/>
              <a:gd name="connsiteX87" fmla="*/ 1746914 w 3275463"/>
              <a:gd name="connsiteY87" fmla="*/ 1576316 h 1904783"/>
              <a:gd name="connsiteX88" fmla="*/ 1774209 w 3275463"/>
              <a:gd name="connsiteY88" fmla="*/ 1583140 h 1904783"/>
              <a:gd name="connsiteX89" fmla="*/ 1808329 w 3275463"/>
              <a:gd name="connsiteY89" fmla="*/ 1624084 h 1904783"/>
              <a:gd name="connsiteX90" fmla="*/ 1849272 w 3275463"/>
              <a:gd name="connsiteY90" fmla="*/ 1637731 h 1904783"/>
              <a:gd name="connsiteX91" fmla="*/ 1869743 w 3275463"/>
              <a:gd name="connsiteY91" fmla="*/ 1644555 h 1904783"/>
              <a:gd name="connsiteX92" fmla="*/ 1890215 w 3275463"/>
              <a:gd name="connsiteY92" fmla="*/ 1651379 h 1904783"/>
              <a:gd name="connsiteX93" fmla="*/ 1910687 w 3275463"/>
              <a:gd name="connsiteY93" fmla="*/ 1671851 h 1904783"/>
              <a:gd name="connsiteX94" fmla="*/ 2129051 w 3275463"/>
              <a:gd name="connsiteY94" fmla="*/ 1658203 h 1904783"/>
              <a:gd name="connsiteX95" fmla="*/ 2156346 w 3275463"/>
              <a:gd name="connsiteY95" fmla="*/ 1644555 h 1904783"/>
              <a:gd name="connsiteX96" fmla="*/ 2183642 w 3275463"/>
              <a:gd name="connsiteY96" fmla="*/ 1637731 h 1904783"/>
              <a:gd name="connsiteX97" fmla="*/ 2204114 w 3275463"/>
              <a:gd name="connsiteY97" fmla="*/ 1624084 h 1904783"/>
              <a:gd name="connsiteX98" fmla="*/ 2231409 w 3275463"/>
              <a:gd name="connsiteY98" fmla="*/ 1610436 h 1904783"/>
              <a:gd name="connsiteX99" fmla="*/ 2251881 w 3275463"/>
              <a:gd name="connsiteY99" fmla="*/ 1596788 h 1904783"/>
              <a:gd name="connsiteX100" fmla="*/ 2272352 w 3275463"/>
              <a:gd name="connsiteY100" fmla="*/ 1589964 h 1904783"/>
              <a:gd name="connsiteX101" fmla="*/ 2320120 w 3275463"/>
              <a:gd name="connsiteY101" fmla="*/ 1555845 h 1904783"/>
              <a:gd name="connsiteX102" fmla="*/ 2333767 w 3275463"/>
              <a:gd name="connsiteY102" fmla="*/ 1535373 h 1904783"/>
              <a:gd name="connsiteX103" fmla="*/ 2354239 w 3275463"/>
              <a:gd name="connsiteY103" fmla="*/ 1508078 h 1904783"/>
              <a:gd name="connsiteX104" fmla="*/ 2361063 w 3275463"/>
              <a:gd name="connsiteY104" fmla="*/ 1480782 h 1904783"/>
              <a:gd name="connsiteX105" fmla="*/ 2395182 w 3275463"/>
              <a:gd name="connsiteY105" fmla="*/ 1433015 h 1904783"/>
              <a:gd name="connsiteX106" fmla="*/ 2408830 w 3275463"/>
              <a:gd name="connsiteY106" fmla="*/ 1385248 h 1904783"/>
              <a:gd name="connsiteX107" fmla="*/ 2429302 w 3275463"/>
              <a:gd name="connsiteY107" fmla="*/ 1364776 h 1904783"/>
              <a:gd name="connsiteX108" fmla="*/ 2442949 w 3275463"/>
              <a:gd name="connsiteY108" fmla="*/ 1310185 h 1904783"/>
              <a:gd name="connsiteX109" fmla="*/ 2463421 w 3275463"/>
              <a:gd name="connsiteY109" fmla="*/ 1289713 h 1904783"/>
              <a:gd name="connsiteX110" fmla="*/ 2470245 w 3275463"/>
              <a:gd name="connsiteY110" fmla="*/ 1269242 h 1904783"/>
              <a:gd name="connsiteX111" fmla="*/ 2483893 w 3275463"/>
              <a:gd name="connsiteY111" fmla="*/ 1221475 h 1904783"/>
              <a:gd name="connsiteX112" fmla="*/ 2497541 w 3275463"/>
              <a:gd name="connsiteY112" fmla="*/ 1194179 h 1904783"/>
              <a:gd name="connsiteX113" fmla="*/ 2511188 w 3275463"/>
              <a:gd name="connsiteY113" fmla="*/ 1146412 h 1904783"/>
              <a:gd name="connsiteX114" fmla="*/ 2518012 w 3275463"/>
              <a:gd name="connsiteY114" fmla="*/ 1119116 h 1904783"/>
              <a:gd name="connsiteX115" fmla="*/ 2538484 w 3275463"/>
              <a:gd name="connsiteY115" fmla="*/ 1078173 h 1904783"/>
              <a:gd name="connsiteX116" fmla="*/ 2558955 w 3275463"/>
              <a:gd name="connsiteY116" fmla="*/ 934872 h 1904783"/>
              <a:gd name="connsiteX117" fmla="*/ 2572603 w 3275463"/>
              <a:gd name="connsiteY117" fmla="*/ 900752 h 1904783"/>
              <a:gd name="connsiteX118" fmla="*/ 2593075 w 3275463"/>
              <a:gd name="connsiteY118" fmla="*/ 852985 h 1904783"/>
              <a:gd name="connsiteX119" fmla="*/ 2599899 w 3275463"/>
              <a:gd name="connsiteY119" fmla="*/ 825690 h 1904783"/>
              <a:gd name="connsiteX120" fmla="*/ 2627194 w 3275463"/>
              <a:gd name="connsiteY120" fmla="*/ 777922 h 1904783"/>
              <a:gd name="connsiteX121" fmla="*/ 2634018 w 3275463"/>
              <a:gd name="connsiteY121" fmla="*/ 757451 h 1904783"/>
              <a:gd name="connsiteX122" fmla="*/ 2661314 w 3275463"/>
              <a:gd name="connsiteY122" fmla="*/ 709684 h 1904783"/>
              <a:gd name="connsiteX123" fmla="*/ 2668138 w 3275463"/>
              <a:gd name="connsiteY123" fmla="*/ 682388 h 1904783"/>
              <a:gd name="connsiteX124" fmla="*/ 2702257 w 3275463"/>
              <a:gd name="connsiteY124" fmla="*/ 634621 h 1904783"/>
              <a:gd name="connsiteX125" fmla="*/ 2736376 w 3275463"/>
              <a:gd name="connsiteY125" fmla="*/ 586854 h 1904783"/>
              <a:gd name="connsiteX126" fmla="*/ 2743200 w 3275463"/>
              <a:gd name="connsiteY126" fmla="*/ 566382 h 1904783"/>
              <a:gd name="connsiteX127" fmla="*/ 2750024 w 3275463"/>
              <a:gd name="connsiteY127" fmla="*/ 532263 h 1904783"/>
              <a:gd name="connsiteX128" fmla="*/ 2763672 w 3275463"/>
              <a:gd name="connsiteY128" fmla="*/ 511791 h 1904783"/>
              <a:gd name="connsiteX129" fmla="*/ 2777320 w 3275463"/>
              <a:gd name="connsiteY129" fmla="*/ 470848 h 1904783"/>
              <a:gd name="connsiteX130" fmla="*/ 2790967 w 3275463"/>
              <a:gd name="connsiteY130" fmla="*/ 443552 h 1904783"/>
              <a:gd name="connsiteX131" fmla="*/ 2804615 w 3275463"/>
              <a:gd name="connsiteY131" fmla="*/ 402609 h 1904783"/>
              <a:gd name="connsiteX132" fmla="*/ 2872854 w 3275463"/>
              <a:gd name="connsiteY132" fmla="*/ 334370 h 1904783"/>
              <a:gd name="connsiteX133" fmla="*/ 2941093 w 3275463"/>
              <a:gd name="connsiteY133" fmla="*/ 279779 h 1904783"/>
              <a:gd name="connsiteX134" fmla="*/ 2961564 w 3275463"/>
              <a:gd name="connsiteY134" fmla="*/ 272955 h 1904783"/>
              <a:gd name="connsiteX135" fmla="*/ 2988860 w 3275463"/>
              <a:gd name="connsiteY135" fmla="*/ 259308 h 1904783"/>
              <a:gd name="connsiteX136" fmla="*/ 3009332 w 3275463"/>
              <a:gd name="connsiteY136" fmla="*/ 245660 h 1904783"/>
              <a:gd name="connsiteX137" fmla="*/ 3057099 w 3275463"/>
              <a:gd name="connsiteY137" fmla="*/ 238836 h 1904783"/>
              <a:gd name="connsiteX138" fmla="*/ 3091218 w 3275463"/>
              <a:gd name="connsiteY138" fmla="*/ 232012 h 1904783"/>
              <a:gd name="connsiteX139" fmla="*/ 3132161 w 3275463"/>
              <a:gd name="connsiteY139" fmla="*/ 238836 h 1904783"/>
              <a:gd name="connsiteX140" fmla="*/ 3118514 w 3275463"/>
              <a:gd name="connsiteY140" fmla="*/ 764275 h 1904783"/>
              <a:gd name="connsiteX141" fmla="*/ 3111690 w 3275463"/>
              <a:gd name="connsiteY141" fmla="*/ 1160060 h 1904783"/>
              <a:gd name="connsiteX142" fmla="*/ 3098042 w 3275463"/>
              <a:gd name="connsiteY142" fmla="*/ 1323833 h 1904783"/>
              <a:gd name="connsiteX143" fmla="*/ 3098042 w 3275463"/>
              <a:gd name="connsiteY143" fmla="*/ 1535373 h 1904783"/>
              <a:gd name="connsiteX144" fmla="*/ 3118514 w 3275463"/>
              <a:gd name="connsiteY144" fmla="*/ 1549021 h 1904783"/>
              <a:gd name="connsiteX145" fmla="*/ 3138985 w 3275463"/>
              <a:gd name="connsiteY145" fmla="*/ 1576316 h 1904783"/>
              <a:gd name="connsiteX146" fmla="*/ 3159457 w 3275463"/>
              <a:gd name="connsiteY146" fmla="*/ 1589964 h 1904783"/>
              <a:gd name="connsiteX147" fmla="*/ 3186752 w 3275463"/>
              <a:gd name="connsiteY147" fmla="*/ 1651379 h 1904783"/>
              <a:gd name="connsiteX148" fmla="*/ 3200400 w 3275463"/>
              <a:gd name="connsiteY148" fmla="*/ 1671851 h 1904783"/>
              <a:gd name="connsiteX149" fmla="*/ 3207224 w 3275463"/>
              <a:gd name="connsiteY149" fmla="*/ 1692322 h 1904783"/>
              <a:gd name="connsiteX150" fmla="*/ 3214048 w 3275463"/>
              <a:gd name="connsiteY150" fmla="*/ 1719618 h 1904783"/>
              <a:gd name="connsiteX151" fmla="*/ 3261815 w 3275463"/>
              <a:gd name="connsiteY151" fmla="*/ 1781033 h 1904783"/>
              <a:gd name="connsiteX152" fmla="*/ 3275463 w 3275463"/>
              <a:gd name="connsiteY152" fmla="*/ 1787857 h 190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275463" h="1904783">
                <a:moveTo>
                  <a:pt x="0" y="0"/>
                </a:moveTo>
                <a:cubicBezTo>
                  <a:pt x="11373" y="2275"/>
                  <a:pt x="23260" y="2751"/>
                  <a:pt x="34120" y="6824"/>
                </a:cubicBezTo>
                <a:cubicBezTo>
                  <a:pt x="64724" y="18301"/>
                  <a:pt x="48359" y="18095"/>
                  <a:pt x="61415" y="40943"/>
                </a:cubicBezTo>
                <a:cubicBezTo>
                  <a:pt x="67058" y="50818"/>
                  <a:pt x="75063" y="59140"/>
                  <a:pt x="81887" y="68239"/>
                </a:cubicBezTo>
                <a:cubicBezTo>
                  <a:pt x="89542" y="91203"/>
                  <a:pt x="88869" y="92399"/>
                  <a:pt x="102358" y="116006"/>
                </a:cubicBezTo>
                <a:cubicBezTo>
                  <a:pt x="123525" y="153049"/>
                  <a:pt x="110317" y="119413"/>
                  <a:pt x="122830" y="156949"/>
                </a:cubicBezTo>
                <a:cubicBezTo>
                  <a:pt x="125105" y="170597"/>
                  <a:pt x="127697" y="184196"/>
                  <a:pt x="129654" y="197893"/>
                </a:cubicBezTo>
                <a:cubicBezTo>
                  <a:pt x="132247" y="216047"/>
                  <a:pt x="136589" y="241420"/>
                  <a:pt x="136478" y="252484"/>
                </a:cubicBezTo>
                <a:cubicBezTo>
                  <a:pt x="136367" y="263548"/>
                  <a:pt x="119889" y="262003"/>
                  <a:pt x="128987" y="264278"/>
                </a:cubicBezTo>
                <a:cubicBezTo>
                  <a:pt x="185118" y="301696"/>
                  <a:pt x="146889" y="349802"/>
                  <a:pt x="157543" y="402609"/>
                </a:cubicBezTo>
                <a:cubicBezTo>
                  <a:pt x="166003" y="444544"/>
                  <a:pt x="165009" y="504968"/>
                  <a:pt x="163773" y="539087"/>
                </a:cubicBezTo>
                <a:cubicBezTo>
                  <a:pt x="162537" y="573206"/>
                  <a:pt x="161333" y="573700"/>
                  <a:pt x="150126" y="607325"/>
                </a:cubicBezTo>
                <a:cubicBezTo>
                  <a:pt x="133601" y="739525"/>
                  <a:pt x="162461" y="693069"/>
                  <a:pt x="141620" y="797272"/>
                </a:cubicBezTo>
                <a:cubicBezTo>
                  <a:pt x="162684" y="1034986"/>
                  <a:pt x="142132" y="1225804"/>
                  <a:pt x="148444" y="1450915"/>
                </a:cubicBezTo>
                <a:cubicBezTo>
                  <a:pt x="148970" y="1469665"/>
                  <a:pt x="143022" y="1500826"/>
                  <a:pt x="143302" y="1514902"/>
                </a:cubicBezTo>
                <a:cubicBezTo>
                  <a:pt x="143582" y="1528978"/>
                  <a:pt x="148186" y="1527505"/>
                  <a:pt x="150126" y="1535373"/>
                </a:cubicBezTo>
                <a:cubicBezTo>
                  <a:pt x="152066" y="1543241"/>
                  <a:pt x="148116" y="1555284"/>
                  <a:pt x="154940" y="1562108"/>
                </a:cubicBezTo>
                <a:lnTo>
                  <a:pt x="165456" y="1596788"/>
                </a:lnTo>
                <a:lnTo>
                  <a:pt x="169149" y="1629786"/>
                </a:lnTo>
                <a:cubicBezTo>
                  <a:pt x="170731" y="1640858"/>
                  <a:pt x="196514" y="1678487"/>
                  <a:pt x="204717" y="1692322"/>
                </a:cubicBezTo>
                <a:cubicBezTo>
                  <a:pt x="212920" y="1706157"/>
                  <a:pt x="213815" y="1705970"/>
                  <a:pt x="218364" y="1712794"/>
                </a:cubicBezTo>
                <a:cubicBezTo>
                  <a:pt x="220639" y="1721893"/>
                  <a:pt x="220535" y="1731947"/>
                  <a:pt x="225188" y="1740090"/>
                </a:cubicBezTo>
                <a:cubicBezTo>
                  <a:pt x="233271" y="1754234"/>
                  <a:pt x="253088" y="1765513"/>
                  <a:pt x="266132" y="1774209"/>
                </a:cubicBezTo>
                <a:cubicBezTo>
                  <a:pt x="278583" y="1792887"/>
                  <a:pt x="278700" y="1798750"/>
                  <a:pt x="300251" y="1808328"/>
                </a:cubicBezTo>
                <a:cubicBezTo>
                  <a:pt x="313397" y="1814171"/>
                  <a:pt x="329224" y="1813996"/>
                  <a:pt x="341194" y="1821976"/>
                </a:cubicBezTo>
                <a:cubicBezTo>
                  <a:pt x="354842" y="1831075"/>
                  <a:pt x="366577" y="1844085"/>
                  <a:pt x="382138" y="1849272"/>
                </a:cubicBezTo>
                <a:cubicBezTo>
                  <a:pt x="388962" y="1851547"/>
                  <a:pt x="395693" y="1854120"/>
                  <a:pt x="402609" y="1856096"/>
                </a:cubicBezTo>
                <a:cubicBezTo>
                  <a:pt x="412819" y="1859013"/>
                  <a:pt x="439463" y="1864286"/>
                  <a:pt x="450376" y="1869743"/>
                </a:cubicBezTo>
                <a:cubicBezTo>
                  <a:pt x="503286" y="1896199"/>
                  <a:pt x="439866" y="1873064"/>
                  <a:pt x="491320" y="1890215"/>
                </a:cubicBezTo>
                <a:cubicBezTo>
                  <a:pt x="498144" y="1894764"/>
                  <a:pt x="503596" y="1903548"/>
                  <a:pt x="511791" y="1903863"/>
                </a:cubicBezTo>
                <a:cubicBezTo>
                  <a:pt x="564118" y="1905876"/>
                  <a:pt x="616984" y="1905002"/>
                  <a:pt x="668741" y="1897039"/>
                </a:cubicBezTo>
                <a:cubicBezTo>
                  <a:pt x="678279" y="1895572"/>
                  <a:pt x="681182" y="1881920"/>
                  <a:pt x="689212" y="1876567"/>
                </a:cubicBezTo>
                <a:cubicBezTo>
                  <a:pt x="750769" y="1835528"/>
                  <a:pt x="665728" y="1909785"/>
                  <a:pt x="730155" y="1856096"/>
                </a:cubicBezTo>
                <a:cubicBezTo>
                  <a:pt x="737569" y="1849918"/>
                  <a:pt x="742907" y="1841414"/>
                  <a:pt x="750627" y="1835624"/>
                </a:cubicBezTo>
                <a:cubicBezTo>
                  <a:pt x="780140" y="1813489"/>
                  <a:pt x="780822" y="1816133"/>
                  <a:pt x="812042" y="1808328"/>
                </a:cubicBezTo>
                <a:cubicBezTo>
                  <a:pt x="823415" y="1799230"/>
                  <a:pt x="834043" y="1789112"/>
                  <a:pt x="846161" y="1781033"/>
                </a:cubicBezTo>
                <a:cubicBezTo>
                  <a:pt x="854625" y="1775390"/>
                  <a:pt x="865514" y="1773740"/>
                  <a:pt x="873457" y="1767385"/>
                </a:cubicBezTo>
                <a:cubicBezTo>
                  <a:pt x="888528" y="1755328"/>
                  <a:pt x="898341" y="1737148"/>
                  <a:pt x="914400" y="1726442"/>
                </a:cubicBezTo>
                <a:lnTo>
                  <a:pt x="934872" y="1712794"/>
                </a:lnTo>
                <a:cubicBezTo>
                  <a:pt x="939421" y="1705970"/>
                  <a:pt x="943270" y="1698623"/>
                  <a:pt x="948520" y="1692322"/>
                </a:cubicBezTo>
                <a:cubicBezTo>
                  <a:pt x="954698" y="1684909"/>
                  <a:pt x="964203" y="1680230"/>
                  <a:pt x="968991" y="1671851"/>
                </a:cubicBezTo>
                <a:cubicBezTo>
                  <a:pt x="973644" y="1663708"/>
                  <a:pt x="972120" y="1653175"/>
                  <a:pt x="975815" y="1644555"/>
                </a:cubicBezTo>
                <a:cubicBezTo>
                  <a:pt x="979046" y="1637017"/>
                  <a:pt x="984914" y="1630908"/>
                  <a:pt x="989463" y="1624084"/>
                </a:cubicBezTo>
                <a:cubicBezTo>
                  <a:pt x="1010025" y="1541836"/>
                  <a:pt x="993570" y="1597210"/>
                  <a:pt x="1016758" y="1535373"/>
                </a:cubicBezTo>
                <a:cubicBezTo>
                  <a:pt x="1019283" y="1528638"/>
                  <a:pt x="1021606" y="1521818"/>
                  <a:pt x="1023582" y="1514902"/>
                </a:cubicBezTo>
                <a:cubicBezTo>
                  <a:pt x="1026159" y="1505884"/>
                  <a:pt x="1026212" y="1495995"/>
                  <a:pt x="1030406" y="1487606"/>
                </a:cubicBezTo>
                <a:cubicBezTo>
                  <a:pt x="1037742" y="1472935"/>
                  <a:pt x="1048603" y="1460311"/>
                  <a:pt x="1057702" y="1446663"/>
                </a:cubicBezTo>
                <a:cubicBezTo>
                  <a:pt x="1061516" y="1431406"/>
                  <a:pt x="1071529" y="1388390"/>
                  <a:pt x="1078173" y="1378424"/>
                </a:cubicBezTo>
                <a:cubicBezTo>
                  <a:pt x="1103105" y="1341025"/>
                  <a:pt x="1088155" y="1365284"/>
                  <a:pt x="1119117" y="1303361"/>
                </a:cubicBezTo>
                <a:cubicBezTo>
                  <a:pt x="1123666" y="1294263"/>
                  <a:pt x="1128986" y="1285511"/>
                  <a:pt x="1132764" y="1276066"/>
                </a:cubicBezTo>
                <a:cubicBezTo>
                  <a:pt x="1137313" y="1264693"/>
                  <a:pt x="1146132" y="1255313"/>
                  <a:pt x="1146412" y="1241946"/>
                </a:cubicBezTo>
                <a:cubicBezTo>
                  <a:pt x="1146692" y="1228579"/>
                  <a:pt x="1133458" y="1207850"/>
                  <a:pt x="1134447" y="1195862"/>
                </a:cubicBezTo>
                <a:cubicBezTo>
                  <a:pt x="1135436" y="1183874"/>
                  <a:pt x="1141034" y="1186986"/>
                  <a:pt x="1152349" y="1170015"/>
                </a:cubicBezTo>
                <a:cubicBezTo>
                  <a:pt x="1154623" y="1163191"/>
                  <a:pt x="1153766" y="1154373"/>
                  <a:pt x="1152909" y="1143280"/>
                </a:cubicBezTo>
                <a:cubicBezTo>
                  <a:pt x="1152052" y="1132187"/>
                  <a:pt x="1149536" y="1114309"/>
                  <a:pt x="1147207" y="1103458"/>
                </a:cubicBezTo>
                <a:cubicBezTo>
                  <a:pt x="1144878" y="1092607"/>
                  <a:pt x="1137796" y="1097600"/>
                  <a:pt x="1138933" y="1078173"/>
                </a:cubicBezTo>
                <a:cubicBezTo>
                  <a:pt x="1140070" y="1058746"/>
                  <a:pt x="1148664" y="1014094"/>
                  <a:pt x="1154031" y="986892"/>
                </a:cubicBezTo>
                <a:cubicBezTo>
                  <a:pt x="1159398" y="959690"/>
                  <a:pt x="1182994" y="962390"/>
                  <a:pt x="1171137" y="914961"/>
                </a:cubicBezTo>
                <a:cubicBezTo>
                  <a:pt x="1170950" y="906906"/>
                  <a:pt x="1170764" y="898852"/>
                  <a:pt x="1170577" y="890797"/>
                </a:cubicBezTo>
                <a:cubicBezTo>
                  <a:pt x="1173355" y="829686"/>
                  <a:pt x="1183421" y="737595"/>
                  <a:pt x="1187355" y="702860"/>
                </a:cubicBezTo>
                <a:cubicBezTo>
                  <a:pt x="1191289" y="668125"/>
                  <a:pt x="1190610" y="688633"/>
                  <a:pt x="1194179" y="682388"/>
                </a:cubicBezTo>
                <a:cubicBezTo>
                  <a:pt x="1199822" y="672513"/>
                  <a:pt x="1208040" y="664348"/>
                  <a:pt x="1214651" y="655093"/>
                </a:cubicBezTo>
                <a:cubicBezTo>
                  <a:pt x="1219418" y="648419"/>
                  <a:pt x="1223750" y="641445"/>
                  <a:pt x="1228299" y="634621"/>
                </a:cubicBezTo>
                <a:cubicBezTo>
                  <a:pt x="1230574" y="623248"/>
                  <a:pt x="1229936" y="610876"/>
                  <a:pt x="1235123" y="600502"/>
                </a:cubicBezTo>
                <a:cubicBezTo>
                  <a:pt x="1239439" y="591870"/>
                  <a:pt x="1250241" y="588060"/>
                  <a:pt x="1255594" y="580030"/>
                </a:cubicBezTo>
                <a:cubicBezTo>
                  <a:pt x="1259584" y="574045"/>
                  <a:pt x="1258849" y="565803"/>
                  <a:pt x="1262418" y="559558"/>
                </a:cubicBezTo>
                <a:cubicBezTo>
                  <a:pt x="1268061" y="549683"/>
                  <a:pt x="1276862" y="541907"/>
                  <a:pt x="1282890" y="532263"/>
                </a:cubicBezTo>
                <a:cubicBezTo>
                  <a:pt x="1288282" y="523637"/>
                  <a:pt x="1292531" y="514317"/>
                  <a:pt x="1296538" y="504967"/>
                </a:cubicBezTo>
                <a:cubicBezTo>
                  <a:pt x="1299371" y="498356"/>
                  <a:pt x="1299371" y="490481"/>
                  <a:pt x="1303361" y="484496"/>
                </a:cubicBezTo>
                <a:cubicBezTo>
                  <a:pt x="1308714" y="476466"/>
                  <a:pt x="1317552" y="471351"/>
                  <a:pt x="1323833" y="464024"/>
                </a:cubicBezTo>
                <a:cubicBezTo>
                  <a:pt x="1331235" y="455389"/>
                  <a:pt x="1337783" y="446045"/>
                  <a:pt x="1344305" y="436728"/>
                </a:cubicBezTo>
                <a:cubicBezTo>
                  <a:pt x="1353711" y="423291"/>
                  <a:pt x="1360002" y="407383"/>
                  <a:pt x="1371600" y="395785"/>
                </a:cubicBezTo>
                <a:cubicBezTo>
                  <a:pt x="1385248" y="382137"/>
                  <a:pt x="1397102" y="366422"/>
                  <a:pt x="1412543" y="354842"/>
                </a:cubicBezTo>
                <a:cubicBezTo>
                  <a:pt x="1421642" y="348018"/>
                  <a:pt x="1431797" y="342412"/>
                  <a:pt x="1439839" y="334370"/>
                </a:cubicBezTo>
                <a:cubicBezTo>
                  <a:pt x="1445638" y="328571"/>
                  <a:pt x="1447315" y="319299"/>
                  <a:pt x="1453487" y="313899"/>
                </a:cubicBezTo>
                <a:cubicBezTo>
                  <a:pt x="1465831" y="303098"/>
                  <a:pt x="1482832" y="298201"/>
                  <a:pt x="1494430" y="286603"/>
                </a:cubicBezTo>
                <a:cubicBezTo>
                  <a:pt x="1501254" y="279779"/>
                  <a:pt x="1506872" y="271484"/>
                  <a:pt x="1514902" y="266131"/>
                </a:cubicBezTo>
                <a:cubicBezTo>
                  <a:pt x="1520887" y="262141"/>
                  <a:pt x="1528549" y="261582"/>
                  <a:pt x="1535373" y="259308"/>
                </a:cubicBezTo>
                <a:cubicBezTo>
                  <a:pt x="1542197" y="254759"/>
                  <a:pt x="1548307" y="248891"/>
                  <a:pt x="1555845" y="245660"/>
                </a:cubicBezTo>
                <a:cubicBezTo>
                  <a:pt x="1564277" y="242046"/>
                  <a:pt x="1611188" y="233226"/>
                  <a:pt x="1617260" y="232012"/>
                </a:cubicBezTo>
                <a:cubicBezTo>
                  <a:pt x="1633685" y="281288"/>
                  <a:pt x="1615828" y="222707"/>
                  <a:pt x="1630908" y="320722"/>
                </a:cubicBezTo>
                <a:cubicBezTo>
                  <a:pt x="1632002" y="327831"/>
                  <a:pt x="1635457" y="334370"/>
                  <a:pt x="1637732" y="341194"/>
                </a:cubicBezTo>
                <a:cubicBezTo>
                  <a:pt x="1640006" y="675564"/>
                  <a:pt x="1640097" y="1009957"/>
                  <a:pt x="1644555" y="1344305"/>
                </a:cubicBezTo>
                <a:cubicBezTo>
                  <a:pt x="1644651" y="1351497"/>
                  <a:pt x="1650092" y="1357699"/>
                  <a:pt x="1651379" y="1364776"/>
                </a:cubicBezTo>
                <a:cubicBezTo>
                  <a:pt x="1654660" y="1382819"/>
                  <a:pt x="1655016" y="1401307"/>
                  <a:pt x="1658203" y="1419367"/>
                </a:cubicBezTo>
                <a:cubicBezTo>
                  <a:pt x="1659294" y="1425552"/>
                  <a:pt x="1673290" y="1489232"/>
                  <a:pt x="1678675" y="1508078"/>
                </a:cubicBezTo>
                <a:cubicBezTo>
                  <a:pt x="1680651" y="1514994"/>
                  <a:pt x="1681318" y="1522696"/>
                  <a:pt x="1685499" y="1528549"/>
                </a:cubicBezTo>
                <a:cubicBezTo>
                  <a:pt x="1699692" y="1548419"/>
                  <a:pt x="1724933" y="1566547"/>
                  <a:pt x="1746914" y="1576316"/>
                </a:cubicBezTo>
                <a:cubicBezTo>
                  <a:pt x="1755484" y="1580125"/>
                  <a:pt x="1765111" y="1580865"/>
                  <a:pt x="1774209" y="1583140"/>
                </a:cubicBezTo>
                <a:cubicBezTo>
                  <a:pt x="1782704" y="1595882"/>
                  <a:pt x="1794421" y="1616357"/>
                  <a:pt x="1808329" y="1624084"/>
                </a:cubicBezTo>
                <a:cubicBezTo>
                  <a:pt x="1820905" y="1631070"/>
                  <a:pt x="1835624" y="1633182"/>
                  <a:pt x="1849272" y="1637731"/>
                </a:cubicBezTo>
                <a:lnTo>
                  <a:pt x="1869743" y="1644555"/>
                </a:lnTo>
                <a:lnTo>
                  <a:pt x="1890215" y="1651379"/>
                </a:lnTo>
                <a:cubicBezTo>
                  <a:pt x="1897039" y="1658203"/>
                  <a:pt x="1901056" y="1671230"/>
                  <a:pt x="1910687" y="1671851"/>
                </a:cubicBezTo>
                <a:cubicBezTo>
                  <a:pt x="2047250" y="1680662"/>
                  <a:pt x="2049328" y="1678134"/>
                  <a:pt x="2129051" y="1658203"/>
                </a:cubicBezTo>
                <a:cubicBezTo>
                  <a:pt x="2138149" y="1653654"/>
                  <a:pt x="2146821" y="1648127"/>
                  <a:pt x="2156346" y="1644555"/>
                </a:cubicBezTo>
                <a:cubicBezTo>
                  <a:pt x="2165128" y="1641262"/>
                  <a:pt x="2175022" y="1641425"/>
                  <a:pt x="2183642" y="1637731"/>
                </a:cubicBezTo>
                <a:cubicBezTo>
                  <a:pt x="2191180" y="1634501"/>
                  <a:pt x="2196993" y="1628153"/>
                  <a:pt x="2204114" y="1624084"/>
                </a:cubicBezTo>
                <a:cubicBezTo>
                  <a:pt x="2212946" y="1619037"/>
                  <a:pt x="2222577" y="1615483"/>
                  <a:pt x="2231409" y="1610436"/>
                </a:cubicBezTo>
                <a:cubicBezTo>
                  <a:pt x="2238530" y="1606367"/>
                  <a:pt x="2244545" y="1600456"/>
                  <a:pt x="2251881" y="1596788"/>
                </a:cubicBezTo>
                <a:cubicBezTo>
                  <a:pt x="2258314" y="1593571"/>
                  <a:pt x="2265919" y="1593181"/>
                  <a:pt x="2272352" y="1589964"/>
                </a:cubicBezTo>
                <a:cubicBezTo>
                  <a:pt x="2282328" y="1584976"/>
                  <a:pt x="2313941" y="1560479"/>
                  <a:pt x="2320120" y="1555845"/>
                </a:cubicBezTo>
                <a:cubicBezTo>
                  <a:pt x="2324669" y="1549021"/>
                  <a:pt x="2329000" y="1542047"/>
                  <a:pt x="2333767" y="1535373"/>
                </a:cubicBezTo>
                <a:cubicBezTo>
                  <a:pt x="2340377" y="1526118"/>
                  <a:pt x="2349153" y="1518250"/>
                  <a:pt x="2354239" y="1508078"/>
                </a:cubicBezTo>
                <a:cubicBezTo>
                  <a:pt x="2358433" y="1499689"/>
                  <a:pt x="2357770" y="1489564"/>
                  <a:pt x="2361063" y="1480782"/>
                </a:cubicBezTo>
                <a:cubicBezTo>
                  <a:pt x="2371841" y="1452042"/>
                  <a:pt x="2374336" y="1453862"/>
                  <a:pt x="2395182" y="1433015"/>
                </a:cubicBezTo>
                <a:cubicBezTo>
                  <a:pt x="2396092" y="1429374"/>
                  <a:pt x="2404914" y="1391123"/>
                  <a:pt x="2408830" y="1385248"/>
                </a:cubicBezTo>
                <a:cubicBezTo>
                  <a:pt x="2414183" y="1377218"/>
                  <a:pt x="2422478" y="1371600"/>
                  <a:pt x="2429302" y="1364776"/>
                </a:cubicBezTo>
                <a:cubicBezTo>
                  <a:pt x="2430285" y="1359860"/>
                  <a:pt x="2436956" y="1319175"/>
                  <a:pt x="2442949" y="1310185"/>
                </a:cubicBezTo>
                <a:cubicBezTo>
                  <a:pt x="2448302" y="1302155"/>
                  <a:pt x="2456597" y="1296537"/>
                  <a:pt x="2463421" y="1289713"/>
                </a:cubicBezTo>
                <a:cubicBezTo>
                  <a:pt x="2465696" y="1282889"/>
                  <a:pt x="2468269" y="1276158"/>
                  <a:pt x="2470245" y="1269242"/>
                </a:cubicBezTo>
                <a:cubicBezTo>
                  <a:pt x="2475193" y="1251925"/>
                  <a:pt x="2476880" y="1237839"/>
                  <a:pt x="2483893" y="1221475"/>
                </a:cubicBezTo>
                <a:cubicBezTo>
                  <a:pt x="2487900" y="1212125"/>
                  <a:pt x="2492992" y="1203278"/>
                  <a:pt x="2497541" y="1194179"/>
                </a:cubicBezTo>
                <a:cubicBezTo>
                  <a:pt x="2518861" y="1108890"/>
                  <a:pt x="2491617" y="1214910"/>
                  <a:pt x="2511188" y="1146412"/>
                </a:cubicBezTo>
                <a:cubicBezTo>
                  <a:pt x="2513765" y="1137394"/>
                  <a:pt x="2514529" y="1127824"/>
                  <a:pt x="2518012" y="1119116"/>
                </a:cubicBezTo>
                <a:cubicBezTo>
                  <a:pt x="2523679" y="1104949"/>
                  <a:pt x="2531660" y="1091821"/>
                  <a:pt x="2538484" y="1078173"/>
                </a:cubicBezTo>
                <a:cubicBezTo>
                  <a:pt x="2541491" y="1045101"/>
                  <a:pt x="2545844" y="967648"/>
                  <a:pt x="2558955" y="934872"/>
                </a:cubicBezTo>
                <a:cubicBezTo>
                  <a:pt x="2563504" y="923499"/>
                  <a:pt x="2568729" y="912373"/>
                  <a:pt x="2572603" y="900752"/>
                </a:cubicBezTo>
                <a:cubicBezTo>
                  <a:pt x="2587291" y="856688"/>
                  <a:pt x="2569087" y="888967"/>
                  <a:pt x="2593075" y="852985"/>
                </a:cubicBezTo>
                <a:cubicBezTo>
                  <a:pt x="2595350" y="843887"/>
                  <a:pt x="2596606" y="834471"/>
                  <a:pt x="2599899" y="825690"/>
                </a:cubicBezTo>
                <a:cubicBezTo>
                  <a:pt x="2617844" y="777835"/>
                  <a:pt x="2607395" y="817519"/>
                  <a:pt x="2627194" y="777922"/>
                </a:cubicBezTo>
                <a:cubicBezTo>
                  <a:pt x="2630411" y="771489"/>
                  <a:pt x="2631185" y="764062"/>
                  <a:pt x="2634018" y="757451"/>
                </a:cubicBezTo>
                <a:cubicBezTo>
                  <a:pt x="2644409" y="733207"/>
                  <a:pt x="2647606" y="730245"/>
                  <a:pt x="2661314" y="709684"/>
                </a:cubicBezTo>
                <a:cubicBezTo>
                  <a:pt x="2663589" y="700585"/>
                  <a:pt x="2664444" y="691008"/>
                  <a:pt x="2668138" y="682388"/>
                </a:cubicBezTo>
                <a:cubicBezTo>
                  <a:pt x="2672079" y="673192"/>
                  <a:pt x="2699072" y="639717"/>
                  <a:pt x="2702257" y="634621"/>
                </a:cubicBezTo>
                <a:cubicBezTo>
                  <a:pt x="2732198" y="586716"/>
                  <a:pt x="2697350" y="625880"/>
                  <a:pt x="2736376" y="586854"/>
                </a:cubicBezTo>
                <a:cubicBezTo>
                  <a:pt x="2738651" y="580030"/>
                  <a:pt x="2741455" y="573360"/>
                  <a:pt x="2743200" y="566382"/>
                </a:cubicBezTo>
                <a:cubicBezTo>
                  <a:pt x="2746013" y="555130"/>
                  <a:pt x="2745952" y="543123"/>
                  <a:pt x="2750024" y="532263"/>
                </a:cubicBezTo>
                <a:cubicBezTo>
                  <a:pt x="2752904" y="524584"/>
                  <a:pt x="2760341" y="519286"/>
                  <a:pt x="2763672" y="511791"/>
                </a:cubicBezTo>
                <a:cubicBezTo>
                  <a:pt x="2769515" y="498645"/>
                  <a:pt x="2770887" y="483715"/>
                  <a:pt x="2777320" y="470848"/>
                </a:cubicBezTo>
                <a:cubicBezTo>
                  <a:pt x="2781869" y="461749"/>
                  <a:pt x="2787189" y="452997"/>
                  <a:pt x="2790967" y="443552"/>
                </a:cubicBezTo>
                <a:cubicBezTo>
                  <a:pt x="2796310" y="430195"/>
                  <a:pt x="2794443" y="412781"/>
                  <a:pt x="2804615" y="402609"/>
                </a:cubicBezTo>
                <a:lnTo>
                  <a:pt x="2872854" y="334370"/>
                </a:lnTo>
                <a:cubicBezTo>
                  <a:pt x="2891490" y="315734"/>
                  <a:pt x="2915267" y="288388"/>
                  <a:pt x="2941093" y="279779"/>
                </a:cubicBezTo>
                <a:cubicBezTo>
                  <a:pt x="2947917" y="277504"/>
                  <a:pt x="2954953" y="275788"/>
                  <a:pt x="2961564" y="272955"/>
                </a:cubicBezTo>
                <a:cubicBezTo>
                  <a:pt x="2970914" y="268948"/>
                  <a:pt x="2980028" y="264355"/>
                  <a:pt x="2988860" y="259308"/>
                </a:cubicBezTo>
                <a:cubicBezTo>
                  <a:pt x="2995981" y="255239"/>
                  <a:pt x="3001476" y="248017"/>
                  <a:pt x="3009332" y="245660"/>
                </a:cubicBezTo>
                <a:cubicBezTo>
                  <a:pt x="3024738" y="241038"/>
                  <a:pt x="3041234" y="241480"/>
                  <a:pt x="3057099" y="238836"/>
                </a:cubicBezTo>
                <a:cubicBezTo>
                  <a:pt x="3068539" y="236929"/>
                  <a:pt x="3079845" y="234287"/>
                  <a:pt x="3091218" y="232012"/>
                </a:cubicBezTo>
                <a:cubicBezTo>
                  <a:pt x="3102801" y="226220"/>
                  <a:pt x="3131453" y="200609"/>
                  <a:pt x="3132161" y="238836"/>
                </a:cubicBezTo>
                <a:cubicBezTo>
                  <a:pt x="3134656" y="373589"/>
                  <a:pt x="3124452" y="609877"/>
                  <a:pt x="3118514" y="764275"/>
                </a:cubicBezTo>
                <a:cubicBezTo>
                  <a:pt x="3116239" y="896203"/>
                  <a:pt x="3115072" y="1028155"/>
                  <a:pt x="3111690" y="1160060"/>
                </a:cubicBezTo>
                <a:cubicBezTo>
                  <a:pt x="3108356" y="1290069"/>
                  <a:pt x="3115098" y="1255608"/>
                  <a:pt x="3098042" y="1323833"/>
                </a:cubicBezTo>
                <a:cubicBezTo>
                  <a:pt x="3089089" y="1404407"/>
                  <a:pt x="3082006" y="1439159"/>
                  <a:pt x="3098042" y="1535373"/>
                </a:cubicBezTo>
                <a:cubicBezTo>
                  <a:pt x="3099390" y="1543463"/>
                  <a:pt x="3111690" y="1544472"/>
                  <a:pt x="3118514" y="1549021"/>
                </a:cubicBezTo>
                <a:cubicBezTo>
                  <a:pt x="3125338" y="1558119"/>
                  <a:pt x="3130943" y="1568274"/>
                  <a:pt x="3138985" y="1576316"/>
                </a:cubicBezTo>
                <a:cubicBezTo>
                  <a:pt x="3144784" y="1582115"/>
                  <a:pt x="3154207" y="1583663"/>
                  <a:pt x="3159457" y="1589964"/>
                </a:cubicBezTo>
                <a:cubicBezTo>
                  <a:pt x="3168503" y="1600819"/>
                  <a:pt x="3181464" y="1640803"/>
                  <a:pt x="3186752" y="1651379"/>
                </a:cubicBezTo>
                <a:cubicBezTo>
                  <a:pt x="3190420" y="1658715"/>
                  <a:pt x="3196732" y="1664515"/>
                  <a:pt x="3200400" y="1671851"/>
                </a:cubicBezTo>
                <a:cubicBezTo>
                  <a:pt x="3203617" y="1678284"/>
                  <a:pt x="3205248" y="1685406"/>
                  <a:pt x="3207224" y="1692322"/>
                </a:cubicBezTo>
                <a:cubicBezTo>
                  <a:pt x="3209801" y="1701340"/>
                  <a:pt x="3209854" y="1711229"/>
                  <a:pt x="3214048" y="1719618"/>
                </a:cubicBezTo>
                <a:cubicBezTo>
                  <a:pt x="3224008" y="1739539"/>
                  <a:pt x="3243093" y="1766056"/>
                  <a:pt x="3261815" y="1781033"/>
                </a:cubicBezTo>
                <a:cubicBezTo>
                  <a:pt x="3265787" y="1784210"/>
                  <a:pt x="3270914" y="1785582"/>
                  <a:pt x="3275463" y="17878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直接箭头连接符 46">
            <a:extLst>
              <a:ext uri="{FF2B5EF4-FFF2-40B4-BE49-F238E27FC236}">
                <a16:creationId xmlns:a16="http://schemas.microsoft.com/office/drawing/2014/main" id="{F3EDE965-8F5B-42DD-876C-17C6B2D6AD6E}"/>
              </a:ext>
            </a:extLst>
          </p:cNvPr>
          <p:cNvCxnSpPr>
            <a:cxnSpLocks/>
          </p:cNvCxnSpPr>
          <p:nvPr/>
        </p:nvCxnSpPr>
        <p:spPr>
          <a:xfrm>
            <a:off x="3753050" y="3125930"/>
            <a:ext cx="279721" cy="368464"/>
          </a:xfrm>
          <a:prstGeom prst="straightConnector1">
            <a:avLst/>
          </a:prstGeom>
          <a:ln w="349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C1FC1E2-E07F-4C1A-B472-1D3956B3EA79}"/>
              </a:ext>
            </a:extLst>
          </p:cNvPr>
          <p:cNvCxnSpPr>
            <a:cxnSpLocks/>
          </p:cNvCxnSpPr>
          <p:nvPr/>
        </p:nvCxnSpPr>
        <p:spPr>
          <a:xfrm>
            <a:off x="6933696" y="4798784"/>
            <a:ext cx="279721" cy="368464"/>
          </a:xfrm>
          <a:prstGeom prst="straightConnector1">
            <a:avLst/>
          </a:prstGeom>
          <a:ln w="349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0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14-47</a:t>
            </a:r>
          </a:p>
        </p:txBody>
      </p:sp>
      <p:sp>
        <p:nvSpPr>
          <p:cNvPr id="3" name="TextBox 2"/>
          <p:cNvSpPr txBox="1"/>
          <p:nvPr/>
        </p:nvSpPr>
        <p:spPr>
          <a:xfrm>
            <a:off x="914400" y="609600"/>
            <a:ext cx="7315200" cy="5733621"/>
          </a:xfrm>
          <a:prstGeom prst="rect">
            <a:avLst/>
          </a:prstGeom>
          <a:noFill/>
        </p:spPr>
        <p:txBody>
          <a:bodyPr wrap="square" rtlCol="0">
            <a:spAutoFit/>
          </a:bodyPr>
          <a:lstStyle/>
          <a:p>
            <a:pPr>
              <a:lnSpc>
                <a:spcPct val="150000"/>
              </a:lnSpc>
            </a:pPr>
            <a:r>
              <a:rPr lang="zh-CN" altLang="en-US" sz="2400" b="1" dirty="0">
                <a:latin typeface="Times New Roman" pitchFamily="18" charset="0"/>
                <a:ea typeface="SimSun" pitchFamily="2" charset="-122"/>
                <a:cs typeface="Times New Roman" pitchFamily="18" charset="0"/>
              </a:rPr>
              <a:t>几点说明：</a:t>
            </a:r>
            <a:endParaRPr lang="en-US" altLang="zh-CN" sz="2400" b="1" dirty="0">
              <a:latin typeface="Times New Roman" pitchFamily="18" charset="0"/>
              <a:ea typeface="SimSun" pitchFamily="2" charset="-122"/>
              <a:cs typeface="Times New Roman" pitchFamily="18" charset="0"/>
            </a:endParaRPr>
          </a:p>
          <a:p>
            <a:pPr marL="458788" indent="-458788">
              <a:lnSpc>
                <a:spcPct val="150000"/>
              </a:lnSpc>
              <a:buFont typeface="Symbol" pitchFamily="18" charset="2"/>
              <a:buChar char="·"/>
            </a:pPr>
            <a:r>
              <a:rPr lang="en-US" i="1" dirty="0">
                <a:latin typeface="Times New Roman" pitchFamily="18" charset="0"/>
                <a:ea typeface="SimSun" pitchFamily="2" charset="-122"/>
                <a:cs typeface="Times New Roman" pitchFamily="18" charset="0"/>
              </a:rPr>
              <a:t>D</a:t>
            </a:r>
            <a:r>
              <a:rPr lang="en-US" sz="2800" i="1" baseline="-25000"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提供了一条“从</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sz="2800" i="1" baseline="-25000" dirty="0">
                <a:latin typeface="Times New Roman" pitchFamily="18" charset="0"/>
                <a:ea typeface="SimSun" pitchFamily="2" charset="-122"/>
                <a:cs typeface="Times New Roman" pitchFamily="18" charset="0"/>
              </a:rPr>
              <a:t>uv</a:t>
            </a:r>
            <a:r>
              <a:rPr lang="en-US" sz="2800" baseline="-40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进，到</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u</a:t>
            </a:r>
            <a:r>
              <a:rPr lang="en-US" sz="2800" i="1" baseline="-25000" dirty="0" err="1">
                <a:latin typeface="Times New Roman" pitchFamily="18" charset="0"/>
                <a:ea typeface="SimSun" pitchFamily="2" charset="-122"/>
                <a:cs typeface="Times New Roman" pitchFamily="18" charset="0"/>
              </a:rPr>
              <a:t>uv</a:t>
            </a:r>
            <a:r>
              <a:rPr lang="en-US" sz="2800" i="1" baseline="-40000" dirty="0" err="1">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出”的穿过所有与</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关联的边所对应的小器具的路径。在穿过每一个小器具时，可选择穿过所有</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个点或只穿越</a:t>
            </a:r>
            <a:r>
              <a:rPr lang="en-US" dirty="0">
                <a:latin typeface="Times New Roman" pitchFamily="18" charset="0"/>
                <a:ea typeface="SimSun" pitchFamily="2" charset="-122"/>
                <a:cs typeface="Times New Roman" pitchFamily="18" charset="0"/>
              </a:rPr>
              <a:t>6</a:t>
            </a:r>
            <a:r>
              <a:rPr lang="zh-CN" altLang="en-US" dirty="0">
                <a:latin typeface="Times New Roman" pitchFamily="18" charset="0"/>
                <a:ea typeface="SimSun" pitchFamily="2" charset="-122"/>
                <a:cs typeface="Times New Roman" pitchFamily="18" charset="0"/>
              </a:rPr>
              <a:t>个点。我们用</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表示这条路径。 </a:t>
            </a:r>
            <a:endParaRPr lang="en-US" altLang="zh-CN" dirty="0">
              <a:latin typeface="Times New Roman" pitchFamily="18" charset="0"/>
              <a:ea typeface="SimSun" pitchFamily="2" charset="-122"/>
              <a:cs typeface="Times New Roman" pitchFamily="18" charset="0"/>
            </a:endParaRPr>
          </a:p>
          <a:p>
            <a:pPr marL="458788" indent="-458788">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对</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中一条边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来说，</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uv</a:t>
            </a:r>
            <a:r>
              <a:rPr lang="zh-CN" altLang="en-US" dirty="0">
                <a:latin typeface="Times New Roman" pitchFamily="18" charset="0"/>
                <a:ea typeface="SimSun" pitchFamily="2" charset="-122"/>
                <a:cs typeface="Times New Roman" pitchFamily="18" charset="0"/>
              </a:rPr>
              <a:t>与 </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vu</a:t>
            </a:r>
            <a:r>
              <a:rPr lang="zh-CN" altLang="en-US" dirty="0">
                <a:latin typeface="Times New Roman" pitchFamily="18" charset="0"/>
                <a:ea typeface="SimSun" pitchFamily="2" charset="-122"/>
                <a:cs typeface="Times New Roman" pitchFamily="18" charset="0"/>
              </a:rPr>
              <a:t>是同一个小器具，在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中只出现一次。但对构造</a:t>
            </a:r>
            <a:r>
              <a:rPr lang="en-US" i="1" dirty="0">
                <a:latin typeface="Times New Roman" pitchFamily="18" charset="0"/>
                <a:ea typeface="SimSun" pitchFamily="2" charset="-122"/>
                <a:cs typeface="Times New Roman" pitchFamily="18" charset="0"/>
              </a:rPr>
              <a:t>D</a:t>
            </a:r>
            <a:r>
              <a:rPr lang="en-US" sz="2800" i="1" baseline="-25000"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和</a:t>
            </a:r>
            <a:r>
              <a:rPr lang="en-US" i="1" dirty="0" err="1">
                <a:latin typeface="Times New Roman" pitchFamily="18" charset="0"/>
                <a:ea typeface="SimSun" pitchFamily="2" charset="-122"/>
                <a:cs typeface="Times New Roman" pitchFamily="18" charset="0"/>
              </a:rPr>
              <a:t>D</a:t>
            </a:r>
            <a:r>
              <a:rPr lang="en-US" sz="2800" i="1" baseline="-25000" dirty="0" err="1">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说，它们都要分别把</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uv</a:t>
            </a:r>
            <a:r>
              <a:rPr lang="zh-CN" altLang="en-US" dirty="0">
                <a:latin typeface="Times New Roman" pitchFamily="18" charset="0"/>
                <a:ea typeface="SimSun" pitchFamily="2" charset="-122"/>
                <a:cs typeface="Times New Roman" pitchFamily="18" charset="0"/>
              </a:rPr>
              <a:t>串连一次，不同的是，</a:t>
            </a:r>
            <a:r>
              <a:rPr lang="en-US" i="1" dirty="0" err="1">
                <a:latin typeface="Times New Roman" pitchFamily="18" charset="0"/>
                <a:ea typeface="SimSun" pitchFamily="2" charset="-122"/>
                <a:cs typeface="Times New Roman" pitchFamily="18" charset="0"/>
              </a:rPr>
              <a:t>D</a:t>
            </a:r>
            <a:r>
              <a:rPr lang="en-US" sz="3200" i="1" baseline="-25000" dirty="0" err="1">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连的口子是</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vu</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和</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vu</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，而</a:t>
            </a:r>
            <a:r>
              <a:rPr lang="en-US" i="1" dirty="0">
                <a:latin typeface="Times New Roman" pitchFamily="18" charset="0"/>
                <a:ea typeface="SimSun" pitchFamily="2" charset="-122"/>
                <a:cs typeface="Times New Roman" pitchFamily="18" charset="0"/>
              </a:rPr>
              <a:t>D</a:t>
            </a:r>
            <a:r>
              <a:rPr lang="en-US" sz="3200" i="1" baseline="-25000"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连的口子是</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uv</a:t>
            </a:r>
            <a:r>
              <a:rPr lang="en-US" dirty="0">
                <a:latin typeface="Times New Roman" pitchFamily="18" charset="0"/>
                <a:ea typeface="SimSun" pitchFamily="2" charset="-122"/>
                <a:cs typeface="Times New Roman" pitchFamily="18" charset="0"/>
              </a:rPr>
              <a:t>, 1)</a:t>
            </a:r>
            <a:r>
              <a:rPr lang="zh-CN" altLang="en-US" dirty="0">
                <a:latin typeface="Times New Roman" pitchFamily="18" charset="0"/>
                <a:ea typeface="SimSun" pitchFamily="2" charset="-122"/>
                <a:cs typeface="Times New Roman" pitchFamily="18" charset="0"/>
              </a:rPr>
              <a:t>和</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uv</a:t>
            </a:r>
            <a:r>
              <a:rPr lang="en-US" dirty="0">
                <a:latin typeface="Times New Roman" pitchFamily="18" charset="0"/>
                <a:ea typeface="SimSun" pitchFamily="2" charset="-122"/>
                <a:cs typeface="Times New Roman" pitchFamily="18" charset="0"/>
              </a:rPr>
              <a:t>, 2)</a:t>
            </a:r>
            <a:r>
              <a:rPr lang="zh-CN" altLang="en-US" dirty="0">
                <a:latin typeface="Times New Roman" pitchFamily="18" charset="0"/>
                <a:ea typeface="SimSun" pitchFamily="2" charset="-122"/>
                <a:cs typeface="Times New Roman" pitchFamily="18" charset="0"/>
              </a:rPr>
              <a:t>。这也就是说，</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各自使用</a:t>
            </a:r>
            <a:r>
              <a:rPr lang="en-US" i="1" dirty="0" err="1">
                <a:latin typeface="Times New Roman" pitchFamily="18" charset="0"/>
                <a:ea typeface="SimSun" pitchFamily="2" charset="-122"/>
                <a:cs typeface="Times New Roman" pitchFamily="18" charset="0"/>
              </a:rPr>
              <a:t>W</a:t>
            </a:r>
            <a:r>
              <a:rPr lang="en-US" sz="2800" i="1" baseline="-25000" dirty="0" err="1">
                <a:latin typeface="Times New Roman" pitchFamily="18" charset="0"/>
                <a:ea typeface="SimSun" pitchFamily="2" charset="-122"/>
                <a:cs typeface="Times New Roman" pitchFamily="18" charset="0"/>
              </a:rPr>
              <a:t>uv</a:t>
            </a:r>
            <a:r>
              <a:rPr lang="zh-CN" altLang="en-US" dirty="0">
                <a:latin typeface="Times New Roman" pitchFamily="18" charset="0"/>
                <a:ea typeface="SimSun" pitchFamily="2" charset="-122"/>
                <a:cs typeface="Times New Roman" pitchFamily="18" charset="0"/>
              </a:rPr>
              <a:t>一侧的两个口子。</a:t>
            </a:r>
            <a:endParaRPr lang="en-US" altLang="zh-CN" dirty="0">
              <a:latin typeface="Times New Roman" pitchFamily="18" charset="0"/>
              <a:ea typeface="SimSun" pitchFamily="2" charset="-122"/>
              <a:cs typeface="Times New Roman" pitchFamily="18" charset="0"/>
            </a:endParaRPr>
          </a:p>
          <a:p>
            <a:pPr marL="458788" indent="-458788">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也许会在哈密尔顿回路中用到，也许不用。如果它是哈密尔顿回路中一部分，在它穿越每个小器具时，是经过</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个点还是</a:t>
            </a:r>
            <a:r>
              <a:rPr lang="en-US" dirty="0">
                <a:latin typeface="Times New Roman" pitchFamily="18" charset="0"/>
                <a:ea typeface="SimSun" pitchFamily="2" charset="-122"/>
                <a:cs typeface="Times New Roman" pitchFamily="18" charset="0"/>
              </a:rPr>
              <a:t>6</a:t>
            </a:r>
            <a:r>
              <a:rPr lang="zh-CN" altLang="en-US" dirty="0">
                <a:latin typeface="Times New Roman" pitchFamily="18" charset="0"/>
                <a:ea typeface="SimSun" pitchFamily="2" charset="-122"/>
                <a:cs typeface="Times New Roman" pitchFamily="18" charset="0"/>
              </a:rPr>
              <a:t>个点要看是否有另外一条路径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穿过（这个小器具）。</a:t>
            </a:r>
            <a:endParaRPr lang="en-US" altLang="zh-CN" dirty="0">
              <a:latin typeface="Times New Roman" pitchFamily="18" charset="0"/>
              <a:ea typeface="SimSun" pitchFamily="2" charset="-122"/>
              <a:cs typeface="Times New Roman" pitchFamily="18" charset="0"/>
            </a:endParaRPr>
          </a:p>
          <a:p>
            <a:pPr marL="458788" indent="-458788">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14-16)</a:t>
            </a:r>
            <a:r>
              <a:rPr lang="zh-CN" altLang="en-US" dirty="0">
                <a:latin typeface="Times New Roman" pitchFamily="18" charset="0"/>
                <a:ea typeface="SimSun" pitchFamily="2" charset="-122"/>
                <a:cs typeface="Times New Roman" pitchFamily="18" charset="0"/>
              </a:rPr>
              <a:t>显示了一个有</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个顶点和</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条边的图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，以及为它所构造的</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个小器具和</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条路径。对应顶点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的路径的两端用</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和</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标注。</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756625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14-48</a:t>
            </a:r>
          </a:p>
        </p:txBody>
      </p:sp>
      <p:sp>
        <p:nvSpPr>
          <p:cNvPr id="120" name="TextBox 119"/>
          <p:cNvSpPr txBox="1"/>
          <p:nvPr/>
        </p:nvSpPr>
        <p:spPr>
          <a:xfrm>
            <a:off x="4151390" y="5419338"/>
            <a:ext cx="1075328" cy="369332"/>
          </a:xfrm>
          <a:prstGeom prst="rect">
            <a:avLst/>
          </a:prstGeom>
          <a:noFill/>
        </p:spPr>
        <p:txBody>
          <a:bodyPr wrap="square" rtlCol="0">
            <a:spAutoFit/>
          </a:bodyPr>
          <a:lstStyle/>
          <a:p>
            <a:r>
              <a:rPr lang="en-US" b="1" dirty="0">
                <a:latin typeface="Times New Roman" pitchFamily="18" charset="0"/>
                <a:ea typeface="SimSun" pitchFamily="2" charset="-122"/>
                <a:cs typeface="Times New Roman" pitchFamily="18" charset="0"/>
              </a:rPr>
              <a:t>图14-16</a:t>
            </a:r>
          </a:p>
        </p:txBody>
      </p:sp>
      <p:grpSp>
        <p:nvGrpSpPr>
          <p:cNvPr id="62" name="Group 92"/>
          <p:cNvGrpSpPr>
            <a:grpSpLocks noChangeAspect="1"/>
          </p:cNvGrpSpPr>
          <p:nvPr/>
        </p:nvGrpSpPr>
        <p:grpSpPr bwMode="auto">
          <a:xfrm>
            <a:off x="685800" y="385806"/>
            <a:ext cx="7848600" cy="5033532"/>
            <a:chOff x="2160" y="3964"/>
            <a:chExt cx="7544" cy="4907"/>
          </a:xfrm>
        </p:grpSpPr>
        <p:sp>
          <p:nvSpPr>
            <p:cNvPr id="63" name="AutoShape 148"/>
            <p:cNvSpPr>
              <a:spLocks noChangeAspect="1" noChangeArrowheads="1" noTextEdit="1"/>
            </p:cNvSpPr>
            <p:nvPr/>
          </p:nvSpPr>
          <p:spPr bwMode="auto">
            <a:xfrm>
              <a:off x="2160" y="4119"/>
              <a:ext cx="7544" cy="47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47"/>
            <p:cNvSpPr>
              <a:spLocks noChangeShapeType="1"/>
            </p:cNvSpPr>
            <p:nvPr/>
          </p:nvSpPr>
          <p:spPr bwMode="auto">
            <a:xfrm>
              <a:off x="2659" y="4913"/>
              <a:ext cx="9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146"/>
            <p:cNvSpPr>
              <a:spLocks noChangeShapeType="1"/>
            </p:cNvSpPr>
            <p:nvPr/>
          </p:nvSpPr>
          <p:spPr bwMode="auto">
            <a:xfrm>
              <a:off x="2659" y="4913"/>
              <a:ext cx="750" cy="7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145"/>
            <p:cNvSpPr>
              <a:spLocks noChangeShapeType="1"/>
            </p:cNvSpPr>
            <p:nvPr/>
          </p:nvSpPr>
          <p:spPr bwMode="auto">
            <a:xfrm>
              <a:off x="2659" y="4911"/>
              <a:ext cx="1" cy="7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Text Box 144"/>
            <p:cNvSpPr txBox="1">
              <a:spLocks noChangeArrowheads="1"/>
            </p:cNvSpPr>
            <p:nvPr/>
          </p:nvSpPr>
          <p:spPr bwMode="auto">
            <a:xfrm>
              <a:off x="2376" y="4667"/>
              <a:ext cx="60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8" name="Text Box 143"/>
            <p:cNvSpPr txBox="1">
              <a:spLocks noChangeArrowheads="1"/>
            </p:cNvSpPr>
            <p:nvPr/>
          </p:nvSpPr>
          <p:spPr bwMode="auto">
            <a:xfrm>
              <a:off x="3511" y="4704"/>
              <a:ext cx="4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9" name="Text Box 142"/>
            <p:cNvSpPr txBox="1">
              <a:spLocks noChangeArrowheads="1"/>
            </p:cNvSpPr>
            <p:nvPr/>
          </p:nvSpPr>
          <p:spPr bwMode="auto">
            <a:xfrm>
              <a:off x="3289" y="5594"/>
              <a:ext cx="4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0" name="Text Box 141"/>
            <p:cNvSpPr txBox="1">
              <a:spLocks noChangeArrowheads="1"/>
            </p:cNvSpPr>
            <p:nvPr/>
          </p:nvSpPr>
          <p:spPr bwMode="auto">
            <a:xfrm>
              <a:off x="2446" y="5626"/>
              <a:ext cx="60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1" name="Text Box 140"/>
            <p:cNvSpPr txBox="1">
              <a:spLocks noChangeArrowheads="1"/>
            </p:cNvSpPr>
            <p:nvPr/>
          </p:nvSpPr>
          <p:spPr bwMode="auto">
            <a:xfrm>
              <a:off x="2680" y="5915"/>
              <a:ext cx="8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图</a:t>
              </a: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2" name="Text Box 139"/>
            <p:cNvSpPr txBox="1">
              <a:spLocks noChangeArrowheads="1"/>
            </p:cNvSpPr>
            <p:nvPr/>
          </p:nvSpPr>
          <p:spPr bwMode="auto">
            <a:xfrm>
              <a:off x="4326" y="4451"/>
              <a:ext cx="74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3" name="Text Box 138"/>
            <p:cNvSpPr txBox="1">
              <a:spLocks noChangeArrowheads="1"/>
            </p:cNvSpPr>
            <p:nvPr/>
          </p:nvSpPr>
          <p:spPr bwMode="auto">
            <a:xfrm>
              <a:off x="4354" y="5896"/>
              <a:ext cx="74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74" name="Text Box 137"/>
            <p:cNvSpPr txBox="1">
              <a:spLocks noChangeArrowheads="1"/>
            </p:cNvSpPr>
            <p:nvPr/>
          </p:nvSpPr>
          <p:spPr bwMode="auto">
            <a:xfrm>
              <a:off x="5349" y="4433"/>
              <a:ext cx="74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5" name="Text Box 136"/>
            <p:cNvSpPr txBox="1">
              <a:spLocks noChangeArrowheads="1"/>
            </p:cNvSpPr>
            <p:nvPr/>
          </p:nvSpPr>
          <p:spPr bwMode="auto">
            <a:xfrm>
              <a:off x="5395" y="5811"/>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6" name="Text Box 135"/>
            <p:cNvSpPr txBox="1">
              <a:spLocks noChangeArrowheads="1"/>
            </p:cNvSpPr>
            <p:nvPr/>
          </p:nvSpPr>
          <p:spPr bwMode="auto">
            <a:xfrm>
              <a:off x="4848" y="5134"/>
              <a:ext cx="74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134"/>
            <p:cNvSpPr>
              <a:spLocks noChangeArrowheads="1"/>
            </p:cNvSpPr>
            <p:nvPr/>
          </p:nvSpPr>
          <p:spPr bwMode="auto">
            <a:xfrm>
              <a:off x="4890" y="4593"/>
              <a:ext cx="485" cy="1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Text Box 133"/>
            <p:cNvSpPr txBox="1">
              <a:spLocks noChangeArrowheads="1"/>
            </p:cNvSpPr>
            <p:nvPr/>
          </p:nvSpPr>
          <p:spPr bwMode="auto">
            <a:xfrm>
              <a:off x="6032" y="4437"/>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9" name="Text Box 132"/>
            <p:cNvSpPr txBox="1">
              <a:spLocks noChangeArrowheads="1"/>
            </p:cNvSpPr>
            <p:nvPr/>
          </p:nvSpPr>
          <p:spPr bwMode="auto">
            <a:xfrm>
              <a:off x="6104" y="5835"/>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80" name="Text Box 131"/>
            <p:cNvSpPr txBox="1">
              <a:spLocks noChangeArrowheads="1"/>
            </p:cNvSpPr>
            <p:nvPr/>
          </p:nvSpPr>
          <p:spPr bwMode="auto">
            <a:xfrm>
              <a:off x="7038" y="4408"/>
              <a:ext cx="66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bu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1" name="Text Box 130"/>
            <p:cNvSpPr txBox="1">
              <a:spLocks noChangeArrowheads="1"/>
            </p:cNvSpPr>
            <p:nvPr/>
          </p:nvSpPr>
          <p:spPr bwMode="auto">
            <a:xfrm>
              <a:off x="7037" y="5848"/>
              <a:ext cx="74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bu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82" name="Group 127"/>
            <p:cNvGrpSpPr>
              <a:grpSpLocks/>
            </p:cNvGrpSpPr>
            <p:nvPr/>
          </p:nvGrpSpPr>
          <p:grpSpPr bwMode="auto">
            <a:xfrm>
              <a:off x="6577" y="4569"/>
              <a:ext cx="742" cy="1431"/>
              <a:chOff x="6314" y="9476"/>
              <a:chExt cx="675" cy="1302"/>
            </a:xfrm>
          </p:grpSpPr>
          <p:sp>
            <p:nvSpPr>
              <p:cNvPr id="117" name="Text Box 129"/>
              <p:cNvSpPr txBox="1">
                <a:spLocks noChangeArrowheads="1"/>
              </p:cNvSpPr>
              <p:nvPr/>
            </p:nvSpPr>
            <p:spPr bwMode="auto">
              <a:xfrm>
                <a:off x="6314"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r>
                  <a:rPr kumimoji="0" lang="en-US" altLang="zh-CN" sz="28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ub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8" name="Rectangle 128"/>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3" name="Text Box 126"/>
            <p:cNvSpPr txBox="1">
              <a:spLocks noChangeArrowheads="1"/>
            </p:cNvSpPr>
            <p:nvPr/>
          </p:nvSpPr>
          <p:spPr bwMode="auto">
            <a:xfrm>
              <a:off x="7731" y="4417"/>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4" name="Text Box 125"/>
            <p:cNvSpPr txBox="1">
              <a:spLocks noChangeArrowheads="1"/>
            </p:cNvSpPr>
            <p:nvPr/>
          </p:nvSpPr>
          <p:spPr bwMode="auto">
            <a:xfrm>
              <a:off x="7793" y="5858"/>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85" name="Text Box 124"/>
            <p:cNvSpPr txBox="1">
              <a:spLocks noChangeArrowheads="1"/>
            </p:cNvSpPr>
            <p:nvPr/>
          </p:nvSpPr>
          <p:spPr bwMode="auto">
            <a:xfrm>
              <a:off x="8746" y="4422"/>
              <a:ext cx="63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cu</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6" name="Text Box 123"/>
            <p:cNvSpPr txBox="1">
              <a:spLocks noChangeArrowheads="1"/>
            </p:cNvSpPr>
            <p:nvPr/>
          </p:nvSpPr>
          <p:spPr bwMode="auto">
            <a:xfrm>
              <a:off x="8800" y="5856"/>
              <a:ext cx="66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cu</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87" name="Group 120"/>
            <p:cNvGrpSpPr>
              <a:grpSpLocks/>
            </p:cNvGrpSpPr>
            <p:nvPr/>
          </p:nvGrpSpPr>
          <p:grpSpPr bwMode="auto">
            <a:xfrm>
              <a:off x="8258" y="4583"/>
              <a:ext cx="742" cy="1432"/>
              <a:chOff x="6314" y="9476"/>
              <a:chExt cx="675" cy="1302"/>
            </a:xfrm>
          </p:grpSpPr>
          <p:sp>
            <p:nvSpPr>
              <p:cNvPr id="115" name="Text Box 122"/>
              <p:cNvSpPr txBox="1">
                <a:spLocks noChangeArrowheads="1"/>
              </p:cNvSpPr>
              <p:nvPr/>
            </p:nvSpPr>
            <p:spPr bwMode="auto">
              <a:xfrm>
                <a:off x="6314"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121"/>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8" name="Freeform 119"/>
            <p:cNvSpPr>
              <a:spLocks/>
            </p:cNvSpPr>
            <p:nvPr/>
          </p:nvSpPr>
          <p:spPr bwMode="auto">
            <a:xfrm>
              <a:off x="4888" y="4567"/>
              <a:ext cx="1730" cy="1911"/>
            </a:xfrm>
            <a:custGeom>
              <a:avLst/>
              <a:gdLst>
                <a:gd name="T0" fmla="*/ 0 w 1730"/>
                <a:gd name="T1" fmla="*/ 1455 h 1912"/>
                <a:gd name="T2" fmla="*/ 266 w 1730"/>
                <a:gd name="T3" fmla="*/ 1823 h 1912"/>
                <a:gd name="T4" fmla="*/ 822 w 1730"/>
                <a:gd name="T5" fmla="*/ 1831 h 1912"/>
                <a:gd name="T6" fmla="*/ 1174 w 1730"/>
                <a:gd name="T7" fmla="*/ 1338 h 1912"/>
                <a:gd name="T8" fmla="*/ 1244 w 1730"/>
                <a:gd name="T9" fmla="*/ 735 h 1912"/>
                <a:gd name="T10" fmla="*/ 1393 w 1730"/>
                <a:gd name="T11" fmla="*/ 352 h 1912"/>
                <a:gd name="T12" fmla="*/ 1730 w 1730"/>
                <a:gd name="T13" fmla="*/ 0 h 1912"/>
              </a:gdLst>
              <a:ahLst/>
              <a:cxnLst>
                <a:cxn ang="0">
                  <a:pos x="T0" y="T1"/>
                </a:cxn>
                <a:cxn ang="0">
                  <a:pos x="T2" y="T3"/>
                </a:cxn>
                <a:cxn ang="0">
                  <a:pos x="T4" y="T5"/>
                </a:cxn>
                <a:cxn ang="0">
                  <a:pos x="T6" y="T7"/>
                </a:cxn>
                <a:cxn ang="0">
                  <a:pos x="T8" y="T9"/>
                </a:cxn>
                <a:cxn ang="0">
                  <a:pos x="T10" y="T11"/>
                </a:cxn>
                <a:cxn ang="0">
                  <a:pos x="T12" y="T13"/>
                </a:cxn>
              </a:cxnLst>
              <a:rect l="0" t="0" r="r" b="b"/>
              <a:pathLst>
                <a:path w="1730" h="1912">
                  <a:moveTo>
                    <a:pt x="0" y="1455"/>
                  </a:moveTo>
                  <a:cubicBezTo>
                    <a:pt x="64" y="1607"/>
                    <a:pt x="129" y="1760"/>
                    <a:pt x="266" y="1823"/>
                  </a:cubicBezTo>
                  <a:cubicBezTo>
                    <a:pt x="403" y="1886"/>
                    <a:pt x="671" y="1912"/>
                    <a:pt x="822" y="1831"/>
                  </a:cubicBezTo>
                  <a:cubicBezTo>
                    <a:pt x="973" y="1750"/>
                    <a:pt x="1104" y="1521"/>
                    <a:pt x="1174" y="1338"/>
                  </a:cubicBezTo>
                  <a:cubicBezTo>
                    <a:pt x="1244" y="1155"/>
                    <a:pt x="1208" y="899"/>
                    <a:pt x="1244" y="735"/>
                  </a:cubicBezTo>
                  <a:cubicBezTo>
                    <a:pt x="1280" y="571"/>
                    <a:pt x="1312" y="474"/>
                    <a:pt x="1393" y="352"/>
                  </a:cubicBezTo>
                  <a:cubicBezTo>
                    <a:pt x="1474" y="230"/>
                    <a:pt x="1671" y="60"/>
                    <a:pt x="173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18"/>
            <p:cNvSpPr>
              <a:spLocks noChangeShapeType="1"/>
            </p:cNvSpPr>
            <p:nvPr/>
          </p:nvSpPr>
          <p:spPr bwMode="auto">
            <a:xfrm flipH="1">
              <a:off x="3415" y="4909"/>
              <a:ext cx="164" cy="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17"/>
            <p:cNvSpPr>
              <a:spLocks noChangeShapeType="1"/>
            </p:cNvSpPr>
            <p:nvPr/>
          </p:nvSpPr>
          <p:spPr bwMode="auto">
            <a:xfrm flipV="1">
              <a:off x="7093" y="4312"/>
              <a:ext cx="204" cy="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16"/>
            <p:cNvSpPr>
              <a:spLocks noChangeShapeType="1"/>
            </p:cNvSpPr>
            <p:nvPr/>
          </p:nvSpPr>
          <p:spPr bwMode="auto">
            <a:xfrm flipH="1">
              <a:off x="5951" y="6002"/>
              <a:ext cx="1158"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Text Box 115"/>
            <p:cNvSpPr txBox="1">
              <a:spLocks noChangeArrowheads="1"/>
            </p:cNvSpPr>
            <p:nvPr/>
          </p:nvSpPr>
          <p:spPr bwMode="auto">
            <a:xfrm>
              <a:off x="5365" y="6622"/>
              <a:ext cx="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3" name="Text Box 114"/>
            <p:cNvSpPr txBox="1">
              <a:spLocks noChangeArrowheads="1"/>
            </p:cNvSpPr>
            <p:nvPr/>
          </p:nvSpPr>
          <p:spPr bwMode="auto">
            <a:xfrm>
              <a:off x="5348" y="8024"/>
              <a:ext cx="74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ba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2</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94" name="Text Box 113"/>
            <p:cNvSpPr txBox="1">
              <a:spLocks noChangeArrowheads="1"/>
            </p:cNvSpPr>
            <p:nvPr/>
          </p:nvSpPr>
          <p:spPr bwMode="auto">
            <a:xfrm>
              <a:off x="6326" y="6627"/>
              <a:ext cx="74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5" name="Text Box 112"/>
            <p:cNvSpPr txBox="1">
              <a:spLocks noChangeArrowheads="1"/>
            </p:cNvSpPr>
            <p:nvPr/>
          </p:nvSpPr>
          <p:spPr bwMode="auto">
            <a:xfrm>
              <a:off x="6392" y="8004"/>
              <a:ext cx="74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ab</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6" name="Text Box 111"/>
            <p:cNvSpPr txBox="1">
              <a:spLocks noChangeArrowheads="1"/>
            </p:cNvSpPr>
            <p:nvPr/>
          </p:nvSpPr>
          <p:spPr bwMode="auto">
            <a:xfrm>
              <a:off x="5907" y="7328"/>
              <a:ext cx="74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7" name="Rectangle 110"/>
            <p:cNvSpPr>
              <a:spLocks noChangeArrowheads="1"/>
            </p:cNvSpPr>
            <p:nvPr/>
          </p:nvSpPr>
          <p:spPr bwMode="auto">
            <a:xfrm>
              <a:off x="5949" y="6788"/>
              <a:ext cx="484" cy="1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09"/>
            <p:cNvSpPr>
              <a:spLocks noChangeShapeType="1"/>
            </p:cNvSpPr>
            <p:nvPr/>
          </p:nvSpPr>
          <p:spPr bwMode="auto">
            <a:xfrm flipH="1">
              <a:off x="5724" y="8209"/>
              <a:ext cx="219" cy="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08"/>
            <p:cNvSpPr>
              <a:spLocks noChangeShapeType="1"/>
            </p:cNvSpPr>
            <p:nvPr/>
          </p:nvSpPr>
          <p:spPr bwMode="auto">
            <a:xfrm flipH="1">
              <a:off x="5364" y="4362"/>
              <a:ext cx="18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07"/>
            <p:cNvSpPr>
              <a:spLocks noChangeShapeType="1"/>
            </p:cNvSpPr>
            <p:nvPr/>
          </p:nvSpPr>
          <p:spPr bwMode="auto">
            <a:xfrm flipH="1">
              <a:off x="8785" y="4260"/>
              <a:ext cx="242"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6"/>
            <p:cNvSpPr>
              <a:spLocks noChangeShapeType="1"/>
            </p:cNvSpPr>
            <p:nvPr/>
          </p:nvSpPr>
          <p:spPr bwMode="auto">
            <a:xfrm>
              <a:off x="8777" y="6006"/>
              <a:ext cx="227"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5"/>
            <p:cNvSpPr>
              <a:spLocks noChangeShapeType="1"/>
            </p:cNvSpPr>
            <p:nvPr/>
          </p:nvSpPr>
          <p:spPr bwMode="auto">
            <a:xfrm>
              <a:off x="4710" y="4354"/>
              <a:ext cx="181"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4"/>
            <p:cNvSpPr>
              <a:spLocks noChangeShapeType="1"/>
            </p:cNvSpPr>
            <p:nvPr/>
          </p:nvSpPr>
          <p:spPr bwMode="auto">
            <a:xfrm>
              <a:off x="8296" y="6006"/>
              <a:ext cx="180" cy="3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3"/>
            <p:cNvSpPr>
              <a:spLocks noChangeShapeType="1"/>
            </p:cNvSpPr>
            <p:nvPr/>
          </p:nvSpPr>
          <p:spPr bwMode="auto">
            <a:xfrm>
              <a:off x="5376" y="6021"/>
              <a:ext cx="1049" cy="7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2"/>
            <p:cNvSpPr>
              <a:spLocks noChangeShapeType="1"/>
            </p:cNvSpPr>
            <p:nvPr/>
          </p:nvSpPr>
          <p:spPr bwMode="auto">
            <a:xfrm>
              <a:off x="6425" y="8220"/>
              <a:ext cx="313" cy="2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Text Box 101"/>
            <p:cNvSpPr txBox="1">
              <a:spLocks noChangeArrowheads="1"/>
            </p:cNvSpPr>
            <p:nvPr/>
          </p:nvSpPr>
          <p:spPr bwMode="auto">
            <a:xfrm>
              <a:off x="4316" y="4134"/>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7" name="Text Box 100"/>
            <p:cNvSpPr txBox="1">
              <a:spLocks noChangeArrowheads="1"/>
            </p:cNvSpPr>
            <p:nvPr/>
          </p:nvSpPr>
          <p:spPr bwMode="auto">
            <a:xfrm>
              <a:off x="8312" y="6307"/>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8" name="Text Box 99"/>
            <p:cNvSpPr txBox="1">
              <a:spLocks noChangeArrowheads="1"/>
            </p:cNvSpPr>
            <p:nvPr/>
          </p:nvSpPr>
          <p:spPr bwMode="auto">
            <a:xfrm>
              <a:off x="5472" y="3964"/>
              <a:ext cx="56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a</a:t>
              </a:r>
              <a:r>
                <a:rPr kumimoji="0" lang="en-US" altLang="zh-CN" sz="28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109" name="Text Box 98"/>
            <p:cNvSpPr txBox="1">
              <a:spLocks noChangeArrowheads="1"/>
            </p:cNvSpPr>
            <p:nvPr/>
          </p:nvSpPr>
          <p:spPr bwMode="auto">
            <a:xfrm>
              <a:off x="6655" y="8352"/>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a</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110" name="Text Box 97"/>
            <p:cNvSpPr txBox="1">
              <a:spLocks noChangeArrowheads="1"/>
            </p:cNvSpPr>
            <p:nvPr/>
          </p:nvSpPr>
          <p:spPr bwMode="auto">
            <a:xfrm>
              <a:off x="7217" y="4035"/>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1" name="Text Box 96"/>
            <p:cNvSpPr txBox="1">
              <a:spLocks noChangeArrowheads="1"/>
            </p:cNvSpPr>
            <p:nvPr/>
          </p:nvSpPr>
          <p:spPr bwMode="auto">
            <a:xfrm>
              <a:off x="5372" y="8436"/>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2" name="Text Box 95"/>
            <p:cNvSpPr txBox="1">
              <a:spLocks noChangeArrowheads="1"/>
            </p:cNvSpPr>
            <p:nvPr/>
          </p:nvSpPr>
          <p:spPr bwMode="auto">
            <a:xfrm>
              <a:off x="8967" y="4026"/>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3" name="Text Box 94"/>
            <p:cNvSpPr txBox="1">
              <a:spLocks noChangeArrowheads="1"/>
            </p:cNvSpPr>
            <p:nvPr/>
          </p:nvSpPr>
          <p:spPr bwMode="auto">
            <a:xfrm>
              <a:off x="8868" y="6339"/>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8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4" name="Freeform 93"/>
            <p:cNvSpPr>
              <a:spLocks/>
            </p:cNvSpPr>
            <p:nvPr/>
          </p:nvSpPr>
          <p:spPr bwMode="auto">
            <a:xfrm>
              <a:off x="6617" y="4583"/>
              <a:ext cx="1686" cy="1926"/>
            </a:xfrm>
            <a:custGeom>
              <a:avLst/>
              <a:gdLst>
                <a:gd name="T0" fmla="*/ 0 w 1686"/>
                <a:gd name="T1" fmla="*/ 1412 h 1926"/>
                <a:gd name="T2" fmla="*/ 204 w 1686"/>
                <a:gd name="T3" fmla="*/ 1749 h 1926"/>
                <a:gd name="T4" fmla="*/ 541 w 1686"/>
                <a:gd name="T5" fmla="*/ 1840 h 1926"/>
                <a:gd name="T6" fmla="*/ 885 w 1686"/>
                <a:gd name="T7" fmla="*/ 1798 h 1926"/>
                <a:gd name="T8" fmla="*/ 1145 w 1686"/>
                <a:gd name="T9" fmla="*/ 1074 h 1926"/>
                <a:gd name="T10" fmla="*/ 1236 w 1686"/>
                <a:gd name="T11" fmla="*/ 540 h 1926"/>
                <a:gd name="T12" fmla="*/ 1412 w 1686"/>
                <a:gd name="T13" fmla="*/ 189 h 1926"/>
                <a:gd name="T14" fmla="*/ 1686 w 1686"/>
                <a:gd name="T15" fmla="*/ 0 h 19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6" h="1926">
                  <a:moveTo>
                    <a:pt x="0" y="1412"/>
                  </a:moveTo>
                  <a:cubicBezTo>
                    <a:pt x="57" y="1545"/>
                    <a:pt x="114" y="1678"/>
                    <a:pt x="204" y="1749"/>
                  </a:cubicBezTo>
                  <a:cubicBezTo>
                    <a:pt x="294" y="1820"/>
                    <a:pt x="427" y="1832"/>
                    <a:pt x="541" y="1840"/>
                  </a:cubicBezTo>
                  <a:cubicBezTo>
                    <a:pt x="655" y="1848"/>
                    <a:pt x="784" y="1926"/>
                    <a:pt x="885" y="1798"/>
                  </a:cubicBezTo>
                  <a:cubicBezTo>
                    <a:pt x="986" y="1670"/>
                    <a:pt x="1087" y="1284"/>
                    <a:pt x="1145" y="1074"/>
                  </a:cubicBezTo>
                  <a:cubicBezTo>
                    <a:pt x="1203" y="864"/>
                    <a:pt x="1191" y="688"/>
                    <a:pt x="1236" y="540"/>
                  </a:cubicBezTo>
                  <a:cubicBezTo>
                    <a:pt x="1281" y="392"/>
                    <a:pt x="1337" y="279"/>
                    <a:pt x="1412" y="189"/>
                  </a:cubicBezTo>
                  <a:cubicBezTo>
                    <a:pt x="1487" y="99"/>
                    <a:pt x="1586" y="49"/>
                    <a:pt x="1686"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任意多边形: 形状 3">
            <a:extLst>
              <a:ext uri="{FF2B5EF4-FFF2-40B4-BE49-F238E27FC236}">
                <a16:creationId xmlns:a16="http://schemas.microsoft.com/office/drawing/2014/main" id="{E5D12B61-8EE0-4B67-AEEC-7223A4F794F1}"/>
              </a:ext>
            </a:extLst>
          </p:cNvPr>
          <p:cNvSpPr/>
          <p:nvPr/>
        </p:nvSpPr>
        <p:spPr>
          <a:xfrm>
            <a:off x="3331711" y="805384"/>
            <a:ext cx="4016344" cy="2190408"/>
          </a:xfrm>
          <a:custGeom>
            <a:avLst/>
            <a:gdLst>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02358 w 3664424"/>
              <a:gd name="connsiteY16" fmla="*/ 750627 h 1938012"/>
              <a:gd name="connsiteX17" fmla="*/ 95534 w 3664424"/>
              <a:gd name="connsiteY17" fmla="*/ 1119116 h 1938012"/>
              <a:gd name="connsiteX18" fmla="*/ 88711 w 3664424"/>
              <a:gd name="connsiteY18" fmla="*/ 1139588 h 1938012"/>
              <a:gd name="connsiteX19" fmla="*/ 95534 w 3664424"/>
              <a:gd name="connsiteY19" fmla="*/ 1344304 h 1938012"/>
              <a:gd name="connsiteX20" fmla="*/ 116006 w 3664424"/>
              <a:gd name="connsiteY20" fmla="*/ 1364776 h 1938012"/>
              <a:gd name="connsiteX21" fmla="*/ 129654 w 3664424"/>
              <a:gd name="connsiteY21" fmla="*/ 1385248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95534 w 3664424"/>
              <a:gd name="connsiteY17" fmla="*/ 1119116 h 1938012"/>
              <a:gd name="connsiteX18" fmla="*/ 88711 w 3664424"/>
              <a:gd name="connsiteY18" fmla="*/ 1139588 h 1938012"/>
              <a:gd name="connsiteX19" fmla="*/ 95534 w 3664424"/>
              <a:gd name="connsiteY19" fmla="*/ 1344304 h 1938012"/>
              <a:gd name="connsiteX20" fmla="*/ 116006 w 3664424"/>
              <a:gd name="connsiteY20" fmla="*/ 1364776 h 1938012"/>
              <a:gd name="connsiteX21" fmla="*/ 129654 w 3664424"/>
              <a:gd name="connsiteY21" fmla="*/ 1385248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95534 w 3664424"/>
              <a:gd name="connsiteY17" fmla="*/ 1119116 h 1938012"/>
              <a:gd name="connsiteX18" fmla="*/ 151057 w 3664424"/>
              <a:gd name="connsiteY18" fmla="*/ 1149979 h 1938012"/>
              <a:gd name="connsiteX19" fmla="*/ 95534 w 3664424"/>
              <a:gd name="connsiteY19" fmla="*/ 1344304 h 1938012"/>
              <a:gd name="connsiteX20" fmla="*/ 116006 w 3664424"/>
              <a:gd name="connsiteY20" fmla="*/ 1364776 h 1938012"/>
              <a:gd name="connsiteX21" fmla="*/ 129654 w 3664424"/>
              <a:gd name="connsiteY21" fmla="*/ 1385248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95534 w 3664424"/>
              <a:gd name="connsiteY19" fmla="*/ 1344304 h 1938012"/>
              <a:gd name="connsiteX20" fmla="*/ 116006 w 3664424"/>
              <a:gd name="connsiteY20" fmla="*/ 1364776 h 1938012"/>
              <a:gd name="connsiteX21" fmla="*/ 129654 w 3664424"/>
              <a:gd name="connsiteY21" fmla="*/ 1385248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95534 w 3664424"/>
              <a:gd name="connsiteY19" fmla="*/ 1344304 h 1938012"/>
              <a:gd name="connsiteX20" fmla="*/ 116006 w 3664424"/>
              <a:gd name="connsiteY20" fmla="*/ 1364776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95534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91069 w 3664424"/>
              <a:gd name="connsiteY10" fmla="*/ 382137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44310 w 3664424"/>
              <a:gd name="connsiteY10" fmla="*/ 387332 h 1938012"/>
              <a:gd name="connsiteX11" fmla="*/ 184245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84245 w 3664424"/>
              <a:gd name="connsiteY9" fmla="*/ 361666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77421 w 3664424"/>
              <a:gd name="connsiteY8" fmla="*/ 238836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63773 w 3664424"/>
              <a:gd name="connsiteY7" fmla="*/ 211540 h 1938012"/>
              <a:gd name="connsiteX8" fmla="*/ 120271 w 3664424"/>
              <a:gd name="connsiteY8" fmla="*/ 228445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122830 w 3664424"/>
              <a:gd name="connsiteY4" fmla="*/ 122830 h 1938012"/>
              <a:gd name="connsiteX5" fmla="*/ 143302 w 3664424"/>
              <a:gd name="connsiteY5" fmla="*/ 170597 h 1938012"/>
              <a:gd name="connsiteX6" fmla="*/ 156949 w 3664424"/>
              <a:gd name="connsiteY6" fmla="*/ 191069 h 1938012"/>
              <a:gd name="connsiteX7" fmla="*/ 127404 w 3664424"/>
              <a:gd name="connsiteY7" fmla="*/ 206344 h 1938012"/>
              <a:gd name="connsiteX8" fmla="*/ 120271 w 3664424"/>
              <a:gd name="connsiteY8" fmla="*/ 228445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56949 w 3664424"/>
              <a:gd name="connsiteY6" fmla="*/ 191069 h 1938012"/>
              <a:gd name="connsiteX7" fmla="*/ 127404 w 3664424"/>
              <a:gd name="connsiteY7" fmla="*/ 206344 h 1938012"/>
              <a:gd name="connsiteX8" fmla="*/ 120271 w 3664424"/>
              <a:gd name="connsiteY8" fmla="*/ 228445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56949 w 3664424"/>
              <a:gd name="connsiteY6" fmla="*/ 191069 h 1938012"/>
              <a:gd name="connsiteX7" fmla="*/ 127404 w 3664424"/>
              <a:gd name="connsiteY7" fmla="*/ 206344 h 1938012"/>
              <a:gd name="connsiteX8" fmla="*/ 89098 w 3664424"/>
              <a:gd name="connsiteY8" fmla="*/ 223250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56949 w 3664424"/>
              <a:gd name="connsiteY6" fmla="*/ 191069 h 1938012"/>
              <a:gd name="connsiteX7" fmla="*/ 122208 w 3664424"/>
              <a:gd name="connsiteY7" fmla="*/ 195953 h 1938012"/>
              <a:gd name="connsiteX8" fmla="*/ 89098 w 3664424"/>
              <a:gd name="connsiteY8" fmla="*/ 223250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22208 w 3664424"/>
              <a:gd name="connsiteY7" fmla="*/ 195953 h 1938012"/>
              <a:gd name="connsiteX8" fmla="*/ 89098 w 3664424"/>
              <a:gd name="connsiteY8" fmla="*/ 223250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22208 w 3664424"/>
              <a:gd name="connsiteY7" fmla="*/ 195953 h 1938012"/>
              <a:gd name="connsiteX8" fmla="*/ 129808 w 3664424"/>
              <a:gd name="connsiteY8" fmla="*/ 226381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22208 w 3664424"/>
              <a:gd name="connsiteY7" fmla="*/ 195953 h 1938012"/>
              <a:gd name="connsiteX8" fmla="*/ 129808 w 3664424"/>
              <a:gd name="connsiteY8" fmla="*/ 226381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21900 w 3664424"/>
              <a:gd name="connsiteY9" fmla="*/ 356470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63773 w 3664424"/>
              <a:gd name="connsiteY12" fmla="*/ 518615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22830 w 3664424"/>
              <a:gd name="connsiteY14" fmla="*/ 593677 h 1938012"/>
              <a:gd name="connsiteX15" fmla="*/ 116006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22830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92000 w 3664424"/>
              <a:gd name="connsiteY21" fmla="*/ 1380052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67961 w 3664424"/>
              <a:gd name="connsiteY20" fmla="*/ 1343994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51057 w 3664424"/>
              <a:gd name="connsiteY18" fmla="*/ 1149979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62920 w 3664424"/>
              <a:gd name="connsiteY83" fmla="*/ 293427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94681 w 3664424"/>
              <a:gd name="connsiteY80" fmla="*/ 341194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60561 w 3664424"/>
              <a:gd name="connsiteY79" fmla="*/ 382137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33266 w 3664424"/>
              <a:gd name="connsiteY78" fmla="*/ 423080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92322 w 3664424"/>
              <a:gd name="connsiteY77" fmla="*/ 464024 h 1938012"/>
              <a:gd name="connsiteX78" fmla="*/ 1711346 w 3664424"/>
              <a:gd name="connsiteY78" fmla="*/ 419948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71851 w 3664424"/>
              <a:gd name="connsiteY76" fmla="*/ 477672 h 1938012"/>
              <a:gd name="connsiteX77" fmla="*/ 1670402 w 3664424"/>
              <a:gd name="connsiteY77" fmla="*/ 448367 h 1938012"/>
              <a:gd name="connsiteX78" fmla="*/ 1711346 w 3664424"/>
              <a:gd name="connsiteY78" fmla="*/ 419948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630908 w 3664424"/>
              <a:gd name="connsiteY75" fmla="*/ 525439 h 1938012"/>
              <a:gd name="connsiteX76" fmla="*/ 1634273 w 3664424"/>
              <a:gd name="connsiteY76" fmla="*/ 474541 h 1938012"/>
              <a:gd name="connsiteX77" fmla="*/ 1670402 w 3664424"/>
              <a:gd name="connsiteY77" fmla="*/ 448367 h 1938012"/>
              <a:gd name="connsiteX78" fmla="*/ 1711346 w 3664424"/>
              <a:gd name="connsiteY78" fmla="*/ 419948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711346 w 3664424"/>
              <a:gd name="connsiteY78" fmla="*/ 419948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64173 w 3664424"/>
              <a:gd name="connsiteY145" fmla="*/ 266131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36878 w 3664424"/>
              <a:gd name="connsiteY144" fmla="*/ 286603 h 1938012"/>
              <a:gd name="connsiteX145" fmla="*/ 3317201 w 3664424"/>
              <a:gd name="connsiteY145" fmla="*/ 250474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405117 w 3664424"/>
              <a:gd name="connsiteY146" fmla="*/ 232012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07224 w 3664424"/>
              <a:gd name="connsiteY142" fmla="*/ 300251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66531 w 3664424"/>
              <a:gd name="connsiteY156" fmla="*/ 1480782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46060 w 3664424"/>
              <a:gd name="connsiteY155" fmla="*/ 1460310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41876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405117 w 3664424"/>
              <a:gd name="connsiteY153" fmla="*/ 1344304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91469 w 3664424"/>
              <a:gd name="connsiteY152" fmla="*/ 1180531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34795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3302 w 3664424"/>
              <a:gd name="connsiteY13" fmla="*/ 566382 h 1938012"/>
              <a:gd name="connsiteX14" fmla="*/ 144751 w 3664424"/>
              <a:gd name="connsiteY14" fmla="*/ 593677 h 1938012"/>
              <a:gd name="connsiteX15" fmla="*/ 142306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7057 w 3664424"/>
              <a:gd name="connsiteY13" fmla="*/ 547606 h 1938012"/>
              <a:gd name="connsiteX14" fmla="*/ 144751 w 3664424"/>
              <a:gd name="connsiteY14" fmla="*/ 593677 h 1938012"/>
              <a:gd name="connsiteX15" fmla="*/ 142306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23107 w 3664424"/>
              <a:gd name="connsiteY21" fmla="*/ 1389447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09976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7057 w 3664424"/>
              <a:gd name="connsiteY13" fmla="*/ 547606 h 1938012"/>
              <a:gd name="connsiteX14" fmla="*/ 144751 w 3664424"/>
              <a:gd name="connsiteY14" fmla="*/ 593677 h 1938012"/>
              <a:gd name="connsiteX15" fmla="*/ 142306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38127 w 3664424"/>
              <a:gd name="connsiteY21" fmla="*/ 1387569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95534 w 3664424"/>
              <a:gd name="connsiteY3" fmla="*/ 95534 h 1938012"/>
              <a:gd name="connsiteX4" fmla="*/ 96853 w 3664424"/>
              <a:gd name="connsiteY4" fmla="*/ 128025 h 1938012"/>
              <a:gd name="connsiteX5" fmla="*/ 143302 w 3664424"/>
              <a:gd name="connsiteY5" fmla="*/ 170597 h 1938012"/>
              <a:gd name="connsiteX6" fmla="*/ 136262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7057 w 3664424"/>
              <a:gd name="connsiteY13" fmla="*/ 547606 h 1938012"/>
              <a:gd name="connsiteX14" fmla="*/ 144751 w 3664424"/>
              <a:gd name="connsiteY14" fmla="*/ 593677 h 1938012"/>
              <a:gd name="connsiteX15" fmla="*/ 142306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38127 w 3664424"/>
              <a:gd name="connsiteY21" fmla="*/ 1387569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 name="connsiteX0" fmla="*/ 0 w 3664424"/>
              <a:gd name="connsiteY0" fmla="*/ 0 h 1938012"/>
              <a:gd name="connsiteX1" fmla="*/ 34120 w 3664424"/>
              <a:gd name="connsiteY1" fmla="*/ 34119 h 1938012"/>
              <a:gd name="connsiteX2" fmla="*/ 68239 w 3664424"/>
              <a:gd name="connsiteY2" fmla="*/ 88710 h 1938012"/>
              <a:gd name="connsiteX3" fmla="*/ 80513 w 3664424"/>
              <a:gd name="connsiteY3" fmla="*/ 101167 h 1938012"/>
              <a:gd name="connsiteX4" fmla="*/ 96853 w 3664424"/>
              <a:gd name="connsiteY4" fmla="*/ 128025 h 1938012"/>
              <a:gd name="connsiteX5" fmla="*/ 143302 w 3664424"/>
              <a:gd name="connsiteY5" fmla="*/ 170597 h 1938012"/>
              <a:gd name="connsiteX6" fmla="*/ 136262 w 3664424"/>
              <a:gd name="connsiteY6" fmla="*/ 181675 h 1938012"/>
              <a:gd name="connsiteX7" fmla="*/ 144129 w 3664424"/>
              <a:gd name="connsiteY7" fmla="*/ 192822 h 1938012"/>
              <a:gd name="connsiteX8" fmla="*/ 129808 w 3664424"/>
              <a:gd name="connsiteY8" fmla="*/ 226381 h 1938012"/>
              <a:gd name="connsiteX9" fmla="*/ 143820 w 3664424"/>
              <a:gd name="connsiteY9" fmla="*/ 353338 h 1938012"/>
              <a:gd name="connsiteX10" fmla="*/ 144310 w 3664424"/>
              <a:gd name="connsiteY10" fmla="*/ 387332 h 1938012"/>
              <a:gd name="connsiteX11" fmla="*/ 137486 w 3664424"/>
              <a:gd name="connsiteY11" fmla="*/ 504967 h 1938012"/>
              <a:gd name="connsiteX12" fmla="*/ 148116 w 3664424"/>
              <a:gd name="connsiteY12" fmla="*/ 521746 h 1938012"/>
              <a:gd name="connsiteX13" fmla="*/ 147057 w 3664424"/>
              <a:gd name="connsiteY13" fmla="*/ 547606 h 1938012"/>
              <a:gd name="connsiteX14" fmla="*/ 144751 w 3664424"/>
              <a:gd name="connsiteY14" fmla="*/ 593677 h 1938012"/>
              <a:gd name="connsiteX15" fmla="*/ 142306 w 3664424"/>
              <a:gd name="connsiteY15" fmla="*/ 648269 h 1938012"/>
              <a:gd name="connsiteX16" fmla="*/ 133530 w 3664424"/>
              <a:gd name="connsiteY16" fmla="*/ 755823 h 1938012"/>
              <a:gd name="connsiteX17" fmla="*/ 131902 w 3664424"/>
              <a:gd name="connsiteY17" fmla="*/ 1119116 h 1938012"/>
              <a:gd name="connsiteX18" fmla="*/ 129136 w 3664424"/>
              <a:gd name="connsiteY18" fmla="*/ 1231398 h 1938012"/>
              <a:gd name="connsiteX19" fmla="*/ 137097 w 3664424"/>
              <a:gd name="connsiteY19" fmla="*/ 1344304 h 1938012"/>
              <a:gd name="connsiteX20" fmla="*/ 139777 w 3664424"/>
              <a:gd name="connsiteY20" fmla="*/ 1340863 h 1938012"/>
              <a:gd name="connsiteX21" fmla="*/ 138127 w 3664424"/>
              <a:gd name="connsiteY21" fmla="*/ 1387569 h 1938012"/>
              <a:gd name="connsiteX22" fmla="*/ 136478 w 3664424"/>
              <a:gd name="connsiteY22" fmla="*/ 1412543 h 1938012"/>
              <a:gd name="connsiteX23" fmla="*/ 163773 w 3664424"/>
              <a:gd name="connsiteY23" fmla="*/ 1487606 h 1938012"/>
              <a:gd name="connsiteX24" fmla="*/ 170597 w 3664424"/>
              <a:gd name="connsiteY24" fmla="*/ 1528549 h 1938012"/>
              <a:gd name="connsiteX25" fmla="*/ 238836 w 3664424"/>
              <a:gd name="connsiteY25" fmla="*/ 1617260 h 1938012"/>
              <a:gd name="connsiteX26" fmla="*/ 259308 w 3664424"/>
              <a:gd name="connsiteY26" fmla="*/ 1624083 h 1938012"/>
              <a:gd name="connsiteX27" fmla="*/ 272955 w 3664424"/>
              <a:gd name="connsiteY27" fmla="*/ 1665027 h 1938012"/>
              <a:gd name="connsiteX28" fmla="*/ 307075 w 3664424"/>
              <a:gd name="connsiteY28" fmla="*/ 1712794 h 1938012"/>
              <a:gd name="connsiteX29" fmla="*/ 320722 w 3664424"/>
              <a:gd name="connsiteY29" fmla="*/ 1740089 h 1938012"/>
              <a:gd name="connsiteX30" fmla="*/ 341194 w 3664424"/>
              <a:gd name="connsiteY30" fmla="*/ 1760561 h 1938012"/>
              <a:gd name="connsiteX31" fmla="*/ 375314 w 3664424"/>
              <a:gd name="connsiteY31" fmla="*/ 1801504 h 1938012"/>
              <a:gd name="connsiteX32" fmla="*/ 409433 w 3664424"/>
              <a:gd name="connsiteY32" fmla="*/ 1821976 h 1938012"/>
              <a:gd name="connsiteX33" fmla="*/ 429905 w 3664424"/>
              <a:gd name="connsiteY33" fmla="*/ 1835624 h 1938012"/>
              <a:gd name="connsiteX34" fmla="*/ 491320 w 3664424"/>
              <a:gd name="connsiteY34" fmla="*/ 1842448 h 1938012"/>
              <a:gd name="connsiteX35" fmla="*/ 532263 w 3664424"/>
              <a:gd name="connsiteY35" fmla="*/ 1856095 h 1938012"/>
              <a:gd name="connsiteX36" fmla="*/ 634621 w 3664424"/>
              <a:gd name="connsiteY36" fmla="*/ 1869743 h 1938012"/>
              <a:gd name="connsiteX37" fmla="*/ 655093 w 3664424"/>
              <a:gd name="connsiteY37" fmla="*/ 1883391 h 1938012"/>
              <a:gd name="connsiteX38" fmla="*/ 873457 w 3664424"/>
              <a:gd name="connsiteY38" fmla="*/ 1883391 h 1938012"/>
              <a:gd name="connsiteX39" fmla="*/ 948520 w 3664424"/>
              <a:gd name="connsiteY39" fmla="*/ 1876567 h 1938012"/>
              <a:gd name="connsiteX40" fmla="*/ 989463 w 3664424"/>
              <a:gd name="connsiteY40" fmla="*/ 1869743 h 1938012"/>
              <a:gd name="connsiteX41" fmla="*/ 1003111 w 3664424"/>
              <a:gd name="connsiteY41" fmla="*/ 1849272 h 1938012"/>
              <a:gd name="connsiteX42" fmla="*/ 1050878 w 3664424"/>
              <a:gd name="connsiteY42" fmla="*/ 1835624 h 1938012"/>
              <a:gd name="connsiteX43" fmla="*/ 1091821 w 3664424"/>
              <a:gd name="connsiteY43" fmla="*/ 1801504 h 1938012"/>
              <a:gd name="connsiteX44" fmla="*/ 1112293 w 3664424"/>
              <a:gd name="connsiteY44" fmla="*/ 1787857 h 1938012"/>
              <a:gd name="connsiteX45" fmla="*/ 1146412 w 3664424"/>
              <a:gd name="connsiteY45" fmla="*/ 1746913 h 1938012"/>
              <a:gd name="connsiteX46" fmla="*/ 1166884 w 3664424"/>
              <a:gd name="connsiteY46" fmla="*/ 1712794 h 1938012"/>
              <a:gd name="connsiteX47" fmla="*/ 1180531 w 3664424"/>
              <a:gd name="connsiteY47" fmla="*/ 1671851 h 1938012"/>
              <a:gd name="connsiteX48" fmla="*/ 1207827 w 3664424"/>
              <a:gd name="connsiteY48" fmla="*/ 1610436 h 1938012"/>
              <a:gd name="connsiteX49" fmla="*/ 1221475 w 3664424"/>
              <a:gd name="connsiteY49" fmla="*/ 1562669 h 1938012"/>
              <a:gd name="connsiteX50" fmla="*/ 1241946 w 3664424"/>
              <a:gd name="connsiteY50" fmla="*/ 1535373 h 1938012"/>
              <a:gd name="connsiteX51" fmla="*/ 1255594 w 3664424"/>
              <a:gd name="connsiteY51" fmla="*/ 1494430 h 1938012"/>
              <a:gd name="connsiteX52" fmla="*/ 1269242 w 3664424"/>
              <a:gd name="connsiteY52" fmla="*/ 1453486 h 1938012"/>
              <a:gd name="connsiteX53" fmla="*/ 1289714 w 3664424"/>
              <a:gd name="connsiteY53" fmla="*/ 1433015 h 1938012"/>
              <a:gd name="connsiteX54" fmla="*/ 1296537 w 3664424"/>
              <a:gd name="connsiteY54" fmla="*/ 1405719 h 1938012"/>
              <a:gd name="connsiteX55" fmla="*/ 1323833 w 3664424"/>
              <a:gd name="connsiteY55" fmla="*/ 1337480 h 1938012"/>
              <a:gd name="connsiteX56" fmla="*/ 1337481 w 3664424"/>
              <a:gd name="connsiteY56" fmla="*/ 1276066 h 1938012"/>
              <a:gd name="connsiteX57" fmla="*/ 1344305 w 3664424"/>
              <a:gd name="connsiteY57" fmla="*/ 1235122 h 1938012"/>
              <a:gd name="connsiteX58" fmla="*/ 1357952 w 3664424"/>
              <a:gd name="connsiteY58" fmla="*/ 1201003 h 1938012"/>
              <a:gd name="connsiteX59" fmla="*/ 1364776 w 3664424"/>
              <a:gd name="connsiteY59" fmla="*/ 1173707 h 1938012"/>
              <a:gd name="connsiteX60" fmla="*/ 1371600 w 3664424"/>
              <a:gd name="connsiteY60" fmla="*/ 1044054 h 1938012"/>
              <a:gd name="connsiteX61" fmla="*/ 1392072 w 3664424"/>
              <a:gd name="connsiteY61" fmla="*/ 982639 h 1938012"/>
              <a:gd name="connsiteX62" fmla="*/ 1412543 w 3664424"/>
              <a:gd name="connsiteY62" fmla="*/ 914400 h 1938012"/>
              <a:gd name="connsiteX63" fmla="*/ 1419367 w 3664424"/>
              <a:gd name="connsiteY63" fmla="*/ 880280 h 1938012"/>
              <a:gd name="connsiteX64" fmla="*/ 1433015 w 3664424"/>
              <a:gd name="connsiteY64" fmla="*/ 852985 h 1938012"/>
              <a:gd name="connsiteX65" fmla="*/ 1446663 w 3664424"/>
              <a:gd name="connsiteY65" fmla="*/ 812042 h 1938012"/>
              <a:gd name="connsiteX66" fmla="*/ 1460311 w 3664424"/>
              <a:gd name="connsiteY66" fmla="*/ 764274 h 1938012"/>
              <a:gd name="connsiteX67" fmla="*/ 1467134 w 3664424"/>
              <a:gd name="connsiteY67" fmla="*/ 743803 h 1938012"/>
              <a:gd name="connsiteX68" fmla="*/ 1480782 w 3664424"/>
              <a:gd name="connsiteY68" fmla="*/ 723331 h 1938012"/>
              <a:gd name="connsiteX69" fmla="*/ 1487606 w 3664424"/>
              <a:gd name="connsiteY69" fmla="*/ 702860 h 1938012"/>
              <a:gd name="connsiteX70" fmla="*/ 1508078 w 3664424"/>
              <a:gd name="connsiteY70" fmla="*/ 682388 h 1938012"/>
              <a:gd name="connsiteX71" fmla="*/ 1535373 w 3664424"/>
              <a:gd name="connsiteY71" fmla="*/ 655092 h 1938012"/>
              <a:gd name="connsiteX72" fmla="*/ 1549021 w 3664424"/>
              <a:gd name="connsiteY72" fmla="*/ 634621 h 1938012"/>
              <a:gd name="connsiteX73" fmla="*/ 1576317 w 3664424"/>
              <a:gd name="connsiteY73" fmla="*/ 614149 h 1938012"/>
              <a:gd name="connsiteX74" fmla="*/ 1583140 w 3664424"/>
              <a:gd name="connsiteY74" fmla="*/ 586854 h 1938012"/>
              <a:gd name="connsiteX75" fmla="*/ 1593330 w 3664424"/>
              <a:gd name="connsiteY75" fmla="*/ 509782 h 1938012"/>
              <a:gd name="connsiteX76" fmla="*/ 1634273 w 3664424"/>
              <a:gd name="connsiteY76" fmla="*/ 474541 h 1938012"/>
              <a:gd name="connsiteX77" fmla="*/ 1670402 w 3664424"/>
              <a:gd name="connsiteY77" fmla="*/ 448367 h 1938012"/>
              <a:gd name="connsiteX78" fmla="*/ 1695688 w 3664424"/>
              <a:gd name="connsiteY78" fmla="*/ 410553 h 1938012"/>
              <a:gd name="connsiteX79" fmla="*/ 1713588 w 3664424"/>
              <a:gd name="connsiteY79" fmla="*/ 369611 h 1938012"/>
              <a:gd name="connsiteX80" fmla="*/ 1775892 w 3664424"/>
              <a:gd name="connsiteY80" fmla="*/ 319273 h 1938012"/>
              <a:gd name="connsiteX81" fmla="*/ 1828800 w 3664424"/>
              <a:gd name="connsiteY81" fmla="*/ 300251 h 1938012"/>
              <a:gd name="connsiteX82" fmla="*/ 1835624 w 3664424"/>
              <a:gd name="connsiteY82" fmla="*/ 279779 h 1938012"/>
              <a:gd name="connsiteX83" fmla="*/ 1815947 w 3664424"/>
              <a:gd name="connsiteY83" fmla="*/ 271506 h 1938012"/>
              <a:gd name="connsiteX84" fmla="*/ 1869743 w 3664424"/>
              <a:gd name="connsiteY84" fmla="*/ 334370 h 1938012"/>
              <a:gd name="connsiteX85" fmla="*/ 1876567 w 3664424"/>
              <a:gd name="connsiteY85" fmla="*/ 484495 h 1938012"/>
              <a:gd name="connsiteX86" fmla="*/ 1897039 w 3664424"/>
              <a:gd name="connsiteY86" fmla="*/ 1296537 h 1938012"/>
              <a:gd name="connsiteX87" fmla="*/ 1903863 w 3664424"/>
              <a:gd name="connsiteY87" fmla="*/ 1330657 h 1938012"/>
              <a:gd name="connsiteX88" fmla="*/ 1917511 w 3664424"/>
              <a:gd name="connsiteY88" fmla="*/ 1508077 h 1938012"/>
              <a:gd name="connsiteX89" fmla="*/ 1931158 w 3664424"/>
              <a:gd name="connsiteY89" fmla="*/ 1549021 h 1938012"/>
              <a:gd name="connsiteX90" fmla="*/ 1937982 w 3664424"/>
              <a:gd name="connsiteY90" fmla="*/ 1569492 h 1938012"/>
              <a:gd name="connsiteX91" fmla="*/ 1965278 w 3664424"/>
              <a:gd name="connsiteY91" fmla="*/ 1610436 h 1938012"/>
              <a:gd name="connsiteX92" fmla="*/ 1999397 w 3664424"/>
              <a:gd name="connsiteY92" fmla="*/ 1658203 h 1938012"/>
              <a:gd name="connsiteX93" fmla="*/ 2033517 w 3664424"/>
              <a:gd name="connsiteY93" fmla="*/ 1699146 h 1938012"/>
              <a:gd name="connsiteX94" fmla="*/ 2067636 w 3664424"/>
              <a:gd name="connsiteY94" fmla="*/ 1726442 h 1938012"/>
              <a:gd name="connsiteX95" fmla="*/ 2108579 w 3664424"/>
              <a:gd name="connsiteY95" fmla="*/ 1787857 h 1938012"/>
              <a:gd name="connsiteX96" fmla="*/ 2129051 w 3664424"/>
              <a:gd name="connsiteY96" fmla="*/ 1801504 h 1938012"/>
              <a:gd name="connsiteX97" fmla="*/ 2183642 w 3664424"/>
              <a:gd name="connsiteY97" fmla="*/ 1862919 h 1938012"/>
              <a:gd name="connsiteX98" fmla="*/ 2204114 w 3664424"/>
              <a:gd name="connsiteY98" fmla="*/ 1876567 h 1938012"/>
              <a:gd name="connsiteX99" fmla="*/ 2251881 w 3664424"/>
              <a:gd name="connsiteY99" fmla="*/ 1883391 h 1938012"/>
              <a:gd name="connsiteX100" fmla="*/ 2272352 w 3664424"/>
              <a:gd name="connsiteY100" fmla="*/ 1897039 h 1938012"/>
              <a:gd name="connsiteX101" fmla="*/ 2299648 w 3664424"/>
              <a:gd name="connsiteY101" fmla="*/ 1903863 h 1938012"/>
              <a:gd name="connsiteX102" fmla="*/ 2395182 w 3664424"/>
              <a:gd name="connsiteY102" fmla="*/ 1917510 h 1938012"/>
              <a:gd name="connsiteX103" fmla="*/ 2415654 w 3664424"/>
              <a:gd name="connsiteY103" fmla="*/ 1931158 h 1938012"/>
              <a:gd name="connsiteX104" fmla="*/ 2531660 w 3664424"/>
              <a:gd name="connsiteY104" fmla="*/ 1931158 h 1938012"/>
              <a:gd name="connsiteX105" fmla="*/ 2572603 w 3664424"/>
              <a:gd name="connsiteY105" fmla="*/ 1917510 h 1938012"/>
              <a:gd name="connsiteX106" fmla="*/ 2613546 w 3664424"/>
              <a:gd name="connsiteY106" fmla="*/ 1883391 h 1938012"/>
              <a:gd name="connsiteX107" fmla="*/ 2634018 w 3664424"/>
              <a:gd name="connsiteY107" fmla="*/ 1862919 h 1938012"/>
              <a:gd name="connsiteX108" fmla="*/ 2654490 w 3664424"/>
              <a:gd name="connsiteY108" fmla="*/ 1849272 h 1938012"/>
              <a:gd name="connsiteX109" fmla="*/ 2709081 w 3664424"/>
              <a:gd name="connsiteY109" fmla="*/ 1787857 h 1938012"/>
              <a:gd name="connsiteX110" fmla="*/ 2722728 w 3664424"/>
              <a:gd name="connsiteY110" fmla="*/ 1760561 h 1938012"/>
              <a:gd name="connsiteX111" fmla="*/ 2743200 w 3664424"/>
              <a:gd name="connsiteY111" fmla="*/ 1740089 h 1938012"/>
              <a:gd name="connsiteX112" fmla="*/ 2756848 w 3664424"/>
              <a:gd name="connsiteY112" fmla="*/ 1719618 h 1938012"/>
              <a:gd name="connsiteX113" fmla="*/ 2763672 w 3664424"/>
              <a:gd name="connsiteY113" fmla="*/ 1685498 h 1938012"/>
              <a:gd name="connsiteX114" fmla="*/ 2784143 w 3664424"/>
              <a:gd name="connsiteY114" fmla="*/ 1671851 h 1938012"/>
              <a:gd name="connsiteX115" fmla="*/ 2797791 w 3664424"/>
              <a:gd name="connsiteY115" fmla="*/ 1651379 h 1938012"/>
              <a:gd name="connsiteX116" fmla="*/ 2811439 w 3664424"/>
              <a:gd name="connsiteY116" fmla="*/ 1589964 h 1938012"/>
              <a:gd name="connsiteX117" fmla="*/ 2818263 w 3664424"/>
              <a:gd name="connsiteY117" fmla="*/ 1569492 h 1938012"/>
              <a:gd name="connsiteX118" fmla="*/ 2825087 w 3664424"/>
              <a:gd name="connsiteY118" fmla="*/ 1330657 h 1938012"/>
              <a:gd name="connsiteX119" fmla="*/ 2831911 w 3664424"/>
              <a:gd name="connsiteY119" fmla="*/ 1289713 h 1938012"/>
              <a:gd name="connsiteX120" fmla="*/ 2852382 w 3664424"/>
              <a:gd name="connsiteY120" fmla="*/ 1214651 h 1938012"/>
              <a:gd name="connsiteX121" fmla="*/ 2859206 w 3664424"/>
              <a:gd name="connsiteY121" fmla="*/ 1180531 h 1938012"/>
              <a:gd name="connsiteX122" fmla="*/ 2872854 w 3664424"/>
              <a:gd name="connsiteY122" fmla="*/ 1132764 h 1938012"/>
              <a:gd name="connsiteX123" fmla="*/ 2886502 w 3664424"/>
              <a:gd name="connsiteY123" fmla="*/ 1098645 h 1938012"/>
              <a:gd name="connsiteX124" fmla="*/ 2900149 w 3664424"/>
              <a:gd name="connsiteY124" fmla="*/ 1078173 h 1938012"/>
              <a:gd name="connsiteX125" fmla="*/ 2906973 w 3664424"/>
              <a:gd name="connsiteY125" fmla="*/ 1030406 h 1938012"/>
              <a:gd name="connsiteX126" fmla="*/ 2927445 w 3664424"/>
              <a:gd name="connsiteY126" fmla="*/ 962167 h 1938012"/>
              <a:gd name="connsiteX127" fmla="*/ 2934269 w 3664424"/>
              <a:gd name="connsiteY127" fmla="*/ 941695 h 1938012"/>
              <a:gd name="connsiteX128" fmla="*/ 2941093 w 3664424"/>
              <a:gd name="connsiteY128" fmla="*/ 921224 h 1938012"/>
              <a:gd name="connsiteX129" fmla="*/ 2947917 w 3664424"/>
              <a:gd name="connsiteY129" fmla="*/ 846161 h 1938012"/>
              <a:gd name="connsiteX130" fmla="*/ 2961564 w 3664424"/>
              <a:gd name="connsiteY130" fmla="*/ 818866 h 1938012"/>
              <a:gd name="connsiteX131" fmla="*/ 2982036 w 3664424"/>
              <a:gd name="connsiteY131" fmla="*/ 750627 h 1938012"/>
              <a:gd name="connsiteX132" fmla="*/ 2988860 w 3664424"/>
              <a:gd name="connsiteY132" fmla="*/ 716507 h 1938012"/>
              <a:gd name="connsiteX133" fmla="*/ 3016155 w 3664424"/>
              <a:gd name="connsiteY133" fmla="*/ 668740 h 1938012"/>
              <a:gd name="connsiteX134" fmla="*/ 3043451 w 3664424"/>
              <a:gd name="connsiteY134" fmla="*/ 586854 h 1938012"/>
              <a:gd name="connsiteX135" fmla="*/ 3070746 w 3664424"/>
              <a:gd name="connsiteY135" fmla="*/ 518615 h 1938012"/>
              <a:gd name="connsiteX136" fmla="*/ 3084394 w 3664424"/>
              <a:gd name="connsiteY136" fmla="*/ 498143 h 1938012"/>
              <a:gd name="connsiteX137" fmla="*/ 3098042 w 3664424"/>
              <a:gd name="connsiteY137" fmla="*/ 429904 h 1938012"/>
              <a:gd name="connsiteX138" fmla="*/ 3118514 w 3664424"/>
              <a:gd name="connsiteY138" fmla="*/ 409433 h 1938012"/>
              <a:gd name="connsiteX139" fmla="*/ 3145809 w 3664424"/>
              <a:gd name="connsiteY139" fmla="*/ 354842 h 1938012"/>
              <a:gd name="connsiteX140" fmla="*/ 3159457 w 3664424"/>
              <a:gd name="connsiteY140" fmla="*/ 334370 h 1938012"/>
              <a:gd name="connsiteX141" fmla="*/ 3186752 w 3664424"/>
              <a:gd name="connsiteY141" fmla="*/ 320722 h 1938012"/>
              <a:gd name="connsiteX142" fmla="*/ 3222882 w 3664424"/>
              <a:gd name="connsiteY142" fmla="*/ 303382 h 1938012"/>
              <a:gd name="connsiteX143" fmla="*/ 3234520 w 3664424"/>
              <a:gd name="connsiteY143" fmla="*/ 293427 h 1938012"/>
              <a:gd name="connsiteX144" fmla="*/ 3327484 w 3664424"/>
              <a:gd name="connsiteY144" fmla="*/ 274077 h 1938012"/>
              <a:gd name="connsiteX145" fmla="*/ 3317201 w 3664424"/>
              <a:gd name="connsiteY145" fmla="*/ 250474 h 1938012"/>
              <a:gd name="connsiteX146" fmla="*/ 3398854 w 3664424"/>
              <a:gd name="connsiteY146" fmla="*/ 266459 h 1938012"/>
              <a:gd name="connsiteX147" fmla="*/ 3391469 w 3664424"/>
              <a:gd name="connsiteY147" fmla="*/ 464024 h 1938012"/>
              <a:gd name="connsiteX148" fmla="*/ 3384645 w 3664424"/>
              <a:gd name="connsiteY148" fmla="*/ 498143 h 1938012"/>
              <a:gd name="connsiteX149" fmla="*/ 3364173 w 3664424"/>
              <a:gd name="connsiteY149" fmla="*/ 634621 h 1938012"/>
              <a:gd name="connsiteX150" fmla="*/ 3357349 w 3664424"/>
              <a:gd name="connsiteY150" fmla="*/ 730155 h 1938012"/>
              <a:gd name="connsiteX151" fmla="*/ 3370997 w 3664424"/>
              <a:gd name="connsiteY151" fmla="*/ 921224 h 1938012"/>
              <a:gd name="connsiteX152" fmla="*/ 3378943 w 3664424"/>
              <a:gd name="connsiteY152" fmla="*/ 1171137 h 1938012"/>
              <a:gd name="connsiteX153" fmla="*/ 3383196 w 3664424"/>
              <a:gd name="connsiteY153" fmla="*/ 1341172 h 1938012"/>
              <a:gd name="connsiteX154" fmla="*/ 3396844 w 3664424"/>
              <a:gd name="connsiteY154" fmla="*/ 1412543 h 1938012"/>
              <a:gd name="connsiteX155" fmla="*/ 3414745 w 3664424"/>
              <a:gd name="connsiteY155" fmla="*/ 1447784 h 1938012"/>
              <a:gd name="connsiteX156" fmla="*/ 3413295 w 3664424"/>
              <a:gd name="connsiteY156" fmla="*/ 1493308 h 1938012"/>
              <a:gd name="connsiteX157" fmla="*/ 3480179 w 3664424"/>
              <a:gd name="connsiteY157" fmla="*/ 1665027 h 1938012"/>
              <a:gd name="connsiteX158" fmla="*/ 3487003 w 3664424"/>
              <a:gd name="connsiteY158" fmla="*/ 1705970 h 1938012"/>
              <a:gd name="connsiteX159" fmla="*/ 3514299 w 3664424"/>
              <a:gd name="connsiteY159" fmla="*/ 1726442 h 1938012"/>
              <a:gd name="connsiteX160" fmla="*/ 3555242 w 3664424"/>
              <a:gd name="connsiteY160" fmla="*/ 1746913 h 1938012"/>
              <a:gd name="connsiteX161" fmla="*/ 3582537 w 3664424"/>
              <a:gd name="connsiteY161" fmla="*/ 1787857 h 1938012"/>
              <a:gd name="connsiteX162" fmla="*/ 3603009 w 3664424"/>
              <a:gd name="connsiteY162" fmla="*/ 1794680 h 1938012"/>
              <a:gd name="connsiteX163" fmla="*/ 3623481 w 3664424"/>
              <a:gd name="connsiteY163" fmla="*/ 1815152 h 1938012"/>
              <a:gd name="connsiteX164" fmla="*/ 3664424 w 3664424"/>
              <a:gd name="connsiteY164" fmla="*/ 1821976 h 193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3664424" h="1938012">
                <a:moveTo>
                  <a:pt x="0" y="0"/>
                </a:moveTo>
                <a:cubicBezTo>
                  <a:pt x="11373" y="11373"/>
                  <a:pt x="24896" y="20942"/>
                  <a:pt x="34120" y="34119"/>
                </a:cubicBezTo>
                <a:cubicBezTo>
                  <a:pt x="54405" y="63097"/>
                  <a:pt x="60507" y="77535"/>
                  <a:pt x="68239" y="88710"/>
                </a:cubicBezTo>
                <a:cubicBezTo>
                  <a:pt x="75971" y="99885"/>
                  <a:pt x="71415" y="98892"/>
                  <a:pt x="80513" y="101167"/>
                </a:cubicBezTo>
                <a:cubicBezTo>
                  <a:pt x="98710" y="155757"/>
                  <a:pt x="86388" y="116453"/>
                  <a:pt x="96853" y="128025"/>
                </a:cubicBezTo>
                <a:cubicBezTo>
                  <a:pt x="107318" y="139597"/>
                  <a:pt x="136734" y="161655"/>
                  <a:pt x="143302" y="170597"/>
                </a:cubicBezTo>
                <a:cubicBezTo>
                  <a:pt x="149870" y="179539"/>
                  <a:pt x="136124" y="177971"/>
                  <a:pt x="136262" y="181675"/>
                </a:cubicBezTo>
                <a:cubicBezTo>
                  <a:pt x="136400" y="185379"/>
                  <a:pt x="145205" y="185371"/>
                  <a:pt x="144129" y="192822"/>
                </a:cubicBezTo>
                <a:cubicBezTo>
                  <a:pt x="143053" y="200273"/>
                  <a:pt x="125259" y="217282"/>
                  <a:pt x="129808" y="226381"/>
                </a:cubicBezTo>
                <a:cubicBezTo>
                  <a:pt x="154003" y="267324"/>
                  <a:pt x="141403" y="326513"/>
                  <a:pt x="143820" y="353338"/>
                </a:cubicBezTo>
                <a:cubicBezTo>
                  <a:pt x="146237" y="380163"/>
                  <a:pt x="145366" y="362061"/>
                  <a:pt x="144310" y="387332"/>
                </a:cubicBezTo>
                <a:cubicBezTo>
                  <a:pt x="143254" y="412603"/>
                  <a:pt x="136852" y="482565"/>
                  <a:pt x="137486" y="504967"/>
                </a:cubicBezTo>
                <a:cubicBezTo>
                  <a:pt x="138120" y="527369"/>
                  <a:pt x="154940" y="517197"/>
                  <a:pt x="148116" y="521746"/>
                </a:cubicBezTo>
                <a:cubicBezTo>
                  <a:pt x="98442" y="596254"/>
                  <a:pt x="147618" y="535618"/>
                  <a:pt x="147057" y="547606"/>
                </a:cubicBezTo>
                <a:cubicBezTo>
                  <a:pt x="146496" y="559594"/>
                  <a:pt x="151575" y="584579"/>
                  <a:pt x="144751" y="593677"/>
                </a:cubicBezTo>
                <a:cubicBezTo>
                  <a:pt x="142476" y="611874"/>
                  <a:pt x="144176" y="621245"/>
                  <a:pt x="142306" y="648269"/>
                </a:cubicBezTo>
                <a:cubicBezTo>
                  <a:pt x="140436" y="675293"/>
                  <a:pt x="153090" y="599347"/>
                  <a:pt x="133530" y="755823"/>
                </a:cubicBezTo>
                <a:cubicBezTo>
                  <a:pt x="131255" y="878653"/>
                  <a:pt x="136210" y="996341"/>
                  <a:pt x="131902" y="1119116"/>
                </a:cubicBezTo>
                <a:cubicBezTo>
                  <a:pt x="131650" y="1126305"/>
                  <a:pt x="128270" y="1193867"/>
                  <a:pt x="129136" y="1231398"/>
                </a:cubicBezTo>
                <a:cubicBezTo>
                  <a:pt x="130002" y="1268929"/>
                  <a:pt x="135324" y="1326060"/>
                  <a:pt x="137097" y="1344304"/>
                </a:cubicBezTo>
                <a:cubicBezTo>
                  <a:pt x="138870" y="1362548"/>
                  <a:pt x="139605" y="1333652"/>
                  <a:pt x="139777" y="1340863"/>
                </a:cubicBezTo>
                <a:cubicBezTo>
                  <a:pt x="139949" y="1348074"/>
                  <a:pt x="133578" y="1380745"/>
                  <a:pt x="138127" y="1387569"/>
                </a:cubicBezTo>
                <a:cubicBezTo>
                  <a:pt x="140402" y="1396667"/>
                  <a:pt x="132204" y="1395870"/>
                  <a:pt x="136478" y="1412543"/>
                </a:cubicBezTo>
                <a:cubicBezTo>
                  <a:pt x="140752" y="1429216"/>
                  <a:pt x="160057" y="1465313"/>
                  <a:pt x="163773" y="1487606"/>
                </a:cubicBezTo>
                <a:cubicBezTo>
                  <a:pt x="166048" y="1501254"/>
                  <a:pt x="166222" y="1515423"/>
                  <a:pt x="170597" y="1528549"/>
                </a:cubicBezTo>
                <a:cubicBezTo>
                  <a:pt x="179765" y="1556053"/>
                  <a:pt x="211822" y="1608257"/>
                  <a:pt x="238836" y="1617260"/>
                </a:cubicBezTo>
                <a:lnTo>
                  <a:pt x="259308" y="1624083"/>
                </a:lnTo>
                <a:cubicBezTo>
                  <a:pt x="263857" y="1637731"/>
                  <a:pt x="264323" y="1653518"/>
                  <a:pt x="272955" y="1665027"/>
                </a:cubicBezTo>
                <a:cubicBezTo>
                  <a:pt x="281745" y="1676746"/>
                  <a:pt x="299091" y="1698823"/>
                  <a:pt x="307075" y="1712794"/>
                </a:cubicBezTo>
                <a:cubicBezTo>
                  <a:pt x="312122" y="1721626"/>
                  <a:pt x="314810" y="1731812"/>
                  <a:pt x="320722" y="1740089"/>
                </a:cubicBezTo>
                <a:cubicBezTo>
                  <a:pt x="326331" y="1747942"/>
                  <a:pt x="335016" y="1753147"/>
                  <a:pt x="341194" y="1760561"/>
                </a:cubicBezTo>
                <a:cubicBezTo>
                  <a:pt x="360461" y="1783681"/>
                  <a:pt x="348730" y="1781566"/>
                  <a:pt x="375314" y="1801504"/>
                </a:cubicBezTo>
                <a:cubicBezTo>
                  <a:pt x="385925" y="1809462"/>
                  <a:pt x="398186" y="1814946"/>
                  <a:pt x="409433" y="1821976"/>
                </a:cubicBezTo>
                <a:cubicBezTo>
                  <a:pt x="416388" y="1826323"/>
                  <a:pt x="421948" y="1833635"/>
                  <a:pt x="429905" y="1835624"/>
                </a:cubicBezTo>
                <a:cubicBezTo>
                  <a:pt x="449888" y="1840620"/>
                  <a:pt x="470848" y="1840173"/>
                  <a:pt x="491320" y="1842448"/>
                </a:cubicBezTo>
                <a:cubicBezTo>
                  <a:pt x="504968" y="1846997"/>
                  <a:pt x="517965" y="1854506"/>
                  <a:pt x="532263" y="1856095"/>
                </a:cubicBezTo>
                <a:cubicBezTo>
                  <a:pt x="607429" y="1864447"/>
                  <a:pt x="573361" y="1859533"/>
                  <a:pt x="634621" y="1869743"/>
                </a:cubicBezTo>
                <a:cubicBezTo>
                  <a:pt x="641445" y="1874292"/>
                  <a:pt x="647136" y="1881402"/>
                  <a:pt x="655093" y="1883391"/>
                </a:cubicBezTo>
                <a:cubicBezTo>
                  <a:pt x="714858" y="1898333"/>
                  <a:pt x="832440" y="1885174"/>
                  <a:pt x="873457" y="1883391"/>
                </a:cubicBezTo>
                <a:cubicBezTo>
                  <a:pt x="898478" y="1881116"/>
                  <a:pt x="923568" y="1879503"/>
                  <a:pt x="948520" y="1876567"/>
                </a:cubicBezTo>
                <a:cubicBezTo>
                  <a:pt x="962261" y="1874950"/>
                  <a:pt x="977088" y="1875931"/>
                  <a:pt x="989463" y="1869743"/>
                </a:cubicBezTo>
                <a:cubicBezTo>
                  <a:pt x="996798" y="1866075"/>
                  <a:pt x="996707" y="1854395"/>
                  <a:pt x="1003111" y="1849272"/>
                </a:cubicBezTo>
                <a:cubicBezTo>
                  <a:pt x="1007562" y="1845711"/>
                  <a:pt x="1049094" y="1836070"/>
                  <a:pt x="1050878" y="1835624"/>
                </a:cubicBezTo>
                <a:cubicBezTo>
                  <a:pt x="1101715" y="1801731"/>
                  <a:pt x="1039266" y="1845299"/>
                  <a:pt x="1091821" y="1801504"/>
                </a:cubicBezTo>
                <a:cubicBezTo>
                  <a:pt x="1098121" y="1796254"/>
                  <a:pt x="1105993" y="1793107"/>
                  <a:pt x="1112293" y="1787857"/>
                </a:cubicBezTo>
                <a:cubicBezTo>
                  <a:pt x="1129935" y="1773156"/>
                  <a:pt x="1134744" y="1765582"/>
                  <a:pt x="1146412" y="1746913"/>
                </a:cubicBezTo>
                <a:cubicBezTo>
                  <a:pt x="1153442" y="1735666"/>
                  <a:pt x="1161396" y="1724868"/>
                  <a:pt x="1166884" y="1712794"/>
                </a:cubicBezTo>
                <a:cubicBezTo>
                  <a:pt x="1172837" y="1699698"/>
                  <a:pt x="1175188" y="1685208"/>
                  <a:pt x="1180531" y="1671851"/>
                </a:cubicBezTo>
                <a:cubicBezTo>
                  <a:pt x="1197957" y="1628286"/>
                  <a:pt x="1188701" y="1648687"/>
                  <a:pt x="1207827" y="1610436"/>
                </a:cubicBezTo>
                <a:cubicBezTo>
                  <a:pt x="1209305" y="1604525"/>
                  <a:pt x="1217123" y="1570285"/>
                  <a:pt x="1221475" y="1562669"/>
                </a:cubicBezTo>
                <a:cubicBezTo>
                  <a:pt x="1227118" y="1552794"/>
                  <a:pt x="1235122" y="1544472"/>
                  <a:pt x="1241946" y="1535373"/>
                </a:cubicBezTo>
                <a:lnTo>
                  <a:pt x="1255594" y="1494430"/>
                </a:lnTo>
                <a:cubicBezTo>
                  <a:pt x="1260143" y="1480782"/>
                  <a:pt x="1259069" y="1463658"/>
                  <a:pt x="1269242" y="1453486"/>
                </a:cubicBezTo>
                <a:lnTo>
                  <a:pt x="1289714" y="1433015"/>
                </a:lnTo>
                <a:cubicBezTo>
                  <a:pt x="1291988" y="1423916"/>
                  <a:pt x="1293244" y="1414500"/>
                  <a:pt x="1296537" y="1405719"/>
                </a:cubicBezTo>
                <a:cubicBezTo>
                  <a:pt x="1330747" y="1314490"/>
                  <a:pt x="1286988" y="1460295"/>
                  <a:pt x="1323833" y="1337480"/>
                </a:cubicBezTo>
                <a:cubicBezTo>
                  <a:pt x="1328888" y="1320629"/>
                  <a:pt x="1334484" y="1292550"/>
                  <a:pt x="1337481" y="1276066"/>
                </a:cubicBezTo>
                <a:cubicBezTo>
                  <a:pt x="1339956" y="1262453"/>
                  <a:pt x="1340665" y="1248471"/>
                  <a:pt x="1344305" y="1235122"/>
                </a:cubicBezTo>
                <a:cubicBezTo>
                  <a:pt x="1347528" y="1223305"/>
                  <a:pt x="1354079" y="1212623"/>
                  <a:pt x="1357952" y="1201003"/>
                </a:cubicBezTo>
                <a:cubicBezTo>
                  <a:pt x="1360918" y="1192106"/>
                  <a:pt x="1362501" y="1182806"/>
                  <a:pt x="1364776" y="1173707"/>
                </a:cubicBezTo>
                <a:cubicBezTo>
                  <a:pt x="1367051" y="1130489"/>
                  <a:pt x="1365480" y="1086897"/>
                  <a:pt x="1371600" y="1044054"/>
                </a:cubicBezTo>
                <a:cubicBezTo>
                  <a:pt x="1374652" y="1022692"/>
                  <a:pt x="1387840" y="1003799"/>
                  <a:pt x="1392072" y="982639"/>
                </a:cubicBezTo>
                <a:cubicBezTo>
                  <a:pt x="1409799" y="894002"/>
                  <a:pt x="1385611" y="1004177"/>
                  <a:pt x="1412543" y="914400"/>
                </a:cubicBezTo>
                <a:cubicBezTo>
                  <a:pt x="1415876" y="903291"/>
                  <a:pt x="1415699" y="891283"/>
                  <a:pt x="1419367" y="880280"/>
                </a:cubicBezTo>
                <a:cubicBezTo>
                  <a:pt x="1422584" y="870630"/>
                  <a:pt x="1429237" y="862430"/>
                  <a:pt x="1433015" y="852985"/>
                </a:cubicBezTo>
                <a:cubicBezTo>
                  <a:pt x="1438358" y="839628"/>
                  <a:pt x="1442711" y="825874"/>
                  <a:pt x="1446663" y="812042"/>
                </a:cubicBezTo>
                <a:cubicBezTo>
                  <a:pt x="1451212" y="796119"/>
                  <a:pt x="1455553" y="780135"/>
                  <a:pt x="1460311" y="764274"/>
                </a:cubicBezTo>
                <a:cubicBezTo>
                  <a:pt x="1462378" y="757385"/>
                  <a:pt x="1463917" y="750236"/>
                  <a:pt x="1467134" y="743803"/>
                </a:cubicBezTo>
                <a:cubicBezTo>
                  <a:pt x="1470802" y="736467"/>
                  <a:pt x="1477114" y="730667"/>
                  <a:pt x="1480782" y="723331"/>
                </a:cubicBezTo>
                <a:cubicBezTo>
                  <a:pt x="1483999" y="716898"/>
                  <a:pt x="1483616" y="708845"/>
                  <a:pt x="1487606" y="702860"/>
                </a:cubicBezTo>
                <a:cubicBezTo>
                  <a:pt x="1492959" y="694830"/>
                  <a:pt x="1501254" y="689212"/>
                  <a:pt x="1508078" y="682388"/>
                </a:cubicBezTo>
                <a:cubicBezTo>
                  <a:pt x="1522966" y="637723"/>
                  <a:pt x="1502288" y="681559"/>
                  <a:pt x="1535373" y="655092"/>
                </a:cubicBezTo>
                <a:cubicBezTo>
                  <a:pt x="1541777" y="649969"/>
                  <a:pt x="1543222" y="640420"/>
                  <a:pt x="1549021" y="634621"/>
                </a:cubicBezTo>
                <a:cubicBezTo>
                  <a:pt x="1557063" y="626579"/>
                  <a:pt x="1567218" y="620973"/>
                  <a:pt x="1576317" y="614149"/>
                </a:cubicBezTo>
                <a:cubicBezTo>
                  <a:pt x="1578591" y="605051"/>
                  <a:pt x="1580305" y="604249"/>
                  <a:pt x="1583140" y="586854"/>
                </a:cubicBezTo>
                <a:cubicBezTo>
                  <a:pt x="1585976" y="569460"/>
                  <a:pt x="1584808" y="528501"/>
                  <a:pt x="1593330" y="509782"/>
                </a:cubicBezTo>
                <a:cubicBezTo>
                  <a:pt x="1601852" y="491063"/>
                  <a:pt x="1621428" y="484777"/>
                  <a:pt x="1634273" y="474541"/>
                </a:cubicBezTo>
                <a:cubicBezTo>
                  <a:pt x="1647118" y="464305"/>
                  <a:pt x="1660166" y="459032"/>
                  <a:pt x="1670402" y="448367"/>
                </a:cubicBezTo>
                <a:cubicBezTo>
                  <a:pt x="1680638" y="437702"/>
                  <a:pt x="1688490" y="423679"/>
                  <a:pt x="1695688" y="410553"/>
                </a:cubicBezTo>
                <a:cubicBezTo>
                  <a:pt x="1702886" y="397427"/>
                  <a:pt x="1700221" y="384824"/>
                  <a:pt x="1713588" y="369611"/>
                </a:cubicBezTo>
                <a:cubicBezTo>
                  <a:pt x="1726955" y="354398"/>
                  <a:pt x="1756690" y="330833"/>
                  <a:pt x="1775892" y="319273"/>
                </a:cubicBezTo>
                <a:cubicBezTo>
                  <a:pt x="1795094" y="307713"/>
                  <a:pt x="1794911" y="351082"/>
                  <a:pt x="1828800" y="300251"/>
                </a:cubicBezTo>
                <a:cubicBezTo>
                  <a:pt x="1831075" y="293427"/>
                  <a:pt x="1837766" y="284570"/>
                  <a:pt x="1835624" y="279779"/>
                </a:cubicBezTo>
                <a:cubicBezTo>
                  <a:pt x="1833482" y="274988"/>
                  <a:pt x="1811562" y="249580"/>
                  <a:pt x="1815947" y="271506"/>
                </a:cubicBezTo>
                <a:cubicBezTo>
                  <a:pt x="1818660" y="285073"/>
                  <a:pt x="1867469" y="320722"/>
                  <a:pt x="1869743" y="334370"/>
                </a:cubicBezTo>
                <a:cubicBezTo>
                  <a:pt x="1872018" y="384412"/>
                  <a:pt x="1875446" y="434414"/>
                  <a:pt x="1876567" y="484495"/>
                </a:cubicBezTo>
                <a:cubicBezTo>
                  <a:pt x="1877028" y="505100"/>
                  <a:pt x="1855031" y="1044491"/>
                  <a:pt x="1897039" y="1296537"/>
                </a:cubicBezTo>
                <a:cubicBezTo>
                  <a:pt x="1898946" y="1307978"/>
                  <a:pt x="1901588" y="1319284"/>
                  <a:pt x="1903863" y="1330657"/>
                </a:cubicBezTo>
                <a:cubicBezTo>
                  <a:pt x="1904643" y="1342361"/>
                  <a:pt x="1913259" y="1483984"/>
                  <a:pt x="1917511" y="1508077"/>
                </a:cubicBezTo>
                <a:cubicBezTo>
                  <a:pt x="1920011" y="1522244"/>
                  <a:pt x="1926609" y="1535373"/>
                  <a:pt x="1931158" y="1549021"/>
                </a:cubicBezTo>
                <a:cubicBezTo>
                  <a:pt x="1933433" y="1555845"/>
                  <a:pt x="1933992" y="1563507"/>
                  <a:pt x="1937982" y="1569492"/>
                </a:cubicBezTo>
                <a:cubicBezTo>
                  <a:pt x="1947081" y="1583140"/>
                  <a:pt x="1959186" y="1595206"/>
                  <a:pt x="1965278" y="1610436"/>
                </a:cubicBezTo>
                <a:cubicBezTo>
                  <a:pt x="1981971" y="1652170"/>
                  <a:pt x="1968733" y="1637760"/>
                  <a:pt x="1999397" y="1658203"/>
                </a:cubicBezTo>
                <a:cubicBezTo>
                  <a:pt x="2013933" y="1680006"/>
                  <a:pt x="2012500" y="1680756"/>
                  <a:pt x="2033517" y="1699146"/>
                </a:cubicBezTo>
                <a:cubicBezTo>
                  <a:pt x="2044478" y="1708737"/>
                  <a:pt x="2057337" y="1716143"/>
                  <a:pt x="2067636" y="1726442"/>
                </a:cubicBezTo>
                <a:cubicBezTo>
                  <a:pt x="2106937" y="1765743"/>
                  <a:pt x="2069579" y="1742357"/>
                  <a:pt x="2108579" y="1787857"/>
                </a:cubicBezTo>
                <a:cubicBezTo>
                  <a:pt x="2113916" y="1794084"/>
                  <a:pt x="2122227" y="1796955"/>
                  <a:pt x="2129051" y="1801504"/>
                </a:cubicBezTo>
                <a:cubicBezTo>
                  <a:pt x="2145460" y="1826118"/>
                  <a:pt x="2155597" y="1844222"/>
                  <a:pt x="2183642" y="1862919"/>
                </a:cubicBezTo>
                <a:cubicBezTo>
                  <a:pt x="2190466" y="1867468"/>
                  <a:pt x="2196258" y="1874210"/>
                  <a:pt x="2204114" y="1876567"/>
                </a:cubicBezTo>
                <a:cubicBezTo>
                  <a:pt x="2219520" y="1881189"/>
                  <a:pt x="2235959" y="1881116"/>
                  <a:pt x="2251881" y="1883391"/>
                </a:cubicBezTo>
                <a:cubicBezTo>
                  <a:pt x="2258705" y="1887940"/>
                  <a:pt x="2264814" y="1893808"/>
                  <a:pt x="2272352" y="1897039"/>
                </a:cubicBezTo>
                <a:cubicBezTo>
                  <a:pt x="2280972" y="1900734"/>
                  <a:pt x="2290493" y="1901829"/>
                  <a:pt x="2299648" y="1903863"/>
                </a:cubicBezTo>
                <a:cubicBezTo>
                  <a:pt x="2343095" y="1913517"/>
                  <a:pt x="2341544" y="1911550"/>
                  <a:pt x="2395182" y="1917510"/>
                </a:cubicBezTo>
                <a:cubicBezTo>
                  <a:pt x="2402006" y="1922059"/>
                  <a:pt x="2407873" y="1928564"/>
                  <a:pt x="2415654" y="1931158"/>
                </a:cubicBezTo>
                <a:cubicBezTo>
                  <a:pt x="2455559" y="1944460"/>
                  <a:pt x="2489704" y="1934972"/>
                  <a:pt x="2531660" y="1931158"/>
                </a:cubicBezTo>
                <a:cubicBezTo>
                  <a:pt x="2545308" y="1926609"/>
                  <a:pt x="2562430" y="1927682"/>
                  <a:pt x="2572603" y="1917510"/>
                </a:cubicBezTo>
                <a:cubicBezTo>
                  <a:pt x="2632422" y="1857694"/>
                  <a:pt x="2556535" y="1930901"/>
                  <a:pt x="2613546" y="1883391"/>
                </a:cubicBezTo>
                <a:cubicBezTo>
                  <a:pt x="2620960" y="1877213"/>
                  <a:pt x="2626604" y="1869097"/>
                  <a:pt x="2634018" y="1862919"/>
                </a:cubicBezTo>
                <a:cubicBezTo>
                  <a:pt x="2640318" y="1857669"/>
                  <a:pt x="2648263" y="1854609"/>
                  <a:pt x="2654490" y="1849272"/>
                </a:cubicBezTo>
                <a:cubicBezTo>
                  <a:pt x="2671586" y="1834619"/>
                  <a:pt x="2696949" y="1806055"/>
                  <a:pt x="2709081" y="1787857"/>
                </a:cubicBezTo>
                <a:cubicBezTo>
                  <a:pt x="2714724" y="1779393"/>
                  <a:pt x="2716815" y="1768839"/>
                  <a:pt x="2722728" y="1760561"/>
                </a:cubicBezTo>
                <a:cubicBezTo>
                  <a:pt x="2728337" y="1752708"/>
                  <a:pt x="2737022" y="1747503"/>
                  <a:pt x="2743200" y="1740089"/>
                </a:cubicBezTo>
                <a:cubicBezTo>
                  <a:pt x="2748450" y="1733789"/>
                  <a:pt x="2752299" y="1726442"/>
                  <a:pt x="2756848" y="1719618"/>
                </a:cubicBezTo>
                <a:cubicBezTo>
                  <a:pt x="2759123" y="1708245"/>
                  <a:pt x="2757918" y="1695568"/>
                  <a:pt x="2763672" y="1685498"/>
                </a:cubicBezTo>
                <a:cubicBezTo>
                  <a:pt x="2767741" y="1678378"/>
                  <a:pt x="2778344" y="1677650"/>
                  <a:pt x="2784143" y="1671851"/>
                </a:cubicBezTo>
                <a:cubicBezTo>
                  <a:pt x="2789942" y="1666052"/>
                  <a:pt x="2794123" y="1658715"/>
                  <a:pt x="2797791" y="1651379"/>
                </a:cubicBezTo>
                <a:cubicBezTo>
                  <a:pt x="2807008" y="1632945"/>
                  <a:pt x="2807246" y="1608834"/>
                  <a:pt x="2811439" y="1589964"/>
                </a:cubicBezTo>
                <a:cubicBezTo>
                  <a:pt x="2812999" y="1582942"/>
                  <a:pt x="2815988" y="1576316"/>
                  <a:pt x="2818263" y="1569492"/>
                </a:cubicBezTo>
                <a:cubicBezTo>
                  <a:pt x="2820538" y="1489880"/>
                  <a:pt x="2821206" y="1410207"/>
                  <a:pt x="2825087" y="1330657"/>
                </a:cubicBezTo>
                <a:cubicBezTo>
                  <a:pt x="2825761" y="1316837"/>
                  <a:pt x="2829198" y="1303281"/>
                  <a:pt x="2831911" y="1289713"/>
                </a:cubicBezTo>
                <a:cubicBezTo>
                  <a:pt x="2836509" y="1266721"/>
                  <a:pt x="2847177" y="1235472"/>
                  <a:pt x="2852382" y="1214651"/>
                </a:cubicBezTo>
                <a:cubicBezTo>
                  <a:pt x="2855195" y="1203399"/>
                  <a:pt x="2856690" y="1191853"/>
                  <a:pt x="2859206" y="1180531"/>
                </a:cubicBezTo>
                <a:cubicBezTo>
                  <a:pt x="2863116" y="1162935"/>
                  <a:pt x="2866637" y="1149342"/>
                  <a:pt x="2872854" y="1132764"/>
                </a:cubicBezTo>
                <a:cubicBezTo>
                  <a:pt x="2877155" y="1121295"/>
                  <a:pt x="2881024" y="1109601"/>
                  <a:pt x="2886502" y="1098645"/>
                </a:cubicBezTo>
                <a:cubicBezTo>
                  <a:pt x="2890170" y="1091310"/>
                  <a:pt x="2895600" y="1084997"/>
                  <a:pt x="2900149" y="1078173"/>
                </a:cubicBezTo>
                <a:cubicBezTo>
                  <a:pt x="2902424" y="1062251"/>
                  <a:pt x="2904096" y="1046231"/>
                  <a:pt x="2906973" y="1030406"/>
                </a:cubicBezTo>
                <a:cubicBezTo>
                  <a:pt x="2911099" y="1007716"/>
                  <a:pt x="2920322" y="983535"/>
                  <a:pt x="2927445" y="962167"/>
                </a:cubicBezTo>
                <a:lnTo>
                  <a:pt x="2934269" y="941695"/>
                </a:lnTo>
                <a:lnTo>
                  <a:pt x="2941093" y="921224"/>
                </a:lnTo>
                <a:cubicBezTo>
                  <a:pt x="2943368" y="896203"/>
                  <a:pt x="2942990" y="870797"/>
                  <a:pt x="2947917" y="846161"/>
                </a:cubicBezTo>
                <a:cubicBezTo>
                  <a:pt x="2949912" y="836186"/>
                  <a:pt x="2958641" y="828609"/>
                  <a:pt x="2961564" y="818866"/>
                </a:cubicBezTo>
                <a:cubicBezTo>
                  <a:pt x="2987050" y="733910"/>
                  <a:pt x="2949709" y="815278"/>
                  <a:pt x="2982036" y="750627"/>
                </a:cubicBezTo>
                <a:cubicBezTo>
                  <a:pt x="2984311" y="739254"/>
                  <a:pt x="2985192" y="727510"/>
                  <a:pt x="2988860" y="716507"/>
                </a:cubicBezTo>
                <a:cubicBezTo>
                  <a:pt x="2994630" y="699196"/>
                  <a:pt x="3006174" y="683713"/>
                  <a:pt x="3016155" y="668740"/>
                </a:cubicBezTo>
                <a:cubicBezTo>
                  <a:pt x="3040398" y="571771"/>
                  <a:pt x="3017007" y="648556"/>
                  <a:pt x="3043451" y="586854"/>
                </a:cubicBezTo>
                <a:cubicBezTo>
                  <a:pt x="3070684" y="523311"/>
                  <a:pt x="3011483" y="637143"/>
                  <a:pt x="3070746" y="518615"/>
                </a:cubicBezTo>
                <a:cubicBezTo>
                  <a:pt x="3074414" y="511279"/>
                  <a:pt x="3079845" y="504967"/>
                  <a:pt x="3084394" y="498143"/>
                </a:cubicBezTo>
                <a:cubicBezTo>
                  <a:pt x="3084809" y="495653"/>
                  <a:pt x="3093252" y="438287"/>
                  <a:pt x="3098042" y="429904"/>
                </a:cubicBezTo>
                <a:cubicBezTo>
                  <a:pt x="3102830" y="421525"/>
                  <a:pt x="3111690" y="416257"/>
                  <a:pt x="3118514" y="409433"/>
                </a:cubicBezTo>
                <a:cubicBezTo>
                  <a:pt x="3128647" y="368896"/>
                  <a:pt x="3119040" y="392317"/>
                  <a:pt x="3145809" y="354842"/>
                </a:cubicBezTo>
                <a:cubicBezTo>
                  <a:pt x="3150576" y="348168"/>
                  <a:pt x="3153157" y="339621"/>
                  <a:pt x="3159457" y="334370"/>
                </a:cubicBezTo>
                <a:cubicBezTo>
                  <a:pt x="3167272" y="327858"/>
                  <a:pt x="3176181" y="325887"/>
                  <a:pt x="3186752" y="320722"/>
                </a:cubicBezTo>
                <a:cubicBezTo>
                  <a:pt x="3197323" y="315557"/>
                  <a:pt x="3214503" y="308170"/>
                  <a:pt x="3222882" y="303382"/>
                </a:cubicBezTo>
                <a:cubicBezTo>
                  <a:pt x="3231025" y="298729"/>
                  <a:pt x="3217086" y="298311"/>
                  <a:pt x="3234520" y="293427"/>
                </a:cubicBezTo>
                <a:cubicBezTo>
                  <a:pt x="3251954" y="288543"/>
                  <a:pt x="3293365" y="276352"/>
                  <a:pt x="3327484" y="274077"/>
                </a:cubicBezTo>
                <a:cubicBezTo>
                  <a:pt x="3336582" y="267253"/>
                  <a:pt x="3305306" y="251744"/>
                  <a:pt x="3317201" y="250474"/>
                </a:cubicBezTo>
                <a:cubicBezTo>
                  <a:pt x="3329096" y="249204"/>
                  <a:pt x="3335798" y="253848"/>
                  <a:pt x="3398854" y="266459"/>
                </a:cubicBezTo>
                <a:cubicBezTo>
                  <a:pt x="3394305" y="343796"/>
                  <a:pt x="3393837" y="425410"/>
                  <a:pt x="3391469" y="464024"/>
                </a:cubicBezTo>
                <a:cubicBezTo>
                  <a:pt x="3389101" y="502638"/>
                  <a:pt x="3385859" y="486608"/>
                  <a:pt x="3384645" y="498143"/>
                </a:cubicBezTo>
                <a:cubicBezTo>
                  <a:pt x="3371362" y="624329"/>
                  <a:pt x="3390365" y="556044"/>
                  <a:pt x="3364173" y="634621"/>
                </a:cubicBezTo>
                <a:cubicBezTo>
                  <a:pt x="3361898" y="666466"/>
                  <a:pt x="3357349" y="698229"/>
                  <a:pt x="3357349" y="730155"/>
                </a:cubicBezTo>
                <a:cubicBezTo>
                  <a:pt x="3357349" y="862053"/>
                  <a:pt x="3355526" y="843870"/>
                  <a:pt x="3370997" y="921224"/>
                </a:cubicBezTo>
                <a:cubicBezTo>
                  <a:pt x="3381025" y="1031527"/>
                  <a:pt x="3376910" y="1101146"/>
                  <a:pt x="3378943" y="1171137"/>
                </a:cubicBezTo>
                <a:cubicBezTo>
                  <a:pt x="3380976" y="1241128"/>
                  <a:pt x="3380213" y="1300938"/>
                  <a:pt x="3383196" y="1341172"/>
                </a:cubicBezTo>
                <a:cubicBezTo>
                  <a:pt x="3386179" y="1381406"/>
                  <a:pt x="3391586" y="1394774"/>
                  <a:pt x="3396844" y="1412543"/>
                </a:cubicBezTo>
                <a:cubicBezTo>
                  <a:pt x="3402102" y="1430312"/>
                  <a:pt x="3412003" y="1434323"/>
                  <a:pt x="3414745" y="1447784"/>
                </a:cubicBezTo>
                <a:cubicBezTo>
                  <a:pt x="3417487" y="1461245"/>
                  <a:pt x="3406471" y="1486484"/>
                  <a:pt x="3413295" y="1493308"/>
                </a:cubicBezTo>
                <a:cubicBezTo>
                  <a:pt x="3433868" y="1575599"/>
                  <a:pt x="3467894" y="1629583"/>
                  <a:pt x="3480179" y="1665027"/>
                </a:cubicBezTo>
                <a:cubicBezTo>
                  <a:pt x="3492464" y="1700471"/>
                  <a:pt x="3480284" y="1693875"/>
                  <a:pt x="3487003" y="1705970"/>
                </a:cubicBezTo>
                <a:cubicBezTo>
                  <a:pt x="3492526" y="1715912"/>
                  <a:pt x="3505044" y="1719831"/>
                  <a:pt x="3514299" y="1726442"/>
                </a:cubicBezTo>
                <a:cubicBezTo>
                  <a:pt x="3537447" y="1742976"/>
                  <a:pt x="3529891" y="1738463"/>
                  <a:pt x="3555242" y="1746913"/>
                </a:cubicBezTo>
                <a:cubicBezTo>
                  <a:pt x="3562396" y="1768375"/>
                  <a:pt x="3560631" y="1773253"/>
                  <a:pt x="3582537" y="1787857"/>
                </a:cubicBezTo>
                <a:cubicBezTo>
                  <a:pt x="3588522" y="1791847"/>
                  <a:pt x="3596185" y="1792406"/>
                  <a:pt x="3603009" y="1794680"/>
                </a:cubicBezTo>
                <a:cubicBezTo>
                  <a:pt x="3609833" y="1801504"/>
                  <a:pt x="3615451" y="1809799"/>
                  <a:pt x="3623481" y="1815152"/>
                </a:cubicBezTo>
                <a:cubicBezTo>
                  <a:pt x="3636954" y="1824134"/>
                  <a:pt x="3649540" y="1821976"/>
                  <a:pt x="3664424" y="18219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任意多边形: 形状 5">
            <a:extLst>
              <a:ext uri="{FF2B5EF4-FFF2-40B4-BE49-F238E27FC236}">
                <a16:creationId xmlns:a16="http://schemas.microsoft.com/office/drawing/2014/main" id="{AAEA54E1-3EDC-4BEA-A35F-F812437DEB29}"/>
              </a:ext>
            </a:extLst>
          </p:cNvPr>
          <p:cNvSpPr/>
          <p:nvPr/>
        </p:nvSpPr>
        <p:spPr>
          <a:xfrm>
            <a:off x="4064812" y="861466"/>
            <a:ext cx="1497453" cy="4177008"/>
          </a:xfrm>
          <a:custGeom>
            <a:avLst/>
            <a:gdLst>
              <a:gd name="connsiteX0" fmla="*/ 196293 w 1388279"/>
              <a:gd name="connsiteY0" fmla="*/ 0 h 3695700"/>
              <a:gd name="connsiteX1" fmla="*/ 169079 w 1388279"/>
              <a:gd name="connsiteY1" fmla="*/ 10886 h 3695700"/>
              <a:gd name="connsiteX2" fmla="*/ 136422 w 1388279"/>
              <a:gd name="connsiteY2" fmla="*/ 43543 h 3695700"/>
              <a:gd name="connsiteX3" fmla="*/ 81993 w 1388279"/>
              <a:gd name="connsiteY3" fmla="*/ 92528 h 3695700"/>
              <a:gd name="connsiteX4" fmla="*/ 65665 w 1388279"/>
              <a:gd name="connsiteY4" fmla="*/ 108857 h 3695700"/>
              <a:gd name="connsiteX5" fmla="*/ 22122 w 1388279"/>
              <a:gd name="connsiteY5" fmla="*/ 157843 h 3695700"/>
              <a:gd name="connsiteX6" fmla="*/ 5793 w 1388279"/>
              <a:gd name="connsiteY6" fmla="*/ 174171 h 3695700"/>
              <a:gd name="connsiteX7" fmla="*/ 22122 w 1388279"/>
              <a:gd name="connsiteY7" fmla="*/ 195943 h 3695700"/>
              <a:gd name="connsiteX8" fmla="*/ 27565 w 1388279"/>
              <a:gd name="connsiteY8" fmla="*/ 212271 h 3695700"/>
              <a:gd name="connsiteX9" fmla="*/ 33008 w 1388279"/>
              <a:gd name="connsiteY9" fmla="*/ 1153886 h 3695700"/>
              <a:gd name="connsiteX10" fmla="*/ 43893 w 1388279"/>
              <a:gd name="connsiteY10" fmla="*/ 1246414 h 3695700"/>
              <a:gd name="connsiteX11" fmla="*/ 60222 w 1388279"/>
              <a:gd name="connsiteY11" fmla="*/ 1442357 h 3695700"/>
              <a:gd name="connsiteX12" fmla="*/ 71108 w 1388279"/>
              <a:gd name="connsiteY12" fmla="*/ 1458686 h 3695700"/>
              <a:gd name="connsiteX13" fmla="*/ 76551 w 1388279"/>
              <a:gd name="connsiteY13" fmla="*/ 1480457 h 3695700"/>
              <a:gd name="connsiteX14" fmla="*/ 92879 w 1388279"/>
              <a:gd name="connsiteY14" fmla="*/ 1496786 h 3695700"/>
              <a:gd name="connsiteX15" fmla="*/ 120093 w 1388279"/>
              <a:gd name="connsiteY15" fmla="*/ 1529443 h 3695700"/>
              <a:gd name="connsiteX16" fmla="*/ 136422 w 1388279"/>
              <a:gd name="connsiteY16" fmla="*/ 1534886 h 3695700"/>
              <a:gd name="connsiteX17" fmla="*/ 169079 w 1388279"/>
              <a:gd name="connsiteY17" fmla="*/ 1572986 h 3695700"/>
              <a:gd name="connsiteX18" fmla="*/ 185408 w 1388279"/>
              <a:gd name="connsiteY18" fmla="*/ 1578428 h 3695700"/>
              <a:gd name="connsiteX19" fmla="*/ 212622 w 1388279"/>
              <a:gd name="connsiteY19" fmla="*/ 1589314 h 3695700"/>
              <a:gd name="connsiteX20" fmla="*/ 277936 w 1388279"/>
              <a:gd name="connsiteY20" fmla="*/ 1611086 h 3695700"/>
              <a:gd name="connsiteX21" fmla="*/ 294265 w 1388279"/>
              <a:gd name="connsiteY21" fmla="*/ 1616528 h 3695700"/>
              <a:gd name="connsiteX22" fmla="*/ 316036 w 1388279"/>
              <a:gd name="connsiteY22" fmla="*/ 1621971 h 3695700"/>
              <a:gd name="connsiteX23" fmla="*/ 348693 w 1388279"/>
              <a:gd name="connsiteY23" fmla="*/ 1643743 h 3695700"/>
              <a:gd name="connsiteX24" fmla="*/ 381351 w 1388279"/>
              <a:gd name="connsiteY24" fmla="*/ 1670957 h 3695700"/>
              <a:gd name="connsiteX25" fmla="*/ 403122 w 1388279"/>
              <a:gd name="connsiteY25" fmla="*/ 1703614 h 3695700"/>
              <a:gd name="connsiteX26" fmla="*/ 522865 w 1388279"/>
              <a:gd name="connsiteY26" fmla="*/ 1785257 h 3695700"/>
              <a:gd name="connsiteX27" fmla="*/ 560965 w 1388279"/>
              <a:gd name="connsiteY27" fmla="*/ 1823357 h 3695700"/>
              <a:gd name="connsiteX28" fmla="*/ 571851 w 1388279"/>
              <a:gd name="connsiteY28" fmla="*/ 1839686 h 3695700"/>
              <a:gd name="connsiteX29" fmla="*/ 609951 w 1388279"/>
              <a:gd name="connsiteY29" fmla="*/ 1877786 h 3695700"/>
              <a:gd name="connsiteX30" fmla="*/ 626279 w 1388279"/>
              <a:gd name="connsiteY30" fmla="*/ 1899557 h 3695700"/>
              <a:gd name="connsiteX31" fmla="*/ 664379 w 1388279"/>
              <a:gd name="connsiteY31" fmla="*/ 1926771 h 3695700"/>
              <a:gd name="connsiteX32" fmla="*/ 680708 w 1388279"/>
              <a:gd name="connsiteY32" fmla="*/ 1943100 h 3695700"/>
              <a:gd name="connsiteX33" fmla="*/ 697036 w 1388279"/>
              <a:gd name="connsiteY33" fmla="*/ 1953986 h 3695700"/>
              <a:gd name="connsiteX34" fmla="*/ 729693 w 1388279"/>
              <a:gd name="connsiteY34" fmla="*/ 1981200 h 3695700"/>
              <a:gd name="connsiteX35" fmla="*/ 751465 w 1388279"/>
              <a:gd name="connsiteY35" fmla="*/ 2008414 h 3695700"/>
              <a:gd name="connsiteX36" fmla="*/ 773236 w 1388279"/>
              <a:gd name="connsiteY36" fmla="*/ 2013857 h 3695700"/>
              <a:gd name="connsiteX37" fmla="*/ 789565 w 1388279"/>
              <a:gd name="connsiteY37" fmla="*/ 2019300 h 3695700"/>
              <a:gd name="connsiteX38" fmla="*/ 805893 w 1388279"/>
              <a:gd name="connsiteY38" fmla="*/ 2035628 h 3695700"/>
              <a:gd name="connsiteX39" fmla="*/ 838551 w 1388279"/>
              <a:gd name="connsiteY39" fmla="*/ 2046514 h 3695700"/>
              <a:gd name="connsiteX40" fmla="*/ 876651 w 1388279"/>
              <a:gd name="connsiteY40" fmla="*/ 2073728 h 3695700"/>
              <a:gd name="connsiteX41" fmla="*/ 892979 w 1388279"/>
              <a:gd name="connsiteY41" fmla="*/ 2079171 h 3695700"/>
              <a:gd name="connsiteX42" fmla="*/ 931079 w 1388279"/>
              <a:gd name="connsiteY42" fmla="*/ 2106386 h 3695700"/>
              <a:gd name="connsiteX43" fmla="*/ 947408 w 1388279"/>
              <a:gd name="connsiteY43" fmla="*/ 2111828 h 3695700"/>
              <a:gd name="connsiteX44" fmla="*/ 990951 w 1388279"/>
              <a:gd name="connsiteY44" fmla="*/ 2133600 h 3695700"/>
              <a:gd name="connsiteX45" fmla="*/ 1067151 w 1388279"/>
              <a:gd name="connsiteY45" fmla="*/ 2155371 h 3695700"/>
              <a:gd name="connsiteX46" fmla="*/ 1039936 w 1388279"/>
              <a:gd name="connsiteY46" fmla="*/ 2226128 h 3695700"/>
              <a:gd name="connsiteX47" fmla="*/ 1039936 w 1388279"/>
              <a:gd name="connsiteY47" fmla="*/ 2226128 h 3695700"/>
              <a:gd name="connsiteX48" fmla="*/ 1018165 w 1388279"/>
              <a:gd name="connsiteY48" fmla="*/ 2280557 h 3695700"/>
              <a:gd name="connsiteX49" fmla="*/ 1023608 w 1388279"/>
              <a:gd name="connsiteY49" fmla="*/ 2650671 h 3695700"/>
              <a:gd name="connsiteX50" fmla="*/ 1034493 w 1388279"/>
              <a:gd name="connsiteY50" fmla="*/ 2667000 h 3695700"/>
              <a:gd name="connsiteX51" fmla="*/ 1045379 w 1388279"/>
              <a:gd name="connsiteY51" fmla="*/ 2710543 h 3695700"/>
              <a:gd name="connsiteX52" fmla="*/ 1056265 w 1388279"/>
              <a:gd name="connsiteY52" fmla="*/ 2726871 h 3695700"/>
              <a:gd name="connsiteX53" fmla="*/ 1061708 w 1388279"/>
              <a:gd name="connsiteY53" fmla="*/ 3026228 h 3695700"/>
              <a:gd name="connsiteX54" fmla="*/ 1067151 w 1388279"/>
              <a:gd name="connsiteY54" fmla="*/ 3162300 h 3695700"/>
              <a:gd name="connsiteX55" fmla="*/ 1050822 w 1388279"/>
              <a:gd name="connsiteY55" fmla="*/ 3385457 h 3695700"/>
              <a:gd name="connsiteX56" fmla="*/ 1056265 w 1388279"/>
              <a:gd name="connsiteY56" fmla="*/ 3439886 h 3695700"/>
              <a:gd name="connsiteX57" fmla="*/ 1088922 w 1388279"/>
              <a:gd name="connsiteY57" fmla="*/ 3445328 h 3695700"/>
              <a:gd name="connsiteX58" fmla="*/ 1105251 w 1388279"/>
              <a:gd name="connsiteY58" fmla="*/ 3461657 h 3695700"/>
              <a:gd name="connsiteX59" fmla="*/ 1148793 w 1388279"/>
              <a:gd name="connsiteY59" fmla="*/ 3499757 h 3695700"/>
              <a:gd name="connsiteX60" fmla="*/ 1159679 w 1388279"/>
              <a:gd name="connsiteY60" fmla="*/ 3516086 h 3695700"/>
              <a:gd name="connsiteX61" fmla="*/ 1203222 w 1388279"/>
              <a:gd name="connsiteY61" fmla="*/ 3554186 h 3695700"/>
              <a:gd name="connsiteX62" fmla="*/ 1230436 w 1388279"/>
              <a:gd name="connsiteY62" fmla="*/ 3575957 h 3695700"/>
              <a:gd name="connsiteX63" fmla="*/ 1252208 w 1388279"/>
              <a:gd name="connsiteY63" fmla="*/ 3592286 h 3695700"/>
              <a:gd name="connsiteX64" fmla="*/ 1328408 w 1388279"/>
              <a:gd name="connsiteY64" fmla="*/ 3635828 h 3695700"/>
              <a:gd name="connsiteX65" fmla="*/ 1388279 w 1388279"/>
              <a:gd name="connsiteY65" fmla="*/ 3695700 h 3695700"/>
              <a:gd name="connsiteX0" fmla="*/ 175087 w 1367073"/>
              <a:gd name="connsiteY0" fmla="*/ 0 h 3695700"/>
              <a:gd name="connsiteX1" fmla="*/ 147873 w 1367073"/>
              <a:gd name="connsiteY1" fmla="*/ 10886 h 3695700"/>
              <a:gd name="connsiteX2" fmla="*/ 115216 w 1367073"/>
              <a:gd name="connsiteY2" fmla="*/ 43543 h 3695700"/>
              <a:gd name="connsiteX3" fmla="*/ 60787 w 1367073"/>
              <a:gd name="connsiteY3" fmla="*/ 92528 h 3695700"/>
              <a:gd name="connsiteX4" fmla="*/ 44459 w 1367073"/>
              <a:gd name="connsiteY4" fmla="*/ 108857 h 3695700"/>
              <a:gd name="connsiteX5" fmla="*/ 916 w 1367073"/>
              <a:gd name="connsiteY5" fmla="*/ 157843 h 3695700"/>
              <a:gd name="connsiteX6" fmla="*/ 10873 w 1367073"/>
              <a:gd name="connsiteY6" fmla="*/ 181681 h 3695700"/>
              <a:gd name="connsiteX7" fmla="*/ 916 w 1367073"/>
              <a:gd name="connsiteY7" fmla="*/ 195943 h 3695700"/>
              <a:gd name="connsiteX8" fmla="*/ 6359 w 1367073"/>
              <a:gd name="connsiteY8" fmla="*/ 212271 h 3695700"/>
              <a:gd name="connsiteX9" fmla="*/ 11802 w 1367073"/>
              <a:gd name="connsiteY9" fmla="*/ 1153886 h 3695700"/>
              <a:gd name="connsiteX10" fmla="*/ 22687 w 1367073"/>
              <a:gd name="connsiteY10" fmla="*/ 1246414 h 3695700"/>
              <a:gd name="connsiteX11" fmla="*/ 39016 w 1367073"/>
              <a:gd name="connsiteY11" fmla="*/ 1442357 h 3695700"/>
              <a:gd name="connsiteX12" fmla="*/ 49902 w 1367073"/>
              <a:gd name="connsiteY12" fmla="*/ 1458686 h 3695700"/>
              <a:gd name="connsiteX13" fmla="*/ 55345 w 1367073"/>
              <a:gd name="connsiteY13" fmla="*/ 1480457 h 3695700"/>
              <a:gd name="connsiteX14" fmla="*/ 71673 w 1367073"/>
              <a:gd name="connsiteY14" fmla="*/ 1496786 h 3695700"/>
              <a:gd name="connsiteX15" fmla="*/ 98887 w 1367073"/>
              <a:gd name="connsiteY15" fmla="*/ 1529443 h 3695700"/>
              <a:gd name="connsiteX16" fmla="*/ 115216 w 1367073"/>
              <a:gd name="connsiteY16" fmla="*/ 1534886 h 3695700"/>
              <a:gd name="connsiteX17" fmla="*/ 147873 w 1367073"/>
              <a:gd name="connsiteY17" fmla="*/ 1572986 h 3695700"/>
              <a:gd name="connsiteX18" fmla="*/ 164202 w 1367073"/>
              <a:gd name="connsiteY18" fmla="*/ 1578428 h 3695700"/>
              <a:gd name="connsiteX19" fmla="*/ 191416 w 1367073"/>
              <a:gd name="connsiteY19" fmla="*/ 1589314 h 3695700"/>
              <a:gd name="connsiteX20" fmla="*/ 256730 w 1367073"/>
              <a:gd name="connsiteY20" fmla="*/ 1611086 h 3695700"/>
              <a:gd name="connsiteX21" fmla="*/ 273059 w 1367073"/>
              <a:gd name="connsiteY21" fmla="*/ 1616528 h 3695700"/>
              <a:gd name="connsiteX22" fmla="*/ 294830 w 1367073"/>
              <a:gd name="connsiteY22" fmla="*/ 1621971 h 3695700"/>
              <a:gd name="connsiteX23" fmla="*/ 327487 w 1367073"/>
              <a:gd name="connsiteY23" fmla="*/ 1643743 h 3695700"/>
              <a:gd name="connsiteX24" fmla="*/ 360145 w 1367073"/>
              <a:gd name="connsiteY24" fmla="*/ 1670957 h 3695700"/>
              <a:gd name="connsiteX25" fmla="*/ 381916 w 1367073"/>
              <a:gd name="connsiteY25" fmla="*/ 1703614 h 3695700"/>
              <a:gd name="connsiteX26" fmla="*/ 501659 w 1367073"/>
              <a:gd name="connsiteY26" fmla="*/ 1785257 h 3695700"/>
              <a:gd name="connsiteX27" fmla="*/ 539759 w 1367073"/>
              <a:gd name="connsiteY27" fmla="*/ 1823357 h 3695700"/>
              <a:gd name="connsiteX28" fmla="*/ 550645 w 1367073"/>
              <a:gd name="connsiteY28" fmla="*/ 1839686 h 3695700"/>
              <a:gd name="connsiteX29" fmla="*/ 588745 w 1367073"/>
              <a:gd name="connsiteY29" fmla="*/ 1877786 h 3695700"/>
              <a:gd name="connsiteX30" fmla="*/ 605073 w 1367073"/>
              <a:gd name="connsiteY30" fmla="*/ 1899557 h 3695700"/>
              <a:gd name="connsiteX31" fmla="*/ 643173 w 1367073"/>
              <a:gd name="connsiteY31" fmla="*/ 1926771 h 3695700"/>
              <a:gd name="connsiteX32" fmla="*/ 659502 w 1367073"/>
              <a:gd name="connsiteY32" fmla="*/ 1943100 h 3695700"/>
              <a:gd name="connsiteX33" fmla="*/ 675830 w 1367073"/>
              <a:gd name="connsiteY33" fmla="*/ 1953986 h 3695700"/>
              <a:gd name="connsiteX34" fmla="*/ 708487 w 1367073"/>
              <a:gd name="connsiteY34" fmla="*/ 1981200 h 3695700"/>
              <a:gd name="connsiteX35" fmla="*/ 730259 w 1367073"/>
              <a:gd name="connsiteY35" fmla="*/ 2008414 h 3695700"/>
              <a:gd name="connsiteX36" fmla="*/ 752030 w 1367073"/>
              <a:gd name="connsiteY36" fmla="*/ 2013857 h 3695700"/>
              <a:gd name="connsiteX37" fmla="*/ 768359 w 1367073"/>
              <a:gd name="connsiteY37" fmla="*/ 2019300 h 3695700"/>
              <a:gd name="connsiteX38" fmla="*/ 784687 w 1367073"/>
              <a:gd name="connsiteY38" fmla="*/ 2035628 h 3695700"/>
              <a:gd name="connsiteX39" fmla="*/ 817345 w 1367073"/>
              <a:gd name="connsiteY39" fmla="*/ 2046514 h 3695700"/>
              <a:gd name="connsiteX40" fmla="*/ 855445 w 1367073"/>
              <a:gd name="connsiteY40" fmla="*/ 2073728 h 3695700"/>
              <a:gd name="connsiteX41" fmla="*/ 871773 w 1367073"/>
              <a:gd name="connsiteY41" fmla="*/ 2079171 h 3695700"/>
              <a:gd name="connsiteX42" fmla="*/ 909873 w 1367073"/>
              <a:gd name="connsiteY42" fmla="*/ 2106386 h 3695700"/>
              <a:gd name="connsiteX43" fmla="*/ 926202 w 1367073"/>
              <a:gd name="connsiteY43" fmla="*/ 2111828 h 3695700"/>
              <a:gd name="connsiteX44" fmla="*/ 969745 w 1367073"/>
              <a:gd name="connsiteY44" fmla="*/ 2133600 h 3695700"/>
              <a:gd name="connsiteX45" fmla="*/ 1045945 w 1367073"/>
              <a:gd name="connsiteY45" fmla="*/ 2155371 h 3695700"/>
              <a:gd name="connsiteX46" fmla="*/ 1018730 w 1367073"/>
              <a:gd name="connsiteY46" fmla="*/ 2226128 h 3695700"/>
              <a:gd name="connsiteX47" fmla="*/ 1018730 w 1367073"/>
              <a:gd name="connsiteY47" fmla="*/ 2226128 h 3695700"/>
              <a:gd name="connsiteX48" fmla="*/ 996959 w 1367073"/>
              <a:gd name="connsiteY48" fmla="*/ 2280557 h 3695700"/>
              <a:gd name="connsiteX49" fmla="*/ 1002402 w 1367073"/>
              <a:gd name="connsiteY49" fmla="*/ 2650671 h 3695700"/>
              <a:gd name="connsiteX50" fmla="*/ 1013287 w 1367073"/>
              <a:gd name="connsiteY50" fmla="*/ 2667000 h 3695700"/>
              <a:gd name="connsiteX51" fmla="*/ 1024173 w 1367073"/>
              <a:gd name="connsiteY51" fmla="*/ 2710543 h 3695700"/>
              <a:gd name="connsiteX52" fmla="*/ 1035059 w 1367073"/>
              <a:gd name="connsiteY52" fmla="*/ 2726871 h 3695700"/>
              <a:gd name="connsiteX53" fmla="*/ 1040502 w 1367073"/>
              <a:gd name="connsiteY53" fmla="*/ 3026228 h 3695700"/>
              <a:gd name="connsiteX54" fmla="*/ 1045945 w 1367073"/>
              <a:gd name="connsiteY54" fmla="*/ 3162300 h 3695700"/>
              <a:gd name="connsiteX55" fmla="*/ 1029616 w 1367073"/>
              <a:gd name="connsiteY55" fmla="*/ 3385457 h 3695700"/>
              <a:gd name="connsiteX56" fmla="*/ 1035059 w 1367073"/>
              <a:gd name="connsiteY56" fmla="*/ 3439886 h 3695700"/>
              <a:gd name="connsiteX57" fmla="*/ 1067716 w 1367073"/>
              <a:gd name="connsiteY57" fmla="*/ 3445328 h 3695700"/>
              <a:gd name="connsiteX58" fmla="*/ 1084045 w 1367073"/>
              <a:gd name="connsiteY58" fmla="*/ 3461657 h 3695700"/>
              <a:gd name="connsiteX59" fmla="*/ 1127587 w 1367073"/>
              <a:gd name="connsiteY59" fmla="*/ 3499757 h 3695700"/>
              <a:gd name="connsiteX60" fmla="*/ 1138473 w 1367073"/>
              <a:gd name="connsiteY60" fmla="*/ 3516086 h 3695700"/>
              <a:gd name="connsiteX61" fmla="*/ 1182016 w 1367073"/>
              <a:gd name="connsiteY61" fmla="*/ 3554186 h 3695700"/>
              <a:gd name="connsiteX62" fmla="*/ 1209230 w 1367073"/>
              <a:gd name="connsiteY62" fmla="*/ 3575957 h 3695700"/>
              <a:gd name="connsiteX63" fmla="*/ 1231002 w 1367073"/>
              <a:gd name="connsiteY63" fmla="*/ 3592286 h 3695700"/>
              <a:gd name="connsiteX64" fmla="*/ 1307202 w 1367073"/>
              <a:gd name="connsiteY64" fmla="*/ 3635828 h 3695700"/>
              <a:gd name="connsiteX65" fmla="*/ 1367073 w 136707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1045115 w 1366243"/>
              <a:gd name="connsiteY45" fmla="*/ 2155371 h 3695700"/>
              <a:gd name="connsiteX46" fmla="*/ 1017900 w 1366243"/>
              <a:gd name="connsiteY46" fmla="*/ 2226128 h 3695700"/>
              <a:gd name="connsiteX47" fmla="*/ 1017900 w 1366243"/>
              <a:gd name="connsiteY47" fmla="*/ 2226128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986909 w 1366243"/>
              <a:gd name="connsiteY45" fmla="*/ 2164759 h 3695700"/>
              <a:gd name="connsiteX46" fmla="*/ 1017900 w 1366243"/>
              <a:gd name="connsiteY46" fmla="*/ 2226128 h 3695700"/>
              <a:gd name="connsiteX47" fmla="*/ 1017900 w 1366243"/>
              <a:gd name="connsiteY47" fmla="*/ 2226128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986909 w 1366243"/>
              <a:gd name="connsiteY45" fmla="*/ 2164759 h 3695700"/>
              <a:gd name="connsiteX46" fmla="*/ 1017900 w 1366243"/>
              <a:gd name="connsiteY46" fmla="*/ 2226128 h 3695700"/>
              <a:gd name="connsiteX47" fmla="*/ 999124 w 1366243"/>
              <a:gd name="connsiteY47" fmla="*/ 2226128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986909 w 1366243"/>
              <a:gd name="connsiteY45" fmla="*/ 2164759 h 3695700"/>
              <a:gd name="connsiteX46" fmla="*/ 1017900 w 1366243"/>
              <a:gd name="connsiteY46" fmla="*/ 2226128 h 3695700"/>
              <a:gd name="connsiteX47" fmla="*/ 999124 w 1366243"/>
              <a:gd name="connsiteY47" fmla="*/ 2226128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986909 w 1366243"/>
              <a:gd name="connsiteY45" fmla="*/ 2164759 h 3695700"/>
              <a:gd name="connsiteX46" fmla="*/ 1017900 w 1366243"/>
              <a:gd name="connsiteY46" fmla="*/ 2226128 h 3695700"/>
              <a:gd name="connsiteX47" fmla="*/ 999124 w 1366243"/>
              <a:gd name="connsiteY47" fmla="*/ 2222373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 name="connsiteX0" fmla="*/ 174257 w 1366243"/>
              <a:gd name="connsiteY0" fmla="*/ 0 h 3695700"/>
              <a:gd name="connsiteX1" fmla="*/ 147043 w 1366243"/>
              <a:gd name="connsiteY1" fmla="*/ 10886 h 3695700"/>
              <a:gd name="connsiteX2" fmla="*/ 114386 w 1366243"/>
              <a:gd name="connsiteY2" fmla="*/ 43543 h 3695700"/>
              <a:gd name="connsiteX3" fmla="*/ 59957 w 1366243"/>
              <a:gd name="connsiteY3" fmla="*/ 92528 h 3695700"/>
              <a:gd name="connsiteX4" fmla="*/ 43629 w 1366243"/>
              <a:gd name="connsiteY4" fmla="*/ 108857 h 3695700"/>
              <a:gd name="connsiteX5" fmla="*/ 5719 w 1366243"/>
              <a:gd name="connsiteY5" fmla="*/ 155966 h 3695700"/>
              <a:gd name="connsiteX6" fmla="*/ 10043 w 1366243"/>
              <a:gd name="connsiteY6" fmla="*/ 181681 h 3695700"/>
              <a:gd name="connsiteX7" fmla="*/ 86 w 1366243"/>
              <a:gd name="connsiteY7" fmla="*/ 195943 h 3695700"/>
              <a:gd name="connsiteX8" fmla="*/ 5529 w 1366243"/>
              <a:gd name="connsiteY8" fmla="*/ 212271 h 3695700"/>
              <a:gd name="connsiteX9" fmla="*/ 10972 w 1366243"/>
              <a:gd name="connsiteY9" fmla="*/ 1153886 h 3695700"/>
              <a:gd name="connsiteX10" fmla="*/ 21857 w 1366243"/>
              <a:gd name="connsiteY10" fmla="*/ 1246414 h 3695700"/>
              <a:gd name="connsiteX11" fmla="*/ 38186 w 1366243"/>
              <a:gd name="connsiteY11" fmla="*/ 1442357 h 3695700"/>
              <a:gd name="connsiteX12" fmla="*/ 49072 w 1366243"/>
              <a:gd name="connsiteY12" fmla="*/ 1458686 h 3695700"/>
              <a:gd name="connsiteX13" fmla="*/ 54515 w 1366243"/>
              <a:gd name="connsiteY13" fmla="*/ 1480457 h 3695700"/>
              <a:gd name="connsiteX14" fmla="*/ 70843 w 1366243"/>
              <a:gd name="connsiteY14" fmla="*/ 1496786 h 3695700"/>
              <a:gd name="connsiteX15" fmla="*/ 98057 w 1366243"/>
              <a:gd name="connsiteY15" fmla="*/ 1529443 h 3695700"/>
              <a:gd name="connsiteX16" fmla="*/ 114386 w 1366243"/>
              <a:gd name="connsiteY16" fmla="*/ 1534886 h 3695700"/>
              <a:gd name="connsiteX17" fmla="*/ 147043 w 1366243"/>
              <a:gd name="connsiteY17" fmla="*/ 1572986 h 3695700"/>
              <a:gd name="connsiteX18" fmla="*/ 163372 w 1366243"/>
              <a:gd name="connsiteY18" fmla="*/ 1578428 h 3695700"/>
              <a:gd name="connsiteX19" fmla="*/ 190586 w 1366243"/>
              <a:gd name="connsiteY19" fmla="*/ 1589314 h 3695700"/>
              <a:gd name="connsiteX20" fmla="*/ 255900 w 1366243"/>
              <a:gd name="connsiteY20" fmla="*/ 1611086 h 3695700"/>
              <a:gd name="connsiteX21" fmla="*/ 272229 w 1366243"/>
              <a:gd name="connsiteY21" fmla="*/ 1616528 h 3695700"/>
              <a:gd name="connsiteX22" fmla="*/ 294000 w 1366243"/>
              <a:gd name="connsiteY22" fmla="*/ 1621971 h 3695700"/>
              <a:gd name="connsiteX23" fmla="*/ 326657 w 1366243"/>
              <a:gd name="connsiteY23" fmla="*/ 1643743 h 3695700"/>
              <a:gd name="connsiteX24" fmla="*/ 359315 w 1366243"/>
              <a:gd name="connsiteY24" fmla="*/ 1670957 h 3695700"/>
              <a:gd name="connsiteX25" fmla="*/ 381086 w 1366243"/>
              <a:gd name="connsiteY25" fmla="*/ 1703614 h 3695700"/>
              <a:gd name="connsiteX26" fmla="*/ 500829 w 1366243"/>
              <a:gd name="connsiteY26" fmla="*/ 1785257 h 3695700"/>
              <a:gd name="connsiteX27" fmla="*/ 538929 w 1366243"/>
              <a:gd name="connsiteY27" fmla="*/ 1823357 h 3695700"/>
              <a:gd name="connsiteX28" fmla="*/ 549815 w 1366243"/>
              <a:gd name="connsiteY28" fmla="*/ 1839686 h 3695700"/>
              <a:gd name="connsiteX29" fmla="*/ 587915 w 1366243"/>
              <a:gd name="connsiteY29" fmla="*/ 1877786 h 3695700"/>
              <a:gd name="connsiteX30" fmla="*/ 604243 w 1366243"/>
              <a:gd name="connsiteY30" fmla="*/ 1899557 h 3695700"/>
              <a:gd name="connsiteX31" fmla="*/ 642343 w 1366243"/>
              <a:gd name="connsiteY31" fmla="*/ 1926771 h 3695700"/>
              <a:gd name="connsiteX32" fmla="*/ 658672 w 1366243"/>
              <a:gd name="connsiteY32" fmla="*/ 1943100 h 3695700"/>
              <a:gd name="connsiteX33" fmla="*/ 675000 w 1366243"/>
              <a:gd name="connsiteY33" fmla="*/ 1953986 h 3695700"/>
              <a:gd name="connsiteX34" fmla="*/ 707657 w 1366243"/>
              <a:gd name="connsiteY34" fmla="*/ 1981200 h 3695700"/>
              <a:gd name="connsiteX35" fmla="*/ 729429 w 1366243"/>
              <a:gd name="connsiteY35" fmla="*/ 2008414 h 3695700"/>
              <a:gd name="connsiteX36" fmla="*/ 751200 w 1366243"/>
              <a:gd name="connsiteY36" fmla="*/ 2013857 h 3695700"/>
              <a:gd name="connsiteX37" fmla="*/ 767529 w 1366243"/>
              <a:gd name="connsiteY37" fmla="*/ 2019300 h 3695700"/>
              <a:gd name="connsiteX38" fmla="*/ 783857 w 1366243"/>
              <a:gd name="connsiteY38" fmla="*/ 2035628 h 3695700"/>
              <a:gd name="connsiteX39" fmla="*/ 816515 w 1366243"/>
              <a:gd name="connsiteY39" fmla="*/ 2046514 h 3695700"/>
              <a:gd name="connsiteX40" fmla="*/ 854615 w 1366243"/>
              <a:gd name="connsiteY40" fmla="*/ 2073728 h 3695700"/>
              <a:gd name="connsiteX41" fmla="*/ 870943 w 1366243"/>
              <a:gd name="connsiteY41" fmla="*/ 2079171 h 3695700"/>
              <a:gd name="connsiteX42" fmla="*/ 909043 w 1366243"/>
              <a:gd name="connsiteY42" fmla="*/ 2106386 h 3695700"/>
              <a:gd name="connsiteX43" fmla="*/ 925372 w 1366243"/>
              <a:gd name="connsiteY43" fmla="*/ 2111828 h 3695700"/>
              <a:gd name="connsiteX44" fmla="*/ 968915 w 1366243"/>
              <a:gd name="connsiteY44" fmla="*/ 2133600 h 3695700"/>
              <a:gd name="connsiteX45" fmla="*/ 986909 w 1366243"/>
              <a:gd name="connsiteY45" fmla="*/ 2164759 h 3695700"/>
              <a:gd name="connsiteX46" fmla="*/ 989736 w 1366243"/>
              <a:gd name="connsiteY46" fmla="*/ 2205475 h 3695700"/>
              <a:gd name="connsiteX47" fmla="*/ 999124 w 1366243"/>
              <a:gd name="connsiteY47" fmla="*/ 2222373 h 3695700"/>
              <a:gd name="connsiteX48" fmla="*/ 996129 w 1366243"/>
              <a:gd name="connsiteY48" fmla="*/ 2280557 h 3695700"/>
              <a:gd name="connsiteX49" fmla="*/ 1001572 w 1366243"/>
              <a:gd name="connsiteY49" fmla="*/ 2650671 h 3695700"/>
              <a:gd name="connsiteX50" fmla="*/ 1012457 w 1366243"/>
              <a:gd name="connsiteY50" fmla="*/ 2667000 h 3695700"/>
              <a:gd name="connsiteX51" fmla="*/ 1023343 w 1366243"/>
              <a:gd name="connsiteY51" fmla="*/ 2710543 h 3695700"/>
              <a:gd name="connsiteX52" fmla="*/ 1034229 w 1366243"/>
              <a:gd name="connsiteY52" fmla="*/ 2726871 h 3695700"/>
              <a:gd name="connsiteX53" fmla="*/ 1039672 w 1366243"/>
              <a:gd name="connsiteY53" fmla="*/ 3026228 h 3695700"/>
              <a:gd name="connsiteX54" fmla="*/ 1045115 w 1366243"/>
              <a:gd name="connsiteY54" fmla="*/ 3162300 h 3695700"/>
              <a:gd name="connsiteX55" fmla="*/ 1028786 w 1366243"/>
              <a:gd name="connsiteY55" fmla="*/ 3385457 h 3695700"/>
              <a:gd name="connsiteX56" fmla="*/ 1034229 w 1366243"/>
              <a:gd name="connsiteY56" fmla="*/ 3439886 h 3695700"/>
              <a:gd name="connsiteX57" fmla="*/ 1066886 w 1366243"/>
              <a:gd name="connsiteY57" fmla="*/ 3445328 h 3695700"/>
              <a:gd name="connsiteX58" fmla="*/ 1083215 w 1366243"/>
              <a:gd name="connsiteY58" fmla="*/ 3461657 h 3695700"/>
              <a:gd name="connsiteX59" fmla="*/ 1126757 w 1366243"/>
              <a:gd name="connsiteY59" fmla="*/ 3499757 h 3695700"/>
              <a:gd name="connsiteX60" fmla="*/ 1137643 w 1366243"/>
              <a:gd name="connsiteY60" fmla="*/ 3516086 h 3695700"/>
              <a:gd name="connsiteX61" fmla="*/ 1181186 w 1366243"/>
              <a:gd name="connsiteY61" fmla="*/ 3554186 h 3695700"/>
              <a:gd name="connsiteX62" fmla="*/ 1208400 w 1366243"/>
              <a:gd name="connsiteY62" fmla="*/ 3575957 h 3695700"/>
              <a:gd name="connsiteX63" fmla="*/ 1230172 w 1366243"/>
              <a:gd name="connsiteY63" fmla="*/ 3592286 h 3695700"/>
              <a:gd name="connsiteX64" fmla="*/ 1306372 w 1366243"/>
              <a:gd name="connsiteY64" fmla="*/ 3635828 h 3695700"/>
              <a:gd name="connsiteX65" fmla="*/ 1366243 w 1366243"/>
              <a:gd name="connsiteY65" fmla="*/ 3695700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66243" h="3695700">
                <a:moveTo>
                  <a:pt x="174257" y="0"/>
                </a:moveTo>
                <a:cubicBezTo>
                  <a:pt x="165186" y="3629"/>
                  <a:pt x="154944" y="5139"/>
                  <a:pt x="147043" y="10886"/>
                </a:cubicBezTo>
                <a:cubicBezTo>
                  <a:pt x="134593" y="19941"/>
                  <a:pt x="126702" y="34306"/>
                  <a:pt x="114386" y="43543"/>
                </a:cubicBezTo>
                <a:cubicBezTo>
                  <a:pt x="80302" y="69106"/>
                  <a:pt x="99025" y="53460"/>
                  <a:pt x="59957" y="92528"/>
                </a:cubicBezTo>
                <a:cubicBezTo>
                  <a:pt x="54514" y="97971"/>
                  <a:pt x="52669" y="98284"/>
                  <a:pt x="43629" y="108857"/>
                </a:cubicBezTo>
                <a:cubicBezTo>
                  <a:pt x="34589" y="119430"/>
                  <a:pt x="43000" y="118686"/>
                  <a:pt x="5719" y="155966"/>
                </a:cubicBezTo>
                <a:cubicBezTo>
                  <a:pt x="276" y="161409"/>
                  <a:pt x="15486" y="176238"/>
                  <a:pt x="10043" y="181681"/>
                </a:cubicBezTo>
                <a:cubicBezTo>
                  <a:pt x="-798" y="214211"/>
                  <a:pt x="838" y="190845"/>
                  <a:pt x="86" y="195943"/>
                </a:cubicBezTo>
                <a:cubicBezTo>
                  <a:pt x="-666" y="201041"/>
                  <a:pt x="3715" y="206828"/>
                  <a:pt x="5529" y="212271"/>
                </a:cubicBezTo>
                <a:cubicBezTo>
                  <a:pt x="7343" y="526143"/>
                  <a:pt x="7579" y="840027"/>
                  <a:pt x="10972" y="1153886"/>
                </a:cubicBezTo>
                <a:cubicBezTo>
                  <a:pt x="11469" y="1199843"/>
                  <a:pt x="14551" y="1209878"/>
                  <a:pt x="21857" y="1246414"/>
                </a:cubicBezTo>
                <a:cubicBezTo>
                  <a:pt x="27300" y="1311728"/>
                  <a:pt x="29851" y="1377348"/>
                  <a:pt x="38186" y="1442357"/>
                </a:cubicBezTo>
                <a:cubicBezTo>
                  <a:pt x="39018" y="1448846"/>
                  <a:pt x="46495" y="1452673"/>
                  <a:pt x="49072" y="1458686"/>
                </a:cubicBezTo>
                <a:cubicBezTo>
                  <a:pt x="52019" y="1465562"/>
                  <a:pt x="50804" y="1473962"/>
                  <a:pt x="54515" y="1480457"/>
                </a:cubicBezTo>
                <a:cubicBezTo>
                  <a:pt x="58334" y="1487140"/>
                  <a:pt x="65915" y="1490873"/>
                  <a:pt x="70843" y="1496786"/>
                </a:cubicBezTo>
                <a:cubicBezTo>
                  <a:pt x="83391" y="1511843"/>
                  <a:pt x="80173" y="1517520"/>
                  <a:pt x="98057" y="1529443"/>
                </a:cubicBezTo>
                <a:cubicBezTo>
                  <a:pt x="102831" y="1532626"/>
                  <a:pt x="108943" y="1533072"/>
                  <a:pt x="114386" y="1534886"/>
                </a:cubicBezTo>
                <a:cubicBezTo>
                  <a:pt x="124846" y="1550574"/>
                  <a:pt x="130248" y="1560990"/>
                  <a:pt x="147043" y="1572986"/>
                </a:cubicBezTo>
                <a:cubicBezTo>
                  <a:pt x="151712" y="1576321"/>
                  <a:pt x="158000" y="1576414"/>
                  <a:pt x="163372" y="1578428"/>
                </a:cubicBezTo>
                <a:cubicBezTo>
                  <a:pt x="172520" y="1581858"/>
                  <a:pt x="181373" y="1586062"/>
                  <a:pt x="190586" y="1589314"/>
                </a:cubicBezTo>
                <a:cubicBezTo>
                  <a:pt x="212227" y="1596952"/>
                  <a:pt x="234129" y="1603829"/>
                  <a:pt x="255900" y="1611086"/>
                </a:cubicBezTo>
                <a:cubicBezTo>
                  <a:pt x="261343" y="1612900"/>
                  <a:pt x="266663" y="1615136"/>
                  <a:pt x="272229" y="1616528"/>
                </a:cubicBezTo>
                <a:lnTo>
                  <a:pt x="294000" y="1621971"/>
                </a:lnTo>
                <a:cubicBezTo>
                  <a:pt x="304886" y="1629228"/>
                  <a:pt x="318807" y="1633277"/>
                  <a:pt x="326657" y="1643743"/>
                </a:cubicBezTo>
                <a:cubicBezTo>
                  <a:pt x="346429" y="1670104"/>
                  <a:pt x="334380" y="1662645"/>
                  <a:pt x="359315" y="1670957"/>
                </a:cubicBezTo>
                <a:cubicBezTo>
                  <a:pt x="366572" y="1681843"/>
                  <a:pt x="370398" y="1696069"/>
                  <a:pt x="381086" y="1703614"/>
                </a:cubicBezTo>
                <a:cubicBezTo>
                  <a:pt x="482258" y="1775029"/>
                  <a:pt x="441242" y="1749504"/>
                  <a:pt x="500829" y="1785257"/>
                </a:cubicBezTo>
                <a:cubicBezTo>
                  <a:pt x="525783" y="1822688"/>
                  <a:pt x="510188" y="1813777"/>
                  <a:pt x="538929" y="1823357"/>
                </a:cubicBezTo>
                <a:cubicBezTo>
                  <a:pt x="542558" y="1828800"/>
                  <a:pt x="545439" y="1834824"/>
                  <a:pt x="549815" y="1839686"/>
                </a:cubicBezTo>
                <a:cubicBezTo>
                  <a:pt x="561830" y="1853036"/>
                  <a:pt x="577139" y="1863418"/>
                  <a:pt x="587915" y="1877786"/>
                </a:cubicBezTo>
                <a:cubicBezTo>
                  <a:pt x="593358" y="1885043"/>
                  <a:pt x="597829" y="1893143"/>
                  <a:pt x="604243" y="1899557"/>
                </a:cubicBezTo>
                <a:cubicBezTo>
                  <a:pt x="623856" y="1919170"/>
                  <a:pt x="623797" y="1911316"/>
                  <a:pt x="642343" y="1926771"/>
                </a:cubicBezTo>
                <a:cubicBezTo>
                  <a:pt x="648256" y="1931699"/>
                  <a:pt x="652759" y="1938172"/>
                  <a:pt x="658672" y="1943100"/>
                </a:cubicBezTo>
                <a:cubicBezTo>
                  <a:pt x="663697" y="1947288"/>
                  <a:pt x="669837" y="1949970"/>
                  <a:pt x="675000" y="1953986"/>
                </a:cubicBezTo>
                <a:cubicBezTo>
                  <a:pt x="686185" y="1962686"/>
                  <a:pt x="697637" y="1971180"/>
                  <a:pt x="707657" y="1981200"/>
                </a:cubicBezTo>
                <a:cubicBezTo>
                  <a:pt x="715872" y="1989414"/>
                  <a:pt x="720135" y="2001444"/>
                  <a:pt x="729429" y="2008414"/>
                </a:cubicBezTo>
                <a:cubicBezTo>
                  <a:pt x="735413" y="2012902"/>
                  <a:pt x="744007" y="2011802"/>
                  <a:pt x="751200" y="2013857"/>
                </a:cubicBezTo>
                <a:cubicBezTo>
                  <a:pt x="756717" y="2015433"/>
                  <a:pt x="762086" y="2017486"/>
                  <a:pt x="767529" y="2019300"/>
                </a:cubicBezTo>
                <a:cubicBezTo>
                  <a:pt x="772972" y="2024743"/>
                  <a:pt x="777129" y="2031890"/>
                  <a:pt x="783857" y="2035628"/>
                </a:cubicBezTo>
                <a:cubicBezTo>
                  <a:pt x="793888" y="2041201"/>
                  <a:pt x="816515" y="2046514"/>
                  <a:pt x="816515" y="2046514"/>
                </a:cubicBezTo>
                <a:cubicBezTo>
                  <a:pt x="821455" y="2050219"/>
                  <a:pt x="846648" y="2069745"/>
                  <a:pt x="854615" y="2073728"/>
                </a:cubicBezTo>
                <a:cubicBezTo>
                  <a:pt x="859746" y="2076294"/>
                  <a:pt x="865500" y="2077357"/>
                  <a:pt x="870943" y="2079171"/>
                </a:cubicBezTo>
                <a:cubicBezTo>
                  <a:pt x="875868" y="2082865"/>
                  <a:pt x="901089" y="2102409"/>
                  <a:pt x="909043" y="2106386"/>
                </a:cubicBezTo>
                <a:cubicBezTo>
                  <a:pt x="914175" y="2108952"/>
                  <a:pt x="920149" y="2109454"/>
                  <a:pt x="925372" y="2111828"/>
                </a:cubicBezTo>
                <a:cubicBezTo>
                  <a:pt x="940145" y="2118543"/>
                  <a:pt x="958659" y="2124778"/>
                  <a:pt x="968915" y="2133600"/>
                </a:cubicBezTo>
                <a:cubicBezTo>
                  <a:pt x="979171" y="2142422"/>
                  <a:pt x="932234" y="2151091"/>
                  <a:pt x="986909" y="2164759"/>
                </a:cubicBezTo>
                <a:cubicBezTo>
                  <a:pt x="978284" y="2207886"/>
                  <a:pt x="1015645" y="2153658"/>
                  <a:pt x="989736" y="2205475"/>
                </a:cubicBezTo>
                <a:cubicBezTo>
                  <a:pt x="983477" y="2205475"/>
                  <a:pt x="988485" y="2220495"/>
                  <a:pt x="999124" y="2222373"/>
                </a:cubicBezTo>
                <a:cubicBezTo>
                  <a:pt x="986442" y="2266763"/>
                  <a:pt x="1014342" y="2253238"/>
                  <a:pt x="996129" y="2280557"/>
                </a:cubicBezTo>
                <a:cubicBezTo>
                  <a:pt x="987301" y="2439448"/>
                  <a:pt x="984794" y="2428363"/>
                  <a:pt x="1001572" y="2650671"/>
                </a:cubicBezTo>
                <a:cubicBezTo>
                  <a:pt x="1002064" y="2657194"/>
                  <a:pt x="1009532" y="2661149"/>
                  <a:pt x="1012457" y="2667000"/>
                </a:cubicBezTo>
                <a:cubicBezTo>
                  <a:pt x="1022532" y="2687152"/>
                  <a:pt x="1014023" y="2685689"/>
                  <a:pt x="1023343" y="2710543"/>
                </a:cubicBezTo>
                <a:cubicBezTo>
                  <a:pt x="1025640" y="2716668"/>
                  <a:pt x="1030600" y="2721428"/>
                  <a:pt x="1034229" y="2726871"/>
                </a:cubicBezTo>
                <a:cubicBezTo>
                  <a:pt x="1036043" y="2826657"/>
                  <a:pt x="1037178" y="2926457"/>
                  <a:pt x="1039672" y="3026228"/>
                </a:cubicBezTo>
                <a:cubicBezTo>
                  <a:pt x="1040807" y="3071607"/>
                  <a:pt x="1045871" y="3116913"/>
                  <a:pt x="1045115" y="3162300"/>
                </a:cubicBezTo>
                <a:cubicBezTo>
                  <a:pt x="1042663" y="3309440"/>
                  <a:pt x="1043113" y="3299497"/>
                  <a:pt x="1028786" y="3385457"/>
                </a:cubicBezTo>
                <a:cubicBezTo>
                  <a:pt x="1030600" y="3403600"/>
                  <a:pt x="1024440" y="3424503"/>
                  <a:pt x="1034229" y="3439886"/>
                </a:cubicBezTo>
                <a:cubicBezTo>
                  <a:pt x="1040154" y="3449196"/>
                  <a:pt x="1056801" y="3440846"/>
                  <a:pt x="1066886" y="3445328"/>
                </a:cubicBezTo>
                <a:cubicBezTo>
                  <a:pt x="1073920" y="3448454"/>
                  <a:pt x="1077519" y="3456479"/>
                  <a:pt x="1083215" y="3461657"/>
                </a:cubicBezTo>
                <a:cubicBezTo>
                  <a:pt x="1097485" y="3474630"/>
                  <a:pt x="1113120" y="3486120"/>
                  <a:pt x="1126757" y="3499757"/>
                </a:cubicBezTo>
                <a:cubicBezTo>
                  <a:pt x="1131383" y="3504383"/>
                  <a:pt x="1133335" y="3511163"/>
                  <a:pt x="1137643" y="3516086"/>
                </a:cubicBezTo>
                <a:cubicBezTo>
                  <a:pt x="1159931" y="3541558"/>
                  <a:pt x="1159054" y="3539431"/>
                  <a:pt x="1181186" y="3554186"/>
                </a:cubicBezTo>
                <a:cubicBezTo>
                  <a:pt x="1201843" y="3585170"/>
                  <a:pt x="1180088" y="3559778"/>
                  <a:pt x="1208400" y="3575957"/>
                </a:cubicBezTo>
                <a:cubicBezTo>
                  <a:pt x="1216276" y="3580458"/>
                  <a:pt x="1222541" y="3587380"/>
                  <a:pt x="1230172" y="3592286"/>
                </a:cubicBezTo>
                <a:cubicBezTo>
                  <a:pt x="1273148" y="3619914"/>
                  <a:pt x="1272735" y="3619011"/>
                  <a:pt x="1306372" y="3635828"/>
                </a:cubicBezTo>
                <a:lnTo>
                  <a:pt x="1366243" y="36957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任意多边形: 形状 6">
            <a:extLst>
              <a:ext uri="{FF2B5EF4-FFF2-40B4-BE49-F238E27FC236}">
                <a16:creationId xmlns:a16="http://schemas.microsoft.com/office/drawing/2014/main" id="{21D625E6-AE45-455E-BC82-3026FCB786CA}"/>
              </a:ext>
            </a:extLst>
          </p:cNvPr>
          <p:cNvSpPr/>
          <p:nvPr/>
        </p:nvSpPr>
        <p:spPr>
          <a:xfrm>
            <a:off x="4467973" y="786386"/>
            <a:ext cx="1682292" cy="4318497"/>
          </a:xfrm>
          <a:custGeom>
            <a:avLst/>
            <a:gdLst>
              <a:gd name="connsiteX0" fmla="*/ 1534886 w 1534886"/>
              <a:gd name="connsiteY0" fmla="*/ 0 h 3820885"/>
              <a:gd name="connsiteX1" fmla="*/ 1513115 w 1534886"/>
              <a:gd name="connsiteY1" fmla="*/ 32657 h 3820885"/>
              <a:gd name="connsiteX2" fmla="*/ 1496786 w 1534886"/>
              <a:gd name="connsiteY2" fmla="*/ 43542 h 3820885"/>
              <a:gd name="connsiteX3" fmla="*/ 1485900 w 1534886"/>
              <a:gd name="connsiteY3" fmla="*/ 59871 h 3820885"/>
              <a:gd name="connsiteX4" fmla="*/ 1469572 w 1534886"/>
              <a:gd name="connsiteY4" fmla="*/ 70757 h 3820885"/>
              <a:gd name="connsiteX5" fmla="*/ 1436915 w 1534886"/>
              <a:gd name="connsiteY5" fmla="*/ 114300 h 3820885"/>
              <a:gd name="connsiteX6" fmla="*/ 1420586 w 1534886"/>
              <a:gd name="connsiteY6" fmla="*/ 130628 h 3820885"/>
              <a:gd name="connsiteX7" fmla="*/ 1409700 w 1534886"/>
              <a:gd name="connsiteY7" fmla="*/ 146957 h 3820885"/>
              <a:gd name="connsiteX8" fmla="*/ 1382486 w 1534886"/>
              <a:gd name="connsiteY8" fmla="*/ 185057 h 3820885"/>
              <a:gd name="connsiteX9" fmla="*/ 1355272 w 1534886"/>
              <a:gd name="connsiteY9" fmla="*/ 228600 h 3820885"/>
              <a:gd name="connsiteX10" fmla="*/ 1349829 w 1534886"/>
              <a:gd name="connsiteY10" fmla="*/ 244928 h 3820885"/>
              <a:gd name="connsiteX11" fmla="*/ 1317172 w 1534886"/>
              <a:gd name="connsiteY11" fmla="*/ 288471 h 3820885"/>
              <a:gd name="connsiteX12" fmla="*/ 1311729 w 1534886"/>
              <a:gd name="connsiteY12" fmla="*/ 304800 h 3820885"/>
              <a:gd name="connsiteX13" fmla="*/ 1322615 w 1534886"/>
              <a:gd name="connsiteY13" fmla="*/ 381000 h 3820885"/>
              <a:gd name="connsiteX14" fmla="*/ 1328058 w 1534886"/>
              <a:gd name="connsiteY14" fmla="*/ 397328 h 3820885"/>
              <a:gd name="connsiteX15" fmla="*/ 1333500 w 1534886"/>
              <a:gd name="connsiteY15" fmla="*/ 429985 h 3820885"/>
              <a:gd name="connsiteX16" fmla="*/ 1338943 w 1534886"/>
              <a:gd name="connsiteY16" fmla="*/ 451757 h 3820885"/>
              <a:gd name="connsiteX17" fmla="*/ 1355272 w 1534886"/>
              <a:gd name="connsiteY17" fmla="*/ 555171 h 3820885"/>
              <a:gd name="connsiteX18" fmla="*/ 1349829 w 1534886"/>
              <a:gd name="connsiteY18" fmla="*/ 1572985 h 3820885"/>
              <a:gd name="connsiteX19" fmla="*/ 1300843 w 1534886"/>
              <a:gd name="connsiteY19" fmla="*/ 1621971 h 3820885"/>
              <a:gd name="connsiteX20" fmla="*/ 1268186 w 1534886"/>
              <a:gd name="connsiteY20" fmla="*/ 1660071 h 3820885"/>
              <a:gd name="connsiteX21" fmla="*/ 1186543 w 1534886"/>
              <a:gd name="connsiteY21" fmla="*/ 1703614 h 3820885"/>
              <a:gd name="connsiteX22" fmla="*/ 1164772 w 1534886"/>
              <a:gd name="connsiteY22" fmla="*/ 1719942 h 3820885"/>
              <a:gd name="connsiteX23" fmla="*/ 1132115 w 1534886"/>
              <a:gd name="connsiteY23" fmla="*/ 1730828 h 3820885"/>
              <a:gd name="connsiteX24" fmla="*/ 1121229 w 1534886"/>
              <a:gd name="connsiteY24" fmla="*/ 1747157 h 3820885"/>
              <a:gd name="connsiteX25" fmla="*/ 974272 w 1534886"/>
              <a:gd name="connsiteY25" fmla="*/ 1807028 h 3820885"/>
              <a:gd name="connsiteX26" fmla="*/ 903515 w 1534886"/>
              <a:gd name="connsiteY26" fmla="*/ 1828800 h 3820885"/>
              <a:gd name="connsiteX27" fmla="*/ 843643 w 1534886"/>
              <a:gd name="connsiteY27" fmla="*/ 1845128 h 3820885"/>
              <a:gd name="connsiteX28" fmla="*/ 821872 w 1534886"/>
              <a:gd name="connsiteY28" fmla="*/ 1856014 h 3820885"/>
              <a:gd name="connsiteX29" fmla="*/ 800100 w 1534886"/>
              <a:gd name="connsiteY29" fmla="*/ 1861457 h 3820885"/>
              <a:gd name="connsiteX30" fmla="*/ 772886 w 1534886"/>
              <a:gd name="connsiteY30" fmla="*/ 1883228 h 3820885"/>
              <a:gd name="connsiteX31" fmla="*/ 756558 w 1534886"/>
              <a:gd name="connsiteY31" fmla="*/ 1899557 h 3820885"/>
              <a:gd name="connsiteX32" fmla="*/ 740229 w 1534886"/>
              <a:gd name="connsiteY32" fmla="*/ 1905000 h 3820885"/>
              <a:gd name="connsiteX33" fmla="*/ 718458 w 1534886"/>
              <a:gd name="connsiteY33" fmla="*/ 1915885 h 3820885"/>
              <a:gd name="connsiteX34" fmla="*/ 702129 w 1534886"/>
              <a:gd name="connsiteY34" fmla="*/ 1921328 h 3820885"/>
              <a:gd name="connsiteX35" fmla="*/ 664029 w 1534886"/>
              <a:gd name="connsiteY35" fmla="*/ 1937657 h 3820885"/>
              <a:gd name="connsiteX36" fmla="*/ 636815 w 1534886"/>
              <a:gd name="connsiteY36" fmla="*/ 1943100 h 3820885"/>
              <a:gd name="connsiteX37" fmla="*/ 604158 w 1534886"/>
              <a:gd name="connsiteY37" fmla="*/ 1953985 h 3820885"/>
              <a:gd name="connsiteX38" fmla="*/ 582386 w 1534886"/>
              <a:gd name="connsiteY38" fmla="*/ 1959428 h 3820885"/>
              <a:gd name="connsiteX39" fmla="*/ 560615 w 1534886"/>
              <a:gd name="connsiteY39" fmla="*/ 1981200 h 3820885"/>
              <a:gd name="connsiteX40" fmla="*/ 544286 w 1534886"/>
              <a:gd name="connsiteY40" fmla="*/ 1986642 h 3820885"/>
              <a:gd name="connsiteX41" fmla="*/ 527958 w 1534886"/>
              <a:gd name="connsiteY41" fmla="*/ 1997528 h 3820885"/>
              <a:gd name="connsiteX42" fmla="*/ 473529 w 1534886"/>
              <a:gd name="connsiteY42" fmla="*/ 2035628 h 3820885"/>
              <a:gd name="connsiteX43" fmla="*/ 440872 w 1534886"/>
              <a:gd name="connsiteY43" fmla="*/ 2068285 h 3820885"/>
              <a:gd name="connsiteX44" fmla="*/ 424543 w 1534886"/>
              <a:gd name="connsiteY44" fmla="*/ 2090057 h 3820885"/>
              <a:gd name="connsiteX45" fmla="*/ 408215 w 1534886"/>
              <a:gd name="connsiteY45" fmla="*/ 2100942 h 3820885"/>
              <a:gd name="connsiteX46" fmla="*/ 391886 w 1534886"/>
              <a:gd name="connsiteY46" fmla="*/ 2117271 h 3820885"/>
              <a:gd name="connsiteX47" fmla="*/ 370115 w 1534886"/>
              <a:gd name="connsiteY47" fmla="*/ 2133600 h 3820885"/>
              <a:gd name="connsiteX48" fmla="*/ 353786 w 1534886"/>
              <a:gd name="connsiteY48" fmla="*/ 2144485 h 3820885"/>
              <a:gd name="connsiteX49" fmla="*/ 337458 w 1534886"/>
              <a:gd name="connsiteY49" fmla="*/ 2160814 h 3820885"/>
              <a:gd name="connsiteX50" fmla="*/ 326572 w 1534886"/>
              <a:gd name="connsiteY50" fmla="*/ 2177142 h 3820885"/>
              <a:gd name="connsiteX51" fmla="*/ 310243 w 1534886"/>
              <a:gd name="connsiteY51" fmla="*/ 2182585 h 3820885"/>
              <a:gd name="connsiteX52" fmla="*/ 277586 w 1534886"/>
              <a:gd name="connsiteY52" fmla="*/ 2215242 h 3820885"/>
              <a:gd name="connsiteX53" fmla="*/ 255815 w 1534886"/>
              <a:gd name="connsiteY53" fmla="*/ 2247900 h 3820885"/>
              <a:gd name="connsiteX54" fmla="*/ 244929 w 1534886"/>
              <a:gd name="connsiteY54" fmla="*/ 2286000 h 3820885"/>
              <a:gd name="connsiteX55" fmla="*/ 255815 w 1534886"/>
              <a:gd name="connsiteY55" fmla="*/ 2443842 h 3820885"/>
              <a:gd name="connsiteX56" fmla="*/ 261258 w 1534886"/>
              <a:gd name="connsiteY56" fmla="*/ 2558142 h 3820885"/>
              <a:gd name="connsiteX57" fmla="*/ 266700 w 1534886"/>
              <a:gd name="connsiteY57" fmla="*/ 2656114 h 3820885"/>
              <a:gd name="connsiteX58" fmla="*/ 255815 w 1534886"/>
              <a:gd name="connsiteY58" fmla="*/ 3020785 h 3820885"/>
              <a:gd name="connsiteX59" fmla="*/ 250372 w 1534886"/>
              <a:gd name="connsiteY59" fmla="*/ 3494314 h 3820885"/>
              <a:gd name="connsiteX60" fmla="*/ 244929 w 1534886"/>
              <a:gd name="connsiteY60" fmla="*/ 3516085 h 3820885"/>
              <a:gd name="connsiteX61" fmla="*/ 223158 w 1534886"/>
              <a:gd name="connsiteY61" fmla="*/ 3592285 h 3820885"/>
              <a:gd name="connsiteX62" fmla="*/ 185058 w 1534886"/>
              <a:gd name="connsiteY62" fmla="*/ 3630385 h 3820885"/>
              <a:gd name="connsiteX63" fmla="*/ 157843 w 1534886"/>
              <a:gd name="connsiteY63" fmla="*/ 3673928 h 3820885"/>
              <a:gd name="connsiteX64" fmla="*/ 125186 w 1534886"/>
              <a:gd name="connsiteY64" fmla="*/ 3717471 h 3820885"/>
              <a:gd name="connsiteX65" fmla="*/ 108858 w 1534886"/>
              <a:gd name="connsiteY65" fmla="*/ 3722914 h 3820885"/>
              <a:gd name="connsiteX66" fmla="*/ 81643 w 1534886"/>
              <a:gd name="connsiteY66" fmla="*/ 3739242 h 3820885"/>
              <a:gd name="connsiteX67" fmla="*/ 59872 w 1534886"/>
              <a:gd name="connsiteY67" fmla="*/ 3750128 h 3820885"/>
              <a:gd name="connsiteX68" fmla="*/ 32658 w 1534886"/>
              <a:gd name="connsiteY68" fmla="*/ 3788228 h 3820885"/>
              <a:gd name="connsiteX69" fmla="*/ 16329 w 1534886"/>
              <a:gd name="connsiteY69" fmla="*/ 3799114 h 3820885"/>
              <a:gd name="connsiteX70" fmla="*/ 0 w 1534886"/>
              <a:gd name="connsiteY70" fmla="*/ 3820885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534886" h="3820885">
                <a:moveTo>
                  <a:pt x="1534886" y="0"/>
                </a:moveTo>
                <a:cubicBezTo>
                  <a:pt x="1527629" y="10886"/>
                  <a:pt x="1521730" y="22811"/>
                  <a:pt x="1513115" y="32657"/>
                </a:cubicBezTo>
                <a:cubicBezTo>
                  <a:pt x="1508807" y="37580"/>
                  <a:pt x="1501412" y="38917"/>
                  <a:pt x="1496786" y="43542"/>
                </a:cubicBezTo>
                <a:cubicBezTo>
                  <a:pt x="1492160" y="48168"/>
                  <a:pt x="1490526" y="55245"/>
                  <a:pt x="1485900" y="59871"/>
                </a:cubicBezTo>
                <a:cubicBezTo>
                  <a:pt x="1481275" y="64497"/>
                  <a:pt x="1473948" y="65895"/>
                  <a:pt x="1469572" y="70757"/>
                </a:cubicBezTo>
                <a:cubicBezTo>
                  <a:pt x="1457435" y="84243"/>
                  <a:pt x="1449744" y="101471"/>
                  <a:pt x="1436915" y="114300"/>
                </a:cubicBezTo>
                <a:cubicBezTo>
                  <a:pt x="1431472" y="119743"/>
                  <a:pt x="1425514" y="124715"/>
                  <a:pt x="1420586" y="130628"/>
                </a:cubicBezTo>
                <a:cubicBezTo>
                  <a:pt x="1416398" y="135653"/>
                  <a:pt x="1413502" y="141634"/>
                  <a:pt x="1409700" y="146957"/>
                </a:cubicBezTo>
                <a:cubicBezTo>
                  <a:pt x="1405591" y="152710"/>
                  <a:pt x="1386762" y="176506"/>
                  <a:pt x="1382486" y="185057"/>
                </a:cubicBezTo>
                <a:cubicBezTo>
                  <a:pt x="1361869" y="226291"/>
                  <a:pt x="1383923" y="199947"/>
                  <a:pt x="1355272" y="228600"/>
                </a:cubicBezTo>
                <a:cubicBezTo>
                  <a:pt x="1353458" y="234043"/>
                  <a:pt x="1352870" y="240063"/>
                  <a:pt x="1349829" y="244928"/>
                </a:cubicBezTo>
                <a:cubicBezTo>
                  <a:pt x="1339816" y="260949"/>
                  <a:pt x="1325580" y="271656"/>
                  <a:pt x="1317172" y="288471"/>
                </a:cubicBezTo>
                <a:cubicBezTo>
                  <a:pt x="1314606" y="293603"/>
                  <a:pt x="1313543" y="299357"/>
                  <a:pt x="1311729" y="304800"/>
                </a:cubicBezTo>
                <a:cubicBezTo>
                  <a:pt x="1315358" y="330200"/>
                  <a:pt x="1318156" y="355733"/>
                  <a:pt x="1322615" y="381000"/>
                </a:cubicBezTo>
                <a:cubicBezTo>
                  <a:pt x="1323612" y="386650"/>
                  <a:pt x="1326814" y="391727"/>
                  <a:pt x="1328058" y="397328"/>
                </a:cubicBezTo>
                <a:cubicBezTo>
                  <a:pt x="1330452" y="408101"/>
                  <a:pt x="1331336" y="419164"/>
                  <a:pt x="1333500" y="429985"/>
                </a:cubicBezTo>
                <a:cubicBezTo>
                  <a:pt x="1334967" y="437320"/>
                  <a:pt x="1337661" y="444387"/>
                  <a:pt x="1338943" y="451757"/>
                </a:cubicBezTo>
                <a:cubicBezTo>
                  <a:pt x="1344923" y="486139"/>
                  <a:pt x="1355272" y="555171"/>
                  <a:pt x="1355272" y="555171"/>
                </a:cubicBezTo>
                <a:cubicBezTo>
                  <a:pt x="1353458" y="894442"/>
                  <a:pt x="1358661" y="1233824"/>
                  <a:pt x="1349829" y="1572985"/>
                </a:cubicBezTo>
                <a:cubicBezTo>
                  <a:pt x="1349441" y="1587890"/>
                  <a:pt x="1308490" y="1614324"/>
                  <a:pt x="1300843" y="1621971"/>
                </a:cubicBezTo>
                <a:cubicBezTo>
                  <a:pt x="1263778" y="1659036"/>
                  <a:pt x="1326727" y="1614539"/>
                  <a:pt x="1268186" y="1660071"/>
                </a:cubicBezTo>
                <a:cubicBezTo>
                  <a:pt x="1209138" y="1705997"/>
                  <a:pt x="1278123" y="1634930"/>
                  <a:pt x="1186543" y="1703614"/>
                </a:cubicBezTo>
                <a:cubicBezTo>
                  <a:pt x="1179286" y="1709057"/>
                  <a:pt x="1172886" y="1715885"/>
                  <a:pt x="1164772" y="1719942"/>
                </a:cubicBezTo>
                <a:cubicBezTo>
                  <a:pt x="1154509" y="1725074"/>
                  <a:pt x="1132115" y="1730828"/>
                  <a:pt x="1132115" y="1730828"/>
                </a:cubicBezTo>
                <a:cubicBezTo>
                  <a:pt x="1128486" y="1736271"/>
                  <a:pt x="1126721" y="1743603"/>
                  <a:pt x="1121229" y="1747157"/>
                </a:cubicBezTo>
                <a:cubicBezTo>
                  <a:pt x="965598" y="1847860"/>
                  <a:pt x="1108935" y="1749314"/>
                  <a:pt x="974272" y="1807028"/>
                </a:cubicBezTo>
                <a:cubicBezTo>
                  <a:pt x="926029" y="1827704"/>
                  <a:pt x="949801" y="1821085"/>
                  <a:pt x="903515" y="1828800"/>
                </a:cubicBezTo>
                <a:cubicBezTo>
                  <a:pt x="816101" y="1863762"/>
                  <a:pt x="942359" y="1815512"/>
                  <a:pt x="843643" y="1845128"/>
                </a:cubicBezTo>
                <a:cubicBezTo>
                  <a:pt x="835872" y="1847460"/>
                  <a:pt x="829469" y="1853165"/>
                  <a:pt x="821872" y="1856014"/>
                </a:cubicBezTo>
                <a:cubicBezTo>
                  <a:pt x="814868" y="1858641"/>
                  <a:pt x="807357" y="1859643"/>
                  <a:pt x="800100" y="1861457"/>
                </a:cubicBezTo>
                <a:cubicBezTo>
                  <a:pt x="791029" y="1868714"/>
                  <a:pt x="781629" y="1875578"/>
                  <a:pt x="772886" y="1883228"/>
                </a:cubicBezTo>
                <a:cubicBezTo>
                  <a:pt x="767093" y="1888297"/>
                  <a:pt x="762963" y="1895287"/>
                  <a:pt x="756558" y="1899557"/>
                </a:cubicBezTo>
                <a:cubicBezTo>
                  <a:pt x="751784" y="1902740"/>
                  <a:pt x="745503" y="1902740"/>
                  <a:pt x="740229" y="1905000"/>
                </a:cubicBezTo>
                <a:cubicBezTo>
                  <a:pt x="732771" y="1908196"/>
                  <a:pt x="725916" y="1912689"/>
                  <a:pt x="718458" y="1915885"/>
                </a:cubicBezTo>
                <a:cubicBezTo>
                  <a:pt x="713184" y="1918145"/>
                  <a:pt x="707456" y="1919197"/>
                  <a:pt x="702129" y="1921328"/>
                </a:cubicBezTo>
                <a:cubicBezTo>
                  <a:pt x="689300" y="1926460"/>
                  <a:pt x="677137" y="1933287"/>
                  <a:pt x="664029" y="1937657"/>
                </a:cubicBezTo>
                <a:cubicBezTo>
                  <a:pt x="655253" y="1940583"/>
                  <a:pt x="645740" y="1940666"/>
                  <a:pt x="636815" y="1943100"/>
                </a:cubicBezTo>
                <a:cubicBezTo>
                  <a:pt x="625745" y="1946119"/>
                  <a:pt x="615149" y="1950688"/>
                  <a:pt x="604158" y="1953985"/>
                </a:cubicBezTo>
                <a:cubicBezTo>
                  <a:pt x="596993" y="1956134"/>
                  <a:pt x="589643" y="1957614"/>
                  <a:pt x="582386" y="1959428"/>
                </a:cubicBezTo>
                <a:cubicBezTo>
                  <a:pt x="575129" y="1966685"/>
                  <a:pt x="568967" y="1975235"/>
                  <a:pt x="560615" y="1981200"/>
                </a:cubicBezTo>
                <a:cubicBezTo>
                  <a:pt x="555946" y="1984535"/>
                  <a:pt x="549418" y="1984076"/>
                  <a:pt x="544286" y="1986642"/>
                </a:cubicBezTo>
                <a:cubicBezTo>
                  <a:pt x="538435" y="1989567"/>
                  <a:pt x="533637" y="1994282"/>
                  <a:pt x="527958" y="1997528"/>
                </a:cubicBezTo>
                <a:cubicBezTo>
                  <a:pt x="491759" y="2018214"/>
                  <a:pt x="515480" y="1997173"/>
                  <a:pt x="473529" y="2035628"/>
                </a:cubicBezTo>
                <a:cubicBezTo>
                  <a:pt x="462181" y="2046031"/>
                  <a:pt x="450109" y="2055969"/>
                  <a:pt x="440872" y="2068285"/>
                </a:cubicBezTo>
                <a:cubicBezTo>
                  <a:pt x="435429" y="2075542"/>
                  <a:pt x="430958" y="2083642"/>
                  <a:pt x="424543" y="2090057"/>
                </a:cubicBezTo>
                <a:cubicBezTo>
                  <a:pt x="419918" y="2094682"/>
                  <a:pt x="413240" y="2096754"/>
                  <a:pt x="408215" y="2100942"/>
                </a:cubicBezTo>
                <a:cubicBezTo>
                  <a:pt x="402302" y="2105870"/>
                  <a:pt x="397730" y="2112261"/>
                  <a:pt x="391886" y="2117271"/>
                </a:cubicBezTo>
                <a:cubicBezTo>
                  <a:pt x="384999" y="2123175"/>
                  <a:pt x="377497" y="2128327"/>
                  <a:pt x="370115" y="2133600"/>
                </a:cubicBezTo>
                <a:cubicBezTo>
                  <a:pt x="364792" y="2137402"/>
                  <a:pt x="358811" y="2140297"/>
                  <a:pt x="353786" y="2144485"/>
                </a:cubicBezTo>
                <a:cubicBezTo>
                  <a:pt x="347873" y="2149413"/>
                  <a:pt x="342386" y="2154901"/>
                  <a:pt x="337458" y="2160814"/>
                </a:cubicBezTo>
                <a:cubicBezTo>
                  <a:pt x="333270" y="2165839"/>
                  <a:pt x="331680" y="2173056"/>
                  <a:pt x="326572" y="2177142"/>
                </a:cubicBezTo>
                <a:cubicBezTo>
                  <a:pt x="322092" y="2180726"/>
                  <a:pt x="315686" y="2180771"/>
                  <a:pt x="310243" y="2182585"/>
                </a:cubicBezTo>
                <a:cubicBezTo>
                  <a:pt x="299357" y="2193471"/>
                  <a:pt x="282454" y="2200637"/>
                  <a:pt x="277586" y="2215242"/>
                </a:cubicBezTo>
                <a:cubicBezTo>
                  <a:pt x="269709" y="2238873"/>
                  <a:pt x="276200" y="2227514"/>
                  <a:pt x="255815" y="2247900"/>
                </a:cubicBezTo>
                <a:cubicBezTo>
                  <a:pt x="253248" y="2255601"/>
                  <a:pt x="244929" y="2279164"/>
                  <a:pt x="244929" y="2286000"/>
                </a:cubicBezTo>
                <a:cubicBezTo>
                  <a:pt x="244929" y="2343611"/>
                  <a:pt x="250318" y="2388877"/>
                  <a:pt x="255815" y="2443842"/>
                </a:cubicBezTo>
                <a:cubicBezTo>
                  <a:pt x="257629" y="2481942"/>
                  <a:pt x="259305" y="2520049"/>
                  <a:pt x="261258" y="2558142"/>
                </a:cubicBezTo>
                <a:cubicBezTo>
                  <a:pt x="262933" y="2590807"/>
                  <a:pt x="266700" y="2623406"/>
                  <a:pt x="266700" y="2656114"/>
                </a:cubicBezTo>
                <a:cubicBezTo>
                  <a:pt x="266700" y="2984252"/>
                  <a:pt x="288621" y="2889568"/>
                  <a:pt x="255815" y="3020785"/>
                </a:cubicBezTo>
                <a:cubicBezTo>
                  <a:pt x="254001" y="3178628"/>
                  <a:pt x="253841" y="3336499"/>
                  <a:pt x="250372" y="3494314"/>
                </a:cubicBezTo>
                <a:cubicBezTo>
                  <a:pt x="250208" y="3501793"/>
                  <a:pt x="246396" y="3508750"/>
                  <a:pt x="244929" y="3516085"/>
                </a:cubicBezTo>
                <a:cubicBezTo>
                  <a:pt x="239449" y="3543484"/>
                  <a:pt x="239833" y="3567272"/>
                  <a:pt x="223158" y="3592285"/>
                </a:cubicBezTo>
                <a:cubicBezTo>
                  <a:pt x="213195" y="3607229"/>
                  <a:pt x="194299" y="3614984"/>
                  <a:pt x="185058" y="3630385"/>
                </a:cubicBezTo>
                <a:cubicBezTo>
                  <a:pt x="124696" y="3730989"/>
                  <a:pt x="199743" y="3606888"/>
                  <a:pt x="157843" y="3673928"/>
                </a:cubicBezTo>
                <a:cubicBezTo>
                  <a:pt x="147790" y="3690012"/>
                  <a:pt x="141548" y="3706563"/>
                  <a:pt x="125186" y="3717471"/>
                </a:cubicBezTo>
                <a:cubicBezTo>
                  <a:pt x="120412" y="3720653"/>
                  <a:pt x="113989" y="3720348"/>
                  <a:pt x="108858" y="3722914"/>
                </a:cubicBezTo>
                <a:cubicBezTo>
                  <a:pt x="99396" y="3727645"/>
                  <a:pt x="90891" y="3734104"/>
                  <a:pt x="81643" y="3739242"/>
                </a:cubicBezTo>
                <a:cubicBezTo>
                  <a:pt x="74550" y="3743182"/>
                  <a:pt x="67129" y="3746499"/>
                  <a:pt x="59872" y="3750128"/>
                </a:cubicBezTo>
                <a:cubicBezTo>
                  <a:pt x="48867" y="3772138"/>
                  <a:pt x="51571" y="3772467"/>
                  <a:pt x="32658" y="3788228"/>
                </a:cubicBezTo>
                <a:cubicBezTo>
                  <a:pt x="27633" y="3792416"/>
                  <a:pt x="20955" y="3794488"/>
                  <a:pt x="16329" y="3799114"/>
                </a:cubicBezTo>
                <a:cubicBezTo>
                  <a:pt x="9914" y="3805528"/>
                  <a:pt x="0" y="3820885"/>
                  <a:pt x="0" y="38208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任意多边形: 形状 7">
            <a:extLst>
              <a:ext uri="{FF2B5EF4-FFF2-40B4-BE49-F238E27FC236}">
                <a16:creationId xmlns:a16="http://schemas.microsoft.com/office/drawing/2014/main" id="{F2973D83-0659-40B6-AD7A-069C0A1D0CBE}"/>
              </a:ext>
            </a:extLst>
          </p:cNvPr>
          <p:cNvSpPr/>
          <p:nvPr/>
        </p:nvSpPr>
        <p:spPr>
          <a:xfrm>
            <a:off x="7677112" y="759656"/>
            <a:ext cx="274756" cy="2142916"/>
          </a:xfrm>
          <a:custGeom>
            <a:avLst/>
            <a:gdLst>
              <a:gd name="connsiteX0" fmla="*/ 215762 w 253862"/>
              <a:gd name="connsiteY0" fmla="*/ 0 h 1894114"/>
              <a:gd name="connsiteX1" fmla="*/ 199433 w 253862"/>
              <a:gd name="connsiteY1" fmla="*/ 48986 h 1894114"/>
              <a:gd name="connsiteX2" fmla="*/ 166776 w 253862"/>
              <a:gd name="connsiteY2" fmla="*/ 81643 h 1894114"/>
              <a:gd name="connsiteX3" fmla="*/ 150448 w 253862"/>
              <a:gd name="connsiteY3" fmla="*/ 103414 h 1894114"/>
              <a:gd name="connsiteX4" fmla="*/ 139562 w 253862"/>
              <a:gd name="connsiteY4" fmla="*/ 119743 h 1894114"/>
              <a:gd name="connsiteX5" fmla="*/ 123233 w 253862"/>
              <a:gd name="connsiteY5" fmla="*/ 130629 h 1894114"/>
              <a:gd name="connsiteX6" fmla="*/ 112348 w 253862"/>
              <a:gd name="connsiteY6" fmla="*/ 146957 h 1894114"/>
              <a:gd name="connsiteX7" fmla="*/ 96019 w 253862"/>
              <a:gd name="connsiteY7" fmla="*/ 174172 h 1894114"/>
              <a:gd name="connsiteX8" fmla="*/ 74248 w 253862"/>
              <a:gd name="connsiteY8" fmla="*/ 190500 h 1894114"/>
              <a:gd name="connsiteX9" fmla="*/ 63362 w 253862"/>
              <a:gd name="connsiteY9" fmla="*/ 206829 h 1894114"/>
              <a:gd name="connsiteX10" fmla="*/ 57919 w 253862"/>
              <a:gd name="connsiteY10" fmla="*/ 223157 h 1894114"/>
              <a:gd name="connsiteX11" fmla="*/ 47033 w 253862"/>
              <a:gd name="connsiteY11" fmla="*/ 250372 h 1894114"/>
              <a:gd name="connsiteX12" fmla="*/ 41591 w 253862"/>
              <a:gd name="connsiteY12" fmla="*/ 266700 h 1894114"/>
              <a:gd name="connsiteX13" fmla="*/ 19819 w 253862"/>
              <a:gd name="connsiteY13" fmla="*/ 304800 h 1894114"/>
              <a:gd name="connsiteX14" fmla="*/ 19819 w 253862"/>
              <a:gd name="connsiteY14" fmla="*/ 625929 h 1894114"/>
              <a:gd name="connsiteX15" fmla="*/ 30705 w 253862"/>
              <a:gd name="connsiteY15" fmla="*/ 680357 h 1894114"/>
              <a:gd name="connsiteX16" fmla="*/ 41591 w 253862"/>
              <a:gd name="connsiteY16" fmla="*/ 1181100 h 1894114"/>
              <a:gd name="connsiteX17" fmla="*/ 52476 w 253862"/>
              <a:gd name="connsiteY17" fmla="*/ 1235529 h 1894114"/>
              <a:gd name="connsiteX18" fmla="*/ 47033 w 253862"/>
              <a:gd name="connsiteY18" fmla="*/ 1453243 h 1894114"/>
              <a:gd name="connsiteX19" fmla="*/ 36148 w 253862"/>
              <a:gd name="connsiteY19" fmla="*/ 1496786 h 1894114"/>
              <a:gd name="connsiteX20" fmla="*/ 41591 w 253862"/>
              <a:gd name="connsiteY20" fmla="*/ 1524000 h 1894114"/>
              <a:gd name="connsiteX21" fmla="*/ 52476 w 253862"/>
              <a:gd name="connsiteY21" fmla="*/ 1540329 h 1894114"/>
              <a:gd name="connsiteX22" fmla="*/ 74248 w 253862"/>
              <a:gd name="connsiteY22" fmla="*/ 1594757 h 1894114"/>
              <a:gd name="connsiteX23" fmla="*/ 79691 w 253862"/>
              <a:gd name="connsiteY23" fmla="*/ 1621972 h 1894114"/>
              <a:gd name="connsiteX24" fmla="*/ 90576 w 253862"/>
              <a:gd name="connsiteY24" fmla="*/ 1638300 h 1894114"/>
              <a:gd name="connsiteX25" fmla="*/ 134119 w 253862"/>
              <a:gd name="connsiteY25" fmla="*/ 1692729 h 1894114"/>
              <a:gd name="connsiteX26" fmla="*/ 155891 w 253862"/>
              <a:gd name="connsiteY26" fmla="*/ 1698172 h 1894114"/>
              <a:gd name="connsiteX27" fmla="*/ 172219 w 253862"/>
              <a:gd name="connsiteY27" fmla="*/ 1719943 h 1894114"/>
              <a:gd name="connsiteX28" fmla="*/ 188548 w 253862"/>
              <a:gd name="connsiteY28" fmla="*/ 1736272 h 1894114"/>
              <a:gd name="connsiteX29" fmla="*/ 215762 w 253862"/>
              <a:gd name="connsiteY29" fmla="*/ 1763486 h 1894114"/>
              <a:gd name="connsiteX30" fmla="*/ 232091 w 253862"/>
              <a:gd name="connsiteY30" fmla="*/ 1817914 h 1894114"/>
              <a:gd name="connsiteX31" fmla="*/ 237533 w 253862"/>
              <a:gd name="connsiteY31" fmla="*/ 1850572 h 1894114"/>
              <a:gd name="connsiteX32" fmla="*/ 253862 w 253862"/>
              <a:gd name="connsiteY32" fmla="*/ 1894114 h 1894114"/>
              <a:gd name="connsiteX0" fmla="*/ 215762 w 253862"/>
              <a:gd name="connsiteY0" fmla="*/ 0 h 1894114"/>
              <a:gd name="connsiteX1" fmla="*/ 199433 w 253862"/>
              <a:gd name="connsiteY1" fmla="*/ 48986 h 1894114"/>
              <a:gd name="connsiteX2" fmla="*/ 166776 w 253862"/>
              <a:gd name="connsiteY2" fmla="*/ 81643 h 1894114"/>
              <a:gd name="connsiteX3" fmla="*/ 150448 w 253862"/>
              <a:gd name="connsiteY3" fmla="*/ 103414 h 1894114"/>
              <a:gd name="connsiteX4" fmla="*/ 139562 w 253862"/>
              <a:gd name="connsiteY4" fmla="*/ 119743 h 1894114"/>
              <a:gd name="connsiteX5" fmla="*/ 123233 w 253862"/>
              <a:gd name="connsiteY5" fmla="*/ 130629 h 1894114"/>
              <a:gd name="connsiteX6" fmla="*/ 112348 w 253862"/>
              <a:gd name="connsiteY6" fmla="*/ 146957 h 1894114"/>
              <a:gd name="connsiteX7" fmla="*/ 96019 w 253862"/>
              <a:gd name="connsiteY7" fmla="*/ 174172 h 1894114"/>
              <a:gd name="connsiteX8" fmla="*/ 74248 w 253862"/>
              <a:gd name="connsiteY8" fmla="*/ 190500 h 1894114"/>
              <a:gd name="connsiteX9" fmla="*/ 63362 w 253862"/>
              <a:gd name="connsiteY9" fmla="*/ 206829 h 1894114"/>
              <a:gd name="connsiteX10" fmla="*/ 57919 w 253862"/>
              <a:gd name="connsiteY10" fmla="*/ 223157 h 1894114"/>
              <a:gd name="connsiteX11" fmla="*/ 47033 w 253862"/>
              <a:gd name="connsiteY11" fmla="*/ 250372 h 1894114"/>
              <a:gd name="connsiteX12" fmla="*/ 41591 w 253862"/>
              <a:gd name="connsiteY12" fmla="*/ 266700 h 1894114"/>
              <a:gd name="connsiteX13" fmla="*/ 19819 w 253862"/>
              <a:gd name="connsiteY13" fmla="*/ 304800 h 1894114"/>
              <a:gd name="connsiteX14" fmla="*/ 19819 w 253862"/>
              <a:gd name="connsiteY14" fmla="*/ 625929 h 1894114"/>
              <a:gd name="connsiteX15" fmla="*/ 30705 w 253862"/>
              <a:gd name="connsiteY15" fmla="*/ 680357 h 1894114"/>
              <a:gd name="connsiteX16" fmla="*/ 41591 w 253862"/>
              <a:gd name="connsiteY16" fmla="*/ 1181100 h 1894114"/>
              <a:gd name="connsiteX17" fmla="*/ 29945 w 253862"/>
              <a:gd name="connsiteY17" fmla="*/ 1235529 h 1894114"/>
              <a:gd name="connsiteX18" fmla="*/ 47033 w 253862"/>
              <a:gd name="connsiteY18" fmla="*/ 1453243 h 1894114"/>
              <a:gd name="connsiteX19" fmla="*/ 36148 w 253862"/>
              <a:gd name="connsiteY19" fmla="*/ 1496786 h 1894114"/>
              <a:gd name="connsiteX20" fmla="*/ 41591 w 253862"/>
              <a:gd name="connsiteY20" fmla="*/ 1524000 h 1894114"/>
              <a:gd name="connsiteX21" fmla="*/ 52476 w 253862"/>
              <a:gd name="connsiteY21" fmla="*/ 1540329 h 1894114"/>
              <a:gd name="connsiteX22" fmla="*/ 74248 w 253862"/>
              <a:gd name="connsiteY22" fmla="*/ 1594757 h 1894114"/>
              <a:gd name="connsiteX23" fmla="*/ 79691 w 253862"/>
              <a:gd name="connsiteY23" fmla="*/ 1621972 h 1894114"/>
              <a:gd name="connsiteX24" fmla="*/ 90576 w 253862"/>
              <a:gd name="connsiteY24" fmla="*/ 1638300 h 1894114"/>
              <a:gd name="connsiteX25" fmla="*/ 134119 w 253862"/>
              <a:gd name="connsiteY25" fmla="*/ 1692729 h 1894114"/>
              <a:gd name="connsiteX26" fmla="*/ 155891 w 253862"/>
              <a:gd name="connsiteY26" fmla="*/ 1698172 h 1894114"/>
              <a:gd name="connsiteX27" fmla="*/ 172219 w 253862"/>
              <a:gd name="connsiteY27" fmla="*/ 1719943 h 1894114"/>
              <a:gd name="connsiteX28" fmla="*/ 188548 w 253862"/>
              <a:gd name="connsiteY28" fmla="*/ 1736272 h 1894114"/>
              <a:gd name="connsiteX29" fmla="*/ 215762 w 253862"/>
              <a:gd name="connsiteY29" fmla="*/ 1763486 h 1894114"/>
              <a:gd name="connsiteX30" fmla="*/ 232091 w 253862"/>
              <a:gd name="connsiteY30" fmla="*/ 1817914 h 1894114"/>
              <a:gd name="connsiteX31" fmla="*/ 237533 w 253862"/>
              <a:gd name="connsiteY31" fmla="*/ 1850572 h 1894114"/>
              <a:gd name="connsiteX32" fmla="*/ 253862 w 253862"/>
              <a:gd name="connsiteY32" fmla="*/ 1894114 h 1894114"/>
              <a:gd name="connsiteX0" fmla="*/ 215762 w 253862"/>
              <a:gd name="connsiteY0" fmla="*/ 0 h 1894114"/>
              <a:gd name="connsiteX1" fmla="*/ 199433 w 253862"/>
              <a:gd name="connsiteY1" fmla="*/ 48986 h 1894114"/>
              <a:gd name="connsiteX2" fmla="*/ 166776 w 253862"/>
              <a:gd name="connsiteY2" fmla="*/ 81643 h 1894114"/>
              <a:gd name="connsiteX3" fmla="*/ 150448 w 253862"/>
              <a:gd name="connsiteY3" fmla="*/ 103414 h 1894114"/>
              <a:gd name="connsiteX4" fmla="*/ 139562 w 253862"/>
              <a:gd name="connsiteY4" fmla="*/ 119743 h 1894114"/>
              <a:gd name="connsiteX5" fmla="*/ 123233 w 253862"/>
              <a:gd name="connsiteY5" fmla="*/ 130629 h 1894114"/>
              <a:gd name="connsiteX6" fmla="*/ 112348 w 253862"/>
              <a:gd name="connsiteY6" fmla="*/ 146957 h 1894114"/>
              <a:gd name="connsiteX7" fmla="*/ 96019 w 253862"/>
              <a:gd name="connsiteY7" fmla="*/ 174172 h 1894114"/>
              <a:gd name="connsiteX8" fmla="*/ 74248 w 253862"/>
              <a:gd name="connsiteY8" fmla="*/ 190500 h 1894114"/>
              <a:gd name="connsiteX9" fmla="*/ 63362 w 253862"/>
              <a:gd name="connsiteY9" fmla="*/ 206829 h 1894114"/>
              <a:gd name="connsiteX10" fmla="*/ 57919 w 253862"/>
              <a:gd name="connsiteY10" fmla="*/ 223157 h 1894114"/>
              <a:gd name="connsiteX11" fmla="*/ 47033 w 253862"/>
              <a:gd name="connsiteY11" fmla="*/ 250372 h 1894114"/>
              <a:gd name="connsiteX12" fmla="*/ 41591 w 253862"/>
              <a:gd name="connsiteY12" fmla="*/ 266700 h 1894114"/>
              <a:gd name="connsiteX13" fmla="*/ 19819 w 253862"/>
              <a:gd name="connsiteY13" fmla="*/ 304800 h 1894114"/>
              <a:gd name="connsiteX14" fmla="*/ 19819 w 253862"/>
              <a:gd name="connsiteY14" fmla="*/ 625929 h 1894114"/>
              <a:gd name="connsiteX15" fmla="*/ 30705 w 253862"/>
              <a:gd name="connsiteY15" fmla="*/ 680357 h 1894114"/>
              <a:gd name="connsiteX16" fmla="*/ 24692 w 253862"/>
              <a:gd name="connsiteY16" fmla="*/ 1179222 h 1894114"/>
              <a:gd name="connsiteX17" fmla="*/ 29945 w 253862"/>
              <a:gd name="connsiteY17" fmla="*/ 1235529 h 1894114"/>
              <a:gd name="connsiteX18" fmla="*/ 47033 w 253862"/>
              <a:gd name="connsiteY18" fmla="*/ 1453243 h 1894114"/>
              <a:gd name="connsiteX19" fmla="*/ 36148 w 253862"/>
              <a:gd name="connsiteY19" fmla="*/ 1496786 h 1894114"/>
              <a:gd name="connsiteX20" fmla="*/ 41591 w 253862"/>
              <a:gd name="connsiteY20" fmla="*/ 1524000 h 1894114"/>
              <a:gd name="connsiteX21" fmla="*/ 52476 w 253862"/>
              <a:gd name="connsiteY21" fmla="*/ 1540329 h 1894114"/>
              <a:gd name="connsiteX22" fmla="*/ 74248 w 253862"/>
              <a:gd name="connsiteY22" fmla="*/ 1594757 h 1894114"/>
              <a:gd name="connsiteX23" fmla="*/ 79691 w 253862"/>
              <a:gd name="connsiteY23" fmla="*/ 1621972 h 1894114"/>
              <a:gd name="connsiteX24" fmla="*/ 90576 w 253862"/>
              <a:gd name="connsiteY24" fmla="*/ 1638300 h 1894114"/>
              <a:gd name="connsiteX25" fmla="*/ 134119 w 253862"/>
              <a:gd name="connsiteY25" fmla="*/ 1692729 h 1894114"/>
              <a:gd name="connsiteX26" fmla="*/ 155891 w 253862"/>
              <a:gd name="connsiteY26" fmla="*/ 1698172 h 1894114"/>
              <a:gd name="connsiteX27" fmla="*/ 172219 w 253862"/>
              <a:gd name="connsiteY27" fmla="*/ 1719943 h 1894114"/>
              <a:gd name="connsiteX28" fmla="*/ 188548 w 253862"/>
              <a:gd name="connsiteY28" fmla="*/ 1736272 h 1894114"/>
              <a:gd name="connsiteX29" fmla="*/ 215762 w 253862"/>
              <a:gd name="connsiteY29" fmla="*/ 1763486 h 1894114"/>
              <a:gd name="connsiteX30" fmla="*/ 232091 w 253862"/>
              <a:gd name="connsiteY30" fmla="*/ 1817914 h 1894114"/>
              <a:gd name="connsiteX31" fmla="*/ 237533 w 253862"/>
              <a:gd name="connsiteY31" fmla="*/ 1850572 h 1894114"/>
              <a:gd name="connsiteX32" fmla="*/ 253862 w 253862"/>
              <a:gd name="connsiteY32" fmla="*/ 1894114 h 1894114"/>
              <a:gd name="connsiteX0" fmla="*/ 215762 w 253862"/>
              <a:gd name="connsiteY0" fmla="*/ 0 h 1894114"/>
              <a:gd name="connsiteX1" fmla="*/ 199433 w 253862"/>
              <a:gd name="connsiteY1" fmla="*/ 48986 h 1894114"/>
              <a:gd name="connsiteX2" fmla="*/ 166776 w 253862"/>
              <a:gd name="connsiteY2" fmla="*/ 81643 h 1894114"/>
              <a:gd name="connsiteX3" fmla="*/ 150448 w 253862"/>
              <a:gd name="connsiteY3" fmla="*/ 103414 h 1894114"/>
              <a:gd name="connsiteX4" fmla="*/ 139562 w 253862"/>
              <a:gd name="connsiteY4" fmla="*/ 119743 h 1894114"/>
              <a:gd name="connsiteX5" fmla="*/ 123233 w 253862"/>
              <a:gd name="connsiteY5" fmla="*/ 130629 h 1894114"/>
              <a:gd name="connsiteX6" fmla="*/ 112348 w 253862"/>
              <a:gd name="connsiteY6" fmla="*/ 146957 h 1894114"/>
              <a:gd name="connsiteX7" fmla="*/ 96019 w 253862"/>
              <a:gd name="connsiteY7" fmla="*/ 174172 h 1894114"/>
              <a:gd name="connsiteX8" fmla="*/ 74248 w 253862"/>
              <a:gd name="connsiteY8" fmla="*/ 190500 h 1894114"/>
              <a:gd name="connsiteX9" fmla="*/ 63362 w 253862"/>
              <a:gd name="connsiteY9" fmla="*/ 206829 h 1894114"/>
              <a:gd name="connsiteX10" fmla="*/ 57919 w 253862"/>
              <a:gd name="connsiteY10" fmla="*/ 223157 h 1894114"/>
              <a:gd name="connsiteX11" fmla="*/ 47033 w 253862"/>
              <a:gd name="connsiteY11" fmla="*/ 250372 h 1894114"/>
              <a:gd name="connsiteX12" fmla="*/ 41591 w 253862"/>
              <a:gd name="connsiteY12" fmla="*/ 266700 h 1894114"/>
              <a:gd name="connsiteX13" fmla="*/ 19819 w 253862"/>
              <a:gd name="connsiteY13" fmla="*/ 304800 h 1894114"/>
              <a:gd name="connsiteX14" fmla="*/ 19819 w 253862"/>
              <a:gd name="connsiteY14" fmla="*/ 625929 h 1894114"/>
              <a:gd name="connsiteX15" fmla="*/ 30705 w 253862"/>
              <a:gd name="connsiteY15" fmla="*/ 680357 h 1894114"/>
              <a:gd name="connsiteX16" fmla="*/ 24692 w 253862"/>
              <a:gd name="connsiteY16" fmla="*/ 1179222 h 1894114"/>
              <a:gd name="connsiteX17" fmla="*/ 29945 w 253862"/>
              <a:gd name="connsiteY17" fmla="*/ 1235529 h 1894114"/>
              <a:gd name="connsiteX18" fmla="*/ 35768 w 253862"/>
              <a:gd name="connsiteY18" fmla="*/ 1453243 h 1894114"/>
              <a:gd name="connsiteX19" fmla="*/ 36148 w 253862"/>
              <a:gd name="connsiteY19" fmla="*/ 1496786 h 1894114"/>
              <a:gd name="connsiteX20" fmla="*/ 41591 w 253862"/>
              <a:gd name="connsiteY20" fmla="*/ 1524000 h 1894114"/>
              <a:gd name="connsiteX21" fmla="*/ 52476 w 253862"/>
              <a:gd name="connsiteY21" fmla="*/ 1540329 h 1894114"/>
              <a:gd name="connsiteX22" fmla="*/ 74248 w 253862"/>
              <a:gd name="connsiteY22" fmla="*/ 1594757 h 1894114"/>
              <a:gd name="connsiteX23" fmla="*/ 79691 w 253862"/>
              <a:gd name="connsiteY23" fmla="*/ 1621972 h 1894114"/>
              <a:gd name="connsiteX24" fmla="*/ 90576 w 253862"/>
              <a:gd name="connsiteY24" fmla="*/ 1638300 h 1894114"/>
              <a:gd name="connsiteX25" fmla="*/ 134119 w 253862"/>
              <a:gd name="connsiteY25" fmla="*/ 1692729 h 1894114"/>
              <a:gd name="connsiteX26" fmla="*/ 155891 w 253862"/>
              <a:gd name="connsiteY26" fmla="*/ 1698172 h 1894114"/>
              <a:gd name="connsiteX27" fmla="*/ 172219 w 253862"/>
              <a:gd name="connsiteY27" fmla="*/ 1719943 h 1894114"/>
              <a:gd name="connsiteX28" fmla="*/ 188548 w 253862"/>
              <a:gd name="connsiteY28" fmla="*/ 1736272 h 1894114"/>
              <a:gd name="connsiteX29" fmla="*/ 215762 w 253862"/>
              <a:gd name="connsiteY29" fmla="*/ 1763486 h 1894114"/>
              <a:gd name="connsiteX30" fmla="*/ 232091 w 253862"/>
              <a:gd name="connsiteY30" fmla="*/ 1817914 h 1894114"/>
              <a:gd name="connsiteX31" fmla="*/ 237533 w 253862"/>
              <a:gd name="connsiteY31" fmla="*/ 1850572 h 1894114"/>
              <a:gd name="connsiteX32" fmla="*/ 253862 w 253862"/>
              <a:gd name="connsiteY32" fmla="*/ 1894114 h 1894114"/>
              <a:gd name="connsiteX0" fmla="*/ 212581 w 250681"/>
              <a:gd name="connsiteY0" fmla="*/ 0 h 1894114"/>
              <a:gd name="connsiteX1" fmla="*/ 196252 w 250681"/>
              <a:gd name="connsiteY1" fmla="*/ 48986 h 1894114"/>
              <a:gd name="connsiteX2" fmla="*/ 163595 w 250681"/>
              <a:gd name="connsiteY2" fmla="*/ 81643 h 1894114"/>
              <a:gd name="connsiteX3" fmla="*/ 147267 w 250681"/>
              <a:gd name="connsiteY3" fmla="*/ 103414 h 1894114"/>
              <a:gd name="connsiteX4" fmla="*/ 136381 w 250681"/>
              <a:gd name="connsiteY4" fmla="*/ 119743 h 1894114"/>
              <a:gd name="connsiteX5" fmla="*/ 120052 w 250681"/>
              <a:gd name="connsiteY5" fmla="*/ 130629 h 1894114"/>
              <a:gd name="connsiteX6" fmla="*/ 109167 w 250681"/>
              <a:gd name="connsiteY6" fmla="*/ 146957 h 1894114"/>
              <a:gd name="connsiteX7" fmla="*/ 92838 w 250681"/>
              <a:gd name="connsiteY7" fmla="*/ 174172 h 1894114"/>
              <a:gd name="connsiteX8" fmla="*/ 71067 w 250681"/>
              <a:gd name="connsiteY8" fmla="*/ 190500 h 1894114"/>
              <a:gd name="connsiteX9" fmla="*/ 60181 w 250681"/>
              <a:gd name="connsiteY9" fmla="*/ 206829 h 1894114"/>
              <a:gd name="connsiteX10" fmla="*/ 54738 w 250681"/>
              <a:gd name="connsiteY10" fmla="*/ 223157 h 1894114"/>
              <a:gd name="connsiteX11" fmla="*/ 43852 w 250681"/>
              <a:gd name="connsiteY11" fmla="*/ 250372 h 1894114"/>
              <a:gd name="connsiteX12" fmla="*/ 38410 w 250681"/>
              <a:gd name="connsiteY12" fmla="*/ 266700 h 1894114"/>
              <a:gd name="connsiteX13" fmla="*/ 16638 w 250681"/>
              <a:gd name="connsiteY13" fmla="*/ 304800 h 1894114"/>
              <a:gd name="connsiteX14" fmla="*/ 16638 w 250681"/>
              <a:gd name="connsiteY14" fmla="*/ 625929 h 1894114"/>
              <a:gd name="connsiteX15" fmla="*/ 20014 w 250681"/>
              <a:gd name="connsiteY15" fmla="*/ 794892 h 1894114"/>
              <a:gd name="connsiteX16" fmla="*/ 21511 w 250681"/>
              <a:gd name="connsiteY16" fmla="*/ 1179222 h 1894114"/>
              <a:gd name="connsiteX17" fmla="*/ 26764 w 250681"/>
              <a:gd name="connsiteY17" fmla="*/ 1235529 h 1894114"/>
              <a:gd name="connsiteX18" fmla="*/ 32587 w 250681"/>
              <a:gd name="connsiteY18" fmla="*/ 1453243 h 1894114"/>
              <a:gd name="connsiteX19" fmla="*/ 32967 w 250681"/>
              <a:gd name="connsiteY19" fmla="*/ 1496786 h 1894114"/>
              <a:gd name="connsiteX20" fmla="*/ 38410 w 250681"/>
              <a:gd name="connsiteY20" fmla="*/ 1524000 h 1894114"/>
              <a:gd name="connsiteX21" fmla="*/ 49295 w 250681"/>
              <a:gd name="connsiteY21" fmla="*/ 1540329 h 1894114"/>
              <a:gd name="connsiteX22" fmla="*/ 71067 w 250681"/>
              <a:gd name="connsiteY22" fmla="*/ 1594757 h 1894114"/>
              <a:gd name="connsiteX23" fmla="*/ 76510 w 250681"/>
              <a:gd name="connsiteY23" fmla="*/ 1621972 h 1894114"/>
              <a:gd name="connsiteX24" fmla="*/ 87395 w 250681"/>
              <a:gd name="connsiteY24" fmla="*/ 1638300 h 1894114"/>
              <a:gd name="connsiteX25" fmla="*/ 130938 w 250681"/>
              <a:gd name="connsiteY25" fmla="*/ 1692729 h 1894114"/>
              <a:gd name="connsiteX26" fmla="*/ 152710 w 250681"/>
              <a:gd name="connsiteY26" fmla="*/ 1698172 h 1894114"/>
              <a:gd name="connsiteX27" fmla="*/ 169038 w 250681"/>
              <a:gd name="connsiteY27" fmla="*/ 1719943 h 1894114"/>
              <a:gd name="connsiteX28" fmla="*/ 185367 w 250681"/>
              <a:gd name="connsiteY28" fmla="*/ 1736272 h 1894114"/>
              <a:gd name="connsiteX29" fmla="*/ 212581 w 250681"/>
              <a:gd name="connsiteY29" fmla="*/ 1763486 h 1894114"/>
              <a:gd name="connsiteX30" fmla="*/ 228910 w 250681"/>
              <a:gd name="connsiteY30" fmla="*/ 1817914 h 1894114"/>
              <a:gd name="connsiteX31" fmla="*/ 234352 w 250681"/>
              <a:gd name="connsiteY31" fmla="*/ 1850572 h 1894114"/>
              <a:gd name="connsiteX32" fmla="*/ 250681 w 250681"/>
              <a:gd name="connsiteY32" fmla="*/ 1894114 h 1894114"/>
              <a:gd name="connsiteX0" fmla="*/ 221969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2710 w 250681"/>
              <a:gd name="connsiteY26" fmla="*/ 1700050 h 1895992"/>
              <a:gd name="connsiteX27" fmla="*/ 169038 w 250681"/>
              <a:gd name="connsiteY27" fmla="*/ 1721821 h 1895992"/>
              <a:gd name="connsiteX28" fmla="*/ 185367 w 250681"/>
              <a:gd name="connsiteY28" fmla="*/ 1738150 h 1895992"/>
              <a:gd name="connsiteX29" fmla="*/ 212581 w 250681"/>
              <a:gd name="connsiteY29" fmla="*/ 1765364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35113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2710 w 250681"/>
              <a:gd name="connsiteY26" fmla="*/ 1700050 h 1895992"/>
              <a:gd name="connsiteX27" fmla="*/ 169038 w 250681"/>
              <a:gd name="connsiteY27" fmla="*/ 1721821 h 1895992"/>
              <a:gd name="connsiteX28" fmla="*/ 185367 w 250681"/>
              <a:gd name="connsiteY28" fmla="*/ 1738150 h 1895992"/>
              <a:gd name="connsiteX29" fmla="*/ 212581 w 250681"/>
              <a:gd name="connsiteY29" fmla="*/ 1765364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2710 w 250681"/>
              <a:gd name="connsiteY26" fmla="*/ 1700050 h 1895992"/>
              <a:gd name="connsiteX27" fmla="*/ 169038 w 250681"/>
              <a:gd name="connsiteY27" fmla="*/ 1721821 h 1895992"/>
              <a:gd name="connsiteX28" fmla="*/ 185367 w 250681"/>
              <a:gd name="connsiteY28" fmla="*/ 1738150 h 1895992"/>
              <a:gd name="connsiteX29" fmla="*/ 212581 w 250681"/>
              <a:gd name="connsiteY29" fmla="*/ 1765364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2710 w 250681"/>
              <a:gd name="connsiteY26" fmla="*/ 1700050 h 1895992"/>
              <a:gd name="connsiteX27" fmla="*/ 169038 w 250681"/>
              <a:gd name="connsiteY27" fmla="*/ 1721821 h 1895992"/>
              <a:gd name="connsiteX28" fmla="*/ 175979 w 250681"/>
              <a:gd name="connsiteY28" fmla="*/ 1741905 h 1895992"/>
              <a:gd name="connsiteX29" fmla="*/ 212581 w 250681"/>
              <a:gd name="connsiteY29" fmla="*/ 1765364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0832 w 250681"/>
              <a:gd name="connsiteY26" fmla="*/ 1705682 h 1895992"/>
              <a:gd name="connsiteX27" fmla="*/ 169038 w 250681"/>
              <a:gd name="connsiteY27" fmla="*/ 1721821 h 1895992"/>
              <a:gd name="connsiteX28" fmla="*/ 175979 w 250681"/>
              <a:gd name="connsiteY28" fmla="*/ 1741905 h 1895992"/>
              <a:gd name="connsiteX29" fmla="*/ 212581 w 250681"/>
              <a:gd name="connsiteY29" fmla="*/ 1765364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0832 w 250681"/>
              <a:gd name="connsiteY26" fmla="*/ 1705682 h 1895992"/>
              <a:gd name="connsiteX27" fmla="*/ 169038 w 250681"/>
              <a:gd name="connsiteY27" fmla="*/ 1721821 h 1895992"/>
              <a:gd name="connsiteX28" fmla="*/ 175979 w 250681"/>
              <a:gd name="connsiteY28" fmla="*/ 1741905 h 1895992"/>
              <a:gd name="connsiteX29" fmla="*/ 195683 w 250681"/>
              <a:gd name="connsiteY29" fmla="*/ 1770997 h 1895992"/>
              <a:gd name="connsiteX30" fmla="*/ 228910 w 250681"/>
              <a:gd name="connsiteY30" fmla="*/ 1819792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0832 w 250681"/>
              <a:gd name="connsiteY26" fmla="*/ 1705682 h 1895992"/>
              <a:gd name="connsiteX27" fmla="*/ 169038 w 250681"/>
              <a:gd name="connsiteY27" fmla="*/ 1721821 h 1895992"/>
              <a:gd name="connsiteX28" fmla="*/ 175979 w 250681"/>
              <a:gd name="connsiteY28" fmla="*/ 1741905 h 1895992"/>
              <a:gd name="connsiteX29" fmla="*/ 195683 w 250681"/>
              <a:gd name="connsiteY29" fmla="*/ 1770997 h 1895992"/>
              <a:gd name="connsiteX30" fmla="*/ 219522 w 250681"/>
              <a:gd name="connsiteY30" fmla="*/ 1832935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50832 w 250681"/>
              <a:gd name="connsiteY26" fmla="*/ 1705682 h 1895992"/>
              <a:gd name="connsiteX27" fmla="*/ 150262 w 250681"/>
              <a:gd name="connsiteY27" fmla="*/ 1734964 h 1895992"/>
              <a:gd name="connsiteX28" fmla="*/ 175979 w 250681"/>
              <a:gd name="connsiteY28" fmla="*/ 1741905 h 1895992"/>
              <a:gd name="connsiteX29" fmla="*/ 195683 w 250681"/>
              <a:gd name="connsiteY29" fmla="*/ 1770997 h 1895992"/>
              <a:gd name="connsiteX30" fmla="*/ 219522 w 250681"/>
              <a:gd name="connsiteY30" fmla="*/ 1832935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37689 w 250681"/>
              <a:gd name="connsiteY26" fmla="*/ 1709437 h 1895992"/>
              <a:gd name="connsiteX27" fmla="*/ 150262 w 250681"/>
              <a:gd name="connsiteY27" fmla="*/ 1734964 h 1895992"/>
              <a:gd name="connsiteX28" fmla="*/ 175979 w 250681"/>
              <a:gd name="connsiteY28" fmla="*/ 1741905 h 1895992"/>
              <a:gd name="connsiteX29" fmla="*/ 195683 w 250681"/>
              <a:gd name="connsiteY29" fmla="*/ 1770997 h 1895992"/>
              <a:gd name="connsiteX30" fmla="*/ 219522 w 250681"/>
              <a:gd name="connsiteY30" fmla="*/ 1832935 h 1895992"/>
              <a:gd name="connsiteX31" fmla="*/ 234352 w 250681"/>
              <a:gd name="connsiteY31" fmla="*/ 1852450 h 1895992"/>
              <a:gd name="connsiteX32" fmla="*/ 250681 w 250681"/>
              <a:gd name="connsiteY32" fmla="*/ 1895992 h 1895992"/>
              <a:gd name="connsiteX0" fmla="*/ 248256 w 250681"/>
              <a:gd name="connsiteY0" fmla="*/ 0 h 1895992"/>
              <a:gd name="connsiteX1" fmla="*/ 196252 w 250681"/>
              <a:gd name="connsiteY1" fmla="*/ 50864 h 1895992"/>
              <a:gd name="connsiteX2" fmla="*/ 163595 w 250681"/>
              <a:gd name="connsiteY2" fmla="*/ 83521 h 1895992"/>
              <a:gd name="connsiteX3" fmla="*/ 147267 w 250681"/>
              <a:gd name="connsiteY3" fmla="*/ 105292 h 1895992"/>
              <a:gd name="connsiteX4" fmla="*/ 136381 w 250681"/>
              <a:gd name="connsiteY4" fmla="*/ 121621 h 1895992"/>
              <a:gd name="connsiteX5" fmla="*/ 120052 w 250681"/>
              <a:gd name="connsiteY5" fmla="*/ 132507 h 1895992"/>
              <a:gd name="connsiteX6" fmla="*/ 109167 w 250681"/>
              <a:gd name="connsiteY6" fmla="*/ 148835 h 1895992"/>
              <a:gd name="connsiteX7" fmla="*/ 92838 w 250681"/>
              <a:gd name="connsiteY7" fmla="*/ 176050 h 1895992"/>
              <a:gd name="connsiteX8" fmla="*/ 71067 w 250681"/>
              <a:gd name="connsiteY8" fmla="*/ 192378 h 1895992"/>
              <a:gd name="connsiteX9" fmla="*/ 60181 w 250681"/>
              <a:gd name="connsiteY9" fmla="*/ 208707 h 1895992"/>
              <a:gd name="connsiteX10" fmla="*/ 54738 w 250681"/>
              <a:gd name="connsiteY10" fmla="*/ 225035 h 1895992"/>
              <a:gd name="connsiteX11" fmla="*/ 43852 w 250681"/>
              <a:gd name="connsiteY11" fmla="*/ 252250 h 1895992"/>
              <a:gd name="connsiteX12" fmla="*/ 38410 w 250681"/>
              <a:gd name="connsiteY12" fmla="*/ 268578 h 1895992"/>
              <a:gd name="connsiteX13" fmla="*/ 16638 w 250681"/>
              <a:gd name="connsiteY13" fmla="*/ 306678 h 1895992"/>
              <a:gd name="connsiteX14" fmla="*/ 16638 w 250681"/>
              <a:gd name="connsiteY14" fmla="*/ 627807 h 1895992"/>
              <a:gd name="connsiteX15" fmla="*/ 20014 w 250681"/>
              <a:gd name="connsiteY15" fmla="*/ 796770 h 1895992"/>
              <a:gd name="connsiteX16" fmla="*/ 21511 w 250681"/>
              <a:gd name="connsiteY16" fmla="*/ 1181100 h 1895992"/>
              <a:gd name="connsiteX17" fmla="*/ 26764 w 250681"/>
              <a:gd name="connsiteY17" fmla="*/ 1237407 h 1895992"/>
              <a:gd name="connsiteX18" fmla="*/ 32587 w 250681"/>
              <a:gd name="connsiteY18" fmla="*/ 1455121 h 1895992"/>
              <a:gd name="connsiteX19" fmla="*/ 32967 w 250681"/>
              <a:gd name="connsiteY19" fmla="*/ 1498664 h 1895992"/>
              <a:gd name="connsiteX20" fmla="*/ 38410 w 250681"/>
              <a:gd name="connsiteY20" fmla="*/ 1525878 h 1895992"/>
              <a:gd name="connsiteX21" fmla="*/ 49295 w 250681"/>
              <a:gd name="connsiteY21" fmla="*/ 1542207 h 1895992"/>
              <a:gd name="connsiteX22" fmla="*/ 71067 w 250681"/>
              <a:gd name="connsiteY22" fmla="*/ 1596635 h 1895992"/>
              <a:gd name="connsiteX23" fmla="*/ 76510 w 250681"/>
              <a:gd name="connsiteY23" fmla="*/ 1623850 h 1895992"/>
              <a:gd name="connsiteX24" fmla="*/ 87395 w 250681"/>
              <a:gd name="connsiteY24" fmla="*/ 1640178 h 1895992"/>
              <a:gd name="connsiteX25" fmla="*/ 130938 w 250681"/>
              <a:gd name="connsiteY25" fmla="*/ 1694607 h 1895992"/>
              <a:gd name="connsiteX26" fmla="*/ 130178 w 250681"/>
              <a:gd name="connsiteY26" fmla="*/ 1707559 h 1895992"/>
              <a:gd name="connsiteX27" fmla="*/ 150262 w 250681"/>
              <a:gd name="connsiteY27" fmla="*/ 1734964 h 1895992"/>
              <a:gd name="connsiteX28" fmla="*/ 175979 w 250681"/>
              <a:gd name="connsiteY28" fmla="*/ 1741905 h 1895992"/>
              <a:gd name="connsiteX29" fmla="*/ 195683 w 250681"/>
              <a:gd name="connsiteY29" fmla="*/ 1770997 h 1895992"/>
              <a:gd name="connsiteX30" fmla="*/ 219522 w 250681"/>
              <a:gd name="connsiteY30" fmla="*/ 1832935 h 1895992"/>
              <a:gd name="connsiteX31" fmla="*/ 234352 w 250681"/>
              <a:gd name="connsiteY31" fmla="*/ 1852450 h 1895992"/>
              <a:gd name="connsiteX32" fmla="*/ 250681 w 250681"/>
              <a:gd name="connsiteY32" fmla="*/ 1895992 h 189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0681" h="1895992">
                <a:moveTo>
                  <a:pt x="248256" y="0"/>
                </a:moveTo>
                <a:cubicBezTo>
                  <a:pt x="242813" y="16329"/>
                  <a:pt x="210362" y="36944"/>
                  <a:pt x="196252" y="50864"/>
                </a:cubicBezTo>
                <a:cubicBezTo>
                  <a:pt x="182142" y="64784"/>
                  <a:pt x="172832" y="71205"/>
                  <a:pt x="163595" y="83521"/>
                </a:cubicBezTo>
                <a:cubicBezTo>
                  <a:pt x="158152" y="90778"/>
                  <a:pt x="152539" y="97910"/>
                  <a:pt x="147267" y="105292"/>
                </a:cubicBezTo>
                <a:cubicBezTo>
                  <a:pt x="143465" y="110615"/>
                  <a:pt x="141007" y="116995"/>
                  <a:pt x="136381" y="121621"/>
                </a:cubicBezTo>
                <a:cubicBezTo>
                  <a:pt x="131755" y="126247"/>
                  <a:pt x="125495" y="128878"/>
                  <a:pt x="120052" y="132507"/>
                </a:cubicBezTo>
                <a:cubicBezTo>
                  <a:pt x="116424" y="137950"/>
                  <a:pt x="112634" y="143288"/>
                  <a:pt x="109167" y="148835"/>
                </a:cubicBezTo>
                <a:cubicBezTo>
                  <a:pt x="103560" y="157806"/>
                  <a:pt x="99804" y="168088"/>
                  <a:pt x="92838" y="176050"/>
                </a:cubicBezTo>
                <a:cubicBezTo>
                  <a:pt x="86865" y="182877"/>
                  <a:pt x="78324" y="186935"/>
                  <a:pt x="71067" y="192378"/>
                </a:cubicBezTo>
                <a:cubicBezTo>
                  <a:pt x="67438" y="197821"/>
                  <a:pt x="63107" y="202856"/>
                  <a:pt x="60181" y="208707"/>
                </a:cubicBezTo>
                <a:cubicBezTo>
                  <a:pt x="57615" y="213838"/>
                  <a:pt x="56752" y="219663"/>
                  <a:pt x="54738" y="225035"/>
                </a:cubicBezTo>
                <a:cubicBezTo>
                  <a:pt x="51307" y="234183"/>
                  <a:pt x="47283" y="243102"/>
                  <a:pt x="43852" y="252250"/>
                </a:cubicBezTo>
                <a:cubicBezTo>
                  <a:pt x="41838" y="257622"/>
                  <a:pt x="40670" y="263305"/>
                  <a:pt x="38410" y="268578"/>
                </a:cubicBezTo>
                <a:cubicBezTo>
                  <a:pt x="30123" y="287914"/>
                  <a:pt x="27571" y="290280"/>
                  <a:pt x="16638" y="306678"/>
                </a:cubicBezTo>
                <a:cubicBezTo>
                  <a:pt x="-20513" y="418131"/>
                  <a:pt x="16075" y="546125"/>
                  <a:pt x="16638" y="627807"/>
                </a:cubicBezTo>
                <a:cubicBezTo>
                  <a:pt x="17201" y="709489"/>
                  <a:pt x="19202" y="704555"/>
                  <a:pt x="20014" y="796770"/>
                </a:cubicBezTo>
                <a:cubicBezTo>
                  <a:pt x="20826" y="888985"/>
                  <a:pt x="20386" y="1107661"/>
                  <a:pt x="21511" y="1181100"/>
                </a:cubicBezTo>
                <a:cubicBezTo>
                  <a:pt x="22636" y="1254539"/>
                  <a:pt x="24918" y="1191737"/>
                  <a:pt x="26764" y="1237407"/>
                </a:cubicBezTo>
                <a:cubicBezTo>
                  <a:pt x="28610" y="1283077"/>
                  <a:pt x="31553" y="1411578"/>
                  <a:pt x="32587" y="1455121"/>
                </a:cubicBezTo>
                <a:cubicBezTo>
                  <a:pt x="33621" y="1498664"/>
                  <a:pt x="31996" y="1486871"/>
                  <a:pt x="32967" y="1498664"/>
                </a:cubicBezTo>
                <a:cubicBezTo>
                  <a:pt x="33938" y="1510457"/>
                  <a:pt x="35162" y="1517216"/>
                  <a:pt x="38410" y="1525878"/>
                </a:cubicBezTo>
                <a:cubicBezTo>
                  <a:pt x="40707" y="1532003"/>
                  <a:pt x="47226" y="1536001"/>
                  <a:pt x="49295" y="1542207"/>
                </a:cubicBezTo>
                <a:cubicBezTo>
                  <a:pt x="68709" y="1600450"/>
                  <a:pt x="37858" y="1552359"/>
                  <a:pt x="71067" y="1596635"/>
                </a:cubicBezTo>
                <a:cubicBezTo>
                  <a:pt x="72881" y="1605707"/>
                  <a:pt x="73262" y="1615188"/>
                  <a:pt x="76510" y="1623850"/>
                </a:cubicBezTo>
                <a:cubicBezTo>
                  <a:pt x="78807" y="1629975"/>
                  <a:pt x="84470" y="1634327"/>
                  <a:pt x="87395" y="1640178"/>
                </a:cubicBezTo>
                <a:cubicBezTo>
                  <a:pt x="99101" y="1663592"/>
                  <a:pt x="86953" y="1683611"/>
                  <a:pt x="130938" y="1694607"/>
                </a:cubicBezTo>
                <a:cubicBezTo>
                  <a:pt x="130685" y="1698924"/>
                  <a:pt x="130431" y="1703242"/>
                  <a:pt x="130178" y="1707559"/>
                </a:cubicBezTo>
                <a:cubicBezTo>
                  <a:pt x="135621" y="1714816"/>
                  <a:pt x="142628" y="1729240"/>
                  <a:pt x="150262" y="1734964"/>
                </a:cubicBezTo>
                <a:cubicBezTo>
                  <a:pt x="157896" y="1740688"/>
                  <a:pt x="168409" y="1735899"/>
                  <a:pt x="175979" y="1741905"/>
                </a:cubicBezTo>
                <a:cubicBezTo>
                  <a:pt x="183549" y="1747911"/>
                  <a:pt x="165746" y="1751039"/>
                  <a:pt x="195683" y="1770997"/>
                </a:cubicBezTo>
                <a:cubicBezTo>
                  <a:pt x="202623" y="1791817"/>
                  <a:pt x="213077" y="1819360"/>
                  <a:pt x="219522" y="1832935"/>
                </a:cubicBezTo>
                <a:cubicBezTo>
                  <a:pt x="225967" y="1846510"/>
                  <a:pt x="231675" y="1841743"/>
                  <a:pt x="234352" y="1852450"/>
                </a:cubicBezTo>
                <a:cubicBezTo>
                  <a:pt x="240436" y="1876787"/>
                  <a:pt x="242257" y="1879146"/>
                  <a:pt x="250681" y="1895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50250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14-49</a:t>
            </a:r>
          </a:p>
        </p:txBody>
      </p:sp>
      <p:sp>
        <p:nvSpPr>
          <p:cNvPr id="3" name="TextBox 2"/>
          <p:cNvSpPr txBox="1"/>
          <p:nvPr/>
        </p:nvSpPr>
        <p:spPr>
          <a:xfrm>
            <a:off x="686647" y="838200"/>
            <a:ext cx="7691970" cy="1286250"/>
          </a:xfrm>
          <a:prstGeom prst="rect">
            <a:avLst/>
          </a:prstGeom>
          <a:noFill/>
        </p:spPr>
        <p:txBody>
          <a:bodyPr wrap="square" rtlCol="0">
            <a:spAutoFit/>
          </a:bodyPr>
          <a:lstStyle/>
          <a:p>
            <a:pPr marL="457200" indent="-457200">
              <a:lnSpc>
                <a:spcPct val="150000"/>
              </a:lnSpc>
            </a:pPr>
            <a:r>
              <a:rPr lang="zh-CN" altLang="en-US" b="1" dirty="0">
                <a:latin typeface="Times New Roman" pitchFamily="18" charset="0"/>
                <a:ea typeface="SimSun" pitchFamily="2" charset="-122"/>
                <a:cs typeface="Times New Roman" pitchFamily="18" charset="0"/>
              </a:rPr>
              <a:t>第</a:t>
            </a:r>
            <a:r>
              <a:rPr lang="en-US" b="1" dirty="0">
                <a:latin typeface="Times New Roman" pitchFamily="18" charset="0"/>
                <a:ea typeface="SimSun" pitchFamily="2" charset="-122"/>
                <a:cs typeface="Times New Roman" pitchFamily="18" charset="0"/>
              </a:rPr>
              <a:t>3</a:t>
            </a:r>
            <a:r>
              <a:rPr lang="zh-CN" altLang="en-US" b="1" dirty="0">
                <a:latin typeface="Times New Roman" pitchFamily="18" charset="0"/>
                <a:ea typeface="SimSun" pitchFamily="2" charset="-122"/>
                <a:cs typeface="Times New Roman" pitchFamily="18" charset="0"/>
              </a:rPr>
              <a:t>步</a:t>
            </a:r>
            <a:r>
              <a:rPr lang="zh-CN" altLang="en-US" dirty="0">
                <a:latin typeface="Times New Roman" pitchFamily="18" charset="0"/>
                <a:ea typeface="SimSun" pitchFamily="2" charset="-122"/>
                <a:cs typeface="Times New Roman" pitchFamily="18" charset="0"/>
              </a:rPr>
              <a:t>，在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中加入</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个选择器顶点，</a:t>
            </a:r>
            <a:r>
              <a:rPr lang="en-US" i="1" dirty="0">
                <a:latin typeface="Times New Roman" pitchFamily="18" charset="0"/>
                <a:ea typeface="SimSun" pitchFamily="2" charset="-122"/>
                <a:cs typeface="Times New Roman" pitchFamily="18" charset="0"/>
              </a:rPr>
              <a:t>s</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s</a:t>
            </a:r>
            <a:r>
              <a:rPr lang="en-US" sz="2400" i="1" baseline="-25000" dirty="0" err="1">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。然后将选择器</a:t>
            </a:r>
            <a:r>
              <a:rPr lang="en-US" i="1" dirty="0" err="1">
                <a:latin typeface="Times New Roman" pitchFamily="18" charset="0"/>
                <a:ea typeface="SimSun" pitchFamily="2" charset="-122"/>
                <a:cs typeface="Times New Roman" pitchFamily="18" charset="0"/>
              </a:rPr>
              <a:t>s</a:t>
            </a:r>
            <a:r>
              <a:rPr lang="en-US" sz="2400" i="1" baseline="-2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，与每一个</a:t>
            </a:r>
            <a:r>
              <a:rPr lang="en-US" i="1" dirty="0" err="1">
                <a:latin typeface="Times New Roman" pitchFamily="18" charset="0"/>
                <a:ea typeface="SimSun" pitchFamily="2" charset="-122"/>
                <a:cs typeface="Times New Roman" pitchFamily="18" charset="0"/>
              </a:rPr>
              <a:t>P</a:t>
            </a:r>
            <a:r>
              <a:rPr lang="en-US" sz="2400" i="1" baseline="-25000" dirty="0" err="1">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u</a:t>
            </a:r>
            <a:r>
              <a:rPr lang="en-US" dirty="0" err="1">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的两端相连。下图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14-17)</a:t>
            </a:r>
            <a:r>
              <a:rPr lang="zh-CN" altLang="en-US" dirty="0">
                <a:latin typeface="Times New Roman" pitchFamily="18" charset="0"/>
                <a:ea typeface="SimSun" pitchFamily="2" charset="-122"/>
                <a:cs typeface="Times New Roman" pitchFamily="18" charset="0"/>
              </a:rPr>
              <a:t>显示当</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2</a:t>
            </a:r>
            <a:r>
              <a:rPr lang="zh-CN" altLang="en-US" dirty="0">
                <a:latin typeface="Times New Roman" pitchFamily="18" charset="0"/>
                <a:ea typeface="SimSun" pitchFamily="2" charset="-122"/>
                <a:cs typeface="Times New Roman" pitchFamily="18" charset="0"/>
              </a:rPr>
              <a:t>时，在图</a:t>
            </a:r>
            <a:r>
              <a:rPr lang="en-US" dirty="0">
                <a:latin typeface="Times New Roman" pitchFamily="18" charset="0"/>
                <a:ea typeface="SimSun" pitchFamily="2" charset="-122"/>
                <a:cs typeface="Times New Roman" pitchFamily="18" charset="0"/>
              </a:rPr>
              <a:t>14-16</a:t>
            </a:r>
            <a:r>
              <a:rPr lang="zh-CN" altLang="en-US" dirty="0">
                <a:latin typeface="Times New Roman" pitchFamily="18" charset="0"/>
                <a:ea typeface="SimSun" pitchFamily="2" charset="-122"/>
                <a:cs typeface="Times New Roman" pitchFamily="18" charset="0"/>
              </a:rPr>
              <a:t>基础上完成这一步之后的图。这一步之后，</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构造完成。</a:t>
            </a:r>
            <a:endParaRPr lang="en-US" dirty="0">
              <a:latin typeface="Times New Roman" pitchFamily="18" charset="0"/>
              <a:ea typeface="SimSun" pitchFamily="2" charset="-122"/>
              <a:cs typeface="Times New Roman" pitchFamily="18" charset="0"/>
            </a:endParaRPr>
          </a:p>
        </p:txBody>
      </p:sp>
      <p:sp>
        <p:nvSpPr>
          <p:cNvPr id="4"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427524" y="2057400"/>
            <a:ext cx="6173939" cy="3581400"/>
            <a:chOff x="2136" y="7866"/>
            <a:chExt cx="7308" cy="4439"/>
          </a:xfrm>
        </p:grpSpPr>
        <p:sp>
          <p:nvSpPr>
            <p:cNvPr id="6" name="AutoShape 55"/>
            <p:cNvSpPr>
              <a:spLocks noChangeAspect="1" noChangeArrowheads="1" noTextEdit="1"/>
            </p:cNvSpPr>
            <p:nvPr/>
          </p:nvSpPr>
          <p:spPr bwMode="auto">
            <a:xfrm>
              <a:off x="2160" y="7866"/>
              <a:ext cx="7284" cy="4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54"/>
            <p:cNvSpPr txBox="1">
              <a:spLocks noChangeArrowheads="1"/>
            </p:cNvSpPr>
            <p:nvPr/>
          </p:nvSpPr>
          <p:spPr bwMode="auto">
            <a:xfrm>
              <a:off x="3255" y="8513"/>
              <a:ext cx="49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grpSp>
          <p:nvGrpSpPr>
            <p:cNvPr id="8" name="Group 51"/>
            <p:cNvGrpSpPr>
              <a:grpSpLocks/>
            </p:cNvGrpSpPr>
            <p:nvPr/>
          </p:nvGrpSpPr>
          <p:grpSpPr bwMode="auto">
            <a:xfrm>
              <a:off x="5002" y="8389"/>
              <a:ext cx="742" cy="1431"/>
              <a:chOff x="6292" y="9476"/>
              <a:chExt cx="675" cy="1302"/>
            </a:xfrm>
          </p:grpSpPr>
          <p:sp>
            <p:nvSpPr>
              <p:cNvPr id="58" name="Text Box 53"/>
              <p:cNvSpPr txBox="1">
                <a:spLocks noChangeArrowheads="1"/>
              </p:cNvSpPr>
              <p:nvPr/>
            </p:nvSpPr>
            <p:spPr bwMode="auto">
              <a:xfrm>
                <a:off x="6292" y="996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52"/>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48"/>
            <p:cNvGrpSpPr>
              <a:grpSpLocks/>
            </p:cNvGrpSpPr>
            <p:nvPr/>
          </p:nvGrpSpPr>
          <p:grpSpPr bwMode="auto">
            <a:xfrm>
              <a:off x="6720" y="8364"/>
              <a:ext cx="742" cy="1431"/>
              <a:chOff x="6282" y="9476"/>
              <a:chExt cx="675" cy="1302"/>
            </a:xfrm>
          </p:grpSpPr>
          <p:sp>
            <p:nvSpPr>
              <p:cNvPr id="56" name="Text Box 50"/>
              <p:cNvSpPr txBox="1">
                <a:spLocks noChangeArrowheads="1"/>
              </p:cNvSpPr>
              <p:nvPr/>
            </p:nvSpPr>
            <p:spPr bwMode="auto">
              <a:xfrm>
                <a:off x="6282" y="9794"/>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ub</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57" name="Rectangle 49"/>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45"/>
            <p:cNvGrpSpPr>
              <a:grpSpLocks/>
            </p:cNvGrpSpPr>
            <p:nvPr/>
          </p:nvGrpSpPr>
          <p:grpSpPr bwMode="auto">
            <a:xfrm>
              <a:off x="8391" y="8386"/>
              <a:ext cx="744" cy="1430"/>
              <a:chOff x="6274" y="9476"/>
              <a:chExt cx="675" cy="1302"/>
            </a:xfrm>
          </p:grpSpPr>
          <p:sp>
            <p:nvSpPr>
              <p:cNvPr id="54" name="Text Box 47"/>
              <p:cNvSpPr txBox="1">
                <a:spLocks noChangeArrowheads="1"/>
              </p:cNvSpPr>
              <p:nvPr/>
            </p:nvSpPr>
            <p:spPr bwMode="auto">
              <a:xfrm>
                <a:off x="6274" y="9958"/>
                <a:ext cx="67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46"/>
              <p:cNvSpPr>
                <a:spLocks noChangeArrowheads="1"/>
              </p:cNvSpPr>
              <p:nvPr/>
            </p:nvSpPr>
            <p:spPr bwMode="auto">
              <a:xfrm>
                <a:off x="6352" y="9476"/>
                <a:ext cx="441" cy="13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44"/>
            <p:cNvSpPr>
              <a:spLocks/>
            </p:cNvSpPr>
            <p:nvPr/>
          </p:nvSpPr>
          <p:spPr bwMode="auto">
            <a:xfrm>
              <a:off x="5066" y="8356"/>
              <a:ext cx="1730" cy="1910"/>
            </a:xfrm>
            <a:custGeom>
              <a:avLst/>
              <a:gdLst>
                <a:gd name="T0" fmla="*/ 0 w 1730"/>
                <a:gd name="T1" fmla="*/ 1455 h 1912"/>
                <a:gd name="T2" fmla="*/ 266 w 1730"/>
                <a:gd name="T3" fmla="*/ 1823 h 1912"/>
                <a:gd name="T4" fmla="*/ 822 w 1730"/>
                <a:gd name="T5" fmla="*/ 1831 h 1912"/>
                <a:gd name="T6" fmla="*/ 1174 w 1730"/>
                <a:gd name="T7" fmla="*/ 1338 h 1912"/>
                <a:gd name="T8" fmla="*/ 1244 w 1730"/>
                <a:gd name="T9" fmla="*/ 735 h 1912"/>
                <a:gd name="T10" fmla="*/ 1393 w 1730"/>
                <a:gd name="T11" fmla="*/ 352 h 1912"/>
                <a:gd name="T12" fmla="*/ 1730 w 1730"/>
                <a:gd name="T13" fmla="*/ 0 h 1912"/>
              </a:gdLst>
              <a:ahLst/>
              <a:cxnLst>
                <a:cxn ang="0">
                  <a:pos x="T0" y="T1"/>
                </a:cxn>
                <a:cxn ang="0">
                  <a:pos x="T2" y="T3"/>
                </a:cxn>
                <a:cxn ang="0">
                  <a:pos x="T4" y="T5"/>
                </a:cxn>
                <a:cxn ang="0">
                  <a:pos x="T6" y="T7"/>
                </a:cxn>
                <a:cxn ang="0">
                  <a:pos x="T8" y="T9"/>
                </a:cxn>
                <a:cxn ang="0">
                  <a:pos x="T10" y="T11"/>
                </a:cxn>
                <a:cxn ang="0">
                  <a:pos x="T12" y="T13"/>
                </a:cxn>
              </a:cxnLst>
              <a:rect l="0" t="0" r="r" b="b"/>
              <a:pathLst>
                <a:path w="1730" h="1912">
                  <a:moveTo>
                    <a:pt x="0" y="1455"/>
                  </a:moveTo>
                  <a:cubicBezTo>
                    <a:pt x="64" y="1607"/>
                    <a:pt x="129" y="1760"/>
                    <a:pt x="266" y="1823"/>
                  </a:cubicBezTo>
                  <a:cubicBezTo>
                    <a:pt x="403" y="1886"/>
                    <a:pt x="671" y="1912"/>
                    <a:pt x="822" y="1831"/>
                  </a:cubicBezTo>
                  <a:cubicBezTo>
                    <a:pt x="973" y="1750"/>
                    <a:pt x="1104" y="1521"/>
                    <a:pt x="1174" y="1338"/>
                  </a:cubicBezTo>
                  <a:cubicBezTo>
                    <a:pt x="1244" y="1155"/>
                    <a:pt x="1208" y="899"/>
                    <a:pt x="1244" y="735"/>
                  </a:cubicBezTo>
                  <a:cubicBezTo>
                    <a:pt x="1280" y="571"/>
                    <a:pt x="1312" y="474"/>
                    <a:pt x="1393" y="352"/>
                  </a:cubicBezTo>
                  <a:cubicBezTo>
                    <a:pt x="1474" y="230"/>
                    <a:pt x="1671" y="60"/>
                    <a:pt x="173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35"/>
            <p:cNvGrpSpPr>
              <a:grpSpLocks/>
            </p:cNvGrpSpPr>
            <p:nvPr/>
          </p:nvGrpSpPr>
          <p:grpSpPr bwMode="auto">
            <a:xfrm>
              <a:off x="2136" y="8443"/>
              <a:ext cx="1632" cy="1669"/>
              <a:chOff x="2136" y="8443"/>
              <a:chExt cx="1632" cy="1669"/>
            </a:xfrm>
          </p:grpSpPr>
          <p:sp>
            <p:nvSpPr>
              <p:cNvPr id="46" name="Line 43"/>
              <p:cNvSpPr>
                <a:spLocks noChangeShapeType="1"/>
              </p:cNvSpPr>
              <p:nvPr/>
            </p:nvSpPr>
            <p:spPr bwMode="auto">
              <a:xfrm>
                <a:off x="2412" y="8708"/>
                <a:ext cx="9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a:off x="2412" y="8708"/>
                <a:ext cx="749" cy="7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1"/>
              <p:cNvSpPr>
                <a:spLocks noChangeShapeType="1"/>
              </p:cNvSpPr>
              <p:nvPr/>
            </p:nvSpPr>
            <p:spPr bwMode="auto">
              <a:xfrm>
                <a:off x="2412" y="8707"/>
                <a:ext cx="1"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Text Box 40"/>
              <p:cNvSpPr txBox="1">
                <a:spLocks noChangeArrowheads="1"/>
              </p:cNvSpPr>
              <p:nvPr/>
            </p:nvSpPr>
            <p:spPr bwMode="auto">
              <a:xfrm>
                <a:off x="2136" y="8443"/>
                <a:ext cx="60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50" name="Text Box 39"/>
              <p:cNvSpPr txBox="1">
                <a:spLocks noChangeArrowheads="1"/>
              </p:cNvSpPr>
              <p:nvPr/>
            </p:nvSpPr>
            <p:spPr bwMode="auto">
              <a:xfrm>
                <a:off x="3160" y="9355"/>
                <a:ext cx="60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51" name="Text Box 38"/>
              <p:cNvSpPr txBox="1">
                <a:spLocks noChangeArrowheads="1"/>
              </p:cNvSpPr>
              <p:nvPr/>
            </p:nvSpPr>
            <p:spPr bwMode="auto">
              <a:xfrm>
                <a:off x="2179" y="9314"/>
                <a:ext cx="60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52" name="Text Box 37"/>
              <p:cNvSpPr txBox="1">
                <a:spLocks noChangeArrowheads="1"/>
              </p:cNvSpPr>
              <p:nvPr/>
            </p:nvSpPr>
            <p:spPr bwMode="auto">
              <a:xfrm>
                <a:off x="2523" y="9727"/>
                <a:ext cx="8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图</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53" name="Line 36"/>
              <p:cNvSpPr>
                <a:spLocks noChangeShapeType="1"/>
              </p:cNvSpPr>
              <p:nvPr/>
            </p:nvSpPr>
            <p:spPr bwMode="auto">
              <a:xfrm flipH="1">
                <a:off x="3167" y="8704"/>
                <a:ext cx="164" cy="7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Line 34"/>
            <p:cNvSpPr>
              <a:spLocks noChangeShapeType="1"/>
            </p:cNvSpPr>
            <p:nvPr/>
          </p:nvSpPr>
          <p:spPr bwMode="auto">
            <a:xfrm flipH="1">
              <a:off x="6122" y="9797"/>
              <a:ext cx="1158"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 Box 33"/>
            <p:cNvSpPr txBox="1">
              <a:spLocks noChangeArrowheads="1"/>
            </p:cNvSpPr>
            <p:nvPr/>
          </p:nvSpPr>
          <p:spPr bwMode="auto">
            <a:xfrm>
              <a:off x="6085" y="11123"/>
              <a:ext cx="741"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0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32"/>
            <p:cNvSpPr>
              <a:spLocks noChangeArrowheads="1"/>
            </p:cNvSpPr>
            <p:nvPr/>
          </p:nvSpPr>
          <p:spPr bwMode="auto">
            <a:xfrm>
              <a:off x="6126" y="10582"/>
              <a:ext cx="484" cy="1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1"/>
            <p:cNvSpPr>
              <a:spLocks noChangeShapeType="1"/>
            </p:cNvSpPr>
            <p:nvPr/>
          </p:nvSpPr>
          <p:spPr bwMode="auto">
            <a:xfrm>
              <a:off x="8962" y="9791"/>
              <a:ext cx="39" cy="10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30"/>
            <p:cNvSpPr>
              <a:spLocks noChangeShapeType="1"/>
            </p:cNvSpPr>
            <p:nvPr/>
          </p:nvSpPr>
          <p:spPr bwMode="auto">
            <a:xfrm>
              <a:off x="4888" y="8150"/>
              <a:ext cx="181"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9"/>
            <p:cNvSpPr>
              <a:spLocks noChangeShapeType="1"/>
            </p:cNvSpPr>
            <p:nvPr/>
          </p:nvSpPr>
          <p:spPr bwMode="auto">
            <a:xfrm>
              <a:off x="8481" y="9828"/>
              <a:ext cx="118"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8"/>
            <p:cNvSpPr>
              <a:spLocks noChangeShapeType="1"/>
            </p:cNvSpPr>
            <p:nvPr/>
          </p:nvSpPr>
          <p:spPr bwMode="auto">
            <a:xfrm>
              <a:off x="5555" y="9817"/>
              <a:ext cx="1048" cy="7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 Box 27"/>
            <p:cNvSpPr txBox="1">
              <a:spLocks noChangeArrowheads="1"/>
            </p:cNvSpPr>
            <p:nvPr/>
          </p:nvSpPr>
          <p:spPr bwMode="auto">
            <a:xfrm>
              <a:off x="4415" y="7928"/>
              <a:ext cx="64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26"/>
            <p:cNvSpPr txBox="1">
              <a:spLocks noChangeArrowheads="1"/>
            </p:cNvSpPr>
            <p:nvPr/>
          </p:nvSpPr>
          <p:spPr bwMode="auto">
            <a:xfrm>
              <a:off x="8291" y="10000"/>
              <a:ext cx="70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2" name="Text Box 25"/>
            <p:cNvSpPr txBox="1">
              <a:spLocks noChangeArrowheads="1"/>
            </p:cNvSpPr>
            <p:nvPr/>
          </p:nvSpPr>
          <p:spPr bwMode="auto">
            <a:xfrm>
              <a:off x="5427" y="8027"/>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a</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3" name="Text Box 24"/>
            <p:cNvSpPr txBox="1">
              <a:spLocks noChangeArrowheads="1"/>
            </p:cNvSpPr>
            <p:nvPr/>
          </p:nvSpPr>
          <p:spPr bwMode="auto">
            <a:xfrm>
              <a:off x="6512" y="11852"/>
              <a:ext cx="741"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a</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4" name="Text Box 23"/>
            <p:cNvSpPr txBox="1">
              <a:spLocks noChangeArrowheads="1"/>
            </p:cNvSpPr>
            <p:nvPr/>
          </p:nvSpPr>
          <p:spPr bwMode="auto">
            <a:xfrm>
              <a:off x="7176" y="8110"/>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22"/>
            <p:cNvSpPr txBox="1">
              <a:spLocks noChangeArrowheads="1"/>
            </p:cNvSpPr>
            <p:nvPr/>
          </p:nvSpPr>
          <p:spPr bwMode="auto">
            <a:xfrm>
              <a:off x="5744" y="11833"/>
              <a:ext cx="62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6" name="Text Box 21"/>
            <p:cNvSpPr txBox="1">
              <a:spLocks noChangeArrowheads="1"/>
            </p:cNvSpPr>
            <p:nvPr/>
          </p:nvSpPr>
          <p:spPr bwMode="auto">
            <a:xfrm>
              <a:off x="8843" y="8110"/>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c</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7" name="Text Box 20"/>
            <p:cNvSpPr txBox="1">
              <a:spLocks noChangeArrowheads="1"/>
            </p:cNvSpPr>
            <p:nvPr/>
          </p:nvSpPr>
          <p:spPr bwMode="auto">
            <a:xfrm>
              <a:off x="8797" y="10856"/>
              <a:ext cx="5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c</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grpSp>
          <p:nvGrpSpPr>
            <p:cNvPr id="28" name="Group 17"/>
            <p:cNvGrpSpPr>
              <a:grpSpLocks/>
            </p:cNvGrpSpPr>
            <p:nvPr/>
          </p:nvGrpSpPr>
          <p:grpSpPr bwMode="auto">
            <a:xfrm>
              <a:off x="3171" y="10402"/>
              <a:ext cx="506" cy="451"/>
              <a:chOff x="3391" y="9388"/>
              <a:chExt cx="460" cy="411"/>
            </a:xfrm>
          </p:grpSpPr>
          <p:sp>
            <p:nvSpPr>
              <p:cNvPr id="44" name="Text Box 19"/>
              <p:cNvSpPr txBox="1">
                <a:spLocks noChangeArrowheads="1"/>
              </p:cNvSpPr>
              <p:nvPr/>
            </p:nvSpPr>
            <p:spPr bwMode="auto">
              <a:xfrm>
                <a:off x="3391" y="9388"/>
                <a:ext cx="46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5" name="Oval 18"/>
              <p:cNvSpPr>
                <a:spLocks noChangeArrowheads="1"/>
              </p:cNvSpPr>
              <p:nvPr/>
            </p:nvSpPr>
            <p:spPr bwMode="auto">
              <a:xfrm>
                <a:off x="3455" y="9556"/>
                <a:ext cx="243" cy="24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14"/>
            <p:cNvGrpSpPr>
              <a:grpSpLocks/>
            </p:cNvGrpSpPr>
            <p:nvPr/>
          </p:nvGrpSpPr>
          <p:grpSpPr bwMode="auto">
            <a:xfrm>
              <a:off x="3144" y="11167"/>
              <a:ext cx="506" cy="460"/>
              <a:chOff x="3391" y="9382"/>
              <a:chExt cx="460" cy="417"/>
            </a:xfrm>
          </p:grpSpPr>
          <p:sp>
            <p:nvSpPr>
              <p:cNvPr id="42" name="Text Box 16"/>
              <p:cNvSpPr txBox="1">
                <a:spLocks noChangeArrowheads="1"/>
              </p:cNvSpPr>
              <p:nvPr/>
            </p:nvSpPr>
            <p:spPr bwMode="auto">
              <a:xfrm>
                <a:off x="3391" y="9382"/>
                <a:ext cx="46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43" name="Oval 15"/>
              <p:cNvSpPr>
                <a:spLocks noChangeArrowheads="1"/>
              </p:cNvSpPr>
              <p:nvPr/>
            </p:nvSpPr>
            <p:spPr bwMode="auto">
              <a:xfrm>
                <a:off x="3455" y="9556"/>
                <a:ext cx="243" cy="24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0" name="Line 13"/>
            <p:cNvSpPr>
              <a:spLocks noChangeShapeType="1"/>
            </p:cNvSpPr>
            <p:nvPr/>
          </p:nvSpPr>
          <p:spPr bwMode="auto">
            <a:xfrm flipV="1">
              <a:off x="3419" y="8155"/>
              <a:ext cx="1463" cy="2449"/>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31" name="Line 12"/>
            <p:cNvSpPr>
              <a:spLocks noChangeShapeType="1"/>
            </p:cNvSpPr>
            <p:nvPr/>
          </p:nvSpPr>
          <p:spPr bwMode="auto">
            <a:xfrm flipV="1">
              <a:off x="3518" y="10064"/>
              <a:ext cx="5082" cy="668"/>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32" name="Line 11"/>
            <p:cNvSpPr>
              <a:spLocks noChangeShapeType="1"/>
            </p:cNvSpPr>
            <p:nvPr/>
          </p:nvSpPr>
          <p:spPr bwMode="auto">
            <a:xfrm flipV="1">
              <a:off x="3452" y="8389"/>
              <a:ext cx="2098" cy="2254"/>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0"/>
            <p:cNvSpPr>
              <a:spLocks noChangeShapeType="1"/>
            </p:cNvSpPr>
            <p:nvPr/>
          </p:nvSpPr>
          <p:spPr bwMode="auto">
            <a:xfrm>
              <a:off x="3500" y="10799"/>
              <a:ext cx="3105" cy="1207"/>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9"/>
            <p:cNvSpPr>
              <a:spLocks noChangeShapeType="1"/>
            </p:cNvSpPr>
            <p:nvPr/>
          </p:nvSpPr>
          <p:spPr bwMode="auto">
            <a:xfrm flipV="1">
              <a:off x="3476" y="8358"/>
              <a:ext cx="3802" cy="2307"/>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8"/>
            <p:cNvSpPr>
              <a:spLocks noChangeShapeType="1"/>
            </p:cNvSpPr>
            <p:nvPr/>
          </p:nvSpPr>
          <p:spPr bwMode="auto">
            <a:xfrm>
              <a:off x="3478" y="10833"/>
              <a:ext cx="2658" cy="118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7"/>
            <p:cNvSpPr>
              <a:spLocks noChangeShapeType="1"/>
            </p:cNvSpPr>
            <p:nvPr/>
          </p:nvSpPr>
          <p:spPr bwMode="auto">
            <a:xfrm flipV="1">
              <a:off x="3502" y="8404"/>
              <a:ext cx="5449" cy="2297"/>
            </a:xfrm>
            <a:prstGeom prst="line">
              <a:avLst/>
            </a:prstGeom>
            <a:noFill/>
            <a:ln w="22225">
              <a:solidFill>
                <a:srgbClr val="14ECA4"/>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
            <p:cNvSpPr>
              <a:spLocks noChangeShapeType="1"/>
            </p:cNvSpPr>
            <p:nvPr/>
          </p:nvSpPr>
          <p:spPr bwMode="auto">
            <a:xfrm>
              <a:off x="3512" y="10762"/>
              <a:ext cx="5495" cy="48"/>
            </a:xfrm>
            <a:prstGeom prst="line">
              <a:avLst/>
            </a:prstGeom>
            <a:noFill/>
            <a:ln w="22225">
              <a:solidFill>
                <a:srgbClr val="14ECA4"/>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5"/>
            <p:cNvSpPr>
              <a:spLocks noChangeShapeType="1"/>
            </p:cNvSpPr>
            <p:nvPr/>
          </p:nvSpPr>
          <p:spPr bwMode="auto">
            <a:xfrm flipV="1">
              <a:off x="3459" y="11226"/>
              <a:ext cx="397"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4"/>
            <p:cNvSpPr>
              <a:spLocks noChangeShapeType="1"/>
            </p:cNvSpPr>
            <p:nvPr/>
          </p:nvSpPr>
          <p:spPr bwMode="auto">
            <a:xfrm>
              <a:off x="3438" y="11568"/>
              <a:ext cx="315"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ext Box 3"/>
            <p:cNvSpPr txBox="1">
              <a:spLocks noChangeArrowheads="1"/>
            </p:cNvSpPr>
            <p:nvPr/>
          </p:nvSpPr>
          <p:spPr bwMode="auto">
            <a:xfrm>
              <a:off x="3493" y="11329"/>
              <a:ext cx="130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与</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r>
                <a:rPr kumimoji="0" lang="en-US" altLang="zh-CN" sz="28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相同</a:t>
              </a:r>
              <a:endParaRPr kumimoji="0" 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41" name="Freeform 2"/>
            <p:cNvSpPr>
              <a:spLocks/>
            </p:cNvSpPr>
            <p:nvPr/>
          </p:nvSpPr>
          <p:spPr bwMode="auto">
            <a:xfrm>
              <a:off x="6793" y="8387"/>
              <a:ext cx="1678" cy="1777"/>
            </a:xfrm>
            <a:custGeom>
              <a:avLst/>
              <a:gdLst>
                <a:gd name="T0" fmla="*/ 0 w 1678"/>
                <a:gd name="T1" fmla="*/ 1405 h 1777"/>
                <a:gd name="T2" fmla="*/ 91 w 1678"/>
                <a:gd name="T3" fmla="*/ 1545 h 1777"/>
                <a:gd name="T4" fmla="*/ 316 w 1678"/>
                <a:gd name="T5" fmla="*/ 1651 h 1777"/>
                <a:gd name="T6" fmla="*/ 800 w 1678"/>
                <a:gd name="T7" fmla="*/ 1658 h 1777"/>
                <a:gd name="T8" fmla="*/ 1138 w 1678"/>
                <a:gd name="T9" fmla="*/ 934 h 1777"/>
                <a:gd name="T10" fmla="*/ 1222 w 1678"/>
                <a:gd name="T11" fmla="*/ 534 h 1777"/>
                <a:gd name="T12" fmla="*/ 1369 w 1678"/>
                <a:gd name="T13" fmla="*/ 176 h 1777"/>
                <a:gd name="T14" fmla="*/ 1678 w 1678"/>
                <a:gd name="T15" fmla="*/ 0 h 1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8" h="1777">
                  <a:moveTo>
                    <a:pt x="0" y="1405"/>
                  </a:moveTo>
                  <a:cubicBezTo>
                    <a:pt x="19" y="1454"/>
                    <a:pt x="38" y="1504"/>
                    <a:pt x="91" y="1545"/>
                  </a:cubicBezTo>
                  <a:cubicBezTo>
                    <a:pt x="144" y="1586"/>
                    <a:pt x="198" y="1632"/>
                    <a:pt x="316" y="1651"/>
                  </a:cubicBezTo>
                  <a:cubicBezTo>
                    <a:pt x="434" y="1670"/>
                    <a:pt x="663" y="1777"/>
                    <a:pt x="800" y="1658"/>
                  </a:cubicBezTo>
                  <a:cubicBezTo>
                    <a:pt x="937" y="1539"/>
                    <a:pt x="1068" y="1121"/>
                    <a:pt x="1138" y="934"/>
                  </a:cubicBezTo>
                  <a:cubicBezTo>
                    <a:pt x="1208" y="747"/>
                    <a:pt x="1184" y="660"/>
                    <a:pt x="1222" y="534"/>
                  </a:cubicBezTo>
                  <a:cubicBezTo>
                    <a:pt x="1260" y="408"/>
                    <a:pt x="1293" y="265"/>
                    <a:pt x="1369" y="176"/>
                  </a:cubicBezTo>
                  <a:cubicBezTo>
                    <a:pt x="1445" y="87"/>
                    <a:pt x="1561" y="43"/>
                    <a:pt x="1678"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TextBox 59"/>
          <p:cNvSpPr txBox="1"/>
          <p:nvPr/>
        </p:nvSpPr>
        <p:spPr>
          <a:xfrm>
            <a:off x="4013516" y="5794772"/>
            <a:ext cx="1316228" cy="369332"/>
          </a:xfrm>
          <a:prstGeom prst="rect">
            <a:avLst/>
          </a:prstGeom>
          <a:noFill/>
        </p:spPr>
        <p:txBody>
          <a:bodyPr wrap="square" rtlCol="0">
            <a:spAutoFit/>
          </a:bodyPr>
          <a:lstStyle/>
          <a:p>
            <a:r>
              <a:rPr lang="en-US" b="1" dirty="0">
                <a:latin typeface="Times New Roman" pitchFamily="18" charset="0"/>
                <a:ea typeface="SimSun" pitchFamily="2" charset="-122"/>
                <a:cs typeface="Times New Roman" pitchFamily="18" charset="0"/>
              </a:rPr>
              <a:t>图14-17</a:t>
            </a:r>
          </a:p>
        </p:txBody>
      </p:sp>
      <p:sp>
        <p:nvSpPr>
          <p:cNvPr id="61" name="文本框 60">
            <a:extLst>
              <a:ext uri="{FF2B5EF4-FFF2-40B4-BE49-F238E27FC236}">
                <a16:creationId xmlns:a16="http://schemas.microsoft.com/office/drawing/2014/main" id="{72002EF0-40C5-4AF4-9225-A7F5641F8931}"/>
              </a:ext>
            </a:extLst>
          </p:cNvPr>
          <p:cNvSpPr txBox="1"/>
          <p:nvPr/>
        </p:nvSpPr>
        <p:spPr>
          <a:xfrm>
            <a:off x="1995115" y="4079164"/>
            <a:ext cx="426720" cy="461665"/>
          </a:xfrm>
          <a:prstGeom prst="rect">
            <a:avLst/>
          </a:prstGeom>
          <a:noFill/>
        </p:spPr>
        <p:txBody>
          <a:bodyPr wrap="none" rtlCol="0">
            <a:spAutoFit/>
          </a:bodyPr>
          <a:lstStyle/>
          <a:p>
            <a:r>
              <a:rPr lang="en-US" sz="2400" i="1" dirty="0">
                <a:latin typeface="Times" panose="02020603050405020304" pitchFamily="18" charset="0"/>
              </a:rPr>
              <a:t>s</a:t>
            </a:r>
            <a:r>
              <a:rPr lang="en-US" sz="2800" baseline="-15000" dirty="0"/>
              <a:t>1</a:t>
            </a:r>
            <a:endParaRPr lang="en-US" baseline="-15000" dirty="0"/>
          </a:p>
        </p:txBody>
      </p:sp>
      <p:sp>
        <p:nvSpPr>
          <p:cNvPr id="62" name="文本框 61">
            <a:extLst>
              <a:ext uri="{FF2B5EF4-FFF2-40B4-BE49-F238E27FC236}">
                <a16:creationId xmlns:a16="http://schemas.microsoft.com/office/drawing/2014/main" id="{B2DDDCF3-33E8-47E2-9F5C-1807215C9E99}"/>
              </a:ext>
            </a:extLst>
          </p:cNvPr>
          <p:cNvSpPr txBox="1"/>
          <p:nvPr/>
        </p:nvSpPr>
        <p:spPr>
          <a:xfrm>
            <a:off x="2006308" y="4713544"/>
            <a:ext cx="426720" cy="461665"/>
          </a:xfrm>
          <a:prstGeom prst="rect">
            <a:avLst/>
          </a:prstGeom>
          <a:noFill/>
        </p:spPr>
        <p:txBody>
          <a:bodyPr wrap="none" rtlCol="0">
            <a:spAutoFit/>
          </a:bodyPr>
          <a:lstStyle/>
          <a:p>
            <a:r>
              <a:rPr lang="en-US" sz="2400" i="1" dirty="0">
                <a:latin typeface="Times" panose="02020603050405020304" pitchFamily="18" charset="0"/>
              </a:rPr>
              <a:t>s</a:t>
            </a:r>
            <a:r>
              <a:rPr lang="en-US" sz="2800" baseline="-15000" dirty="0"/>
              <a:t>2</a:t>
            </a:r>
            <a:endParaRPr lang="en-US" baseline="-15000" dirty="0"/>
          </a:p>
        </p:txBody>
      </p:sp>
      <p:sp>
        <p:nvSpPr>
          <p:cNvPr id="64" name="文本框 63">
            <a:extLst>
              <a:ext uri="{FF2B5EF4-FFF2-40B4-BE49-F238E27FC236}">
                <a16:creationId xmlns:a16="http://schemas.microsoft.com/office/drawing/2014/main" id="{0EDFE97F-99F6-4072-8648-A0B68CA54A41}"/>
              </a:ext>
            </a:extLst>
          </p:cNvPr>
          <p:cNvSpPr txBox="1"/>
          <p:nvPr/>
        </p:nvSpPr>
        <p:spPr>
          <a:xfrm>
            <a:off x="1605556" y="370738"/>
            <a:ext cx="2706181" cy="338554"/>
          </a:xfrm>
          <a:prstGeom prst="rect">
            <a:avLst/>
          </a:prstGeom>
          <a:solidFill>
            <a:srgbClr val="FFC000">
              <a:alpha val="63000"/>
            </a:srgbClr>
          </a:solidFill>
        </p:spPr>
        <p:txBody>
          <a:bodyPr wrap="square">
            <a:spAutoFit/>
          </a:bodyPr>
          <a:lstStyle/>
          <a:p>
            <a:pPr algn="ctr"/>
            <a:r>
              <a:rPr lang="en-US" altLang="zh-CN" sz="1600" i="1" dirty="0"/>
              <a:t>k</a:t>
            </a:r>
            <a:r>
              <a:rPr lang="en-US" altLang="zh-CN" sz="1600" dirty="0"/>
              <a:t>-cover</a:t>
            </a:r>
            <a:r>
              <a:rPr lang="zh-CN" altLang="en-US" sz="1600" dirty="0"/>
              <a:t>，所以加</a:t>
            </a:r>
            <a:r>
              <a:rPr lang="en-US" altLang="zh-CN" sz="1600" i="1" dirty="0"/>
              <a:t>k</a:t>
            </a:r>
            <a:r>
              <a:rPr lang="zh-CN" altLang="en-US" sz="1600" dirty="0"/>
              <a:t>个</a:t>
            </a:r>
            <a:r>
              <a:rPr lang="en-US" altLang="zh-CN" sz="1600" dirty="0"/>
              <a:t>selector</a:t>
            </a:r>
            <a:endParaRPr lang="en-US" sz="1600" dirty="0"/>
          </a:p>
        </p:txBody>
      </p:sp>
      <p:sp>
        <p:nvSpPr>
          <p:cNvPr id="65" name="箭头: 下 64">
            <a:extLst>
              <a:ext uri="{FF2B5EF4-FFF2-40B4-BE49-F238E27FC236}">
                <a16:creationId xmlns:a16="http://schemas.microsoft.com/office/drawing/2014/main" id="{8A12CEB0-F9BC-46D5-B078-C02A6BB277F3}"/>
              </a:ext>
            </a:extLst>
          </p:cNvPr>
          <p:cNvSpPr/>
          <p:nvPr/>
        </p:nvSpPr>
        <p:spPr>
          <a:xfrm>
            <a:off x="2670774" y="775602"/>
            <a:ext cx="241731" cy="1738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19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a:t>14-5</a:t>
            </a:r>
          </a:p>
        </p:txBody>
      </p:sp>
      <p:sp>
        <p:nvSpPr>
          <p:cNvPr id="3" name="TextBox 2"/>
          <p:cNvSpPr txBox="1"/>
          <p:nvPr/>
        </p:nvSpPr>
        <p:spPr>
          <a:xfrm>
            <a:off x="304800" y="670560"/>
            <a:ext cx="8610600" cy="5959388"/>
          </a:xfrm>
          <a:prstGeom prst="rect">
            <a:avLst/>
          </a:prstGeom>
          <a:noFill/>
        </p:spPr>
        <p:txBody>
          <a:bodyPr wrap="square" rtlCol="0">
            <a:spAutoFit/>
          </a:bodyPr>
          <a:lstStyle/>
          <a:p>
            <a:pPr>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图灵机计算一个函数或识别一个字符串</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35000"/>
              </a:lnSpc>
              <a:buFont typeface="Symbol"/>
              <a:buChar char="·"/>
            </a:pPr>
            <a:r>
              <a:rPr lang="zh-CN" altLang="en-US" sz="2000" dirty="0">
                <a:latin typeface="Times New Roman" pitchFamily="18" charset="0"/>
                <a:ea typeface="SimSun" pitchFamily="2" charset="-122"/>
                <a:cs typeface="Times New Roman" pitchFamily="18" charset="0"/>
              </a:rPr>
              <a:t>初始时刻，图灵机处在初始状态</a:t>
            </a:r>
            <a:r>
              <a:rPr lang="en-US" sz="2000" i="1" dirty="0">
                <a:latin typeface="Times New Roman" pitchFamily="18" charset="0"/>
                <a:ea typeface="SimSun" pitchFamily="2" charset="-122"/>
                <a:cs typeface="Times New Roman" pitchFamily="18" charset="0"/>
              </a:rPr>
              <a:t>q</a:t>
            </a:r>
            <a:r>
              <a:rPr lang="en-US" sz="2800" baseline="-35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输入</a:t>
            </a:r>
            <a:r>
              <a:rPr lang="zh-CN" altLang="en-US" sz="2000" dirty="0">
                <a:latin typeface="Times New Roman" pitchFamily="18" charset="0"/>
                <a:ea typeface="SimSun" pitchFamily="2" charset="-122"/>
                <a:cs typeface="Times New Roman" pitchFamily="18" charset="0"/>
              </a:rPr>
              <a:t>数据或字符串从左边第一个方格开始放在读写带上，而读写头指向第一个方格。</a:t>
            </a:r>
            <a:endParaRPr lang="en-US" altLang="zh-CN" sz="2000" dirty="0">
              <a:latin typeface="Times New Roman" pitchFamily="18" charset="0"/>
              <a:ea typeface="SimSun" pitchFamily="2" charset="-122"/>
              <a:cs typeface="Times New Roman" pitchFamily="18" charset="0"/>
            </a:endParaRPr>
          </a:p>
          <a:p>
            <a:pPr marL="457200" indent="-457200">
              <a:lnSpc>
                <a:spcPct val="135000"/>
              </a:lnSpc>
              <a:buFont typeface="Symbol"/>
              <a:buChar char="·"/>
            </a:pPr>
            <a:r>
              <a:rPr lang="zh-CN" altLang="en-US" sz="2000" dirty="0">
                <a:latin typeface="Times New Roman" pitchFamily="18" charset="0"/>
                <a:ea typeface="SimSun" pitchFamily="2" charset="-122"/>
                <a:cs typeface="Times New Roman" pitchFamily="18" charset="0"/>
              </a:rPr>
              <a:t>然后，根据状态转移函数不断地更新状态、修改符号、和移动读写头。</a:t>
            </a:r>
            <a:endParaRPr lang="en-US" altLang="zh-CN" sz="2000" dirty="0">
              <a:latin typeface="Times New Roman" pitchFamily="18" charset="0"/>
              <a:ea typeface="SimSun" pitchFamily="2" charset="-122"/>
              <a:cs typeface="Times New Roman" pitchFamily="18" charset="0"/>
            </a:endParaRPr>
          </a:p>
          <a:p>
            <a:pPr marL="457200" indent="-457200">
              <a:lnSpc>
                <a:spcPct val="135000"/>
              </a:lnSpc>
              <a:buFont typeface="Symbol"/>
              <a:buChar char="·"/>
            </a:pPr>
            <a:r>
              <a:rPr lang="zh-CN" altLang="en-US" sz="2000" dirty="0">
                <a:latin typeface="Times New Roman" pitchFamily="18" charset="0"/>
                <a:ea typeface="SimSun" pitchFamily="2" charset="-122"/>
                <a:cs typeface="Times New Roman" pitchFamily="18" charset="0"/>
              </a:rPr>
              <a:t>当进入了一个终止状态</a:t>
            </a:r>
            <a:r>
              <a:rPr lang="en-US" sz="2200" i="1" dirty="0">
                <a:latin typeface="Times New Roman" pitchFamily="18" charset="0"/>
                <a:ea typeface="SimSun" pitchFamily="2" charset="-122"/>
                <a:cs typeface="Times New Roman" pitchFamily="18" charset="0"/>
              </a:rPr>
              <a:t>q</a:t>
            </a:r>
            <a:r>
              <a:rPr lang="en-US" sz="2600" i="1" baseline="-35000" dirty="0">
                <a:latin typeface="Times New Roman" pitchFamily="18" charset="0"/>
                <a:ea typeface="SimSun" pitchFamily="2" charset="-122"/>
                <a:cs typeface="Times New Roman" pitchFamily="18" charset="0"/>
              </a:rPr>
              <a:t>f</a:t>
            </a:r>
            <a:r>
              <a:rPr lang="en-US" sz="2800" i="1" baseline="-25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时，计算停止。这时，在带子上的字符串或在某些特定格子上的符号就是输出的函数值。</a:t>
            </a:r>
            <a:endParaRPr lang="en-US" altLang="zh-CN" sz="2000" dirty="0">
              <a:latin typeface="Times New Roman" pitchFamily="18" charset="0"/>
              <a:ea typeface="SimSun" pitchFamily="2" charset="-122"/>
              <a:cs typeface="Times New Roman" pitchFamily="18" charset="0"/>
            </a:endParaRPr>
          </a:p>
          <a:p>
            <a:pPr marL="914400" lvl="1" indent="-457200">
              <a:lnSpc>
                <a:spcPct val="135000"/>
              </a:lnSpc>
              <a:buFont typeface="Symbol"/>
              <a:buChar char="·"/>
            </a:pPr>
            <a:r>
              <a:rPr lang="zh-CN" altLang="en-US" sz="2000" dirty="0">
                <a:latin typeface="Times New Roman" pitchFamily="18" charset="0"/>
                <a:ea typeface="SimSun" pitchFamily="2" charset="-122"/>
                <a:cs typeface="Times New Roman" pitchFamily="18" charset="0"/>
              </a:rPr>
              <a:t>如果目的用来识别一个字符串，可以输出一个特定符号</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比如</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表示接收这个字符串或者输出另一特定符号</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比如</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表示拒绝这个字符串。</a:t>
            </a:r>
            <a:endParaRPr lang="en-US" altLang="zh-CN" sz="2000" dirty="0">
              <a:latin typeface="Times New Roman" pitchFamily="18" charset="0"/>
              <a:ea typeface="SimSun" pitchFamily="2" charset="-122"/>
              <a:cs typeface="Times New Roman" pitchFamily="18" charset="0"/>
            </a:endParaRPr>
          </a:p>
          <a:p>
            <a:pPr marL="457200" indent="-457200">
              <a:lnSpc>
                <a:spcPct val="135000"/>
              </a:lnSpc>
              <a:buFont typeface="Symbol"/>
              <a:buChar char="·"/>
            </a:pP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图灵机有可能永远不能进入终止状态</a:t>
            </a:r>
            <a:r>
              <a:rPr lang="zh-CN" altLang="en-US" sz="2000" dirty="0">
                <a:latin typeface="Times New Roman" pitchFamily="18" charset="0"/>
                <a:ea typeface="SimSun" pitchFamily="2" charset="-122"/>
                <a:cs typeface="Times New Roman" pitchFamily="18" charset="0"/>
              </a:rPr>
              <a:t>，这时我们说函数对输入数据无定义或者说图灵机对输入字符串无法判定。</a:t>
            </a:r>
            <a:endParaRPr lang="en-US" altLang="zh-CN" sz="2000" dirty="0">
              <a:latin typeface="Times New Roman" pitchFamily="18" charset="0"/>
              <a:ea typeface="SimSun" pitchFamily="2" charset="-122"/>
              <a:cs typeface="Times New Roman" pitchFamily="18" charset="0"/>
            </a:endParaRPr>
          </a:p>
          <a:p>
            <a:pPr marL="914400" lvl="1" indent="-457200">
              <a:lnSpc>
                <a:spcPct val="135000"/>
              </a:lnSpc>
              <a:buFont typeface="Symbol"/>
              <a:buChar char="·"/>
            </a:pPr>
            <a:r>
              <a:rPr lang="zh-CN" altLang="en-US" b="0" i="0" dirty="0">
                <a:solidFill>
                  <a:srgbClr val="121212"/>
                </a:solidFill>
                <a:effectLst/>
                <a:latin typeface="-apple-system"/>
              </a:rPr>
              <a:t>图灵停机问题（</a:t>
            </a:r>
            <a:r>
              <a:rPr lang="en-US" altLang="zh-CN" b="0" i="0" dirty="0">
                <a:solidFill>
                  <a:srgbClr val="121212"/>
                </a:solidFill>
                <a:effectLst/>
                <a:latin typeface="-apple-system"/>
              </a:rPr>
              <a:t>Halting problem</a:t>
            </a:r>
            <a:r>
              <a:rPr lang="zh-CN" altLang="en-US" b="0" i="0" dirty="0">
                <a:solidFill>
                  <a:srgbClr val="121212"/>
                </a:solidFill>
                <a:effectLst/>
                <a:latin typeface="-apple-system"/>
              </a:rPr>
              <a:t>）表述如下：不存在一个算法，能够判断任意图灵机在任意字符串上否停机。</a:t>
            </a:r>
            <a:endParaRPr lang="en-US" altLang="zh-CN" sz="2800" dirty="0">
              <a:latin typeface="Times New Roman" pitchFamily="18" charset="0"/>
              <a:ea typeface="SimSun" pitchFamily="2" charset="-122"/>
              <a:cs typeface="Times New Roman" pitchFamily="18" charset="0"/>
            </a:endParaRPr>
          </a:p>
          <a:p>
            <a:pPr marL="457200" indent="-457200">
              <a:lnSpc>
                <a:spcPct val="135000"/>
              </a:lnSpc>
              <a:buFont typeface="Symbol"/>
              <a:buChar char="·"/>
            </a:pP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图灵机的计算复杂度</a:t>
            </a:r>
            <a:r>
              <a:rPr lang="zh-CN" altLang="en-US" sz="2000" dirty="0">
                <a:effectLst>
                  <a:outerShdw blurRad="38100" dist="38100" dir="2700000" algn="tl">
                    <a:srgbClr val="C0C0C0"/>
                  </a:outerShdw>
                </a:effectLst>
                <a:latin typeface="华文细黑" panose="02010600040101010101" pitchFamily="2" charset="-122"/>
                <a:ea typeface="华文细黑" panose="02010600040101010101" pitchFamily="2" charset="-122"/>
              </a:rPr>
              <a:t>定义为</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其状态转移的次数</a:t>
            </a:r>
            <a:r>
              <a:rPr lang="en-US" sz="2000"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T</a:t>
            </a:r>
            <a:r>
              <a:rPr lang="en-US" sz="2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a:t>
            </a:r>
            <a:r>
              <a:rPr lang="en-US" sz="2000" i="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n</a:t>
            </a:r>
            <a:r>
              <a:rPr lang="en-US" sz="2000"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是输入字符串的长度，并且只对停机的情况才考虑复杂度。</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465486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14-50</a:t>
            </a:r>
          </a:p>
        </p:txBody>
      </p:sp>
      <p:sp>
        <p:nvSpPr>
          <p:cNvPr id="3" name="TextBox 2"/>
          <p:cNvSpPr txBox="1"/>
          <p:nvPr/>
        </p:nvSpPr>
        <p:spPr>
          <a:xfrm>
            <a:off x="1066800" y="685800"/>
            <a:ext cx="7467600" cy="5595121"/>
          </a:xfrm>
          <a:prstGeom prst="rect">
            <a:avLst/>
          </a:prstGeom>
          <a:noFill/>
        </p:spPr>
        <p:txBody>
          <a:bodyPr wrap="square" rtlCol="0">
            <a:spAutoFit/>
          </a:bodyPr>
          <a:lstStyle/>
          <a:p>
            <a:pPr indent="457200" algn="just">
              <a:lnSpc>
                <a:spcPct val="150000"/>
              </a:lnSpc>
            </a:pPr>
            <a:r>
              <a:rPr lang="zh-CN" altLang="en-US" dirty="0">
                <a:latin typeface="Times New Roman" pitchFamily="18" charset="0"/>
                <a:ea typeface="SimSun" pitchFamily="2" charset="-122"/>
                <a:cs typeface="Times New Roman" pitchFamily="18" charset="0"/>
              </a:rPr>
              <a:t>上述构造</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的过程显然只需多项式时间。下面</a:t>
            </a:r>
            <a:r>
              <a:rPr lang="zh-CN" altLang="en-US" sz="2000" b="1" dirty="0">
                <a:solidFill>
                  <a:srgbClr val="FF0000"/>
                </a:solidFill>
                <a:effectLst>
                  <a:outerShdw blurRad="38100" dist="38100" dir="2700000" algn="tl">
                    <a:srgbClr val="C0C0C0"/>
                  </a:outerShdw>
                </a:effectLst>
                <a:latin typeface="Times" panose="02020603050405020304" pitchFamily="18" charset="0"/>
                <a:ea typeface="华文细黑" panose="02010600040101010101" pitchFamily="2" charset="-122"/>
              </a:rPr>
              <a:t>证明</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G</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有一个</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k</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-cover</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当且仅当</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G</a:t>
            </a:r>
            <a:r>
              <a:rPr lang="en-US" sz="2000"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有哈密尔顿回路</a:t>
            </a:r>
            <a:r>
              <a:rPr lang="zh-CN" altLang="en-US" dirty="0">
                <a:latin typeface="Times New Roman" pitchFamily="18" charset="0"/>
                <a:ea typeface="SimSun" pitchFamily="2" charset="-122"/>
                <a:cs typeface="Times New Roman" pitchFamily="18" charset="0"/>
              </a:rPr>
              <a:t>。</a:t>
            </a:r>
            <a:endParaRPr lang="en-US" altLang="zh-CN" dirty="0"/>
          </a:p>
          <a:p>
            <a:pPr marL="457200" lvl="0" indent="-457200">
              <a:lnSpc>
                <a:spcPct val="150000"/>
              </a:lnSpc>
            </a:pPr>
            <a:r>
              <a:rPr lang="en-US" altLang="zh-CN" dirty="0">
                <a:latin typeface="Times New Roman" pitchFamily="18" charset="0"/>
                <a:ea typeface="SimSun" pitchFamily="2" charset="-122"/>
                <a:cs typeface="Times New Roman" pitchFamily="18" charset="0"/>
              </a:rPr>
              <a:t>(a)	</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有一个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u</a:t>
            </a:r>
            <a:r>
              <a:rPr lang="en-US" sz="2800" i="1" baseline="-25000" dirty="0" err="1">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。构造</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中哈密尔顿回路如下：假定</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中对应于</a:t>
            </a:r>
            <a:r>
              <a:rPr lang="en-US" i="1" dirty="0" err="1">
                <a:latin typeface="Times New Roman" pitchFamily="18" charset="0"/>
                <a:ea typeface="SimSun" pitchFamily="2" charset="-122"/>
                <a:cs typeface="Times New Roman" pitchFamily="18" charset="0"/>
              </a:rPr>
              <a:t>u</a:t>
            </a:r>
            <a:r>
              <a:rPr lang="en-US" sz="2800" i="1" baseline="-2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en-US" sz="2800" i="1" baseline="-40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的起点和终点记做</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，我们用 </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 </a:t>
            </a:r>
            <a:r>
              <a:rPr lang="zh-CN" altLang="en-US" dirty="0">
                <a:latin typeface="Times New Roman" pitchFamily="18" charset="0"/>
                <a:ea typeface="SimSun" pitchFamily="2" charset="-122"/>
                <a:cs typeface="Times New Roman" pitchFamily="18" charset="0"/>
              </a:rPr>
              <a:t>表示路径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en-US" sz="2800" i="1" baseline="-40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。那么这条回路</a:t>
            </a:r>
            <a:r>
              <a:rPr lang="en-US" i="1" dirty="0">
                <a:latin typeface="Times New Roman" pitchFamily="18" charset="0"/>
                <a:ea typeface="SimSun" pitchFamily="2" charset="-122"/>
                <a:cs typeface="Times New Roman" pitchFamily="18" charset="0"/>
              </a:rPr>
              <a:t>C</a:t>
            </a:r>
            <a:r>
              <a:rPr lang="zh-CN" altLang="en-US" dirty="0">
                <a:latin typeface="Times New Roman" pitchFamily="18" charset="0"/>
                <a:ea typeface="SimSun" pitchFamily="2" charset="-122"/>
                <a:cs typeface="Times New Roman" pitchFamily="18" charset="0"/>
              </a:rPr>
              <a:t>是：</a:t>
            </a:r>
            <a:endParaRPr lang="en-US" dirty="0">
              <a:latin typeface="Times New Roman" pitchFamily="18" charset="0"/>
              <a:ea typeface="SimSun" pitchFamily="2" charset="-122"/>
              <a:cs typeface="Times New Roman" pitchFamily="18" charset="0"/>
            </a:endParaRPr>
          </a:p>
          <a:p>
            <a:pPr>
              <a:lnSpc>
                <a:spcPct val="150000"/>
              </a:lnSpc>
            </a:pPr>
            <a:r>
              <a:rPr lang="en-US" i="1" dirty="0">
                <a:latin typeface="Times New Roman" pitchFamily="18" charset="0"/>
                <a:ea typeface="SimSun" pitchFamily="2" charset="-122"/>
                <a:cs typeface="Times New Roman" pitchFamily="18" charset="0"/>
              </a:rPr>
              <a:t>	s</a:t>
            </a:r>
            <a:r>
              <a:rPr lang="en-US" sz="24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s</a:t>
            </a:r>
            <a:r>
              <a:rPr lang="en-US" sz="2800" i="1" baseline="-25000" dirty="0" err="1">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&lt;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a:lnSpc>
                <a:spcPct val="150000"/>
              </a:lnSpc>
            </a:pPr>
            <a:r>
              <a:rPr lang="zh-CN" altLang="en-US" dirty="0">
                <a:latin typeface="Times New Roman" pitchFamily="18" charset="0"/>
                <a:ea typeface="SimSun" pitchFamily="2" charset="-122"/>
                <a:cs typeface="Times New Roman" pitchFamily="18" charset="0"/>
              </a:rPr>
              <a:t>其中，路径</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 的构造如下：当它穿越一个小器具时，如回路中的其它</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个路径都没有穿越它，那么路径</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4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4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穿越小器具的</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个点，否则</a:t>
            </a:r>
            <a:r>
              <a:rPr lang="en-US" dirty="0">
                <a:latin typeface="Times New Roman" pitchFamily="18" charset="0"/>
                <a:ea typeface="SimSun" pitchFamily="2" charset="-122"/>
                <a:cs typeface="Times New Roman" pitchFamily="18" charset="0"/>
              </a:rPr>
              <a:t>6</a:t>
            </a:r>
            <a:r>
              <a:rPr lang="zh-CN" altLang="en-US" dirty="0">
                <a:latin typeface="Times New Roman" pitchFamily="18" charset="0"/>
                <a:ea typeface="SimSun" pitchFamily="2" charset="-122"/>
                <a:cs typeface="Times New Roman" pitchFamily="18" charset="0"/>
              </a:rPr>
              <a:t>个点。因为</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中每条边都关联于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中一个或两个顶点，那么它关联的小器具在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中就一定会被路径</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，中一条或两条穿越。</a:t>
            </a:r>
            <a:r>
              <a:rPr lang="en-US" i="1" dirty="0">
                <a:latin typeface="Times New Roman" pitchFamily="18" charset="0"/>
                <a:ea typeface="SimSun" pitchFamily="2" charset="-122"/>
                <a:cs typeface="Times New Roman" pitchFamily="18" charset="0"/>
              </a:rPr>
              <a:t>C</a:t>
            </a:r>
            <a:r>
              <a:rPr lang="zh-CN" altLang="en-US" dirty="0">
                <a:latin typeface="Times New Roman" pitchFamily="18" charset="0"/>
                <a:ea typeface="SimSun" pitchFamily="2" charset="-122"/>
                <a:cs typeface="Times New Roman" pitchFamily="18" charset="0"/>
              </a:rPr>
              <a:t>显然是个哈密尔顿回路。继续图</a:t>
            </a:r>
            <a:r>
              <a:rPr lang="en-US" dirty="0">
                <a:latin typeface="Times New Roman" pitchFamily="18" charset="0"/>
                <a:ea typeface="SimSun" pitchFamily="2" charset="-122"/>
                <a:cs typeface="Times New Roman" pitchFamily="18" charset="0"/>
              </a:rPr>
              <a:t>14-17</a:t>
            </a:r>
            <a:r>
              <a:rPr lang="zh-CN" altLang="en-US" dirty="0">
                <a:latin typeface="Times New Roman" pitchFamily="18" charset="0"/>
                <a:ea typeface="SimSun" pitchFamily="2" charset="-122"/>
                <a:cs typeface="Times New Roman" pitchFamily="18" charset="0"/>
              </a:rPr>
              <a:t>中例子，</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有</a:t>
            </a:r>
            <a:r>
              <a:rPr lang="en-US" dirty="0">
                <a:latin typeface="Times New Roman" pitchFamily="18" charset="0"/>
                <a:ea typeface="SimSun" pitchFamily="2" charset="-122"/>
                <a:cs typeface="Times New Roman" pitchFamily="18" charset="0"/>
              </a:rPr>
              <a:t>2-cover {</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，图</a:t>
            </a:r>
            <a:r>
              <a:rPr lang="en-US" dirty="0">
                <a:latin typeface="Times New Roman" pitchFamily="18" charset="0"/>
                <a:ea typeface="SimSun" pitchFamily="2" charset="-122"/>
                <a:cs typeface="Times New Roman" pitchFamily="18" charset="0"/>
              </a:rPr>
              <a:t>14-18</a:t>
            </a:r>
            <a:r>
              <a:rPr lang="zh-CN" altLang="en-US" dirty="0">
                <a:latin typeface="Times New Roman" pitchFamily="18" charset="0"/>
                <a:ea typeface="SimSun" pitchFamily="2" charset="-122"/>
                <a:cs typeface="Times New Roman" pitchFamily="18" charset="0"/>
              </a:rPr>
              <a:t>勾画出在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中的一条哈密尔顿回路。图中回路未用部分被略去。</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419420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14-51</a:t>
            </a:r>
          </a:p>
        </p:txBody>
      </p:sp>
      <p:sp>
        <p:nvSpPr>
          <p:cNvPr id="4"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142954" y="457199"/>
            <a:ext cx="6705646" cy="3502036"/>
            <a:chOff x="2520" y="6160"/>
            <a:chExt cx="7357" cy="4399"/>
          </a:xfrm>
        </p:grpSpPr>
        <p:sp>
          <p:nvSpPr>
            <p:cNvPr id="6" name="AutoShape 47"/>
            <p:cNvSpPr>
              <a:spLocks noChangeAspect="1" noChangeArrowheads="1" noTextEdit="1"/>
            </p:cNvSpPr>
            <p:nvPr/>
          </p:nvSpPr>
          <p:spPr bwMode="auto">
            <a:xfrm>
              <a:off x="2520" y="6160"/>
              <a:ext cx="7357" cy="4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7" name="Text Box 46"/>
            <p:cNvSpPr txBox="1">
              <a:spLocks noChangeArrowheads="1"/>
            </p:cNvSpPr>
            <p:nvPr/>
          </p:nvSpPr>
          <p:spPr bwMode="auto">
            <a:xfrm>
              <a:off x="5252" y="7010"/>
              <a:ext cx="743"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45"/>
            <p:cNvSpPr>
              <a:spLocks noChangeArrowheads="1"/>
            </p:cNvSpPr>
            <p:nvPr/>
          </p:nvSpPr>
          <p:spPr bwMode="auto">
            <a:xfrm>
              <a:off x="5327" y="6469"/>
              <a:ext cx="485" cy="14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9" name="Text Box 44"/>
            <p:cNvSpPr txBox="1">
              <a:spLocks noChangeArrowheads="1"/>
            </p:cNvSpPr>
            <p:nvPr/>
          </p:nvSpPr>
          <p:spPr bwMode="auto">
            <a:xfrm>
              <a:off x="6986" y="6985"/>
              <a:ext cx="665"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ub</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43"/>
            <p:cNvSpPr>
              <a:spLocks noChangeArrowheads="1"/>
            </p:cNvSpPr>
            <p:nvPr/>
          </p:nvSpPr>
          <p:spPr bwMode="auto">
            <a:xfrm>
              <a:off x="7055" y="6445"/>
              <a:ext cx="485" cy="1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1" name="Text Box 42"/>
            <p:cNvSpPr txBox="1">
              <a:spLocks noChangeArrowheads="1"/>
            </p:cNvSpPr>
            <p:nvPr/>
          </p:nvSpPr>
          <p:spPr bwMode="auto">
            <a:xfrm>
              <a:off x="8657" y="6999"/>
              <a:ext cx="74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uc</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41"/>
            <p:cNvSpPr>
              <a:spLocks noChangeArrowheads="1"/>
            </p:cNvSpPr>
            <p:nvPr/>
          </p:nvSpPr>
          <p:spPr bwMode="auto">
            <a:xfrm>
              <a:off x="8735" y="6459"/>
              <a:ext cx="486" cy="1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40"/>
            <p:cNvSpPr>
              <a:spLocks/>
            </p:cNvSpPr>
            <p:nvPr/>
          </p:nvSpPr>
          <p:spPr bwMode="auto">
            <a:xfrm>
              <a:off x="5325" y="6443"/>
              <a:ext cx="1729" cy="1903"/>
            </a:xfrm>
            <a:custGeom>
              <a:avLst/>
              <a:gdLst>
                <a:gd name="T0" fmla="*/ 0 w 1730"/>
                <a:gd name="T1" fmla="*/ 1455 h 1912"/>
                <a:gd name="T2" fmla="*/ 266 w 1730"/>
                <a:gd name="T3" fmla="*/ 1823 h 1912"/>
                <a:gd name="T4" fmla="*/ 822 w 1730"/>
                <a:gd name="T5" fmla="*/ 1831 h 1912"/>
                <a:gd name="T6" fmla="*/ 1174 w 1730"/>
                <a:gd name="T7" fmla="*/ 1338 h 1912"/>
                <a:gd name="T8" fmla="*/ 1244 w 1730"/>
                <a:gd name="T9" fmla="*/ 735 h 1912"/>
                <a:gd name="T10" fmla="*/ 1393 w 1730"/>
                <a:gd name="T11" fmla="*/ 352 h 1912"/>
                <a:gd name="T12" fmla="*/ 1730 w 1730"/>
                <a:gd name="T13" fmla="*/ 0 h 1912"/>
              </a:gdLst>
              <a:ahLst/>
              <a:cxnLst>
                <a:cxn ang="0">
                  <a:pos x="T0" y="T1"/>
                </a:cxn>
                <a:cxn ang="0">
                  <a:pos x="T2" y="T3"/>
                </a:cxn>
                <a:cxn ang="0">
                  <a:pos x="T4" y="T5"/>
                </a:cxn>
                <a:cxn ang="0">
                  <a:pos x="T6" y="T7"/>
                </a:cxn>
                <a:cxn ang="0">
                  <a:pos x="T8" y="T9"/>
                </a:cxn>
                <a:cxn ang="0">
                  <a:pos x="T10" y="T11"/>
                </a:cxn>
                <a:cxn ang="0">
                  <a:pos x="T12" y="T13"/>
                </a:cxn>
              </a:cxnLst>
              <a:rect l="0" t="0" r="r" b="b"/>
              <a:pathLst>
                <a:path w="1730" h="1912">
                  <a:moveTo>
                    <a:pt x="0" y="1455"/>
                  </a:moveTo>
                  <a:cubicBezTo>
                    <a:pt x="64" y="1607"/>
                    <a:pt x="129" y="1760"/>
                    <a:pt x="266" y="1823"/>
                  </a:cubicBezTo>
                  <a:cubicBezTo>
                    <a:pt x="403" y="1886"/>
                    <a:pt x="671" y="1912"/>
                    <a:pt x="822" y="1831"/>
                  </a:cubicBezTo>
                  <a:cubicBezTo>
                    <a:pt x="973" y="1750"/>
                    <a:pt x="1104" y="1521"/>
                    <a:pt x="1174" y="1338"/>
                  </a:cubicBezTo>
                  <a:cubicBezTo>
                    <a:pt x="1244" y="1155"/>
                    <a:pt x="1208" y="899"/>
                    <a:pt x="1244" y="735"/>
                  </a:cubicBezTo>
                  <a:cubicBezTo>
                    <a:pt x="1280" y="571"/>
                    <a:pt x="1312" y="474"/>
                    <a:pt x="1393" y="352"/>
                  </a:cubicBezTo>
                  <a:cubicBezTo>
                    <a:pt x="1474" y="230"/>
                    <a:pt x="1671" y="60"/>
                    <a:pt x="173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39"/>
            <p:cNvSpPr>
              <a:spLocks/>
            </p:cNvSpPr>
            <p:nvPr/>
          </p:nvSpPr>
          <p:spPr bwMode="auto">
            <a:xfrm>
              <a:off x="7031" y="6467"/>
              <a:ext cx="1712" cy="1769"/>
            </a:xfrm>
            <a:custGeom>
              <a:avLst/>
              <a:gdLst>
                <a:gd name="T0" fmla="*/ 53 w 1713"/>
                <a:gd name="T1" fmla="*/ 1401 h 1772"/>
                <a:gd name="T2" fmla="*/ 46 w 1713"/>
                <a:gd name="T3" fmla="*/ 1448 h 1772"/>
                <a:gd name="T4" fmla="*/ 327 w 1713"/>
                <a:gd name="T5" fmla="*/ 1683 h 1772"/>
                <a:gd name="T6" fmla="*/ 813 w 1713"/>
                <a:gd name="T7" fmla="*/ 1746 h 1772"/>
                <a:gd name="T8" fmla="*/ 1086 w 1713"/>
                <a:gd name="T9" fmla="*/ 1597 h 1772"/>
                <a:gd name="T10" fmla="*/ 1274 w 1713"/>
                <a:gd name="T11" fmla="*/ 697 h 1772"/>
                <a:gd name="T12" fmla="*/ 1713 w 1713"/>
                <a:gd name="T13" fmla="*/ 0 h 1772"/>
              </a:gdLst>
              <a:ahLst/>
              <a:cxnLst>
                <a:cxn ang="0">
                  <a:pos x="T0" y="T1"/>
                </a:cxn>
                <a:cxn ang="0">
                  <a:pos x="T2" y="T3"/>
                </a:cxn>
                <a:cxn ang="0">
                  <a:pos x="T4" y="T5"/>
                </a:cxn>
                <a:cxn ang="0">
                  <a:pos x="T6" y="T7"/>
                </a:cxn>
                <a:cxn ang="0">
                  <a:pos x="T8" y="T9"/>
                </a:cxn>
                <a:cxn ang="0">
                  <a:pos x="T10" y="T11"/>
                </a:cxn>
                <a:cxn ang="0">
                  <a:pos x="T12" y="T13"/>
                </a:cxn>
              </a:cxnLst>
              <a:rect l="0" t="0" r="r" b="b"/>
              <a:pathLst>
                <a:path w="1713" h="1772">
                  <a:moveTo>
                    <a:pt x="53" y="1401"/>
                  </a:moveTo>
                  <a:cubicBezTo>
                    <a:pt x="26" y="1401"/>
                    <a:pt x="0" y="1401"/>
                    <a:pt x="46" y="1448"/>
                  </a:cubicBezTo>
                  <a:cubicBezTo>
                    <a:pt x="92" y="1495"/>
                    <a:pt x="199" y="1633"/>
                    <a:pt x="327" y="1683"/>
                  </a:cubicBezTo>
                  <a:cubicBezTo>
                    <a:pt x="455" y="1733"/>
                    <a:pt x="686" y="1760"/>
                    <a:pt x="813" y="1746"/>
                  </a:cubicBezTo>
                  <a:cubicBezTo>
                    <a:pt x="940" y="1732"/>
                    <a:pt x="1009" y="1772"/>
                    <a:pt x="1086" y="1597"/>
                  </a:cubicBezTo>
                  <a:cubicBezTo>
                    <a:pt x="1163" y="1422"/>
                    <a:pt x="1170" y="963"/>
                    <a:pt x="1274" y="697"/>
                  </a:cubicBezTo>
                  <a:cubicBezTo>
                    <a:pt x="1378" y="431"/>
                    <a:pt x="1641" y="116"/>
                    <a:pt x="1713"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5" name="Line 38"/>
            <p:cNvSpPr>
              <a:spLocks noChangeShapeType="1"/>
            </p:cNvSpPr>
            <p:nvPr/>
          </p:nvSpPr>
          <p:spPr bwMode="auto">
            <a:xfrm>
              <a:off x="3096" y="6499"/>
              <a:ext cx="9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6" name="Line 37"/>
            <p:cNvSpPr>
              <a:spLocks noChangeShapeType="1"/>
            </p:cNvSpPr>
            <p:nvPr/>
          </p:nvSpPr>
          <p:spPr bwMode="auto">
            <a:xfrm>
              <a:off x="3096" y="6499"/>
              <a:ext cx="750" cy="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7" name="Line 36"/>
            <p:cNvSpPr>
              <a:spLocks noChangeShapeType="1"/>
            </p:cNvSpPr>
            <p:nvPr/>
          </p:nvSpPr>
          <p:spPr bwMode="auto">
            <a:xfrm>
              <a:off x="3096" y="6497"/>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8" name="Text Box 35"/>
            <p:cNvSpPr txBox="1">
              <a:spLocks noChangeArrowheads="1"/>
            </p:cNvSpPr>
            <p:nvPr/>
          </p:nvSpPr>
          <p:spPr bwMode="auto">
            <a:xfrm>
              <a:off x="2806" y="6280"/>
              <a:ext cx="60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19" name="Text Box 34"/>
            <p:cNvSpPr txBox="1">
              <a:spLocks noChangeArrowheads="1"/>
            </p:cNvSpPr>
            <p:nvPr/>
          </p:nvSpPr>
          <p:spPr bwMode="auto">
            <a:xfrm>
              <a:off x="3976" y="6290"/>
              <a:ext cx="4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 name="Text Box 33"/>
            <p:cNvSpPr txBox="1">
              <a:spLocks noChangeArrowheads="1"/>
            </p:cNvSpPr>
            <p:nvPr/>
          </p:nvSpPr>
          <p:spPr bwMode="auto">
            <a:xfrm>
              <a:off x="3726" y="7245"/>
              <a:ext cx="60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32"/>
            <p:cNvSpPr txBox="1">
              <a:spLocks noChangeArrowheads="1"/>
            </p:cNvSpPr>
            <p:nvPr/>
          </p:nvSpPr>
          <p:spPr bwMode="auto">
            <a:xfrm>
              <a:off x="2883" y="7211"/>
              <a:ext cx="6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2" name="Text Box 31"/>
            <p:cNvSpPr txBox="1">
              <a:spLocks noChangeArrowheads="1"/>
            </p:cNvSpPr>
            <p:nvPr/>
          </p:nvSpPr>
          <p:spPr bwMode="auto">
            <a:xfrm>
              <a:off x="3117" y="7500"/>
              <a:ext cx="8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图</a:t>
              </a: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sz="1600" b="0" i="0" u="none" strike="noStrike" cap="none" normalizeH="0" baseline="0">
                <a:ln>
                  <a:noFill/>
                </a:ln>
                <a:solidFill>
                  <a:schemeClr val="tx1"/>
                </a:solidFill>
                <a:effectLst/>
                <a:latin typeface="Arial" pitchFamily="34" charset="0"/>
                <a:cs typeface="Arial" pitchFamily="34" charset="0"/>
              </a:endParaRPr>
            </a:p>
          </p:txBody>
        </p:sp>
        <p:sp>
          <p:nvSpPr>
            <p:cNvPr id="23" name="Line 30"/>
            <p:cNvSpPr>
              <a:spLocks noChangeShapeType="1"/>
            </p:cNvSpPr>
            <p:nvPr/>
          </p:nvSpPr>
          <p:spPr bwMode="auto">
            <a:xfrm flipH="1">
              <a:off x="3852" y="6494"/>
              <a:ext cx="164" cy="7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24" name="Line 29"/>
            <p:cNvSpPr>
              <a:spLocks noChangeShapeType="1"/>
            </p:cNvSpPr>
            <p:nvPr/>
          </p:nvSpPr>
          <p:spPr bwMode="auto">
            <a:xfrm flipH="1">
              <a:off x="6388" y="7863"/>
              <a:ext cx="1186" cy="7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25" name="Text Box 28"/>
            <p:cNvSpPr txBox="1">
              <a:spLocks noChangeArrowheads="1"/>
            </p:cNvSpPr>
            <p:nvPr/>
          </p:nvSpPr>
          <p:spPr bwMode="auto">
            <a:xfrm>
              <a:off x="6289" y="9203"/>
              <a:ext cx="74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W</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ba</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7"/>
            <p:cNvSpPr>
              <a:spLocks noChangeArrowheads="1"/>
            </p:cNvSpPr>
            <p:nvPr/>
          </p:nvSpPr>
          <p:spPr bwMode="auto">
            <a:xfrm>
              <a:off x="6384" y="8661"/>
              <a:ext cx="484" cy="1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27" name="Line 26"/>
            <p:cNvSpPr>
              <a:spLocks noChangeShapeType="1"/>
            </p:cNvSpPr>
            <p:nvPr/>
          </p:nvSpPr>
          <p:spPr bwMode="auto">
            <a:xfrm>
              <a:off x="8740" y="7880"/>
              <a:ext cx="124" cy="2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28" name="Text Box 25"/>
            <p:cNvSpPr txBox="1">
              <a:spLocks noChangeArrowheads="1"/>
            </p:cNvSpPr>
            <p:nvPr/>
          </p:nvSpPr>
          <p:spPr bwMode="auto">
            <a:xfrm>
              <a:off x="4802" y="6160"/>
              <a:ext cx="561" cy="5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29" name="Text Box 24"/>
            <p:cNvSpPr txBox="1">
              <a:spLocks noChangeArrowheads="1"/>
            </p:cNvSpPr>
            <p:nvPr/>
          </p:nvSpPr>
          <p:spPr bwMode="auto">
            <a:xfrm>
              <a:off x="8700" y="8137"/>
              <a:ext cx="561" cy="58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err="1">
                  <a:ln>
                    <a:noFill/>
                  </a:ln>
                  <a:solidFill>
                    <a:schemeClr val="tx1"/>
                  </a:solidFill>
                  <a:effectLst/>
                  <a:latin typeface="Times New Roman" pitchFamily="18" charset="0"/>
                  <a:ea typeface="SimSun" pitchFamily="2" charset="-122"/>
                  <a:cs typeface="Times New Roman" pitchFamily="18" charset="0"/>
                </a:rPr>
                <a:t>u</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0" name="Text Box 23"/>
            <p:cNvSpPr txBox="1">
              <a:spLocks noChangeArrowheads="1"/>
            </p:cNvSpPr>
            <p:nvPr/>
          </p:nvSpPr>
          <p:spPr bwMode="auto">
            <a:xfrm>
              <a:off x="7484" y="6219"/>
              <a:ext cx="540" cy="57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b</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1" name="Text Box 22"/>
            <p:cNvSpPr txBox="1">
              <a:spLocks noChangeArrowheads="1"/>
            </p:cNvSpPr>
            <p:nvPr/>
          </p:nvSpPr>
          <p:spPr bwMode="auto">
            <a:xfrm>
              <a:off x="5995" y="9951"/>
              <a:ext cx="561" cy="60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P</a:t>
              </a:r>
              <a:r>
                <a:rPr kumimoji="0" lang="en-US" altLang="zh-CN" sz="2400" b="0" i="1"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b’</a:t>
              </a: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21"/>
            <p:cNvSpPr txBox="1">
              <a:spLocks noChangeArrowheads="1"/>
            </p:cNvSpPr>
            <p:nvPr/>
          </p:nvSpPr>
          <p:spPr bwMode="auto">
            <a:xfrm>
              <a:off x="3430" y="8539"/>
              <a:ext cx="5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3" name="Oval 20"/>
            <p:cNvSpPr>
              <a:spLocks noChangeArrowheads="1"/>
            </p:cNvSpPr>
            <p:nvPr/>
          </p:nvSpPr>
          <p:spPr bwMode="auto">
            <a:xfrm>
              <a:off x="3500" y="8692"/>
              <a:ext cx="268" cy="2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4" name="Text Box 19"/>
            <p:cNvSpPr txBox="1">
              <a:spLocks noChangeArrowheads="1"/>
            </p:cNvSpPr>
            <p:nvPr/>
          </p:nvSpPr>
          <p:spPr bwMode="auto">
            <a:xfrm>
              <a:off x="3396" y="9634"/>
              <a:ext cx="5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itchFamily="34" charset="0"/>
                <a:cs typeface="Arial" pitchFamily="34" charset="0"/>
              </a:endParaRPr>
            </a:p>
          </p:txBody>
        </p:sp>
        <p:sp>
          <p:nvSpPr>
            <p:cNvPr id="35" name="Oval 18"/>
            <p:cNvSpPr>
              <a:spLocks noChangeArrowheads="1"/>
            </p:cNvSpPr>
            <p:nvPr/>
          </p:nvSpPr>
          <p:spPr bwMode="auto">
            <a:xfrm>
              <a:off x="3466" y="9808"/>
              <a:ext cx="268" cy="2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6" name="Line 17"/>
            <p:cNvSpPr>
              <a:spLocks noChangeShapeType="1"/>
            </p:cNvSpPr>
            <p:nvPr/>
          </p:nvSpPr>
          <p:spPr bwMode="auto">
            <a:xfrm flipV="1">
              <a:off x="3678" y="6448"/>
              <a:ext cx="1650" cy="22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7" name="Line 16"/>
            <p:cNvSpPr>
              <a:spLocks noChangeShapeType="1"/>
            </p:cNvSpPr>
            <p:nvPr/>
          </p:nvSpPr>
          <p:spPr bwMode="auto">
            <a:xfrm>
              <a:off x="3764" y="8848"/>
              <a:ext cx="2630" cy="12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8" name="Line 15"/>
            <p:cNvSpPr>
              <a:spLocks noChangeShapeType="1"/>
            </p:cNvSpPr>
            <p:nvPr/>
          </p:nvSpPr>
          <p:spPr bwMode="auto">
            <a:xfrm flipV="1">
              <a:off x="3725" y="8153"/>
              <a:ext cx="5173" cy="17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39" name="Line 14"/>
            <p:cNvSpPr>
              <a:spLocks noChangeShapeType="1"/>
            </p:cNvSpPr>
            <p:nvPr/>
          </p:nvSpPr>
          <p:spPr bwMode="auto">
            <a:xfrm flipV="1">
              <a:off x="3688" y="6469"/>
              <a:ext cx="3865" cy="33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0" name="Line 13"/>
            <p:cNvSpPr>
              <a:spLocks noChangeShapeType="1"/>
            </p:cNvSpPr>
            <p:nvPr/>
          </p:nvSpPr>
          <p:spPr bwMode="auto">
            <a:xfrm flipV="1">
              <a:off x="5322" y="6455"/>
              <a:ext cx="485" cy="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1" name="Line 12"/>
            <p:cNvSpPr>
              <a:spLocks noChangeShapeType="1"/>
            </p:cNvSpPr>
            <p:nvPr/>
          </p:nvSpPr>
          <p:spPr bwMode="auto">
            <a:xfrm>
              <a:off x="5814" y="6434"/>
              <a:ext cx="1" cy="1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2" name="Line 11"/>
            <p:cNvSpPr>
              <a:spLocks noChangeShapeType="1"/>
            </p:cNvSpPr>
            <p:nvPr/>
          </p:nvSpPr>
          <p:spPr bwMode="auto">
            <a:xfrm>
              <a:off x="5314" y="7900"/>
              <a:ext cx="5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3" name="Line 10"/>
            <p:cNvSpPr>
              <a:spLocks noChangeShapeType="1"/>
            </p:cNvSpPr>
            <p:nvPr/>
          </p:nvSpPr>
          <p:spPr bwMode="auto">
            <a:xfrm>
              <a:off x="7051" y="6431"/>
              <a:ext cx="8" cy="14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4" name="Line 9"/>
            <p:cNvSpPr>
              <a:spLocks noChangeShapeType="1"/>
            </p:cNvSpPr>
            <p:nvPr/>
          </p:nvSpPr>
          <p:spPr bwMode="auto">
            <a:xfrm>
              <a:off x="8749" y="6468"/>
              <a:ext cx="45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5" name="Line 8"/>
            <p:cNvSpPr>
              <a:spLocks noChangeShapeType="1"/>
            </p:cNvSpPr>
            <p:nvPr/>
          </p:nvSpPr>
          <p:spPr bwMode="auto">
            <a:xfrm flipH="1">
              <a:off x="9210" y="6460"/>
              <a:ext cx="9" cy="14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6" name="Line 7"/>
            <p:cNvSpPr>
              <a:spLocks noChangeShapeType="1"/>
            </p:cNvSpPr>
            <p:nvPr/>
          </p:nvSpPr>
          <p:spPr bwMode="auto">
            <a:xfrm>
              <a:off x="8748" y="7893"/>
              <a:ext cx="48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7" name="Line 6"/>
            <p:cNvSpPr>
              <a:spLocks noChangeShapeType="1"/>
            </p:cNvSpPr>
            <p:nvPr/>
          </p:nvSpPr>
          <p:spPr bwMode="auto">
            <a:xfrm>
              <a:off x="7559" y="6436"/>
              <a:ext cx="0" cy="144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8" name="Line 5"/>
            <p:cNvSpPr>
              <a:spLocks noChangeShapeType="1"/>
            </p:cNvSpPr>
            <p:nvPr/>
          </p:nvSpPr>
          <p:spPr bwMode="auto">
            <a:xfrm>
              <a:off x="6393" y="8659"/>
              <a:ext cx="47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9" name="Line 4"/>
            <p:cNvSpPr>
              <a:spLocks noChangeShapeType="1"/>
            </p:cNvSpPr>
            <p:nvPr/>
          </p:nvSpPr>
          <p:spPr bwMode="auto">
            <a:xfrm>
              <a:off x="6848" y="8659"/>
              <a:ext cx="7" cy="14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0" name="Line 3"/>
            <p:cNvSpPr>
              <a:spLocks noChangeShapeType="1"/>
            </p:cNvSpPr>
            <p:nvPr/>
          </p:nvSpPr>
          <p:spPr bwMode="auto">
            <a:xfrm>
              <a:off x="6378" y="10090"/>
              <a:ext cx="49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1" name="Text Box 2"/>
            <p:cNvSpPr txBox="1">
              <a:spLocks noChangeArrowheads="1"/>
            </p:cNvSpPr>
            <p:nvPr/>
          </p:nvSpPr>
          <p:spPr bwMode="auto">
            <a:xfrm>
              <a:off x="7317" y="9306"/>
              <a:ext cx="2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对应于</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2-cover {</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u</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的哈密尔顿回路</a:t>
              </a:r>
              <a:endParaRPr kumimoji="0" lang="zh-CN" sz="2000" b="0" i="0" u="none" strike="noStrike" cap="none" normalizeH="0" baseline="0" dirty="0">
                <a:ln>
                  <a:noFill/>
                </a:ln>
                <a:solidFill>
                  <a:schemeClr val="tx1"/>
                </a:solidFill>
                <a:effectLst/>
                <a:latin typeface="Arial" pitchFamily="34" charset="0"/>
                <a:cs typeface="Arial" pitchFamily="34" charset="0"/>
              </a:endParaRPr>
            </a:p>
          </p:txBody>
        </p:sp>
      </p:grpSp>
      <p:sp>
        <p:nvSpPr>
          <p:cNvPr id="52" name="TextBox 51"/>
          <p:cNvSpPr txBox="1"/>
          <p:nvPr/>
        </p:nvSpPr>
        <p:spPr>
          <a:xfrm>
            <a:off x="1203914" y="4038600"/>
            <a:ext cx="7330486" cy="2148024"/>
          </a:xfrm>
          <a:prstGeom prst="rect">
            <a:avLst/>
          </a:prstGeom>
          <a:noFill/>
        </p:spPr>
        <p:txBody>
          <a:bodyPr wrap="square" rtlCol="0">
            <a:spAutoFit/>
          </a:bodyPr>
          <a:lstStyle/>
          <a:p>
            <a:pPr marL="457200" lvl="0" indent="-457200">
              <a:lnSpc>
                <a:spcPct val="150000"/>
              </a:lnSpc>
              <a:buAutoNum type="alphaLcParenBoth" startAt="2"/>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中有一条哈密尔顿回路，从选择器</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开始。因为每个顶点正好出现一次，我们可假定选择器顶点</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s</a:t>
            </a:r>
            <a:r>
              <a:rPr lang="en-US" sz="2800" i="1" baseline="-25000" dirty="0" err="1">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顺序在回路中出现。既使不按这个顺序，把它们交换为这个顺序后仍然是一条哈密尔顿回路。 </a:t>
            </a:r>
            <a:endParaRPr lang="en-US" altLang="zh-CN" dirty="0">
              <a:latin typeface="Times New Roman" pitchFamily="18" charset="0"/>
              <a:ea typeface="SimSun" pitchFamily="2" charset="-122"/>
              <a:cs typeface="Times New Roman" pitchFamily="18" charset="0"/>
            </a:endParaRPr>
          </a:p>
          <a:p>
            <a:pPr lvl="0">
              <a:lnSpc>
                <a:spcPct val="150000"/>
              </a:lnSpc>
            </a:pPr>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接下页</a:t>
            </a:r>
            <a:r>
              <a:rPr lang="en-US" b="1" dirty="0">
                <a:latin typeface="Times New Roman" pitchFamily="18" charset="0"/>
                <a:ea typeface="SimSun" pitchFamily="2" charset="-122"/>
                <a:cs typeface="Times New Roman" pitchFamily="18" charset="0"/>
              </a:rPr>
              <a:t>)</a:t>
            </a:r>
          </a:p>
        </p:txBody>
      </p:sp>
      <p:sp>
        <p:nvSpPr>
          <p:cNvPr id="3" name="文本框 2">
            <a:extLst>
              <a:ext uri="{FF2B5EF4-FFF2-40B4-BE49-F238E27FC236}">
                <a16:creationId xmlns:a16="http://schemas.microsoft.com/office/drawing/2014/main" id="{4B4DD286-C3FB-4437-A064-A2D64B4CC31E}"/>
              </a:ext>
            </a:extLst>
          </p:cNvPr>
          <p:cNvSpPr txBox="1"/>
          <p:nvPr/>
        </p:nvSpPr>
        <p:spPr>
          <a:xfrm>
            <a:off x="1682278" y="2285545"/>
            <a:ext cx="426720" cy="461665"/>
          </a:xfrm>
          <a:prstGeom prst="rect">
            <a:avLst/>
          </a:prstGeom>
          <a:noFill/>
        </p:spPr>
        <p:txBody>
          <a:bodyPr wrap="none" rtlCol="0">
            <a:spAutoFit/>
          </a:bodyPr>
          <a:lstStyle/>
          <a:p>
            <a:r>
              <a:rPr lang="en-US" sz="2400" i="1" dirty="0">
                <a:latin typeface="Times" panose="02020603050405020304" pitchFamily="18" charset="0"/>
              </a:rPr>
              <a:t>s</a:t>
            </a:r>
            <a:r>
              <a:rPr lang="en-US" sz="2800" baseline="-15000" dirty="0"/>
              <a:t>1</a:t>
            </a:r>
            <a:endParaRPr lang="en-US" baseline="-15000" dirty="0"/>
          </a:p>
        </p:txBody>
      </p:sp>
      <p:sp>
        <p:nvSpPr>
          <p:cNvPr id="53" name="文本框 52">
            <a:extLst>
              <a:ext uri="{FF2B5EF4-FFF2-40B4-BE49-F238E27FC236}">
                <a16:creationId xmlns:a16="http://schemas.microsoft.com/office/drawing/2014/main" id="{C709F06E-A4DF-4447-9E82-9310FB3BD636}"/>
              </a:ext>
            </a:extLst>
          </p:cNvPr>
          <p:cNvSpPr txBox="1"/>
          <p:nvPr/>
        </p:nvSpPr>
        <p:spPr>
          <a:xfrm>
            <a:off x="1678350" y="3203892"/>
            <a:ext cx="426720" cy="461665"/>
          </a:xfrm>
          <a:prstGeom prst="rect">
            <a:avLst/>
          </a:prstGeom>
          <a:noFill/>
        </p:spPr>
        <p:txBody>
          <a:bodyPr wrap="none" rtlCol="0">
            <a:spAutoFit/>
          </a:bodyPr>
          <a:lstStyle/>
          <a:p>
            <a:r>
              <a:rPr lang="en-US" sz="2400" i="1" dirty="0">
                <a:latin typeface="Times" panose="02020603050405020304" pitchFamily="18" charset="0"/>
              </a:rPr>
              <a:t>s</a:t>
            </a:r>
            <a:r>
              <a:rPr lang="en-US" sz="2800" baseline="-15000" dirty="0"/>
              <a:t>2</a:t>
            </a:r>
            <a:endParaRPr lang="en-US" baseline="-15000" dirty="0"/>
          </a:p>
        </p:txBody>
      </p:sp>
    </p:spTree>
    <p:extLst>
      <p:ext uri="{BB962C8B-B14F-4D97-AF65-F5344CB8AC3E}">
        <p14:creationId xmlns:p14="http://schemas.microsoft.com/office/powerpoint/2010/main" val="1234952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14-52</a:t>
            </a:r>
          </a:p>
        </p:txBody>
      </p:sp>
      <p:sp>
        <p:nvSpPr>
          <p:cNvPr id="3" name="TextBox 2"/>
          <p:cNvSpPr txBox="1"/>
          <p:nvPr/>
        </p:nvSpPr>
        <p:spPr>
          <a:xfrm>
            <a:off x="838200" y="685800"/>
            <a:ext cx="7543800" cy="4240905"/>
          </a:xfrm>
          <a:prstGeom prst="rect">
            <a:avLst/>
          </a:prstGeom>
          <a:noFill/>
        </p:spPr>
        <p:txBody>
          <a:bodyPr wrap="square" rtlCol="0">
            <a:spAutoFit/>
          </a:bodyPr>
          <a:lstStyle/>
          <a:p>
            <a:pPr lvl="0">
              <a:lnSpc>
                <a:spcPct val="150000"/>
              </a:lnSpc>
            </a:pPr>
            <a:r>
              <a:rPr lang="en-US" altLang="zh-CN" b="1" dirty="0"/>
              <a:t>(</a:t>
            </a:r>
            <a:r>
              <a:rPr lang="en-US" altLang="zh-CN" b="1" dirty="0" err="1">
                <a:latin typeface="Times New Roman" pitchFamily="18" charset="0"/>
                <a:ea typeface="SimSun" pitchFamily="2" charset="-122"/>
                <a:cs typeface="Times New Roman" pitchFamily="18" charset="0"/>
              </a:rPr>
              <a:t>接上页</a:t>
            </a:r>
            <a:r>
              <a:rPr lang="en-US" altLang="zh-CN" b="1" dirty="0">
                <a:latin typeface="Times New Roman" pitchFamily="18" charset="0"/>
                <a:ea typeface="SimSun" pitchFamily="2" charset="-122"/>
                <a:cs typeface="Times New Roman" pitchFamily="18" charset="0"/>
              </a:rPr>
              <a:t>) </a:t>
            </a:r>
          </a:p>
          <a:p>
            <a:pPr lvl="0" indent="457200">
              <a:lnSpc>
                <a:spcPct val="150000"/>
              </a:lnSpc>
            </a:pPr>
            <a:r>
              <a:rPr lang="zh-CN" altLang="en-US" dirty="0">
                <a:latin typeface="Times New Roman" pitchFamily="18" charset="0"/>
                <a:ea typeface="SimSun" pitchFamily="2" charset="-122"/>
                <a:cs typeface="Times New Roman" pitchFamily="18" charset="0"/>
              </a:rPr>
              <a:t>我们用</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表示选择器</a:t>
            </a:r>
            <a:r>
              <a:rPr lang="en-US" i="1" dirty="0" err="1">
                <a:latin typeface="Times New Roman" pitchFamily="18" charset="0"/>
                <a:ea typeface="SimSun" pitchFamily="2" charset="-122"/>
                <a:cs typeface="Times New Roman" pitchFamily="18" charset="0"/>
              </a:rPr>
              <a:t>s</a:t>
            </a:r>
            <a:r>
              <a:rPr lang="en-US" sz="2800" i="1" baseline="-25000" dirty="0" err="1">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和选择器</a:t>
            </a:r>
            <a:r>
              <a:rPr lang="en-US"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 mod </a:t>
            </a:r>
            <a:r>
              <a:rPr lang="en-US" sz="2800" i="1" baseline="-25000"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）之间的一段路径。由小器具的构造可知，</a:t>
            </a:r>
            <a:r>
              <a:rPr lang="en-US" dirty="0">
                <a:latin typeface="Times New Roman" pitchFamily="18" charset="0"/>
                <a:ea typeface="SimSun" pitchFamily="2" charset="-122"/>
                <a:cs typeface="Times New Roman" pitchFamily="18" charset="0"/>
              </a:rPr>
              <a:t>&lt;</a:t>
            </a:r>
            <a:r>
              <a:rPr lang="en-US"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&gt;</a:t>
            </a:r>
            <a:r>
              <a:rPr lang="zh-CN" altLang="en-US" dirty="0">
                <a:latin typeface="Times New Roman" pitchFamily="18" charset="0"/>
                <a:ea typeface="SimSun" pitchFamily="2" charset="-122"/>
                <a:cs typeface="Times New Roman" pitchFamily="18" charset="0"/>
              </a:rPr>
              <a:t>必定是一段对应于</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中某个顶点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的路径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。我们把顶点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选为</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的一个</a:t>
            </a:r>
            <a:r>
              <a:rPr lang="en-US" altLang="zh-CN"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中的顶点。这样，我们可一共选出</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个点，形成</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个顶点的集合</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。我们说，</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。这是因为</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中每个小器具都被回路中某个路径</a:t>
            </a:r>
            <a:r>
              <a:rPr lang="en-US" i="1" dirty="0" err="1">
                <a:latin typeface="Times New Roman" pitchFamily="18" charset="0"/>
                <a:ea typeface="SimSun" pitchFamily="2" charset="-122"/>
                <a:cs typeface="Times New Roman" pitchFamily="18" charset="0"/>
              </a:rPr>
              <a:t>P</a:t>
            </a:r>
            <a:r>
              <a:rPr lang="en-US" sz="2800" i="1" baseline="-25000"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穿过，那么这个小器具对应的</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中的边一定关联于顶点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。所以</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中的每一条边一定关联于顶点</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中某个顶点，</a:t>
            </a:r>
            <a:r>
              <a:rPr lang="en-US" i="1" dirty="0">
                <a:latin typeface="Times New Roman" pitchFamily="18" charset="0"/>
                <a:ea typeface="SimSun" pitchFamily="2" charset="-122"/>
                <a:cs typeface="Times New Roman" pitchFamily="18" charset="0"/>
              </a:rPr>
              <a:t> S</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  </a:t>
            </a:r>
            <a:endParaRPr lang="en-US" altLang="zh-CN" dirty="0">
              <a:latin typeface="Times New Roman" pitchFamily="18" charset="0"/>
              <a:ea typeface="SimSun" pitchFamily="2" charset="-122"/>
              <a:cs typeface="Times New Roman" pitchFamily="18" charset="0"/>
              <a:sym typeface="Symbol"/>
            </a:endParaRPr>
          </a:p>
          <a:p>
            <a:pPr lvl="0" indent="457200">
              <a:lnSpc>
                <a:spcPct val="150000"/>
              </a:lnSpc>
            </a:pPr>
            <a:r>
              <a:rPr lang="en-US" dirty="0">
                <a:latin typeface="Times New Roman" pitchFamily="18" charset="0"/>
                <a:ea typeface="SimSun" pitchFamily="2" charset="-122"/>
                <a:cs typeface="Times New Roman" pitchFamily="18" charset="0"/>
                <a:sym typeface="Symbol"/>
              </a:rPr>
              <a:t>因</a:t>
            </a:r>
            <a:r>
              <a:rPr lang="zh-CN" altLang="en-US" dirty="0">
                <a:latin typeface="Times New Roman" pitchFamily="18" charset="0"/>
                <a:ea typeface="SimSun" pitchFamily="2" charset="-122"/>
                <a:cs typeface="Times New Roman" pitchFamily="18" charset="0"/>
                <a:sym typeface="Symbol"/>
              </a:rPr>
              <a:t>此，</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有一个</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-cover</a:t>
            </a:r>
            <a:r>
              <a:rPr lang="zh-CN" altLang="en-US" dirty="0">
                <a:latin typeface="Times New Roman" pitchFamily="18" charset="0"/>
                <a:ea typeface="SimSun" pitchFamily="2" charset="-122"/>
                <a:cs typeface="Times New Roman" pitchFamily="18" charset="0"/>
              </a:rPr>
              <a:t>当且仅当</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有哈密尔顿回路</a:t>
            </a:r>
            <a:r>
              <a:rPr lang="en-US" altLang="zh-CN" dirty="0">
                <a:latin typeface="Times New Roman" pitchFamily="18" charset="0"/>
                <a:ea typeface="SimSun" pitchFamily="2" charset="-122"/>
                <a:cs typeface="Times New Roman" pitchFamily="18" charset="0"/>
              </a:rPr>
              <a:t>, </a:t>
            </a:r>
            <a:r>
              <a:rPr lang="en-US" dirty="0">
                <a:highlight>
                  <a:srgbClr val="00FFFF"/>
                </a:highlight>
                <a:latin typeface="Times New Roman" pitchFamily="18" charset="0"/>
                <a:ea typeface="SimSun" pitchFamily="2" charset="-122"/>
                <a:cs typeface="Times New Roman" pitchFamily="18" charset="0"/>
              </a:rPr>
              <a:t>Vertex-Cover</a:t>
            </a:r>
            <a:r>
              <a:rPr lang="zh-CN" altLang="en-US" dirty="0">
                <a:highlight>
                  <a:srgbClr val="00FFFF"/>
                </a:highlight>
                <a:latin typeface="Times New Roman" pitchFamily="18" charset="0"/>
                <a:ea typeface="SimSun" pitchFamily="2" charset="-122"/>
                <a:cs typeface="Times New Roman" pitchFamily="18" charset="0"/>
              </a:rPr>
              <a:t>问题</a:t>
            </a:r>
            <a:r>
              <a:rPr lang="en-US" b="1" dirty="0">
                <a:highlight>
                  <a:srgbClr val="00FFFF"/>
                </a:highlight>
                <a:latin typeface="Times New Roman" pitchFamily="18" charset="0"/>
                <a:ea typeface="SimSun" pitchFamily="2" charset="-122"/>
                <a:cs typeface="Times New Roman" pitchFamily="18" charset="0"/>
                <a:sym typeface="Symbol"/>
              </a:rPr>
              <a:t></a:t>
            </a:r>
            <a:r>
              <a:rPr lang="en-US" sz="2800" b="1" baseline="-25000" dirty="0">
                <a:highlight>
                  <a:srgbClr val="00FFFF"/>
                </a:highlight>
                <a:latin typeface="Times New Roman" pitchFamily="18" charset="0"/>
                <a:ea typeface="SimSun" pitchFamily="2" charset="-122"/>
                <a:cs typeface="Times New Roman" pitchFamily="18" charset="0"/>
              </a:rPr>
              <a:t>p</a:t>
            </a:r>
            <a:r>
              <a:rPr lang="zh-CN" altLang="en-US" dirty="0">
                <a:highlight>
                  <a:srgbClr val="00FFFF"/>
                </a:highlight>
                <a:latin typeface="Times New Roman" pitchFamily="18" charset="0"/>
                <a:ea typeface="SimSun" pitchFamily="2" charset="-122"/>
                <a:cs typeface="Times New Roman" pitchFamily="18" charset="0"/>
              </a:rPr>
              <a:t>哈密尔顿回路问题</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01443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14-53</a:t>
            </a:r>
          </a:p>
        </p:txBody>
      </p:sp>
      <p:sp>
        <p:nvSpPr>
          <p:cNvPr id="3" name="TextBox 2"/>
          <p:cNvSpPr txBox="1"/>
          <p:nvPr/>
        </p:nvSpPr>
        <p:spPr>
          <a:xfrm>
            <a:off x="1066800" y="838200"/>
            <a:ext cx="7010400" cy="4447371"/>
          </a:xfrm>
          <a:prstGeom prst="rect">
            <a:avLst/>
          </a:prstGeom>
          <a:noFill/>
        </p:spPr>
        <p:txBody>
          <a:bodyPr wrap="square" rtlCol="0">
            <a:spAutoFit/>
          </a:bodyPr>
          <a:lstStyle/>
          <a:p>
            <a:pPr marL="465138" indent="-465138">
              <a:lnSpc>
                <a:spcPct val="150000"/>
              </a:lnSpc>
            </a:pPr>
            <a:r>
              <a:rPr lang="en-US" sz="2400" b="1" dirty="0">
                <a:latin typeface="Times New Roman" pitchFamily="18" charset="0"/>
                <a:ea typeface="SimSun" pitchFamily="2" charset="-122"/>
                <a:cs typeface="Times New Roman" pitchFamily="18" charset="0"/>
              </a:rPr>
              <a:t>Hamilton-Cycle</a:t>
            </a:r>
            <a:r>
              <a:rPr lang="zh-CN" altLang="en-US" sz="2400" b="1" dirty="0">
                <a:latin typeface="Times New Roman" pitchFamily="18" charset="0"/>
                <a:ea typeface="SimSun" pitchFamily="2" charset="-122"/>
                <a:cs typeface="Times New Roman" pitchFamily="18" charset="0"/>
              </a:rPr>
              <a:t>问题 </a:t>
            </a:r>
            <a:r>
              <a:rPr lang="en-US" sz="2400" b="1" dirty="0">
                <a:latin typeface="Times New Roman" pitchFamily="18" charset="0"/>
                <a:ea typeface="SimSun" pitchFamily="2" charset="-122"/>
                <a:cs typeface="Times New Roman" pitchFamily="18" charset="0"/>
                <a:sym typeface="Symbol"/>
              </a:rPr>
              <a:t></a:t>
            </a:r>
            <a:r>
              <a:rPr lang="en-US" sz="3200" b="1" baseline="-25000" dirty="0">
                <a:latin typeface="Times New Roman" pitchFamily="18" charset="0"/>
                <a:ea typeface="SimSun" pitchFamily="2" charset="-122"/>
                <a:cs typeface="Times New Roman" pitchFamily="18" charset="0"/>
              </a:rPr>
              <a:t>p</a:t>
            </a:r>
            <a:r>
              <a:rPr lang="en-US" sz="2400" b="1" dirty="0">
                <a:latin typeface="Times New Roman" pitchFamily="18" charset="0"/>
                <a:ea typeface="SimSun" pitchFamily="2" charset="-122"/>
                <a:cs typeface="Times New Roman" pitchFamily="18" charset="0"/>
              </a:rPr>
              <a:t> TSP</a:t>
            </a:r>
            <a:r>
              <a:rPr lang="zh-CN" altLang="en-US" sz="2400" b="1" dirty="0">
                <a:latin typeface="Times New Roman" pitchFamily="18" charset="0"/>
                <a:ea typeface="SimSun" pitchFamily="2" charset="-122"/>
                <a:cs typeface="Times New Roman" pitchFamily="18" charset="0"/>
              </a:rPr>
              <a:t>问题 </a:t>
            </a:r>
            <a:r>
              <a:rPr lang="en-US" altLang="zh-CN" sz="2400" b="1" dirty="0">
                <a:latin typeface="Times New Roman" pitchFamily="18" charset="0"/>
                <a:ea typeface="SimSun" pitchFamily="2" charset="-122"/>
                <a:cs typeface="Times New Roman" pitchFamily="18" charset="0"/>
              </a:rPr>
              <a:t>(Traveling 					Salesman’s Problem)</a:t>
            </a:r>
          </a:p>
          <a:p>
            <a:pPr marL="465138" indent="-465138">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给定一个带权完全图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，求解</a:t>
            </a:r>
            <a:r>
              <a:rPr lang="en-US" dirty="0">
                <a:latin typeface="Times New Roman" pitchFamily="18" charset="0"/>
                <a:ea typeface="SimSun" pitchFamily="2" charset="-122"/>
                <a:cs typeface="Times New Roman" pitchFamily="18" charset="0"/>
              </a:rPr>
              <a:t>TSP</a:t>
            </a:r>
            <a:r>
              <a:rPr lang="zh-CN" altLang="en-US" dirty="0">
                <a:latin typeface="Times New Roman" pitchFamily="18" charset="0"/>
                <a:ea typeface="SimSun" pitchFamily="2" charset="-122"/>
                <a:cs typeface="Times New Roman" pitchFamily="18" charset="0"/>
              </a:rPr>
              <a:t>问题</a:t>
            </a:r>
            <a:r>
              <a:rPr lang="en-US" altLang="zh-CN"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货郎担问题</a:t>
            </a:r>
            <a:r>
              <a:rPr lang="en-US" altLang="zh-CN" b="1"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，是找出</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中一条</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总权值最小的哈密尔顿回路</a:t>
            </a:r>
            <a:r>
              <a:rPr lang="zh-CN" altLang="en-US" dirty="0">
                <a:latin typeface="Times New Roman" pitchFamily="18" charset="0"/>
                <a:ea typeface="SimSun" pitchFamily="2" charset="-122"/>
                <a:cs typeface="Times New Roman" pitchFamily="18" charset="0"/>
              </a:rPr>
              <a:t>，称为</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货郎担回路</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对应的判断型问题是，</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中是否存在一条总权值不大于</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的哈密尔顿回路？</a:t>
            </a:r>
            <a:endParaRPr lang="en-US" altLang="zh-CN"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我们证明</a:t>
            </a:r>
            <a:r>
              <a:rPr lang="en-US" dirty="0">
                <a:latin typeface="Times New Roman" pitchFamily="18" charset="0"/>
                <a:ea typeface="SimSun" pitchFamily="2" charset="-122"/>
                <a:cs typeface="Times New Roman" pitchFamily="18" charset="0"/>
              </a:rPr>
              <a:t>Hamilton-Cycle</a:t>
            </a:r>
            <a:r>
              <a:rPr lang="zh-CN" altLang="en-US" dirty="0">
                <a:latin typeface="Times New Roman" pitchFamily="18" charset="0"/>
                <a:ea typeface="SimSun" pitchFamily="2" charset="-122"/>
                <a:cs typeface="Times New Roman" pitchFamily="18" charset="0"/>
              </a:rPr>
              <a:t>问题 </a:t>
            </a:r>
            <a:r>
              <a:rPr lang="en-US" b="1" dirty="0">
                <a:latin typeface="Times New Roman" pitchFamily="18" charset="0"/>
                <a:ea typeface="SimSun" pitchFamily="2" charset="-122"/>
                <a:cs typeface="Times New Roman" pitchFamily="18" charset="0"/>
                <a:sym typeface="Symbol"/>
              </a:rPr>
              <a:t></a:t>
            </a:r>
            <a:r>
              <a:rPr lang="en-US" sz="2800" b="1" baseline="-25000" dirty="0">
                <a:latin typeface="Times New Roman" pitchFamily="18" charset="0"/>
                <a:ea typeface="SimSun" pitchFamily="2" charset="-122"/>
                <a:cs typeface="Times New Roman" pitchFamily="18" charset="0"/>
              </a:rPr>
              <a:t>p</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TSP</a:t>
            </a:r>
            <a:r>
              <a:rPr lang="zh-CN" altLang="en-US" dirty="0">
                <a:latin typeface="Times New Roman" pitchFamily="18" charset="0"/>
                <a:ea typeface="SimSun" pitchFamily="2" charset="-122"/>
                <a:cs typeface="Times New Roman" pitchFamily="18" charset="0"/>
              </a:rPr>
              <a:t>问题。</a:t>
            </a:r>
            <a:endParaRPr lang="en-US" altLang="zh-CN" dirty="0">
              <a:latin typeface="Times New Roman" pitchFamily="18" charset="0"/>
              <a:ea typeface="SimSun" pitchFamily="2" charset="-122"/>
              <a:cs typeface="Times New Roman" pitchFamily="18" charset="0"/>
            </a:endParaRPr>
          </a:p>
          <a:p>
            <a:pPr marL="465138" indent="-465138">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a:t>
            </a:r>
            <a:r>
              <a:rPr lang="en-US" dirty="0">
                <a:latin typeface="Times New Roman" pitchFamily="18" charset="0"/>
                <a:ea typeface="SimSun" pitchFamily="2" charset="-122"/>
                <a:cs typeface="Times New Roman" pitchFamily="18" charset="0"/>
              </a:rPr>
              <a:t>Hamilton-Cycle</a:t>
            </a:r>
            <a:r>
              <a:rPr lang="zh-CN" altLang="en-US" dirty="0">
                <a:latin typeface="Times New Roman" pitchFamily="18" charset="0"/>
                <a:ea typeface="SimSun" pitchFamily="2" charset="-122"/>
                <a:cs typeface="Times New Roman" pitchFamily="18" charset="0"/>
              </a:rPr>
              <a:t>问题中的图，我们按以下步骤构造一个</a:t>
            </a:r>
            <a:r>
              <a:rPr lang="en-US" dirty="0">
                <a:latin typeface="Times New Roman" pitchFamily="18" charset="0"/>
                <a:ea typeface="SimSun" pitchFamily="2" charset="-122"/>
                <a:cs typeface="Times New Roman" pitchFamily="18" charset="0"/>
              </a:rPr>
              <a:t>TSP</a:t>
            </a:r>
            <a:r>
              <a:rPr lang="zh-CN" altLang="en-US" dirty="0">
                <a:latin typeface="Times New Roman" pitchFamily="18" charset="0"/>
                <a:ea typeface="SimSun" pitchFamily="2" charset="-122"/>
                <a:cs typeface="Times New Roman" pitchFamily="18" charset="0"/>
              </a:rPr>
              <a:t>问题中的图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endParaRPr lang="en-US" dirty="0"/>
          </a:p>
        </p:txBody>
      </p:sp>
    </p:spTree>
    <p:extLst>
      <p:ext uri="{BB962C8B-B14F-4D97-AF65-F5344CB8AC3E}">
        <p14:creationId xmlns:p14="http://schemas.microsoft.com/office/powerpoint/2010/main" val="173268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a:t>14-54</a:t>
            </a:r>
          </a:p>
        </p:txBody>
      </p:sp>
      <p:sp>
        <p:nvSpPr>
          <p:cNvPr id="3" name="TextBox 2"/>
          <p:cNvSpPr txBox="1"/>
          <p:nvPr/>
        </p:nvSpPr>
        <p:spPr>
          <a:xfrm>
            <a:off x="609600" y="609600"/>
            <a:ext cx="8229600" cy="2049857"/>
          </a:xfrm>
          <a:prstGeom prst="rect">
            <a:avLst/>
          </a:prstGeom>
          <a:noFill/>
        </p:spPr>
        <p:txBody>
          <a:bodyPr wrap="square" rtlCol="0">
            <a:spAutoFit/>
          </a:bodyPr>
          <a:lstStyle/>
          <a:p>
            <a:pPr algn="just">
              <a:lnSpc>
                <a:spcPct val="130000"/>
              </a:lnSpc>
            </a:pPr>
            <a:r>
              <a:rPr lang="zh-CN" altLang="en-US" sz="2000" b="1" dirty="0">
                <a:latin typeface="Times New Roman" pitchFamily="18" charset="0"/>
                <a:ea typeface="SimSun" pitchFamily="2" charset="-122"/>
                <a:cs typeface="Times New Roman" pitchFamily="18" charset="0"/>
              </a:rPr>
              <a:t>第</a:t>
            </a:r>
            <a:r>
              <a:rPr lang="en-US" sz="2000" b="1" dirty="0">
                <a:latin typeface="Times New Roman" pitchFamily="18" charset="0"/>
                <a:ea typeface="SimSun" pitchFamily="2" charset="-122"/>
                <a:cs typeface="Times New Roman" pitchFamily="18" charset="0"/>
              </a:rPr>
              <a:t>1</a:t>
            </a:r>
            <a:r>
              <a:rPr lang="zh-CN" altLang="en-US" sz="2000" b="1" dirty="0">
                <a:latin typeface="Times New Roman" pitchFamily="18" charset="0"/>
                <a:ea typeface="SimSun" pitchFamily="2" charset="-122"/>
                <a:cs typeface="Times New Roman" pitchFamily="18" charset="0"/>
              </a:rPr>
              <a:t>步</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，也就是做一个</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的</a:t>
            </a:r>
            <a:r>
              <a:rPr lang="en-US" sz="2000" dirty="0">
                <a:latin typeface="Times New Roman" pitchFamily="18" charset="0"/>
                <a:ea typeface="SimSun" pitchFamily="2" charset="-122"/>
                <a:cs typeface="Times New Roman" pitchFamily="18" charset="0"/>
              </a:rPr>
              <a:t>copy</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7200" indent="-457200" algn="just">
              <a:lnSpc>
                <a:spcPct val="130000"/>
              </a:lnSpc>
            </a:pPr>
            <a:r>
              <a:rPr lang="zh-CN" altLang="en-US" sz="2000" b="1" dirty="0">
                <a:latin typeface="Times New Roman" pitchFamily="18" charset="0"/>
                <a:ea typeface="SimSun" pitchFamily="2" charset="-122"/>
                <a:cs typeface="Times New Roman" pitchFamily="18" charset="0"/>
              </a:rPr>
              <a:t>第</a:t>
            </a:r>
            <a:r>
              <a:rPr lang="en-US" sz="2000" b="1" dirty="0">
                <a:latin typeface="Times New Roman" pitchFamily="18" charset="0"/>
                <a:ea typeface="SimSun" pitchFamily="2" charset="-122"/>
                <a:cs typeface="Times New Roman" pitchFamily="18" charset="0"/>
              </a:rPr>
              <a:t>2</a:t>
            </a:r>
            <a:r>
              <a:rPr lang="zh-CN" altLang="en-US" sz="2000" b="1" dirty="0">
                <a:latin typeface="Times New Roman" pitchFamily="18" charset="0"/>
                <a:ea typeface="SimSun" pitchFamily="2" charset="-122"/>
                <a:cs typeface="Times New Roman" pitchFamily="18" charset="0"/>
              </a:rPr>
              <a:t>步</a:t>
            </a:r>
            <a:r>
              <a:rPr lang="zh-CN" altLang="en-US" sz="2000" dirty="0">
                <a:latin typeface="Times New Roman" pitchFamily="18" charset="0"/>
                <a:ea typeface="SimSun" pitchFamily="2" charset="-122"/>
                <a:cs typeface="Times New Roman" pitchFamily="18" charset="0"/>
              </a:rPr>
              <a:t>，赋以当前</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中的每条边</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的权值为</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，即</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0</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57200" indent="-457200" algn="just">
              <a:lnSpc>
                <a:spcPct val="130000"/>
              </a:lnSpc>
            </a:pPr>
            <a:r>
              <a:rPr lang="zh-CN" altLang="en-US" sz="2000" b="1" dirty="0">
                <a:latin typeface="Times New Roman" pitchFamily="18" charset="0"/>
                <a:ea typeface="SimSun" pitchFamily="2" charset="-122"/>
                <a:cs typeface="Times New Roman" pitchFamily="18" charset="0"/>
              </a:rPr>
              <a:t>第</a:t>
            </a:r>
            <a:r>
              <a:rPr lang="en-US" sz="2000" b="1" dirty="0">
                <a:latin typeface="Times New Roman" pitchFamily="18" charset="0"/>
                <a:ea typeface="SimSun" pitchFamily="2" charset="-122"/>
                <a:cs typeface="Times New Roman" pitchFamily="18" charset="0"/>
              </a:rPr>
              <a:t>3</a:t>
            </a:r>
            <a:r>
              <a:rPr lang="zh-CN" altLang="en-US" sz="2000" b="1" dirty="0">
                <a:latin typeface="Times New Roman" pitchFamily="18" charset="0"/>
                <a:ea typeface="SimSun" pitchFamily="2" charset="-122"/>
                <a:cs typeface="Times New Roman" pitchFamily="18" charset="0"/>
              </a:rPr>
              <a:t>步</a:t>
            </a:r>
            <a:r>
              <a:rPr lang="zh-CN" altLang="en-US" sz="2000" dirty="0">
                <a:latin typeface="Times New Roman" pitchFamily="18" charset="0"/>
                <a:ea typeface="SimSun" pitchFamily="2" charset="-122"/>
                <a:cs typeface="Times New Roman" pitchFamily="18" charset="0"/>
              </a:rPr>
              <a:t>，如果</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zh-CN" altLang="en-US" sz="2000" dirty="0">
                <a:latin typeface="Times New Roman" pitchFamily="18" charset="0"/>
                <a:ea typeface="SimSun" pitchFamily="2" charset="-122"/>
                <a:cs typeface="Times New Roman" pitchFamily="18" charset="0"/>
              </a:rPr>
              <a:t>，则把</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加到</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中，并赋以权值</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，即</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1</a:t>
            </a:r>
            <a:r>
              <a:rPr lang="zh-CN" altLang="en-US" sz="2000" dirty="0">
                <a:latin typeface="Times New Roman" pitchFamily="18" charset="0"/>
                <a:ea typeface="SimSun" pitchFamily="2" charset="-122"/>
                <a:cs typeface="Times New Roman" pitchFamily="18" charset="0"/>
              </a:rPr>
              <a:t>。这样一来，</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就是一个带权的完全图。</a:t>
            </a:r>
            <a:endParaRPr lang="en-US" altLang="zh-CN" sz="2000" dirty="0">
              <a:latin typeface="Times New Roman" pitchFamily="18" charset="0"/>
              <a:ea typeface="SimSun" pitchFamily="2" charset="-122"/>
              <a:cs typeface="Times New Roman" pitchFamily="18" charset="0"/>
            </a:endParaRPr>
          </a:p>
          <a:p>
            <a:pPr marL="457200" indent="-457200" algn="just">
              <a:lnSpc>
                <a:spcPct val="130000"/>
              </a:lnSpc>
            </a:pPr>
            <a:r>
              <a:rPr lang="zh-CN" altLang="en-US" sz="2000" dirty="0">
                <a:latin typeface="Times New Roman" pitchFamily="18" charset="0"/>
                <a:ea typeface="SimSun" pitchFamily="2" charset="-122"/>
                <a:cs typeface="Times New Roman" pitchFamily="18" charset="0"/>
              </a:rPr>
              <a:t>下图</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14-19)</a:t>
            </a:r>
            <a:r>
              <a:rPr lang="zh-CN" altLang="en-US" sz="2000" dirty="0">
                <a:latin typeface="Times New Roman" pitchFamily="18" charset="0"/>
                <a:ea typeface="SimSun" pitchFamily="2" charset="-122"/>
                <a:cs typeface="Times New Roman" pitchFamily="18" charset="0"/>
              </a:rPr>
              <a:t>给出了一个构造</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的例子。其中第</a:t>
            </a:r>
            <a:r>
              <a:rPr lang="en-US"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步中加的边用粗线标出。</a:t>
            </a:r>
            <a:endParaRPr lang="en-US" sz="2000" dirty="0">
              <a:latin typeface="Times New Roman" pitchFamily="18" charset="0"/>
              <a:ea typeface="SimSun" pitchFamily="2" charset="-122"/>
              <a:cs typeface="Times New Roman" pitchFamily="18" charset="0"/>
            </a:endParaRPr>
          </a:p>
        </p:txBody>
      </p:sp>
      <p:sp>
        <p:nvSpPr>
          <p:cNvPr id="4" name="Rectangle 4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219200" y="2971769"/>
            <a:ext cx="6705599" cy="2219995"/>
            <a:chOff x="1827" y="7604"/>
            <a:chExt cx="7026" cy="2388"/>
          </a:xfrm>
        </p:grpSpPr>
        <p:sp>
          <p:nvSpPr>
            <p:cNvPr id="7" name="Line 41"/>
            <p:cNvSpPr>
              <a:spLocks noChangeShapeType="1"/>
            </p:cNvSpPr>
            <p:nvPr/>
          </p:nvSpPr>
          <p:spPr bwMode="auto">
            <a:xfrm>
              <a:off x="6414" y="7972"/>
              <a:ext cx="1550" cy="6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 name="Line 40"/>
            <p:cNvSpPr>
              <a:spLocks noChangeShapeType="1"/>
            </p:cNvSpPr>
            <p:nvPr/>
          </p:nvSpPr>
          <p:spPr bwMode="auto">
            <a:xfrm>
              <a:off x="6414" y="7972"/>
              <a:ext cx="845" cy="1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9" name="Line 39"/>
            <p:cNvSpPr>
              <a:spLocks noChangeShapeType="1"/>
            </p:cNvSpPr>
            <p:nvPr/>
          </p:nvSpPr>
          <p:spPr bwMode="auto">
            <a:xfrm flipH="1">
              <a:off x="6030" y="7964"/>
              <a:ext cx="384" cy="8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0" name="Text Box 38"/>
            <p:cNvSpPr txBox="1">
              <a:spLocks noChangeArrowheads="1"/>
            </p:cNvSpPr>
            <p:nvPr/>
          </p:nvSpPr>
          <p:spPr bwMode="auto">
            <a:xfrm>
              <a:off x="6130" y="7726"/>
              <a:ext cx="61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1" name="Text Box 37"/>
            <p:cNvSpPr txBox="1">
              <a:spLocks noChangeArrowheads="1"/>
            </p:cNvSpPr>
            <p:nvPr/>
          </p:nvSpPr>
          <p:spPr bwMode="auto">
            <a:xfrm>
              <a:off x="7295" y="7686"/>
              <a:ext cx="4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36"/>
            <p:cNvSpPr txBox="1">
              <a:spLocks noChangeArrowheads="1"/>
            </p:cNvSpPr>
            <p:nvPr/>
          </p:nvSpPr>
          <p:spPr bwMode="auto">
            <a:xfrm>
              <a:off x="7895" y="8418"/>
              <a:ext cx="49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13" name="Text Box 35"/>
            <p:cNvSpPr txBox="1">
              <a:spLocks noChangeArrowheads="1"/>
            </p:cNvSpPr>
            <p:nvPr/>
          </p:nvSpPr>
          <p:spPr bwMode="auto">
            <a:xfrm>
              <a:off x="7070" y="9082"/>
              <a:ext cx="60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4" name="Line 34"/>
            <p:cNvSpPr>
              <a:spLocks noChangeShapeType="1"/>
            </p:cNvSpPr>
            <p:nvPr/>
          </p:nvSpPr>
          <p:spPr bwMode="auto">
            <a:xfrm>
              <a:off x="7342" y="7972"/>
              <a:ext cx="626" cy="5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5" name="Line 33"/>
            <p:cNvSpPr>
              <a:spLocks noChangeShapeType="1"/>
            </p:cNvSpPr>
            <p:nvPr/>
          </p:nvSpPr>
          <p:spPr bwMode="auto">
            <a:xfrm flipH="1">
              <a:off x="7271" y="8575"/>
              <a:ext cx="689" cy="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6" name="Line 32"/>
            <p:cNvSpPr>
              <a:spLocks noChangeShapeType="1"/>
            </p:cNvSpPr>
            <p:nvPr/>
          </p:nvSpPr>
          <p:spPr bwMode="auto">
            <a:xfrm flipV="1">
              <a:off x="6041" y="8566"/>
              <a:ext cx="1927"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7" name="Line 31"/>
            <p:cNvSpPr>
              <a:spLocks noChangeShapeType="1"/>
            </p:cNvSpPr>
            <p:nvPr/>
          </p:nvSpPr>
          <p:spPr bwMode="auto">
            <a:xfrm flipV="1">
              <a:off x="6041" y="7972"/>
              <a:ext cx="1293" cy="8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8" name="Text Box 30"/>
            <p:cNvSpPr txBox="1">
              <a:spLocks noChangeArrowheads="1"/>
            </p:cNvSpPr>
            <p:nvPr/>
          </p:nvSpPr>
          <p:spPr bwMode="auto">
            <a:xfrm>
              <a:off x="5791" y="8735"/>
              <a:ext cx="47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nvGrpSpPr>
            <p:cNvPr id="19" name="Group 16"/>
            <p:cNvGrpSpPr>
              <a:grpSpLocks/>
            </p:cNvGrpSpPr>
            <p:nvPr/>
          </p:nvGrpSpPr>
          <p:grpSpPr bwMode="auto">
            <a:xfrm>
              <a:off x="1827" y="7686"/>
              <a:ext cx="4095" cy="2274"/>
              <a:chOff x="1827" y="7686"/>
              <a:chExt cx="4095" cy="2274"/>
            </a:xfrm>
          </p:grpSpPr>
          <p:sp>
            <p:nvSpPr>
              <p:cNvPr id="34" name="Line 29"/>
              <p:cNvSpPr>
                <a:spLocks noChangeShapeType="1"/>
              </p:cNvSpPr>
              <p:nvPr/>
            </p:nvSpPr>
            <p:spPr bwMode="auto">
              <a:xfrm>
                <a:off x="3468" y="8005"/>
                <a:ext cx="1550" cy="6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5" name="Line 28"/>
              <p:cNvSpPr>
                <a:spLocks noChangeShapeType="1"/>
              </p:cNvSpPr>
              <p:nvPr/>
            </p:nvSpPr>
            <p:spPr bwMode="auto">
              <a:xfrm>
                <a:off x="3468" y="8012"/>
                <a:ext cx="845" cy="1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6" name="Line 27"/>
              <p:cNvSpPr>
                <a:spLocks noChangeShapeType="1"/>
              </p:cNvSpPr>
              <p:nvPr/>
            </p:nvSpPr>
            <p:spPr bwMode="auto">
              <a:xfrm flipH="1">
                <a:off x="3084" y="8003"/>
                <a:ext cx="384" cy="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7" name="Text Box 26"/>
              <p:cNvSpPr txBox="1">
                <a:spLocks noChangeArrowheads="1"/>
              </p:cNvSpPr>
              <p:nvPr/>
            </p:nvSpPr>
            <p:spPr bwMode="auto">
              <a:xfrm>
                <a:off x="3184" y="7759"/>
                <a:ext cx="61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38" name="Text Box 25"/>
              <p:cNvSpPr txBox="1">
                <a:spLocks noChangeArrowheads="1"/>
              </p:cNvSpPr>
              <p:nvPr/>
            </p:nvSpPr>
            <p:spPr bwMode="auto">
              <a:xfrm>
                <a:off x="4349" y="7686"/>
                <a:ext cx="49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39" name="Text Box 24"/>
              <p:cNvSpPr txBox="1">
                <a:spLocks noChangeArrowheads="1"/>
              </p:cNvSpPr>
              <p:nvPr/>
            </p:nvSpPr>
            <p:spPr bwMode="auto">
              <a:xfrm>
                <a:off x="4967" y="8434"/>
                <a:ext cx="49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40" name="Text Box 23"/>
              <p:cNvSpPr txBox="1">
                <a:spLocks noChangeArrowheads="1"/>
              </p:cNvSpPr>
              <p:nvPr/>
            </p:nvSpPr>
            <p:spPr bwMode="auto">
              <a:xfrm>
                <a:off x="4124" y="9115"/>
                <a:ext cx="60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41" name="Line 22"/>
              <p:cNvSpPr>
                <a:spLocks noChangeShapeType="1"/>
              </p:cNvSpPr>
              <p:nvPr/>
            </p:nvSpPr>
            <p:spPr bwMode="auto">
              <a:xfrm>
                <a:off x="4395" y="8005"/>
                <a:ext cx="626" cy="5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2" name="Line 21"/>
              <p:cNvSpPr>
                <a:spLocks noChangeShapeType="1"/>
              </p:cNvSpPr>
              <p:nvPr/>
            </p:nvSpPr>
            <p:spPr bwMode="auto">
              <a:xfrm flipH="1">
                <a:off x="4325" y="8608"/>
                <a:ext cx="688" cy="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3" name="Line 20"/>
              <p:cNvSpPr>
                <a:spLocks noChangeShapeType="1"/>
              </p:cNvSpPr>
              <p:nvPr/>
            </p:nvSpPr>
            <p:spPr bwMode="auto">
              <a:xfrm flipV="1">
                <a:off x="3095" y="8599"/>
                <a:ext cx="1926"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4" name="Line 19"/>
              <p:cNvSpPr>
                <a:spLocks noChangeShapeType="1"/>
              </p:cNvSpPr>
              <p:nvPr/>
            </p:nvSpPr>
            <p:spPr bwMode="auto">
              <a:xfrm flipV="1">
                <a:off x="3095" y="8005"/>
                <a:ext cx="1293" cy="8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5" name="Text Box 18"/>
              <p:cNvSpPr txBox="1">
                <a:spLocks noChangeArrowheads="1"/>
              </p:cNvSpPr>
              <p:nvPr/>
            </p:nvSpPr>
            <p:spPr bwMode="auto">
              <a:xfrm>
                <a:off x="2845" y="8767"/>
                <a:ext cx="47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46" name="Text Box 17"/>
              <p:cNvSpPr txBox="1">
                <a:spLocks noChangeArrowheads="1"/>
              </p:cNvSpPr>
              <p:nvPr/>
            </p:nvSpPr>
            <p:spPr bwMode="auto">
              <a:xfrm>
                <a:off x="1827" y="9409"/>
                <a:ext cx="4095"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 Hamilton-Cycle</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问题中的图</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sp>
          <p:nvSpPr>
            <p:cNvPr id="20" name="Text Box 15"/>
            <p:cNvSpPr txBox="1">
              <a:spLocks noChangeArrowheads="1"/>
            </p:cNvSpPr>
            <p:nvPr/>
          </p:nvSpPr>
          <p:spPr bwMode="auto">
            <a:xfrm>
              <a:off x="5762" y="9426"/>
              <a:ext cx="30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lang="en-US" altLang="zh-CN" sz="2000" dirty="0">
                  <a:latin typeface="Times New Roman" pitchFamily="18" charset="0"/>
                  <a:ea typeface="SimSun" pitchFamily="2" charset="-122"/>
                  <a:cs typeface="Times New Roman" pitchFamily="18" charset="0"/>
                </a:rPr>
                <a:t> </a:t>
              </a: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TSP</a:t>
              </a:r>
              <a:r>
                <a:rPr kumimoji="0" 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问题中的图</a:t>
              </a: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1" name="Line 14"/>
            <p:cNvSpPr>
              <a:spLocks noChangeShapeType="1"/>
            </p:cNvSpPr>
            <p:nvPr/>
          </p:nvSpPr>
          <p:spPr bwMode="auto">
            <a:xfrm>
              <a:off x="6417" y="7973"/>
              <a:ext cx="90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2" name="Line 13"/>
            <p:cNvSpPr>
              <a:spLocks noChangeShapeType="1"/>
            </p:cNvSpPr>
            <p:nvPr/>
          </p:nvSpPr>
          <p:spPr bwMode="auto">
            <a:xfrm>
              <a:off x="6034" y="8842"/>
              <a:ext cx="1236" cy="32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3" name="Line 12"/>
            <p:cNvSpPr>
              <a:spLocks noChangeShapeType="1"/>
            </p:cNvSpPr>
            <p:nvPr/>
          </p:nvSpPr>
          <p:spPr bwMode="auto">
            <a:xfrm flipH="1">
              <a:off x="7270" y="7951"/>
              <a:ext cx="63" cy="119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4" name="Text Box 11"/>
            <p:cNvSpPr txBox="1">
              <a:spLocks noChangeArrowheads="1"/>
            </p:cNvSpPr>
            <p:nvPr/>
          </p:nvSpPr>
          <p:spPr bwMode="auto">
            <a:xfrm>
              <a:off x="7646" y="8014"/>
              <a:ext cx="4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endParaRPr kumimoji="0" 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10"/>
            <p:cNvSpPr txBox="1">
              <a:spLocks noChangeArrowheads="1"/>
            </p:cNvSpPr>
            <p:nvPr/>
          </p:nvSpPr>
          <p:spPr bwMode="auto">
            <a:xfrm>
              <a:off x="6270" y="8237"/>
              <a:ext cx="48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6" name="Text Box 9"/>
            <p:cNvSpPr txBox="1">
              <a:spLocks noChangeArrowheads="1"/>
            </p:cNvSpPr>
            <p:nvPr/>
          </p:nvSpPr>
          <p:spPr bwMode="auto">
            <a:xfrm>
              <a:off x="5962" y="8145"/>
              <a:ext cx="48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27" name="Text Box 8"/>
            <p:cNvSpPr txBox="1">
              <a:spLocks noChangeArrowheads="1"/>
            </p:cNvSpPr>
            <p:nvPr/>
          </p:nvSpPr>
          <p:spPr bwMode="auto">
            <a:xfrm>
              <a:off x="7367" y="8096"/>
              <a:ext cx="48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8" name="Text Box 7"/>
            <p:cNvSpPr txBox="1">
              <a:spLocks noChangeArrowheads="1"/>
            </p:cNvSpPr>
            <p:nvPr/>
          </p:nvSpPr>
          <p:spPr bwMode="auto">
            <a:xfrm>
              <a:off x="6365" y="8424"/>
              <a:ext cx="48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29" name="Text Box 6"/>
            <p:cNvSpPr txBox="1">
              <a:spLocks noChangeArrowheads="1"/>
            </p:cNvSpPr>
            <p:nvPr/>
          </p:nvSpPr>
          <p:spPr bwMode="auto">
            <a:xfrm>
              <a:off x="6768" y="8306"/>
              <a:ext cx="48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30" name="Text Box 5"/>
            <p:cNvSpPr txBox="1">
              <a:spLocks noChangeArrowheads="1"/>
            </p:cNvSpPr>
            <p:nvPr/>
          </p:nvSpPr>
          <p:spPr bwMode="auto">
            <a:xfrm>
              <a:off x="7476" y="8769"/>
              <a:ext cx="4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31" name="Text Box 4"/>
            <p:cNvSpPr txBox="1">
              <a:spLocks noChangeArrowheads="1"/>
            </p:cNvSpPr>
            <p:nvPr/>
          </p:nvSpPr>
          <p:spPr bwMode="auto">
            <a:xfrm>
              <a:off x="6636" y="7604"/>
              <a:ext cx="48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3"/>
            <p:cNvSpPr txBox="1">
              <a:spLocks noChangeArrowheads="1"/>
            </p:cNvSpPr>
            <p:nvPr/>
          </p:nvSpPr>
          <p:spPr bwMode="auto">
            <a:xfrm>
              <a:off x="6518" y="8973"/>
              <a:ext cx="48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33" name="Text Box 2"/>
            <p:cNvSpPr txBox="1">
              <a:spLocks noChangeArrowheads="1"/>
            </p:cNvSpPr>
            <p:nvPr/>
          </p:nvSpPr>
          <p:spPr bwMode="auto">
            <a:xfrm>
              <a:off x="7028" y="8342"/>
              <a:ext cx="4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sp>
        <p:nvSpPr>
          <p:cNvPr id="47" name="TextBox 46"/>
          <p:cNvSpPr txBox="1"/>
          <p:nvPr/>
        </p:nvSpPr>
        <p:spPr>
          <a:xfrm>
            <a:off x="4120068" y="5040868"/>
            <a:ext cx="14860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图14-19</a:t>
            </a:r>
          </a:p>
        </p:txBody>
      </p:sp>
      <p:sp>
        <p:nvSpPr>
          <p:cNvPr id="48" name="TextBox 47"/>
          <p:cNvSpPr txBox="1"/>
          <p:nvPr/>
        </p:nvSpPr>
        <p:spPr>
          <a:xfrm>
            <a:off x="838200" y="5432542"/>
            <a:ext cx="7620000" cy="987386"/>
          </a:xfrm>
          <a:prstGeom prst="rect">
            <a:avLst/>
          </a:prstGeom>
          <a:noFill/>
        </p:spPr>
        <p:txBody>
          <a:bodyPr wrap="square" rtlCol="0">
            <a:spAutoFit/>
          </a:bodyPr>
          <a:lstStyle/>
          <a:p>
            <a:pPr indent="465138">
              <a:lnSpc>
                <a:spcPct val="150000"/>
              </a:lnSpc>
            </a:pPr>
            <a:r>
              <a:rPr lang="zh-CN" altLang="en-US" sz="2000" dirty="0">
                <a:latin typeface="Times New Roman" pitchFamily="18" charset="0"/>
                <a:ea typeface="SimSun" pitchFamily="2" charset="-122"/>
                <a:cs typeface="Times New Roman" pitchFamily="18" charset="0"/>
              </a:rPr>
              <a:t>显然，“图</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有一条哈密尔顿回路”当且仅当“</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中有一条总权值为</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的货郎担回路”。所以，</a:t>
            </a: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Hamilton-Cycle</a:t>
            </a:r>
            <a:r>
              <a:rPr lang="zh-CN" altLang="en-US" sz="2000" dirty="0">
                <a:latin typeface="Times New Roman" pitchFamily="18" charset="0"/>
                <a:ea typeface="SimSun" pitchFamily="2" charset="-122"/>
                <a:cs typeface="Times New Roman" pitchFamily="18" charset="0"/>
              </a:rPr>
              <a:t>问题 </a:t>
            </a:r>
            <a:r>
              <a:rPr lang="en-US" sz="2000" dirty="0">
                <a:latin typeface="Times New Roman" pitchFamily="18" charset="0"/>
                <a:ea typeface="SimSun" pitchFamily="2" charset="-122"/>
                <a:cs typeface="Times New Roman" pitchFamily="18" charset="0"/>
                <a:sym typeface="Symbol"/>
              </a:rPr>
              <a:t></a:t>
            </a:r>
            <a:r>
              <a:rPr lang="en-US" sz="3200" baseline="-25000"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 TSP</a:t>
            </a:r>
            <a:r>
              <a:rPr lang="zh-CN" altLang="en-US" sz="2000" dirty="0">
                <a:latin typeface="Times New Roman" pitchFamily="18" charset="0"/>
                <a:ea typeface="SimSun" pitchFamily="2" charset="-122"/>
                <a:cs typeface="Times New Roman" pitchFamily="18" charset="0"/>
              </a:rPr>
              <a:t>问题 。</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397278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0574A9D9-EA0A-475B-A652-809A53E3043E}"/>
              </a:ext>
            </a:extLst>
          </p:cNvPr>
          <p:cNvSpPr>
            <a:spLocks noGrp="1"/>
          </p:cNvSpPr>
          <p:nvPr>
            <p:ph type="title"/>
          </p:nvPr>
        </p:nvSpPr>
        <p:spPr/>
        <p:txBody>
          <a:bodyPr>
            <a:normAutofit/>
          </a:bodyPr>
          <a:lstStyle/>
          <a:p>
            <a:r>
              <a:rPr lang="en-US" altLang="zh-CN" sz="3200" dirty="0">
                <a:latin typeface="华文细黑" panose="02010600040101010101" pitchFamily="2" charset="-122"/>
                <a:ea typeface="华文细黑" panose="02010600040101010101" pitchFamily="2" charset="-122"/>
              </a:rPr>
              <a:t>P</a:t>
            </a:r>
            <a:r>
              <a:rPr lang="zh-CN" altLang="en-US" sz="3200" dirty="0">
                <a:latin typeface="华文细黑" panose="02010600040101010101" pitchFamily="2" charset="-122"/>
                <a:ea typeface="华文细黑" panose="02010600040101010101" pitchFamily="2" charset="-122"/>
              </a:rPr>
              <a:t>和</a:t>
            </a:r>
            <a:r>
              <a:rPr lang="en-US" altLang="zh-CN" sz="3200" dirty="0">
                <a:latin typeface="华文细黑" panose="02010600040101010101" pitchFamily="2" charset="-122"/>
                <a:ea typeface="华文细黑" panose="02010600040101010101" pitchFamily="2" charset="-122"/>
              </a:rPr>
              <a:t>NP</a:t>
            </a:r>
            <a:r>
              <a:rPr lang="zh-CN" altLang="en-US" sz="3200" dirty="0">
                <a:latin typeface="华文细黑" panose="02010600040101010101" pitchFamily="2" charset="-122"/>
                <a:ea typeface="华文细黑" panose="02010600040101010101" pitchFamily="2" charset="-122"/>
              </a:rPr>
              <a:t>的思考</a:t>
            </a:r>
          </a:p>
        </p:txBody>
      </p:sp>
      <p:sp>
        <p:nvSpPr>
          <p:cNvPr id="59395" name="内容占位符 2">
            <a:extLst>
              <a:ext uri="{FF2B5EF4-FFF2-40B4-BE49-F238E27FC236}">
                <a16:creationId xmlns:a16="http://schemas.microsoft.com/office/drawing/2014/main" id="{967B2314-D156-434E-8F0A-98461345288E}"/>
              </a:ext>
            </a:extLst>
          </p:cNvPr>
          <p:cNvSpPr>
            <a:spLocks noGrp="1"/>
          </p:cNvSpPr>
          <p:nvPr>
            <p:ph idx="1"/>
          </p:nvPr>
        </p:nvSpPr>
        <p:spPr/>
        <p:txBody>
          <a:bodyPr/>
          <a:lstStyle/>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一个普遍现象：验证答案的正确性比得到答案容易得多。为了确保找到</a:t>
            </a:r>
            <a:r>
              <a:rPr lang="en-US" altLang="zh-CN" sz="2400" dirty="0">
                <a:latin typeface="华文细黑" panose="02010600040101010101" pitchFamily="2" charset="-122"/>
                <a:ea typeface="华文细黑" panose="02010600040101010101" pitchFamily="2" charset="-122"/>
              </a:rPr>
              <a:t>NP</a:t>
            </a:r>
            <a:r>
              <a:rPr lang="zh-CN" altLang="en-US" sz="2400" dirty="0">
                <a:latin typeface="华文细黑" panose="02010600040101010101" pitchFamily="2" charset="-122"/>
                <a:ea typeface="华文细黑" panose="02010600040101010101" pitchFamily="2" charset="-122"/>
              </a:rPr>
              <a:t>问题的正确答案，算法似乎不可避免地要在指数增长的解空间中进行穷尽搜索。</a:t>
            </a:r>
            <a:endParaRPr lang="en-US" altLang="zh-CN" sz="2400" dirty="0">
              <a:latin typeface="华文细黑" panose="02010600040101010101" pitchFamily="2" charset="-122"/>
              <a:ea typeface="华文细黑" panose="02010600040101010101" pitchFamily="2" charset="-122"/>
            </a:endParaRPr>
          </a:p>
          <a:p>
            <a:pPr lvl="1">
              <a:buFont typeface="Wingdings" panose="05000000000000000000" pitchFamily="2" charset="2"/>
              <a:buNone/>
            </a:pPr>
            <a:endParaRPr lang="en-GB" altLang="zh-CN" dirty="0"/>
          </a:p>
          <a:p>
            <a:pPr>
              <a:buFont typeface="Wingdings" panose="05000000000000000000" pitchFamily="2" charset="2"/>
              <a:buChar char="Ø"/>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C63C250D-EFA2-441B-80A7-A95EB99539C9}"/>
              </a:ext>
            </a:extLst>
          </p:cNvPr>
          <p:cNvSpPr>
            <a:spLocks noGrp="1"/>
          </p:cNvSpPr>
          <p:nvPr>
            <p:ph type="title"/>
          </p:nvPr>
        </p:nvSpPr>
        <p:spPr/>
        <p:txBody>
          <a:bodyPr>
            <a:normAutofit/>
          </a:bodyPr>
          <a:lstStyle/>
          <a:p>
            <a:r>
              <a:rPr lang="en-US" altLang="zh-CN" sz="3200" dirty="0">
                <a:latin typeface="华文细黑" panose="02010600040101010101" pitchFamily="2" charset="-122"/>
                <a:ea typeface="华文细黑" panose="02010600040101010101" pitchFamily="2" charset="-122"/>
              </a:rPr>
              <a:t>P</a:t>
            </a:r>
            <a:r>
              <a:rPr lang="zh-CN" altLang="en-US" sz="3200" dirty="0">
                <a:latin typeface="华文细黑" panose="02010600040101010101" pitchFamily="2" charset="-122"/>
                <a:ea typeface="华文细黑" panose="02010600040101010101" pitchFamily="2" charset="-122"/>
              </a:rPr>
              <a:t>和</a:t>
            </a:r>
            <a:r>
              <a:rPr lang="en-US" altLang="zh-CN" sz="3200" dirty="0">
                <a:latin typeface="华文细黑" panose="02010600040101010101" pitchFamily="2" charset="-122"/>
                <a:ea typeface="华文细黑" panose="02010600040101010101" pitchFamily="2" charset="-122"/>
              </a:rPr>
              <a:t>NP</a:t>
            </a:r>
            <a:r>
              <a:rPr lang="zh-CN" altLang="en-US" sz="3200" dirty="0">
                <a:latin typeface="华文细黑" panose="02010600040101010101" pitchFamily="2" charset="-122"/>
                <a:ea typeface="华文细黑" panose="02010600040101010101" pitchFamily="2" charset="-122"/>
              </a:rPr>
              <a:t>的思考（续）</a:t>
            </a:r>
          </a:p>
        </p:txBody>
      </p:sp>
      <p:sp>
        <p:nvSpPr>
          <p:cNvPr id="60419" name="内容占位符 2">
            <a:extLst>
              <a:ext uri="{FF2B5EF4-FFF2-40B4-BE49-F238E27FC236}">
                <a16:creationId xmlns:a16="http://schemas.microsoft.com/office/drawing/2014/main" id="{E5598233-E72F-4655-9EB3-983587D82E1D}"/>
              </a:ext>
            </a:extLst>
          </p:cNvPr>
          <p:cNvSpPr>
            <a:spLocks noGrp="1"/>
          </p:cNvSpPr>
          <p:nvPr>
            <p:ph idx="1"/>
          </p:nvPr>
        </p:nvSpPr>
        <p:spPr/>
        <p:txBody>
          <a:bodyPr>
            <a:normAutofit/>
          </a:bodyPr>
          <a:lstStyle/>
          <a:p>
            <a:r>
              <a:rPr lang="zh-CN" altLang="en-US" sz="2400" dirty="0">
                <a:latin typeface="华文细黑" panose="02010600040101010101" pitchFamily="2" charset="-122"/>
                <a:ea typeface="华文细黑" panose="02010600040101010101" pitchFamily="2" charset="-122"/>
              </a:rPr>
              <a:t>如果</a:t>
            </a:r>
            <a:r>
              <a:rPr lang="en-US" altLang="zh-CN" sz="2400" dirty="0">
                <a:latin typeface="华文细黑" panose="02010600040101010101" pitchFamily="2" charset="-122"/>
                <a:ea typeface="华文细黑" panose="02010600040101010101" pitchFamily="2" charset="-122"/>
              </a:rPr>
              <a:t>P=NP</a:t>
            </a: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数学家们能够被有效的定理发现程序所取代（</a:t>
            </a:r>
            <a:r>
              <a:rPr lang="en-US" altLang="zh-CN" sz="2400" dirty="0">
                <a:latin typeface="华文细黑" panose="02010600040101010101" pitchFamily="2" charset="-122"/>
                <a:ea typeface="华文细黑" panose="02010600040101010101" pitchFamily="2" charset="-122"/>
              </a:rPr>
              <a:t>Kurt </a:t>
            </a:r>
            <a:r>
              <a:rPr lang="en-US" altLang="zh-CN" sz="2400" dirty="0" err="1">
                <a:latin typeface="华文细黑" panose="02010600040101010101" pitchFamily="2" charset="-122"/>
                <a:ea typeface="华文细黑" panose="02010600040101010101" pitchFamily="2" charset="-122"/>
              </a:rPr>
              <a:t>Godel</a:t>
            </a:r>
            <a:r>
              <a:rPr lang="en-US" altLang="zh-CN" sz="2400" dirty="0">
                <a:latin typeface="华文细黑" panose="02010600040101010101" pitchFamily="2" charset="-122"/>
                <a:ea typeface="华文细黑" panose="02010600040101010101" pitchFamily="2" charset="-122"/>
              </a:rPr>
              <a:t>, 1956</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科学家能够用程序自动化地找到最有效地解释实验数据的最短理论；</a:t>
            </a:r>
            <a:endParaRPr lang="en-US" altLang="zh-CN" sz="2400" dirty="0">
              <a:latin typeface="华文细黑" panose="02010600040101010101" pitchFamily="2" charset="-122"/>
              <a:ea typeface="华文细黑" panose="02010600040101010101" pitchFamily="2" charset="-122"/>
            </a:endParaRPr>
          </a:p>
          <a:p>
            <a:pPr lvl="2">
              <a:buFont typeface="Wingdings" panose="05000000000000000000" pitchFamily="2" charset="2"/>
              <a:buChar char="Ø"/>
            </a:pPr>
            <a:r>
              <a:rPr lang="zh-CN" altLang="en-US" dirty="0">
                <a:latin typeface="华文细黑" panose="02010600040101010101" pitchFamily="2" charset="-122"/>
                <a:ea typeface="华文细黑" panose="02010600040101010101" pitchFamily="2" charset="-122"/>
              </a:rPr>
              <a:t>此外，计算机视觉、自然语言理解等机器学习任务变得非常容易；</a:t>
            </a:r>
            <a:endParaRPr lang="en-US" altLang="zh-CN" dirty="0">
              <a:latin typeface="华文细黑" panose="02010600040101010101" pitchFamily="2" charset="-122"/>
              <a:ea typeface="华文细黑" panose="02010600040101010101" pitchFamily="2" charset="-122"/>
            </a:endParaRP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随机算法再无必要；</a:t>
            </a:r>
            <a:endParaRPr lang="en-US" altLang="zh-CN" sz="2400" dirty="0">
              <a:latin typeface="华文细黑" panose="02010600040101010101" pitchFamily="2" charset="-122"/>
              <a:ea typeface="华文细黑" panose="02010600040101010101" pitchFamily="2" charset="-122"/>
            </a:endParaRP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数字领域无隐私，公钥加密系统易破解。</a:t>
            </a:r>
            <a:endParaRPr lang="en-US" altLang="zh-CN" sz="2400" dirty="0">
              <a:latin typeface="华文细黑" panose="02010600040101010101" pitchFamily="2" charset="-122"/>
              <a:ea typeface="华文细黑" panose="02010600040101010101" pitchFamily="2" charset="-122"/>
            </a:endParaRP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327697C-ADAE-42B8-A1A5-737B1EA41065}"/>
              </a:ext>
            </a:extLst>
          </p:cNvPr>
          <p:cNvSpPr>
            <a:spLocks noGrp="1" noChangeArrowheads="1"/>
          </p:cNvSpPr>
          <p:nvPr>
            <p:ph type="title"/>
          </p:nvPr>
        </p:nvSpPr>
        <p:spPr/>
        <p:txBody>
          <a:bodyPr/>
          <a:lstStyle/>
          <a:p>
            <a:r>
              <a:rPr lang="zh-CN" altLang="en-US" sz="3200" dirty="0">
                <a:latin typeface="华文细黑" panose="02010600040101010101" pitchFamily="2" charset="-122"/>
                <a:ea typeface="华文细黑" panose="02010600040101010101" pitchFamily="2" charset="-122"/>
              </a:rPr>
              <a:t>克雷（</a:t>
            </a:r>
            <a:r>
              <a:rPr lang="en-US" altLang="zh-CN" sz="3200" dirty="0">
                <a:latin typeface="华文细黑" panose="02010600040101010101" pitchFamily="2" charset="-122"/>
                <a:ea typeface="华文细黑" panose="02010600040101010101" pitchFamily="2" charset="-122"/>
              </a:rPr>
              <a:t>Clay</a:t>
            </a:r>
            <a:r>
              <a:rPr lang="zh-CN" altLang="en-US" sz="3200" dirty="0">
                <a:latin typeface="华文细黑" panose="02010600040101010101" pitchFamily="2" charset="-122"/>
                <a:ea typeface="华文细黑" panose="02010600040101010101" pitchFamily="2" charset="-122"/>
              </a:rPr>
              <a:t>）数学研究所千年大奖</a:t>
            </a:r>
            <a:br>
              <a:rPr lang="en-US" altLang="zh-CN" sz="3200" dirty="0">
                <a:latin typeface="华文细黑" panose="02010600040101010101" pitchFamily="2" charset="-122"/>
                <a:ea typeface="华文细黑" panose="02010600040101010101" pitchFamily="2" charset="-122"/>
              </a:rPr>
            </a:br>
            <a:r>
              <a:rPr lang="en-US" altLang="zh-CN" sz="3200" dirty="0">
                <a:latin typeface="华文细黑" panose="02010600040101010101" pitchFamily="2" charset="-122"/>
                <a:ea typeface="华文细黑" panose="02010600040101010101" pitchFamily="2" charset="-122"/>
              </a:rPr>
              <a:t>                                </a:t>
            </a:r>
            <a:r>
              <a:rPr lang="en-US" altLang="zh-CN" sz="2800" dirty="0">
                <a:latin typeface="华文细黑" panose="02010600040101010101" pitchFamily="2" charset="-122"/>
                <a:ea typeface="华文细黑" panose="02010600040101010101" pitchFamily="2" charset="-122"/>
              </a:rPr>
              <a:t>——21</a:t>
            </a:r>
            <a:r>
              <a:rPr lang="zh-CN" altLang="en-US" sz="2800" dirty="0">
                <a:latin typeface="华文细黑" panose="02010600040101010101" pitchFamily="2" charset="-122"/>
                <a:ea typeface="华文细黑" panose="02010600040101010101" pitchFamily="2" charset="-122"/>
              </a:rPr>
              <a:t>实际</a:t>
            </a:r>
            <a:r>
              <a:rPr lang="en-US" altLang="zh-CN" sz="2800" dirty="0">
                <a:latin typeface="华文细黑" panose="02010600040101010101" pitchFamily="2" charset="-122"/>
                <a:ea typeface="华文细黑" panose="02010600040101010101" pitchFamily="2" charset="-122"/>
              </a:rPr>
              <a:t>7</a:t>
            </a:r>
            <a:r>
              <a:rPr lang="zh-CN" altLang="en-US" sz="2800" dirty="0">
                <a:latin typeface="华文细黑" panose="02010600040101010101" pitchFamily="2" charset="-122"/>
                <a:ea typeface="华文细黑" panose="02010600040101010101" pitchFamily="2" charset="-122"/>
              </a:rPr>
              <a:t>大世纪难题</a:t>
            </a:r>
            <a:endParaRPr lang="en-US" altLang="zh-CN" sz="2800" dirty="0">
              <a:latin typeface="华文细黑" panose="02010600040101010101" pitchFamily="2" charset="-122"/>
              <a:ea typeface="华文细黑" panose="02010600040101010101" pitchFamily="2" charset="-122"/>
            </a:endParaRPr>
          </a:p>
        </p:txBody>
      </p:sp>
      <p:sp>
        <p:nvSpPr>
          <p:cNvPr id="61443" name="Rectangle 3">
            <a:extLst>
              <a:ext uri="{FF2B5EF4-FFF2-40B4-BE49-F238E27FC236}">
                <a16:creationId xmlns:a16="http://schemas.microsoft.com/office/drawing/2014/main" id="{375B9249-B107-45AA-AE94-F78D393B8A16}"/>
              </a:ext>
            </a:extLst>
          </p:cNvPr>
          <p:cNvSpPr>
            <a:spLocks noGrp="1" noChangeArrowheads="1"/>
          </p:cNvSpPr>
          <p:nvPr>
            <p:ph type="body" idx="1"/>
          </p:nvPr>
        </p:nvSpPr>
        <p:spPr>
          <a:xfrm>
            <a:off x="76200" y="1714500"/>
            <a:ext cx="8878888" cy="4114800"/>
          </a:xfrm>
        </p:spPr>
        <p:txBody>
          <a:bodyPr>
            <a:normAutofit fontScale="92500"/>
          </a:bodyPr>
          <a:lstStyle/>
          <a:p>
            <a:pPr marL="1077913" lvl="4">
              <a:lnSpc>
                <a:spcPct val="90000"/>
              </a:lnSpc>
            </a:pPr>
            <a:r>
              <a:rPr lang="en-US" altLang="zh-CN" sz="2400" b="1" dirty="0">
                <a:cs typeface="Arial" panose="020B0604020202020204" pitchFamily="34" charset="0"/>
              </a:rPr>
              <a:t>Millennium Prize Problems ;  $ 1000 000 per problem</a:t>
            </a:r>
            <a:endParaRPr lang="en-US" altLang="zh-CN" sz="2400" b="1" dirty="0">
              <a:solidFill>
                <a:srgbClr val="666666"/>
              </a:solidFill>
              <a:cs typeface="Arial" panose="020B0604020202020204" pitchFamily="34" charset="0"/>
            </a:endParaRPr>
          </a:p>
          <a:p>
            <a:pPr algn="r">
              <a:lnSpc>
                <a:spcPct val="90000"/>
              </a:lnSpc>
            </a:pPr>
            <a:endParaRPr lang="en-US" altLang="zh-CN" sz="2400" b="1" dirty="0">
              <a:solidFill>
                <a:srgbClr val="666666"/>
              </a:solidFill>
              <a:cs typeface="Arial" panose="020B0604020202020204" pitchFamily="34" charset="0"/>
            </a:endParaRPr>
          </a:p>
          <a:p>
            <a:pPr>
              <a:spcBef>
                <a:spcPts val="1200"/>
              </a:spcBef>
            </a:pPr>
            <a:r>
              <a:rPr lang="en-US" altLang="zh-CN" sz="2200" b="1" dirty="0">
                <a:latin typeface="Verdana" panose="020B0604030504040204" pitchFamily="34" charset="0"/>
                <a:hlinkClick r:id="rId3"/>
              </a:rPr>
              <a:t>P versus NP</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4"/>
              </a:rPr>
              <a:t>The Hodge Conjecture</a:t>
            </a:r>
            <a:r>
              <a:rPr lang="zh-CN" altLang="en-US" sz="2200" b="1" dirty="0">
                <a:latin typeface="Verdana" panose="020B0604030504040204" pitchFamily="34" charset="0"/>
              </a:rPr>
              <a:t>（霍奇猜想）</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5"/>
              </a:rPr>
              <a:t>The </a:t>
            </a:r>
            <a:r>
              <a:rPr lang="en-US" altLang="zh-CN" sz="2200" b="1" dirty="0" err="1">
                <a:latin typeface="Verdana" panose="020B0604030504040204" pitchFamily="34" charset="0"/>
                <a:hlinkClick r:id="rId5"/>
              </a:rPr>
              <a:t>Poincaré</a:t>
            </a:r>
            <a:r>
              <a:rPr lang="en-US" altLang="zh-CN" sz="2200" b="1" dirty="0">
                <a:latin typeface="Verdana" panose="020B0604030504040204" pitchFamily="34" charset="0"/>
                <a:hlinkClick r:id="rId5"/>
              </a:rPr>
              <a:t> Conjecture</a:t>
            </a:r>
            <a:r>
              <a:rPr lang="zh-CN" altLang="en-US" sz="2200" b="1" dirty="0">
                <a:latin typeface="Verdana" panose="020B0604030504040204" pitchFamily="34" charset="0"/>
              </a:rPr>
              <a:t>（庞加莱猜想</a:t>
            </a:r>
            <a:r>
              <a:rPr lang="zh-CN" altLang="en-US" sz="1500" b="1" dirty="0">
                <a:latin typeface="Verdana" panose="020B0604030504040204" pitchFamily="34" charset="0"/>
              </a:rPr>
              <a:t>，</a:t>
            </a:r>
            <a:r>
              <a:rPr lang="zh-CN" altLang="en-US" sz="1500" b="0" i="0" dirty="0">
                <a:solidFill>
                  <a:srgbClr val="333333"/>
                </a:solidFill>
                <a:effectLst/>
                <a:latin typeface="Arial" panose="020B0604020202020204" pitchFamily="34" charset="0"/>
              </a:rPr>
              <a:t>俄罗斯数学家</a:t>
            </a:r>
            <a:r>
              <a:rPr lang="en-US" altLang="zh-CN" sz="1500" b="0" i="0" dirty="0">
                <a:solidFill>
                  <a:srgbClr val="333333"/>
                </a:solidFill>
                <a:effectLst/>
                <a:latin typeface="Arial" panose="020B0604020202020204" pitchFamily="34" charset="0"/>
              </a:rPr>
              <a:t>G. Perelman</a:t>
            </a:r>
            <a:r>
              <a:rPr lang="zh-CN" altLang="en-US" sz="1500" b="0" i="0" dirty="0">
                <a:solidFill>
                  <a:srgbClr val="333333"/>
                </a:solidFill>
                <a:effectLst/>
                <a:latin typeface="Arial" panose="020B0604020202020204" pitchFamily="34" charset="0"/>
              </a:rPr>
              <a:t>博士，</a:t>
            </a:r>
            <a:r>
              <a:rPr lang="en-US" altLang="zh-CN" sz="1500" b="1" dirty="0">
                <a:latin typeface="Verdana" panose="020B0604030504040204" pitchFamily="34" charset="0"/>
              </a:rPr>
              <a:t>2010</a:t>
            </a:r>
            <a:r>
              <a:rPr lang="zh-CN" altLang="en-US" sz="2200" b="1" dirty="0">
                <a:latin typeface="Verdana" panose="020B0604030504040204" pitchFamily="34" charset="0"/>
              </a:rPr>
              <a:t>）</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6"/>
              </a:rPr>
              <a:t>The Riemann Hypothesis</a:t>
            </a:r>
            <a:r>
              <a:rPr lang="zh-CN" altLang="en-US" sz="2200" b="1" dirty="0">
                <a:latin typeface="Verdana" panose="020B0604030504040204" pitchFamily="34" charset="0"/>
              </a:rPr>
              <a:t>（黎曼假设）</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7"/>
              </a:rPr>
              <a:t>Yang-Mills Existence and Mass Gap</a:t>
            </a:r>
            <a:r>
              <a:rPr lang="zh-CN" altLang="en-US" sz="2200" b="1" dirty="0">
                <a:latin typeface="Verdana" panose="020B0604030504040204" pitchFamily="34" charset="0"/>
              </a:rPr>
              <a:t>（</a:t>
            </a:r>
            <a:r>
              <a:rPr lang="zh-CN" altLang="en-US" sz="2100" b="1" dirty="0">
                <a:latin typeface="Verdana" panose="020B0604030504040204" pitchFamily="34" charset="0"/>
              </a:rPr>
              <a:t>杨</a:t>
            </a:r>
            <a:r>
              <a:rPr lang="en-US" altLang="zh-CN" sz="2100" b="1" dirty="0">
                <a:latin typeface="Verdana" panose="020B0604030504040204" pitchFamily="34" charset="0"/>
              </a:rPr>
              <a:t>-</a:t>
            </a:r>
            <a:r>
              <a:rPr lang="zh-CN" altLang="en-US" sz="2100" b="1" dirty="0">
                <a:latin typeface="Verdana" panose="020B0604030504040204" pitchFamily="34" charset="0"/>
              </a:rPr>
              <a:t>米尔斯存在性和质量缺口</a:t>
            </a:r>
            <a:r>
              <a:rPr lang="zh-CN" altLang="en-US" sz="2200" b="1" dirty="0">
                <a:latin typeface="Verdana" panose="020B0604030504040204" pitchFamily="34" charset="0"/>
              </a:rPr>
              <a:t>）</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8"/>
              </a:rPr>
              <a:t>Navier-Stokes Existence and Smoothness</a:t>
            </a:r>
            <a:endParaRPr lang="en-US" altLang="zh-CN" sz="2200" dirty="0">
              <a:latin typeface="Verdana" panose="020B0604030504040204" pitchFamily="34" charset="0"/>
            </a:endParaRPr>
          </a:p>
          <a:p>
            <a:pPr>
              <a:spcBef>
                <a:spcPts val="1200"/>
              </a:spcBef>
            </a:pPr>
            <a:r>
              <a:rPr lang="en-US" altLang="zh-CN" sz="2200" b="1" dirty="0">
                <a:latin typeface="Verdana" panose="020B0604030504040204" pitchFamily="34" charset="0"/>
                <a:hlinkClick r:id="rId9"/>
              </a:rPr>
              <a:t>The Birch and Swinnerton-Dyer Conjecture</a:t>
            </a:r>
            <a:endParaRPr lang="en-US" altLang="zh-CN" sz="2200" dirty="0">
              <a:latin typeface="Verdana" panose="020B0604030504040204" pitchFamily="34" charset="0"/>
            </a:endParaRPr>
          </a:p>
          <a:p>
            <a:pPr>
              <a:lnSpc>
                <a:spcPct val="90000"/>
              </a:lnSpc>
            </a:pPr>
            <a:endParaRPr lang="en-US" altLang="zh-CN" sz="2400" dirty="0"/>
          </a:p>
          <a:p>
            <a:pPr>
              <a:lnSpc>
                <a:spcPct val="90000"/>
              </a:lnSpc>
            </a:pP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53200"/>
            <a:ext cx="2895600" cy="365125"/>
          </a:xfrm>
        </p:spPr>
        <p:txBody>
          <a:bodyPr/>
          <a:lstStyle/>
          <a:p>
            <a:r>
              <a:rPr lang="en-US" dirty="0"/>
              <a:t>14-6</a:t>
            </a:r>
          </a:p>
        </p:txBody>
      </p:sp>
      <p:sp>
        <p:nvSpPr>
          <p:cNvPr id="3" name="TextBox 2"/>
          <p:cNvSpPr txBox="1"/>
          <p:nvPr/>
        </p:nvSpPr>
        <p:spPr>
          <a:xfrm>
            <a:off x="762000" y="457200"/>
            <a:ext cx="8001000" cy="5920147"/>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符号集和编码对计算复杂度的影响</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indent="457200">
              <a:lnSpc>
                <a:spcPct val="140000"/>
              </a:lnSpc>
            </a:pPr>
            <a:r>
              <a:rPr lang="zh-CN" altLang="en-US" sz="2000" dirty="0">
                <a:latin typeface="Times New Roman" pitchFamily="18" charset="0"/>
                <a:ea typeface="SimSun" pitchFamily="2" charset="-122"/>
                <a:cs typeface="Times New Roman" pitchFamily="18" charset="0"/>
              </a:rPr>
              <a:t>不同计算模型，包括图灵机，可能采用不同的符号集合，这会影响输入规模的大小。比如整数</a:t>
            </a:r>
            <a:r>
              <a:rPr lang="en-US" sz="2000" dirty="0">
                <a:latin typeface="Times New Roman" pitchFamily="18" charset="0"/>
                <a:ea typeface="SimSun" pitchFamily="2" charset="-122"/>
                <a:cs typeface="Times New Roman" pitchFamily="18" charset="0"/>
              </a:rPr>
              <a:t>98</a:t>
            </a:r>
            <a:r>
              <a:rPr lang="zh-CN" altLang="en-US" sz="2000" dirty="0">
                <a:latin typeface="Times New Roman" pitchFamily="18" charset="0"/>
                <a:ea typeface="SimSun" pitchFamily="2" charset="-122"/>
                <a:cs typeface="Times New Roman" pitchFamily="18" charset="0"/>
              </a:rPr>
              <a:t>，如果用十进制表示，可以用两个符号</a:t>
            </a:r>
            <a:r>
              <a:rPr lang="en-US" sz="2000" dirty="0">
                <a:latin typeface="Times New Roman" pitchFamily="18" charset="0"/>
                <a:ea typeface="SimSun" pitchFamily="2" charset="-122"/>
                <a:cs typeface="Times New Roman" pitchFamily="18" charset="0"/>
              </a:rPr>
              <a:t>9</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8</a:t>
            </a:r>
            <a:r>
              <a:rPr lang="zh-CN" altLang="en-US" sz="2000" dirty="0">
                <a:latin typeface="Times New Roman" pitchFamily="18" charset="0"/>
                <a:ea typeface="SimSun" pitchFamily="2" charset="-122"/>
                <a:cs typeface="Times New Roman" pitchFamily="18" charset="0"/>
              </a:rPr>
              <a:t>表示；如果用</a:t>
            </a:r>
            <a:r>
              <a:rPr lang="en-US"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进制，</a:t>
            </a:r>
            <a:r>
              <a:rPr lang="en-US" sz="2000" dirty="0">
                <a:latin typeface="Times New Roman" pitchFamily="18" charset="0"/>
                <a:ea typeface="SimSun" pitchFamily="2" charset="-122"/>
                <a:cs typeface="Times New Roman" pitchFamily="18" charset="0"/>
              </a:rPr>
              <a:t>98 = 1100010</a:t>
            </a:r>
            <a:r>
              <a:rPr lang="en-US" sz="2800" baseline="-2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则需要</a:t>
            </a:r>
            <a:r>
              <a:rPr lang="en-US" sz="2000" dirty="0">
                <a:latin typeface="Times New Roman" pitchFamily="18" charset="0"/>
                <a:ea typeface="SimSun" pitchFamily="2" charset="-122"/>
                <a:cs typeface="Times New Roman" pitchFamily="18" charset="0"/>
              </a:rPr>
              <a:t>7</a:t>
            </a:r>
            <a:r>
              <a:rPr lang="zh-CN" altLang="en-US" sz="2000" dirty="0">
                <a:latin typeface="Times New Roman" pitchFamily="18" charset="0"/>
                <a:ea typeface="SimSun" pitchFamily="2" charset="-122"/>
                <a:cs typeface="Times New Roman" pitchFamily="18" charset="0"/>
              </a:rPr>
              <a:t>个符号表示；而如果用</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进制，则需要</a:t>
            </a:r>
            <a:r>
              <a:rPr lang="en-US" sz="2000" dirty="0">
                <a:latin typeface="Times New Roman" pitchFamily="18" charset="0"/>
                <a:ea typeface="SimSun" pitchFamily="2" charset="-122"/>
                <a:cs typeface="Times New Roman" pitchFamily="18" charset="0"/>
              </a:rPr>
              <a:t>98</a:t>
            </a:r>
            <a:r>
              <a:rPr lang="zh-CN" altLang="en-US" sz="2000" dirty="0">
                <a:latin typeface="Times New Roman" pitchFamily="18" charset="0"/>
                <a:ea typeface="SimSun" pitchFamily="2" charset="-122"/>
                <a:cs typeface="Times New Roman" pitchFamily="18" charset="0"/>
              </a:rPr>
              <a:t>个</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表示。</a:t>
            </a:r>
            <a:endParaRPr lang="en-US" altLang="zh-CN" sz="2000" dirty="0">
              <a:latin typeface="Times New Roman" pitchFamily="18" charset="0"/>
              <a:ea typeface="SimSun" pitchFamily="2" charset="-122"/>
              <a:cs typeface="Times New Roman" pitchFamily="18" charset="0"/>
            </a:endParaRPr>
          </a:p>
          <a:p>
            <a:pPr indent="457200">
              <a:lnSpc>
                <a:spcPct val="140000"/>
              </a:lnSpc>
              <a:spcBef>
                <a:spcPts val="600"/>
              </a:spcBef>
            </a:pPr>
            <a:r>
              <a:rPr lang="zh-CN" altLang="en-US" sz="2000" dirty="0">
                <a:latin typeface="Times New Roman" pitchFamily="18" charset="0"/>
                <a:ea typeface="SimSun" pitchFamily="2" charset="-122"/>
                <a:cs typeface="Times New Roman" pitchFamily="18" charset="0"/>
              </a:rPr>
              <a:t>假设某图灵机</a:t>
            </a:r>
            <a:r>
              <a:rPr lang="en-US" altLang="zh-CN"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的复杂度为</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。现有另一个图灵机</a:t>
            </a:r>
            <a:r>
              <a:rPr lang="en-US" sz="2000" i="1" dirty="0">
                <a:latin typeface="Times New Roman" pitchFamily="18" charset="0"/>
                <a:ea typeface="SimSun" pitchFamily="2" charset="-122"/>
                <a:cs typeface="Times New Roman" pitchFamily="18" charset="0"/>
              </a:rPr>
              <a:t>T </a:t>
            </a:r>
            <a:r>
              <a:rPr lang="en-US"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rPr>
              <a:t>，它做一次状态转移所需时间与</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相同，但</a:t>
            </a:r>
            <a:r>
              <a:rPr lang="en-US" altLang="zh-CN" sz="2000" i="1" dirty="0">
                <a:latin typeface="Times New Roman" pitchFamily="18" charset="0"/>
                <a:ea typeface="SimSun" pitchFamily="2" charset="-122"/>
                <a:cs typeface="Times New Roman" pitchFamily="18" charset="0"/>
              </a:rPr>
              <a:t>T </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所</a:t>
            </a:r>
            <a:r>
              <a:rPr lang="zh-CN" altLang="en-US" sz="2000" dirty="0">
                <a:latin typeface="Times New Roman" pitchFamily="18" charset="0"/>
                <a:ea typeface="SimSun" pitchFamily="2" charset="-122"/>
                <a:cs typeface="Times New Roman" pitchFamily="18" charset="0"/>
              </a:rPr>
              <a:t>使用的字符集</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与</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使用的</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不同。</a:t>
            </a:r>
            <a:endParaRPr lang="en-US" altLang="zh-CN" sz="2000" dirty="0">
              <a:latin typeface="Times New Roman" pitchFamily="18" charset="0"/>
              <a:ea typeface="SimSun" pitchFamily="2" charset="-122"/>
              <a:cs typeface="Times New Roman" pitchFamily="18" charset="0"/>
            </a:endParaRPr>
          </a:p>
          <a:p>
            <a:pPr indent="457200">
              <a:lnSpc>
                <a:spcPct val="140000"/>
              </a:lnSpc>
              <a:spcBef>
                <a:spcPts val="600"/>
              </a:spcBef>
            </a:pPr>
            <a:r>
              <a:rPr lang="zh-CN" altLang="en-US" sz="2000" dirty="0">
                <a:latin typeface="Times New Roman" pitchFamily="18" charset="0"/>
                <a:ea typeface="SimSun" pitchFamily="2" charset="-122"/>
                <a:cs typeface="Times New Roman" pitchFamily="18" charset="0"/>
              </a:rPr>
              <a:t>假设</a:t>
            </a:r>
            <a:r>
              <a:rPr lang="en-US" sz="2000" dirty="0">
                <a:latin typeface="Times New Roman" pitchFamily="18" charset="0"/>
                <a:ea typeface="SimSun" pitchFamily="2" charset="-122"/>
                <a:cs typeface="Times New Roman" pitchFamily="18" charset="0"/>
                <a:sym typeface="Symbol"/>
              </a:rPr>
              <a:t>和</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中都至少有</a:t>
            </a:r>
            <a:r>
              <a:rPr lang="en-US" altLang="zh-CN" sz="2000" dirty="0">
                <a:latin typeface="Times New Roman" pitchFamily="18" charset="0"/>
                <a:ea typeface="SimSun" pitchFamily="2" charset="-122"/>
                <a:cs typeface="Times New Roman" pitchFamily="18" charset="0"/>
                <a:sym typeface="Symbol"/>
              </a:rPr>
              <a:t> </a:t>
            </a:r>
            <a:r>
              <a:rPr lang="en-US"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个字符。</a:t>
            </a:r>
            <a:r>
              <a:rPr lang="en-US" altLang="zh-CN"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  | = </a:t>
            </a:r>
            <a:r>
              <a:rPr lang="en-US" altLang="en-US" sz="2000" i="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d</a:t>
            </a:r>
            <a:r>
              <a:rPr lang="zh-CN" altLang="en-US" sz="2000" dirty="0">
                <a:latin typeface="Times New Roman" panose="02020603050405020304" pitchFamily="18" charset="0"/>
                <a:cs typeface="Times New Roman" panose="02020603050405020304" pitchFamily="18" charset="0"/>
              </a:rPr>
              <a:t>。</a:t>
            </a:r>
            <a:r>
              <a:rPr lang="zh-CN" altLang="en-US" sz="2000" dirty="0">
                <a:latin typeface="Times New Roman" pitchFamily="18" charset="0"/>
                <a:ea typeface="SimSun" pitchFamily="2" charset="-122"/>
                <a:cs typeface="Times New Roman" pitchFamily="18" charset="0"/>
              </a:rPr>
              <a:t>那么我们可用</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中两字符</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b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可看成</a:t>
            </a:r>
            <a:r>
              <a:rPr lang="en-US"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和</a:t>
            </a:r>
            <a:r>
              <a:rPr lang="en-US" sz="2000" dirty="0">
                <a:latin typeface="Times New Roman" pitchFamily="18" charset="0"/>
                <a:ea typeface="SimSun" pitchFamily="2" charset="-122"/>
                <a:cs typeface="Times New Roman" pitchFamily="18" charset="0"/>
              </a:rPr>
              <a:t>1) </a:t>
            </a:r>
            <a:r>
              <a:rPr lang="zh-CN" altLang="en-US" sz="2000" dirty="0">
                <a:latin typeface="Times New Roman" pitchFamily="18" charset="0"/>
                <a:ea typeface="SimSun" pitchFamily="2" charset="-122"/>
                <a:cs typeface="Times New Roman" pitchFamily="18" charset="0"/>
              </a:rPr>
              <a:t>来对应</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中每个字符编码，长度为</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d</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。这样一来，对</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中一个字符的操作变成了对一个长度为</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的序列的操作。因为</a:t>
            </a:r>
            <a:r>
              <a:rPr lang="en-US" sz="2000" i="1" dirty="0">
                <a:latin typeface="Times New Roman" pitchFamily="18" charset="0"/>
                <a:ea typeface="SimSun" pitchFamily="2" charset="-122"/>
                <a:cs typeface="Times New Roman" pitchFamily="18" charset="0"/>
              </a:rPr>
              <a:t>d</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都是常数，图灵机</a:t>
            </a:r>
            <a:r>
              <a:rPr lang="en-US" sz="2000" i="1" dirty="0">
                <a:latin typeface="Times New Roman" pitchFamily="18" charset="0"/>
                <a:ea typeface="SimSun" pitchFamily="2" charset="-122"/>
                <a:cs typeface="Times New Roman" pitchFamily="18" charset="0"/>
              </a:rPr>
              <a:t>T </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的渐近复杂度与</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的相同。所以，除一进制的编码外，</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用什么样的符号集不影响算法的复杂度</a:t>
            </a:r>
            <a:r>
              <a:rPr lang="zh-CN" altLang="en-US" sz="2000" dirty="0">
                <a:latin typeface="Times New Roman" pitchFamily="18" charset="0"/>
                <a:ea typeface="SimSun" pitchFamily="2" charset="-122"/>
                <a:cs typeface="Times New Roman" pitchFamily="18" charset="0"/>
              </a:rPr>
              <a:t>。为方便起见，</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以下讨论中，我们就假定</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sym typeface="Symbol"/>
              </a:rPr>
              <a:t></a:t>
            </a:r>
            <a:r>
              <a:rPr lang="en-US" sz="2000" b="1" dirty="0">
                <a:solidFill>
                  <a:srgbClr val="0000FF"/>
                </a:solidFill>
                <a:effectLst>
                  <a:outerShdw blurRad="38100" dist="38100" dir="2700000" algn="tl">
                    <a:srgbClr val="C0C0C0"/>
                  </a:outerShdw>
                </a:effectLst>
                <a:latin typeface="Times" panose="02020603050405020304" pitchFamily="18" charset="0"/>
                <a:ea typeface="宋体" panose="02010600030101010101" pitchFamily="2" charset="-122"/>
              </a:rPr>
              <a:t> = {0, 1}</a:t>
            </a:r>
            <a:r>
              <a:rPr lang="zh-CN" altLang="en-US"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1383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14-7</a:t>
            </a:r>
          </a:p>
        </p:txBody>
      </p:sp>
      <p:sp>
        <p:nvSpPr>
          <p:cNvPr id="4" name="TextBox 3"/>
          <p:cNvSpPr txBox="1"/>
          <p:nvPr/>
        </p:nvSpPr>
        <p:spPr>
          <a:xfrm>
            <a:off x="762000" y="838200"/>
            <a:ext cx="8001000" cy="6092694"/>
          </a:xfrm>
          <a:prstGeom prst="rect">
            <a:avLst/>
          </a:prstGeom>
          <a:noFill/>
        </p:spPr>
        <p:txBody>
          <a:bodyPr wrap="square" rtlCol="0">
            <a:spAutoFit/>
          </a:bodyPr>
          <a:lstStyle/>
          <a:p>
            <a:pPr marL="0" lvl="2">
              <a:lnSpc>
                <a:spcPct val="150000"/>
              </a:lnSpc>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判定型问题和优化型问题及其关系</a:t>
            </a:r>
            <a:endParaRPr 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如果一个问题的答案只有两种，是</a:t>
            </a:r>
            <a:r>
              <a:rPr lang="en-US" sz="2000" dirty="0">
                <a:latin typeface="Times New Roman" pitchFamily="18" charset="0"/>
                <a:ea typeface="SimSun" pitchFamily="2" charset="-122"/>
                <a:cs typeface="Times New Roman" pitchFamily="18" charset="0"/>
              </a:rPr>
              <a:t>(</a:t>
            </a:r>
            <a:r>
              <a:rPr lang="en-US" sz="2000" cap="small" dirty="0">
                <a:latin typeface="Times New Roman" pitchFamily="18" charset="0"/>
                <a:ea typeface="SimSun" pitchFamily="2" charset="-122"/>
                <a:cs typeface="Times New Roman" pitchFamily="18" charset="0"/>
              </a:rPr>
              <a:t>yes</a:t>
            </a:r>
            <a:r>
              <a:rPr lang="en-US" sz="2000" i="1"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或否</a:t>
            </a:r>
            <a:r>
              <a:rPr lang="en-US" sz="2000" dirty="0">
                <a:latin typeface="Times New Roman" pitchFamily="18" charset="0"/>
                <a:ea typeface="SimSun" pitchFamily="2" charset="-122"/>
                <a:cs typeface="Times New Roman" pitchFamily="18" charset="0"/>
              </a:rPr>
              <a:t>(</a:t>
            </a:r>
            <a:r>
              <a:rPr lang="en-US" sz="2000" cap="small" dirty="0">
                <a:latin typeface="Times New Roman" pitchFamily="18" charset="0"/>
                <a:ea typeface="SimSun" pitchFamily="2" charset="-122"/>
                <a:cs typeface="Times New Roman" pitchFamily="18" charset="0"/>
              </a:rPr>
              <a:t>no</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，则称为一个判定型问题。例如，判断“一个图是否存在一条哈密尔顿回路”就是一个判定型问题。</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一个问题被称为优化型问题，如果这个问题的解对应于一个最优的数值，例如在两点之间找一条最短路径。通常，优化型问题会要求我们找到的解必须是最长、最短、最大、最小、最高、最低、最重、或最轻等等。在我们后续讨论</a:t>
            </a:r>
            <a:r>
              <a:rPr lang="en-US" sz="2000"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类、</a:t>
            </a:r>
            <a:r>
              <a:rPr lang="en-US" sz="2000" dirty="0">
                <a:latin typeface="Times New Roman" pitchFamily="18" charset="0"/>
                <a:ea typeface="SimSun" pitchFamily="2" charset="-122"/>
                <a:cs typeface="Times New Roman" pitchFamily="18" charset="0"/>
              </a:rPr>
              <a:t>NP</a:t>
            </a:r>
            <a:r>
              <a:rPr lang="zh-CN" altLang="en-US" sz="2000" dirty="0">
                <a:latin typeface="Times New Roman" pitchFamily="18" charset="0"/>
                <a:ea typeface="SimSun" pitchFamily="2" charset="-122"/>
                <a:cs typeface="Times New Roman" pitchFamily="18" charset="0"/>
              </a:rPr>
              <a:t>类以及</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类问题时，我们限定所有被分类的问题都是判定型问题。</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en-US" sz="2000" dirty="0">
                <a:latin typeface="Times New Roman" pitchFamily="18" charset="0"/>
                <a:ea typeface="SimSun" pitchFamily="2" charset="-122"/>
                <a:cs typeface="Times New Roman" pitchFamily="18" charset="0"/>
              </a:rPr>
              <a:t>这</a:t>
            </a:r>
            <a:r>
              <a:rPr lang="zh-CN" altLang="en-US" sz="2000" dirty="0">
                <a:latin typeface="Times New Roman" pitchFamily="18" charset="0"/>
                <a:ea typeface="SimSun" pitchFamily="2" charset="-122"/>
                <a:cs typeface="Times New Roman" pitchFamily="18" charset="0"/>
              </a:rPr>
              <a:t>一限制</a:t>
            </a:r>
            <a:r>
              <a:rPr lang="en-US" sz="2000" dirty="0" err="1">
                <a:latin typeface="Times New Roman" pitchFamily="18" charset="0"/>
                <a:ea typeface="SimSun" pitchFamily="2" charset="-122"/>
                <a:cs typeface="Times New Roman" pitchFamily="18" charset="0"/>
              </a:rPr>
              <a:t>不仅</a:t>
            </a:r>
            <a:r>
              <a:rPr lang="zh-CN" altLang="en-US" sz="2000" dirty="0"/>
              <a:t>简化了对</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问</a:t>
            </a:r>
            <a:r>
              <a:rPr lang="zh-CN" altLang="en-US" sz="2000" dirty="0"/>
              <a:t>题理论的讨论，并且突出了问题的本质。它便于讨论不同问题之间的关系，它们或者有相同答案，或没有。</a:t>
            </a:r>
            <a:endParaRPr lang="en-US" altLang="zh-CN" sz="2000" dirty="0"/>
          </a:p>
          <a:p>
            <a:pPr>
              <a:lnSpc>
                <a:spcPct val="150000"/>
              </a:lnSpc>
            </a:pPr>
            <a:r>
              <a:rPr lang="en-US" altLang="zh-CN" b="1" dirty="0"/>
              <a:t>(</a:t>
            </a:r>
            <a:r>
              <a:rPr lang="en-US" altLang="zh-CN" b="1" dirty="0" err="1"/>
              <a:t>接下页</a:t>
            </a:r>
            <a:r>
              <a:rPr lang="en-US" altLang="zh-CN" b="1" dirty="0"/>
              <a:t>)</a:t>
            </a:r>
            <a:endParaRPr lang="zh-CN" altLang="en-US" b="1" dirty="0"/>
          </a:p>
        </p:txBody>
      </p:sp>
    </p:spTree>
    <p:extLst>
      <p:ext uri="{BB962C8B-B14F-4D97-AF65-F5344CB8AC3E}">
        <p14:creationId xmlns:p14="http://schemas.microsoft.com/office/powerpoint/2010/main" val="399868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14-8</a:t>
            </a:r>
          </a:p>
        </p:txBody>
      </p:sp>
      <p:sp>
        <p:nvSpPr>
          <p:cNvPr id="3" name="TextBox 2"/>
          <p:cNvSpPr txBox="1"/>
          <p:nvPr/>
        </p:nvSpPr>
        <p:spPr>
          <a:xfrm>
            <a:off x="381000" y="411218"/>
            <a:ext cx="8610600" cy="5573898"/>
          </a:xfrm>
          <a:prstGeom prst="rect">
            <a:avLst/>
          </a:prstGeom>
          <a:noFill/>
        </p:spPr>
        <p:txBody>
          <a:bodyPr wrap="square" rtlCol="0">
            <a:spAutoFit/>
          </a:bodyPr>
          <a:lstStyle/>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只限于判定型问题的讨论不会影响</a:t>
            </a:r>
            <a:r>
              <a:rPr lang="en-US" sz="2000" dirty="0">
                <a:latin typeface="Times New Roman" pitchFamily="18" charset="0"/>
                <a:ea typeface="SimSun" pitchFamily="2" charset="-122"/>
                <a:cs typeface="Times New Roman" pitchFamily="18" charset="0"/>
              </a:rPr>
              <a:t>NPC</a:t>
            </a:r>
            <a:r>
              <a:rPr lang="zh-CN" altLang="en-US" sz="2000" dirty="0">
                <a:latin typeface="Times New Roman" pitchFamily="18" charset="0"/>
                <a:ea typeface="SimSun" pitchFamily="2" charset="-122"/>
                <a:cs typeface="Times New Roman" pitchFamily="18" charset="0"/>
              </a:rPr>
              <a:t>理论的应用价值，因为一个优化型问题往往可对应于一个判定型问题。而且，判定型问题有多项式算法，那么其对应的优化型问题也往往有多项式算法。下面看一个例子。</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endParaRPr lang="en-US" altLang="zh-CN" sz="2000" dirty="0">
              <a:latin typeface="Times New Roman" pitchFamily="18" charset="0"/>
              <a:ea typeface="SimSun" pitchFamily="2" charset="-122"/>
              <a:cs typeface="Times New Roman" pitchFamily="18" charset="0"/>
            </a:endParaRPr>
          </a:p>
          <a:p>
            <a:pPr lvl="1" indent="-457200">
              <a:lnSpc>
                <a:spcPct val="150000"/>
              </a:lnSpc>
            </a:pPr>
            <a:r>
              <a:rPr lang="zh-CN" altLang="en-US" sz="2000" b="1" dirty="0">
                <a:latin typeface="Times New Roman" pitchFamily="18" charset="0"/>
                <a:ea typeface="SimSun" pitchFamily="2" charset="-122"/>
                <a:cs typeface="Times New Roman" pitchFamily="18" charset="0"/>
              </a:rPr>
              <a:t>例</a:t>
            </a:r>
            <a:r>
              <a:rPr lang="en-US" altLang="zh-CN" sz="2000" b="1" dirty="0">
                <a:latin typeface="Times New Roman" pitchFamily="18" charset="0"/>
                <a:ea typeface="SimSun" pitchFamily="2" charset="-122"/>
                <a:cs typeface="Times New Roman" pitchFamily="18" charset="0"/>
              </a:rPr>
              <a:t>14.1  </a:t>
            </a:r>
            <a:r>
              <a:rPr lang="zh-CN" altLang="en-US" sz="2000" dirty="0">
                <a:latin typeface="Times New Roman" pitchFamily="18" charset="0"/>
                <a:ea typeface="SimSun" pitchFamily="2" charset="-122"/>
                <a:cs typeface="Times New Roman" pitchFamily="18" charset="0"/>
              </a:rPr>
              <a:t>一个优化型问题定义如下：给定一个有向图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以及图中两个顶点</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 ，</a:t>
            </a:r>
            <a:r>
              <a:rPr lang="en-US" altLang="zh-CN" sz="2000" i="1" dirty="0">
                <a:latin typeface="Times New Roman" pitchFamily="18" charset="0"/>
                <a:ea typeface="SimSun" pitchFamily="2" charset="-122"/>
                <a:cs typeface="Times New Roman" pitchFamily="18" charset="0"/>
              </a:rPr>
              <a:t>s </a:t>
            </a:r>
            <a:r>
              <a:rPr lang="en-US" altLang="zh-CN" sz="2000" i="1" dirty="0">
                <a:latin typeface="Times New Roman" pitchFamily="18" charset="0"/>
                <a:ea typeface="SimSun" pitchFamily="2" charset="-122"/>
                <a:cs typeface="Times New Roman" pitchFamily="18" charset="0"/>
                <a:sym typeface="Symbol" panose="05050102010706020507" pitchFamily="18" charset="2"/>
              </a:rPr>
              <a:t> t </a:t>
            </a:r>
            <a:r>
              <a:rPr lang="zh-CN" altLang="en-US" sz="2000" dirty="0">
                <a:latin typeface="Times New Roman" pitchFamily="18" charset="0"/>
                <a:ea typeface="SimSun" pitchFamily="2" charset="-122"/>
                <a:cs typeface="Times New Roman" pitchFamily="18" charset="0"/>
              </a:rPr>
              <a:t>，找出一条从</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到</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的</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简单路径，并使它含有的边数最多</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914400" lvl="1" indent="-457200">
              <a:lnSpc>
                <a:spcPct val="150000"/>
              </a:lnSpc>
              <a:buAutoNum type="alphaLcParenBoth"/>
            </a:pPr>
            <a:r>
              <a:rPr lang="zh-CN" altLang="en-US" sz="2000" dirty="0">
                <a:latin typeface="Times New Roman" pitchFamily="18" charset="0"/>
                <a:ea typeface="SimSun" pitchFamily="2" charset="-122"/>
                <a:cs typeface="Times New Roman" pitchFamily="18" charset="0"/>
              </a:rPr>
              <a:t>针对上述优化问题，定义一个与之对应的判定型问题；</a:t>
            </a:r>
            <a:endParaRPr lang="en-US" altLang="zh-CN" sz="2000" dirty="0">
              <a:latin typeface="Times New Roman" pitchFamily="18" charset="0"/>
              <a:ea typeface="SimSun" pitchFamily="2" charset="-122"/>
              <a:cs typeface="Times New Roman" pitchFamily="18" charset="0"/>
            </a:endParaRPr>
          </a:p>
          <a:p>
            <a:pPr marL="914400" lvl="1" indent="-457200">
              <a:lnSpc>
                <a:spcPct val="150000"/>
              </a:lnSpc>
              <a:buAutoNum type="alphaLcParenBoth"/>
            </a:pPr>
            <a:r>
              <a:rPr lang="zh-CN" altLang="en-US" sz="2000" dirty="0">
                <a:latin typeface="Times New Roman" pitchFamily="18" charset="0"/>
                <a:ea typeface="SimSun" pitchFamily="2" charset="-122"/>
                <a:cs typeface="Times New Roman" pitchFamily="18" charset="0"/>
              </a:rPr>
              <a:t>假设</a:t>
            </a:r>
            <a:r>
              <a:rPr lang="en-US" sz="2000"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中的判定型问题有多项式算法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，那么就可以以算法</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为子程序，设计一个多项式算法来解决对应的优化型问题。</a:t>
            </a:r>
            <a:endParaRPr lang="en-US" sz="3200" dirty="0">
              <a:latin typeface="Times New Roman" pitchFamily="18" charset="0"/>
              <a:ea typeface="SimSun" pitchFamily="2" charset="-122"/>
              <a:cs typeface="Times New Roman" pitchFamily="18" charset="0"/>
            </a:endParaRPr>
          </a:p>
          <a:p>
            <a:pPr marL="465138" indent="-465138">
              <a:lnSpc>
                <a:spcPct val="150000"/>
              </a:lnSpc>
            </a:pPr>
            <a:r>
              <a:rPr lang="zh-CN" altLang="en-US" sz="2000" b="1" dirty="0">
                <a:latin typeface="Times New Roman" pitchFamily="18" charset="0"/>
                <a:ea typeface="SimSun" pitchFamily="2" charset="-122"/>
                <a:cs typeface="Times New Roman" pitchFamily="18" charset="0"/>
              </a:rPr>
              <a:t>解</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	</a:t>
            </a:r>
            <a:r>
              <a:rPr lang="zh-CN" altLang="en-US" sz="2000" dirty="0">
                <a:latin typeface="Times New Roman" pitchFamily="18" charset="0"/>
                <a:ea typeface="SimSun" pitchFamily="2" charset="-122"/>
                <a:cs typeface="Times New Roman" pitchFamily="18" charset="0"/>
              </a:rPr>
              <a:t>我们引入一个变量</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后，对应判定型问题可以定义如下： </a:t>
            </a:r>
            <a:endParaRPr lang="en-US" altLang="zh-CN" sz="3200" dirty="0">
              <a:latin typeface="Times New Roman" pitchFamily="18" charset="0"/>
              <a:ea typeface="SimSun" pitchFamily="2" charset="-122"/>
              <a:cs typeface="Times New Roman" pitchFamily="18" charset="0"/>
            </a:endParaRPr>
          </a:p>
          <a:p>
            <a:pPr marL="465138">
              <a:lnSpc>
                <a:spcPct val="150000"/>
              </a:lnSpc>
            </a:pPr>
            <a:r>
              <a:rPr lang="zh-CN" altLang="en-US" sz="2000" dirty="0">
                <a:latin typeface="Times New Roman" pitchFamily="18" charset="0"/>
                <a:ea typeface="SimSun" pitchFamily="2" charset="-122"/>
                <a:cs typeface="Times New Roman" pitchFamily="18" charset="0"/>
              </a:rPr>
              <a:t>给定一个正整数</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和有向图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，以及图中两个顶点</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 </a:t>
            </a:r>
            <a:r>
              <a:rPr lang="en-US" sz="2000" i="1" dirty="0">
                <a:latin typeface="Times New Roman" pitchFamily="18" charset="0"/>
                <a:ea typeface="SimSun" pitchFamily="2" charset="-122"/>
                <a:cs typeface="Times New Roman" pitchFamily="18" charset="0"/>
                <a:sym typeface="Symbol" panose="05050102010706020507" pitchFamily="18" charset="2"/>
              </a:rPr>
              <a:t> </a:t>
            </a:r>
            <a:r>
              <a:rPr lang="en-US" altLang="zh-CN" sz="2000" i="1" dirty="0">
                <a:latin typeface="Times New Roman" pitchFamily="18" charset="0"/>
                <a:ea typeface="SimSun" pitchFamily="2" charset="-122"/>
                <a:cs typeface="Times New Roman" pitchFamily="18" charset="0"/>
                <a:sym typeface="Symbol" panose="05050102010706020507" pitchFamily="18" charset="2"/>
              </a:rPr>
              <a:t>t</a:t>
            </a:r>
            <a:r>
              <a:rPr lang="en-US" altLang="zh-CN" sz="2000" dirty="0">
                <a:latin typeface="Times New Roman" pitchFamily="18" charset="0"/>
                <a:ea typeface="SimSun" pitchFamily="2" charset="-122"/>
                <a:cs typeface="Times New Roman" pitchFamily="18" charset="0"/>
                <a:sym typeface="Symbol" panose="05050102010706020507" pitchFamily="18" charset="2"/>
              </a:rPr>
              <a:t>, </a:t>
            </a:r>
            <a:r>
              <a:rPr lang="zh-CN" altLang="en-US" sz="2000" dirty="0">
                <a:latin typeface="Times New Roman" pitchFamily="18" charset="0"/>
                <a:ea typeface="SimSun" pitchFamily="2" charset="-122"/>
                <a:cs typeface="Times New Roman" pitchFamily="18" charset="0"/>
              </a:rPr>
              <a:t>是否存在一条包含至少</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条边的从</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到</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的简单路径？</a:t>
            </a:r>
            <a:endParaRPr lang="en-US" altLang="zh-CN" sz="2000"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44275BE2-CEDD-D2FB-E5D5-4C2D63234647}"/>
              </a:ext>
            </a:extLst>
          </p:cNvPr>
          <p:cNvSpPr txBox="1"/>
          <p:nvPr/>
        </p:nvSpPr>
        <p:spPr>
          <a:xfrm>
            <a:off x="152400" y="6356350"/>
            <a:ext cx="5067300" cy="392928"/>
          </a:xfrm>
          <a:prstGeom prst="rect">
            <a:avLst/>
          </a:prstGeom>
          <a:solidFill>
            <a:srgbClr val="FFC000"/>
          </a:solidFill>
        </p:spPr>
        <p:txBody>
          <a:bodyPr wrap="square" rtlCol="0">
            <a:spAutoFit/>
          </a:bodyPr>
          <a:lstStyle/>
          <a:p>
            <a:pPr>
              <a:lnSpc>
                <a:spcPct val="120000"/>
              </a:lnSpc>
            </a:pPr>
            <a:r>
              <a:rPr lang="zh-CN" altLang="en-US" dirty="0">
                <a:latin typeface="Times" panose="02020603050405020304" pitchFamily="18" charset="0"/>
              </a:rPr>
              <a:t>掌握如何构造一个优化型问题对应的判定型问题</a:t>
            </a:r>
            <a:endParaRPr lang="en-US" dirty="0">
              <a:latin typeface="Times" panose="02020603050405020304" pitchFamily="18" charset="0"/>
            </a:endParaRPr>
          </a:p>
        </p:txBody>
      </p:sp>
    </p:spTree>
    <p:extLst>
      <p:ext uri="{BB962C8B-B14F-4D97-AF65-F5344CB8AC3E}">
        <p14:creationId xmlns:p14="http://schemas.microsoft.com/office/powerpoint/2010/main" val="79304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14-9</a:t>
            </a:r>
          </a:p>
        </p:txBody>
      </p:sp>
      <p:sp>
        <p:nvSpPr>
          <p:cNvPr id="3" name="TextBox 2"/>
          <p:cNvSpPr txBox="1"/>
          <p:nvPr/>
        </p:nvSpPr>
        <p:spPr>
          <a:xfrm>
            <a:off x="228600" y="475714"/>
            <a:ext cx="8686800" cy="5970865"/>
          </a:xfrm>
          <a:prstGeom prst="rect">
            <a:avLst/>
          </a:prstGeom>
          <a:noFill/>
        </p:spPr>
        <p:txBody>
          <a:bodyPr wrap="square" rtlCol="0">
            <a:spAutoFit/>
          </a:bodyPr>
          <a:lstStyle/>
          <a:p>
            <a:pPr>
              <a:lnSpc>
                <a:spcPct val="150000"/>
              </a:lnSpc>
            </a:pPr>
            <a:r>
              <a:rPr lang="en-US" sz="2000" b="1" dirty="0">
                <a:latin typeface="Times New Roman" pitchFamily="18" charset="0"/>
                <a:ea typeface="SimSun" pitchFamily="2" charset="-122"/>
                <a:cs typeface="Times New Roman" pitchFamily="18" charset="0"/>
              </a:rPr>
              <a:t>(</a:t>
            </a:r>
            <a:r>
              <a:rPr lang="en-US" sz="2000" b="1" dirty="0" err="1">
                <a:latin typeface="Times New Roman" pitchFamily="18" charset="0"/>
                <a:ea typeface="SimSun" pitchFamily="2" charset="-122"/>
                <a:cs typeface="Times New Roman" pitchFamily="18" charset="0"/>
              </a:rPr>
              <a:t>接上页</a:t>
            </a:r>
            <a:r>
              <a:rPr lang="en-US" sz="2000" b="1" dirty="0">
                <a:latin typeface="Times New Roman" pitchFamily="18" charset="0"/>
                <a:ea typeface="SimSun" pitchFamily="2" charset="-122"/>
                <a:cs typeface="Times New Roman" pitchFamily="18" charset="0"/>
              </a:rPr>
              <a:t>)</a:t>
            </a:r>
          </a:p>
          <a:p>
            <a:pPr marL="465138" lvl="0"/>
            <a:r>
              <a:rPr lang="en-US" altLang="zh-CN" sz="2000" dirty="0">
                <a:latin typeface="Times New Roman" pitchFamily="18" charset="0"/>
                <a:ea typeface="SimSun" pitchFamily="2" charset="-122"/>
                <a:cs typeface="Times New Roman" pitchFamily="18" charset="0"/>
              </a:rPr>
              <a:t>(b) 	</a:t>
            </a:r>
            <a:r>
              <a:rPr lang="zh-CN" altLang="en-US" sz="2000" dirty="0">
                <a:latin typeface="Times New Roman" pitchFamily="18" charset="0"/>
                <a:ea typeface="SimSun" pitchFamily="2" charset="-122"/>
                <a:cs typeface="Times New Roman" pitchFamily="18" charset="0"/>
              </a:rPr>
              <a:t>算法</a:t>
            </a:r>
            <a:r>
              <a:rPr lang="zh-CN" altLang="en-US" sz="2000" b="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第一步</a:t>
            </a:r>
            <a:r>
              <a:rPr lang="zh-CN" altLang="en-US" sz="2000" dirty="0">
                <a:latin typeface="Times New Roman" pitchFamily="18" charset="0"/>
                <a:ea typeface="SimSun" pitchFamily="2" charset="-122"/>
                <a:cs typeface="Times New Roman" pitchFamily="18" charset="0"/>
              </a:rPr>
              <a:t>确定最长简单路径的边的数目</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p>
          <a:p>
            <a:pPr marL="898525" lvl="0" indent="-433388"/>
            <a:r>
              <a:rPr lang="en-US" altLang="zh-CN" sz="2000" dirty="0">
                <a:latin typeface="Times New Roman" pitchFamily="18" charset="0"/>
                <a:ea typeface="SimSun" pitchFamily="2" charset="-122"/>
                <a:cs typeface="Times New Roman" pitchFamily="18" charset="0"/>
              </a:rPr>
              <a:t>	        </a:t>
            </a:r>
            <a:r>
              <a:rPr lang="zh-CN" altLang="en-US" sz="2000" b="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第二步</a:t>
            </a:r>
            <a:r>
              <a:rPr lang="zh-CN" altLang="en-US" sz="2000" dirty="0">
                <a:latin typeface="Times New Roman" pitchFamily="18" charset="0"/>
                <a:ea typeface="SimSun" pitchFamily="2" charset="-122"/>
                <a:cs typeface="Times New Roman" pitchFamily="18" charset="0"/>
              </a:rPr>
              <a:t>测试图中每条边。如果刪去后，图中如果仍有长度为</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的路径，则刪去该边，否则保留。每条边都测试后，剩下的边就是一条长度为</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的路径。 </a:t>
            </a:r>
            <a:endParaRPr lang="en-US" altLang="zh-CN" sz="2000" dirty="0">
              <a:latin typeface="Times New Roman" pitchFamily="18" charset="0"/>
              <a:ea typeface="SimSun" pitchFamily="2" charset="-122"/>
              <a:cs typeface="Times New Roman" pitchFamily="18" charset="0"/>
            </a:endParaRPr>
          </a:p>
          <a:p>
            <a:pPr marL="465138" lvl="0"/>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设定</a:t>
            </a:r>
            <a:r>
              <a:rPr lang="en-US" sz="2000"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的多项式</a:t>
            </a:r>
            <a:r>
              <a:rPr lang="zh-CN" altLang="en-US" sz="2000" u="sng" dirty="0">
                <a:latin typeface="Times New Roman" pitchFamily="18" charset="0"/>
                <a:ea typeface="SimSun" pitchFamily="2" charset="-122"/>
                <a:cs typeface="Times New Roman" pitchFamily="18" charset="0"/>
              </a:rPr>
              <a:t>判定型算法</a:t>
            </a:r>
            <a:r>
              <a:rPr lang="zh-CN" altLang="en-US" sz="2000" dirty="0">
                <a:latin typeface="Times New Roman" pitchFamily="18" charset="0"/>
                <a:ea typeface="SimSun" pitchFamily="2" charset="-122"/>
                <a:cs typeface="Times New Roman" pitchFamily="18" charset="0"/>
              </a:rPr>
              <a:t>为</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，则</a:t>
            </a:r>
            <a:r>
              <a:rPr lang="zh-CN" altLang="en-US" sz="2000" u="sng" dirty="0">
                <a:latin typeface="Times New Roman" pitchFamily="18" charset="0"/>
                <a:ea typeface="SimSun" pitchFamily="2" charset="-122"/>
                <a:cs typeface="Times New Roman" pitchFamily="18" charset="0"/>
              </a:rPr>
              <a:t>优化型问题</a:t>
            </a:r>
            <a:r>
              <a:rPr lang="zh-CN" altLang="en-US" sz="2000" dirty="0">
                <a:latin typeface="Times New Roman" pitchFamily="18" charset="0"/>
                <a:ea typeface="SimSun" pitchFamily="2" charset="-122"/>
                <a:cs typeface="Times New Roman" pitchFamily="18" charset="0"/>
              </a:rPr>
              <a:t>的算法如下：</a:t>
            </a:r>
            <a:endParaRPr lang="en-US" sz="3200" dirty="0">
              <a:latin typeface="Times New Roman" pitchFamily="18" charset="0"/>
              <a:ea typeface="SimSun" pitchFamily="2" charset="-122"/>
              <a:cs typeface="Times New Roman" pitchFamily="18" charset="0"/>
            </a:endParaRPr>
          </a:p>
          <a:p>
            <a:r>
              <a:rPr lang="en-US" sz="2000" b="1" dirty="0">
                <a:latin typeface="Times New Roman" pitchFamily="18" charset="0"/>
                <a:ea typeface="SimSun" pitchFamily="2" charset="-122"/>
                <a:cs typeface="Times New Roman" pitchFamily="18" charset="0"/>
              </a:rPr>
              <a:t>Longest-path</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1. </a:t>
            </a:r>
            <a:r>
              <a:rPr lang="en-US" sz="2000" i="1" dirty="0">
                <a:latin typeface="Times New Roman" pitchFamily="18" charset="0"/>
                <a:ea typeface="SimSun" pitchFamily="2" charset="-122"/>
                <a:cs typeface="Times New Roman" pitchFamily="18" charset="0"/>
              </a:rPr>
              <a:t>  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                    //</a:t>
            </a:r>
            <a:r>
              <a:rPr lang="zh-CN" altLang="en-US" sz="2000" dirty="0">
                <a:latin typeface="Times New Roman" pitchFamily="18" charset="0"/>
                <a:ea typeface="SimSun" pitchFamily="2" charset="-122"/>
                <a:cs typeface="Times New Roman" pitchFamily="18" charset="0"/>
              </a:rPr>
              <a:t>最长的简单路径长度</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2.   </a:t>
            </a:r>
            <a:r>
              <a:rPr lang="en-US" sz="2000" b="1" dirty="0">
                <a:latin typeface="Times New Roman" pitchFamily="18" charset="0"/>
                <a:ea typeface="SimSun" pitchFamily="2" charset="-122"/>
                <a:cs typeface="Times New Roman" pitchFamily="18" charset="0"/>
              </a:rPr>
              <a:t>while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cap="small" dirty="0">
                <a:latin typeface="Times New Roman" pitchFamily="18" charset="0"/>
                <a:ea typeface="SimSun" pitchFamily="2" charset="-122"/>
                <a:cs typeface="Times New Roman" pitchFamily="18" charset="0"/>
              </a:rPr>
              <a:t>no</a:t>
            </a:r>
            <a:r>
              <a:rPr lang="en-US" sz="2000" dirty="0">
                <a:latin typeface="Times New Roman" pitchFamily="18" charset="0"/>
                <a:ea typeface="SimSun" pitchFamily="2" charset="-122"/>
                <a:cs typeface="Times New Roman" pitchFamily="18" charset="0"/>
              </a:rPr>
              <a:t>；</a:t>
            </a:r>
            <a:r>
              <a:rPr lang="en-US" sz="2000" b="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-1；</a:t>
            </a:r>
            <a:r>
              <a:rPr lang="en-US" sz="2000" b="1" dirty="0">
                <a:latin typeface="Times New Roman" pitchFamily="18" charset="0"/>
                <a:ea typeface="SimSun" pitchFamily="2" charset="-122"/>
                <a:cs typeface="Times New Roman" pitchFamily="18" charset="0"/>
              </a:rPr>
              <a:t>endwhile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求得最长路径包含的边数</a:t>
            </a:r>
            <a:endParaRPr lang="en-US" sz="20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3.   </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作一个</a:t>
            </a:r>
            <a:r>
              <a:rPr lang="en-US" sz="2000" dirty="0">
                <a:latin typeface="Times New Roman" pitchFamily="18" charset="0"/>
                <a:ea typeface="SimSun" pitchFamily="2" charset="-122"/>
                <a:cs typeface="Times New Roman" pitchFamily="18" charset="0"/>
              </a:rPr>
              <a:t>copy</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4. </a:t>
            </a:r>
            <a:r>
              <a:rPr lang="en-US" sz="2000" b="1" dirty="0">
                <a:latin typeface="Times New Roman" pitchFamily="18" charset="0"/>
                <a:ea typeface="SimSun" pitchFamily="2" charset="-122"/>
                <a:cs typeface="Times New Roman" pitchFamily="18" charset="0"/>
              </a:rPr>
              <a:t>  for</a:t>
            </a:r>
            <a:r>
              <a:rPr lang="en-US" sz="2000" dirty="0">
                <a:latin typeface="Times New Roman" pitchFamily="18" charset="0"/>
                <a:ea typeface="SimSun" pitchFamily="2" charset="-122"/>
                <a:cs typeface="Times New Roman" pitchFamily="18" charset="0"/>
              </a:rPr>
              <a:t> each </a:t>
            </a:r>
            <a:r>
              <a:rPr lang="en-US" sz="2000" i="1" dirty="0">
                <a:latin typeface="Times New Roman" pitchFamily="18" charset="0"/>
                <a:ea typeface="SimSun" pitchFamily="2" charset="-122"/>
                <a:cs typeface="Times New Roman" pitchFamily="18" charset="0"/>
              </a:rPr>
              <a:t>e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a:latin typeface="Times New Roman" pitchFamily="18" charset="0"/>
                <a:ea typeface="SimSun" pitchFamily="2" charset="-122"/>
                <a:cs typeface="Times New Roman" pitchFamily="18" charset="0"/>
              </a:rPr>
              <a:t> 			</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5</a:t>
            </a:r>
            <a:r>
              <a:rPr lang="en-US" altLang="zh-CN"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从</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中刪去</a:t>
            </a:r>
            <a:r>
              <a:rPr lang="en-US" sz="2000" i="1" dirty="0">
                <a:latin typeface="Times New Roman" pitchFamily="18" charset="0"/>
                <a:ea typeface="SimSun" pitchFamily="2" charset="-122"/>
                <a:cs typeface="Times New Roman" pitchFamily="18" charset="0"/>
              </a:rPr>
              <a:t>e</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6.</a:t>
            </a:r>
            <a:r>
              <a:rPr lang="en-US" sz="2000" b="1" dirty="0">
                <a:latin typeface="Times New Roman" pitchFamily="18" charset="0"/>
                <a:ea typeface="SimSun" pitchFamily="2" charset="-122"/>
                <a:cs typeface="Times New Roman" pitchFamily="18" charset="0"/>
              </a:rPr>
              <a:t>	if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cap="small" dirty="0">
                <a:latin typeface="Times New Roman" pitchFamily="18" charset="0"/>
                <a:ea typeface="SimSun" pitchFamily="2" charset="-122"/>
                <a:cs typeface="Times New Roman" pitchFamily="18" charset="0"/>
              </a:rPr>
              <a:t>no</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rPr>
              <a:t>中不再存在长为</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的路径</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7.</a:t>
            </a:r>
            <a:r>
              <a:rPr lang="en-US" sz="2000" b="1" dirty="0">
                <a:latin typeface="Times New Roman" pitchFamily="18" charset="0"/>
                <a:ea typeface="SimSun" pitchFamily="2" charset="-122"/>
                <a:cs typeface="Times New Roman" pitchFamily="18" charset="0"/>
              </a:rPr>
              <a:t> 		then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把</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加回来</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8.</a:t>
            </a:r>
            <a:r>
              <a:rPr lang="en-US" sz="2000" b="1" dirty="0">
                <a:latin typeface="Times New Roman" pitchFamily="18" charset="0"/>
                <a:ea typeface="SimSun" pitchFamily="2" charset="-122"/>
                <a:cs typeface="Times New Roman" pitchFamily="18" charset="0"/>
              </a:rPr>
              <a:t>	</a:t>
            </a:r>
            <a:r>
              <a:rPr lang="en-US" sz="2000" b="1" dirty="0" err="1">
                <a:latin typeface="Times New Roman" pitchFamily="18" charset="0"/>
                <a:ea typeface="SimSun" pitchFamily="2" charset="-122"/>
                <a:cs typeface="Times New Roman" pitchFamily="18" charset="0"/>
              </a:rPr>
              <a:t>endif</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9.</a:t>
            </a:r>
            <a:r>
              <a:rPr lang="en-US" sz="2000" b="1" dirty="0">
                <a:latin typeface="Times New Roman" pitchFamily="18" charset="0"/>
                <a:ea typeface="SimSun" pitchFamily="2" charset="-122"/>
                <a:cs typeface="Times New Roman" pitchFamily="18" charset="0"/>
              </a:rPr>
              <a:t>   </a:t>
            </a:r>
            <a:r>
              <a:rPr lang="en-US" sz="2000" b="1" dirty="0" err="1">
                <a:latin typeface="Times New Roman" pitchFamily="18" charset="0"/>
                <a:ea typeface="SimSun" pitchFamily="2" charset="-122"/>
                <a:cs typeface="Times New Roman" pitchFamily="18" charset="0"/>
              </a:rPr>
              <a:t>endfor</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10.</a:t>
            </a:r>
            <a:r>
              <a:rPr lang="en-US" sz="2000" b="1" dirty="0">
                <a:latin typeface="Times New Roman" pitchFamily="18" charset="0"/>
                <a:ea typeface="SimSun" pitchFamily="2" charset="-122"/>
                <a:cs typeface="Times New Roman" pitchFamily="18" charset="0"/>
              </a:rPr>
              <a:t> return</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sym typeface="Symbol" panose="05050102010706020507" pitchFamily="18" charset="2"/>
              </a:rPr>
              <a:t></a:t>
            </a:r>
            <a:endParaRPr lang="en-US" sz="3200" dirty="0">
              <a:latin typeface="Times New Roman" pitchFamily="18" charset="0"/>
              <a:ea typeface="SimSun" pitchFamily="2" charset="-122"/>
              <a:cs typeface="Times New Roman" pitchFamily="18" charset="0"/>
            </a:endParaRPr>
          </a:p>
          <a:p>
            <a:pPr marL="0" lvl="1"/>
            <a:r>
              <a:rPr lang="en-US" sz="2000" dirty="0">
                <a:latin typeface="Times New Roman" pitchFamily="18" charset="0"/>
                <a:ea typeface="SimSun" pitchFamily="2" charset="-122"/>
                <a:cs typeface="Times New Roman" pitchFamily="18" charset="0"/>
              </a:rPr>
              <a:t>11. </a:t>
            </a:r>
            <a:r>
              <a:rPr lang="en-US" sz="2000" b="1" dirty="0">
                <a:latin typeface="Times New Roman" pitchFamily="18" charset="0"/>
                <a:ea typeface="SimSun" pitchFamily="2" charset="-122"/>
                <a:cs typeface="Times New Roman" pitchFamily="18" charset="0"/>
              </a:rPr>
              <a:t>End</a:t>
            </a:r>
            <a:endParaRPr lang="en-US" sz="2000"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021F18F1-F1BE-4196-A15D-1FD3105CBA29}"/>
              </a:ext>
            </a:extLst>
          </p:cNvPr>
          <p:cNvSpPr txBox="1"/>
          <p:nvPr/>
        </p:nvSpPr>
        <p:spPr>
          <a:xfrm>
            <a:off x="3429000" y="5718901"/>
            <a:ext cx="5642891" cy="1058110"/>
          </a:xfrm>
          <a:prstGeom prst="rect">
            <a:avLst/>
          </a:prstGeom>
          <a:solidFill>
            <a:srgbClr val="FFC000"/>
          </a:solidFill>
        </p:spPr>
        <p:txBody>
          <a:bodyPr wrap="none" rtlCol="0">
            <a:spAutoFit/>
          </a:bodyPr>
          <a:lstStyle/>
          <a:p>
            <a:pPr>
              <a:lnSpc>
                <a:spcPct val="120000"/>
              </a:lnSpc>
            </a:pPr>
            <a:r>
              <a:rPr lang="zh-CN" altLang="en-US" dirty="0">
                <a:latin typeface="Times" panose="02020603050405020304" pitchFamily="18" charset="0"/>
              </a:rPr>
              <a:t>这一算法调用判定型问题算法</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err="1">
                <a:latin typeface="Times" panose="02020603050405020304" pitchFamily="18" charset="0"/>
              </a:rPr>
              <a:t>G</a:t>
            </a:r>
            <a:r>
              <a:rPr lang="en-US" altLang="zh-CN" dirty="0" err="1">
                <a:latin typeface="Times" panose="02020603050405020304" pitchFamily="18" charset="0"/>
              </a:rPr>
              <a:t>,</a:t>
            </a:r>
            <a:r>
              <a:rPr lang="en-US" altLang="zh-CN" i="1" dirty="0" err="1">
                <a:latin typeface="Times" panose="02020603050405020304" pitchFamily="18" charset="0"/>
              </a:rPr>
              <a:t>s</a:t>
            </a:r>
            <a:r>
              <a:rPr lang="en-US" altLang="zh-CN" dirty="0" err="1">
                <a:latin typeface="Times" panose="02020603050405020304" pitchFamily="18" charset="0"/>
              </a:rPr>
              <a:t>,</a:t>
            </a:r>
            <a:r>
              <a:rPr lang="en-US" altLang="zh-CN" i="1" dirty="0" err="1">
                <a:latin typeface="Times" panose="02020603050405020304" pitchFamily="18" charset="0"/>
              </a:rPr>
              <a:t>t</a:t>
            </a:r>
            <a:r>
              <a:rPr lang="en-US" altLang="zh-CN" dirty="0" err="1">
                <a:latin typeface="Times" panose="02020603050405020304" pitchFamily="18" charset="0"/>
              </a:rPr>
              <a:t>,</a:t>
            </a:r>
            <a:r>
              <a:rPr lang="en-US" altLang="zh-CN" i="1" dirty="0" err="1">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不超过</a:t>
            </a:r>
            <a:r>
              <a:rPr lang="en-US" altLang="zh-CN" i="1" dirty="0" err="1">
                <a:latin typeface="Times" panose="02020603050405020304" pitchFamily="18" charset="0"/>
              </a:rPr>
              <a:t>n</a:t>
            </a:r>
            <a:r>
              <a:rPr lang="en-US" altLang="zh-CN" dirty="0" err="1">
                <a:latin typeface="Times" panose="02020603050405020304" pitchFamily="18" charset="0"/>
              </a:rPr>
              <a:t>+</a:t>
            </a:r>
            <a:r>
              <a:rPr lang="en-US" altLang="zh-CN" i="1" dirty="0" err="1">
                <a:latin typeface="Times" panose="02020603050405020304" pitchFamily="18" charset="0"/>
              </a:rPr>
              <a:t>m</a:t>
            </a:r>
            <a:r>
              <a:rPr lang="zh-CN" altLang="en-US" dirty="0">
                <a:latin typeface="Times" panose="02020603050405020304" pitchFamily="18" charset="0"/>
              </a:rPr>
              <a:t>次。</a:t>
            </a:r>
            <a:endParaRPr lang="en-US" altLang="zh-CN" dirty="0">
              <a:latin typeface="Times" panose="02020603050405020304" pitchFamily="18" charset="0"/>
            </a:endParaRPr>
          </a:p>
          <a:p>
            <a:pPr>
              <a:lnSpc>
                <a:spcPct val="120000"/>
              </a:lnSpc>
            </a:pPr>
            <a:r>
              <a:rPr lang="zh-CN" altLang="en-US" dirty="0">
                <a:latin typeface="Times" panose="02020603050405020304" pitchFamily="18" charset="0"/>
              </a:rPr>
              <a:t>显然，如果判定型算法</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err="1">
                <a:latin typeface="Times" panose="02020603050405020304" pitchFamily="18" charset="0"/>
              </a:rPr>
              <a:t>G</a:t>
            </a:r>
            <a:r>
              <a:rPr lang="en-US" altLang="zh-CN" dirty="0" err="1">
                <a:latin typeface="Times" panose="02020603050405020304" pitchFamily="18" charset="0"/>
              </a:rPr>
              <a:t>,</a:t>
            </a:r>
            <a:r>
              <a:rPr lang="en-US" altLang="zh-CN" i="1" dirty="0" err="1">
                <a:latin typeface="Times" panose="02020603050405020304" pitchFamily="18" charset="0"/>
              </a:rPr>
              <a:t>s</a:t>
            </a:r>
            <a:r>
              <a:rPr lang="en-US" altLang="zh-CN" dirty="0" err="1">
                <a:latin typeface="Times" panose="02020603050405020304" pitchFamily="18" charset="0"/>
              </a:rPr>
              <a:t>,</a:t>
            </a:r>
            <a:r>
              <a:rPr lang="en-US" altLang="zh-CN" i="1" dirty="0" err="1">
                <a:latin typeface="Times" panose="02020603050405020304" pitchFamily="18" charset="0"/>
              </a:rPr>
              <a:t>t</a:t>
            </a:r>
            <a:r>
              <a:rPr lang="en-US" altLang="zh-CN" dirty="0" err="1">
                <a:latin typeface="Times" panose="02020603050405020304" pitchFamily="18" charset="0"/>
              </a:rPr>
              <a:t>,</a:t>
            </a:r>
            <a:r>
              <a:rPr lang="en-US" altLang="zh-CN" i="1" dirty="0" err="1">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是多项式算法，那么</a:t>
            </a:r>
            <a:endParaRPr lang="en-US" altLang="zh-CN" dirty="0">
              <a:latin typeface="Times" panose="02020603050405020304" pitchFamily="18" charset="0"/>
            </a:endParaRPr>
          </a:p>
          <a:p>
            <a:pPr>
              <a:lnSpc>
                <a:spcPct val="120000"/>
              </a:lnSpc>
            </a:pPr>
            <a:r>
              <a:rPr lang="en-US" dirty="0">
                <a:latin typeface="Times" panose="02020603050405020304" pitchFamily="18" charset="0"/>
              </a:rPr>
              <a:t>Longest-path(</a:t>
            </a:r>
            <a:r>
              <a:rPr lang="en-US" i="1" dirty="0" err="1">
                <a:latin typeface="Times" panose="02020603050405020304" pitchFamily="18" charset="0"/>
              </a:rPr>
              <a:t>G</a:t>
            </a:r>
            <a:r>
              <a:rPr lang="en-US" dirty="0" err="1">
                <a:latin typeface="Times" panose="02020603050405020304" pitchFamily="18" charset="0"/>
              </a:rPr>
              <a:t>,</a:t>
            </a:r>
            <a:r>
              <a:rPr lang="en-US" i="1" dirty="0" err="1">
                <a:latin typeface="Times" panose="02020603050405020304" pitchFamily="18" charset="0"/>
              </a:rPr>
              <a:t>s</a:t>
            </a:r>
            <a:r>
              <a:rPr lang="en-US" dirty="0" err="1">
                <a:latin typeface="Times" panose="02020603050405020304" pitchFamily="18" charset="0"/>
              </a:rPr>
              <a:t>,</a:t>
            </a:r>
            <a:r>
              <a:rPr lang="en-US" i="1" dirty="0" err="1">
                <a:latin typeface="Times" panose="02020603050405020304" pitchFamily="18" charset="0"/>
              </a:rPr>
              <a:t>t</a:t>
            </a:r>
            <a:r>
              <a:rPr lang="en-US" dirty="0">
                <a:latin typeface="Times" panose="02020603050405020304" pitchFamily="18" charset="0"/>
              </a:rPr>
              <a:t>)</a:t>
            </a:r>
            <a:r>
              <a:rPr lang="zh-CN" altLang="en-US" dirty="0">
                <a:latin typeface="Times" panose="02020603050405020304" pitchFamily="18" charset="0"/>
              </a:rPr>
              <a:t>也将是多项式算法。</a:t>
            </a:r>
            <a:endParaRPr lang="en-US" dirty="0">
              <a:latin typeface="Times" panose="02020603050405020304" pitchFamily="18" charset="0"/>
            </a:endParaRPr>
          </a:p>
        </p:txBody>
      </p:sp>
    </p:spTree>
    <p:extLst>
      <p:ext uri="{BB962C8B-B14F-4D97-AF65-F5344CB8AC3E}">
        <p14:creationId xmlns:p14="http://schemas.microsoft.com/office/powerpoint/2010/main" val="409158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48904</TotalTime>
  <Words>12362</Words>
  <Application>Microsoft Office PowerPoint</Application>
  <PresentationFormat>全屏显示(4:3)</PresentationFormat>
  <Paragraphs>723</Paragraphs>
  <Slides>57</Slides>
  <Notes>42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9" baseType="lpstr">
      <vt:lpstr>-apple-system</vt:lpstr>
      <vt:lpstr>Helvetica Neue</vt:lpstr>
      <vt:lpstr>黑体</vt:lpstr>
      <vt:lpstr>华文楷体</vt:lpstr>
      <vt:lpstr>华文隶书</vt:lpstr>
      <vt:lpstr>华文细黑</vt:lpstr>
      <vt:lpstr>楷体</vt:lpstr>
      <vt:lpstr>隶书</vt:lpstr>
      <vt:lpstr>宋体</vt:lpstr>
      <vt:lpstr>宋体</vt:lpstr>
      <vt:lpstr>微软雅黑</vt:lpstr>
      <vt:lpstr>Arial</vt:lpstr>
      <vt:lpstr>Calibri</vt:lpstr>
      <vt:lpstr>Cambria Math</vt:lpstr>
      <vt:lpstr>Helvetica</vt:lpstr>
      <vt:lpstr>Symbol</vt:lpstr>
      <vt:lpstr>Times</vt:lpstr>
      <vt:lpstr>Times New Roman</vt:lpstr>
      <vt:lpstr>Verdana</vt:lpstr>
      <vt:lpstr>Wingdings</vt:lpstr>
      <vt:lpstr>Office Theme</vt:lpstr>
      <vt:lpstr>Picture</vt:lpstr>
      <vt:lpstr>第 14 章 NP-完全问题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P和NP的思考</vt:lpstr>
      <vt:lpstr>P和NP的思考（续）</vt:lpstr>
      <vt:lpstr>克雷（Clay）数学研究所千年大奖                                 ——21实际7大世纪难题</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1532</cp:revision>
  <dcterms:created xsi:type="dcterms:W3CDTF">2013-04-07T22:24:56Z</dcterms:created>
  <dcterms:modified xsi:type="dcterms:W3CDTF">2025-03-22T06:38:03Z</dcterms:modified>
</cp:coreProperties>
</file>