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87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2" autoAdjust="0"/>
    <p:restoredTop sz="90603" autoAdjust="0"/>
  </p:normalViewPr>
  <p:slideViewPr>
    <p:cSldViewPr>
      <p:cViewPr>
        <p:scale>
          <a:sx n="60" d="100"/>
          <a:sy n="60" d="100"/>
        </p:scale>
        <p:origin x="1296" y="-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D785B-F163-43CF-B981-E877DF1DF71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6B48-D5BD-43D4-8162-78179500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前者（最大化问题），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200" b="0" i="1" baseline="20000" smtClean="0">
                            <a:latin typeface="Cambria Math"/>
                          </a:rPr>
                          <m:t>∗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ym typeface="Symbol" panose="05050102010706020507" pitchFamily="18" charset="2"/>
                  </a:rPr>
                  <a:t></a:t>
                </a:r>
                <a:r>
                  <a:rPr lang="en-US" altLang="zh-CN" dirty="0">
                    <a:sym typeface="Symbol" panose="05050102010706020507" pitchFamily="18" charset="2"/>
                  </a:rPr>
                  <a:t>1</a:t>
                </a:r>
                <a:r>
                  <a:rPr lang="zh-CN" altLang="en-US" dirty="0"/>
                  <a:t>；任何算法肯定比最优解小，看差多少？</a:t>
                </a:r>
                <a:endParaRPr lang="en-US" altLang="zh-CN" dirty="0"/>
              </a:p>
              <a:p>
                <a:r>
                  <a:rPr lang="zh-CN" altLang="en-US" dirty="0"/>
                  <a:t>后者（最小化问题），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1200" b="0" i="1" baseline="20000" smtClean="0">
                            <a:latin typeface="Cambria Math"/>
                          </a:rPr>
                          <m:t>∗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>
                    <a:sym typeface="Symbol" panose="05050102010706020507" pitchFamily="18" charset="2"/>
                  </a:rPr>
                  <a:t></a:t>
                </a:r>
                <a:r>
                  <a:rPr lang="en-US" altLang="zh-CN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/>
                  <a:t>….</a:t>
                </a:r>
                <a:r>
                  <a:rPr lang="zh-CN" altLang="en-US" dirty="0"/>
                  <a:t>所以这两个式子都是</a:t>
                </a:r>
                <a:r>
                  <a:rPr lang="zh-CN" altLang="en-US" dirty="0">
                    <a:sym typeface="Symbol" panose="05050102010706020507" pitchFamily="18" charset="2"/>
                  </a:rPr>
                  <a:t></a:t>
                </a:r>
                <a:r>
                  <a:rPr lang="en-US" altLang="zh-CN" dirty="0">
                    <a:sym typeface="Symbol" panose="05050102010706020507" pitchFamily="18" charset="2"/>
                  </a:rPr>
                  <a:t>1</a:t>
                </a:r>
                <a:r>
                  <a:rPr lang="zh-CN" altLang="en-US" dirty="0">
                    <a:sym typeface="Symbol" panose="05050102010706020507" pitchFamily="18" charset="2"/>
                  </a:rPr>
                  <a:t>的</a:t>
                </a:r>
                <a:r>
                  <a:rPr lang="en-US" altLang="zh-CN" dirty="0">
                    <a:sym typeface="Symbol" panose="05050102010706020507" pitchFamily="18" charset="2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前者（最大化问题），</a:t>
                </a:r>
                <a:r>
                  <a:rPr lang="en-US" sz="1200" i="0">
                    <a:latin typeface="Cambria Math" panose="02040503050406030204" pitchFamily="18" charset="0"/>
                  </a:rPr>
                  <a:t>(</a:t>
                </a:r>
                <a:r>
                  <a:rPr lang="en-US" sz="1200" b="0" i="0">
                    <a:latin typeface="Cambria Math"/>
                  </a:rPr>
                  <a:t>𝐶</a:t>
                </a:r>
                <a:r>
                  <a:rPr lang="en-US" sz="1200" b="0" i="0" baseline="20000">
                    <a:latin typeface="Cambria Math"/>
                  </a:rPr>
                  <a:t>∗</a:t>
                </a:r>
                <a:r>
                  <a:rPr lang="en-US" sz="1200" b="0" i="0" baseline="20000">
                    <a:latin typeface="Cambria Math" panose="02040503050406030204" pitchFamily="18" charset="0"/>
                  </a:rPr>
                  <a:t>)/</a:t>
                </a:r>
                <a:r>
                  <a:rPr lang="en-US" sz="1200" b="0" i="0">
                    <a:latin typeface="Cambria Math"/>
                  </a:rPr>
                  <a:t>𝐶</a:t>
                </a:r>
                <a:r>
                  <a:rPr lang="zh-CN" altLang="en-US" dirty="0"/>
                  <a:t> </a:t>
                </a:r>
                <a:r>
                  <a:rPr lang="zh-CN" altLang="en-US" dirty="0">
                    <a:sym typeface="Symbol" panose="05050102010706020507" pitchFamily="18" charset="2"/>
                  </a:rPr>
                  <a:t></a:t>
                </a:r>
                <a:r>
                  <a:rPr lang="en-US" altLang="zh-CN" dirty="0">
                    <a:sym typeface="Symbol" panose="05050102010706020507" pitchFamily="18" charset="2"/>
                  </a:rPr>
                  <a:t>1</a:t>
                </a:r>
                <a:r>
                  <a:rPr lang="zh-CN" altLang="en-US" dirty="0"/>
                  <a:t>；后者（最小化问题），</a:t>
                </a:r>
                <a:r>
                  <a:rPr lang="en-US" sz="1200" b="0" i="0">
                    <a:latin typeface="Cambria Math"/>
                  </a:rPr>
                  <a:t>𝐶</a:t>
                </a:r>
                <a:r>
                  <a:rPr lang="en-US" sz="1200" b="0" i="0">
                    <a:latin typeface="Cambria Math" panose="02040503050406030204" pitchFamily="18" charset="0"/>
                  </a:rPr>
                  <a:t>/(</a:t>
                </a:r>
                <a:r>
                  <a:rPr lang="en-US" sz="1200" b="0" i="0">
                    <a:latin typeface="Cambria Math"/>
                  </a:rPr>
                  <a:t>𝐶</a:t>
                </a:r>
                <a:r>
                  <a:rPr lang="en-US" sz="1200" b="0" i="0" baseline="20000">
                    <a:latin typeface="Cambria Math"/>
                  </a:rPr>
                  <a:t>∗</a:t>
                </a:r>
                <a:r>
                  <a:rPr lang="en-US" sz="1200" b="0" i="0" baseline="20000">
                    <a:latin typeface="Cambria Math" panose="02040503050406030204" pitchFamily="18" charset="0"/>
                  </a:rPr>
                  <a:t>)</a:t>
                </a:r>
                <a:r>
                  <a:rPr lang="en-US" altLang="zh-CN" dirty="0"/>
                  <a:t> </a:t>
                </a:r>
                <a:r>
                  <a:rPr lang="zh-CN" altLang="en-US" dirty="0">
                    <a:sym typeface="Symbol" panose="05050102010706020507" pitchFamily="18" charset="2"/>
                  </a:rPr>
                  <a:t></a:t>
                </a:r>
                <a:r>
                  <a:rPr lang="en-US" altLang="zh-CN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/>
                  <a:t>….</a:t>
                </a:r>
                <a:r>
                  <a:rPr lang="zh-CN" altLang="en-US" dirty="0"/>
                  <a:t>所以这两个式子都是</a:t>
                </a:r>
                <a:r>
                  <a:rPr lang="zh-CN" altLang="en-US" dirty="0">
                    <a:sym typeface="Symbol" panose="05050102010706020507" pitchFamily="18" charset="2"/>
                  </a:rPr>
                  <a:t></a:t>
                </a:r>
                <a:r>
                  <a:rPr lang="en-US" altLang="zh-CN" dirty="0">
                    <a:sym typeface="Symbol" panose="05050102010706020507" pitchFamily="18" charset="2"/>
                  </a:rPr>
                  <a:t>1</a:t>
                </a:r>
                <a:r>
                  <a:rPr lang="zh-CN" altLang="en-US" dirty="0">
                    <a:sym typeface="Symbol" panose="05050102010706020507" pitchFamily="18" charset="2"/>
                  </a:rPr>
                  <a:t>的</a:t>
                </a:r>
                <a:r>
                  <a:rPr lang="en-US" altLang="zh-CN" dirty="0">
                    <a:sym typeface="Symbol" panose="05050102010706020507" pitchFamily="18" charset="2"/>
                  </a:rPr>
                  <a:t>.</a:t>
                </a:r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任何最优解必须至少包含顶点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或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dirty="0"/>
              <a:t>——</a:t>
            </a:r>
            <a:r>
              <a:rPr lang="zh-CN" altLang="en-US" dirty="0"/>
              <a:t>这是因为根据顶点覆盖的定义，图中任何一条边，都至少有一个端点属于顶点覆盖集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zh-CN" altLang="en-US" dirty="0"/>
              <a:t>最优解不唯一，把</a:t>
            </a:r>
            <a:r>
              <a:rPr lang="en-US" altLang="zh-CN" dirty="0"/>
              <a:t>g</a:t>
            </a:r>
            <a:r>
              <a:rPr lang="zh-CN" altLang="en-US" dirty="0"/>
              <a:t>替换为</a:t>
            </a:r>
            <a:r>
              <a:rPr lang="en-US" altLang="zh-CN" dirty="0"/>
              <a:t>h</a:t>
            </a:r>
            <a:r>
              <a:rPr lang="zh-CN" altLang="en-US" dirty="0"/>
              <a:t>，仍然是最优解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3-CNF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 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合取范式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…</a:t>
            </a:r>
          </a:p>
          <a:p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最大化 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C*/C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，最优解的目标值比近似解的目标值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8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证明中，</a:t>
            </a:r>
            <a:r>
              <a:rPr lang="en-US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*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是线性规划的（最优）解的目标值，不是随意一个解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倒数第三行第一个大于等于号的成立，是因为近似算法的解就是线性规划的最优解得到的（见代码第二行）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注：一般旅行商问题不需要满足三角不等式，但这里证明了由上述方法生成的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满足三角不等式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【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见此页最下面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</a:t>
            </a:r>
            <a:r>
              <a:rPr lang="en-US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的最小货郎担回路</a:t>
            </a:r>
            <a:r>
              <a:rPr lang="en-US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C*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包含</a:t>
            </a:r>
            <a:r>
              <a:rPr lang="en-US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的一个生成树，这是说，去掉回路上一条边，即为原网络的一棵生成树（未必最小）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E(G)</a:t>
            </a:r>
            <a:r>
              <a:rPr lang="zh-CN" altLang="en-US" dirty="0"/>
              <a:t>指图</a:t>
            </a:r>
            <a:r>
              <a:rPr lang="en-US" altLang="zh-CN" dirty="0"/>
              <a:t>G</a:t>
            </a:r>
            <a:r>
              <a:rPr lang="zh-CN" altLang="en-US" dirty="0"/>
              <a:t>中边的集合，类似地</a:t>
            </a:r>
            <a:r>
              <a:rPr lang="en-US" altLang="zh-CN" dirty="0"/>
              <a:t>V(G)</a:t>
            </a:r>
            <a:r>
              <a:rPr lang="zh-CN" altLang="en-US" dirty="0"/>
              <a:t>指图</a:t>
            </a:r>
            <a:r>
              <a:rPr lang="en-US" altLang="zh-CN" dirty="0"/>
              <a:t>G</a:t>
            </a:r>
            <a:r>
              <a:rPr lang="zh-CN" altLang="en-US" dirty="0"/>
              <a:t>中顶点的集合</a:t>
            </a:r>
            <a:endParaRPr lang="en-US" altLang="zh-CN" dirty="0"/>
          </a:p>
          <a:p>
            <a:r>
              <a:rPr lang="en-US" dirty="0"/>
              <a:t>w(C)</a:t>
            </a:r>
            <a:r>
              <a:rPr lang="zh-CN" altLang="en-US" dirty="0"/>
              <a:t>是货郎担回路的权值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9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这里，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CN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)|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指环路</a:t>
            </a:r>
            <a:r>
              <a:rPr lang="en-US" altLang="zh-CN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的权值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2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4C05-0428-4442-B4D5-A71869A1CE77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E56C-0B89-46DC-AF76-53EEB20FAF5B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CE55-3D65-43E8-9B3F-285C2EAF7520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14B-7E0F-4823-9D7D-6EDE2DCCF93F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6458-163C-4DBD-BDCB-0B522061021C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2397-B9DE-4018-BA9E-E95E712941DC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ABDF-05D0-415A-87F4-5C12CC9921A8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026A-B9A2-4F9C-BD53-C2B5B5FE5C7A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6CCF-95D8-48A1-B9B7-C69FE4946383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879-889F-4C55-BDB1-83B7E7B5D680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0EFD-EAFD-4639-BC30-778185FA0186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B3B7-2ED1-428C-90FC-F63C63D634DC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79121"/>
            <a:ext cx="7924800" cy="914399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SimSun" pitchFamily="2" charset="-122"/>
                <a:ea typeface="SimSun" pitchFamily="2" charset="-122"/>
              </a:rPr>
              <a:t>第 </a:t>
            </a:r>
            <a:r>
              <a:rPr lang="en-US" altLang="zh-CN" sz="32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</a:t>
            </a:r>
            <a:r>
              <a:rPr lang="en-US" sz="3200" b="1" dirty="0">
                <a:latin typeface="SimSun" pitchFamily="2" charset="-122"/>
                <a:ea typeface="SimSun" pitchFamily="2" charset="-122"/>
              </a:rPr>
              <a:t> </a:t>
            </a:r>
            <a:r>
              <a:rPr lang="zh-CN" altLang="en-US" sz="3200" b="1" dirty="0">
                <a:latin typeface="SimSun" pitchFamily="2" charset="-122"/>
                <a:ea typeface="SimSun" pitchFamily="2" charset="-122"/>
              </a:rPr>
              <a:t>章</a:t>
            </a:r>
            <a:r>
              <a:rPr lang="en-US" sz="3200" b="1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32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近似算法</a:t>
            </a:r>
            <a:endParaRPr lang="en-US" sz="3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371600"/>
            <a:ext cx="7391400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如果一个问题是个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NPC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问题，怎么办呢？找一个快速的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近似算法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(Approximation algorithm)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或者一个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启发式算法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(Heuristic algorithm)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成为解决问题的最重要手段。本章首先介绍如何评价一个近似算法，然后通过几个例子说明常用的近似算法的设计和分析方法。主要例子有：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	</a:t>
            </a: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顶点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覆盖</a:t>
            </a: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问题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；</a:t>
            </a:r>
          </a:p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MAX-3-SAT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问题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r>
              <a:rPr lang="en-US" altLang="zh-CN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加权的顶点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覆盖</a:t>
            </a:r>
            <a:r>
              <a:rPr lang="en-US" altLang="zh-CN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问题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</a:t>
            </a:r>
          </a:p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r>
              <a:rPr lang="en-US" altLang="zh-CN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货郎担问题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. </a:t>
            </a:r>
          </a:p>
          <a:p>
            <a:pPr marL="0" lvl="1" algn="just">
              <a:lnSpc>
                <a:spcPct val="150000"/>
              </a:lnSpc>
            </a:pP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85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8600" y="457200"/>
                <a:ext cx="8763000" cy="5971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highlight>
                      <a:srgbClr val="00FFFF"/>
                    </a:highlight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3) </a:t>
                </a:r>
                <a:r>
                  <a:rPr lang="zh-CN" altLang="en-US" sz="2800" b="1" dirty="0">
                    <a:highlight>
                      <a:srgbClr val="00FFFF"/>
                    </a:highlight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加权的顶点覆盖问题</a:t>
                </a:r>
                <a:endParaRPr lang="en-US" sz="2800" b="1" dirty="0">
                  <a:highlight>
                    <a:srgbClr val="00FFFF"/>
                  </a:highlight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indent="457200"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这里通过对</a:t>
                </a:r>
                <a:r>
                  <a:rPr lang="zh-CN" altLang="en-US" sz="2000" u="sng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加权的顶点覆盖问题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的讨论来介绍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用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线性规划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的方法寻找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近似解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r>
                  <a:rPr lang="zh-CN" altLang="en-US" sz="2000" dirty="0"/>
                  <a:t>本书没有讨论线性规划，但它的概念一看就懂。这里不需要知道怎么求解一个线性规划，只要把它当成一个已知子程序即可。</a:t>
                </a:r>
                <a:endParaRPr lang="en-US" altLang="zh-CN" sz="2000" dirty="0"/>
              </a:p>
              <a:p>
                <a:pPr marL="457200" indent="-457200">
                  <a:lnSpc>
                    <a:spcPct val="130000"/>
                  </a:lnSpc>
                </a:pPr>
                <a:r>
                  <a:rPr lang="zh-CN" alt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定义</a:t>
                </a:r>
                <a:r>
                  <a:rPr 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15.9  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假设图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,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中每个顶点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V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有权值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。图</a:t>
                </a:r>
                <a:r>
                  <a:rPr lang="en-US" altLang="zh-CN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的一个顶点覆盖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的权值（</a:t>
                </a:r>
                <a:r>
                  <a:rPr lang="en-US" altLang="zh-CN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weight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）定义为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中所有顶点权值之和，即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。最小权值的顶点覆盖问题就是在图的所有顶点覆盖中，寻找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最小的一个。</a:t>
                </a:r>
                <a:endParaRPr lang="en-US" altLang="zh-CN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57200" indent="-457200">
                  <a:lnSpc>
                    <a:spcPct val="130000"/>
                  </a:lnSpc>
                </a:pPr>
                <a:r>
                  <a:rPr lang="zh-CN" alt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整数规划解：</a:t>
                </a:r>
                <a:endParaRPr lang="en-US" altLang="zh-CN" sz="2000" b="1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57200" indent="-457200">
                  <a:lnSpc>
                    <a:spcPct val="130000"/>
                  </a:lnSpc>
                  <a:buFont typeface="Symbol" panose="05050102010706020507" pitchFamily="18" charset="2"/>
                  <a:buChar char="·"/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给每个顶点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V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赋以一个值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，它等于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0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或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1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表示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被选入顶点覆盖，而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0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表示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没有被被选入。</a:t>
                </a:r>
                <a:endParaRPr lang="en-US" altLang="zh-CN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57200" indent="-457200">
                  <a:lnSpc>
                    <a:spcPct val="130000"/>
                  </a:lnSpc>
                  <a:buFont typeface="Symbol" panose="05050102010706020507" pitchFamily="18" charset="2"/>
                  <a:buChar char="·"/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为了覆盖图中每条边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,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，必然有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1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或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1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，也就是说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+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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1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endParaRPr lang="en-US" altLang="zh-CN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57200" indent="-457200">
                  <a:lnSpc>
                    <a:spcPct val="130000"/>
                  </a:lnSpc>
                  <a:buFont typeface="Symbol" panose="05050102010706020507" pitchFamily="18" charset="2"/>
                  <a:buChar char="·"/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最小权值的顶点覆盖问题变为求解下面的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0-1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整数规划问题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endParaRPr lang="en-US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"/>
                <a:ext cx="8763000" cy="5971058"/>
              </a:xfrm>
              <a:prstGeom prst="rect">
                <a:avLst/>
              </a:prstGeom>
              <a:blipFill>
                <a:blip r:embed="rId2"/>
                <a:stretch>
                  <a:fillRect l="-1461" r="-1113" b="-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78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52500" y="585273"/>
                <a:ext cx="7429500" cy="568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Minimize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Subject to </a:t>
                </a:r>
              </a:p>
              <a:p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	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+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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1 	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,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	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{0, 1}	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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endParaRPr lang="en-US" altLang="zh-CN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65138" indent="-465138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</a:t>
                </a:r>
                <a:r>
                  <a:rPr lang="en-US" altLang="zh-CN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因为整数规划问题是个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NPC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问题，所以我们把它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变形为一个</a:t>
                </a:r>
                <a:r>
                  <a:rPr lang="zh-CN" altLang="en-US" sz="20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实数型的线性规划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问题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。这个方法称为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线性规划松弛法</a:t>
                </a:r>
                <a:r>
                  <a:rPr 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(Linear programming relaxation)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。例如，上面的整数规划问题就变成了下面的样子。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Subject to </a:t>
                </a:r>
              </a:p>
              <a:p>
                <a:pPr marL="914400" indent="-914400">
                  <a:lnSpc>
                    <a:spcPct val="150000"/>
                  </a:lnSpc>
                </a:pP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	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+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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1 	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 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,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914400" indent="-914400">
                  <a:lnSpc>
                    <a:spcPct val="150000"/>
                  </a:lnSpc>
                </a:pP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	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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1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		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 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914400" indent="-914400">
                  <a:lnSpc>
                    <a:spcPct val="150000"/>
                  </a:lnSpc>
                </a:pP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 	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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0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		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 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altLang="zh-CN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.</a:t>
                </a:r>
                <a:endParaRPr lang="en-US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585273"/>
                <a:ext cx="7429500" cy="5687454"/>
              </a:xfrm>
              <a:prstGeom prst="rect">
                <a:avLst/>
              </a:prstGeom>
              <a:blipFill>
                <a:blip r:embed="rId2"/>
                <a:stretch>
                  <a:fillRect l="-820" t="-8574" b="-1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67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因为任一个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0-1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整数规划的可行解也是变化后的线性规划的一个可行解，所以转换之后的线性规划的最优解一定不会大于转换前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0-1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整数规划问题的最优解，因此是转换前最优解的一个下界。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下面算法显示如何用转换后的线性规划来得出原问题的一个近似解。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Approx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-Min-Weight-VC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求出上述线性规划的最优解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)；   //</a:t>
            </a:r>
            <a:r>
              <a:rPr lang="en-US" sz="2000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表示向量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4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4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…,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))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for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each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	if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1/2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then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{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  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等价于：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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  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endif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return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End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685800"/>
                <a:ext cx="8534400" cy="5560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4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因为对每条边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,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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我们有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+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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1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，从而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和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v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中至少有一个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</a:t>
                </a:r>
                <a:r>
                  <a:rPr lang="en-US" altLang="zh-CN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1/2,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而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被算法</a:t>
                </a:r>
                <a:r>
                  <a:rPr lang="en-US" sz="2000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Approx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-Min-Weight-VC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选入到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中，所以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是一个顶点覆盖。下面证明这个近似解有近似比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57200" indent="-457200">
                  <a:lnSpc>
                    <a:spcPct val="140000"/>
                  </a:lnSpc>
                </a:pPr>
                <a:r>
                  <a:rPr lang="zh-CN" alt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定理</a:t>
                </a:r>
                <a:r>
                  <a:rPr 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15.7	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算法</a:t>
                </a:r>
                <a:r>
                  <a:rPr lang="en-US" sz="2000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Approx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-Min-Weight-VC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是一个近似比为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的最小权值的顶点覆盖问题的多项式算法。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65138" indent="-465138" algn="just">
                  <a:lnSpc>
                    <a:spcPct val="140000"/>
                  </a:lnSpc>
                </a:pPr>
                <a:r>
                  <a:rPr lang="zh-CN" alt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证明：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假设</a:t>
                </a:r>
                <a:r>
                  <a:rPr lang="en-US" sz="2000" b="1" i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是图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的一个具有最小权值的顶点覆盖，即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最优解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，其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权值为</a:t>
                </a:r>
                <a:r>
                  <a:rPr lang="en-US" altLang="zh-CN" sz="2000" b="1" i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w</a:t>
                </a:r>
                <a:r>
                  <a:rPr 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000" b="1" i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*)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而</a:t>
                </a:r>
                <a:r>
                  <a:rPr lang="en-US" sz="2000" b="1" i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highlight>
                      <a:srgbClr val="FFFF00"/>
                    </a:highligh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近似算法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华文细黑" pitchFamily="2" charset="-122"/>
                    <a:cs typeface="Times New Roman" panose="02020603050405020304" pitchFamily="18" charset="0"/>
                  </a:rPr>
                  <a:t>产生的顶点覆盖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，其权值为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。假设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*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是线性规划解的目标值，即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w*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。因为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C*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也是线性规划的一个可行解，所以有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*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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C*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。下面推导给出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*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与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之间关系。 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65138" indent="-465138" algn="just">
                  <a:lnSpc>
                    <a:spcPct val="140000"/>
                  </a:lnSpc>
                </a:pP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	w*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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)≥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b>
                      <m:sup/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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f>
                          <m:f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)。</a:t>
                </a:r>
              </a:p>
              <a:p>
                <a:pPr marL="465138" indent="-465138" algn="just">
                  <a:lnSpc>
                    <a:spcPct val="140000"/>
                  </a:lnSpc>
                </a:pPr>
                <a:r>
                  <a:rPr lang="en-US" altLang="zh-CN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		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所以，我们有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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2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w*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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2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C*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。因为线性规划有多项式算法，算法</a:t>
                </a:r>
                <a:r>
                  <a:rPr lang="en-US" sz="2000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Approx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-Min-Weight-VC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是一个近似比为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的多项式近似算法。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5800"/>
                <a:ext cx="8534400" cy="5560818"/>
              </a:xfrm>
              <a:prstGeom prst="rect">
                <a:avLst/>
              </a:prstGeom>
              <a:blipFill>
                <a:blip r:embed="rId3"/>
                <a:stretch>
                  <a:fillRect l="-786" r="-1071" b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56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880" y="653445"/>
            <a:ext cx="71628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b="1" dirty="0">
                <a:highlight>
                  <a:srgbClr val="00FFFF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4) </a:t>
            </a:r>
            <a:r>
              <a:rPr lang="zh-CN" altLang="en-US" sz="2800" b="1" dirty="0">
                <a:highlight>
                  <a:srgbClr val="00FFFF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货郎担问题</a:t>
            </a:r>
            <a:endParaRPr lang="en-US" sz="2800" b="1" dirty="0">
              <a:highlight>
                <a:srgbClr val="00FFFF"/>
              </a:highlight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对一般的货郎担问题，不存在有常数倍近似比的近似算法，但对于特殊一类货郎担问题有很好的近似算法。下面先讨论这一特殊类货郎担问题，然后再讨论一般的货郎担问题。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423160"/>
            <a:ext cx="7543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zh-CN" altLang="en-US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满足三角不等式关系的货郎担问题</a:t>
            </a:r>
            <a:endParaRPr lang="en-US" altLang="zh-CN" sz="24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0" lvl="2"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一个加权的图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中，如果任意三个顶点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之间的边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满足关系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，那么称这个图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的权值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满足</a:t>
            </a:r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三角不等式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4880" y="4431209"/>
            <a:ext cx="7513320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定义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15.4	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满足三角不等式的货郎担问题定义如下：给定一个没有负权值的完全图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和一个正数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，并且假设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满足三角不等式，判断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是否含有一条货郎担回路使得它的总权值小于等于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？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8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15-15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25988"/>
            <a:ext cx="8534400" cy="603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定理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15.2	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满足三角不等式关系的货郎担问题是个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NP-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难问题。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证明：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我们把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一般的货郎担问题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多项式归约为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一个满足三角不等式关系的货郎担问题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。假设一般的货郎担问题的一个特例是一个没有负权值的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完全图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和正数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。现在，我们由此构造一个满足三角不等式的图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和正数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。设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=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，这个构造步骤如下：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>
              <a:lnSpc>
                <a:spcPct val="150000"/>
              </a:lnSpc>
              <a:buAutoNum type="arabicParenBoth"/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)；</a:t>
            </a:r>
          </a:p>
          <a:p>
            <a:pPr marL="465138" lvl="0" indent="-465138">
              <a:lnSpc>
                <a:spcPct val="150000"/>
              </a:lnSpc>
              <a:buAutoNum type="arabicParenBoth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找出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中最大的边的权值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，即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Max{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|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}；</a:t>
            </a:r>
          </a:p>
          <a:p>
            <a:pPr marL="465138" lvl="0" indent="-465138">
              <a:lnSpc>
                <a:spcPct val="150000"/>
              </a:lnSpc>
              <a:buAutoNum type="arabicParenBoth"/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M,</a:t>
            </a:r>
            <a:r>
              <a:rPr lang="zh-CN" alt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>
              <a:lnSpc>
                <a:spcPct val="150000"/>
              </a:lnSpc>
              <a:buAutoNum type="arabicParenBoth"/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nM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这样得到的</a:t>
            </a:r>
            <a:r>
              <a:rPr lang="en-US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anose="02010600040101010101" pitchFamily="2" charset="-122"/>
              </a:rPr>
              <a:t>G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满足三角不等式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，这是因为任意三个顶点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之间的边满足：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60325"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)+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+ 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</a:p>
          <a:p>
            <a:pPr marL="465138" indent="-60325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                                      =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5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762000"/>
                <a:ext cx="8915400" cy="5510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b="1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接上页</a:t>
                </a:r>
                <a:r>
                  <a:rPr lang="en-US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</a:p>
              <a:p>
                <a:pPr marL="465138" indent="457200" algn="just"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因为图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和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有相同的顶点集合和边的集合，它们仅仅在每条边的权值上不同，所以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的任何一条哈尔密顿回路也就是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的一条哈密尔顿回路，反之亦然。</a:t>
                </a:r>
                <a:endParaRPr lang="en-US" altLang="zh-CN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65138" indent="457200" algn="just"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假设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是一条哈尔密顿回路，那么它对应于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和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的货郎担回路的总权值分别为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和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′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)</m:t>
                        </m:r>
                      </m:e>
                    </m:nary>
                    <m:r>
                      <a:rPr lang="en-US" sz="2800" i="1">
                        <a:latin typeface="Cambria Math"/>
                        <a:ea typeface="SimSun" pitchFamily="2" charset="-122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。因为哈密尔顿回路正好含有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条边，所以我们有：</a:t>
                </a:r>
                <a:endParaRPr lang="en-US" altLang="zh-CN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65138" indent="76200" algn="just">
                  <a:lnSpc>
                    <a:spcPct val="130000"/>
                  </a:lnSpc>
                </a:pP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′(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)</m:t>
                        </m:r>
                      </m:e>
                    </m:nary>
                    <m:r>
                      <a:rPr lang="en-US" sz="2800" i="1">
                        <a:latin typeface="Cambria Math"/>
                        <a:ea typeface="SimSun" pitchFamily="2" charset="-122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imSun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SimSun" pitchFamily="2" charset="-122"/>
                                <a:cs typeface="Times New Roman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𝑀</m:t>
                        </m:r>
                      </m:e>
                    </m:nary>
                    <m:r>
                      <a:rPr lang="en-US" sz="2800" i="1">
                        <a:latin typeface="Cambria Math"/>
                        <a:ea typeface="SimSun" pitchFamily="2" charset="-122"/>
                        <a:cs typeface="Times New Roman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ea typeface="SimSun" pitchFamily="2" charset="-122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)</m:t>
                        </m:r>
                      </m:e>
                    </m:nary>
                    <m:r>
                      <a:rPr lang="en-US" sz="2800" i="1">
                        <a:latin typeface="Cambria Math"/>
                        <a:ea typeface="SimSun" pitchFamily="2" charset="-122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+ </a:t>
                </a:r>
                <a:r>
                  <a:rPr lang="en-US" sz="2000" i="1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nM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= </a:t>
                </a:r>
              </a:p>
              <a:p>
                <a:pPr marL="465138" indent="76200" algn="just">
                  <a:lnSpc>
                    <a:spcPct val="130000"/>
                  </a:lnSpc>
                </a:pP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           = 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W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+ </a:t>
                </a:r>
                <a:r>
                  <a:rPr lang="en-US" sz="2000" i="1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nM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65138" indent="457200" algn="just"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这表明，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含有一条总权值小于等于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k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的货郎担回路当且仅当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含有一条总权值小于等于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 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= 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k</a:t>
                </a:r>
                <a:r>
                  <a:rPr 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+ </a:t>
                </a:r>
                <a:r>
                  <a:rPr lang="en-US" sz="2000" i="1" dirty="0" err="1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nM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的货郎担回路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。所以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一般的货郎担问题 ≤</a:t>
                </a:r>
                <a:r>
                  <a:rPr lang="en-US" altLang="zh-CN" sz="2800" baseline="-25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p</a:t>
                </a:r>
                <a:r>
                  <a:rPr lang="en-US" altLang="zh-CN" sz="2000" baseline="-25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满足三角不等式关系的货郎担问题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。因此满足三角不等式关系的货郎担问题也是个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NP-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难问题。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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8915400" cy="5510676"/>
              </a:xfrm>
              <a:prstGeom prst="rect">
                <a:avLst/>
              </a:prstGeom>
              <a:blipFill>
                <a:blip r:embed="rId2"/>
                <a:stretch>
                  <a:fillRect l="-547" t="-774" r="-615" b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4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609600"/>
            <a:ext cx="7239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highlight>
                  <a:srgbClr val="00FFFF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2-</a:t>
            </a:r>
            <a:r>
              <a:rPr lang="zh-CN" altLang="en-US" sz="2400" b="1" u="sng" dirty="0">
                <a:highlight>
                  <a:srgbClr val="00FFFF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近似比的货郎担算法</a:t>
            </a:r>
            <a:endParaRPr lang="en-US" sz="2400" dirty="0">
              <a:highlight>
                <a:srgbClr val="00FFFF"/>
              </a:highlight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对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满足三角不等式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加权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FFFF"/>
                </a:highlight>
                <a:latin typeface="华文细黑" panose="02010600040101010101" pitchFamily="2" charset="-122"/>
                <a:ea typeface="华文细黑" panose="02010600040101010101" pitchFamily="2" charset="-122"/>
              </a:rPr>
              <a:t>完全图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，一个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2-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近似算法如下。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2-Approx-Triangle-TSP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marL="457200" lvl="0" indent="-457200">
              <a:lnSpc>
                <a:spcPct val="150000"/>
              </a:lnSpc>
              <a:buAutoNum type="arabicPlain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任意取一顶点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AutoNum type="arabicPlain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用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Prim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算法获得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的一棵以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为根的最小生成树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AutoNum type="arabicPlain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开始，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对</a:t>
            </a:r>
            <a:r>
              <a:rPr lang="en-US" i="1" dirty="0">
                <a:solidFill>
                  <a:srgbClr val="FF0000"/>
                </a:solidFill>
                <a:highlight>
                  <a:srgbClr val="00FF00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做深度优先搜索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，并把顶点按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发现时刻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顺序排序；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AutoNum type="arabicPlain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假设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&lt;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&gt;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得到的顶点序列，其中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AutoNum type="arabicPlain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输出货郎担回路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&lt;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4230975"/>
            <a:ext cx="7391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这个算法有多项式复杂度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|) = O(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600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。下面我们证明其近似比为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。让我们考虑另外一个顶点序列如下。在算法对最小生成树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做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时，我们顺序记录，每次向堆栈中压入一顶点后，或者在弹出一顶点后，位于栈顶的顶点。 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接下页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967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046" y="624908"/>
            <a:ext cx="8205954" cy="253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接上页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当</a:t>
            </a:r>
            <a:r>
              <a:rPr lang="en-US" altLang="zh-CN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DFS沿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着边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首次访问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时，把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压入而记录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一次。在弹出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时，再记录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一次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【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因为这时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又到了栈顶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】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。因此，如果我们沿着这个栈顶序列走一遍的话，树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中任一条边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和它的反向边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会正好各经过一次。下图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15-2)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显示，这条路径正好是沿着</a:t>
            </a:r>
            <a:r>
              <a:rPr lang="en-US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的轮廓线的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回路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C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sym typeface="Symbol" panose="05050102010706020507" pitchFamily="18" charset="2"/>
              </a:rPr>
              <a:t>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，即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经过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中每条边的两侧各一次的一条连续的回路。我们把这个顶点序列称为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轮廓线序列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7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" name="Rectangle 17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1" name="Group 97"/>
          <p:cNvGrpSpPr>
            <a:grpSpLocks noChangeAspect="1"/>
          </p:cNvGrpSpPr>
          <p:nvPr/>
        </p:nvGrpSpPr>
        <p:grpSpPr bwMode="auto">
          <a:xfrm>
            <a:off x="-76200" y="3128592"/>
            <a:ext cx="6019800" cy="2743200"/>
            <a:chOff x="2160" y="9133"/>
            <a:chExt cx="7008" cy="2800"/>
          </a:xfrm>
        </p:grpSpPr>
        <p:sp>
          <p:nvSpPr>
            <p:cNvPr id="82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2160" y="9133"/>
              <a:ext cx="7008" cy="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83" name="Group 166"/>
            <p:cNvGrpSpPr>
              <a:grpSpLocks/>
            </p:cNvGrpSpPr>
            <p:nvPr/>
          </p:nvGrpSpPr>
          <p:grpSpPr bwMode="auto">
            <a:xfrm>
              <a:off x="3722" y="9225"/>
              <a:ext cx="367" cy="371"/>
              <a:chOff x="3625" y="10010"/>
              <a:chExt cx="282" cy="285"/>
            </a:xfrm>
          </p:grpSpPr>
          <p:sp>
            <p:nvSpPr>
              <p:cNvPr id="152" name="Text Box 168"/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r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Oval 167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84" name="Group 163"/>
            <p:cNvGrpSpPr>
              <a:grpSpLocks/>
            </p:cNvGrpSpPr>
            <p:nvPr/>
          </p:nvGrpSpPr>
          <p:grpSpPr bwMode="auto">
            <a:xfrm>
              <a:off x="3174" y="9795"/>
              <a:ext cx="368" cy="369"/>
              <a:chOff x="3625" y="10010"/>
              <a:chExt cx="282" cy="285"/>
            </a:xfrm>
          </p:grpSpPr>
          <p:sp>
            <p:nvSpPr>
              <p:cNvPr id="150" name="Text Box 165"/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Oval 164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85" name="Group 160"/>
            <p:cNvGrpSpPr>
              <a:grpSpLocks/>
            </p:cNvGrpSpPr>
            <p:nvPr/>
          </p:nvGrpSpPr>
          <p:grpSpPr bwMode="auto">
            <a:xfrm>
              <a:off x="4322" y="9797"/>
              <a:ext cx="367" cy="369"/>
              <a:chOff x="3625" y="10010"/>
              <a:chExt cx="282" cy="285"/>
            </a:xfrm>
          </p:grpSpPr>
          <p:sp>
            <p:nvSpPr>
              <p:cNvPr id="148" name="Text Box 162"/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Oval 161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86" name="Group 157"/>
            <p:cNvGrpSpPr>
              <a:grpSpLocks/>
            </p:cNvGrpSpPr>
            <p:nvPr/>
          </p:nvGrpSpPr>
          <p:grpSpPr bwMode="auto">
            <a:xfrm>
              <a:off x="2845" y="10415"/>
              <a:ext cx="368" cy="373"/>
              <a:chOff x="3625" y="10010"/>
              <a:chExt cx="282" cy="285"/>
            </a:xfrm>
          </p:grpSpPr>
          <p:sp>
            <p:nvSpPr>
              <p:cNvPr id="146" name="Text Box 159"/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Oval 158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87" name="Group 154"/>
            <p:cNvGrpSpPr>
              <a:grpSpLocks/>
            </p:cNvGrpSpPr>
            <p:nvPr/>
          </p:nvGrpSpPr>
          <p:grpSpPr bwMode="auto">
            <a:xfrm>
              <a:off x="3489" y="10402"/>
              <a:ext cx="366" cy="369"/>
              <a:chOff x="3625" y="10010"/>
              <a:chExt cx="282" cy="285"/>
            </a:xfrm>
          </p:grpSpPr>
          <p:sp>
            <p:nvSpPr>
              <p:cNvPr id="144" name="Text Box 156"/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Oval 155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88" name="Group 151"/>
            <p:cNvGrpSpPr>
              <a:grpSpLocks/>
            </p:cNvGrpSpPr>
            <p:nvPr/>
          </p:nvGrpSpPr>
          <p:grpSpPr bwMode="auto">
            <a:xfrm>
              <a:off x="4314" y="10415"/>
              <a:ext cx="368" cy="373"/>
              <a:chOff x="3625" y="10010"/>
              <a:chExt cx="282" cy="285"/>
            </a:xfrm>
          </p:grpSpPr>
          <p:sp>
            <p:nvSpPr>
              <p:cNvPr id="142" name="Text Box 153"/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Oval 152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89" name="Group 148"/>
            <p:cNvGrpSpPr>
              <a:grpSpLocks/>
            </p:cNvGrpSpPr>
            <p:nvPr/>
          </p:nvGrpSpPr>
          <p:grpSpPr bwMode="auto">
            <a:xfrm>
              <a:off x="4845" y="11028"/>
              <a:ext cx="368" cy="372"/>
              <a:chOff x="3625" y="10010"/>
              <a:chExt cx="282" cy="285"/>
            </a:xfrm>
          </p:grpSpPr>
          <p:sp>
            <p:nvSpPr>
              <p:cNvPr id="140" name="Text Box 150"/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h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Oval 149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90" name="Group 145"/>
            <p:cNvGrpSpPr>
              <a:grpSpLocks/>
            </p:cNvGrpSpPr>
            <p:nvPr/>
          </p:nvGrpSpPr>
          <p:grpSpPr bwMode="auto">
            <a:xfrm>
              <a:off x="4327" y="11044"/>
              <a:ext cx="367" cy="369"/>
              <a:chOff x="3625" y="10010"/>
              <a:chExt cx="282" cy="285"/>
            </a:xfrm>
          </p:grpSpPr>
          <p:sp>
            <p:nvSpPr>
              <p:cNvPr id="138" name="Text Box 147"/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Oval 146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91" name="Group 142"/>
            <p:cNvGrpSpPr>
              <a:grpSpLocks/>
            </p:cNvGrpSpPr>
            <p:nvPr/>
          </p:nvGrpSpPr>
          <p:grpSpPr bwMode="auto">
            <a:xfrm>
              <a:off x="3831" y="11041"/>
              <a:ext cx="368" cy="372"/>
              <a:chOff x="3625" y="10010"/>
              <a:chExt cx="282" cy="285"/>
            </a:xfrm>
          </p:grpSpPr>
          <p:sp>
            <p:nvSpPr>
              <p:cNvPr id="136" name="Text Box 144"/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Oval 143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92" name="Line 141"/>
            <p:cNvSpPr>
              <a:spLocks noChangeShapeType="1"/>
            </p:cNvSpPr>
            <p:nvPr/>
          </p:nvSpPr>
          <p:spPr bwMode="auto">
            <a:xfrm flipH="1">
              <a:off x="3441" y="9518"/>
              <a:ext cx="379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3" name="Line 140"/>
            <p:cNvSpPr>
              <a:spLocks noChangeShapeType="1"/>
            </p:cNvSpPr>
            <p:nvPr/>
          </p:nvSpPr>
          <p:spPr bwMode="auto">
            <a:xfrm flipH="1">
              <a:off x="3081" y="10079"/>
              <a:ext cx="211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4" name="Line 139"/>
            <p:cNvSpPr>
              <a:spLocks noChangeShapeType="1"/>
            </p:cNvSpPr>
            <p:nvPr/>
          </p:nvSpPr>
          <p:spPr bwMode="auto">
            <a:xfrm>
              <a:off x="4010" y="9480"/>
              <a:ext cx="402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5" name="Line 138"/>
            <p:cNvSpPr>
              <a:spLocks noChangeShapeType="1"/>
            </p:cNvSpPr>
            <p:nvPr/>
          </p:nvSpPr>
          <p:spPr bwMode="auto">
            <a:xfrm>
              <a:off x="3417" y="10086"/>
              <a:ext cx="204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6" name="Line 137"/>
            <p:cNvSpPr>
              <a:spLocks noChangeShapeType="1"/>
            </p:cNvSpPr>
            <p:nvPr/>
          </p:nvSpPr>
          <p:spPr bwMode="auto">
            <a:xfrm>
              <a:off x="4499" y="10109"/>
              <a:ext cx="0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7" name="Line 136"/>
            <p:cNvSpPr>
              <a:spLocks noChangeShapeType="1"/>
            </p:cNvSpPr>
            <p:nvPr/>
          </p:nvSpPr>
          <p:spPr bwMode="auto">
            <a:xfrm flipH="1">
              <a:off x="4089" y="10693"/>
              <a:ext cx="323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8" name="Line 135"/>
            <p:cNvSpPr>
              <a:spLocks noChangeShapeType="1"/>
            </p:cNvSpPr>
            <p:nvPr/>
          </p:nvSpPr>
          <p:spPr bwMode="auto">
            <a:xfrm>
              <a:off x="4500" y="10736"/>
              <a:ext cx="7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9" name="Line 134"/>
            <p:cNvSpPr>
              <a:spLocks noChangeShapeType="1"/>
            </p:cNvSpPr>
            <p:nvPr/>
          </p:nvSpPr>
          <p:spPr bwMode="auto">
            <a:xfrm>
              <a:off x="4602" y="10680"/>
              <a:ext cx="343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0" name="Text Box 133"/>
            <p:cNvSpPr txBox="1">
              <a:spLocks noChangeArrowheads="1"/>
            </p:cNvSpPr>
            <p:nvPr/>
          </p:nvSpPr>
          <p:spPr bwMode="auto">
            <a:xfrm>
              <a:off x="3035" y="11495"/>
              <a:ext cx="209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(a)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一棵</a:t>
              </a:r>
              <a:r>
                <a:rPr lang="zh-CN" altLang="en-US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生成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树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T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 Box 132"/>
            <p:cNvSpPr txBox="1">
              <a:spLocks noChangeArrowheads="1"/>
            </p:cNvSpPr>
            <p:nvPr/>
          </p:nvSpPr>
          <p:spPr bwMode="auto">
            <a:xfrm>
              <a:off x="6607" y="9133"/>
              <a:ext cx="36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r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Oval 131"/>
            <p:cNvSpPr>
              <a:spLocks noChangeArrowheads="1"/>
            </p:cNvSpPr>
            <p:nvPr/>
          </p:nvSpPr>
          <p:spPr bwMode="auto">
            <a:xfrm>
              <a:off x="6607" y="9210"/>
              <a:ext cx="265" cy="2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3" name="Text Box 130"/>
            <p:cNvSpPr txBox="1">
              <a:spLocks noChangeArrowheads="1"/>
            </p:cNvSpPr>
            <p:nvPr/>
          </p:nvSpPr>
          <p:spPr bwMode="auto">
            <a:xfrm>
              <a:off x="6007" y="9731"/>
              <a:ext cx="36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Oval 129"/>
            <p:cNvSpPr>
              <a:spLocks noChangeArrowheads="1"/>
            </p:cNvSpPr>
            <p:nvPr/>
          </p:nvSpPr>
          <p:spPr bwMode="auto">
            <a:xfrm>
              <a:off x="6059" y="9779"/>
              <a:ext cx="265" cy="2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5" name="Text Box 128"/>
            <p:cNvSpPr txBox="1">
              <a:spLocks noChangeArrowheads="1"/>
            </p:cNvSpPr>
            <p:nvPr/>
          </p:nvSpPr>
          <p:spPr bwMode="auto">
            <a:xfrm>
              <a:off x="7154" y="9733"/>
              <a:ext cx="367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Oval 127"/>
            <p:cNvSpPr>
              <a:spLocks noChangeArrowheads="1"/>
            </p:cNvSpPr>
            <p:nvPr/>
          </p:nvSpPr>
          <p:spPr bwMode="auto">
            <a:xfrm>
              <a:off x="7206" y="9782"/>
              <a:ext cx="265" cy="26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7" name="Text Box 126"/>
            <p:cNvSpPr txBox="1">
              <a:spLocks noChangeArrowheads="1"/>
            </p:cNvSpPr>
            <p:nvPr/>
          </p:nvSpPr>
          <p:spPr bwMode="auto">
            <a:xfrm>
              <a:off x="5678" y="10351"/>
              <a:ext cx="36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Oval 125"/>
            <p:cNvSpPr>
              <a:spLocks noChangeArrowheads="1"/>
            </p:cNvSpPr>
            <p:nvPr/>
          </p:nvSpPr>
          <p:spPr bwMode="auto">
            <a:xfrm>
              <a:off x="5730" y="10399"/>
              <a:ext cx="267" cy="26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9" name="Text Box 124"/>
            <p:cNvSpPr txBox="1">
              <a:spLocks noChangeArrowheads="1"/>
            </p:cNvSpPr>
            <p:nvPr/>
          </p:nvSpPr>
          <p:spPr bwMode="auto">
            <a:xfrm>
              <a:off x="6322" y="10338"/>
              <a:ext cx="36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Oval 123"/>
            <p:cNvSpPr>
              <a:spLocks noChangeArrowheads="1"/>
            </p:cNvSpPr>
            <p:nvPr/>
          </p:nvSpPr>
          <p:spPr bwMode="auto">
            <a:xfrm>
              <a:off x="6374" y="10386"/>
              <a:ext cx="265" cy="2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1" name="Text Box 122"/>
            <p:cNvSpPr txBox="1">
              <a:spLocks noChangeArrowheads="1"/>
            </p:cNvSpPr>
            <p:nvPr/>
          </p:nvSpPr>
          <p:spPr bwMode="auto">
            <a:xfrm>
              <a:off x="7146" y="10351"/>
              <a:ext cx="36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Oval 121"/>
            <p:cNvSpPr>
              <a:spLocks noChangeArrowheads="1"/>
            </p:cNvSpPr>
            <p:nvPr/>
          </p:nvSpPr>
          <p:spPr bwMode="auto">
            <a:xfrm>
              <a:off x="7198" y="10399"/>
              <a:ext cx="267" cy="26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3" name="Text Box 120"/>
            <p:cNvSpPr txBox="1">
              <a:spLocks noChangeArrowheads="1"/>
            </p:cNvSpPr>
            <p:nvPr/>
          </p:nvSpPr>
          <p:spPr bwMode="auto">
            <a:xfrm>
              <a:off x="7677" y="10963"/>
              <a:ext cx="36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Oval 119"/>
            <p:cNvSpPr>
              <a:spLocks noChangeArrowheads="1"/>
            </p:cNvSpPr>
            <p:nvPr/>
          </p:nvSpPr>
          <p:spPr bwMode="auto">
            <a:xfrm>
              <a:off x="7729" y="11011"/>
              <a:ext cx="266" cy="2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5" name="Text Box 118"/>
            <p:cNvSpPr txBox="1">
              <a:spLocks noChangeArrowheads="1"/>
            </p:cNvSpPr>
            <p:nvPr/>
          </p:nvSpPr>
          <p:spPr bwMode="auto">
            <a:xfrm>
              <a:off x="7159" y="10980"/>
              <a:ext cx="36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Oval 117"/>
            <p:cNvSpPr>
              <a:spLocks noChangeArrowheads="1"/>
            </p:cNvSpPr>
            <p:nvPr/>
          </p:nvSpPr>
          <p:spPr bwMode="auto">
            <a:xfrm>
              <a:off x="7211" y="11028"/>
              <a:ext cx="267" cy="2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7" name="Text Box 116"/>
            <p:cNvSpPr txBox="1">
              <a:spLocks noChangeArrowheads="1"/>
            </p:cNvSpPr>
            <p:nvPr/>
          </p:nvSpPr>
          <p:spPr bwMode="auto">
            <a:xfrm>
              <a:off x="6664" y="10976"/>
              <a:ext cx="36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Oval 115"/>
            <p:cNvSpPr>
              <a:spLocks noChangeArrowheads="1"/>
            </p:cNvSpPr>
            <p:nvPr/>
          </p:nvSpPr>
          <p:spPr bwMode="auto">
            <a:xfrm>
              <a:off x="6716" y="11024"/>
              <a:ext cx="266" cy="2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9" name="Line 114"/>
            <p:cNvSpPr>
              <a:spLocks noChangeShapeType="1"/>
            </p:cNvSpPr>
            <p:nvPr/>
          </p:nvSpPr>
          <p:spPr bwMode="auto">
            <a:xfrm flipH="1">
              <a:off x="6223" y="9403"/>
              <a:ext cx="378" cy="3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0" name="Line 113"/>
            <p:cNvSpPr>
              <a:spLocks noChangeShapeType="1"/>
            </p:cNvSpPr>
            <p:nvPr/>
          </p:nvSpPr>
          <p:spPr bwMode="auto">
            <a:xfrm flipH="1">
              <a:off x="5871" y="10031"/>
              <a:ext cx="226" cy="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1" name="Line 112"/>
            <p:cNvSpPr>
              <a:spLocks noChangeShapeType="1"/>
            </p:cNvSpPr>
            <p:nvPr/>
          </p:nvSpPr>
          <p:spPr bwMode="auto">
            <a:xfrm>
              <a:off x="6835" y="9459"/>
              <a:ext cx="404" cy="4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2" name="Line 111"/>
            <p:cNvSpPr>
              <a:spLocks noChangeShapeType="1"/>
            </p:cNvSpPr>
            <p:nvPr/>
          </p:nvSpPr>
          <p:spPr bwMode="auto">
            <a:xfrm>
              <a:off x="6244" y="10043"/>
              <a:ext cx="194" cy="3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3" name="Line 110"/>
            <p:cNvSpPr>
              <a:spLocks noChangeShapeType="1"/>
            </p:cNvSpPr>
            <p:nvPr/>
          </p:nvSpPr>
          <p:spPr bwMode="auto">
            <a:xfrm>
              <a:off x="7296" y="10044"/>
              <a:ext cx="1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4" name="Line 109"/>
            <p:cNvSpPr>
              <a:spLocks noChangeShapeType="1"/>
            </p:cNvSpPr>
            <p:nvPr/>
          </p:nvSpPr>
          <p:spPr bwMode="auto">
            <a:xfrm flipH="1">
              <a:off x="6878" y="10602"/>
              <a:ext cx="324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5" name="Line 108"/>
            <p:cNvSpPr>
              <a:spLocks noChangeShapeType="1"/>
            </p:cNvSpPr>
            <p:nvPr/>
          </p:nvSpPr>
          <p:spPr bwMode="auto">
            <a:xfrm>
              <a:off x="7297" y="10663"/>
              <a:ext cx="4" cy="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6" name="Line 107"/>
            <p:cNvSpPr>
              <a:spLocks noChangeShapeType="1"/>
            </p:cNvSpPr>
            <p:nvPr/>
          </p:nvSpPr>
          <p:spPr bwMode="auto">
            <a:xfrm>
              <a:off x="7413" y="10659"/>
              <a:ext cx="329" cy="4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7" name="Text Box 106"/>
            <p:cNvSpPr txBox="1">
              <a:spLocks noChangeArrowheads="1"/>
            </p:cNvSpPr>
            <p:nvPr/>
          </p:nvSpPr>
          <p:spPr bwMode="auto">
            <a:xfrm>
              <a:off x="5310" y="11323"/>
              <a:ext cx="353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(b)</a:t>
              </a:r>
              <a:r>
                <a:rPr lang="en-US" altLang="zh-CN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树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T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的轮廓线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: &lt;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r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r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r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&gt;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Line 105"/>
            <p:cNvSpPr>
              <a:spLocks noChangeShapeType="1"/>
            </p:cNvSpPr>
            <p:nvPr/>
          </p:nvSpPr>
          <p:spPr bwMode="auto">
            <a:xfrm flipV="1">
              <a:off x="6297" y="9459"/>
              <a:ext cx="369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9" name="Line 104"/>
            <p:cNvSpPr>
              <a:spLocks noChangeShapeType="1"/>
            </p:cNvSpPr>
            <p:nvPr/>
          </p:nvSpPr>
          <p:spPr bwMode="auto">
            <a:xfrm flipV="1">
              <a:off x="5968" y="10061"/>
              <a:ext cx="199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0" name="Line 103"/>
            <p:cNvSpPr>
              <a:spLocks noChangeShapeType="1"/>
            </p:cNvSpPr>
            <p:nvPr/>
          </p:nvSpPr>
          <p:spPr bwMode="auto">
            <a:xfrm flipH="1" flipV="1">
              <a:off x="6304" y="9996"/>
              <a:ext cx="199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1" name="Line 102"/>
            <p:cNvSpPr>
              <a:spLocks noChangeShapeType="1"/>
            </p:cNvSpPr>
            <p:nvPr/>
          </p:nvSpPr>
          <p:spPr bwMode="auto">
            <a:xfrm flipV="1">
              <a:off x="6959" y="10650"/>
              <a:ext cx="313" cy="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2" name="Line 101"/>
            <p:cNvSpPr>
              <a:spLocks noChangeShapeType="1"/>
            </p:cNvSpPr>
            <p:nvPr/>
          </p:nvSpPr>
          <p:spPr bwMode="auto">
            <a:xfrm flipV="1">
              <a:off x="7371" y="10664"/>
              <a:ext cx="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3" name="Line 100"/>
            <p:cNvSpPr>
              <a:spLocks noChangeShapeType="1"/>
            </p:cNvSpPr>
            <p:nvPr/>
          </p:nvSpPr>
          <p:spPr bwMode="auto">
            <a:xfrm flipH="1" flipV="1">
              <a:off x="7461" y="10572"/>
              <a:ext cx="344" cy="4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4" name="Line 99"/>
            <p:cNvSpPr>
              <a:spLocks noChangeShapeType="1"/>
            </p:cNvSpPr>
            <p:nvPr/>
          </p:nvSpPr>
          <p:spPr bwMode="auto">
            <a:xfrm flipV="1">
              <a:off x="7382" y="10022"/>
              <a:ext cx="1" cy="3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5" name="Line 98"/>
            <p:cNvSpPr>
              <a:spLocks noChangeShapeType="1"/>
            </p:cNvSpPr>
            <p:nvPr/>
          </p:nvSpPr>
          <p:spPr bwMode="auto">
            <a:xfrm flipH="1" flipV="1">
              <a:off x="6856" y="9376"/>
              <a:ext cx="437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82668" y="6286356"/>
            <a:ext cx="158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图15-2</a:t>
            </a:r>
          </a:p>
        </p:txBody>
      </p:sp>
      <p:grpSp>
        <p:nvGrpSpPr>
          <p:cNvPr id="154" name="Group 97">
            <a:extLst>
              <a:ext uri="{FF2B5EF4-FFF2-40B4-BE49-F238E27FC236}">
                <a16:creationId xmlns:a16="http://schemas.microsoft.com/office/drawing/2014/main" id="{6B1EE8BD-AB1E-4FCC-AFF7-03139341D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9855" y="3082980"/>
            <a:ext cx="5728831" cy="2846070"/>
            <a:chOff x="2160" y="9133"/>
            <a:chExt cx="7008" cy="2905"/>
          </a:xfrm>
        </p:grpSpPr>
        <p:sp>
          <p:nvSpPr>
            <p:cNvPr id="155" name="AutoShape 169">
              <a:extLst>
                <a:ext uri="{FF2B5EF4-FFF2-40B4-BE49-F238E27FC236}">
                  <a16:creationId xmlns:a16="http://schemas.microsoft.com/office/drawing/2014/main" id="{BD69C6D6-C76E-4016-BC60-70FCF17F8B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60" y="9133"/>
              <a:ext cx="7008" cy="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156" name="Group 166">
              <a:extLst>
                <a:ext uri="{FF2B5EF4-FFF2-40B4-BE49-F238E27FC236}">
                  <a16:creationId xmlns:a16="http://schemas.microsoft.com/office/drawing/2014/main" id="{12E8AB3D-2B7B-44D8-B746-FBD8597BC6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2" y="9225"/>
              <a:ext cx="367" cy="371"/>
              <a:chOff x="3625" y="10010"/>
              <a:chExt cx="282" cy="285"/>
            </a:xfrm>
          </p:grpSpPr>
          <p:sp>
            <p:nvSpPr>
              <p:cNvPr id="225" name="Text Box 168">
                <a:extLst>
                  <a:ext uri="{FF2B5EF4-FFF2-40B4-BE49-F238E27FC236}">
                    <a16:creationId xmlns:a16="http://schemas.microsoft.com/office/drawing/2014/main" id="{DAEDA693-3E8A-4723-BDF4-0700B0204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r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Oval 167">
                <a:extLst>
                  <a:ext uri="{FF2B5EF4-FFF2-40B4-BE49-F238E27FC236}">
                    <a16:creationId xmlns:a16="http://schemas.microsoft.com/office/drawing/2014/main" id="{E57B718A-F35C-45B7-BAAF-BF68BED7E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157" name="Group 163">
              <a:extLst>
                <a:ext uri="{FF2B5EF4-FFF2-40B4-BE49-F238E27FC236}">
                  <a16:creationId xmlns:a16="http://schemas.microsoft.com/office/drawing/2014/main" id="{4767575B-5B40-4BBD-B64D-79C3B6B00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4" y="9795"/>
              <a:ext cx="368" cy="369"/>
              <a:chOff x="3625" y="10010"/>
              <a:chExt cx="282" cy="285"/>
            </a:xfrm>
          </p:grpSpPr>
          <p:sp>
            <p:nvSpPr>
              <p:cNvPr id="223" name="Text Box 165">
                <a:extLst>
                  <a:ext uri="{FF2B5EF4-FFF2-40B4-BE49-F238E27FC236}">
                    <a16:creationId xmlns:a16="http://schemas.microsoft.com/office/drawing/2014/main" id="{AA8BB35E-CAC4-4217-A7DE-E149131F2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36BE46B7-4AD9-4237-9EA5-6BE07A470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158" name="Group 160">
              <a:extLst>
                <a:ext uri="{FF2B5EF4-FFF2-40B4-BE49-F238E27FC236}">
                  <a16:creationId xmlns:a16="http://schemas.microsoft.com/office/drawing/2014/main" id="{8BB72370-9682-4D55-903F-B795C50F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2" y="9797"/>
              <a:ext cx="367" cy="369"/>
              <a:chOff x="3625" y="10010"/>
              <a:chExt cx="282" cy="285"/>
            </a:xfrm>
          </p:grpSpPr>
          <p:sp>
            <p:nvSpPr>
              <p:cNvPr id="221" name="Text Box 162">
                <a:extLst>
                  <a:ext uri="{FF2B5EF4-FFF2-40B4-BE49-F238E27FC236}">
                    <a16:creationId xmlns:a16="http://schemas.microsoft.com/office/drawing/2014/main" id="{6E7D4C9A-AFA1-4029-923F-71DE89B80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99A34217-5953-4957-9AE7-73962FAD4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159" name="Group 157">
              <a:extLst>
                <a:ext uri="{FF2B5EF4-FFF2-40B4-BE49-F238E27FC236}">
                  <a16:creationId xmlns:a16="http://schemas.microsoft.com/office/drawing/2014/main" id="{43D4A229-BC52-4812-96F4-4E5D394A93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5" y="10415"/>
              <a:ext cx="368" cy="373"/>
              <a:chOff x="3625" y="10010"/>
              <a:chExt cx="282" cy="285"/>
            </a:xfrm>
          </p:grpSpPr>
          <p:sp>
            <p:nvSpPr>
              <p:cNvPr id="219" name="Text Box 159">
                <a:extLst>
                  <a:ext uri="{FF2B5EF4-FFF2-40B4-BE49-F238E27FC236}">
                    <a16:creationId xmlns:a16="http://schemas.microsoft.com/office/drawing/2014/main" id="{771B9E0B-9D45-4D3C-8041-356869C4D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0" name="Oval 158">
                <a:extLst>
                  <a:ext uri="{FF2B5EF4-FFF2-40B4-BE49-F238E27FC236}">
                    <a16:creationId xmlns:a16="http://schemas.microsoft.com/office/drawing/2014/main" id="{2466F8E9-1E9B-448A-B47A-ABA49D82E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160" name="Group 154">
              <a:extLst>
                <a:ext uri="{FF2B5EF4-FFF2-40B4-BE49-F238E27FC236}">
                  <a16:creationId xmlns:a16="http://schemas.microsoft.com/office/drawing/2014/main" id="{B45D2522-4E36-41E3-ACF2-51A57B179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9" y="10404"/>
              <a:ext cx="366" cy="369"/>
              <a:chOff x="3625" y="10012"/>
              <a:chExt cx="282" cy="285"/>
            </a:xfrm>
          </p:grpSpPr>
          <p:sp>
            <p:nvSpPr>
              <p:cNvPr id="217" name="Text Box 156">
                <a:extLst>
                  <a:ext uri="{FF2B5EF4-FFF2-40B4-BE49-F238E27FC236}">
                    <a16:creationId xmlns:a16="http://schemas.microsoft.com/office/drawing/2014/main" id="{0F4B12D3-6C73-4FA8-B408-BCE81EA4E0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5" y="10012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8" name="Oval 155">
                <a:extLst>
                  <a:ext uri="{FF2B5EF4-FFF2-40B4-BE49-F238E27FC236}">
                    <a16:creationId xmlns:a16="http://schemas.microsoft.com/office/drawing/2014/main" id="{BFA25E12-6D72-4AB4-B29F-258A02E15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161" name="Group 151">
              <a:extLst>
                <a:ext uri="{FF2B5EF4-FFF2-40B4-BE49-F238E27FC236}">
                  <a16:creationId xmlns:a16="http://schemas.microsoft.com/office/drawing/2014/main" id="{26E4F12F-CC74-46E4-869A-4A263D141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4" y="10415"/>
              <a:ext cx="368" cy="373"/>
              <a:chOff x="3625" y="10010"/>
              <a:chExt cx="282" cy="285"/>
            </a:xfrm>
          </p:grpSpPr>
          <p:sp>
            <p:nvSpPr>
              <p:cNvPr id="215" name="Text Box 153">
                <a:extLst>
                  <a:ext uri="{FF2B5EF4-FFF2-40B4-BE49-F238E27FC236}">
                    <a16:creationId xmlns:a16="http://schemas.microsoft.com/office/drawing/2014/main" id="{17143B2B-2EB9-4C31-A02F-0D3BF454B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6" name="Oval 152">
                <a:extLst>
                  <a:ext uri="{FF2B5EF4-FFF2-40B4-BE49-F238E27FC236}">
                    <a16:creationId xmlns:a16="http://schemas.microsoft.com/office/drawing/2014/main" id="{E328C8BA-57F7-4C7B-9ADF-F61907F0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162" name="Group 148">
              <a:extLst>
                <a:ext uri="{FF2B5EF4-FFF2-40B4-BE49-F238E27FC236}">
                  <a16:creationId xmlns:a16="http://schemas.microsoft.com/office/drawing/2014/main" id="{EBAD7BBD-ECF6-4483-AA63-B0C4B09D0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1013"/>
              <a:ext cx="368" cy="372"/>
              <a:chOff x="3628" y="9998"/>
              <a:chExt cx="282" cy="285"/>
            </a:xfrm>
          </p:grpSpPr>
          <p:sp>
            <p:nvSpPr>
              <p:cNvPr id="213" name="Text Box 150">
                <a:extLst>
                  <a:ext uri="{FF2B5EF4-FFF2-40B4-BE49-F238E27FC236}">
                    <a16:creationId xmlns:a16="http://schemas.microsoft.com/office/drawing/2014/main" id="{785EA874-577A-4214-AF9E-333D36A68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8" y="9998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h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4" name="Oval 149">
                <a:extLst>
                  <a:ext uri="{FF2B5EF4-FFF2-40B4-BE49-F238E27FC236}">
                    <a16:creationId xmlns:a16="http://schemas.microsoft.com/office/drawing/2014/main" id="{8F60C413-CABC-46B4-AB3A-E999059CC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163" name="Group 145">
              <a:extLst>
                <a:ext uri="{FF2B5EF4-FFF2-40B4-BE49-F238E27FC236}">
                  <a16:creationId xmlns:a16="http://schemas.microsoft.com/office/drawing/2014/main" id="{88B5D1C2-B65B-4C4B-89B9-538CC2B78A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7" y="11044"/>
              <a:ext cx="367" cy="369"/>
              <a:chOff x="3625" y="10010"/>
              <a:chExt cx="282" cy="285"/>
            </a:xfrm>
          </p:grpSpPr>
          <p:sp>
            <p:nvSpPr>
              <p:cNvPr id="211" name="Text Box 147">
                <a:extLst>
                  <a:ext uri="{FF2B5EF4-FFF2-40B4-BE49-F238E27FC236}">
                    <a16:creationId xmlns:a16="http://schemas.microsoft.com/office/drawing/2014/main" id="{B1FBB448-E697-4819-8B8D-7EBDF3E0A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Oval 146">
                <a:extLst>
                  <a:ext uri="{FF2B5EF4-FFF2-40B4-BE49-F238E27FC236}">
                    <a16:creationId xmlns:a16="http://schemas.microsoft.com/office/drawing/2014/main" id="{E7C80FC2-4AA1-4BD9-9AC6-C607A35F7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164" name="Group 142">
              <a:extLst>
                <a:ext uri="{FF2B5EF4-FFF2-40B4-BE49-F238E27FC236}">
                  <a16:creationId xmlns:a16="http://schemas.microsoft.com/office/drawing/2014/main" id="{93C72836-4CCF-4387-83EE-432787FD1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1" y="11041"/>
              <a:ext cx="368" cy="372"/>
              <a:chOff x="3625" y="10010"/>
              <a:chExt cx="282" cy="285"/>
            </a:xfrm>
          </p:grpSpPr>
          <p:sp>
            <p:nvSpPr>
              <p:cNvPr id="209" name="Text Box 144">
                <a:extLst>
                  <a:ext uri="{FF2B5EF4-FFF2-40B4-BE49-F238E27FC236}">
                    <a16:creationId xmlns:a16="http://schemas.microsoft.com/office/drawing/2014/main" id="{EB933EB3-3844-4975-8E47-24A47EFE4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5" y="10010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Oval 143">
                <a:extLst>
                  <a:ext uri="{FF2B5EF4-FFF2-40B4-BE49-F238E27FC236}">
                    <a16:creationId xmlns:a16="http://schemas.microsoft.com/office/drawing/2014/main" id="{48128478-D665-4E95-B9C3-681373898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165" name="Line 141">
              <a:extLst>
                <a:ext uri="{FF2B5EF4-FFF2-40B4-BE49-F238E27FC236}">
                  <a16:creationId xmlns:a16="http://schemas.microsoft.com/office/drawing/2014/main" id="{27DC9620-D8DD-4805-9FB7-4604CF569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1" y="9518"/>
              <a:ext cx="379" cy="3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6" name="Line 140">
              <a:extLst>
                <a:ext uri="{FF2B5EF4-FFF2-40B4-BE49-F238E27FC236}">
                  <a16:creationId xmlns:a16="http://schemas.microsoft.com/office/drawing/2014/main" id="{E5C30E9A-B364-4866-B298-0AD7C60C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1" y="10079"/>
              <a:ext cx="211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7" name="Line 139">
              <a:extLst>
                <a:ext uri="{FF2B5EF4-FFF2-40B4-BE49-F238E27FC236}">
                  <a16:creationId xmlns:a16="http://schemas.microsoft.com/office/drawing/2014/main" id="{0F93EE9F-EB0C-45BD-8C7A-38CA9CA40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6" y="10043"/>
              <a:ext cx="568" cy="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8" name="Line 138">
              <a:extLst>
                <a:ext uri="{FF2B5EF4-FFF2-40B4-BE49-F238E27FC236}">
                  <a16:creationId xmlns:a16="http://schemas.microsoft.com/office/drawing/2014/main" id="{CE4E48C0-41B7-4A6C-AFD3-8DB4626F8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10587"/>
              <a:ext cx="382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9" name="Line 137">
              <a:extLst>
                <a:ext uri="{FF2B5EF4-FFF2-40B4-BE49-F238E27FC236}">
                  <a16:creationId xmlns:a16="http://schemas.microsoft.com/office/drawing/2014/main" id="{0F1DB4C1-E413-4221-A5A0-566B6B726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9" y="10109"/>
              <a:ext cx="0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0" name="Line 136">
              <a:extLst>
                <a:ext uri="{FF2B5EF4-FFF2-40B4-BE49-F238E27FC236}">
                  <a16:creationId xmlns:a16="http://schemas.microsoft.com/office/drawing/2014/main" id="{05E8F5B0-82DE-4E91-9028-105B4FCDD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9" y="10693"/>
              <a:ext cx="323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1" name="Line 135">
              <a:extLst>
                <a:ext uri="{FF2B5EF4-FFF2-40B4-BE49-F238E27FC236}">
                  <a16:creationId xmlns:a16="http://schemas.microsoft.com/office/drawing/2014/main" id="{38BC85F8-D16C-4692-B758-7A6A772B5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1198"/>
              <a:ext cx="198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2" name="Line 134">
              <a:extLst>
                <a:ext uri="{FF2B5EF4-FFF2-40B4-BE49-F238E27FC236}">
                  <a16:creationId xmlns:a16="http://schemas.microsoft.com/office/drawing/2014/main" id="{82E10103-0BBA-4826-A603-E12B3AE5F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0" y="11198"/>
              <a:ext cx="227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3" name="Text Box 133">
              <a:extLst>
                <a:ext uri="{FF2B5EF4-FFF2-40B4-BE49-F238E27FC236}">
                  <a16:creationId xmlns:a16="http://schemas.microsoft.com/office/drawing/2014/main" id="{4A20353B-E10A-4ACE-A2E3-C4CEDC72F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" y="11495"/>
              <a:ext cx="3184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(c) </a:t>
              </a:r>
              <a:r>
                <a:rPr lang="en-US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2-Approx-Triangle-TSP</a:t>
              </a:r>
              <a:r>
                <a:rPr lang="zh-CN" altLang="en-US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得到的货郎担回路</a:t>
              </a:r>
              <a:endPara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304A1D9-1BB8-4EBB-A575-7811CABF8F39}"/>
              </a:ext>
            </a:extLst>
          </p:cNvPr>
          <p:cNvCxnSpPr>
            <a:cxnSpLocks/>
            <a:stCxn id="214" idx="0"/>
            <a:endCxn id="226" idx="6"/>
          </p:cNvCxnSpPr>
          <p:nvPr/>
        </p:nvCxnSpPr>
        <p:spPr>
          <a:xfrm rot="16200000" flipV="1">
            <a:off x="6402125" y="3763315"/>
            <a:ext cx="1638392" cy="8099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762000"/>
            <a:ext cx="7162800" cy="5112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显然，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算法输出的序列</a:t>
            </a:r>
            <a:r>
              <a:rPr lang="en-US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轮廓线序列的顶点序列的一个子序列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由三角不等式关系可知，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子序列中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相邻两点间边的权值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小于等于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轮廓线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相同两点间路径的长度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。因此，这个子序列形成的回路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的总长小于等于轮廓线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的总长。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因为轮廓线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的总长正好是最小生成树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中所有边权值总和的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倍，我们有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2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 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因为图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的最小货郎担回路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C*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包含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一棵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生成树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，它的总权值大于等于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最小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生成树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的总权值，所以我们有：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2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2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C*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因此算法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Approx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-Triangle-TSP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有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2-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近似比。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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7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6800" y="762000"/>
                <a:ext cx="7924800" cy="5676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50000"/>
                  </a:lnSpc>
                </a:pPr>
                <a:r>
                  <a:rPr lang="en-US" altLang="zh-CN" sz="24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15.1 </a:t>
                </a:r>
                <a:r>
                  <a:rPr lang="zh-CN" altLang="en-US" sz="24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近似算法的性能评价</a:t>
                </a:r>
                <a:endParaRPr lang="en-US" sz="2400" b="1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65138" indent="-465138">
                  <a:lnSpc>
                    <a:spcPct val="150000"/>
                  </a:lnSpc>
                  <a:buFont typeface="Symbol" panose="05050102010706020507" pitchFamily="18" charset="2"/>
                  <a:buChar char="·"/>
                </a:pPr>
                <a:r>
                  <a:rPr lang="en-US" i="1" dirty="0"/>
                  <a:t>C*</a:t>
                </a:r>
                <a:r>
                  <a:rPr lang="zh-CN" altLang="en-US" dirty="0"/>
                  <a:t>：表示一个优化型问题某个特例的</a:t>
                </a:r>
                <a:r>
                  <a:rPr lang="zh-CN" altLang="en-US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</a:t>
                </a:r>
                <a:r>
                  <a:rPr lang="zh-CN" altLang="en-US" dirty="0"/>
                  <a:t>目标值</a:t>
                </a:r>
                <a:r>
                  <a:rPr lang="en-US" altLang="zh-CN" sz="1600" dirty="0"/>
                  <a:t>【</a:t>
                </a:r>
                <a:r>
                  <a:rPr lang="zh-CN" altLang="en-US" sz="1600" dirty="0"/>
                  <a:t>如两点之间的最短距离</a:t>
                </a:r>
                <a:r>
                  <a:rPr lang="en-US" altLang="zh-CN" sz="1600" dirty="0"/>
                  <a:t>】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65138" indent="-465138">
                  <a:lnSpc>
                    <a:spcPct val="150000"/>
                  </a:lnSpc>
                  <a:buFont typeface="Symbol" panose="05050102010706020507" pitchFamily="18" charset="2"/>
                  <a:buChar char="·"/>
                </a:pPr>
                <a:r>
                  <a:rPr lang="en-US" i="1" dirty="0"/>
                  <a:t>C</a:t>
                </a:r>
                <a:r>
                  <a:rPr lang="zh-CN" altLang="en-US" dirty="0"/>
                  <a:t> ： 表示一个</a:t>
                </a:r>
                <a:r>
                  <a:rPr lang="zh-CN" altLang="en-US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近似算法</a:t>
                </a:r>
                <a:r>
                  <a:rPr lang="zh-CN" altLang="en-US" dirty="0"/>
                  <a:t>对上述特例计算后得到的目标值。</a:t>
                </a:r>
                <a:endParaRPr lang="en-US" altLang="zh-CN" dirty="0"/>
              </a:p>
              <a:p>
                <a:pPr marL="922338" lvl="1" indent="-465138">
                  <a:lnSpc>
                    <a:spcPct val="150000"/>
                  </a:lnSpc>
                  <a:buFont typeface="Symbol" panose="05050102010706020507" pitchFamily="18" charset="2"/>
                  <a:buChar char="·"/>
                </a:pPr>
                <a:r>
                  <a:rPr lang="zh-CN" altLang="en-US" dirty="0"/>
                  <a:t>要求目标值都是正数。</a:t>
                </a:r>
                <a:endParaRPr lang="en-US" altLang="zh-CN" dirty="0"/>
              </a:p>
              <a:p>
                <a:pPr marL="465138" indent="-465138">
                  <a:lnSpc>
                    <a:spcPct val="150000"/>
                  </a:lnSpc>
                  <a:buFont typeface="Symbol" panose="05050102010706020507" pitchFamily="18" charset="2"/>
                  <a:buChar char="·"/>
                </a:pPr>
                <a:r>
                  <a:rPr lang="zh-CN" altLang="en-US" dirty="0"/>
                  <a:t>如果是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最大化</a:t>
                </a:r>
                <a:r>
                  <a:rPr lang="zh-CN" altLang="en-US" dirty="0"/>
                  <a:t>问题，希望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baseline="20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∗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zh-CN" altLang="en-US" dirty="0"/>
                  <a:t>越接近</a:t>
                </a:r>
                <a:r>
                  <a:rPr lang="en-US" dirty="0"/>
                  <a:t>1</a:t>
                </a:r>
                <a:r>
                  <a:rPr lang="zh-CN" altLang="en-US" dirty="0"/>
                  <a:t>越好；</a:t>
                </a:r>
                <a:endParaRPr lang="en-US" altLang="zh-CN" dirty="0"/>
              </a:p>
              <a:p>
                <a:pPr marL="465138" indent="-465138">
                  <a:lnSpc>
                    <a:spcPct val="150000"/>
                  </a:lnSpc>
                  <a:buFont typeface="Symbol" panose="05050102010706020507" pitchFamily="18" charset="2"/>
                  <a:buChar char="·"/>
                </a:pPr>
                <a:r>
                  <a:rPr lang="zh-CN" altLang="en-US" dirty="0"/>
                  <a:t>如果是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最小化</a:t>
                </a:r>
                <a:r>
                  <a:rPr lang="zh-CN" altLang="en-US" dirty="0"/>
                  <a:t>问题，希望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b="0" i="1" baseline="20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∗</m:t>
                        </m:r>
                      </m:den>
                    </m:f>
                  </m:oMath>
                </a14:m>
                <a:r>
                  <a:rPr lang="zh-CN" altLang="en-US" dirty="0"/>
                  <a:t>越接近</a:t>
                </a:r>
                <a:r>
                  <a:rPr lang="en-US" dirty="0"/>
                  <a:t>1</a:t>
                </a:r>
                <a:r>
                  <a:rPr lang="zh-CN" altLang="en-US" dirty="0"/>
                  <a:t>越好。</a:t>
                </a:r>
                <a:endParaRPr lang="en-US" altLang="zh-CN" dirty="0"/>
              </a:p>
              <a:p>
                <a:pPr marL="396875" indent="-396875">
                  <a:lnSpc>
                    <a:spcPct val="150000"/>
                  </a:lnSpc>
                </a:pPr>
                <a:r>
                  <a:rPr lang="zh-CN" altLang="en-US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定义</a:t>
                </a:r>
                <a:r>
                  <a:rPr lang="en-US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15.1  </a:t>
                </a:r>
                <a:r>
                  <a:rPr lang="zh-CN" altLang="en-US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对于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一个</a:t>
                </a: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优化型问题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，如果一个近似算法</a:t>
                </a:r>
                <a:r>
                  <a:rPr lang="en-US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对该问题的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任意一个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输入规模为</a:t>
                </a:r>
                <a:r>
                  <a:rPr lang="en-US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的实例得到的目标值</a:t>
                </a:r>
                <a:r>
                  <a:rPr lang="en-US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，都满足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Max{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i="1" baseline="20000">
                            <a:solidFill>
                              <a:srgbClr val="0000FF"/>
                            </a:solidFill>
                            <a:latin typeface="Cambria Math"/>
                          </a:rPr>
                          <m:t>∗</m:t>
                        </m:r>
                      </m:num>
                      <m:den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i="1" baseline="20000">
                            <a:solidFill>
                              <a:srgbClr val="0000FF"/>
                            </a:solidFill>
                            <a:latin typeface="Cambria Math"/>
                          </a:rPr>
                          <m:t>∗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} 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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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，那么我们说算法</a:t>
                </a:r>
                <a:r>
                  <a:rPr lang="en-US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</a:t>
                </a:r>
                <a:r>
                  <a:rPr lang="zh-CN" altLang="en-US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近似比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为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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，或者说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是一个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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)-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近似算法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。如果</a:t>
                </a:r>
                <a:r>
                  <a:rPr lang="en-US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</a:t>
                </a:r>
                <a:r>
                  <a:rPr 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是个常数，那么</a:t>
                </a:r>
                <a:r>
                  <a:rPr lang="en-US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是一个常数倍的近似算法。</a:t>
                </a:r>
                <a:endParaRPr lang="en-US" altLang="zh-CN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396875" indent="-396875">
                  <a:lnSpc>
                    <a:spcPct val="150000"/>
                  </a:lnSpc>
                </a:pP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     当</a:t>
                </a:r>
                <a:r>
                  <a:rPr lang="en-US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</a:t>
                </a:r>
                <a:r>
                  <a:rPr 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1</a:t>
                </a:r>
                <a:r>
                  <a:rPr lang="zh-CN" altLang="en-US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时，近似解就等于最优解。</a:t>
                </a:r>
                <a:endParaRPr lang="en-US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762000"/>
                <a:ext cx="7924800" cy="5676169"/>
              </a:xfrm>
              <a:prstGeom prst="rect">
                <a:avLst/>
              </a:prstGeom>
              <a:blipFill>
                <a:blip r:embed="rId3"/>
                <a:stretch>
                  <a:fillRect l="-1154" r="-3077" b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>
            <a:extLst>
              <a:ext uri="{FF2B5EF4-FFF2-40B4-BE49-F238E27FC236}">
                <a16:creationId xmlns:a16="http://schemas.microsoft.com/office/drawing/2014/main" id="{CDFA9356-1F5A-CC6B-023A-D06FBC95FC07}"/>
              </a:ext>
            </a:extLst>
          </p:cNvPr>
          <p:cNvSpPr/>
          <p:nvPr/>
        </p:nvSpPr>
        <p:spPr>
          <a:xfrm>
            <a:off x="5791200" y="3048000"/>
            <a:ext cx="381000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26A123-3791-CA16-0FA3-86A4DB21BE0A}"/>
              </a:ext>
            </a:extLst>
          </p:cNvPr>
          <p:cNvSpPr txBox="1"/>
          <p:nvPr/>
        </p:nvSpPr>
        <p:spPr>
          <a:xfrm>
            <a:off x="6172200" y="332053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两个值都 </a:t>
            </a:r>
            <a:r>
              <a:rPr lang="zh-CN" altLang="en-US" dirty="0">
                <a:sym typeface="Symbol" panose="05050102010706020507" pitchFamily="18" charset="2"/>
              </a:rPr>
              <a:t> 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6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15-20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382975"/>
            <a:ext cx="8077200" cy="631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zh-CN" altLang="en-US" sz="2400" b="1" dirty="0">
                <a:highlight>
                  <a:srgbClr val="00FFFF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不满足三角不等式关系的一般货郎担问题 </a:t>
            </a:r>
            <a:endParaRPr lang="en-US" altLang="zh-CN" sz="2400" b="1" dirty="0">
              <a:highlight>
                <a:srgbClr val="00FFFF"/>
              </a:highlight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2" indent="-465138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定理</a:t>
            </a:r>
            <a:r>
              <a:rPr lang="en-US" altLang="zh-CN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15.3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NP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，一般货郎担问题没有常数倍近似比的算法。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04813" indent="-404813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</a:t>
            </a: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Wingdings" pitchFamily="2" charset="2"/>
              </a:rPr>
              <a:t>采用反证法。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假设对这一问题存在近似比为常数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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的多项式近似算法</a:t>
            </a:r>
            <a:r>
              <a:rPr lang="en-US" altLang="zh-CN" sz="2000" i="1" dirty="0">
                <a:highlight>
                  <a:srgbClr val="00FF00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。这样的话，我们可用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来设计一个多项式算法来判断任意一个图是否有一条哈密尔顿回路。其步骤如下。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1" dirty="0">
                <a:highlight>
                  <a:srgbClr val="00FF00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-based-Hamilton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))</a:t>
            </a:r>
          </a:p>
          <a:p>
            <a:pPr marL="457200" lvl="0" indent="-457200">
              <a:lnSpc>
                <a:spcPct val="150000"/>
              </a:lnSpc>
              <a:buAutoNum type="arabicPlain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构造一个加权的完全图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，其中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的权值为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: </a:t>
            </a:r>
          </a:p>
          <a:p>
            <a:pPr lvl="0">
              <a:lnSpc>
                <a:spcPct val="150000"/>
              </a:lnSpc>
            </a:pP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>
              <a:lnSpc>
                <a:spcPct val="150000"/>
              </a:lnSpc>
              <a:buAutoNum type="arabicPlain"/>
            </a:pP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>
              <a:lnSpc>
                <a:spcPct val="130000"/>
              </a:lnSpc>
              <a:buAutoNum type="arabicPlain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用算法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找出图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的一条近似的货郎担回路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>
              <a:lnSpc>
                <a:spcPct val="130000"/>
              </a:lnSpc>
              <a:buAutoNum type="arabicPlain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，则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是原图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中的一条哈密尔顿回路，否则原图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没有哈密尔顿回路。 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>
              <a:lnSpc>
                <a:spcPct val="130000"/>
              </a:lnSpc>
              <a:buAutoNum type="arabicPlain"/>
            </a:pP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2F930B-D004-4D80-81A7-D540F8A9B9B9}"/>
                  </a:ext>
                </a:extLst>
              </p:cNvPr>
              <p:cNvSpPr txBox="1"/>
              <p:nvPr/>
            </p:nvSpPr>
            <p:spPr>
              <a:xfrm>
                <a:off x="990600" y="4038600"/>
                <a:ext cx="640080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         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如果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                         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如果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这里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2F930B-D004-4D80-81A7-D540F8A9B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038600"/>
                <a:ext cx="640080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63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8610600" cy="450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4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上面这个算法的正确性显然。因为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是完全图而且每条边上权至少为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，所以当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上每条边权值必须等于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。因为权值等于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的边必定是原图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中的边，所以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也是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里的一条哈密尔顿回路。 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40000"/>
              </a:lnSpc>
              <a:spcBef>
                <a:spcPts val="1200"/>
              </a:spcBef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反之，如果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&gt;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，那么，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必定含有至少一条不在原图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中的边，因此它的权值至少是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-1) + 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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+1) = 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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+ 1)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&gt;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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。这种情况下，我们可以判定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中必定不存在总权值为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的货郎担回路，否则，这个实例的近似比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)/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&gt;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,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这与“算法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A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的近似比为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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”矛盾；也就是说，原图中不存在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哈密尔顿回路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——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因此，可以得出上面的算法可以在多项式时间内解决哈密尔顿回路问题。但这与“除非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=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NP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，哈密尔顿回路问题没有多项式算法”相矛盾。因此，这样的算法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不可能存在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  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11DEB2-2A6F-B399-C5CB-149AD3C7A5B9}"/>
              </a:ext>
            </a:extLst>
          </p:cNvPr>
          <p:cNvSpPr txBox="1"/>
          <p:nvPr/>
        </p:nvSpPr>
        <p:spPr>
          <a:xfrm>
            <a:off x="304800" y="2438400"/>
            <a:ext cx="8534400" cy="1886286"/>
          </a:xfrm>
          <a:prstGeom prst="rect">
            <a:avLst/>
          </a:prstGeom>
          <a:solidFill>
            <a:srgbClr val="FFCC00">
              <a:alpha val="42000"/>
            </a:srgb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u="sng" dirty="0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Baoxian Zhang</a:t>
            </a:r>
            <a:r>
              <a:rPr lang="en-US" altLang="zh-CN" sz="2000" dirty="0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, </a:t>
            </a:r>
            <a:r>
              <a:rPr lang="en-US" altLang="zh-CN" sz="2000" dirty="0" err="1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Xili</a:t>
            </a:r>
            <a:r>
              <a:rPr lang="en-US" altLang="zh-CN" sz="2000" dirty="0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 Wan, </a:t>
            </a:r>
            <a:r>
              <a:rPr lang="en-US" altLang="zh-CN" sz="2000" dirty="0" err="1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Junzhou</a:t>
            </a:r>
            <a:r>
              <a:rPr lang="en-US" altLang="zh-CN" sz="2000" dirty="0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 Luo, and </a:t>
            </a:r>
            <a:r>
              <a:rPr lang="en-US" altLang="zh-CN" sz="2000" dirty="0" err="1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Xiaojun</a:t>
            </a:r>
            <a:r>
              <a:rPr lang="en-US" altLang="zh-CN" sz="2000" dirty="0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 Shen, “</a:t>
            </a:r>
            <a:r>
              <a:rPr lang="en-US" altLang="zh-CN" sz="2000" dirty="0">
                <a:solidFill>
                  <a:srgbClr val="2B2B2B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A Nearly Optimal Packet Scheduling Algorithm for Input Queued Switches with Deadline Guarantees</a:t>
            </a:r>
            <a:r>
              <a:rPr lang="en-US" altLang="zh-CN" sz="2000" dirty="0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,” </a:t>
            </a:r>
            <a:r>
              <a:rPr lang="en-US" altLang="zh-CN" sz="2000" b="1" i="1" dirty="0">
                <a:solidFill>
                  <a:srgbClr val="2E19F3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IEEE Transactions on Computers</a:t>
            </a:r>
            <a:r>
              <a:rPr lang="en-US" altLang="zh-CN" sz="2000" dirty="0">
                <a:effectLst/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, vol. 64, no. 6, pp. 1548 – 1563, June 2015. 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【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文中所提算法近似比为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2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，该期刊为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CCF A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类期刊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Times" panose="02020603050405020304" pitchFamily="18" charset="0"/>
                <a:ea typeface="宋体" panose="02010600030101010101" pitchFamily="2" charset="-122"/>
                <a:cs typeface="Yu Mincho Light" panose="02020300000000000000" pitchFamily="18" charset="-128"/>
              </a:rPr>
              <a:t>】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62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83058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b="1" dirty="0">
                <a:highlight>
                  <a:srgbClr val="00FFFF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1) </a:t>
            </a:r>
            <a:r>
              <a:rPr lang="zh-CN" altLang="en-US" sz="2800" b="1" dirty="0">
                <a:highlight>
                  <a:srgbClr val="00FFFF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顶点覆盖问题</a:t>
            </a:r>
            <a:endParaRPr lang="en-US" sz="2800" b="1" dirty="0">
              <a:highlight>
                <a:srgbClr val="00FFFF"/>
              </a:highlight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一个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简单的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altLang="zh-CN" i="1" dirty="0" err="1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近似算法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是：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Symbol"/>
              <a:buChar char="·"/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）从图中任意取一条边，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，并把点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都加入集合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中；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Symbol"/>
              <a:buChar char="·"/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）把被顶点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覆盖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关联的边从图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中刪去；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Symbol"/>
              <a:buChar char="·"/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）在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剩下的边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中继续重复上述步骤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1)—2)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，直到图中不再有边为止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——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这时，图中所有的边都已被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中顶点所覆盖。 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b="1" dirty="0" err="1">
                <a:highlight>
                  <a:srgbClr val="FFFF00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Approx</a:t>
            </a:r>
            <a:r>
              <a:rPr lang="en-US" b="1" dirty="0">
                <a:highlight>
                  <a:srgbClr val="FFFF00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-Vertex-Cover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))</a:t>
            </a: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；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顶点集合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初始为空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</a:t>
            </a: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  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 ；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	//</a:t>
            </a:r>
            <a:r>
              <a:rPr lang="zh-CN" altLang="en-US" dirty="0"/>
              <a:t>做一个</a:t>
            </a:r>
            <a:r>
              <a:rPr lang="en-US" dirty="0"/>
              <a:t>copy</a:t>
            </a:r>
            <a:r>
              <a:rPr lang="zh-CN" altLang="en-US" dirty="0"/>
              <a:t>以保护原来的网络不受影响</a:t>
            </a:r>
            <a:endParaRPr lang="en-US" altLang="zh-CN" dirty="0"/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  while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4.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select an edge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zh-CN" altLang="en-US" dirty="0">
                <a:highlight>
                  <a:srgbClr val="FFFF00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任选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一条边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marL="457200" lvl="0" indent="-45720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5.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 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 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加入集合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6. 	 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– {(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|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=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u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or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=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刪除图中与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或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关联的所有边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7.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CN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ndwhile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 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箭头: 右弧形 4">
            <a:extLst>
              <a:ext uri="{FF2B5EF4-FFF2-40B4-BE49-F238E27FC236}">
                <a16:creationId xmlns:a16="http://schemas.microsoft.com/office/drawing/2014/main" id="{55CA6A68-20B2-D454-3173-74160E4BC497}"/>
              </a:ext>
            </a:extLst>
          </p:cNvPr>
          <p:cNvSpPr/>
          <p:nvPr/>
        </p:nvSpPr>
        <p:spPr>
          <a:xfrm rot="10800000">
            <a:off x="381000" y="1905000"/>
            <a:ext cx="228600" cy="990600"/>
          </a:xfrm>
          <a:prstGeom prst="curvedLeftArrow">
            <a:avLst>
              <a:gd name="adj1" fmla="val 25000"/>
              <a:gd name="adj2" fmla="val 50000"/>
              <a:gd name="adj3" fmla="val 21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586600-53C4-C8CC-B817-74804EAA8B98}"/>
              </a:ext>
            </a:extLst>
          </p:cNvPr>
          <p:cNvSpPr/>
          <p:nvPr/>
        </p:nvSpPr>
        <p:spPr>
          <a:xfrm>
            <a:off x="457200" y="3429000"/>
            <a:ext cx="8305800" cy="29198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914400"/>
            <a:ext cx="7239000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15.1	</a:t>
            </a:r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下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图给出了近似算法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Approx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-vertex-cover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的例子。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7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066800" y="1777602"/>
            <a:ext cx="7544685" cy="2337198"/>
            <a:chOff x="2160" y="10621"/>
            <a:chExt cx="7566" cy="2051"/>
          </a:xfrm>
        </p:grpSpPr>
        <p:sp>
          <p:nvSpPr>
            <p:cNvPr id="6" name="AutoShape 71"/>
            <p:cNvSpPr>
              <a:spLocks noChangeAspect="1" noChangeArrowheads="1" noTextEdit="1"/>
            </p:cNvSpPr>
            <p:nvPr/>
          </p:nvSpPr>
          <p:spPr bwMode="auto">
            <a:xfrm>
              <a:off x="2160" y="10621"/>
              <a:ext cx="7397" cy="2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" name="Line 70"/>
            <p:cNvSpPr>
              <a:spLocks noChangeShapeType="1"/>
            </p:cNvSpPr>
            <p:nvPr/>
          </p:nvSpPr>
          <p:spPr bwMode="auto">
            <a:xfrm flipV="1">
              <a:off x="2625" y="10940"/>
              <a:ext cx="59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>
              <a:off x="2476" y="11081"/>
              <a:ext cx="1" cy="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>
              <a:off x="2594" y="11787"/>
              <a:ext cx="66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H="1">
              <a:off x="2581" y="10990"/>
              <a:ext cx="683" cy="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" name="Line 66"/>
            <p:cNvSpPr>
              <a:spLocks noChangeShapeType="1"/>
            </p:cNvSpPr>
            <p:nvPr/>
          </p:nvSpPr>
          <p:spPr bwMode="auto">
            <a:xfrm flipV="1">
              <a:off x="3512" y="10932"/>
              <a:ext cx="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 flipV="1">
              <a:off x="3498" y="11044"/>
              <a:ext cx="650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 flipV="1">
              <a:off x="3543" y="11779"/>
              <a:ext cx="57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Line 63"/>
            <p:cNvSpPr>
              <a:spLocks noChangeShapeType="1"/>
            </p:cNvSpPr>
            <p:nvPr/>
          </p:nvSpPr>
          <p:spPr bwMode="auto">
            <a:xfrm flipH="1">
              <a:off x="4356" y="11043"/>
              <a:ext cx="682" cy="6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Line 62"/>
            <p:cNvSpPr>
              <a:spLocks noChangeShapeType="1"/>
            </p:cNvSpPr>
            <p:nvPr/>
          </p:nvSpPr>
          <p:spPr bwMode="auto">
            <a:xfrm>
              <a:off x="5117" y="11070"/>
              <a:ext cx="9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Line 61"/>
            <p:cNvSpPr>
              <a:spLocks noChangeShapeType="1"/>
            </p:cNvSpPr>
            <p:nvPr/>
          </p:nvSpPr>
          <p:spPr bwMode="auto">
            <a:xfrm>
              <a:off x="4411" y="11787"/>
              <a:ext cx="57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" name="Text Box 60"/>
            <p:cNvSpPr txBox="1">
              <a:spLocks noChangeArrowheads="1"/>
            </p:cNvSpPr>
            <p:nvPr/>
          </p:nvSpPr>
          <p:spPr bwMode="auto">
            <a:xfrm>
              <a:off x="3015" y="12066"/>
              <a:ext cx="1156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(a)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图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" name="Group 57"/>
            <p:cNvGrpSpPr>
              <a:grpSpLocks/>
            </p:cNvGrpSpPr>
            <p:nvPr/>
          </p:nvGrpSpPr>
          <p:grpSpPr bwMode="auto">
            <a:xfrm>
              <a:off x="2322" y="10770"/>
              <a:ext cx="365" cy="372"/>
              <a:chOff x="2963" y="10022"/>
              <a:chExt cx="281" cy="286"/>
            </a:xfrm>
          </p:grpSpPr>
          <p:sp>
            <p:nvSpPr>
              <p:cNvPr id="74" name="Text Box 59"/>
              <p:cNvSpPr txBox="1">
                <a:spLocks noChangeArrowheads="1"/>
              </p:cNvSpPr>
              <p:nvPr/>
            </p:nvSpPr>
            <p:spPr bwMode="auto">
              <a:xfrm>
                <a:off x="2963" y="10022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Oval 58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3217" y="10763"/>
              <a:ext cx="366" cy="370"/>
              <a:chOff x="3661" y="10016"/>
              <a:chExt cx="282" cy="285"/>
            </a:xfrm>
          </p:grpSpPr>
          <p:sp>
            <p:nvSpPr>
              <p:cNvPr id="72" name="Text Box 56"/>
              <p:cNvSpPr txBox="1">
                <a:spLocks noChangeArrowheads="1"/>
              </p:cNvSpPr>
              <p:nvPr/>
            </p:nvSpPr>
            <p:spPr bwMode="auto">
              <a:xfrm>
                <a:off x="3661" y="10016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Oval 55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20" name="Group 51"/>
            <p:cNvGrpSpPr>
              <a:grpSpLocks/>
            </p:cNvGrpSpPr>
            <p:nvPr/>
          </p:nvGrpSpPr>
          <p:grpSpPr bwMode="auto">
            <a:xfrm>
              <a:off x="2329" y="11616"/>
              <a:ext cx="366" cy="372"/>
              <a:chOff x="2980" y="10032"/>
              <a:chExt cx="281" cy="286"/>
            </a:xfrm>
          </p:grpSpPr>
          <p:sp>
            <p:nvSpPr>
              <p:cNvPr id="70" name="Text Box 53"/>
              <p:cNvSpPr txBox="1">
                <a:spLocks noChangeArrowheads="1"/>
              </p:cNvSpPr>
              <p:nvPr/>
            </p:nvSpPr>
            <p:spPr bwMode="auto">
              <a:xfrm>
                <a:off x="2980" y="10032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Oval 52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21" name="Text Box 50"/>
            <p:cNvSpPr txBox="1">
              <a:spLocks noChangeArrowheads="1"/>
            </p:cNvSpPr>
            <p:nvPr/>
          </p:nvSpPr>
          <p:spPr bwMode="auto">
            <a:xfrm>
              <a:off x="3282" y="11602"/>
              <a:ext cx="365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49"/>
            <p:cNvSpPr>
              <a:spLocks noChangeArrowheads="1"/>
            </p:cNvSpPr>
            <p:nvPr/>
          </p:nvSpPr>
          <p:spPr bwMode="auto">
            <a:xfrm>
              <a:off x="3268" y="11644"/>
              <a:ext cx="263" cy="2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23" name="Group 46"/>
            <p:cNvGrpSpPr>
              <a:grpSpLocks/>
            </p:cNvGrpSpPr>
            <p:nvPr/>
          </p:nvGrpSpPr>
          <p:grpSpPr bwMode="auto">
            <a:xfrm>
              <a:off x="4953" y="10753"/>
              <a:ext cx="364" cy="374"/>
              <a:chOff x="2960" y="10019"/>
              <a:chExt cx="281" cy="286"/>
            </a:xfrm>
          </p:grpSpPr>
          <p:sp>
            <p:nvSpPr>
              <p:cNvPr id="68" name="Text Box 48"/>
              <p:cNvSpPr txBox="1">
                <a:spLocks noChangeArrowheads="1"/>
              </p:cNvSpPr>
              <p:nvPr/>
            </p:nvSpPr>
            <p:spPr bwMode="auto">
              <a:xfrm>
                <a:off x="2960" y="10019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Oval 47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24" name="Group 43"/>
            <p:cNvGrpSpPr>
              <a:grpSpLocks/>
            </p:cNvGrpSpPr>
            <p:nvPr/>
          </p:nvGrpSpPr>
          <p:grpSpPr bwMode="auto">
            <a:xfrm>
              <a:off x="4065" y="10745"/>
              <a:ext cx="363" cy="371"/>
              <a:chOff x="2952" y="10009"/>
              <a:chExt cx="281" cy="286"/>
            </a:xfrm>
          </p:grpSpPr>
          <p:sp>
            <p:nvSpPr>
              <p:cNvPr id="66" name="Text Box 45"/>
              <p:cNvSpPr txBox="1">
                <a:spLocks noChangeArrowheads="1"/>
              </p:cNvSpPr>
              <p:nvPr/>
            </p:nvSpPr>
            <p:spPr bwMode="auto">
              <a:xfrm>
                <a:off x="2952" y="10009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Oval 44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25" name="Group 40"/>
            <p:cNvGrpSpPr>
              <a:grpSpLocks/>
            </p:cNvGrpSpPr>
            <p:nvPr/>
          </p:nvGrpSpPr>
          <p:grpSpPr bwMode="auto">
            <a:xfrm>
              <a:off x="4128" y="11602"/>
              <a:ext cx="364" cy="372"/>
              <a:chOff x="2979" y="10009"/>
              <a:chExt cx="281" cy="286"/>
            </a:xfrm>
          </p:grpSpPr>
          <p:sp>
            <p:nvSpPr>
              <p:cNvPr id="64" name="Text Box 42"/>
              <p:cNvSpPr txBox="1">
                <a:spLocks noChangeArrowheads="1"/>
              </p:cNvSpPr>
              <p:nvPr/>
            </p:nvSpPr>
            <p:spPr bwMode="auto">
              <a:xfrm>
                <a:off x="2979" y="10009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Oval 41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26" name="Group 37"/>
            <p:cNvGrpSpPr>
              <a:grpSpLocks/>
            </p:cNvGrpSpPr>
            <p:nvPr/>
          </p:nvGrpSpPr>
          <p:grpSpPr bwMode="auto">
            <a:xfrm>
              <a:off x="4980" y="11630"/>
              <a:ext cx="366" cy="374"/>
              <a:chOff x="2970" y="10037"/>
              <a:chExt cx="281" cy="286"/>
            </a:xfrm>
          </p:grpSpPr>
          <p:sp>
            <p:nvSpPr>
              <p:cNvPr id="62" name="Text Box 39"/>
              <p:cNvSpPr txBox="1">
                <a:spLocks noChangeArrowheads="1"/>
              </p:cNvSpPr>
              <p:nvPr/>
            </p:nvSpPr>
            <p:spPr bwMode="auto">
              <a:xfrm>
                <a:off x="2970" y="10037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h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Oval 38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3483" y="11010"/>
              <a:ext cx="1545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V="1">
              <a:off x="6257" y="10932"/>
              <a:ext cx="593" cy="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6108" y="11073"/>
              <a:ext cx="1" cy="5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6226" y="11779"/>
              <a:ext cx="663" cy="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>
              <a:off x="6213" y="11038"/>
              <a:ext cx="683" cy="64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144" y="10925"/>
              <a:ext cx="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7130" y="11036"/>
              <a:ext cx="650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7175" y="11771"/>
              <a:ext cx="57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H="1">
              <a:off x="7988" y="11035"/>
              <a:ext cx="682" cy="6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8749" y="11062"/>
              <a:ext cx="9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>
              <a:off x="8043" y="11779"/>
              <a:ext cx="57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5623" y="12010"/>
              <a:ext cx="4103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(b)</a:t>
              </a:r>
              <a:r>
                <a:rPr lang="en-US" altLang="zh-CN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选取边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= {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}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。虚线表示刪除 的边，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{(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), 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), 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), 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)}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。</a:t>
              </a:r>
              <a:endParaRPr kumimoji="0" 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981" y="10755"/>
              <a:ext cx="365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1" name="Group 20"/>
            <p:cNvGrpSpPr>
              <a:grpSpLocks/>
            </p:cNvGrpSpPr>
            <p:nvPr/>
          </p:nvGrpSpPr>
          <p:grpSpPr bwMode="auto">
            <a:xfrm>
              <a:off x="6836" y="10786"/>
              <a:ext cx="367" cy="370"/>
              <a:chOff x="3641" y="10039"/>
              <a:chExt cx="282" cy="285"/>
            </a:xfrm>
          </p:grpSpPr>
          <p:sp>
            <p:nvSpPr>
              <p:cNvPr id="60" name="Text Box 22"/>
              <p:cNvSpPr txBox="1">
                <a:spLocks noChangeArrowheads="1"/>
              </p:cNvSpPr>
              <p:nvPr/>
            </p:nvSpPr>
            <p:spPr bwMode="auto">
              <a:xfrm>
                <a:off x="3641" y="10039"/>
                <a:ext cx="282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21"/>
              <p:cNvSpPr>
                <a:spLocks noChangeArrowheads="1"/>
              </p:cNvSpPr>
              <p:nvPr/>
            </p:nvSpPr>
            <p:spPr bwMode="auto">
              <a:xfrm>
                <a:off x="3665" y="10047"/>
                <a:ext cx="204" cy="20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981" y="11586"/>
              <a:ext cx="36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Group 15"/>
            <p:cNvGrpSpPr>
              <a:grpSpLocks/>
            </p:cNvGrpSpPr>
            <p:nvPr/>
          </p:nvGrpSpPr>
          <p:grpSpPr bwMode="auto">
            <a:xfrm>
              <a:off x="6896" y="11586"/>
              <a:ext cx="380" cy="372"/>
              <a:chOff x="2982" y="10015"/>
              <a:chExt cx="292" cy="286"/>
            </a:xfrm>
          </p:grpSpPr>
          <p:sp>
            <p:nvSpPr>
              <p:cNvPr id="58" name="Text Box 17"/>
              <p:cNvSpPr txBox="1">
                <a:spLocks noChangeArrowheads="1"/>
              </p:cNvSpPr>
              <p:nvPr/>
            </p:nvSpPr>
            <p:spPr bwMode="auto">
              <a:xfrm>
                <a:off x="2993" y="10015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45" name="Group 12"/>
            <p:cNvGrpSpPr>
              <a:grpSpLocks/>
            </p:cNvGrpSpPr>
            <p:nvPr/>
          </p:nvGrpSpPr>
          <p:grpSpPr bwMode="auto">
            <a:xfrm>
              <a:off x="8597" y="10782"/>
              <a:ext cx="364" cy="373"/>
              <a:chOff x="2970" y="10048"/>
              <a:chExt cx="281" cy="286"/>
            </a:xfrm>
          </p:grpSpPr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2970" y="10048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Oval 13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46" name="Group 9"/>
            <p:cNvGrpSpPr>
              <a:grpSpLocks/>
            </p:cNvGrpSpPr>
            <p:nvPr/>
          </p:nvGrpSpPr>
          <p:grpSpPr bwMode="auto">
            <a:xfrm>
              <a:off x="7747" y="10785"/>
              <a:ext cx="373" cy="371"/>
              <a:chOff x="2982" y="10045"/>
              <a:chExt cx="288" cy="286"/>
            </a:xfrm>
          </p:grpSpPr>
          <p:sp>
            <p:nvSpPr>
              <p:cNvPr id="54" name="Text Box 11"/>
              <p:cNvSpPr txBox="1">
                <a:spLocks noChangeArrowheads="1"/>
              </p:cNvSpPr>
              <p:nvPr/>
            </p:nvSpPr>
            <p:spPr bwMode="auto">
              <a:xfrm>
                <a:off x="2989" y="10045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Oval 10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47" name="Group 6"/>
            <p:cNvGrpSpPr>
              <a:grpSpLocks/>
            </p:cNvGrpSpPr>
            <p:nvPr/>
          </p:nvGrpSpPr>
          <p:grpSpPr bwMode="auto">
            <a:xfrm>
              <a:off x="7756" y="11587"/>
              <a:ext cx="364" cy="372"/>
              <a:chOff x="2976" y="10003"/>
              <a:chExt cx="281" cy="286"/>
            </a:xfrm>
          </p:grpSpPr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2976" y="10003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grpSp>
          <p:nvGrpSpPr>
            <p:cNvPr id="48" name="Group 3"/>
            <p:cNvGrpSpPr>
              <a:grpSpLocks/>
            </p:cNvGrpSpPr>
            <p:nvPr/>
          </p:nvGrpSpPr>
          <p:grpSpPr bwMode="auto">
            <a:xfrm>
              <a:off x="8596" y="11660"/>
              <a:ext cx="366" cy="382"/>
              <a:chOff x="2957" y="10053"/>
              <a:chExt cx="281" cy="291"/>
            </a:xfrm>
          </p:grpSpPr>
          <p:sp>
            <p:nvSpPr>
              <p:cNvPr id="50" name="Text Box 5"/>
              <p:cNvSpPr txBox="1">
                <a:spLocks noChangeArrowheads="1"/>
              </p:cNvSpPr>
              <p:nvPr/>
            </p:nvSpPr>
            <p:spPr bwMode="auto">
              <a:xfrm>
                <a:off x="2957" y="10058"/>
                <a:ext cx="281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h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2982" y="10053"/>
                <a:ext cx="203" cy="20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49" name="Line 2"/>
            <p:cNvSpPr>
              <a:spLocks noChangeShapeType="1"/>
            </p:cNvSpPr>
            <p:nvPr/>
          </p:nvSpPr>
          <p:spPr bwMode="auto">
            <a:xfrm>
              <a:off x="7115" y="11003"/>
              <a:ext cx="1545" cy="6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auto">
            <a:xfrm>
              <a:off x="5964" y="11636"/>
              <a:ext cx="265" cy="264"/>
            </a:xfrm>
            <a:prstGeom prst="ellipse">
              <a:avLst/>
            </a:prstGeom>
            <a:solidFill>
              <a:srgbClr val="FFC000">
                <a:alpha val="55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5979" y="10804"/>
              <a:ext cx="264" cy="264"/>
            </a:xfrm>
            <a:prstGeom prst="ellipse">
              <a:avLst/>
            </a:prstGeom>
            <a:solidFill>
              <a:srgbClr val="FFC000">
                <a:alpha val="55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76" name="Rectangle 15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" name="AutoShape 153"/>
          <p:cNvSpPr>
            <a:spLocks noChangeAspect="1" noChangeArrowheads="1" noTextEdit="1"/>
          </p:cNvSpPr>
          <p:nvPr/>
        </p:nvSpPr>
        <p:spPr bwMode="auto">
          <a:xfrm>
            <a:off x="895314" y="4191000"/>
            <a:ext cx="7384873" cy="20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9" name="Line 152"/>
          <p:cNvSpPr>
            <a:spLocks noChangeShapeType="1"/>
          </p:cNvSpPr>
          <p:nvPr/>
        </p:nvSpPr>
        <p:spPr bwMode="auto">
          <a:xfrm flipV="1">
            <a:off x="1620103" y="4437471"/>
            <a:ext cx="579877" cy="0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0" name="Line 151"/>
          <p:cNvSpPr>
            <a:spLocks noChangeShapeType="1"/>
          </p:cNvSpPr>
          <p:nvPr/>
        </p:nvSpPr>
        <p:spPr bwMode="auto">
          <a:xfrm>
            <a:off x="1475379" y="4586847"/>
            <a:ext cx="0" cy="586836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1" name="Line 150"/>
          <p:cNvSpPr>
            <a:spLocks noChangeShapeType="1"/>
          </p:cNvSpPr>
          <p:nvPr/>
        </p:nvSpPr>
        <p:spPr bwMode="auto">
          <a:xfrm>
            <a:off x="1590767" y="5340131"/>
            <a:ext cx="648328" cy="2134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2" name="Line 149"/>
          <p:cNvSpPr>
            <a:spLocks noChangeShapeType="1"/>
          </p:cNvSpPr>
          <p:nvPr/>
        </p:nvSpPr>
        <p:spPr bwMode="auto">
          <a:xfrm flipH="1">
            <a:off x="1577077" y="4549503"/>
            <a:ext cx="666907" cy="689266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3" name="Line 148"/>
          <p:cNvSpPr>
            <a:spLocks noChangeShapeType="1"/>
          </p:cNvSpPr>
          <p:nvPr/>
        </p:nvSpPr>
        <p:spPr bwMode="auto">
          <a:xfrm>
            <a:off x="2487474" y="4428935"/>
            <a:ext cx="587700" cy="1067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4" name="Line 147"/>
          <p:cNvSpPr>
            <a:spLocks noChangeShapeType="1"/>
          </p:cNvSpPr>
          <p:nvPr/>
        </p:nvSpPr>
        <p:spPr bwMode="auto">
          <a:xfrm flipV="1">
            <a:off x="2473784" y="4548436"/>
            <a:ext cx="636593" cy="662591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5" name="Line 146"/>
          <p:cNvSpPr>
            <a:spLocks noChangeShapeType="1"/>
          </p:cNvSpPr>
          <p:nvPr/>
        </p:nvSpPr>
        <p:spPr bwMode="auto">
          <a:xfrm flipV="1">
            <a:off x="2518766" y="5330528"/>
            <a:ext cx="562275" cy="426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6" name="Line 145"/>
          <p:cNvSpPr>
            <a:spLocks noChangeShapeType="1"/>
          </p:cNvSpPr>
          <p:nvPr/>
        </p:nvSpPr>
        <p:spPr bwMode="auto">
          <a:xfrm flipH="1">
            <a:off x="3313774" y="4546302"/>
            <a:ext cx="666907" cy="7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7" name="Line 144"/>
          <p:cNvSpPr>
            <a:spLocks noChangeShapeType="1"/>
          </p:cNvSpPr>
          <p:nvPr/>
        </p:nvSpPr>
        <p:spPr bwMode="auto">
          <a:xfrm>
            <a:off x="4057933" y="4576177"/>
            <a:ext cx="9779" cy="5985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8" name="Line 143"/>
          <p:cNvSpPr>
            <a:spLocks noChangeShapeType="1"/>
          </p:cNvSpPr>
          <p:nvPr/>
        </p:nvSpPr>
        <p:spPr bwMode="auto">
          <a:xfrm>
            <a:off x="3367557" y="5340131"/>
            <a:ext cx="558364" cy="10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9" name="Text Box 142"/>
          <p:cNvSpPr txBox="1">
            <a:spLocks noChangeArrowheads="1"/>
          </p:cNvSpPr>
          <p:nvPr/>
        </p:nvSpPr>
        <p:spPr bwMode="auto">
          <a:xfrm>
            <a:off x="1117478" y="5535387"/>
            <a:ext cx="3158520" cy="58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(c)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选取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{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，再刪除边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 Box 141"/>
          <p:cNvSpPr txBox="1">
            <a:spLocks noChangeArrowheads="1"/>
          </p:cNvSpPr>
          <p:nvPr/>
        </p:nvSpPr>
        <p:spPr bwMode="auto">
          <a:xfrm>
            <a:off x="1297406" y="4230478"/>
            <a:ext cx="357900" cy="39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139"/>
          <p:cNvSpPr txBox="1">
            <a:spLocks noChangeArrowheads="1"/>
          </p:cNvSpPr>
          <p:nvPr/>
        </p:nvSpPr>
        <p:spPr bwMode="auto">
          <a:xfrm>
            <a:off x="2165755" y="4239013"/>
            <a:ext cx="357900" cy="39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2216521" y="4290542"/>
            <a:ext cx="258906" cy="28132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3" name="Text Box 136"/>
          <p:cNvSpPr txBox="1">
            <a:spLocks noChangeArrowheads="1"/>
          </p:cNvSpPr>
          <p:nvPr/>
        </p:nvSpPr>
        <p:spPr bwMode="auto">
          <a:xfrm>
            <a:off x="1281760" y="5133138"/>
            <a:ext cx="358878" cy="39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2232900" y="5155394"/>
            <a:ext cx="357900" cy="39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 Box 132"/>
          <p:cNvSpPr txBox="1">
            <a:spLocks noChangeArrowheads="1"/>
          </p:cNvSpPr>
          <p:nvPr/>
        </p:nvSpPr>
        <p:spPr bwMode="auto">
          <a:xfrm>
            <a:off x="3911255" y="4239927"/>
            <a:ext cx="355945" cy="3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Oval 131"/>
          <p:cNvSpPr>
            <a:spLocks noChangeArrowheads="1"/>
          </p:cNvSpPr>
          <p:nvPr/>
        </p:nvSpPr>
        <p:spPr bwMode="auto">
          <a:xfrm>
            <a:off x="3924761" y="4283677"/>
            <a:ext cx="257142" cy="282484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8" name="Text Box 129"/>
          <p:cNvSpPr txBox="1">
            <a:spLocks noChangeArrowheads="1"/>
          </p:cNvSpPr>
          <p:nvPr/>
        </p:nvSpPr>
        <p:spPr bwMode="auto">
          <a:xfrm>
            <a:off x="3073055" y="4221942"/>
            <a:ext cx="355945" cy="42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0" name="Group 125"/>
          <p:cNvGrpSpPr>
            <a:grpSpLocks/>
          </p:cNvGrpSpPr>
          <p:nvPr/>
        </p:nvGrpSpPr>
        <p:grpSpPr bwMode="auto">
          <a:xfrm>
            <a:off x="3043882" y="5118200"/>
            <a:ext cx="355945" cy="396915"/>
            <a:chOff x="2942" y="9991"/>
            <a:chExt cx="281" cy="286"/>
          </a:xfrm>
        </p:grpSpPr>
        <p:sp>
          <p:nvSpPr>
            <p:cNvPr id="134" name="Text Box 127"/>
            <p:cNvSpPr txBox="1">
              <a:spLocks noChangeArrowheads="1"/>
            </p:cNvSpPr>
            <p:nvPr/>
          </p:nvSpPr>
          <p:spPr bwMode="auto">
            <a:xfrm>
              <a:off x="2942" y="9991"/>
              <a:ext cx="28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Oval 126"/>
            <p:cNvSpPr>
              <a:spLocks noChangeArrowheads="1"/>
            </p:cNvSpPr>
            <p:nvPr/>
          </p:nvSpPr>
          <p:spPr bwMode="auto">
            <a:xfrm>
              <a:off x="2982" y="10053"/>
              <a:ext cx="203" cy="20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132" name="Text Box 124"/>
          <p:cNvSpPr txBox="1">
            <a:spLocks noChangeArrowheads="1"/>
          </p:cNvSpPr>
          <p:nvPr/>
        </p:nvSpPr>
        <p:spPr bwMode="auto">
          <a:xfrm>
            <a:off x="3909300" y="5154327"/>
            <a:ext cx="357900" cy="3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Oval 123"/>
          <p:cNvSpPr>
            <a:spLocks noChangeArrowheads="1"/>
          </p:cNvSpPr>
          <p:nvPr/>
        </p:nvSpPr>
        <p:spPr bwMode="auto">
          <a:xfrm>
            <a:off x="3938731" y="5195941"/>
            <a:ext cx="258554" cy="282484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2" name="Line 121"/>
          <p:cNvSpPr>
            <a:spLocks noChangeShapeType="1"/>
          </p:cNvSpPr>
          <p:nvPr/>
        </p:nvSpPr>
        <p:spPr bwMode="auto">
          <a:xfrm>
            <a:off x="2459116" y="4512159"/>
            <a:ext cx="1511787" cy="7436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3" name="Line 120"/>
          <p:cNvSpPr>
            <a:spLocks noChangeShapeType="1"/>
          </p:cNvSpPr>
          <p:nvPr/>
        </p:nvSpPr>
        <p:spPr bwMode="auto">
          <a:xfrm flipV="1">
            <a:off x="5071006" y="4437471"/>
            <a:ext cx="579877" cy="0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4" name="Line 119"/>
          <p:cNvSpPr>
            <a:spLocks noChangeShapeType="1"/>
          </p:cNvSpPr>
          <p:nvPr/>
        </p:nvSpPr>
        <p:spPr bwMode="auto">
          <a:xfrm>
            <a:off x="4925303" y="4586847"/>
            <a:ext cx="0" cy="586836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5" name="Line 118"/>
          <p:cNvSpPr>
            <a:spLocks noChangeShapeType="1"/>
          </p:cNvSpPr>
          <p:nvPr/>
        </p:nvSpPr>
        <p:spPr bwMode="auto">
          <a:xfrm>
            <a:off x="5040692" y="5340131"/>
            <a:ext cx="648328" cy="2134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027980" y="4549503"/>
            <a:ext cx="666907" cy="689266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7" name="Line 116"/>
          <p:cNvSpPr>
            <a:spLocks noChangeShapeType="1"/>
          </p:cNvSpPr>
          <p:nvPr/>
        </p:nvSpPr>
        <p:spPr bwMode="auto">
          <a:xfrm>
            <a:off x="5937399" y="4428935"/>
            <a:ext cx="587700" cy="1067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8" name="Line 115"/>
          <p:cNvSpPr>
            <a:spLocks noChangeShapeType="1"/>
          </p:cNvSpPr>
          <p:nvPr/>
        </p:nvSpPr>
        <p:spPr bwMode="auto">
          <a:xfrm flipV="1">
            <a:off x="5923709" y="4548436"/>
            <a:ext cx="636593" cy="662591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9" name="Line 114"/>
          <p:cNvSpPr>
            <a:spLocks noChangeShapeType="1"/>
          </p:cNvSpPr>
          <p:nvPr/>
        </p:nvSpPr>
        <p:spPr bwMode="auto">
          <a:xfrm flipV="1">
            <a:off x="5923709" y="5330528"/>
            <a:ext cx="563253" cy="4268"/>
          </a:xfrm>
          <a:prstGeom prst="line">
            <a:avLst/>
          </a:prstGeom>
          <a:noFill/>
          <a:ln w="317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0" name="Line 113"/>
          <p:cNvSpPr>
            <a:spLocks noChangeShapeType="1"/>
          </p:cNvSpPr>
          <p:nvPr/>
        </p:nvSpPr>
        <p:spPr bwMode="auto">
          <a:xfrm flipH="1">
            <a:off x="6763699" y="4546302"/>
            <a:ext cx="666907" cy="709538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1" name="Line 112"/>
          <p:cNvSpPr>
            <a:spLocks noChangeShapeType="1"/>
          </p:cNvSpPr>
          <p:nvPr/>
        </p:nvSpPr>
        <p:spPr bwMode="auto">
          <a:xfrm>
            <a:off x="7507858" y="4576177"/>
            <a:ext cx="9779" cy="598573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6817482" y="5340131"/>
            <a:ext cx="558364" cy="1067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3" name="Text Box 110"/>
          <p:cNvSpPr txBox="1">
            <a:spLocks noChangeArrowheads="1"/>
          </p:cNvSpPr>
          <p:nvPr/>
        </p:nvSpPr>
        <p:spPr bwMode="auto">
          <a:xfrm>
            <a:off x="4560558" y="5525785"/>
            <a:ext cx="3821442" cy="59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>
                        <a:alpha val="49001"/>
                      </a:srgbClr>
                    </a:gs>
                    <a:gs pos="100000">
                      <a:srgbClr val="FFFFFF">
                        <a:gamma/>
                        <a:shade val="46275"/>
                        <a:invGamma/>
                        <a:alpha val="50000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(d)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选取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{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，再刪除边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 Box 109"/>
          <p:cNvSpPr txBox="1">
            <a:spLocks noChangeArrowheads="1"/>
          </p:cNvSpPr>
          <p:nvPr/>
        </p:nvSpPr>
        <p:spPr bwMode="auto">
          <a:xfrm>
            <a:off x="4748309" y="4214473"/>
            <a:ext cx="356922" cy="39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Oval 108"/>
          <p:cNvSpPr>
            <a:spLocks noChangeArrowheads="1"/>
          </p:cNvSpPr>
          <p:nvPr/>
        </p:nvSpPr>
        <p:spPr bwMode="auto">
          <a:xfrm>
            <a:off x="4799158" y="4300898"/>
            <a:ext cx="258158" cy="280614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grpSp>
        <p:nvGrpSpPr>
          <p:cNvPr id="116" name="Group 105"/>
          <p:cNvGrpSpPr>
            <a:grpSpLocks/>
          </p:cNvGrpSpPr>
          <p:nvPr/>
        </p:nvGrpSpPr>
        <p:grpSpPr bwMode="auto">
          <a:xfrm>
            <a:off x="5616657" y="4239013"/>
            <a:ext cx="357900" cy="396915"/>
            <a:chOff x="3625" y="10010"/>
            <a:chExt cx="282" cy="285"/>
          </a:xfrm>
        </p:grpSpPr>
        <p:sp>
          <p:nvSpPr>
            <p:cNvPr id="130" name="Text Box 107"/>
            <p:cNvSpPr txBox="1">
              <a:spLocks noChangeArrowheads="1"/>
            </p:cNvSpPr>
            <p:nvPr/>
          </p:nvSpPr>
          <p:spPr bwMode="auto">
            <a:xfrm>
              <a:off x="3625" y="10010"/>
              <a:ext cx="28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Oval 106"/>
            <p:cNvSpPr>
              <a:spLocks noChangeArrowheads="1"/>
            </p:cNvSpPr>
            <p:nvPr/>
          </p:nvSpPr>
          <p:spPr bwMode="auto">
            <a:xfrm>
              <a:off x="3665" y="10047"/>
              <a:ext cx="204" cy="2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117" name="Text Box 104"/>
          <p:cNvSpPr txBox="1">
            <a:spLocks noChangeArrowheads="1"/>
          </p:cNvSpPr>
          <p:nvPr/>
        </p:nvSpPr>
        <p:spPr bwMode="auto">
          <a:xfrm>
            <a:off x="4800600" y="5155394"/>
            <a:ext cx="359856" cy="39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Oval 103"/>
          <p:cNvSpPr>
            <a:spLocks noChangeArrowheads="1"/>
          </p:cNvSpPr>
          <p:nvPr/>
        </p:nvSpPr>
        <p:spPr bwMode="auto">
          <a:xfrm>
            <a:off x="4782534" y="5187554"/>
            <a:ext cx="260113" cy="280614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9" name="Text Box 102"/>
          <p:cNvSpPr txBox="1">
            <a:spLocks noChangeArrowheads="1"/>
          </p:cNvSpPr>
          <p:nvPr/>
        </p:nvSpPr>
        <p:spPr bwMode="auto">
          <a:xfrm>
            <a:off x="5715000" y="5133138"/>
            <a:ext cx="357900" cy="39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Oval 101"/>
          <p:cNvSpPr>
            <a:spLocks noChangeArrowheads="1"/>
          </p:cNvSpPr>
          <p:nvPr/>
        </p:nvSpPr>
        <p:spPr bwMode="auto">
          <a:xfrm>
            <a:off x="5697821" y="5187554"/>
            <a:ext cx="259136" cy="280614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1" name="Text Box 100"/>
          <p:cNvSpPr txBox="1">
            <a:spLocks noChangeArrowheads="1"/>
          </p:cNvSpPr>
          <p:nvPr/>
        </p:nvSpPr>
        <p:spPr bwMode="auto">
          <a:xfrm>
            <a:off x="7324018" y="4229411"/>
            <a:ext cx="355945" cy="3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Oval 99"/>
          <p:cNvSpPr>
            <a:spLocks noChangeArrowheads="1"/>
          </p:cNvSpPr>
          <p:nvPr/>
        </p:nvSpPr>
        <p:spPr bwMode="auto">
          <a:xfrm>
            <a:off x="7374867" y="4283826"/>
            <a:ext cx="257180" cy="281681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3" name="Text Box 98"/>
          <p:cNvSpPr txBox="1">
            <a:spLocks noChangeArrowheads="1"/>
          </p:cNvSpPr>
          <p:nvPr/>
        </p:nvSpPr>
        <p:spPr bwMode="auto">
          <a:xfrm>
            <a:off x="6492829" y="4221942"/>
            <a:ext cx="355945" cy="39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Oval 97"/>
          <p:cNvSpPr>
            <a:spLocks noChangeArrowheads="1"/>
          </p:cNvSpPr>
          <p:nvPr/>
        </p:nvSpPr>
        <p:spPr bwMode="auto">
          <a:xfrm>
            <a:off x="6528032" y="4291295"/>
            <a:ext cx="257180" cy="280614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5" name="Text Box 96"/>
          <p:cNvSpPr txBox="1">
            <a:spLocks noChangeArrowheads="1"/>
          </p:cNvSpPr>
          <p:nvPr/>
        </p:nvSpPr>
        <p:spPr bwMode="auto">
          <a:xfrm>
            <a:off x="6514342" y="5138473"/>
            <a:ext cx="355945" cy="39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Oval 95"/>
          <p:cNvSpPr>
            <a:spLocks noChangeArrowheads="1"/>
          </p:cNvSpPr>
          <p:nvPr/>
        </p:nvSpPr>
        <p:spPr bwMode="auto">
          <a:xfrm>
            <a:off x="6544656" y="5205692"/>
            <a:ext cx="257180" cy="280614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FF">
                    <a:alpha val="30000"/>
                  </a:srgbClr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7" name="Text Box 94"/>
          <p:cNvSpPr txBox="1">
            <a:spLocks noChangeArrowheads="1"/>
          </p:cNvSpPr>
          <p:nvPr/>
        </p:nvSpPr>
        <p:spPr bwMode="auto">
          <a:xfrm>
            <a:off x="7391400" y="5138473"/>
            <a:ext cx="357900" cy="39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Line 93"/>
          <p:cNvSpPr>
            <a:spLocks noChangeShapeType="1"/>
          </p:cNvSpPr>
          <p:nvPr/>
        </p:nvSpPr>
        <p:spPr bwMode="auto">
          <a:xfrm>
            <a:off x="5910018" y="4512159"/>
            <a:ext cx="1510809" cy="743681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9" name="Oval 92"/>
          <p:cNvSpPr>
            <a:spLocks noChangeArrowheads="1"/>
          </p:cNvSpPr>
          <p:nvPr/>
        </p:nvSpPr>
        <p:spPr bwMode="auto">
          <a:xfrm>
            <a:off x="7409093" y="5186487"/>
            <a:ext cx="257180" cy="281681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1" name="Oval 140"/>
          <p:cNvSpPr>
            <a:spLocks noChangeArrowheads="1"/>
          </p:cNvSpPr>
          <p:nvPr/>
        </p:nvSpPr>
        <p:spPr bwMode="auto">
          <a:xfrm>
            <a:off x="1348256" y="4300898"/>
            <a:ext cx="259136" cy="280614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4" name="Oval 135"/>
          <p:cNvSpPr>
            <a:spLocks noChangeArrowheads="1"/>
          </p:cNvSpPr>
          <p:nvPr/>
        </p:nvSpPr>
        <p:spPr bwMode="auto">
          <a:xfrm>
            <a:off x="1332610" y="5187554"/>
            <a:ext cx="259136" cy="280614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6" name="Oval 133"/>
          <p:cNvSpPr>
            <a:spLocks noChangeArrowheads="1"/>
          </p:cNvSpPr>
          <p:nvPr/>
        </p:nvSpPr>
        <p:spPr bwMode="auto">
          <a:xfrm>
            <a:off x="2247896" y="5187554"/>
            <a:ext cx="259136" cy="280614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9" name="Oval 128"/>
          <p:cNvSpPr>
            <a:spLocks noChangeArrowheads="1"/>
          </p:cNvSpPr>
          <p:nvPr/>
        </p:nvSpPr>
        <p:spPr bwMode="auto">
          <a:xfrm>
            <a:off x="3078107" y="4291295"/>
            <a:ext cx="257180" cy="280614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9045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15-5</a:t>
            </a:r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AutoShape 59"/>
          <p:cNvSpPr>
            <a:spLocks noChangeAspect="1" noChangeArrowheads="1" noTextEdit="1"/>
          </p:cNvSpPr>
          <p:nvPr/>
        </p:nvSpPr>
        <p:spPr bwMode="auto">
          <a:xfrm>
            <a:off x="914400" y="745640"/>
            <a:ext cx="7378707" cy="224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58"/>
          <p:cNvSpPr>
            <a:spLocks noChangeShapeType="1"/>
          </p:cNvSpPr>
          <p:nvPr/>
        </p:nvSpPr>
        <p:spPr bwMode="auto">
          <a:xfrm flipV="1">
            <a:off x="5185973" y="1055557"/>
            <a:ext cx="58124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Line 57"/>
          <p:cNvSpPr>
            <a:spLocks noChangeShapeType="1"/>
          </p:cNvSpPr>
          <p:nvPr/>
        </p:nvSpPr>
        <p:spPr bwMode="auto">
          <a:xfrm>
            <a:off x="5039928" y="1211639"/>
            <a:ext cx="0" cy="6175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" name="Line 56"/>
          <p:cNvSpPr>
            <a:spLocks noChangeShapeType="1"/>
          </p:cNvSpPr>
          <p:nvPr/>
        </p:nvSpPr>
        <p:spPr bwMode="auto">
          <a:xfrm>
            <a:off x="5155588" y="2005522"/>
            <a:ext cx="649852" cy="22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9" name="Line 55"/>
          <p:cNvSpPr>
            <a:spLocks noChangeShapeType="1"/>
          </p:cNvSpPr>
          <p:nvPr/>
        </p:nvSpPr>
        <p:spPr bwMode="auto">
          <a:xfrm flipH="1">
            <a:off x="5142846" y="1172338"/>
            <a:ext cx="668475" cy="7265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0" name="Line 54"/>
          <p:cNvSpPr>
            <a:spLocks noChangeShapeType="1"/>
          </p:cNvSpPr>
          <p:nvPr/>
        </p:nvSpPr>
        <p:spPr bwMode="auto">
          <a:xfrm>
            <a:off x="6055383" y="1044329"/>
            <a:ext cx="588101" cy="11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 flipV="1">
            <a:off x="6040680" y="1170092"/>
            <a:ext cx="638090" cy="6995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Line 52"/>
          <p:cNvSpPr>
            <a:spLocks noChangeShapeType="1"/>
          </p:cNvSpPr>
          <p:nvPr/>
        </p:nvSpPr>
        <p:spPr bwMode="auto">
          <a:xfrm flipV="1">
            <a:off x="6085768" y="1995416"/>
            <a:ext cx="564577" cy="33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 flipH="1">
            <a:off x="6882645" y="1167846"/>
            <a:ext cx="668475" cy="7478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>
            <a:off x="7628553" y="1200410"/>
            <a:ext cx="9802" cy="6310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6936554" y="2005522"/>
            <a:ext cx="559676" cy="11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4635119" y="2318808"/>
            <a:ext cx="3333552" cy="61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marR="0" lvl="0" indent="-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(f)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最优解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个点，例如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kumimoji="0" lang="en-US" altLang="zh-CN" sz="2800" b="0" i="0" u="none" strike="noStrike" cap="none" normalizeH="0" baseline="-3000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opt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{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4900039" y="878808"/>
            <a:ext cx="357761" cy="41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46"/>
          <p:cNvSpPr>
            <a:spLocks noChangeArrowheads="1"/>
          </p:cNvSpPr>
          <p:nvPr/>
        </p:nvSpPr>
        <p:spPr bwMode="auto">
          <a:xfrm>
            <a:off x="4913487" y="909582"/>
            <a:ext cx="258764" cy="295320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5782896" y="864831"/>
            <a:ext cx="358742" cy="41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44"/>
          <p:cNvSpPr>
            <a:spLocks noChangeArrowheads="1"/>
          </p:cNvSpPr>
          <p:nvPr/>
        </p:nvSpPr>
        <p:spPr bwMode="auto">
          <a:xfrm>
            <a:off x="5782896" y="900599"/>
            <a:ext cx="259745" cy="295320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4897098" y="1790962"/>
            <a:ext cx="360702" cy="41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42"/>
          <p:cNvSpPr>
            <a:spLocks noChangeArrowheads="1"/>
          </p:cNvSpPr>
          <p:nvPr/>
        </p:nvSpPr>
        <p:spPr bwMode="auto">
          <a:xfrm>
            <a:off x="4896824" y="1843826"/>
            <a:ext cx="260725" cy="29644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5836920" y="1790962"/>
            <a:ext cx="358742" cy="41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auto">
          <a:xfrm>
            <a:off x="5836255" y="1843826"/>
            <a:ext cx="259745" cy="296443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7469725" y="853702"/>
            <a:ext cx="356781" cy="41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38"/>
          <p:cNvSpPr>
            <a:spLocks noChangeArrowheads="1"/>
          </p:cNvSpPr>
          <p:nvPr/>
        </p:nvSpPr>
        <p:spPr bwMode="auto">
          <a:xfrm>
            <a:off x="7495250" y="892739"/>
            <a:ext cx="257784" cy="296443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6629400" y="838200"/>
            <a:ext cx="356781" cy="41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36"/>
          <p:cNvSpPr>
            <a:spLocks noChangeArrowheads="1"/>
          </p:cNvSpPr>
          <p:nvPr/>
        </p:nvSpPr>
        <p:spPr bwMode="auto">
          <a:xfrm>
            <a:off x="6646424" y="900599"/>
            <a:ext cx="257784" cy="2953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6653619" y="1792085"/>
            <a:ext cx="356781" cy="41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6663087" y="1864038"/>
            <a:ext cx="257784" cy="295320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7489858" y="1828800"/>
            <a:ext cx="358742" cy="42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7508972" y="1852809"/>
            <a:ext cx="259745" cy="298689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6026958" y="1131914"/>
            <a:ext cx="1514360" cy="7837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V="1">
            <a:off x="1697554" y="1063418"/>
            <a:ext cx="5802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1551509" y="1221745"/>
            <a:ext cx="0" cy="6175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>
            <a:off x="1667169" y="2013382"/>
            <a:ext cx="648871" cy="22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>
            <a:off x="1654427" y="1181321"/>
            <a:ext cx="668475" cy="7242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2565984" y="1054435"/>
            <a:ext cx="592022" cy="11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2551281" y="1180198"/>
            <a:ext cx="638090" cy="6973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 flipV="1">
            <a:off x="2596369" y="2003276"/>
            <a:ext cx="564577" cy="33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 flipH="1">
            <a:off x="3393246" y="1176830"/>
            <a:ext cx="668475" cy="7478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4139154" y="1210516"/>
            <a:ext cx="9802" cy="6288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3447155" y="2013382"/>
            <a:ext cx="559676" cy="11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1004575" y="2325545"/>
            <a:ext cx="3584475" cy="60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(e)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Approx-Vertex-Cover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算法产生的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近似解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{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个点的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覆盖</a:t>
            </a: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kumimoji="0" 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394839" y="878808"/>
            <a:ext cx="357761" cy="41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1424088" y="919688"/>
            <a:ext cx="258764" cy="295320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2307278" y="855683"/>
            <a:ext cx="359722" cy="41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2282102" y="909913"/>
            <a:ext cx="260224" cy="29606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1400498" y="1805940"/>
            <a:ext cx="359722" cy="41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1408405" y="1852809"/>
            <a:ext cx="259745" cy="295320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2331720" y="1805940"/>
            <a:ext cx="358742" cy="41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2325842" y="1852809"/>
            <a:ext cx="259745" cy="295320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3986619" y="844454"/>
            <a:ext cx="356781" cy="41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auto">
          <a:xfrm>
            <a:off x="4005851" y="902845"/>
            <a:ext cx="256804" cy="296443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148419" y="853437"/>
            <a:ext cx="356781" cy="41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3158005" y="909582"/>
            <a:ext cx="257784" cy="295320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3148419" y="1779821"/>
            <a:ext cx="356781" cy="41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3172708" y="1869652"/>
            <a:ext cx="257784" cy="29532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3985639" y="1828800"/>
            <a:ext cx="357761" cy="41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Oval 3"/>
          <p:cNvSpPr>
            <a:spLocks noChangeArrowheads="1"/>
          </p:cNvSpPr>
          <p:nvPr/>
        </p:nvSpPr>
        <p:spPr bwMode="auto">
          <a:xfrm>
            <a:off x="4020553" y="1861792"/>
            <a:ext cx="258764" cy="297566"/>
          </a:xfrm>
          <a:prstGeom prst="ellipse">
            <a:avLst/>
          </a:prstGeom>
          <a:solidFill>
            <a:srgbClr val="FFC000">
              <a:alpha val="55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0" name="Line 2"/>
          <p:cNvSpPr>
            <a:spLocks noChangeShapeType="1"/>
          </p:cNvSpPr>
          <p:nvPr/>
        </p:nvSpPr>
        <p:spPr bwMode="auto">
          <a:xfrm>
            <a:off x="2538539" y="1142020"/>
            <a:ext cx="1513380" cy="7826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3" name="TextBox 62"/>
          <p:cNvSpPr txBox="1"/>
          <p:nvPr/>
        </p:nvSpPr>
        <p:spPr>
          <a:xfrm>
            <a:off x="1004575" y="3255122"/>
            <a:ext cx="7682225" cy="33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定理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15.1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</a:t>
            </a:r>
            <a:r>
              <a:rPr lang="en-US" dirty="0" err="1">
                <a:highlight>
                  <a:srgbClr val="FFFF00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Approx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-Vertex-Cover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是一个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2-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近似算法。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</a:pPr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：当算法结束时，图中所有的边都因与集合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中某个顶点关联而被删去，因而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是一个顶点覆盖。假设</a:t>
            </a:r>
            <a:r>
              <a:rPr lang="en-US" altLang="zh-CN" dirty="0">
                <a:highlight>
                  <a:srgbClr val="FFFF00"/>
                </a:highligh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Approx-Vertex-Cover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算法一共选了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条边，那么这个解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的目标值为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2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。再考虑最优解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C*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。可以看出，在近似算法每次选中一条边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时，近似算法同时选了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}+{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两个顶点，而任何最优解必需至少包含顶点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或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，两者之一必须被选上。又因为近似算法所选取的边都拥有完全不同的顶点，所以任何最优解必需包含集合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中的至少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个顶点。因而有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C*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2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2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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52400" y="685800"/>
                <a:ext cx="8915400" cy="549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50000"/>
                  </a:lnSpc>
                </a:pPr>
                <a:r>
                  <a:rPr lang="en-US" sz="2800" b="1" dirty="0">
                    <a:highlight>
                      <a:srgbClr val="00FFFF"/>
                    </a:highlight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2) MAX-3-SAT</a:t>
                </a:r>
                <a:r>
                  <a:rPr lang="zh-CN" altLang="en-US" sz="2800" b="1" dirty="0">
                    <a:highlight>
                      <a:srgbClr val="00FFFF"/>
                    </a:highlight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问题</a:t>
                </a:r>
                <a:endParaRPr lang="en-US" sz="2800" b="1" dirty="0">
                  <a:highlight>
                    <a:srgbClr val="00FFFF"/>
                  </a:highlight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这里，通过求解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MAX-3-SAT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问题来介绍如何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通过随机化方法设计近似算法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57200" indent="-457200"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定义</a:t>
                </a:r>
                <a:r>
                  <a:rPr 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15.6 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如果一个算法的表现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(behavior)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，包括输出的结果和计算复杂度，不仅仅取决于问题具体实例的输入数据，还取决于算法中所使用的随机数发生器所产生的随机数的值，那么这个算法称为是一个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" panose="02020603050405020304" pitchFamily="18" charset="0"/>
                    <a:ea typeface="华文细黑" pitchFamily="2" charset="-122"/>
                  </a:rPr>
                  <a:t>随机化算法</a:t>
                </a:r>
                <a:r>
                  <a:rPr 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" panose="02020603050405020304" pitchFamily="18" charset="0"/>
                    <a:ea typeface="华文细黑" pitchFamily="2" charset="-122"/>
                  </a:rPr>
                  <a:t>(Randomized Algorithm)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，或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细黑" pitchFamily="2" charset="-122"/>
                    <a:ea typeface="华文细黑" pitchFamily="2" charset="-122"/>
                  </a:rPr>
                  <a:t>随机算法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57200" indent="-457200"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定义</a:t>
                </a:r>
                <a:r>
                  <a:rPr 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15.7	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我们称一个问题的随机算法为有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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-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随机近似比的算法，如果对该问题任意一个规模为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的实例，该算法给出的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解的目标值的期望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与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最优解的目标值</a:t>
                </a:r>
                <a:r>
                  <a:rPr lang="en-US" sz="2000" i="1" dirty="0">
                    <a:solidFill>
                      <a:srgbClr val="0000FF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C*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的比值满足以下关系：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Max{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  <m:r>
                          <a:rPr lang="en-US" sz="2000" i="1" baseline="20000">
                            <a:latin typeface="Cambria Math"/>
                          </a:rPr>
                          <m:t>∗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  <m:r>
                          <a:rPr lang="en-US" sz="2000" i="1" baseline="20000">
                            <a:latin typeface="Cambria Math"/>
                          </a:rPr>
                          <m:t>∗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}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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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endParaRPr lang="en-US" altLang="zh-CN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marL="457200" indent="-457200"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定义</a:t>
                </a:r>
                <a:r>
                  <a:rPr lang="en-US" sz="2000" b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15.8	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MAX-3-SAT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问题的定义是：给定一个有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个变量和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个子句的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3-CNF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表达式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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，找出对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个变量的一组赋值使得</a:t>
                </a:r>
                <a:r>
                  <a:rPr lang="zh-CN" alt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最多的子句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可得到满足。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85800"/>
                <a:ext cx="8915400" cy="5494068"/>
              </a:xfrm>
              <a:prstGeom prst="rect">
                <a:avLst/>
              </a:prstGeom>
              <a:blipFill>
                <a:blip r:embed="rId2"/>
                <a:stretch>
                  <a:fillRect l="-1367" r="-2666" b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15-7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1957"/>
            <a:ext cx="8001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000" b="1" dirty="0"/>
              <a:t>显然</a:t>
            </a:r>
            <a:r>
              <a:rPr lang="zh-CN" altLang="en-US" sz="2000" dirty="0"/>
              <a:t>，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当要求一组赋值使得所有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个子句都得到满足时，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MAX-3-SAT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问题就变成了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3-SAT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问题。所以，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MAX-3-SAT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问题可看作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3-SAT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问题的一个扩展。我们假定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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含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个变量，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…,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并且每个变量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和它的非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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不能同时出现在一个子句中，因为这样的子句可被任何一组赋值满足，不需要研究。下面给出一个非常简单的随机算法来解这个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MAX-3-SAT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问题。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Randomized-MAX-3-SAT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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/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v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Random number (0 or 1)	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产生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或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的随机数，各占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50%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机率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1 </a:t>
            </a:r>
          </a:p>
          <a:p>
            <a:pPr marL="457200" lvl="0" indent="-45720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  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（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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0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）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			  </a:t>
            </a:r>
          </a:p>
          <a:p>
            <a:pPr marL="457200" lvl="0" indent="-45720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else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0  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（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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） 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	</a:t>
            </a:r>
          </a:p>
          <a:p>
            <a:pPr marL="457200" lvl="0" indent="-45720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endif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/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0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33400"/>
            <a:ext cx="8534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下面定理证明上面的随机算法有很好的近似比。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8788" indent="-458788" algn="just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定理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15.6	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假设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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是一个有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个变量和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个子句的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3-CNF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表达式，算法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Randomized-MAX-3-SAT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中每个变量被随机赋值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的概率都是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1/2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，因此，该算法的随机近似比是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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8/7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证明：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假设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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个变量是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…,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个子句是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…,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。我们为每个子句定义一个值为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指示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(indicator)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随机变量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1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，如下：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该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子句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被满足，那么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1，否则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0。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我们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假定子句</a:t>
            </a:r>
            <a:r>
              <a:rPr lang="en-US" sz="20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C</a:t>
            </a:r>
            <a:r>
              <a:rPr lang="en-US" sz="28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j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中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3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个文字的取值是互相独立的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所以有：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Prob [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被满足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= 1- Prob [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未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被满足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1 - Prob [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j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中三个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“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文字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”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全部被赋值为0]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1- (1/2)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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(1/2)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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(1/2)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7/8.</a:t>
            </a:r>
          </a:p>
          <a:p>
            <a:pPr algn="just"/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接下页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8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15-9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43000" y="762000"/>
                <a:ext cx="6934200" cy="386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(</a:t>
                </a:r>
                <a:r>
                  <a:rPr lang="en-US" b="1" dirty="0" err="1"/>
                  <a:t>接上页</a:t>
                </a:r>
                <a:r>
                  <a:rPr lang="en-US" b="1" dirty="0"/>
                  <a:t>)</a:t>
                </a:r>
              </a:p>
              <a:p>
                <a:endParaRPr lang="en-US" b="1" dirty="0"/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所以</a:t>
                </a:r>
                <a:r>
                  <a:rPr lang="en-US" sz="2000" i="1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j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的期望值是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[</a:t>
                </a:r>
                <a:r>
                  <a:rPr lang="en-US" sz="2000" i="1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j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] = 7/8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设随机变量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Y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是被满足的子句个数，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Y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=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y</a:t>
                </a:r>
                <a:r>
                  <a:rPr lang="en-US" sz="2400" baseline="-25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+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y</a:t>
                </a:r>
                <a:r>
                  <a:rPr lang="en-US" sz="2400" baseline="-25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+ … + </a:t>
                </a:r>
                <a:r>
                  <a:rPr lang="en-US" sz="2000" i="1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y</a:t>
                </a:r>
                <a:r>
                  <a:rPr lang="en-US" sz="2400" i="1" baseline="-25000" dirty="0" err="1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 那么它的期望是：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      C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=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[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Y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] =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SimSun" pitchFamily="2" charset="-122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/>
                                <a:ea typeface="SimSun" pitchFamily="2" charset="-122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/>
                                <a:ea typeface="SimSun" pitchFamily="2" charset="-122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SimSun" pitchFamily="2" charset="-122"/>
                                <a:cs typeface="Times New Roman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SimSun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SimSun" pitchFamily="2" charset="-122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ea typeface="SimSun" pitchFamily="2" charset="-122"/>
                                    <a:cs typeface="Times New Roman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SimSun" pitchFamily="2" charset="-122"/>
                                <a:cs typeface="Times New Roman" pitchFamily="18" charset="0"/>
                              </a:rPr>
                              <m:t>𝐸</m:t>
                            </m:r>
                            <m:r>
                              <a:rPr lang="en-US" sz="2000" b="0" i="1" smtClean="0">
                                <a:latin typeface="Cambria Math"/>
                                <a:ea typeface="SimSun" pitchFamily="2" charset="-122"/>
                                <a:cs typeface="Times New Roman" pitchFamily="18" charset="0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  <a:ea typeface="SimSun" pitchFamily="2" charset="-122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SimSun" pitchFamily="2" charset="-122"/>
                                <a:cs typeface="Times New Roman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= </a:t>
                </a:r>
                <a:r>
                  <a:rPr lang="en-US" altLang="zh-CN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 </a:t>
                </a:r>
                <a:r>
                  <a:rPr lang="en-US" altLang="zh-CN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 panose="05050102010706020507" pitchFamily="18" charset="2"/>
                  </a:rPr>
                  <a:t> </a:t>
                </a:r>
                <a:r>
                  <a:rPr lang="en-US" altLang="zh-CN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7/8</a:t>
                </a:r>
                <a:r>
                  <a:rPr lang="en-US" altLang="zh-CN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).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因为最优解能满足的子句数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C*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最多是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C*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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，所以有随机近似比</a:t>
                </a:r>
                <a:r>
                  <a:rPr lang="en-US" altLang="zh-CN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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,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m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 = </a:t>
                </a:r>
                <a:r>
                  <a:rPr lang="en-US" sz="2000" i="1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C*/C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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8/7</a:t>
                </a:r>
                <a:r>
                  <a:rPr lang="zh-CN" alt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。</a:t>
                </a:r>
                <a:r>
                  <a:rPr lang="en-US" sz="2000" dirty="0">
                    <a:latin typeface="Times New Roman" pitchFamily="18" charset="0"/>
                    <a:ea typeface="SimSun" pitchFamily="2" charset="-122"/>
                    <a:cs typeface="Times New Roman" pitchFamily="18" charset="0"/>
                    <a:sym typeface="Symbol"/>
                  </a:rPr>
                  <a:t></a:t>
                </a:r>
                <a:endParaRPr lang="en-US" sz="2000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1" dirty="0">
                  <a:latin typeface="Times New Roman" pitchFamily="18" charset="0"/>
                  <a:ea typeface="SimSun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762000"/>
                <a:ext cx="6934200" cy="3868944"/>
              </a:xfrm>
              <a:prstGeom prst="rect">
                <a:avLst/>
              </a:prstGeom>
              <a:blipFill>
                <a:blip r:embed="rId2"/>
                <a:stretch>
                  <a:fillRect l="-967" t="-945" r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60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25071</TotalTime>
  <Words>4489</Words>
  <Application>Microsoft Office PowerPoint</Application>
  <PresentationFormat>全屏显示(4:3)</PresentationFormat>
  <Paragraphs>282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华文细黑</vt:lpstr>
      <vt:lpstr>宋体</vt:lpstr>
      <vt:lpstr>微软雅黑</vt:lpstr>
      <vt:lpstr>Arial</vt:lpstr>
      <vt:lpstr>Calibri</vt:lpstr>
      <vt:lpstr>Cambria Math</vt:lpstr>
      <vt:lpstr>Symbol</vt:lpstr>
      <vt:lpstr>Times</vt:lpstr>
      <vt:lpstr>Times New Roman</vt:lpstr>
      <vt:lpstr>Office Theme</vt:lpstr>
      <vt:lpstr>第 15 章 近似算法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 章 概述</dc:title>
  <dc:creator>Shen, Xiaojun</dc:creator>
  <cp:lastModifiedBy>zbx</cp:lastModifiedBy>
  <cp:revision>1271</cp:revision>
  <dcterms:created xsi:type="dcterms:W3CDTF">2013-04-07T22:24:56Z</dcterms:created>
  <dcterms:modified xsi:type="dcterms:W3CDTF">2025-03-22T02:48:01Z</dcterms:modified>
</cp:coreProperties>
</file>