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4E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89902" autoAdjust="0"/>
  </p:normalViewPr>
  <p:slideViewPr>
    <p:cSldViewPr>
      <p:cViewPr>
        <p:scale>
          <a:sx n="60" d="100"/>
          <a:sy n="60" d="100"/>
        </p:scale>
        <p:origin x="1296"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3/14/2025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extLst>
      <p:ext uri="{BB962C8B-B14F-4D97-AF65-F5344CB8AC3E}">
        <p14:creationId xmlns:p14="http://schemas.microsoft.com/office/powerpoint/2010/main" val="127554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部分解</a:t>
            </a:r>
            <a:r>
              <a:rPr lang="en-US" altLang="zh-CN" dirty="0"/>
              <a:t>(partial solution)</a:t>
            </a:r>
            <a:r>
              <a:rPr lang="zh-CN" altLang="en-US" dirty="0"/>
              <a:t>的说明见第一个动画</a:t>
            </a:r>
            <a:endParaRPr lang="en-US" altLang="zh-CN"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184765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p>
        </p:txBody>
      </p:sp>
      <p:sp>
        <p:nvSpPr>
          <p:cNvPr id="4" name="灯片编号占位符 3"/>
          <p:cNvSpPr>
            <a:spLocks noGrp="1"/>
          </p:cNvSpPr>
          <p:nvPr>
            <p:ph type="sldNum" sz="quarter" idx="5"/>
          </p:nvPr>
        </p:nvSpPr>
        <p:spPr/>
        <p:txBody>
          <a:bodyPr/>
          <a:lstStyle/>
          <a:p>
            <a:fld id="{8B506B48-D5BD-43D4-8162-7817950034B5}" type="slidenum">
              <a:rPr lang="en-US" smtClean="0"/>
              <a:t>15</a:t>
            </a:fld>
            <a:endParaRPr lang="en-US"/>
          </a:p>
        </p:txBody>
      </p:sp>
    </p:spTree>
    <p:extLst>
      <p:ext uri="{BB962C8B-B14F-4D97-AF65-F5344CB8AC3E}">
        <p14:creationId xmlns:p14="http://schemas.microsoft.com/office/powerpoint/2010/main" val="80510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这是个深度优先的搜索</a:t>
            </a:r>
            <a:r>
              <a:rPr lang="en-US" altLang="zh-CN" dirty="0"/>
              <a:t>….</a:t>
            </a:r>
            <a:r>
              <a:rPr lang="zh-CN" altLang="en-US" dirty="0"/>
              <a:t>所以第</a:t>
            </a:r>
            <a:r>
              <a:rPr lang="en-US" altLang="zh-CN" dirty="0"/>
              <a:t>13</a:t>
            </a:r>
            <a:r>
              <a:rPr lang="zh-CN" altLang="en-US" dirty="0"/>
              <a:t>行要恢复，一步一步地</a:t>
            </a:r>
            <a:r>
              <a:rPr lang="en-US" altLang="zh-CN" dirty="0"/>
              <a:t>…</a:t>
            </a:r>
            <a:r>
              <a:rPr lang="zh-CN" altLang="en-US" dirty="0"/>
              <a:t>即，需要退回去来探查其它分支的可行性</a:t>
            </a:r>
            <a:endParaRPr lang="en-US" altLang="zh-CN" dirty="0"/>
          </a:p>
          <a:p>
            <a:r>
              <a:rPr lang="zh-CN" altLang="en-US" dirty="0"/>
              <a:t>第</a:t>
            </a:r>
            <a:r>
              <a:rPr lang="en-US" altLang="zh-CN" dirty="0"/>
              <a:t>10</a:t>
            </a:r>
            <a:r>
              <a:rPr lang="zh-CN" altLang="en-US" dirty="0"/>
              <a:t>行恢复</a:t>
            </a:r>
            <a:r>
              <a:rPr lang="en-US" altLang="zh-CN" dirty="0"/>
              <a:t>sum</a:t>
            </a:r>
            <a:r>
              <a:rPr lang="zh-CN" altLang="en-US" dirty="0"/>
              <a:t>，是因为下面要设成</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a:t>
            </a:r>
            <a:r>
              <a:rPr lang="zh-CN" altLang="en-US" dirty="0">
                <a:latin typeface="Times New Roman" pitchFamily="18" charset="0"/>
                <a:ea typeface="SimSun" pitchFamily="2" charset="-122"/>
                <a:cs typeface="Times New Roman" pitchFamily="18" charset="0"/>
              </a:rPr>
              <a:t>即不取下一个元素，而不回复</a:t>
            </a:r>
            <a:r>
              <a:rPr lang="en-US" altLang="zh-CN" dirty="0">
                <a:latin typeface="Times New Roman" pitchFamily="18" charset="0"/>
                <a:ea typeface="SimSun" pitchFamily="2" charset="-122"/>
                <a:cs typeface="Times New Roman" pitchFamily="18" charset="0"/>
              </a:rPr>
              <a:t>r</a:t>
            </a:r>
            <a:r>
              <a:rPr lang="zh-CN" altLang="en-US" dirty="0">
                <a:latin typeface="Times New Roman" pitchFamily="18" charset="0"/>
                <a:ea typeface="SimSun" pitchFamily="2" charset="-122"/>
                <a:cs typeface="Times New Roman" pitchFamily="18" charset="0"/>
              </a:rPr>
              <a:t>值，是因为下一个元素没选、但被跳过了</a:t>
            </a:r>
            <a:r>
              <a:rPr lang="en-US" altLang="zh-CN" dirty="0">
                <a:latin typeface="Times New Roman"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349875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376080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这个例子，只要把最后一个数放在中间，就可以防止从右侧开始检查极大降低复杂性的可能，放中间，复杂度变为</a:t>
            </a:r>
            <a:r>
              <a:rPr lang="en-US" altLang="zh-CN" dirty="0"/>
              <a:t>(sqrt(2))^n</a:t>
            </a:r>
            <a:r>
              <a:rPr lang="zh-CN" altLang="en-US" dirty="0"/>
              <a:t>。</a:t>
            </a:r>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167336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各个圆圈里的数字是在上一页遍历搜索情况下的各点的编号</a:t>
            </a:r>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321438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579121"/>
            <a:ext cx="7924800" cy="914399"/>
          </a:xfrm>
        </p:spPr>
        <p:txBody>
          <a:bodyPr>
            <a:normAutofit/>
          </a:bodyPr>
          <a:lstStyle/>
          <a:p>
            <a:r>
              <a:rPr lang="zh-CN" altLang="en-US" sz="3200" b="1" dirty="0">
                <a:latin typeface="SimSun" pitchFamily="2" charset="-122"/>
                <a:ea typeface="SimSun" pitchFamily="2" charset="-122"/>
              </a:rPr>
              <a:t>第 </a:t>
            </a:r>
            <a:r>
              <a:rPr lang="en-US" altLang="zh-CN" sz="3200" b="1" dirty="0">
                <a:latin typeface="Times New Roman" pitchFamily="18" charset="0"/>
                <a:ea typeface="SimSun" pitchFamily="2" charset="-122"/>
                <a:cs typeface="Times New Roman" pitchFamily="18" charset="0"/>
              </a:rPr>
              <a:t>16</a:t>
            </a:r>
            <a:r>
              <a:rPr lang="en-US" sz="3200" b="1" dirty="0">
                <a:latin typeface="SimSun" pitchFamily="2" charset="-122"/>
                <a:ea typeface="SimSun" pitchFamily="2" charset="-122"/>
              </a:rPr>
              <a:t> </a:t>
            </a:r>
            <a:r>
              <a:rPr lang="zh-CN" altLang="en-US" sz="3200" b="1" dirty="0">
                <a:latin typeface="SimSun" pitchFamily="2" charset="-122"/>
                <a:ea typeface="SimSun" pitchFamily="2" charset="-122"/>
              </a:rPr>
              <a:t>章</a:t>
            </a:r>
            <a:r>
              <a:rPr lang="en-US" sz="3200" b="1" dirty="0">
                <a:latin typeface="SimSun" pitchFamily="2" charset="-122"/>
                <a:ea typeface="SimSun" pitchFamily="2" charset="-122"/>
              </a:rPr>
              <a:t>	</a:t>
            </a:r>
            <a:r>
              <a:rPr lang="zh-CN" altLang="en-US" sz="3200" b="1" dirty="0"/>
              <a:t>穷举搜索</a:t>
            </a:r>
            <a:endParaRPr lang="en-US" sz="3200" dirty="0">
              <a:latin typeface="Times New Roman" pitchFamily="18" charset="0"/>
              <a:ea typeface="SimSun" pitchFamily="2" charset="-122"/>
              <a:cs typeface="Times New Roman" pitchFamily="18" charset="0"/>
            </a:endParaRPr>
          </a:p>
        </p:txBody>
      </p:sp>
      <p:sp>
        <p:nvSpPr>
          <p:cNvPr id="4" name="Footer Placeholder 3"/>
          <p:cNvSpPr>
            <a:spLocks noGrp="1"/>
          </p:cNvSpPr>
          <p:nvPr>
            <p:ph type="ftr" sz="quarter" idx="11"/>
          </p:nvPr>
        </p:nvSpPr>
        <p:spPr/>
        <p:txBody>
          <a:bodyPr/>
          <a:lstStyle/>
          <a:p>
            <a:r>
              <a:rPr lang="en-US" dirty="0"/>
              <a:t>16-1</a:t>
            </a:r>
          </a:p>
        </p:txBody>
      </p:sp>
      <p:sp>
        <p:nvSpPr>
          <p:cNvPr id="3" name="TextBox 2"/>
          <p:cNvSpPr txBox="1"/>
          <p:nvPr/>
        </p:nvSpPr>
        <p:spPr>
          <a:xfrm>
            <a:off x="1066800" y="1455720"/>
            <a:ext cx="7391400" cy="4199868"/>
          </a:xfrm>
          <a:prstGeom prst="rect">
            <a:avLst/>
          </a:prstGeom>
          <a:noFill/>
        </p:spPr>
        <p:txBody>
          <a:bodyPr wrap="square" rtlCol="0">
            <a:spAutoFit/>
          </a:bodyPr>
          <a:lstStyle/>
          <a:p>
            <a:pPr indent="457200" algn="just">
              <a:lnSpc>
                <a:spcPct val="150000"/>
              </a:lnSpc>
            </a:pPr>
            <a:r>
              <a:rPr lang="zh-CN" altLang="en-US" dirty="0">
                <a:latin typeface="Times New Roman" pitchFamily="18" charset="0"/>
                <a:ea typeface="SimSun" pitchFamily="2" charset="-122"/>
                <a:cs typeface="Times New Roman" pitchFamily="18" charset="0"/>
              </a:rPr>
              <a:t>如果一个问题是个</a:t>
            </a:r>
            <a:r>
              <a:rPr lang="en-US" dirty="0">
                <a:latin typeface="Times New Roman" pitchFamily="18" charset="0"/>
                <a:ea typeface="SimSun" pitchFamily="2" charset="-122"/>
                <a:cs typeface="Times New Roman" pitchFamily="18" charset="0"/>
              </a:rPr>
              <a:t>NPC</a:t>
            </a:r>
            <a:r>
              <a:rPr lang="zh-CN" altLang="en-US" dirty="0">
                <a:latin typeface="Times New Roman" pitchFamily="18" charset="0"/>
                <a:ea typeface="SimSun" pitchFamily="2" charset="-122"/>
                <a:cs typeface="Times New Roman" pitchFamily="18" charset="0"/>
              </a:rPr>
              <a:t>问题，而我们又不满足于近似解或者该问题不存在满意的近似解，那么我们只能通过穷举搜索</a:t>
            </a:r>
            <a:r>
              <a:rPr lang="en-US" dirty="0">
                <a:latin typeface="Times New Roman" pitchFamily="18" charset="0"/>
                <a:ea typeface="SimSun" pitchFamily="2" charset="-122"/>
                <a:cs typeface="Times New Roman" pitchFamily="18" charset="0"/>
              </a:rPr>
              <a:t>(Exhaustive search)</a:t>
            </a:r>
            <a:r>
              <a:rPr lang="zh-CN" altLang="en-US" dirty="0">
                <a:latin typeface="Times New Roman" pitchFamily="18" charset="0"/>
                <a:ea typeface="SimSun" pitchFamily="2" charset="-122"/>
                <a:cs typeface="Times New Roman" pitchFamily="18" charset="0"/>
              </a:rPr>
              <a:t>来找出最优解或精确解。当然，在最坏情况下，这可能需要</a:t>
            </a:r>
            <a:r>
              <a:rPr lang="zh-CN" altLang="en-US" dirty="0">
                <a:solidFill>
                  <a:srgbClr val="FF0000"/>
                </a:solidFill>
                <a:latin typeface="Times New Roman" pitchFamily="18" charset="0"/>
                <a:ea typeface="SimSun" pitchFamily="2" charset="-122"/>
                <a:cs typeface="Times New Roman" pitchFamily="18" charset="0"/>
              </a:rPr>
              <a:t>指数时间</a:t>
            </a:r>
            <a:r>
              <a:rPr lang="zh-CN" altLang="en-US" dirty="0">
                <a:latin typeface="Times New Roman" pitchFamily="18" charset="0"/>
                <a:ea typeface="SimSun" pitchFamily="2" charset="-122"/>
                <a:cs typeface="Times New Roman" pitchFamily="18" charset="0"/>
              </a:rPr>
              <a:t>完成。但是，如果算法设计得当，我们往往可以避免最坏情况的发生，使得绝大多数情况下可以很快找到精确解。这一章讨论这种算法设计的技巧。这一章中没有太多理论要证明，主要是介绍一些实用的方法。</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具体</a:t>
            </a:r>
            <a:r>
              <a:rPr lang="en-US" dirty="0" err="1">
                <a:latin typeface="Times New Roman" pitchFamily="18" charset="0"/>
                <a:ea typeface="SimSun" pitchFamily="2" charset="-122"/>
                <a:cs typeface="Times New Roman" pitchFamily="18" charset="0"/>
              </a:rPr>
              <a:t>内容</a:t>
            </a:r>
            <a:r>
              <a:rPr lang="zh-CN" altLang="en-US" dirty="0">
                <a:latin typeface="Times New Roman" pitchFamily="18" charset="0"/>
                <a:ea typeface="SimSun" pitchFamily="2" charset="-122"/>
                <a:cs typeface="Times New Roman" pitchFamily="18" charset="0"/>
              </a:rPr>
              <a:t>包括</a:t>
            </a:r>
            <a:r>
              <a:rPr lang="en-US" dirty="0">
                <a:latin typeface="Times New Roman" pitchFamily="18" charset="0"/>
                <a:ea typeface="SimSun" pitchFamily="2" charset="-122"/>
                <a:cs typeface="Times New Roman" pitchFamily="18" charset="0"/>
              </a:rPr>
              <a:t>：</a:t>
            </a:r>
          </a:p>
          <a:p>
            <a:pPr marL="627063" lvl="1" indent="-457200" algn="just">
              <a:lnSpc>
                <a:spcPct val="150000"/>
              </a:lnSpc>
              <a:buFont typeface="Symbol"/>
              <a:buChar char="·"/>
            </a:pPr>
            <a:r>
              <a:rPr lang="zh-CN" altLang="en-US" dirty="0"/>
              <a:t>搜索问题及方法的描述</a:t>
            </a:r>
            <a:endParaRPr lang="en-US" altLang="zh-CN" sz="1400" dirty="0"/>
          </a:p>
          <a:p>
            <a:pPr marL="627063" lvl="1" indent="-457200" algn="just">
              <a:lnSpc>
                <a:spcPct val="150000"/>
              </a:lnSpc>
              <a:buFont typeface="Symbol"/>
              <a:buChar char="·"/>
            </a:pPr>
            <a:r>
              <a:rPr lang="zh-CN" altLang="en-US" dirty="0"/>
              <a:t>回溯法</a:t>
            </a:r>
          </a:p>
          <a:p>
            <a:pPr marL="627063" lvl="1" indent="-457200" algn="just">
              <a:lnSpc>
                <a:spcPct val="150000"/>
              </a:lnSpc>
              <a:buFont typeface="Symbol"/>
              <a:buChar char="·"/>
            </a:pPr>
            <a:r>
              <a:rPr lang="zh-CN" altLang="en-US" dirty="0"/>
              <a:t>分枝限界法</a:t>
            </a:r>
            <a:endParaRPr lang="en-US" sz="1400" dirty="0"/>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16-10</a:t>
            </a:r>
          </a:p>
        </p:txBody>
      </p:sp>
      <p:sp>
        <p:nvSpPr>
          <p:cNvPr id="4" name="TextBox 3"/>
          <p:cNvSpPr txBox="1"/>
          <p:nvPr/>
        </p:nvSpPr>
        <p:spPr>
          <a:xfrm>
            <a:off x="876300" y="308847"/>
            <a:ext cx="7391400" cy="2585323"/>
          </a:xfrm>
          <a:prstGeom prst="rect">
            <a:avLst/>
          </a:prstGeom>
          <a:noFill/>
        </p:spPr>
        <p:txBody>
          <a:bodyPr wrap="square" rtlCol="0">
            <a:spAutoFit/>
          </a:bodyPr>
          <a:lstStyle/>
          <a:p>
            <a:pPr>
              <a:lnSpc>
                <a:spcPct val="200000"/>
              </a:lnSpc>
            </a:pPr>
            <a:r>
              <a:rPr lang="zh-CN" altLang="en-US" dirty="0">
                <a:latin typeface="Times New Roman" pitchFamily="18" charset="0"/>
                <a:ea typeface="SimSun" pitchFamily="2" charset="-122"/>
                <a:cs typeface="Times New Roman" pitchFamily="18" charset="0"/>
              </a:rPr>
              <a:t>上一页的</a:t>
            </a:r>
            <a:r>
              <a:rPr lang="en-US" altLang="zh-CN" dirty="0">
                <a:latin typeface="Times New Roman" pitchFamily="18" charset="0"/>
                <a:ea typeface="SimSun" pitchFamily="2" charset="-122"/>
                <a:cs typeface="Times New Roman" pitchFamily="18" charset="0"/>
              </a:rPr>
              <a:t>Backtrack</a:t>
            </a:r>
            <a:r>
              <a:rPr lang="zh-CN" altLang="en-US" dirty="0">
                <a:latin typeface="Times New Roman" pitchFamily="18" charset="0"/>
                <a:ea typeface="SimSun" pitchFamily="2" charset="-122"/>
                <a:cs typeface="Times New Roman" pitchFamily="18" charset="0"/>
              </a:rPr>
              <a:t>算法就是深度优先搜索算法与</a:t>
            </a:r>
            <a:r>
              <a:rPr lang="en-US" dirty="0">
                <a:latin typeface="Times New Roman" pitchFamily="18" charset="0"/>
                <a:ea typeface="SimSun" pitchFamily="2" charset="-122"/>
                <a:cs typeface="Times New Roman" pitchFamily="18" charset="0"/>
              </a:rPr>
              <a:t>3</a:t>
            </a:r>
            <a:r>
              <a:rPr lang="zh-CN" altLang="en-US" dirty="0">
                <a:latin typeface="Times New Roman" pitchFamily="18" charset="0"/>
                <a:ea typeface="SimSun" pitchFamily="2" charset="-122"/>
                <a:cs typeface="Times New Roman" pitchFamily="18" charset="0"/>
              </a:rPr>
              <a:t>个函数的结合</a:t>
            </a:r>
            <a:r>
              <a:rPr lang="en-US" dirty="0">
                <a:latin typeface="Times New Roman" pitchFamily="18" charset="0"/>
                <a:ea typeface="SimSun" pitchFamily="2" charset="-122"/>
                <a:cs typeface="Times New Roman" pitchFamily="18" charset="0"/>
              </a:rPr>
              <a:t>:</a:t>
            </a:r>
          </a:p>
          <a:p>
            <a:pPr marL="457200" lvl="0" indent="-457200">
              <a:buAutoNum type="arabicParenBoth"/>
            </a:pPr>
            <a:r>
              <a:rPr lang="zh-CN" altLang="en-US" dirty="0">
                <a:latin typeface="Times New Roman" pitchFamily="18" charset="0"/>
                <a:ea typeface="SimSun" pitchFamily="2" charset="-122"/>
                <a:cs typeface="Times New Roman" pitchFamily="18" charset="0"/>
              </a:rPr>
              <a:t>用函数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在扩展点计算所有可以访问的儿子。</a:t>
            </a:r>
            <a:endParaRPr lang="en-US" altLang="zh-CN" dirty="0">
              <a:latin typeface="Times New Roman" pitchFamily="18" charset="0"/>
              <a:ea typeface="SimSun" pitchFamily="2" charset="-122"/>
              <a:cs typeface="Times New Roman" pitchFamily="18" charset="0"/>
            </a:endParaRPr>
          </a:p>
          <a:p>
            <a:pPr marL="457200" lvl="0" indent="-457200">
              <a:buAutoNum type="arabicParenBoth"/>
            </a:pPr>
            <a:r>
              <a:rPr lang="zh-CN" altLang="en-US" dirty="0">
                <a:latin typeface="Times New Roman" pitchFamily="18" charset="0"/>
                <a:ea typeface="SimSun" pitchFamily="2" charset="-122"/>
                <a:cs typeface="Times New Roman" pitchFamily="18" charset="0"/>
              </a:rPr>
              <a:t>在被访问的儿子</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这一个点上，用限界函数</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判断是否中断对以</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为根的子树的访问而从</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回溯。</a:t>
            </a:r>
            <a:endParaRPr lang="en-US" altLang="zh-CN" dirty="0">
              <a:latin typeface="Times New Roman" pitchFamily="18" charset="0"/>
              <a:ea typeface="SimSun" pitchFamily="2" charset="-122"/>
              <a:cs typeface="Times New Roman" pitchFamily="18" charset="0"/>
            </a:endParaRPr>
          </a:p>
          <a:p>
            <a:pPr marL="457200" lvl="0" indent="-457200">
              <a:buAutoNum type="arabicParenBoth"/>
            </a:pPr>
            <a:r>
              <a:rPr lang="zh-CN" altLang="en-US" dirty="0">
                <a:latin typeface="Times New Roman" pitchFamily="18" charset="0"/>
                <a:ea typeface="SimSun" pitchFamily="2" charset="-122"/>
                <a:cs typeface="Times New Roman" pitchFamily="18" charset="0"/>
              </a:rPr>
              <a:t>如果是，</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成死点，算法回溯到</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的父结点，否则用函数</a:t>
            </a:r>
            <a:r>
              <a:rPr lang="en-US" dirty="0">
                <a:latin typeface="Times New Roman" pitchFamily="18" charset="0"/>
                <a:ea typeface="SimSun" pitchFamily="2" charset="-122"/>
                <a:cs typeface="Times New Roman" pitchFamily="18" charset="0"/>
              </a:rPr>
              <a:t>Answer</a:t>
            </a:r>
            <a:r>
              <a:rPr lang="zh-CN" altLang="en-US" dirty="0">
                <a:latin typeface="Times New Roman" pitchFamily="18" charset="0"/>
                <a:ea typeface="SimSun" pitchFamily="2" charset="-122"/>
                <a:cs typeface="Times New Roman" pitchFamily="18" charset="0"/>
              </a:rPr>
              <a:t>判断</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是否是答案点。</a:t>
            </a:r>
            <a:endParaRPr lang="en-US" altLang="zh-CN" dirty="0">
              <a:latin typeface="Times New Roman" pitchFamily="18" charset="0"/>
              <a:ea typeface="SimSun" pitchFamily="2" charset="-122"/>
              <a:cs typeface="Times New Roman" pitchFamily="18" charset="0"/>
            </a:endParaRPr>
          </a:p>
          <a:p>
            <a:pPr marL="457200" lvl="0" indent="-457200">
              <a:buAutoNum type="arabicParenBoth"/>
            </a:pP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是答案点，则输出。</a:t>
            </a:r>
            <a:endParaRPr lang="en-US" altLang="zh-CN" dirty="0">
              <a:latin typeface="Times New Roman" pitchFamily="18" charset="0"/>
              <a:ea typeface="SimSun" pitchFamily="2" charset="-122"/>
              <a:cs typeface="Times New Roman" pitchFamily="18" charset="0"/>
            </a:endParaRPr>
          </a:p>
          <a:p>
            <a:pPr marL="457200" lvl="0" indent="-457200">
              <a:buAutoNum type="arabicParenBoth"/>
            </a:pPr>
            <a:r>
              <a:rPr lang="zh-CN" altLang="en-US" dirty="0">
                <a:latin typeface="Times New Roman" pitchFamily="18" charset="0"/>
                <a:ea typeface="SimSun" pitchFamily="2" charset="-122"/>
                <a:cs typeface="Times New Roman" pitchFamily="18" charset="0"/>
              </a:rPr>
              <a:t>如果</a:t>
            </a:r>
            <a:r>
              <a:rPr lang="en-US" altLang="zh-CN"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是活点，以点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为扩展点继续向下搜索。</a:t>
            </a:r>
            <a:endParaRPr lang="en-US" altLang="zh-CN" dirty="0">
              <a:latin typeface="Times New Roman" pitchFamily="18" charset="0"/>
              <a:ea typeface="SimSun" pitchFamily="2" charset="-122"/>
              <a:cs typeface="Times New Roman" pitchFamily="18" charset="0"/>
            </a:endParaRPr>
          </a:p>
        </p:txBody>
      </p:sp>
      <p:pic>
        <p:nvPicPr>
          <p:cNvPr id="5" name="图片 4">
            <a:extLst>
              <a:ext uri="{FF2B5EF4-FFF2-40B4-BE49-F238E27FC236}">
                <a16:creationId xmlns:a16="http://schemas.microsoft.com/office/drawing/2014/main" id="{F1506E32-DE4A-6ADC-79BF-7D119E43C7D2}"/>
              </a:ext>
            </a:extLst>
          </p:cNvPr>
          <p:cNvPicPr>
            <a:picLocks noChangeAspect="1"/>
          </p:cNvPicPr>
          <p:nvPr/>
        </p:nvPicPr>
        <p:blipFill>
          <a:blip r:embed="rId2"/>
          <a:stretch>
            <a:fillRect/>
          </a:stretch>
        </p:blipFill>
        <p:spPr>
          <a:xfrm>
            <a:off x="1447800" y="2917921"/>
            <a:ext cx="7543800" cy="3715094"/>
          </a:xfrm>
          <a:prstGeom prst="rect">
            <a:avLst/>
          </a:prstGeom>
          <a:ln w="22225">
            <a:solidFill>
              <a:srgbClr val="FF0000"/>
            </a:solidFill>
          </a:ln>
        </p:spPr>
      </p:pic>
    </p:spTree>
    <p:extLst>
      <p:ext uri="{BB962C8B-B14F-4D97-AF65-F5344CB8AC3E}">
        <p14:creationId xmlns:p14="http://schemas.microsoft.com/office/powerpoint/2010/main" val="68864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16-11</a:t>
            </a:r>
          </a:p>
        </p:txBody>
      </p:sp>
      <p:sp>
        <p:nvSpPr>
          <p:cNvPr id="4" name="TextBox 3"/>
          <p:cNvSpPr txBox="1"/>
          <p:nvPr/>
        </p:nvSpPr>
        <p:spPr>
          <a:xfrm>
            <a:off x="687160" y="783771"/>
            <a:ext cx="7467600" cy="5118068"/>
          </a:xfrm>
          <a:prstGeom prst="rect">
            <a:avLst/>
          </a:prstGeom>
          <a:noFill/>
        </p:spPr>
        <p:txBody>
          <a:bodyPr wrap="square" rtlCol="0">
            <a:spAutoFit/>
          </a:bodyPr>
          <a:lstStyle/>
          <a:p>
            <a:endParaRPr lang="en-US" altLang="zh-CN" sz="2400" b="1"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是搜索树中第</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层的一个点</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。我们考虑如何设计儿子函数</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、限界函数</a:t>
            </a:r>
            <a:r>
              <a:rPr lang="en-US" i="1" dirty="0">
                <a:latin typeface="Times New Roman" pitchFamily="18" charset="0"/>
                <a:ea typeface="SimSun" pitchFamily="2" charset="-122"/>
                <a:cs typeface="Times New Roman" pitchFamily="18" charset="0"/>
              </a:rPr>
              <a:t>B</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、和</a:t>
            </a:r>
            <a:r>
              <a:rPr lang="en-US" dirty="0">
                <a:latin typeface="Times New Roman" pitchFamily="18" charset="0"/>
                <a:ea typeface="SimSun" pitchFamily="2" charset="-122"/>
                <a:cs typeface="Times New Roman" pitchFamily="18" charset="0"/>
              </a:rPr>
              <a:t>Answer</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a:t>
            </a:r>
            <a:endParaRPr lang="en-US" altLang="zh-CN" dirty="0">
              <a:latin typeface="Times New Roman" pitchFamily="18" charset="0"/>
              <a:ea typeface="SimSun" pitchFamily="2" charset="-122"/>
              <a:cs typeface="Times New Roman" pitchFamily="18" charset="0"/>
            </a:endParaRPr>
          </a:p>
          <a:p>
            <a:pPr marL="457200" indent="-457200">
              <a:lnSpc>
                <a:spcPct val="150000"/>
              </a:lnSpc>
              <a:buAutoNum type="arabicParenBoth"/>
            </a:pPr>
            <a:r>
              <a:rPr lang="zh-CN" altLang="en-US" b="1" dirty="0">
                <a:latin typeface="Times New Roman" pitchFamily="18" charset="0"/>
                <a:ea typeface="SimSun" pitchFamily="2" charset="-122"/>
                <a:cs typeface="Times New Roman" pitchFamily="18" charset="0"/>
              </a:rPr>
              <a:t>儿子</a:t>
            </a:r>
            <a:r>
              <a:rPr lang="en-US" b="1" dirty="0" err="1">
                <a:latin typeface="Times New Roman" pitchFamily="18" charset="0"/>
                <a:ea typeface="SimSun" pitchFamily="2" charset="-122"/>
                <a:cs typeface="Times New Roman" pitchFamily="18" charset="0"/>
              </a:rPr>
              <a:t>函数</a:t>
            </a:r>
            <a:r>
              <a:rPr lang="en-US" b="1" i="1" dirty="0" err="1">
                <a:latin typeface="Times New Roman" pitchFamily="18" charset="0"/>
                <a:ea typeface="SimSun" pitchFamily="2" charset="-122"/>
                <a:cs typeface="Times New Roman" pitchFamily="18" charset="0"/>
              </a:rPr>
              <a:t>T</a:t>
            </a:r>
            <a:r>
              <a:rPr lang="en-US" altLang="zh-CN" b="1" dirty="0">
                <a:latin typeface="Times New Roman" pitchFamily="18" charset="0"/>
                <a:ea typeface="SimSun" pitchFamily="2" charset="-122"/>
                <a:cs typeface="Times New Roman" pitchFamily="18" charset="0"/>
              </a:rPr>
              <a:t>()</a:t>
            </a:r>
            <a:endParaRPr lang="en-US" b="1" i="1" dirty="0">
              <a:latin typeface="Times New Roman" pitchFamily="18" charset="0"/>
              <a:ea typeface="SimSun" pitchFamily="2" charset="-122"/>
              <a:cs typeface="Times New Roman" pitchFamily="18" charset="0"/>
            </a:endParaRPr>
          </a:p>
          <a:p>
            <a:pPr marL="457200">
              <a:lnSpc>
                <a:spcPct val="150000"/>
              </a:lnSpc>
            </a:pPr>
            <a:r>
              <a:rPr lang="zh-CN" altLang="en-US" dirty="0">
                <a:latin typeface="Times New Roman" pitchFamily="18" charset="0"/>
                <a:ea typeface="SimSun" pitchFamily="2" charset="-122"/>
                <a:cs typeface="Times New Roman" pitchFamily="18" charset="0"/>
              </a:rPr>
              <a:t>因为第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个皇后放在第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行，根据显式约束，儿子集合</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包含</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之间任意与</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不同的整数，即</a:t>
            </a:r>
            <a:endParaRPr lang="en-US" altLang="zh-CN" dirty="0">
              <a:latin typeface="Times New Roman" pitchFamily="18" charset="0"/>
              <a:ea typeface="SimSun" pitchFamily="2" charset="-122"/>
              <a:cs typeface="Times New Roman" pitchFamily="18" charset="0"/>
            </a:endParaRPr>
          </a:p>
          <a:p>
            <a:pPr marL="457200">
              <a:lnSpc>
                <a:spcPct val="150000"/>
              </a:lnSpc>
            </a:pP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dirty="0">
                <a:solidFill>
                  <a:srgbClr val="0000FF"/>
                </a:solidFill>
                <a:highlight>
                  <a:srgbClr val="FFFF00"/>
                </a:highlight>
                <a:latin typeface="Times New Roman" pitchFamily="18" charset="0"/>
                <a:ea typeface="SimSun" pitchFamily="2" charset="-122"/>
                <a:cs typeface="Times New Roman" pitchFamily="18" charset="0"/>
              </a:rPr>
              <a:t>{1, 2, …, </a:t>
            </a:r>
            <a:r>
              <a:rPr lang="en-US" i="1" dirty="0">
                <a:solidFill>
                  <a:srgbClr val="0000FF"/>
                </a:solidFill>
                <a:highlight>
                  <a:srgbClr val="FFFF00"/>
                </a:highlight>
                <a:latin typeface="Times New Roman" pitchFamily="18" charset="0"/>
                <a:ea typeface="SimSun" pitchFamily="2" charset="-122"/>
                <a:cs typeface="Times New Roman" pitchFamily="18" charset="0"/>
              </a:rPr>
              <a:t>n</a:t>
            </a:r>
            <a:r>
              <a:rPr lang="en-US" dirty="0">
                <a:solidFill>
                  <a:srgbClr val="0000FF"/>
                </a:solidFill>
                <a:highlight>
                  <a:srgbClr val="FFFF00"/>
                </a:highlight>
                <a:latin typeface="Times New Roman" pitchFamily="18" charset="0"/>
                <a:ea typeface="SimSun" pitchFamily="2" charset="-122"/>
                <a:cs typeface="Times New Roman" pitchFamily="18" charset="0"/>
              </a:rPr>
              <a:t>} </a:t>
            </a:r>
            <a:r>
              <a:rPr lang="en-US" dirty="0">
                <a:solidFill>
                  <a:srgbClr val="FF0000"/>
                </a:solidFill>
                <a:highlight>
                  <a:srgbClr val="00FFFF"/>
                </a:highlight>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r>
              <a:rPr lang="en-US" dirty="0">
                <a:solidFill>
                  <a:srgbClr val="0000FF"/>
                </a:solidFill>
                <a:highlight>
                  <a:srgbClr val="FFFF00"/>
                </a:highlight>
                <a:latin typeface="Times New Roman" pitchFamily="18" charset="0"/>
                <a:ea typeface="SimSun" pitchFamily="2" charset="-122"/>
                <a:cs typeface="Times New Roman" pitchFamily="18" charset="0"/>
              </a:rPr>
              <a:t>{</a:t>
            </a:r>
            <a:r>
              <a:rPr lang="en-US" i="1" dirty="0">
                <a:solidFill>
                  <a:srgbClr val="0000FF"/>
                </a:solidFill>
                <a:highlight>
                  <a:srgbClr val="FFFF00"/>
                </a:highlight>
                <a:latin typeface="Times New Roman" pitchFamily="18" charset="0"/>
                <a:ea typeface="SimSun" pitchFamily="2" charset="-122"/>
                <a:cs typeface="Times New Roman" pitchFamily="18" charset="0"/>
              </a:rPr>
              <a:t>x</a:t>
            </a:r>
            <a:r>
              <a:rPr lang="en-US" dirty="0">
                <a:solidFill>
                  <a:srgbClr val="0000FF"/>
                </a:solidFill>
                <a:highlight>
                  <a:srgbClr val="FFFF00"/>
                </a:highlight>
                <a:latin typeface="Times New Roman" pitchFamily="18" charset="0"/>
                <a:ea typeface="SimSun" pitchFamily="2" charset="-122"/>
                <a:cs typeface="Times New Roman" pitchFamily="18" charset="0"/>
              </a:rPr>
              <a:t>[1], </a:t>
            </a:r>
            <a:r>
              <a:rPr lang="en-US" i="1" dirty="0">
                <a:solidFill>
                  <a:srgbClr val="0000FF"/>
                </a:solidFill>
                <a:highlight>
                  <a:srgbClr val="FFFF00"/>
                </a:highlight>
                <a:latin typeface="Times New Roman" pitchFamily="18" charset="0"/>
                <a:ea typeface="SimSun" pitchFamily="2" charset="-122"/>
                <a:cs typeface="Times New Roman" pitchFamily="18" charset="0"/>
              </a:rPr>
              <a:t>x</a:t>
            </a:r>
            <a:r>
              <a:rPr lang="en-US" dirty="0">
                <a:solidFill>
                  <a:srgbClr val="0000FF"/>
                </a:solidFill>
                <a:highlight>
                  <a:srgbClr val="FFFF00"/>
                </a:highlight>
                <a:latin typeface="Times New Roman" pitchFamily="18" charset="0"/>
                <a:ea typeface="SimSun" pitchFamily="2" charset="-122"/>
                <a:cs typeface="Times New Roman" pitchFamily="18" charset="0"/>
              </a:rPr>
              <a:t>[2], …, </a:t>
            </a:r>
            <a:r>
              <a:rPr lang="en-US" i="1" dirty="0">
                <a:solidFill>
                  <a:srgbClr val="0000FF"/>
                </a:solidFill>
                <a:highlight>
                  <a:srgbClr val="FFFF00"/>
                </a:highlight>
                <a:latin typeface="Times New Roman" pitchFamily="18" charset="0"/>
                <a:ea typeface="SimSun" pitchFamily="2" charset="-122"/>
                <a:cs typeface="Times New Roman" pitchFamily="18" charset="0"/>
              </a:rPr>
              <a:t>x</a:t>
            </a:r>
            <a:r>
              <a:rPr lang="en-US" dirty="0">
                <a:solidFill>
                  <a:srgbClr val="0000FF"/>
                </a:solidFill>
                <a:highlight>
                  <a:srgbClr val="FFFF00"/>
                </a:highlight>
                <a:latin typeface="Times New Roman" pitchFamily="18" charset="0"/>
                <a:ea typeface="SimSun" pitchFamily="2" charset="-122"/>
                <a:cs typeface="Times New Roman" pitchFamily="18" charset="0"/>
              </a:rPr>
              <a:t>[</a:t>
            </a:r>
            <a:r>
              <a:rPr lang="en-US" i="1" dirty="0">
                <a:solidFill>
                  <a:srgbClr val="0000FF"/>
                </a:solidFill>
                <a:highlight>
                  <a:srgbClr val="FFFF00"/>
                </a:highlight>
                <a:latin typeface="Times New Roman" pitchFamily="18" charset="0"/>
                <a:ea typeface="SimSun" pitchFamily="2" charset="-122"/>
                <a:cs typeface="Times New Roman" pitchFamily="18" charset="0"/>
              </a:rPr>
              <a:t>k</a:t>
            </a:r>
            <a:r>
              <a:rPr lang="en-US" dirty="0">
                <a:solidFill>
                  <a:srgbClr val="0000FF"/>
                </a:solidFill>
                <a:highlight>
                  <a:srgbClr val="FFFF00"/>
                </a:highlight>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AutoNum type="arabicParenBoth" startAt="2"/>
            </a:pPr>
            <a:r>
              <a:rPr lang="zh-CN" altLang="en-US" b="1" dirty="0">
                <a:latin typeface="Times New Roman" pitchFamily="18" charset="0"/>
                <a:ea typeface="SimSun" pitchFamily="2" charset="-122"/>
                <a:cs typeface="Times New Roman" pitchFamily="18" charset="0"/>
              </a:rPr>
              <a:t>限界函数</a:t>
            </a:r>
            <a:r>
              <a:rPr lang="en-US" b="1" i="1" dirty="0">
                <a:latin typeface="Times New Roman" pitchFamily="18" charset="0"/>
                <a:ea typeface="SimSun" pitchFamily="2" charset="-122"/>
                <a:cs typeface="Times New Roman" pitchFamily="18" charset="0"/>
              </a:rPr>
              <a:t>B</a:t>
            </a:r>
            <a:r>
              <a:rPr lang="en-US" altLang="zh-CN" b="1" dirty="0">
                <a:latin typeface="Times New Roman" pitchFamily="18" charset="0"/>
                <a:ea typeface="SimSun" pitchFamily="2" charset="-122"/>
                <a:cs typeface="Times New Roman" pitchFamily="18" charset="0"/>
              </a:rPr>
              <a:t>()</a:t>
            </a:r>
            <a:endParaRPr lang="en-US" b="1" dirty="0">
              <a:latin typeface="Times New Roman" pitchFamily="18" charset="0"/>
              <a:ea typeface="SimSun" pitchFamily="2" charset="-122"/>
              <a:cs typeface="Times New Roman" pitchFamily="18" charset="0"/>
            </a:endParaRPr>
          </a:p>
          <a:p>
            <a:pPr marL="457200">
              <a:lnSpc>
                <a:spcPct val="150000"/>
              </a:lnSpc>
            </a:pPr>
            <a:r>
              <a:rPr lang="zh-CN" altLang="en-US" dirty="0">
                <a:latin typeface="Times New Roman" pitchFamily="18" charset="0"/>
                <a:ea typeface="SimSun" pitchFamily="2" charset="-122"/>
                <a:cs typeface="Times New Roman" pitchFamily="18" charset="0"/>
              </a:rPr>
              <a:t>点</a:t>
            </a:r>
            <a:r>
              <a:rPr lang="en-US" altLang="zh-CN"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的儿子</a:t>
            </a:r>
            <a:r>
              <a:rPr lang="en-US" i="1" dirty="0">
                <a:latin typeface="Times New Roman" pitchFamily="18" charset="0"/>
                <a:ea typeface="SimSun" pitchFamily="2" charset="-122"/>
                <a:cs typeface="Times New Roman" pitchFamily="18" charset="0"/>
              </a:rPr>
              <a:t>y</a:t>
            </a:r>
            <a:r>
              <a:rPr lang="zh-CN" altLang="en-US" dirty="0">
                <a:latin typeface="Times New Roman" pitchFamily="18" charset="0"/>
                <a:ea typeface="SimSun" pitchFamily="2" charset="-122"/>
                <a:cs typeface="Times New Roman" pitchFamily="18" charset="0"/>
              </a:rPr>
              <a:t>成为活点的前提条件是第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个皇后不与前面</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个皇后相互攻击。假设第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个皇后位置是</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，前面某皇后位置是</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&lt;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，它们会相互攻击当且仅当</a:t>
            </a:r>
            <a:r>
              <a:rPr lang="en-US" dirty="0">
                <a:latin typeface="Times New Roman" pitchFamily="18" charset="0"/>
                <a:ea typeface="SimSun" pitchFamily="2" charset="-122"/>
                <a:cs typeface="Times New Roman" pitchFamily="18" charset="0"/>
              </a:rPr>
              <a:t>(</a:t>
            </a:r>
            <a:r>
              <a:rPr lang="en-US" i="1" dirty="0">
                <a:highlight>
                  <a:srgbClr val="00FFFF"/>
                </a:highlight>
                <a:latin typeface="Times New Roman" pitchFamily="18" charset="0"/>
                <a:ea typeface="SimSun" pitchFamily="2" charset="-122"/>
                <a:cs typeface="Times New Roman" pitchFamily="18" charset="0"/>
              </a:rPr>
              <a:t>j </a:t>
            </a:r>
            <a:r>
              <a:rPr lang="en-US" dirty="0">
                <a:highlight>
                  <a:srgbClr val="00FFFF"/>
                </a:highlight>
                <a:latin typeface="Times New Roman" pitchFamily="18" charset="0"/>
                <a:ea typeface="SimSun" pitchFamily="2" charset="-122"/>
                <a:cs typeface="Times New Roman" pitchFamily="18" charset="0"/>
              </a:rPr>
              <a:t>= </a:t>
            </a:r>
            <a:r>
              <a:rPr lang="en-US" i="1" dirty="0">
                <a:highlight>
                  <a:srgbClr val="00FFFF"/>
                </a:highlight>
                <a:latin typeface="Times New Roman" pitchFamily="18" charset="0"/>
                <a:ea typeface="SimSun" pitchFamily="2" charset="-122"/>
                <a:cs typeface="Times New Roman" pitchFamily="18" charset="0"/>
              </a:rPr>
              <a:t>l</a:t>
            </a:r>
            <a:r>
              <a:rPr lang="en-US" dirty="0">
                <a:highlight>
                  <a:srgbClr val="00FFFF"/>
                </a:highlight>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或</a:t>
            </a:r>
            <a:r>
              <a:rPr lang="en-US" dirty="0">
                <a:latin typeface="Times New Roman" pitchFamily="18" charset="0"/>
                <a:ea typeface="SimSun" pitchFamily="2" charset="-122"/>
                <a:cs typeface="Times New Roman" pitchFamily="18" charset="0"/>
              </a:rPr>
              <a:t> </a:t>
            </a:r>
            <a:r>
              <a:rPr lang="en-US" dirty="0">
                <a:highlight>
                  <a:srgbClr val="00FFFF"/>
                </a:highlight>
                <a:latin typeface="Times New Roman" pitchFamily="18" charset="0"/>
                <a:ea typeface="SimSun" pitchFamily="2" charset="-122"/>
                <a:cs typeface="Times New Roman" pitchFamily="18" charset="0"/>
              </a:rPr>
              <a:t>|</a:t>
            </a:r>
            <a:r>
              <a:rPr lang="en-US" i="1" dirty="0" err="1">
                <a:highlight>
                  <a:srgbClr val="00FFFF"/>
                </a:highlight>
                <a:latin typeface="Times New Roman" pitchFamily="18" charset="0"/>
                <a:ea typeface="SimSun" pitchFamily="2" charset="-122"/>
                <a:cs typeface="Times New Roman" pitchFamily="18" charset="0"/>
              </a:rPr>
              <a:t>i</a:t>
            </a:r>
            <a:r>
              <a:rPr lang="en-US" dirty="0">
                <a:highlight>
                  <a:srgbClr val="00FFFF"/>
                </a:highlight>
                <a:latin typeface="Times New Roman" pitchFamily="18" charset="0"/>
                <a:ea typeface="SimSun" pitchFamily="2" charset="-122"/>
                <a:cs typeface="Times New Roman" pitchFamily="18" charset="0"/>
              </a:rPr>
              <a:t> - </a:t>
            </a:r>
            <a:r>
              <a:rPr lang="en-US" i="1" dirty="0">
                <a:highlight>
                  <a:srgbClr val="00FFFF"/>
                </a:highlight>
                <a:latin typeface="Times New Roman" pitchFamily="18" charset="0"/>
                <a:ea typeface="SimSun" pitchFamily="2" charset="-122"/>
                <a:cs typeface="Times New Roman" pitchFamily="18" charset="0"/>
              </a:rPr>
              <a:t>k</a:t>
            </a:r>
            <a:r>
              <a:rPr lang="en-US" dirty="0">
                <a:highlight>
                  <a:srgbClr val="00FFFF"/>
                </a:highlight>
                <a:latin typeface="Times New Roman" pitchFamily="18" charset="0"/>
                <a:ea typeface="SimSun" pitchFamily="2" charset="-122"/>
                <a:cs typeface="Times New Roman" pitchFamily="18" charset="0"/>
              </a:rPr>
              <a:t>| = |</a:t>
            </a:r>
            <a:r>
              <a:rPr lang="en-US" i="1" dirty="0">
                <a:highlight>
                  <a:srgbClr val="00FFFF"/>
                </a:highlight>
                <a:latin typeface="Times New Roman" pitchFamily="18" charset="0"/>
                <a:ea typeface="SimSun" pitchFamily="2" charset="-122"/>
                <a:cs typeface="Times New Roman" pitchFamily="18" charset="0"/>
              </a:rPr>
              <a:t>j </a:t>
            </a:r>
            <a:r>
              <a:rPr lang="en-US" dirty="0">
                <a:highlight>
                  <a:srgbClr val="00FFFF"/>
                </a:highlight>
                <a:latin typeface="Times New Roman" pitchFamily="18" charset="0"/>
                <a:ea typeface="SimSun" pitchFamily="2" charset="-122"/>
                <a:cs typeface="Times New Roman" pitchFamily="18" charset="0"/>
              </a:rPr>
              <a:t>- </a:t>
            </a:r>
            <a:r>
              <a:rPr lang="en-US" i="1" dirty="0">
                <a:highlight>
                  <a:srgbClr val="00FFFF"/>
                </a:highlight>
                <a:latin typeface="Times New Roman" pitchFamily="18" charset="0"/>
                <a:ea typeface="SimSun" pitchFamily="2" charset="-122"/>
                <a:cs typeface="Times New Roman" pitchFamily="18" charset="0"/>
              </a:rPr>
              <a:t>l</a:t>
            </a:r>
            <a:r>
              <a:rPr lang="en-US" dirty="0">
                <a:highlight>
                  <a:srgbClr val="00FFFF"/>
                </a:highlight>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所以，限界函数可以由下面的子程序实现。</a:t>
            </a:r>
            <a:endParaRPr lang="en-US" dirty="0">
              <a:latin typeface="Times New Roman" pitchFamily="18" charset="0"/>
              <a:ea typeface="SimSun" pitchFamily="2" charset="-122"/>
              <a:cs typeface="Times New Roman" pitchFamily="18" charset="0"/>
            </a:endParaRPr>
          </a:p>
        </p:txBody>
      </p:sp>
      <p:sp>
        <p:nvSpPr>
          <p:cNvPr id="3" name="文本框 2">
            <a:extLst>
              <a:ext uri="{FF2B5EF4-FFF2-40B4-BE49-F238E27FC236}">
                <a16:creationId xmlns:a16="http://schemas.microsoft.com/office/drawing/2014/main" id="{891BEB23-D1F3-B41C-32D5-590BF6EEDF6A}"/>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1</a:t>
            </a:r>
            <a:r>
              <a:rPr lang="zh-CN" altLang="en-US" sz="2800" b="1" dirty="0">
                <a:latin typeface="Times New Roman" pitchFamily="18" charset="0"/>
                <a:ea typeface="SimSun" pitchFamily="2" charset="-122"/>
                <a:cs typeface="Times New Roman" pitchFamily="18" charset="0"/>
              </a:rPr>
              <a:t>：</a:t>
            </a:r>
            <a:r>
              <a:rPr lang="en-US" altLang="zh-CN" sz="2800" b="1" i="1" dirty="0">
                <a:latin typeface="Times New Roman" pitchFamily="18" charset="0"/>
                <a:ea typeface="SimSun" pitchFamily="2" charset="-122"/>
                <a:cs typeface="Times New Roman" pitchFamily="18" charset="0"/>
              </a:rPr>
              <a:t>n</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皇后问题（</a:t>
            </a:r>
            <a:r>
              <a:rPr lang="en-US" altLang="zh-CN" sz="2800" b="1" dirty="0">
                <a:latin typeface="Times New Roman" pitchFamily="18" charset="0"/>
                <a:ea typeface="SimSun" pitchFamily="2" charset="-122"/>
                <a:cs typeface="Times New Roman" pitchFamily="18" charset="0"/>
              </a:rPr>
              <a:t>1/4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8551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16-12</a:t>
            </a:r>
          </a:p>
        </p:txBody>
      </p:sp>
      <p:sp>
        <p:nvSpPr>
          <p:cNvPr id="3" name="TextBox 2"/>
          <p:cNvSpPr txBox="1"/>
          <p:nvPr/>
        </p:nvSpPr>
        <p:spPr>
          <a:xfrm>
            <a:off x="838200" y="990600"/>
            <a:ext cx="8153400" cy="4471737"/>
          </a:xfrm>
          <a:prstGeom prst="rect">
            <a:avLst/>
          </a:prstGeom>
          <a:noFill/>
        </p:spPr>
        <p:txBody>
          <a:bodyPr wrap="square" rtlCol="0">
            <a:spAutoFit/>
          </a:bodyPr>
          <a:lstStyle/>
          <a:p>
            <a:pPr marL="265113"/>
            <a:r>
              <a:rPr lang="en-US" b="1"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p>
          <a:p>
            <a:pPr marL="265113"/>
            <a:r>
              <a:rPr lang="en-US" b="1" i="1"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zh-CN" altLang="en-US" dirty="0">
                <a:latin typeface="Times New Roman" pitchFamily="18" charset="0"/>
                <a:ea typeface="SimSun" pitchFamily="2" charset="-122"/>
                <a:cs typeface="Times New Roman" pitchFamily="18" charset="0"/>
              </a:rPr>
              <a:t>是目前前面</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个皇后的位置，而</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是要检查的第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个皇后的位置</a:t>
            </a:r>
            <a:endParaRPr lang="en-US" dirty="0">
              <a:latin typeface="Times New Roman" pitchFamily="18" charset="0"/>
              <a:ea typeface="SimSun" pitchFamily="2" charset="-122"/>
              <a:cs typeface="Times New Roman" pitchFamily="18" charset="0"/>
            </a:endParaRPr>
          </a:p>
          <a:p>
            <a:pPr marL="265113" lvl="0"/>
            <a:r>
              <a:rPr lang="en-US" b="1" dirty="0">
                <a:latin typeface="Times New Roman" pitchFamily="18" charset="0"/>
                <a:ea typeface="SimSun" pitchFamily="2" charset="-122"/>
                <a:cs typeface="Times New Roman" pitchFamily="18" charset="0"/>
              </a:rPr>
              <a:t>for</a:t>
            </a:r>
            <a:r>
              <a:rPr lang="en-US" b="1"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p>
          <a:p>
            <a:pPr marL="265113" lvl="0"/>
            <a:r>
              <a:rPr lang="en-US" b="1" dirty="0">
                <a:latin typeface="Times New Roman" pitchFamily="18" charset="0"/>
                <a:ea typeface="SimSun" pitchFamily="2" charset="-122"/>
                <a:cs typeface="Times New Roman" pitchFamily="18" charset="0"/>
              </a:rPr>
              <a:t>	if</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or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第一个条件</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同列；第二个</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同对角线</a:t>
            </a:r>
            <a:endParaRPr lang="en-US" dirty="0">
              <a:latin typeface="Times New Roman" pitchFamily="18" charset="0"/>
              <a:ea typeface="SimSun" pitchFamily="2" charset="-122"/>
              <a:cs typeface="Times New Roman" pitchFamily="18" charset="0"/>
            </a:endParaRPr>
          </a:p>
          <a:p>
            <a:pPr marL="265113" lvl="0"/>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return</a:t>
            </a:r>
            <a:r>
              <a:rPr lang="en-US"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false</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265113" lvl="0"/>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marL="265113" lvl="0"/>
            <a:r>
              <a:rPr lang="en-US" b="1" dirty="0" err="1">
                <a:latin typeface="Times New Roman" pitchFamily="18" charset="0"/>
                <a:ea typeface="SimSun" pitchFamily="2" charset="-122"/>
                <a:cs typeface="Times New Roman" pitchFamily="18" charset="0"/>
              </a:rPr>
              <a:t>endfor</a:t>
            </a:r>
            <a:endParaRPr lang="en-US" dirty="0">
              <a:latin typeface="Times New Roman" pitchFamily="18" charset="0"/>
              <a:ea typeface="SimSun" pitchFamily="2" charset="-122"/>
              <a:cs typeface="Times New Roman" pitchFamily="18" charset="0"/>
            </a:endParaRPr>
          </a:p>
          <a:p>
            <a:pPr marL="265113" lvl="0"/>
            <a:r>
              <a:rPr lang="en-US" b="1" dirty="0">
                <a:latin typeface="Times New Roman" pitchFamily="18" charset="0"/>
                <a:ea typeface="SimSun" pitchFamily="2" charset="-122"/>
                <a:cs typeface="Times New Roman" pitchFamily="18" charset="0"/>
              </a:rPr>
              <a:t>return </a:t>
            </a:r>
            <a:r>
              <a:rPr lang="en-US" cap="small" dirty="0">
                <a:latin typeface="Times New Roman" pitchFamily="18" charset="0"/>
                <a:ea typeface="SimSun" pitchFamily="2" charset="-122"/>
                <a:cs typeface="Times New Roman" pitchFamily="18" charset="0"/>
              </a:rPr>
              <a:t>true</a:t>
            </a:r>
            <a:r>
              <a:rPr lang="en-US" dirty="0">
                <a:latin typeface="Times New Roman" pitchFamily="18" charset="0"/>
                <a:ea typeface="SimSun" pitchFamily="2" charset="-122"/>
                <a:cs typeface="Times New Roman" pitchFamily="18" charset="0"/>
              </a:rPr>
              <a:t>;</a:t>
            </a:r>
          </a:p>
          <a:p>
            <a:pPr marL="265113" lvl="0"/>
            <a:r>
              <a:rPr lang="en-US" b="1" dirty="0">
                <a:latin typeface="Times New Roman" pitchFamily="18" charset="0"/>
                <a:ea typeface="SimSun" pitchFamily="2" charset="-122"/>
                <a:cs typeface="Times New Roman" pitchFamily="18" charset="0"/>
              </a:rPr>
              <a:t>End</a:t>
            </a:r>
            <a:endParaRPr lang="en-US" dirty="0">
              <a:latin typeface="Times New Roman" pitchFamily="18" charset="0"/>
              <a:ea typeface="SimSun" pitchFamily="2" charset="-122"/>
              <a:cs typeface="Times New Roman" pitchFamily="18" charset="0"/>
            </a:endParaRPr>
          </a:p>
          <a:p>
            <a:endParaRPr lang="en-US" dirty="0"/>
          </a:p>
          <a:p>
            <a:pPr marL="457200" indent="-457200">
              <a:lnSpc>
                <a:spcPct val="150000"/>
              </a:lnSpc>
            </a:pPr>
            <a:r>
              <a:rPr lang="en-US" b="1" dirty="0">
                <a:latin typeface="Times New Roman" pitchFamily="18" charset="0"/>
                <a:ea typeface="SimSun" pitchFamily="2" charset="-122"/>
                <a:cs typeface="Times New Roman" pitchFamily="18" charset="0"/>
              </a:rPr>
              <a:t>(3)	</a:t>
            </a:r>
            <a:r>
              <a:rPr lang="en-US" b="1" dirty="0" err="1">
                <a:latin typeface="Times New Roman" pitchFamily="18" charset="0"/>
                <a:ea typeface="SimSun" pitchFamily="2" charset="-122"/>
                <a:cs typeface="Times New Roman" pitchFamily="18" charset="0"/>
              </a:rPr>
              <a:t>设计Answer</a:t>
            </a:r>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函数</a:t>
            </a:r>
            <a:endParaRPr lang="en-US" b="1" dirty="0">
              <a:latin typeface="Times New Roman" pitchFamily="18" charset="0"/>
              <a:ea typeface="SimSun" pitchFamily="2" charset="-122"/>
              <a:cs typeface="Times New Roman" pitchFamily="18" charset="0"/>
            </a:endParaRPr>
          </a:p>
          <a:p>
            <a:pPr marL="457200">
              <a:lnSpc>
                <a:spcPct val="150000"/>
              </a:lnSpc>
            </a:pPr>
            <a:r>
              <a:rPr lang="en-US" altLang="zh-CN"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a:t>
            </a:r>
            <a:r>
              <a:rPr lang="en-US" dirty="0" err="1">
                <a:latin typeface="Times New Roman" pitchFamily="18" charset="0"/>
                <a:ea typeface="SimSun" pitchFamily="2" charset="-122"/>
                <a:cs typeface="Times New Roman" pitchFamily="18" charset="0"/>
              </a:rPr>
              <a:t>问题的Answer</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函数很简单，只要</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且第</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个皇后的位置</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满足限界函数</a:t>
            </a:r>
            <a:r>
              <a:rPr lang="en-US" altLang="zh-CN"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，这个点就是答案点。</a:t>
            </a:r>
            <a:endParaRPr lang="en-US" altLang="zh-CN" dirty="0">
              <a:latin typeface="Times New Roman" pitchFamily="18" charset="0"/>
              <a:ea typeface="SimSun" pitchFamily="2" charset="-122"/>
              <a:cs typeface="Times New Roman" pitchFamily="18" charset="0"/>
            </a:endParaRPr>
          </a:p>
          <a:p>
            <a:pPr marL="457200" indent="-457200">
              <a:lnSpc>
                <a:spcPct val="150000"/>
              </a:lnSpc>
            </a:pPr>
            <a:r>
              <a:rPr lang="zh-CN" altLang="en-US" dirty="0">
                <a:latin typeface="Times New Roman" pitchFamily="18" charset="0"/>
                <a:ea typeface="SimSun" pitchFamily="2" charset="-122"/>
                <a:cs typeface="Times New Roman" pitchFamily="18" charset="0"/>
              </a:rPr>
              <a:t>根据以上讨论，</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皇后的回溯法搜索算法如下。</a:t>
            </a:r>
            <a:endParaRPr lang="en-US" dirty="0">
              <a:latin typeface="Times New Roman" pitchFamily="18" charset="0"/>
              <a:ea typeface="SimSun" pitchFamily="2" charset="-122"/>
              <a:cs typeface="Times New Roman" pitchFamily="18" charset="0"/>
            </a:endParaRPr>
          </a:p>
        </p:txBody>
      </p:sp>
      <p:sp>
        <p:nvSpPr>
          <p:cNvPr id="4" name="矩形 3">
            <a:extLst>
              <a:ext uri="{FF2B5EF4-FFF2-40B4-BE49-F238E27FC236}">
                <a16:creationId xmlns:a16="http://schemas.microsoft.com/office/drawing/2014/main" id="{34A0ED51-20E5-CDFC-45F1-3FA86AB879AE}"/>
              </a:ext>
            </a:extLst>
          </p:cNvPr>
          <p:cNvSpPr/>
          <p:nvPr/>
        </p:nvSpPr>
        <p:spPr>
          <a:xfrm>
            <a:off x="1066800" y="914400"/>
            <a:ext cx="77724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1D00C5A0-7903-A71D-3D65-78AFC924F2BE}"/>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1</a:t>
            </a:r>
            <a:r>
              <a:rPr lang="zh-CN" altLang="en-US" sz="2800" b="1" dirty="0">
                <a:latin typeface="Times New Roman" pitchFamily="18" charset="0"/>
                <a:ea typeface="SimSun" pitchFamily="2" charset="-122"/>
                <a:cs typeface="Times New Roman" pitchFamily="18" charset="0"/>
              </a:rPr>
              <a:t>： </a:t>
            </a:r>
            <a:r>
              <a:rPr lang="en-US" altLang="zh-CN" sz="2800" b="1" i="1" dirty="0">
                <a:latin typeface="Times New Roman" pitchFamily="18" charset="0"/>
                <a:ea typeface="SimSun" pitchFamily="2" charset="-122"/>
                <a:cs typeface="Times New Roman" pitchFamily="18" charset="0"/>
              </a:rPr>
              <a:t>n</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皇后问题（</a:t>
            </a:r>
            <a:r>
              <a:rPr lang="en-US" altLang="zh-CN" sz="2800" b="1" dirty="0">
                <a:latin typeface="Times New Roman" pitchFamily="18" charset="0"/>
                <a:ea typeface="SimSun" pitchFamily="2" charset="-122"/>
                <a:cs typeface="Times New Roman" pitchFamily="18" charset="0"/>
              </a:rPr>
              <a:t>2/4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44353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16-13</a:t>
            </a:r>
          </a:p>
        </p:txBody>
      </p:sp>
      <p:sp>
        <p:nvSpPr>
          <p:cNvPr id="3" name="TextBox 2"/>
          <p:cNvSpPr txBox="1"/>
          <p:nvPr/>
        </p:nvSpPr>
        <p:spPr>
          <a:xfrm>
            <a:off x="914400" y="914400"/>
            <a:ext cx="7315200" cy="4755148"/>
          </a:xfrm>
          <a:prstGeom prst="rect">
            <a:avLst/>
          </a:prstGeom>
          <a:noFill/>
        </p:spPr>
        <p:txBody>
          <a:bodyPr wrap="square" rtlCol="0">
            <a:spAutoFit/>
          </a:bodyPr>
          <a:lstStyle/>
          <a:p>
            <a:r>
              <a:rPr lang="en-US" sz="2400" b="1" i="1" dirty="0">
                <a:latin typeface="Times New Roman" pitchFamily="18" charset="0"/>
                <a:ea typeface="SimSun" pitchFamily="2" charset="-122"/>
                <a:cs typeface="Times New Roman" pitchFamily="18" charset="0"/>
              </a:rPr>
              <a:t>n</a:t>
            </a:r>
            <a:r>
              <a:rPr lang="en-US" sz="2400" b="1" dirty="0">
                <a:latin typeface="Times New Roman" pitchFamily="18" charset="0"/>
                <a:ea typeface="SimSun" pitchFamily="2" charset="-122"/>
                <a:cs typeface="Times New Roman" pitchFamily="18" charset="0"/>
              </a:rPr>
              <a:t>-queens</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k</a:t>
            </a:r>
            <a:r>
              <a:rPr lang="en-US" sz="2400" dirty="0">
                <a:latin typeface="Times New Roman" pitchFamily="18" charset="0"/>
                <a:ea typeface="SimSun" pitchFamily="2" charset="-122"/>
                <a:cs typeface="Times New Roman" pitchFamily="18" charset="0"/>
              </a:rPr>
              <a:t>, </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p>
          <a:p>
            <a:r>
              <a:rPr lang="en-US" dirty="0">
                <a:latin typeface="Times New Roman" pitchFamily="18" charset="0"/>
                <a:ea typeface="SimSun" pitchFamily="2" charset="-122"/>
                <a:cs typeface="Times New Roman" pitchFamily="18" charset="0"/>
              </a:rPr>
              <a:t>//input: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zh-CN" altLang="en-US" dirty="0">
                <a:latin typeface="Times New Roman" pitchFamily="18" charset="0"/>
                <a:ea typeface="SimSun" pitchFamily="2" charset="-122"/>
                <a:cs typeface="Times New Roman" pitchFamily="18" charset="0"/>
              </a:rPr>
              <a:t>搜索以</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为根的子树</a:t>
            </a:r>
            <a:endParaRPr lang="en-US"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for</a:t>
            </a:r>
            <a:r>
              <a:rPr lang="en-US" b="1"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                            </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对列进行循环</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b="1" dirty="0">
                <a:latin typeface="Times New Roman" pitchFamily="18" charset="0"/>
                <a:ea typeface="SimSun" pitchFamily="2" charset="-122"/>
                <a:cs typeface="Times New Roman" pitchFamily="18" charset="0"/>
              </a:rPr>
              <a:t>	if</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k</a:t>
            </a:r>
            <a:r>
              <a:rPr lang="en-US" dirty="0">
                <a:solidFill>
                  <a:srgbClr val="0000FF"/>
                </a:solidFill>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 </a:t>
            </a:r>
            <a:r>
              <a:rPr lang="en-US" cap="small" dirty="0">
                <a:latin typeface="Times New Roman" pitchFamily="18" charset="0"/>
                <a:ea typeface="SimSun" pitchFamily="2" charset="-122"/>
                <a:cs typeface="Times New Roman" pitchFamily="18" charset="0"/>
              </a:rPr>
              <a:t>true</a:t>
            </a:r>
          </a:p>
          <a:p>
            <a:pPr lvl="0"/>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    </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表示第</a:t>
            </a:r>
            <a:r>
              <a:rPr lang="en-US" altLang="zh-CN"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行的皇后放在了第</a:t>
            </a:r>
            <a:r>
              <a:rPr lang="en-US" altLang="zh-CN" i="1" dirty="0">
                <a:latin typeface="Times New Roman" pitchFamily="18" charset="0"/>
                <a:ea typeface="SimSun" pitchFamily="2" charset="-122"/>
                <a:cs typeface="Times New Roman" pitchFamily="18" charset="0"/>
              </a:rPr>
              <a:t>l</a:t>
            </a:r>
            <a:r>
              <a:rPr lang="zh-CN" altLang="en-US" dirty="0">
                <a:latin typeface="Times New Roman" pitchFamily="18" charset="0"/>
                <a:ea typeface="SimSun" pitchFamily="2" charset="-122"/>
                <a:cs typeface="Times New Roman" pitchFamily="18" charset="0"/>
              </a:rPr>
              <a:t>列</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 		if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答案点</a:t>
            </a:r>
            <a:endParaRPr lang="en-US"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output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 			else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-queens(</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p>
          <a:p>
            <a:pPr lvl="0"/>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marL="457200" lvl="0" indent="-457200"/>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lvl="0"/>
            <a:r>
              <a:rPr lang="en-US" b="1" dirty="0" err="1">
                <a:latin typeface="Times New Roman" pitchFamily="18" charset="0"/>
                <a:ea typeface="SimSun" pitchFamily="2" charset="-122"/>
                <a:cs typeface="Times New Roman" pitchFamily="18" charset="0"/>
              </a:rPr>
              <a:t>endfor</a:t>
            </a:r>
            <a:endParaRPr lang="en-US" dirty="0">
              <a:latin typeface="Times New Roman" pitchFamily="18" charset="0"/>
              <a:ea typeface="SimSun" pitchFamily="2" charset="-122"/>
              <a:cs typeface="Times New Roman" pitchFamily="18" charset="0"/>
            </a:endParaRPr>
          </a:p>
          <a:p>
            <a:pPr lvl="0"/>
            <a:r>
              <a:rPr lang="en-US" b="1" dirty="0">
                <a:latin typeface="Times New Roman" pitchFamily="18" charset="0"/>
                <a:ea typeface="SimSun" pitchFamily="2" charset="-122"/>
                <a:cs typeface="Times New Roman" pitchFamily="18" charset="0"/>
              </a:rPr>
              <a:t>End</a:t>
            </a:r>
            <a:endParaRPr lang="en-US" dirty="0">
              <a:latin typeface="Times New Roman" pitchFamily="18" charset="0"/>
              <a:ea typeface="SimSun" pitchFamily="2" charset="-122"/>
              <a:cs typeface="Times New Roman" pitchFamily="18" charset="0"/>
            </a:endParaRPr>
          </a:p>
          <a:p>
            <a:pPr indent="457200" algn="just">
              <a:lnSpc>
                <a:spcPct val="150000"/>
              </a:lnSpc>
            </a:pPr>
            <a:r>
              <a:rPr lang="zh-CN" altLang="en-US" dirty="0">
                <a:latin typeface="Times New Roman" pitchFamily="18" charset="0"/>
                <a:ea typeface="SimSun" pitchFamily="2" charset="-122"/>
                <a:cs typeface="Times New Roman" pitchFamily="18" charset="0"/>
              </a:rPr>
              <a:t>调用</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-queens(1,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)可</a:t>
            </a:r>
            <a:r>
              <a:rPr lang="zh-CN" altLang="en-US" dirty="0">
                <a:latin typeface="Times New Roman" pitchFamily="18" charset="0"/>
                <a:ea typeface="SimSun" pitchFamily="2" charset="-122"/>
                <a:cs typeface="Times New Roman" pitchFamily="18" charset="0"/>
              </a:rPr>
              <a:t>得到</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皇后问题的解。下图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16-3)</a:t>
            </a:r>
            <a:r>
              <a:rPr lang="zh-CN" altLang="en-US" dirty="0">
                <a:latin typeface="Times New Roman" pitchFamily="18" charset="0"/>
                <a:ea typeface="SimSun" pitchFamily="2" charset="-122"/>
                <a:cs typeface="Times New Roman" pitchFamily="18" charset="0"/>
              </a:rPr>
              <a:t>显示了实际被算法</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-queens(1,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4</a:t>
            </a:r>
            <a:r>
              <a:rPr lang="zh-CN" altLang="en-US" dirty="0">
                <a:latin typeface="Times New Roman" pitchFamily="18" charset="0"/>
                <a:ea typeface="SimSun" pitchFamily="2" charset="-122"/>
                <a:cs typeface="Times New Roman" pitchFamily="18" charset="0"/>
              </a:rPr>
              <a:t>，所访问到的</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皇后问题的搜索树中的点，一共有</a:t>
            </a:r>
            <a:r>
              <a:rPr lang="en-US" dirty="0">
                <a:latin typeface="Times New Roman" pitchFamily="18" charset="0"/>
                <a:ea typeface="SimSun" pitchFamily="2" charset="-122"/>
                <a:cs typeface="Times New Roman" pitchFamily="18" charset="0"/>
              </a:rPr>
              <a:t>33</a:t>
            </a:r>
            <a:r>
              <a:rPr lang="zh-CN" altLang="en-US" dirty="0">
                <a:latin typeface="Times New Roman" pitchFamily="18" charset="0"/>
                <a:ea typeface="SimSun" pitchFamily="2" charset="-122"/>
                <a:cs typeface="Times New Roman" pitchFamily="18" charset="0"/>
              </a:rPr>
              <a:t>个点，比原树中</a:t>
            </a:r>
            <a:r>
              <a:rPr lang="en-US" dirty="0">
                <a:latin typeface="Times New Roman" pitchFamily="18" charset="0"/>
                <a:ea typeface="SimSun" pitchFamily="2" charset="-122"/>
                <a:cs typeface="Times New Roman" pitchFamily="18" charset="0"/>
              </a:rPr>
              <a:t>65</a:t>
            </a:r>
            <a:r>
              <a:rPr lang="zh-CN" altLang="en-US" dirty="0">
                <a:latin typeface="Times New Roman" pitchFamily="18" charset="0"/>
                <a:ea typeface="SimSun" pitchFamily="2" charset="-122"/>
                <a:cs typeface="Times New Roman" pitchFamily="18" charset="0"/>
              </a:rPr>
              <a:t>个点少了一半，其中，答案点有两个，标以</a:t>
            </a:r>
            <a:r>
              <a:rPr lang="en-US" dirty="0">
                <a:solidFill>
                  <a:srgbClr val="FF0000"/>
                </a:solidFill>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BFDC4A10-8107-CC29-3D9C-23C987645F97}"/>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1</a:t>
            </a:r>
            <a:r>
              <a:rPr lang="zh-CN" altLang="en-US" sz="2800" b="1" dirty="0">
                <a:latin typeface="Times New Roman" pitchFamily="18" charset="0"/>
                <a:ea typeface="SimSun" pitchFamily="2" charset="-122"/>
                <a:cs typeface="Times New Roman" pitchFamily="18" charset="0"/>
              </a:rPr>
              <a:t>： </a:t>
            </a:r>
            <a:r>
              <a:rPr lang="en-US" altLang="zh-CN" sz="2800" b="1" i="1" dirty="0">
                <a:latin typeface="Times New Roman" pitchFamily="18" charset="0"/>
                <a:ea typeface="SimSun" pitchFamily="2" charset="-122"/>
                <a:cs typeface="Times New Roman" pitchFamily="18" charset="0"/>
              </a:rPr>
              <a:t>n</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皇后问题（</a:t>
            </a:r>
            <a:r>
              <a:rPr lang="en-US" altLang="zh-CN" sz="2800" b="1" dirty="0">
                <a:latin typeface="Times New Roman" pitchFamily="18" charset="0"/>
                <a:ea typeface="SimSun" pitchFamily="2" charset="-122"/>
                <a:cs typeface="Times New Roman" pitchFamily="18" charset="0"/>
              </a:rPr>
              <a:t>3/4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91056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16-14</a:t>
            </a:r>
          </a:p>
        </p:txBody>
      </p:sp>
      <p:sp>
        <p:nvSpPr>
          <p:cNvPr id="3"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773990" y="762000"/>
            <a:ext cx="7455609" cy="4169257"/>
            <a:chOff x="2160" y="1440"/>
            <a:chExt cx="8735" cy="5074"/>
          </a:xfrm>
        </p:grpSpPr>
        <p:sp>
          <p:nvSpPr>
            <p:cNvPr id="5" name="AutoShape 133"/>
            <p:cNvSpPr>
              <a:spLocks noChangeAspect="1" noChangeArrowheads="1" noTextEdit="1"/>
            </p:cNvSpPr>
            <p:nvPr/>
          </p:nvSpPr>
          <p:spPr bwMode="auto">
            <a:xfrm>
              <a:off x="2160" y="1440"/>
              <a:ext cx="8735" cy="50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32"/>
            <p:cNvSpPr>
              <a:spLocks noChangeShapeType="1"/>
            </p:cNvSpPr>
            <p:nvPr/>
          </p:nvSpPr>
          <p:spPr bwMode="auto">
            <a:xfrm flipH="1">
              <a:off x="3547" y="1820"/>
              <a:ext cx="2836"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131"/>
            <p:cNvSpPr>
              <a:spLocks noChangeShapeType="1"/>
            </p:cNvSpPr>
            <p:nvPr/>
          </p:nvSpPr>
          <p:spPr bwMode="auto">
            <a:xfrm flipH="1">
              <a:off x="5587" y="1925"/>
              <a:ext cx="901" cy="8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30"/>
            <p:cNvSpPr>
              <a:spLocks noChangeShapeType="1"/>
            </p:cNvSpPr>
            <p:nvPr/>
          </p:nvSpPr>
          <p:spPr bwMode="auto">
            <a:xfrm>
              <a:off x="6637" y="1909"/>
              <a:ext cx="930" cy="8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29"/>
            <p:cNvSpPr>
              <a:spLocks noChangeShapeType="1"/>
            </p:cNvSpPr>
            <p:nvPr/>
          </p:nvSpPr>
          <p:spPr bwMode="auto">
            <a:xfrm>
              <a:off x="6727" y="1804"/>
              <a:ext cx="0"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28"/>
            <p:cNvSpPr>
              <a:spLocks noChangeShapeType="1"/>
            </p:cNvSpPr>
            <p:nvPr/>
          </p:nvSpPr>
          <p:spPr bwMode="auto">
            <a:xfrm>
              <a:off x="6727" y="1820"/>
              <a:ext cx="2924" cy="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 Box 127"/>
            <p:cNvSpPr txBox="1">
              <a:spLocks noChangeArrowheads="1"/>
            </p:cNvSpPr>
            <p:nvPr/>
          </p:nvSpPr>
          <p:spPr bwMode="auto">
            <a:xfrm>
              <a:off x="3846" y="2210"/>
              <a:ext cx="1260"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r>
                <a:rPr kumimoji="0" lang="en-US" altLang="zh-CN" sz="1400"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 name="Text Box 126"/>
            <p:cNvSpPr txBox="1">
              <a:spLocks noChangeArrowheads="1"/>
            </p:cNvSpPr>
            <p:nvPr/>
          </p:nvSpPr>
          <p:spPr bwMode="auto">
            <a:xfrm>
              <a:off x="5392" y="2165"/>
              <a:ext cx="1262"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r>
                <a:rPr kumimoji="0" lang="en-US" altLang="zh-CN" sz="1400"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3" name="Text Box 125"/>
            <p:cNvSpPr txBox="1">
              <a:spLocks noChangeArrowheads="1"/>
            </p:cNvSpPr>
            <p:nvPr/>
          </p:nvSpPr>
          <p:spPr bwMode="auto">
            <a:xfrm>
              <a:off x="7114" y="2195"/>
              <a:ext cx="978"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r>
                <a:rPr kumimoji="0" lang="en-US" altLang="zh-CN" sz="1400"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124"/>
            <p:cNvSpPr txBox="1">
              <a:spLocks noChangeArrowheads="1"/>
            </p:cNvSpPr>
            <p:nvPr/>
          </p:nvSpPr>
          <p:spPr bwMode="auto">
            <a:xfrm>
              <a:off x="8451" y="2120"/>
              <a:ext cx="1261"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r>
                <a:rPr kumimoji="0" lang="en-US" altLang="zh-CN" sz="1400"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5" name="Oval 123"/>
            <p:cNvSpPr>
              <a:spLocks noChangeArrowheads="1"/>
            </p:cNvSpPr>
            <p:nvPr/>
          </p:nvSpPr>
          <p:spPr bwMode="auto">
            <a:xfrm>
              <a:off x="6395" y="1580"/>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 Box 122"/>
            <p:cNvSpPr txBox="1">
              <a:spLocks noChangeArrowheads="1"/>
            </p:cNvSpPr>
            <p:nvPr/>
          </p:nvSpPr>
          <p:spPr bwMode="auto">
            <a:xfrm>
              <a:off x="6379" y="1551"/>
              <a:ext cx="543"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7" name="Oval 121"/>
            <p:cNvSpPr>
              <a:spLocks noChangeArrowheads="1"/>
            </p:cNvSpPr>
            <p:nvPr/>
          </p:nvSpPr>
          <p:spPr bwMode="auto">
            <a:xfrm>
              <a:off x="5388" y="2720"/>
              <a:ext cx="331"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 Box 120"/>
            <p:cNvSpPr txBox="1">
              <a:spLocks noChangeArrowheads="1"/>
            </p:cNvSpPr>
            <p:nvPr/>
          </p:nvSpPr>
          <p:spPr bwMode="auto">
            <a:xfrm>
              <a:off x="5297" y="2674"/>
              <a:ext cx="545"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18</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9" name="Oval 119"/>
            <p:cNvSpPr>
              <a:spLocks noChangeArrowheads="1"/>
            </p:cNvSpPr>
            <p:nvPr/>
          </p:nvSpPr>
          <p:spPr bwMode="auto">
            <a:xfrm>
              <a:off x="5883" y="5697"/>
              <a:ext cx="329" cy="3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Text Box 118"/>
            <p:cNvSpPr txBox="1">
              <a:spLocks noChangeArrowheads="1"/>
            </p:cNvSpPr>
            <p:nvPr/>
          </p:nvSpPr>
          <p:spPr bwMode="auto">
            <a:xfrm>
              <a:off x="5889" y="5682"/>
              <a:ext cx="542"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21" name="Line 117"/>
            <p:cNvSpPr>
              <a:spLocks noChangeShapeType="1"/>
            </p:cNvSpPr>
            <p:nvPr/>
          </p:nvSpPr>
          <p:spPr bwMode="auto">
            <a:xfrm flipH="1">
              <a:off x="6087" y="4004"/>
              <a:ext cx="150" cy="6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16"/>
            <p:cNvSpPr>
              <a:spLocks noChangeShapeType="1"/>
            </p:cNvSpPr>
            <p:nvPr/>
          </p:nvSpPr>
          <p:spPr bwMode="auto">
            <a:xfrm>
              <a:off x="6268" y="3942"/>
              <a:ext cx="165" cy="7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15"/>
            <p:cNvSpPr>
              <a:spLocks noChangeShapeType="1"/>
            </p:cNvSpPr>
            <p:nvPr/>
          </p:nvSpPr>
          <p:spPr bwMode="auto">
            <a:xfrm>
              <a:off x="6061" y="4976"/>
              <a:ext cx="16" cy="7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14"/>
            <p:cNvSpPr>
              <a:spLocks noChangeShapeType="1"/>
            </p:cNvSpPr>
            <p:nvPr/>
          </p:nvSpPr>
          <p:spPr bwMode="auto">
            <a:xfrm flipH="1">
              <a:off x="4944" y="3004"/>
              <a:ext cx="484"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13"/>
            <p:cNvSpPr>
              <a:spLocks noChangeShapeType="1"/>
            </p:cNvSpPr>
            <p:nvPr/>
          </p:nvSpPr>
          <p:spPr bwMode="auto">
            <a:xfrm>
              <a:off x="5559" y="3058"/>
              <a:ext cx="0" cy="5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12"/>
            <p:cNvSpPr>
              <a:spLocks noChangeShapeType="1"/>
            </p:cNvSpPr>
            <p:nvPr/>
          </p:nvSpPr>
          <p:spPr bwMode="auto">
            <a:xfrm>
              <a:off x="5682" y="3002"/>
              <a:ext cx="504" cy="6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 Box 111"/>
            <p:cNvSpPr txBox="1">
              <a:spLocks noChangeArrowheads="1"/>
            </p:cNvSpPr>
            <p:nvPr/>
          </p:nvSpPr>
          <p:spPr bwMode="auto">
            <a:xfrm>
              <a:off x="4951" y="3104"/>
              <a:ext cx="511"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28" name="Text Box 110"/>
            <p:cNvSpPr txBox="1">
              <a:spLocks noChangeArrowheads="1"/>
            </p:cNvSpPr>
            <p:nvPr/>
          </p:nvSpPr>
          <p:spPr bwMode="auto">
            <a:xfrm>
              <a:off x="5444" y="3089"/>
              <a:ext cx="54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29" name="Text Box 109"/>
            <p:cNvSpPr txBox="1">
              <a:spLocks noChangeArrowheads="1"/>
            </p:cNvSpPr>
            <p:nvPr/>
          </p:nvSpPr>
          <p:spPr bwMode="auto">
            <a:xfrm>
              <a:off x="5890" y="3104"/>
              <a:ext cx="54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0" name="Text Box 108"/>
            <p:cNvSpPr txBox="1">
              <a:spLocks noChangeArrowheads="1"/>
            </p:cNvSpPr>
            <p:nvPr/>
          </p:nvSpPr>
          <p:spPr bwMode="auto">
            <a:xfrm>
              <a:off x="6259" y="4109"/>
              <a:ext cx="541"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1" name="Text Box 107"/>
            <p:cNvSpPr txBox="1">
              <a:spLocks noChangeArrowheads="1"/>
            </p:cNvSpPr>
            <p:nvPr/>
          </p:nvSpPr>
          <p:spPr bwMode="auto">
            <a:xfrm>
              <a:off x="5883" y="4078"/>
              <a:ext cx="54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2" name="Text Box 106"/>
            <p:cNvSpPr txBox="1">
              <a:spLocks noChangeArrowheads="1"/>
            </p:cNvSpPr>
            <p:nvPr/>
          </p:nvSpPr>
          <p:spPr bwMode="auto">
            <a:xfrm>
              <a:off x="5985" y="5100"/>
              <a:ext cx="542"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3" name="Oval 105"/>
            <p:cNvSpPr>
              <a:spLocks noChangeArrowheads="1"/>
            </p:cNvSpPr>
            <p:nvPr/>
          </p:nvSpPr>
          <p:spPr bwMode="auto">
            <a:xfrm>
              <a:off x="4743" y="3671"/>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Text Box 104"/>
            <p:cNvSpPr txBox="1">
              <a:spLocks noChangeArrowheads="1"/>
            </p:cNvSpPr>
            <p:nvPr/>
          </p:nvSpPr>
          <p:spPr bwMode="auto">
            <a:xfrm>
              <a:off x="4696" y="3643"/>
              <a:ext cx="54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19</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5" name="Oval 103"/>
            <p:cNvSpPr>
              <a:spLocks noChangeArrowheads="1"/>
            </p:cNvSpPr>
            <p:nvPr/>
          </p:nvSpPr>
          <p:spPr bwMode="auto">
            <a:xfrm>
              <a:off x="5402" y="3641"/>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Text Box 102"/>
            <p:cNvSpPr txBox="1">
              <a:spLocks noChangeArrowheads="1"/>
            </p:cNvSpPr>
            <p:nvPr/>
          </p:nvSpPr>
          <p:spPr bwMode="auto">
            <a:xfrm>
              <a:off x="5311" y="3641"/>
              <a:ext cx="54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7" name="Oval 101"/>
            <p:cNvSpPr>
              <a:spLocks noChangeArrowheads="1"/>
            </p:cNvSpPr>
            <p:nvPr/>
          </p:nvSpPr>
          <p:spPr bwMode="auto">
            <a:xfrm>
              <a:off x="6078" y="3656"/>
              <a:ext cx="329" cy="33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Text Box 100"/>
            <p:cNvSpPr txBox="1">
              <a:spLocks noChangeArrowheads="1"/>
            </p:cNvSpPr>
            <p:nvPr/>
          </p:nvSpPr>
          <p:spPr bwMode="auto">
            <a:xfrm>
              <a:off x="6000" y="3627"/>
              <a:ext cx="619"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29</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39" name="Oval 99"/>
            <p:cNvSpPr>
              <a:spLocks noChangeArrowheads="1"/>
            </p:cNvSpPr>
            <p:nvPr/>
          </p:nvSpPr>
          <p:spPr bwMode="auto">
            <a:xfrm>
              <a:off x="5927" y="4647"/>
              <a:ext cx="331"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Text Box 98"/>
            <p:cNvSpPr txBox="1">
              <a:spLocks noChangeArrowheads="1"/>
            </p:cNvSpPr>
            <p:nvPr/>
          </p:nvSpPr>
          <p:spPr bwMode="auto">
            <a:xfrm>
              <a:off x="5888" y="4633"/>
              <a:ext cx="54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30</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41" name="Oval 97"/>
            <p:cNvSpPr>
              <a:spLocks noChangeArrowheads="1"/>
            </p:cNvSpPr>
            <p:nvPr/>
          </p:nvSpPr>
          <p:spPr bwMode="auto">
            <a:xfrm>
              <a:off x="6287" y="4647"/>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 Box 96"/>
            <p:cNvSpPr txBox="1">
              <a:spLocks noChangeArrowheads="1"/>
            </p:cNvSpPr>
            <p:nvPr/>
          </p:nvSpPr>
          <p:spPr bwMode="auto">
            <a:xfrm>
              <a:off x="6246" y="4633"/>
              <a:ext cx="54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3" name="Oval 95"/>
            <p:cNvSpPr>
              <a:spLocks noChangeArrowheads="1"/>
            </p:cNvSpPr>
            <p:nvPr/>
          </p:nvSpPr>
          <p:spPr bwMode="auto">
            <a:xfrm>
              <a:off x="7503" y="2720"/>
              <a:ext cx="331" cy="33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Text Box 94"/>
            <p:cNvSpPr txBox="1">
              <a:spLocks noChangeArrowheads="1"/>
            </p:cNvSpPr>
            <p:nvPr/>
          </p:nvSpPr>
          <p:spPr bwMode="auto">
            <a:xfrm>
              <a:off x="7493" y="2675"/>
              <a:ext cx="545"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5" name="Oval 93"/>
            <p:cNvSpPr>
              <a:spLocks noChangeArrowheads="1"/>
            </p:cNvSpPr>
            <p:nvPr/>
          </p:nvSpPr>
          <p:spPr bwMode="auto">
            <a:xfrm>
              <a:off x="6962" y="5712"/>
              <a:ext cx="330" cy="3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92"/>
            <p:cNvSpPr>
              <a:spLocks noChangeArrowheads="1"/>
            </p:cNvSpPr>
            <p:nvPr/>
          </p:nvSpPr>
          <p:spPr bwMode="auto">
            <a:xfrm>
              <a:off x="6991" y="4677"/>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 Box 91"/>
            <p:cNvSpPr txBox="1">
              <a:spLocks noChangeArrowheads="1"/>
            </p:cNvSpPr>
            <p:nvPr/>
          </p:nvSpPr>
          <p:spPr bwMode="auto">
            <a:xfrm>
              <a:off x="6928" y="4678"/>
              <a:ext cx="546"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38</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8" name="Oval 90"/>
            <p:cNvSpPr>
              <a:spLocks noChangeArrowheads="1"/>
            </p:cNvSpPr>
            <p:nvPr/>
          </p:nvSpPr>
          <p:spPr bwMode="auto">
            <a:xfrm>
              <a:off x="6662" y="4663"/>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Text Box 89"/>
            <p:cNvSpPr txBox="1">
              <a:spLocks noChangeArrowheads="1"/>
            </p:cNvSpPr>
            <p:nvPr/>
          </p:nvSpPr>
          <p:spPr bwMode="auto">
            <a:xfrm>
              <a:off x="6600" y="4664"/>
              <a:ext cx="54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36</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50" name="Line 88"/>
            <p:cNvSpPr>
              <a:spLocks noChangeShapeType="1"/>
            </p:cNvSpPr>
            <p:nvPr/>
          </p:nvSpPr>
          <p:spPr bwMode="auto">
            <a:xfrm flipH="1">
              <a:off x="6802" y="3990"/>
              <a:ext cx="149" cy="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7"/>
            <p:cNvSpPr>
              <a:spLocks noChangeShapeType="1"/>
            </p:cNvSpPr>
            <p:nvPr/>
          </p:nvSpPr>
          <p:spPr bwMode="auto">
            <a:xfrm>
              <a:off x="7010" y="4019"/>
              <a:ext cx="136"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6"/>
            <p:cNvSpPr>
              <a:spLocks noChangeShapeType="1"/>
            </p:cNvSpPr>
            <p:nvPr/>
          </p:nvSpPr>
          <p:spPr bwMode="auto">
            <a:xfrm>
              <a:off x="7146" y="5038"/>
              <a:ext cx="0" cy="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85"/>
            <p:cNvSpPr>
              <a:spLocks noChangeShapeType="1"/>
            </p:cNvSpPr>
            <p:nvPr/>
          </p:nvSpPr>
          <p:spPr bwMode="auto">
            <a:xfrm flipH="1">
              <a:off x="7060" y="3005"/>
              <a:ext cx="483"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84"/>
            <p:cNvSpPr>
              <a:spLocks noChangeShapeType="1"/>
            </p:cNvSpPr>
            <p:nvPr/>
          </p:nvSpPr>
          <p:spPr bwMode="auto">
            <a:xfrm>
              <a:off x="7675" y="3058"/>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83"/>
            <p:cNvSpPr>
              <a:spLocks noChangeShapeType="1"/>
            </p:cNvSpPr>
            <p:nvPr/>
          </p:nvSpPr>
          <p:spPr bwMode="auto">
            <a:xfrm>
              <a:off x="7797" y="3003"/>
              <a:ext cx="504" cy="6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Text Box 82"/>
            <p:cNvSpPr txBox="1">
              <a:spLocks noChangeArrowheads="1"/>
            </p:cNvSpPr>
            <p:nvPr/>
          </p:nvSpPr>
          <p:spPr bwMode="auto">
            <a:xfrm>
              <a:off x="7066" y="3105"/>
              <a:ext cx="511"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57" name="Text Box 81"/>
            <p:cNvSpPr txBox="1">
              <a:spLocks noChangeArrowheads="1"/>
            </p:cNvSpPr>
            <p:nvPr/>
          </p:nvSpPr>
          <p:spPr bwMode="auto">
            <a:xfrm>
              <a:off x="7497" y="3090"/>
              <a:ext cx="54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58" name="Text Box 80"/>
            <p:cNvSpPr txBox="1">
              <a:spLocks noChangeArrowheads="1"/>
            </p:cNvSpPr>
            <p:nvPr/>
          </p:nvSpPr>
          <p:spPr bwMode="auto">
            <a:xfrm>
              <a:off x="6618" y="4062"/>
              <a:ext cx="54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59" name="Text Box 79"/>
            <p:cNvSpPr txBox="1">
              <a:spLocks noChangeArrowheads="1"/>
            </p:cNvSpPr>
            <p:nvPr/>
          </p:nvSpPr>
          <p:spPr bwMode="auto">
            <a:xfrm>
              <a:off x="7094" y="5202"/>
              <a:ext cx="49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0" name="Text Box 78"/>
            <p:cNvSpPr txBox="1">
              <a:spLocks noChangeArrowheads="1"/>
            </p:cNvSpPr>
            <p:nvPr/>
          </p:nvSpPr>
          <p:spPr bwMode="auto">
            <a:xfrm>
              <a:off x="6949" y="4048"/>
              <a:ext cx="54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1" name="Text Box 77"/>
            <p:cNvSpPr txBox="1">
              <a:spLocks noChangeArrowheads="1"/>
            </p:cNvSpPr>
            <p:nvPr/>
          </p:nvSpPr>
          <p:spPr bwMode="auto">
            <a:xfrm>
              <a:off x="7944" y="3105"/>
              <a:ext cx="54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2" name="Oval 76"/>
            <p:cNvSpPr>
              <a:spLocks noChangeArrowheads="1"/>
            </p:cNvSpPr>
            <p:nvPr/>
          </p:nvSpPr>
          <p:spPr bwMode="auto">
            <a:xfrm>
              <a:off x="6858" y="3672"/>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Text Box 75"/>
            <p:cNvSpPr txBox="1">
              <a:spLocks noChangeArrowheads="1"/>
            </p:cNvSpPr>
            <p:nvPr/>
          </p:nvSpPr>
          <p:spPr bwMode="auto">
            <a:xfrm>
              <a:off x="6811" y="3643"/>
              <a:ext cx="54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35</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4" name="Oval 74"/>
            <p:cNvSpPr>
              <a:spLocks noChangeArrowheads="1"/>
            </p:cNvSpPr>
            <p:nvPr/>
          </p:nvSpPr>
          <p:spPr bwMode="auto">
            <a:xfrm>
              <a:off x="7517" y="3642"/>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 Box 73"/>
            <p:cNvSpPr txBox="1">
              <a:spLocks noChangeArrowheads="1"/>
            </p:cNvSpPr>
            <p:nvPr/>
          </p:nvSpPr>
          <p:spPr bwMode="auto">
            <a:xfrm>
              <a:off x="7426" y="3642"/>
              <a:ext cx="54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40</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6" name="Oval 72"/>
            <p:cNvSpPr>
              <a:spLocks noChangeArrowheads="1"/>
            </p:cNvSpPr>
            <p:nvPr/>
          </p:nvSpPr>
          <p:spPr bwMode="auto">
            <a:xfrm>
              <a:off x="8193" y="3656"/>
              <a:ext cx="329" cy="33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Text Box 71"/>
            <p:cNvSpPr txBox="1">
              <a:spLocks noChangeArrowheads="1"/>
            </p:cNvSpPr>
            <p:nvPr/>
          </p:nvSpPr>
          <p:spPr bwMode="auto">
            <a:xfrm>
              <a:off x="8115" y="3628"/>
              <a:ext cx="619"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45</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68" name="Text Box 70"/>
            <p:cNvSpPr txBox="1">
              <a:spLocks noChangeArrowheads="1"/>
            </p:cNvSpPr>
            <p:nvPr/>
          </p:nvSpPr>
          <p:spPr bwMode="auto">
            <a:xfrm>
              <a:off x="6901" y="5699"/>
              <a:ext cx="5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39</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69" name="Oval 69"/>
            <p:cNvSpPr>
              <a:spLocks noChangeArrowheads="1"/>
            </p:cNvSpPr>
            <p:nvPr/>
          </p:nvSpPr>
          <p:spPr bwMode="auto">
            <a:xfrm>
              <a:off x="9603" y="2721"/>
              <a:ext cx="331"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 Box 68"/>
            <p:cNvSpPr txBox="1">
              <a:spLocks noChangeArrowheads="1"/>
            </p:cNvSpPr>
            <p:nvPr/>
          </p:nvSpPr>
          <p:spPr bwMode="auto">
            <a:xfrm>
              <a:off x="9512" y="2675"/>
              <a:ext cx="544"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50</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71" name="Oval 67"/>
            <p:cNvSpPr>
              <a:spLocks noChangeArrowheads="1"/>
            </p:cNvSpPr>
            <p:nvPr/>
          </p:nvSpPr>
          <p:spPr bwMode="auto">
            <a:xfrm>
              <a:off x="9062" y="5712"/>
              <a:ext cx="330"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6"/>
            <p:cNvSpPr>
              <a:spLocks noChangeArrowheads="1"/>
            </p:cNvSpPr>
            <p:nvPr/>
          </p:nvSpPr>
          <p:spPr bwMode="auto">
            <a:xfrm>
              <a:off x="9091" y="4677"/>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Text Box 65"/>
            <p:cNvSpPr txBox="1">
              <a:spLocks noChangeArrowheads="1"/>
            </p:cNvSpPr>
            <p:nvPr/>
          </p:nvSpPr>
          <p:spPr bwMode="auto">
            <a:xfrm>
              <a:off x="9028" y="4678"/>
              <a:ext cx="546"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74" name="Oval 64"/>
            <p:cNvSpPr>
              <a:spLocks noChangeArrowheads="1"/>
            </p:cNvSpPr>
            <p:nvPr/>
          </p:nvSpPr>
          <p:spPr bwMode="auto">
            <a:xfrm>
              <a:off x="8762" y="4663"/>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Text Box 63"/>
            <p:cNvSpPr txBox="1">
              <a:spLocks noChangeArrowheads="1"/>
            </p:cNvSpPr>
            <p:nvPr/>
          </p:nvSpPr>
          <p:spPr bwMode="auto">
            <a:xfrm>
              <a:off x="8671" y="4664"/>
              <a:ext cx="54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76" name="Line 62"/>
            <p:cNvSpPr>
              <a:spLocks noChangeShapeType="1"/>
            </p:cNvSpPr>
            <p:nvPr/>
          </p:nvSpPr>
          <p:spPr bwMode="auto">
            <a:xfrm flipH="1">
              <a:off x="8902" y="3982"/>
              <a:ext cx="148"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61"/>
            <p:cNvSpPr>
              <a:spLocks noChangeShapeType="1"/>
            </p:cNvSpPr>
            <p:nvPr/>
          </p:nvSpPr>
          <p:spPr bwMode="auto">
            <a:xfrm>
              <a:off x="9110" y="4019"/>
              <a:ext cx="135"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60"/>
            <p:cNvSpPr>
              <a:spLocks noChangeShapeType="1"/>
            </p:cNvSpPr>
            <p:nvPr/>
          </p:nvSpPr>
          <p:spPr bwMode="auto">
            <a:xfrm>
              <a:off x="9245" y="5038"/>
              <a:ext cx="0" cy="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59"/>
            <p:cNvSpPr>
              <a:spLocks noChangeShapeType="1"/>
            </p:cNvSpPr>
            <p:nvPr/>
          </p:nvSpPr>
          <p:spPr bwMode="auto">
            <a:xfrm flipH="1">
              <a:off x="9603" y="3991"/>
              <a:ext cx="147"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58"/>
            <p:cNvSpPr>
              <a:spLocks noChangeShapeType="1"/>
            </p:cNvSpPr>
            <p:nvPr/>
          </p:nvSpPr>
          <p:spPr bwMode="auto">
            <a:xfrm>
              <a:off x="9825" y="3976"/>
              <a:ext cx="121" cy="7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57"/>
            <p:cNvSpPr>
              <a:spLocks noChangeShapeType="1"/>
            </p:cNvSpPr>
            <p:nvPr/>
          </p:nvSpPr>
          <p:spPr bwMode="auto">
            <a:xfrm flipH="1">
              <a:off x="9159" y="3005"/>
              <a:ext cx="484"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56"/>
            <p:cNvSpPr>
              <a:spLocks noChangeShapeType="1"/>
            </p:cNvSpPr>
            <p:nvPr/>
          </p:nvSpPr>
          <p:spPr bwMode="auto">
            <a:xfrm>
              <a:off x="9774" y="3059"/>
              <a:ext cx="0" cy="5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55"/>
            <p:cNvSpPr>
              <a:spLocks noChangeShapeType="1"/>
            </p:cNvSpPr>
            <p:nvPr/>
          </p:nvSpPr>
          <p:spPr bwMode="auto">
            <a:xfrm>
              <a:off x="9897" y="3003"/>
              <a:ext cx="504" cy="6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Text Box 54"/>
            <p:cNvSpPr txBox="1">
              <a:spLocks noChangeArrowheads="1"/>
            </p:cNvSpPr>
            <p:nvPr/>
          </p:nvSpPr>
          <p:spPr bwMode="auto">
            <a:xfrm>
              <a:off x="9166" y="3105"/>
              <a:ext cx="511"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85" name="Text Box 53"/>
            <p:cNvSpPr txBox="1">
              <a:spLocks noChangeArrowheads="1"/>
            </p:cNvSpPr>
            <p:nvPr/>
          </p:nvSpPr>
          <p:spPr bwMode="auto">
            <a:xfrm>
              <a:off x="9556" y="3090"/>
              <a:ext cx="54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86" name="Text Box 52"/>
            <p:cNvSpPr txBox="1">
              <a:spLocks noChangeArrowheads="1"/>
            </p:cNvSpPr>
            <p:nvPr/>
          </p:nvSpPr>
          <p:spPr bwMode="auto">
            <a:xfrm>
              <a:off x="9817" y="4095"/>
              <a:ext cx="542"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87" name="Text Box 51"/>
            <p:cNvSpPr txBox="1">
              <a:spLocks noChangeArrowheads="1"/>
            </p:cNvSpPr>
            <p:nvPr/>
          </p:nvSpPr>
          <p:spPr bwMode="auto">
            <a:xfrm>
              <a:off x="8717" y="4062"/>
              <a:ext cx="54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88" name="Text Box 50"/>
            <p:cNvSpPr txBox="1">
              <a:spLocks noChangeArrowheads="1"/>
            </p:cNvSpPr>
            <p:nvPr/>
          </p:nvSpPr>
          <p:spPr bwMode="auto">
            <a:xfrm>
              <a:off x="9147" y="5187"/>
              <a:ext cx="498"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89" name="Text Box 49"/>
            <p:cNvSpPr txBox="1">
              <a:spLocks noChangeArrowheads="1"/>
            </p:cNvSpPr>
            <p:nvPr/>
          </p:nvSpPr>
          <p:spPr bwMode="auto">
            <a:xfrm>
              <a:off x="9049" y="4048"/>
              <a:ext cx="542"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0" name="Text Box 48"/>
            <p:cNvSpPr txBox="1">
              <a:spLocks noChangeArrowheads="1"/>
            </p:cNvSpPr>
            <p:nvPr/>
          </p:nvSpPr>
          <p:spPr bwMode="auto">
            <a:xfrm>
              <a:off x="9409" y="4095"/>
              <a:ext cx="541"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1" name="Text Box 47"/>
            <p:cNvSpPr txBox="1">
              <a:spLocks noChangeArrowheads="1"/>
            </p:cNvSpPr>
            <p:nvPr/>
          </p:nvSpPr>
          <p:spPr bwMode="auto">
            <a:xfrm>
              <a:off x="10024" y="3105"/>
              <a:ext cx="54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2" name="Oval 46"/>
            <p:cNvSpPr>
              <a:spLocks noChangeArrowheads="1"/>
            </p:cNvSpPr>
            <p:nvPr/>
          </p:nvSpPr>
          <p:spPr bwMode="auto">
            <a:xfrm>
              <a:off x="8958" y="3672"/>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Text Box 45"/>
            <p:cNvSpPr txBox="1">
              <a:spLocks noChangeArrowheads="1"/>
            </p:cNvSpPr>
            <p:nvPr/>
          </p:nvSpPr>
          <p:spPr bwMode="auto">
            <a:xfrm>
              <a:off x="8911" y="3644"/>
              <a:ext cx="54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4" name="Oval 44"/>
            <p:cNvSpPr>
              <a:spLocks noChangeArrowheads="1"/>
            </p:cNvSpPr>
            <p:nvPr/>
          </p:nvSpPr>
          <p:spPr bwMode="auto">
            <a:xfrm>
              <a:off x="9617" y="3642"/>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Text Box 43"/>
            <p:cNvSpPr txBox="1">
              <a:spLocks noChangeArrowheads="1"/>
            </p:cNvSpPr>
            <p:nvPr/>
          </p:nvSpPr>
          <p:spPr bwMode="auto">
            <a:xfrm>
              <a:off x="9526" y="3642"/>
              <a:ext cx="54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56</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6" name="Oval 42"/>
            <p:cNvSpPr>
              <a:spLocks noChangeArrowheads="1"/>
            </p:cNvSpPr>
            <p:nvPr/>
          </p:nvSpPr>
          <p:spPr bwMode="auto">
            <a:xfrm>
              <a:off x="10293" y="3657"/>
              <a:ext cx="329" cy="33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Text Box 41"/>
            <p:cNvSpPr txBox="1">
              <a:spLocks noChangeArrowheads="1"/>
            </p:cNvSpPr>
            <p:nvPr/>
          </p:nvSpPr>
          <p:spPr bwMode="auto">
            <a:xfrm>
              <a:off x="10215" y="3628"/>
              <a:ext cx="619"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98" name="Oval 40"/>
            <p:cNvSpPr>
              <a:spLocks noChangeArrowheads="1"/>
            </p:cNvSpPr>
            <p:nvPr/>
          </p:nvSpPr>
          <p:spPr bwMode="auto">
            <a:xfrm>
              <a:off x="9422" y="4663"/>
              <a:ext cx="330"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Text Box 39"/>
            <p:cNvSpPr txBox="1">
              <a:spLocks noChangeArrowheads="1"/>
            </p:cNvSpPr>
            <p:nvPr/>
          </p:nvSpPr>
          <p:spPr bwMode="auto">
            <a:xfrm>
              <a:off x="9375" y="4650"/>
              <a:ext cx="54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57</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00" name="Oval 38"/>
            <p:cNvSpPr>
              <a:spLocks noChangeArrowheads="1"/>
            </p:cNvSpPr>
            <p:nvPr/>
          </p:nvSpPr>
          <p:spPr bwMode="auto">
            <a:xfrm>
              <a:off x="9783" y="4664"/>
              <a:ext cx="330"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Text Box 37"/>
            <p:cNvSpPr txBox="1">
              <a:spLocks noChangeArrowheads="1"/>
            </p:cNvSpPr>
            <p:nvPr/>
          </p:nvSpPr>
          <p:spPr bwMode="auto">
            <a:xfrm>
              <a:off x="9677" y="4650"/>
              <a:ext cx="542"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59</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02" name="Text Box 36"/>
            <p:cNvSpPr txBox="1">
              <a:spLocks noChangeArrowheads="1"/>
            </p:cNvSpPr>
            <p:nvPr/>
          </p:nvSpPr>
          <p:spPr bwMode="auto">
            <a:xfrm>
              <a:off x="9001" y="5699"/>
              <a:ext cx="5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03" name="Oval 35"/>
            <p:cNvSpPr>
              <a:spLocks noChangeArrowheads="1"/>
            </p:cNvSpPr>
            <p:nvPr/>
          </p:nvSpPr>
          <p:spPr bwMode="auto">
            <a:xfrm>
              <a:off x="3274" y="2720"/>
              <a:ext cx="332" cy="33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Text Box 34"/>
            <p:cNvSpPr txBox="1">
              <a:spLocks noChangeArrowheads="1"/>
            </p:cNvSpPr>
            <p:nvPr/>
          </p:nvSpPr>
          <p:spPr bwMode="auto">
            <a:xfrm>
              <a:off x="3257" y="2691"/>
              <a:ext cx="54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05" name="Oval 33"/>
            <p:cNvSpPr>
              <a:spLocks noChangeArrowheads="1"/>
            </p:cNvSpPr>
            <p:nvPr/>
          </p:nvSpPr>
          <p:spPr bwMode="auto">
            <a:xfrm>
              <a:off x="3768" y="5697"/>
              <a:ext cx="330" cy="32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Text Box 32"/>
            <p:cNvSpPr txBox="1">
              <a:spLocks noChangeArrowheads="1"/>
            </p:cNvSpPr>
            <p:nvPr/>
          </p:nvSpPr>
          <p:spPr bwMode="auto">
            <a:xfrm>
              <a:off x="3747" y="5682"/>
              <a:ext cx="542"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15</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07" name="Line 31"/>
            <p:cNvSpPr>
              <a:spLocks noChangeShapeType="1"/>
            </p:cNvSpPr>
            <p:nvPr/>
          </p:nvSpPr>
          <p:spPr bwMode="auto">
            <a:xfrm flipH="1">
              <a:off x="3274" y="3991"/>
              <a:ext cx="147" cy="6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30"/>
            <p:cNvSpPr>
              <a:spLocks noChangeShapeType="1"/>
            </p:cNvSpPr>
            <p:nvPr/>
          </p:nvSpPr>
          <p:spPr bwMode="auto">
            <a:xfrm>
              <a:off x="3496" y="3975"/>
              <a:ext cx="120" cy="7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9"/>
            <p:cNvSpPr>
              <a:spLocks noChangeShapeType="1"/>
            </p:cNvSpPr>
            <p:nvPr/>
          </p:nvSpPr>
          <p:spPr bwMode="auto">
            <a:xfrm flipH="1">
              <a:off x="3974" y="4005"/>
              <a:ext cx="148" cy="6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8"/>
            <p:cNvSpPr>
              <a:spLocks noChangeShapeType="1"/>
            </p:cNvSpPr>
            <p:nvPr/>
          </p:nvSpPr>
          <p:spPr bwMode="auto">
            <a:xfrm>
              <a:off x="4153" y="3944"/>
              <a:ext cx="165" cy="7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7"/>
            <p:cNvSpPr>
              <a:spLocks noChangeShapeType="1"/>
            </p:cNvSpPr>
            <p:nvPr/>
          </p:nvSpPr>
          <p:spPr bwMode="auto">
            <a:xfrm>
              <a:off x="3946" y="4976"/>
              <a:ext cx="16" cy="7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6"/>
            <p:cNvSpPr>
              <a:spLocks noChangeShapeType="1"/>
            </p:cNvSpPr>
            <p:nvPr/>
          </p:nvSpPr>
          <p:spPr bwMode="auto">
            <a:xfrm flipH="1">
              <a:off x="2830" y="3004"/>
              <a:ext cx="483" cy="6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5"/>
            <p:cNvSpPr>
              <a:spLocks noChangeShapeType="1"/>
            </p:cNvSpPr>
            <p:nvPr/>
          </p:nvSpPr>
          <p:spPr bwMode="auto">
            <a:xfrm>
              <a:off x="3446" y="3058"/>
              <a:ext cx="0" cy="5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4"/>
            <p:cNvSpPr>
              <a:spLocks noChangeShapeType="1"/>
            </p:cNvSpPr>
            <p:nvPr/>
          </p:nvSpPr>
          <p:spPr bwMode="auto">
            <a:xfrm>
              <a:off x="3568" y="3002"/>
              <a:ext cx="503"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Text Box 23"/>
            <p:cNvSpPr txBox="1">
              <a:spLocks noChangeArrowheads="1"/>
            </p:cNvSpPr>
            <p:nvPr/>
          </p:nvSpPr>
          <p:spPr bwMode="auto">
            <a:xfrm>
              <a:off x="2836" y="3104"/>
              <a:ext cx="511"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16" name="Text Box 22"/>
            <p:cNvSpPr txBox="1">
              <a:spLocks noChangeArrowheads="1"/>
            </p:cNvSpPr>
            <p:nvPr/>
          </p:nvSpPr>
          <p:spPr bwMode="auto">
            <a:xfrm>
              <a:off x="3390" y="3090"/>
              <a:ext cx="541"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17" name="Text Box 21"/>
            <p:cNvSpPr txBox="1">
              <a:spLocks noChangeArrowheads="1"/>
            </p:cNvSpPr>
            <p:nvPr/>
          </p:nvSpPr>
          <p:spPr bwMode="auto">
            <a:xfrm>
              <a:off x="3479" y="4095"/>
              <a:ext cx="542"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18" name="Text Box 20"/>
            <p:cNvSpPr txBox="1">
              <a:spLocks noChangeArrowheads="1"/>
            </p:cNvSpPr>
            <p:nvPr/>
          </p:nvSpPr>
          <p:spPr bwMode="auto">
            <a:xfrm>
              <a:off x="3080" y="4095"/>
              <a:ext cx="54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19" name="Text Box 19"/>
            <p:cNvSpPr txBox="1">
              <a:spLocks noChangeArrowheads="1"/>
            </p:cNvSpPr>
            <p:nvPr/>
          </p:nvSpPr>
          <p:spPr bwMode="auto">
            <a:xfrm>
              <a:off x="3748" y="3104"/>
              <a:ext cx="541"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0" name="Text Box 18"/>
            <p:cNvSpPr txBox="1">
              <a:spLocks noChangeArrowheads="1"/>
            </p:cNvSpPr>
            <p:nvPr/>
          </p:nvSpPr>
          <p:spPr bwMode="auto">
            <a:xfrm>
              <a:off x="4194" y="4109"/>
              <a:ext cx="541"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1" name="Text Box 17"/>
            <p:cNvSpPr txBox="1">
              <a:spLocks noChangeArrowheads="1"/>
            </p:cNvSpPr>
            <p:nvPr/>
          </p:nvSpPr>
          <p:spPr bwMode="auto">
            <a:xfrm>
              <a:off x="3768" y="4079"/>
              <a:ext cx="541"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2" name="Text Box 16"/>
            <p:cNvSpPr txBox="1">
              <a:spLocks noChangeArrowheads="1"/>
            </p:cNvSpPr>
            <p:nvPr/>
          </p:nvSpPr>
          <p:spPr bwMode="auto">
            <a:xfrm>
              <a:off x="3888" y="5113"/>
              <a:ext cx="540"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3" name="Oval 15"/>
            <p:cNvSpPr>
              <a:spLocks noChangeArrowheads="1"/>
            </p:cNvSpPr>
            <p:nvPr/>
          </p:nvSpPr>
          <p:spPr bwMode="auto">
            <a:xfrm>
              <a:off x="2628" y="3673"/>
              <a:ext cx="331"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Text Box 14"/>
            <p:cNvSpPr txBox="1">
              <a:spLocks noChangeArrowheads="1"/>
            </p:cNvSpPr>
            <p:nvPr/>
          </p:nvSpPr>
          <p:spPr bwMode="auto">
            <a:xfrm>
              <a:off x="2612" y="3644"/>
              <a:ext cx="54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5" name="Oval 13"/>
            <p:cNvSpPr>
              <a:spLocks noChangeArrowheads="1"/>
            </p:cNvSpPr>
            <p:nvPr/>
          </p:nvSpPr>
          <p:spPr bwMode="auto">
            <a:xfrm>
              <a:off x="3287" y="3643"/>
              <a:ext cx="331"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Text Box 12"/>
            <p:cNvSpPr txBox="1">
              <a:spLocks noChangeArrowheads="1"/>
            </p:cNvSpPr>
            <p:nvPr/>
          </p:nvSpPr>
          <p:spPr bwMode="auto">
            <a:xfrm>
              <a:off x="3271" y="3614"/>
              <a:ext cx="54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7" name="Oval 11"/>
            <p:cNvSpPr>
              <a:spLocks noChangeArrowheads="1"/>
            </p:cNvSpPr>
            <p:nvPr/>
          </p:nvSpPr>
          <p:spPr bwMode="auto">
            <a:xfrm>
              <a:off x="3963" y="3658"/>
              <a:ext cx="329"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Text Box 10"/>
            <p:cNvSpPr txBox="1">
              <a:spLocks noChangeArrowheads="1"/>
            </p:cNvSpPr>
            <p:nvPr/>
          </p:nvSpPr>
          <p:spPr bwMode="auto">
            <a:xfrm>
              <a:off x="3886" y="3628"/>
              <a:ext cx="61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29" name="Oval 9"/>
            <p:cNvSpPr>
              <a:spLocks noChangeArrowheads="1"/>
            </p:cNvSpPr>
            <p:nvPr/>
          </p:nvSpPr>
          <p:spPr bwMode="auto">
            <a:xfrm>
              <a:off x="3092" y="4662"/>
              <a:ext cx="331" cy="33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Text Box 8"/>
            <p:cNvSpPr txBox="1">
              <a:spLocks noChangeArrowheads="1"/>
            </p:cNvSpPr>
            <p:nvPr/>
          </p:nvSpPr>
          <p:spPr bwMode="auto">
            <a:xfrm>
              <a:off x="3076" y="4633"/>
              <a:ext cx="54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31" name="Oval 7"/>
            <p:cNvSpPr>
              <a:spLocks noChangeArrowheads="1"/>
            </p:cNvSpPr>
            <p:nvPr/>
          </p:nvSpPr>
          <p:spPr bwMode="auto">
            <a:xfrm>
              <a:off x="3453" y="4663"/>
              <a:ext cx="330" cy="3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Text Box 6"/>
            <p:cNvSpPr txBox="1">
              <a:spLocks noChangeArrowheads="1"/>
            </p:cNvSpPr>
            <p:nvPr/>
          </p:nvSpPr>
          <p:spPr bwMode="auto">
            <a:xfrm>
              <a:off x="3389" y="4649"/>
              <a:ext cx="542"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33" name="Oval 5"/>
            <p:cNvSpPr>
              <a:spLocks noChangeArrowheads="1"/>
            </p:cNvSpPr>
            <p:nvPr/>
          </p:nvSpPr>
          <p:spPr bwMode="auto">
            <a:xfrm>
              <a:off x="3813" y="4647"/>
              <a:ext cx="330"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Text Box 4"/>
            <p:cNvSpPr txBox="1">
              <a:spLocks noChangeArrowheads="1"/>
            </p:cNvSpPr>
            <p:nvPr/>
          </p:nvSpPr>
          <p:spPr bwMode="auto">
            <a:xfrm>
              <a:off x="3707" y="4633"/>
              <a:ext cx="542"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135" name="Oval 3"/>
            <p:cNvSpPr>
              <a:spLocks noChangeArrowheads="1"/>
            </p:cNvSpPr>
            <p:nvPr/>
          </p:nvSpPr>
          <p:spPr bwMode="auto">
            <a:xfrm>
              <a:off x="4172" y="4647"/>
              <a:ext cx="330" cy="3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Text Box 2"/>
            <p:cNvSpPr txBox="1">
              <a:spLocks noChangeArrowheads="1"/>
            </p:cNvSpPr>
            <p:nvPr/>
          </p:nvSpPr>
          <p:spPr bwMode="auto">
            <a:xfrm>
              <a:off x="4066" y="4633"/>
              <a:ext cx="542"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16</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grpSp>
      <p:sp>
        <p:nvSpPr>
          <p:cNvPr id="137" name="Text Box 16"/>
          <p:cNvSpPr txBox="1">
            <a:spLocks noChangeArrowheads="1"/>
          </p:cNvSpPr>
          <p:nvPr/>
        </p:nvSpPr>
        <p:spPr bwMode="auto">
          <a:xfrm>
            <a:off x="3962400" y="4543581"/>
            <a:ext cx="460908" cy="48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X</a:t>
            </a:r>
            <a:endParaRPr kumimoji="0" lang="en-US" altLang="zh-CN" sz="1800" b="0" i="0" u="none" strike="noStrike" cap="none" normalizeH="0" baseline="0" dirty="0">
              <a:ln>
                <a:noFill/>
              </a:ln>
              <a:solidFill>
                <a:srgbClr val="FF0000"/>
              </a:solidFill>
              <a:effectLst/>
              <a:latin typeface="Arial" pitchFamily="34" charset="0"/>
              <a:cs typeface="Arial" pitchFamily="34" charset="0"/>
            </a:endParaRPr>
          </a:p>
        </p:txBody>
      </p:sp>
      <p:sp>
        <p:nvSpPr>
          <p:cNvPr id="138" name="Text Box 16"/>
          <p:cNvSpPr txBox="1">
            <a:spLocks noChangeArrowheads="1"/>
          </p:cNvSpPr>
          <p:nvPr/>
        </p:nvSpPr>
        <p:spPr bwMode="auto">
          <a:xfrm>
            <a:off x="4868211" y="4542597"/>
            <a:ext cx="460908" cy="48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X</a:t>
            </a:r>
            <a:endParaRPr kumimoji="0" lang="en-US" altLang="zh-CN" sz="1800" b="0" i="0" u="none" strike="noStrike" cap="none" normalizeH="0" baseline="0" dirty="0">
              <a:ln>
                <a:noFill/>
              </a:ln>
              <a:solidFill>
                <a:srgbClr val="FF0000"/>
              </a:solidFill>
              <a:effectLst/>
              <a:latin typeface="Arial" pitchFamily="34" charset="0"/>
              <a:cs typeface="Arial" pitchFamily="34" charset="0"/>
            </a:endParaRPr>
          </a:p>
        </p:txBody>
      </p:sp>
      <p:sp>
        <p:nvSpPr>
          <p:cNvPr id="139" name="TextBox 138"/>
          <p:cNvSpPr txBox="1"/>
          <p:nvPr/>
        </p:nvSpPr>
        <p:spPr>
          <a:xfrm>
            <a:off x="4219509" y="5305127"/>
            <a:ext cx="1169533" cy="369332"/>
          </a:xfrm>
          <a:prstGeom prst="rect">
            <a:avLst/>
          </a:prstGeom>
          <a:noFill/>
        </p:spPr>
        <p:txBody>
          <a:bodyPr wrap="square" rtlCol="0">
            <a:spAutoFit/>
          </a:bodyPr>
          <a:lstStyle/>
          <a:p>
            <a:r>
              <a:rPr lang="en-US" b="1" dirty="0">
                <a:latin typeface="SimSun" panose="02010600030101010101" pitchFamily="2" charset="-122"/>
                <a:ea typeface="SimSun" panose="02010600030101010101" pitchFamily="2" charset="-122"/>
              </a:rPr>
              <a:t>图</a:t>
            </a:r>
            <a:r>
              <a:rPr lang="en-US" b="1" dirty="0">
                <a:latin typeface="Times New Roman" panose="02020603050405020304" pitchFamily="18" charset="0"/>
                <a:cs typeface="Times New Roman" panose="02020603050405020304" pitchFamily="18" charset="0"/>
              </a:rPr>
              <a:t>16-3</a:t>
            </a:r>
          </a:p>
        </p:txBody>
      </p:sp>
      <p:sp>
        <p:nvSpPr>
          <p:cNvPr id="140" name="箭头: 右 139">
            <a:extLst>
              <a:ext uri="{FF2B5EF4-FFF2-40B4-BE49-F238E27FC236}">
                <a16:creationId xmlns:a16="http://schemas.microsoft.com/office/drawing/2014/main" id="{C5A8662D-A59E-16CD-35FE-723F73994C0F}"/>
              </a:ext>
            </a:extLst>
          </p:cNvPr>
          <p:cNvSpPr/>
          <p:nvPr/>
        </p:nvSpPr>
        <p:spPr>
          <a:xfrm>
            <a:off x="236890" y="2545141"/>
            <a:ext cx="872965" cy="369332"/>
          </a:xfrm>
          <a:prstGeom prst="rightArrow">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第二层</a:t>
            </a:r>
          </a:p>
        </p:txBody>
      </p:sp>
      <p:sp>
        <p:nvSpPr>
          <p:cNvPr id="141" name="矩形: 圆角 140">
            <a:extLst>
              <a:ext uri="{FF2B5EF4-FFF2-40B4-BE49-F238E27FC236}">
                <a16:creationId xmlns:a16="http://schemas.microsoft.com/office/drawing/2014/main" id="{D04E564B-AB15-AB4D-F4CA-CC82B7F64BC2}"/>
              </a:ext>
            </a:extLst>
          </p:cNvPr>
          <p:cNvSpPr/>
          <p:nvPr/>
        </p:nvSpPr>
        <p:spPr>
          <a:xfrm>
            <a:off x="300942" y="4878513"/>
            <a:ext cx="3780081" cy="1508935"/>
          </a:xfrm>
          <a:prstGeom prst="roundRect">
            <a:avLst/>
          </a:prstGeom>
          <a:gradFill>
            <a:gsLst>
              <a:gs pos="0">
                <a:schemeClr val="accent2">
                  <a:tint val="50000"/>
                  <a:satMod val="300000"/>
                  <a:lumMod val="98000"/>
                </a:schemeClr>
              </a:gs>
              <a:gs pos="35000">
                <a:schemeClr val="accent2">
                  <a:tint val="37000"/>
                  <a:satMod val="300000"/>
                </a:schemeClr>
              </a:gs>
              <a:gs pos="100000">
                <a:schemeClr val="accent2">
                  <a:tint val="15000"/>
                  <a:satMod val="350000"/>
                </a:schemeClr>
              </a:gs>
            </a:gsLst>
          </a:gradFill>
          <a:ln w="34925"/>
        </p:spPr>
        <p:style>
          <a:lnRef idx="1">
            <a:schemeClr val="accent2"/>
          </a:lnRef>
          <a:fillRef idx="2">
            <a:schemeClr val="accent2"/>
          </a:fillRef>
          <a:effectRef idx="1">
            <a:schemeClr val="accent2"/>
          </a:effectRef>
          <a:fontRef idx="minor">
            <a:schemeClr val="dk1"/>
          </a:fontRef>
        </p:style>
        <p:txBody>
          <a:bodyPr rtlCol="0" anchor="ctr"/>
          <a:lstStyle/>
          <a:p>
            <a:pPr algn="just"/>
            <a:r>
              <a:rPr lang="zh-CN" altLang="en-US" dirty="0">
                <a:latin typeface="Times New Roman" panose="02020603050405020304" pitchFamily="18" charset="0"/>
                <a:cs typeface="Times New Roman" panose="02020603050405020304" pitchFamily="18" charset="0"/>
              </a:rPr>
              <a:t>这个点，对应第二层中的一个点，由两元组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即，前两行的皇后分别放在第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列和第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列，两者共对角线，不满足隐性约束条件，因而是死点。</a:t>
            </a:r>
            <a:endParaRPr lang="en-US" dirty="0">
              <a:latin typeface="Times New Roman" panose="02020603050405020304" pitchFamily="18" charset="0"/>
              <a:cs typeface="Times New Roman" panose="02020603050405020304" pitchFamily="18" charset="0"/>
            </a:endParaRPr>
          </a:p>
        </p:txBody>
      </p:sp>
      <p:cxnSp>
        <p:nvCxnSpPr>
          <p:cNvPr id="142" name="直接箭头连接符 141">
            <a:extLst>
              <a:ext uri="{FF2B5EF4-FFF2-40B4-BE49-F238E27FC236}">
                <a16:creationId xmlns:a16="http://schemas.microsoft.com/office/drawing/2014/main" id="{6BD90A64-513A-0808-FC42-D5A1BB7BD311}"/>
              </a:ext>
            </a:extLst>
          </p:cNvPr>
          <p:cNvCxnSpPr>
            <a:cxnSpLocks/>
          </p:cNvCxnSpPr>
          <p:nvPr/>
        </p:nvCxnSpPr>
        <p:spPr>
          <a:xfrm flipH="1" flipV="1">
            <a:off x="1337748" y="2874566"/>
            <a:ext cx="21905" cy="200066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A26DA861-D878-574C-5C09-28ED02D6E8FE}"/>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1</a:t>
            </a:r>
            <a:r>
              <a:rPr lang="zh-CN" altLang="en-US" sz="2800" b="1" dirty="0">
                <a:latin typeface="Times New Roman" pitchFamily="18" charset="0"/>
                <a:ea typeface="SimSun" pitchFamily="2" charset="-122"/>
                <a:cs typeface="Times New Roman" pitchFamily="18" charset="0"/>
              </a:rPr>
              <a:t>： </a:t>
            </a:r>
            <a:r>
              <a:rPr lang="en-US" altLang="zh-CN" sz="2800" b="1" i="1" dirty="0">
                <a:latin typeface="Times New Roman" pitchFamily="18" charset="0"/>
                <a:ea typeface="SimSun" pitchFamily="2" charset="-122"/>
                <a:cs typeface="Times New Roman" pitchFamily="18" charset="0"/>
              </a:rPr>
              <a:t>n</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皇后问题（</a:t>
            </a:r>
            <a:r>
              <a:rPr lang="en-US" altLang="zh-CN" sz="2800" b="1" dirty="0">
                <a:latin typeface="Times New Roman" pitchFamily="18" charset="0"/>
                <a:ea typeface="SimSun" pitchFamily="2" charset="-122"/>
                <a:cs typeface="Times New Roman" pitchFamily="18" charset="0"/>
              </a:rPr>
              <a:t>4/4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59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16-15</a:t>
            </a:r>
          </a:p>
        </p:txBody>
      </p:sp>
      <mc:AlternateContent xmlns:mc="http://schemas.openxmlformats.org/markup-compatibility/2006">
        <mc:Choice xmlns:a14="http://schemas.microsoft.com/office/drawing/2010/main" Requires="a14">
          <p:sp>
            <p:nvSpPr>
              <p:cNvPr id="3" name="TextBox 2"/>
              <p:cNvSpPr txBox="1"/>
              <p:nvPr/>
            </p:nvSpPr>
            <p:spPr>
              <a:xfrm>
                <a:off x="658461" y="1066800"/>
                <a:ext cx="7467600" cy="4327980"/>
              </a:xfrm>
              <a:prstGeom prst="rect">
                <a:avLst/>
              </a:prstGeom>
              <a:noFill/>
            </p:spPr>
            <p:txBody>
              <a:bodyPr wrap="square" rtlCol="0">
                <a:spAutoFit/>
              </a:bodyPr>
              <a:lstStyle/>
              <a:p>
                <a:pPr indent="457200">
                  <a:lnSpc>
                    <a:spcPct val="150000"/>
                  </a:lnSpc>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是一个</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个数的集合，而子集和的目标值是</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。算法简介：</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先把这</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个数排序为 </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1</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2</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 ≤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的一个子集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可以用一个</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元组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4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来表示，其中</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rPr>
                  <a:t>= 0 </a:t>
                </a:r>
                <a:r>
                  <a:rPr lang="zh-CN" altLang="en-US" dirty="0">
                    <a:latin typeface="Times New Roman" pitchFamily="18" charset="0"/>
                    <a:ea typeface="SimSun" pitchFamily="2" charset="-122"/>
                    <a:cs typeface="Times New Roman" pitchFamily="18" charset="0"/>
                  </a:rPr>
                  <a:t>表示</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而</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rPr>
                  <a:t>= 1 </a:t>
                </a:r>
                <a:r>
                  <a:rPr lang="zh-CN" altLang="en-US" dirty="0">
                    <a:latin typeface="Times New Roman" pitchFamily="18" charset="0"/>
                    <a:ea typeface="SimSun" pitchFamily="2" charset="-122"/>
                    <a:cs typeface="Times New Roman" pitchFamily="18" charset="0"/>
                  </a:rPr>
                  <a:t>表示</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a:t>
                </a: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这个问题的显示约束是</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1}</a:t>
                </a:r>
                <a:r>
                  <a:rPr lang="zh-CN" altLang="en-US" dirty="0">
                    <a:latin typeface="Times New Roman" pitchFamily="18" charset="0"/>
                    <a:ea typeface="SimSun" pitchFamily="2" charset="-122"/>
                    <a:cs typeface="Times New Roman" pitchFamily="18" charset="0"/>
                  </a:rPr>
                  <a:t>，其</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维的解空间中有</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个点。</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设计限界函数如下。</a:t>
                </a:r>
                <a:endParaRPr lang="en-US" altLang="zh-CN" dirty="0">
                  <a:latin typeface="Times New Roman" pitchFamily="18" charset="0"/>
                  <a:ea typeface="SimSun" pitchFamily="2" charset="-122"/>
                  <a:cs typeface="Times New Roman" pitchFamily="18" charset="0"/>
                </a:endParaRPr>
              </a:p>
              <a:p>
                <a:pPr marL="457200">
                  <a:lnSpc>
                    <a:spcPct val="150000"/>
                  </a:lnSpc>
                </a:pPr>
                <a:r>
                  <a:rPr lang="zh-CN" altLang="en-US" dirty="0">
                    <a:latin typeface="Times New Roman" pitchFamily="18" charset="0"/>
                    <a:ea typeface="SimSun" pitchFamily="2" charset="-122"/>
                    <a:cs typeface="Times New Roman" pitchFamily="18" charset="0"/>
                  </a:rPr>
                  <a:t>假定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k</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是搜索树中一个点，也就是一个部分解，那么这个部分解中已放入子集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中的数字总和是</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sz="2200" i="1" smtClean="0">
                            <a:latin typeface="Cambria Math" panose="02040503050406030204" pitchFamily="18" charset="0"/>
                            <a:ea typeface="SimSun" pitchFamily="2" charset="-122"/>
                            <a:cs typeface="Times New Roman" pitchFamily="18" charset="0"/>
                          </a:rPr>
                        </m:ctrlPr>
                      </m:naryPr>
                      <m:sub>
                        <m:r>
                          <m:rPr>
                            <m:brk m:alnAt="23"/>
                          </m:rPr>
                          <a:rPr lang="en-US" sz="2200" b="0" i="1" smtClean="0">
                            <a:latin typeface="Cambria Math"/>
                            <a:ea typeface="SimSun" pitchFamily="2" charset="-122"/>
                            <a:cs typeface="Times New Roman" pitchFamily="18" charset="0"/>
                          </a:rPr>
                          <m:t>𝑖</m:t>
                        </m:r>
                        <m:r>
                          <a:rPr lang="en-US" sz="2200" b="0" i="1" smtClean="0">
                            <a:latin typeface="Cambria Math"/>
                            <a:ea typeface="SimSun" pitchFamily="2" charset="-122"/>
                            <a:cs typeface="Times New Roman" pitchFamily="18" charset="0"/>
                          </a:rPr>
                          <m:t>=1</m:t>
                        </m:r>
                      </m:sub>
                      <m:sup>
                        <m:r>
                          <a:rPr lang="en-US" sz="2200" b="0" i="1" smtClean="0">
                            <a:latin typeface="Cambria Math"/>
                            <a:ea typeface="SimSun" pitchFamily="2" charset="-122"/>
                            <a:cs typeface="Times New Roman" pitchFamily="18" charset="0"/>
                          </a:rPr>
                          <m:t>𝑘</m:t>
                        </m:r>
                        <m:r>
                          <a:rPr lang="en-US" sz="2200" b="0" i="1" smtClean="0">
                            <a:latin typeface="Cambria Math"/>
                            <a:ea typeface="SimSun" pitchFamily="2" charset="-122"/>
                            <a:cs typeface="Times New Roman" pitchFamily="18" charset="0"/>
                          </a:rPr>
                          <m:t>−1</m:t>
                        </m:r>
                      </m:sup>
                      <m:e>
                        <m:sSub>
                          <m:sSubPr>
                            <m:ctrlPr>
                              <a:rPr lang="en-US" sz="2200" i="1" smtClean="0">
                                <a:latin typeface="Cambria Math" panose="02040503050406030204" pitchFamily="18" charset="0"/>
                                <a:ea typeface="SimSun" pitchFamily="2" charset="-122"/>
                                <a:cs typeface="Times New Roman" pitchFamily="18" charset="0"/>
                              </a:rPr>
                            </m:ctrlPr>
                          </m:sSubPr>
                          <m:e>
                            <m:r>
                              <a:rPr lang="en-US" sz="2200" b="0" i="1" smtClean="0">
                                <a:latin typeface="Cambria Math"/>
                                <a:ea typeface="SimSun" pitchFamily="2" charset="-122"/>
                                <a:cs typeface="Times New Roman" pitchFamily="18" charset="0"/>
                              </a:rPr>
                              <m:t>𝑎</m:t>
                            </m:r>
                          </m:e>
                          <m:sub>
                            <m:r>
                              <a:rPr lang="en-US" sz="2200" b="0" i="1" smtClean="0">
                                <a:latin typeface="Cambria Math"/>
                                <a:ea typeface="SimSun" pitchFamily="2" charset="-122"/>
                                <a:cs typeface="Times New Roman" pitchFamily="18" charset="0"/>
                              </a:rPr>
                              <m:t>𝑖</m:t>
                            </m:r>
                          </m:sub>
                        </m:sSub>
                        <m:sSub>
                          <m:sSubPr>
                            <m:ctrlPr>
                              <a:rPr lang="en-US" sz="2200" i="1" smtClean="0">
                                <a:latin typeface="Cambria Math" panose="02040503050406030204" pitchFamily="18" charset="0"/>
                                <a:ea typeface="SimSun" pitchFamily="2" charset="-122"/>
                                <a:cs typeface="Times New Roman" pitchFamily="18" charset="0"/>
                              </a:rPr>
                            </m:ctrlPr>
                          </m:sSubPr>
                          <m:e>
                            <m:r>
                              <a:rPr lang="en-US" sz="2200" b="0" i="1" smtClean="0">
                                <a:latin typeface="Cambria Math"/>
                                <a:ea typeface="SimSun" pitchFamily="2" charset="-122"/>
                                <a:cs typeface="Times New Roman" pitchFamily="18" charset="0"/>
                              </a:rPr>
                              <m:t>𝑥</m:t>
                            </m:r>
                          </m:e>
                          <m:sub>
                            <m:r>
                              <a:rPr lang="en-US" sz="2200" b="0" i="1" smtClean="0">
                                <a:latin typeface="Cambria Math"/>
                                <a:ea typeface="SimSun" pitchFamily="2" charset="-122"/>
                                <a:cs typeface="Times New Roman" pitchFamily="18" charset="0"/>
                              </a:rPr>
                              <m:t>𝑖</m:t>
                            </m:r>
                          </m:sub>
                        </m:sSub>
                      </m:e>
                    </m:nary>
                  </m:oMath>
                </a14:m>
                <a:r>
                  <a:rPr lang="zh-CN" altLang="en-US" dirty="0">
                    <a:latin typeface="Times New Roman" pitchFamily="18" charset="0"/>
                    <a:ea typeface="SimSun" pitchFamily="2" charset="-122"/>
                    <a:cs typeface="Times New Roman" pitchFamily="18" charset="0"/>
                  </a:rPr>
                  <a:t>。怎样从这个部分解出发继续搜索呢？我们有三种情况，分别讨论如下：</a:t>
                </a:r>
                <a:endParaRPr lang="en-US"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658461" y="1066800"/>
                <a:ext cx="7467600" cy="4327980"/>
              </a:xfrm>
              <a:prstGeom prst="rect">
                <a:avLst/>
              </a:prstGeom>
              <a:blipFill>
                <a:blip r:embed="rId3"/>
                <a:stretch>
                  <a:fillRect l="-653" r="-816" b="-831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5BFDED4-3447-75B8-5E96-BD992320C1F4}"/>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2</a:t>
            </a:r>
            <a:r>
              <a:rPr lang="zh-CN" altLang="en-US" sz="2800" b="1" dirty="0">
                <a:latin typeface="Times New Roman" pitchFamily="18" charset="0"/>
                <a:ea typeface="SimSun" pitchFamily="2" charset="-122"/>
                <a:cs typeface="Times New Roman" pitchFamily="18" charset="0"/>
              </a:rPr>
              <a:t>：</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子集和</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问题（</a:t>
            </a:r>
            <a:r>
              <a:rPr lang="en-US" altLang="zh-CN" sz="2800" b="1" dirty="0">
                <a:latin typeface="Times New Roman" pitchFamily="18" charset="0"/>
                <a:ea typeface="SimSun" pitchFamily="2" charset="-122"/>
                <a:cs typeface="Times New Roman" pitchFamily="18" charset="0"/>
              </a:rPr>
              <a:t>1/4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75845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2895600" cy="365125"/>
          </a:xfrm>
        </p:spPr>
        <p:txBody>
          <a:bodyPr/>
          <a:lstStyle/>
          <a:p>
            <a:r>
              <a:rPr lang="en-US" dirty="0"/>
              <a:t>16-16</a:t>
            </a:r>
          </a:p>
        </p:txBody>
      </p:sp>
      <mc:AlternateContent xmlns:mc="http://schemas.openxmlformats.org/markup-compatibility/2006">
        <mc:Choice xmlns:a14="http://schemas.microsoft.com/office/drawing/2010/main" Requires="a14">
          <p:sp>
            <p:nvSpPr>
              <p:cNvPr id="3" name="TextBox 2"/>
              <p:cNvSpPr txBox="1"/>
              <p:nvPr/>
            </p:nvSpPr>
            <p:spPr>
              <a:xfrm>
                <a:off x="658461" y="937977"/>
                <a:ext cx="7162800" cy="5396734"/>
              </a:xfrm>
              <a:prstGeom prst="rect">
                <a:avLst/>
              </a:prstGeom>
              <a:noFill/>
            </p:spPr>
            <p:txBody>
              <a:bodyPr wrap="square" rtlCol="0">
                <a:spAutoFit/>
              </a:bodyPr>
              <a:lstStyle/>
              <a:p>
                <a:pPr marL="457200" lvl="0" indent="-457200">
                  <a:lnSpc>
                    <a:spcPct val="150000"/>
                  </a:lnSpc>
                  <a:buAutoNum type="arabicParenBoth"/>
                </a:pPr>
                <a:r>
                  <a:rPr lang="zh-CN" altLang="en-US" dirty="0">
                    <a:latin typeface="Times New Roman" pitchFamily="18" charset="0"/>
                    <a:ea typeface="SimSun" pitchFamily="2" charset="-122"/>
                    <a:cs typeface="Times New Roman" pitchFamily="18" charset="0"/>
                  </a:rPr>
                  <a:t>如果 </a:t>
                </a: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oMath>
                </a14:m>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，那么这个部分解就是一个答案，并且可以置</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rPr>
                  <a:t>= 0 (</a:t>
                </a:r>
                <a:r>
                  <a:rPr lang="en-US" dirty="0">
                    <a:latin typeface="Times New Roman" pitchFamily="18" charset="0"/>
                    <a:ea typeface="SimSun" pitchFamily="2" charset="-122"/>
                    <a:cs typeface="Times New Roman" pitchFamily="18" charset="0"/>
                    <a:sym typeface="Symbol" panose="05050102010706020507" pitchFamily="18" charset="2"/>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得到完整的解。</a:t>
                </a:r>
                <a:endParaRPr lang="en-US" altLang="zh-CN" dirty="0">
                  <a:latin typeface="Times New Roman" pitchFamily="18" charset="0"/>
                  <a:ea typeface="SimSun" pitchFamily="2" charset="-122"/>
                  <a:cs typeface="Times New Roman" pitchFamily="18" charset="0"/>
                </a:endParaRPr>
              </a:p>
              <a:p>
                <a:pPr marL="457200" lvl="0" indent="-457200">
                  <a:lnSpc>
                    <a:spcPct val="150000"/>
                  </a:lnSpc>
                  <a:buAutoNum type="arabicParenBoth"/>
                </a:pPr>
                <a:r>
                  <a:rPr lang="en-US" dirty="0">
                    <a:latin typeface="Times New Roman" pitchFamily="18" charset="0"/>
                    <a:ea typeface="SimSun" pitchFamily="2" charset="-122"/>
                    <a:cs typeface="Times New Roman" pitchFamily="18" charset="0"/>
                  </a:rPr>
                  <a:t>如果 </a:t>
                </a: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oMath>
                </a14:m>
                <a:r>
                  <a:rPr lang="en-US" dirty="0">
                    <a:latin typeface="Times New Roman" pitchFamily="18" charset="0"/>
                    <a:ea typeface="SimSun" pitchFamily="2" charset="-122"/>
                    <a:cs typeface="Times New Roman" pitchFamily="18" charset="0"/>
                  </a:rPr>
                  <a:t> &gt; </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，那么这个点以及它以下的子树都不可能有答案点而应该刪去它下面的子树。</a:t>
                </a:r>
                <a:endParaRPr lang="en-US" altLang="zh-CN" dirty="0">
                  <a:latin typeface="Times New Roman" pitchFamily="18" charset="0"/>
                  <a:ea typeface="SimSun" pitchFamily="2" charset="-122"/>
                  <a:cs typeface="Times New Roman" pitchFamily="18" charset="0"/>
                </a:endParaRPr>
              </a:p>
              <a:p>
                <a:pPr marL="457200" lvl="0" indent="-457200">
                  <a:lnSpc>
                    <a:spcPct val="150000"/>
                  </a:lnSpc>
                  <a:buAutoNum type="arabicParenBoth"/>
                </a:pPr>
                <a:r>
                  <a:rPr lang="zh-CN" altLang="en-US" dirty="0">
                    <a:latin typeface="Times New Roman" pitchFamily="18" charset="0"/>
                    <a:ea typeface="SimSun" pitchFamily="2" charset="-122"/>
                    <a:cs typeface="Times New Roman" pitchFamily="18" charset="0"/>
                  </a:rPr>
                  <a:t>如果</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r>
                      <a:rPr lang="en-US" sz="2200" i="1">
                        <a:latin typeface="Cambria Math"/>
                        <a:ea typeface="SimSun" pitchFamily="2" charset="-122"/>
                        <a:cs typeface="Times New Roman" pitchFamily="18" charset="0"/>
                      </a:rPr>
                      <m:t> </m:t>
                    </m:r>
                  </m:oMath>
                </a14:m>
                <a:r>
                  <a:rPr lang="en-US" dirty="0">
                    <a:latin typeface="Times New Roman" pitchFamily="18" charset="0"/>
                    <a:ea typeface="SimSun" pitchFamily="2" charset="-122"/>
                    <a:cs typeface="Times New Roman" pitchFamily="18" charset="0"/>
                  </a:rPr>
                  <a:t>&lt; </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，那么这个点不是答案点但它的子树可能有答案点。这时，如果把余下数字，</a:t>
                </a:r>
                <a:r>
                  <a:rPr lang="en-US" i="1" dirty="0" err="1">
                    <a:latin typeface="Times New Roman" pitchFamily="18" charset="0"/>
                    <a:ea typeface="SimSun" pitchFamily="2" charset="-122"/>
                    <a:cs typeface="Times New Roman" pitchFamily="18" charset="0"/>
                  </a:rPr>
                  <a:t>a</a:t>
                </a:r>
                <a:r>
                  <a:rPr lang="en-US" sz="2400" i="1" baseline="-25000" dirty="0" err="1">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k</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全部取到子集</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中后，总和还比</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小的话，则以这点为根之子树中无答案点。另外，如果</a:t>
                </a: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oMath>
                </a14:m>
                <a:r>
                  <a:rPr lang="en-US"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 </a:t>
                </a:r>
                <a:r>
                  <a:rPr lang="en-US" sz="2200" i="1" dirty="0" err="1">
                    <a:latin typeface="Times New Roman" pitchFamily="18" charset="0"/>
                    <a:ea typeface="SimSun" pitchFamily="2" charset="-122"/>
                    <a:cs typeface="Times New Roman" pitchFamily="18" charset="0"/>
                  </a:rPr>
                  <a:t>a</a:t>
                </a:r>
                <a:r>
                  <a:rPr lang="en-US" sz="2200" i="1" baseline="-25000" dirty="0" err="1">
                    <a:latin typeface="Times New Roman" pitchFamily="18" charset="0"/>
                    <a:ea typeface="SimSun" pitchFamily="2" charset="-122"/>
                    <a:cs typeface="Times New Roman" pitchFamily="18" charset="0"/>
                  </a:rPr>
                  <a:t>k</a:t>
                </a:r>
                <a:r>
                  <a:rPr lang="en-US" sz="22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&gt; </a:t>
                </a:r>
                <a:r>
                  <a:rPr lang="en-US" i="1" dirty="0">
                    <a:latin typeface="Times New Roman" pitchFamily="18" charset="0"/>
                    <a:ea typeface="SimSun" pitchFamily="2" charset="-122"/>
                    <a:cs typeface="Times New Roman" pitchFamily="18" charset="0"/>
                  </a:rPr>
                  <a:t>t </a:t>
                </a:r>
                <a:r>
                  <a:rPr lang="zh-CN" altLang="en-US" dirty="0">
                    <a:latin typeface="Times New Roman" pitchFamily="18" charset="0"/>
                    <a:ea typeface="SimSun" pitchFamily="2" charset="-122"/>
                    <a:cs typeface="Times New Roman" pitchFamily="18" charset="0"/>
                  </a:rPr>
                  <a:t>的话，这点以下也不可能有答案点。因此，这点的限界函数为真的条件是</a:t>
                </a:r>
                <a:r>
                  <a:rPr lang="en-US" dirty="0">
                    <a:latin typeface="Times New Roman" pitchFamily="18" charset="0"/>
                    <a:ea typeface="SimSun" pitchFamily="2" charset="-122"/>
                    <a:cs typeface="Times New Roman" pitchFamily="18" charset="0"/>
                  </a:rPr>
                  <a:t>:</a:t>
                </a:r>
              </a:p>
              <a:p>
                <a:pPr marL="1371600" lvl="0" indent="-457200">
                  <a:lnSpc>
                    <a:spcPct val="150000"/>
                  </a:lnSpc>
                  <a:buFont typeface="Symbol"/>
                  <a:buChar char="·"/>
                </a:pP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r>
                      <a:rPr lang="en-US" sz="2200" i="1">
                        <a:latin typeface="Cambria Math"/>
                        <a:ea typeface="SimSun" pitchFamily="2" charset="-122"/>
                        <a:cs typeface="Times New Roman" pitchFamily="18" charset="0"/>
                      </a:rPr>
                      <m:t> </m:t>
                    </m:r>
                  </m:oMath>
                </a14:m>
                <a:r>
                  <a:rPr lang="en-US" sz="2200"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m:t>
                        </m:r>
                        <m:r>
                          <a:rPr lang="en-US" sz="2200" b="0" i="1" smtClean="0">
                            <a:latin typeface="Cambria Math" panose="02040503050406030204" pitchFamily="18" charset="0"/>
                            <a:ea typeface="SimSun" pitchFamily="2" charset="-122"/>
                            <a:cs typeface="Times New Roman" pitchFamily="18" charset="0"/>
                          </a:rPr>
                          <m:t>𝑘</m:t>
                        </m:r>
                      </m:sub>
                      <m:sup>
                        <m:r>
                          <a:rPr lang="en-US" sz="2200" b="0" i="1" smtClean="0">
                            <a:latin typeface="Cambria Math" panose="02040503050406030204" pitchFamily="18" charset="0"/>
                            <a:ea typeface="SimSun" pitchFamily="2" charset="-122"/>
                            <a:cs typeface="Times New Roman" pitchFamily="18" charset="0"/>
                          </a:rPr>
                          <m:t>𝑛</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e>
                    </m:nary>
                  </m:oMath>
                </a14:m>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t</a:t>
                </a:r>
                <a:r>
                  <a:rPr lang="en-US" sz="2200" dirty="0">
                    <a:latin typeface="Times New Roman" pitchFamily="18" charset="0"/>
                    <a:ea typeface="SimSun" pitchFamily="2" charset="-122"/>
                    <a:cs typeface="Times New Roman" pitchFamily="18" charset="0"/>
                  </a:rPr>
                  <a:t> </a:t>
                </a:r>
              </a:p>
              <a:p>
                <a:pPr marL="1371600" lvl="0" indent="-457200">
                  <a:lnSpc>
                    <a:spcPct val="150000"/>
                  </a:lnSpc>
                  <a:buFont typeface="Symbol"/>
                  <a:buChar char="·"/>
                </a:pPr>
                <a14:m>
                  <m:oMath xmlns:m="http://schemas.openxmlformats.org/officeDocument/2006/math">
                    <m:nary>
                      <m:naryPr>
                        <m:chr m:val="∑"/>
                        <m:ctrlPr>
                          <a:rPr lang="en-US" sz="2200" i="1">
                            <a:latin typeface="Cambria Math" panose="02040503050406030204" pitchFamily="18" charset="0"/>
                            <a:ea typeface="SimSun" pitchFamily="2" charset="-122"/>
                            <a:cs typeface="Times New Roman" pitchFamily="18" charset="0"/>
                          </a:rPr>
                        </m:ctrlPr>
                      </m:naryPr>
                      <m:sub>
                        <m:r>
                          <m:rPr>
                            <m:brk m:alnAt="23"/>
                          </m:rPr>
                          <a:rPr lang="en-US" sz="2200" i="1">
                            <a:latin typeface="Cambria Math"/>
                            <a:ea typeface="SimSun" pitchFamily="2" charset="-122"/>
                            <a:cs typeface="Times New Roman" pitchFamily="18" charset="0"/>
                          </a:rPr>
                          <m:t>𝑖</m:t>
                        </m:r>
                        <m:r>
                          <a:rPr lang="en-US" sz="2200" i="1">
                            <a:latin typeface="Cambria Math"/>
                            <a:ea typeface="SimSun" pitchFamily="2" charset="-122"/>
                            <a:cs typeface="Times New Roman" pitchFamily="18" charset="0"/>
                          </a:rPr>
                          <m:t>=1</m:t>
                        </m:r>
                      </m:sub>
                      <m:sup>
                        <m:r>
                          <a:rPr lang="en-US" sz="2200" i="1">
                            <a:latin typeface="Cambria Math"/>
                            <a:ea typeface="SimSun" pitchFamily="2" charset="-122"/>
                            <a:cs typeface="Times New Roman" pitchFamily="18" charset="0"/>
                          </a:rPr>
                          <m:t>𝑘</m:t>
                        </m:r>
                        <m:r>
                          <a:rPr lang="en-US" sz="2200" i="1">
                            <a:latin typeface="Cambria Math"/>
                            <a:ea typeface="SimSun" pitchFamily="2" charset="-122"/>
                            <a:cs typeface="Times New Roman" pitchFamily="18" charset="0"/>
                          </a:rPr>
                          <m:t>−1</m:t>
                        </m:r>
                      </m:sup>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𝑎</m:t>
                            </m:r>
                          </m:e>
                          <m:sub>
                            <m:r>
                              <a:rPr lang="en-US" sz="2200" i="1">
                                <a:latin typeface="Cambria Math"/>
                                <a:ea typeface="SimSun" pitchFamily="2" charset="-122"/>
                                <a:cs typeface="Times New Roman" pitchFamily="18" charset="0"/>
                              </a:rPr>
                              <m:t>𝑖</m:t>
                            </m:r>
                          </m:sub>
                        </m:sSub>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𝑥</m:t>
                            </m:r>
                          </m:e>
                          <m:sub>
                            <m:r>
                              <a:rPr lang="en-US" sz="2200" i="1">
                                <a:latin typeface="Cambria Math"/>
                                <a:ea typeface="SimSun" pitchFamily="2" charset="-122"/>
                                <a:cs typeface="Times New Roman" pitchFamily="18" charset="0"/>
                              </a:rPr>
                              <m:t>𝑖</m:t>
                            </m:r>
                          </m:sub>
                        </m:sSub>
                      </m:e>
                    </m:nary>
                    <m:r>
                      <a:rPr lang="en-US" sz="2200" i="1">
                        <a:latin typeface="Cambria Math"/>
                        <a:ea typeface="SimSun" pitchFamily="2" charset="-122"/>
                        <a:cs typeface="Times New Roman" pitchFamily="18" charset="0"/>
                      </a:rPr>
                      <m:t> </m:t>
                    </m:r>
                  </m:oMath>
                </a14:m>
                <a:r>
                  <a:rPr lang="en-US" sz="2200" dirty="0">
                    <a:latin typeface="Times New Roman" pitchFamily="18" charset="0"/>
                    <a:ea typeface="SimSun" pitchFamily="2" charset="-122"/>
                    <a:cs typeface="Times New Roman" pitchFamily="18" charset="0"/>
                  </a:rPr>
                  <a:t>+ </a:t>
                </a:r>
                <a:r>
                  <a:rPr lang="en-US" sz="2200" i="1" dirty="0" err="1">
                    <a:latin typeface="Times New Roman" pitchFamily="18" charset="0"/>
                    <a:ea typeface="SimSun" pitchFamily="2" charset="-122"/>
                    <a:cs typeface="Times New Roman" pitchFamily="18" charset="0"/>
                  </a:rPr>
                  <a:t>a</a:t>
                </a:r>
                <a:r>
                  <a:rPr lang="en-US" sz="2200" i="1" baseline="-25000" dirty="0" err="1">
                    <a:latin typeface="Times New Roman" pitchFamily="18" charset="0"/>
                    <a:ea typeface="SimSun" pitchFamily="2" charset="-122"/>
                    <a:cs typeface="Times New Roman" pitchFamily="18" charset="0"/>
                  </a:rPr>
                  <a:t>k</a:t>
                </a:r>
                <a:r>
                  <a:rPr lang="en-US" sz="2200" i="1" dirty="0">
                    <a:latin typeface="Times New Roman" pitchFamily="18" charset="0"/>
                    <a:ea typeface="SimSun" pitchFamily="2" charset="-122"/>
                    <a:cs typeface="Times New Roman" pitchFamily="18" charset="0"/>
                  </a:rPr>
                  <a:t> </a:t>
                </a:r>
                <a:r>
                  <a:rPr lang="en-US" sz="2200" dirty="0">
                    <a:latin typeface="Times New Roman" pitchFamily="18" charset="0"/>
                    <a:ea typeface="SimSun" pitchFamily="2" charset="-122"/>
                    <a:cs typeface="Times New Roman" pitchFamily="18" charset="0"/>
                    <a:sym typeface="Symbol"/>
                  </a:rPr>
                  <a:t></a:t>
                </a:r>
                <a:r>
                  <a:rPr lang="en-US"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t</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658461" y="937977"/>
                <a:ext cx="7162800" cy="5396734"/>
              </a:xfrm>
              <a:prstGeom prst="rect">
                <a:avLst/>
              </a:prstGeom>
              <a:blipFill>
                <a:blip r:embed="rId2"/>
                <a:stretch>
                  <a:fillRect l="-511" t="-7458" r="-766" b="-14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6A6E603-8BC6-FA35-0E6F-55A80DDF3A30}"/>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2</a:t>
            </a:r>
            <a:r>
              <a:rPr lang="zh-CN" altLang="en-US" sz="2800" b="1" dirty="0">
                <a:latin typeface="Times New Roman" pitchFamily="18" charset="0"/>
                <a:ea typeface="SimSun" pitchFamily="2" charset="-122"/>
                <a:cs typeface="Times New Roman" pitchFamily="18" charset="0"/>
              </a:rPr>
              <a:t>：</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子集和</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问题（</a:t>
            </a:r>
            <a:r>
              <a:rPr lang="en-US" altLang="zh-CN" sz="2800" b="1" dirty="0">
                <a:latin typeface="Times New Roman" pitchFamily="18" charset="0"/>
                <a:ea typeface="SimSun" pitchFamily="2" charset="-122"/>
                <a:cs typeface="Times New Roman" pitchFamily="18" charset="0"/>
              </a:rPr>
              <a:t>2/4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16482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914400" y="762000"/>
                <a:ext cx="8115300" cy="5192896"/>
              </a:xfrm>
              <a:prstGeom prst="rect">
                <a:avLst/>
              </a:prstGeom>
              <a:noFill/>
            </p:spPr>
            <p:txBody>
              <a:bodyPr wrap="square" rtlCol="0">
                <a:spAutoFit/>
              </a:bodyPr>
              <a:lstStyle/>
              <a:p>
                <a:r>
                  <a:rPr lang="en-US" sz="2400" b="1" dirty="0">
                    <a:latin typeface="Times New Roman" pitchFamily="18" charset="0"/>
                    <a:ea typeface="SimSun" pitchFamily="2" charset="-122"/>
                    <a:cs typeface="Times New Roman" pitchFamily="18" charset="0"/>
                  </a:rPr>
                  <a:t>Subset-sum</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rPr>
                  <a:t>[1..</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 </a:t>
                </a:r>
                <a:r>
                  <a:rPr lang="en-US" sz="2400" i="1" dirty="0">
                    <a:latin typeface="Times New Roman" pitchFamily="18" charset="0"/>
                    <a:ea typeface="SimSun" pitchFamily="2" charset="-122"/>
                    <a:cs typeface="Times New Roman" pitchFamily="18" charset="0"/>
                  </a:rPr>
                  <a:t>k</a:t>
                </a:r>
                <a:r>
                  <a:rPr lang="en-US" sz="2400" dirty="0">
                    <a:latin typeface="Times New Roman" pitchFamily="18" charset="0"/>
                    <a:ea typeface="SimSun" pitchFamily="2" charset="-122"/>
                    <a:cs typeface="Times New Roman" pitchFamily="18" charset="0"/>
                  </a:rPr>
                  <a:t>, </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a:t>
                </a:r>
                <a:r>
                  <a:rPr lang="en-US" sz="2400" i="1" dirty="0">
                    <a:latin typeface="Times New Roman" pitchFamily="18" charset="0"/>
                    <a:ea typeface="SimSun" pitchFamily="2" charset="-122"/>
                    <a:cs typeface="Times New Roman" pitchFamily="18" charset="0"/>
                  </a:rPr>
                  <a:t>sum</a:t>
                </a:r>
                <a:r>
                  <a:rPr lang="en-US" sz="2400" dirty="0">
                    <a:latin typeface="Times New Roman" pitchFamily="18" charset="0"/>
                    <a:ea typeface="SimSun" pitchFamily="2" charset="-122"/>
                    <a:cs typeface="Times New Roman" pitchFamily="18" charset="0"/>
                  </a:rPr>
                  <a:t>, </a:t>
                </a:r>
                <a:r>
                  <a:rPr lang="en-US" sz="2400" i="1" dirty="0">
                    <a:latin typeface="Times New Roman" pitchFamily="18" charset="0"/>
                    <a:ea typeface="SimSun" pitchFamily="2" charset="-122"/>
                    <a:cs typeface="Times New Roman" pitchFamily="18" charset="0"/>
                  </a:rPr>
                  <a:t>r</a:t>
                </a:r>
                <a:r>
                  <a:rPr lang="en-US" sz="2400"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p>
              <a:p>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输入</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已排序</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，前面</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个的取舍决定</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，已取数字之和</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 </a:t>
                </a:r>
                <a14:m>
                  <m:oMath xmlns:m="http://schemas.openxmlformats.org/officeDocument/2006/math">
                    <m:nary>
                      <m:naryPr>
                        <m:chr m:val="∑"/>
                        <m:ctrlPr>
                          <a:rPr lang="en-US" i="1">
                            <a:latin typeface="Cambria Math" panose="02040503050406030204" pitchFamily="18" charset="0"/>
                            <a:ea typeface="SimSun" pitchFamily="2" charset="-122"/>
                            <a:cs typeface="Times New Roman" pitchFamily="18" charset="0"/>
                          </a:rPr>
                        </m:ctrlPr>
                      </m:naryPr>
                      <m:sub>
                        <m:r>
                          <m:rPr>
                            <m:brk m:alnAt="23"/>
                          </m:rPr>
                          <a:rPr lang="en-US" i="1">
                            <a:latin typeface="Cambria Math"/>
                            <a:ea typeface="SimSun" pitchFamily="2" charset="-122"/>
                            <a:cs typeface="Times New Roman" pitchFamily="18" charset="0"/>
                          </a:rPr>
                          <m:t>𝑖</m:t>
                        </m:r>
                        <m:r>
                          <a:rPr lang="en-US" i="1">
                            <a:latin typeface="Cambria Math"/>
                            <a:ea typeface="SimSun" pitchFamily="2" charset="-122"/>
                            <a:cs typeface="Times New Roman" pitchFamily="18" charset="0"/>
                          </a:rPr>
                          <m:t>=1</m:t>
                        </m:r>
                      </m:sub>
                      <m:sup>
                        <m:r>
                          <a:rPr lang="en-US" i="1">
                            <a:latin typeface="Cambria Math"/>
                            <a:ea typeface="SimSun" pitchFamily="2" charset="-122"/>
                            <a:cs typeface="Times New Roman" pitchFamily="18" charset="0"/>
                          </a:rPr>
                          <m:t>𝑘</m:t>
                        </m:r>
                        <m:r>
                          <a:rPr lang="en-US" i="1">
                            <a:latin typeface="Cambria Math"/>
                            <a:ea typeface="SimSun" pitchFamily="2" charset="-122"/>
                            <a:cs typeface="Times New Roman" pitchFamily="18" charset="0"/>
                          </a:rPr>
                          <m:t>−1</m:t>
                        </m:r>
                      </m:sup>
                      <m:e>
                        <m:sSub>
                          <m:sSubPr>
                            <m:ctrlPr>
                              <a:rPr lang="en-US" i="1">
                                <a:latin typeface="Cambria Math" panose="02040503050406030204" pitchFamily="18" charset="0"/>
                                <a:ea typeface="SimSun" pitchFamily="2" charset="-122"/>
                                <a:cs typeface="Times New Roman" pitchFamily="18" charset="0"/>
                              </a:rPr>
                            </m:ctrlPr>
                          </m:sSubPr>
                          <m:e>
                            <m:r>
                              <a:rPr lang="en-US" i="1">
                                <a:latin typeface="Cambria Math"/>
                                <a:ea typeface="SimSun" pitchFamily="2" charset="-122"/>
                                <a:cs typeface="Times New Roman" pitchFamily="18" charset="0"/>
                              </a:rPr>
                              <m:t>𝑎</m:t>
                            </m:r>
                          </m:e>
                          <m:sub>
                            <m:r>
                              <a:rPr lang="en-US" i="1">
                                <a:latin typeface="Cambria Math"/>
                                <a:ea typeface="SimSun" pitchFamily="2" charset="-122"/>
                                <a:cs typeface="Times New Roman" pitchFamily="18" charset="0"/>
                              </a:rPr>
                              <m:t>𝑖</m:t>
                            </m:r>
                          </m:sub>
                        </m:sSub>
                        <m:sSub>
                          <m:sSubPr>
                            <m:ctrlPr>
                              <a:rPr lang="en-US" i="1">
                                <a:latin typeface="Cambria Math" panose="02040503050406030204" pitchFamily="18" charset="0"/>
                                <a:ea typeface="SimSun" pitchFamily="2" charset="-122"/>
                                <a:cs typeface="Times New Roman" pitchFamily="18" charset="0"/>
                              </a:rPr>
                            </m:ctrlPr>
                          </m:sSubPr>
                          <m:e>
                            <m:r>
                              <a:rPr lang="en-US" i="1">
                                <a:latin typeface="Cambria Math"/>
                                <a:ea typeface="SimSun" pitchFamily="2" charset="-122"/>
                                <a:cs typeface="Times New Roman" pitchFamily="18" charset="0"/>
                              </a:rPr>
                              <m:t>𝑥</m:t>
                            </m:r>
                          </m:e>
                          <m:sub>
                            <m:r>
                              <a:rPr lang="en-US" i="1">
                                <a:latin typeface="Cambria Math"/>
                                <a:ea typeface="SimSun" pitchFamily="2" charset="-122"/>
                                <a:cs typeface="Times New Roman" pitchFamily="18" charset="0"/>
                              </a:rPr>
                              <m:t>𝑖</m:t>
                            </m:r>
                          </m:sub>
                        </m:sSub>
                      </m:e>
                    </m:nary>
                  </m:oMath>
                </a14:m>
                <a:r>
                  <a:rPr lang="zh-CN" altLang="en-US" dirty="0">
                    <a:latin typeface="Times New Roman" pitchFamily="18" charset="0"/>
                    <a:ea typeface="SimSun" pitchFamily="2" charset="-122"/>
                    <a:cs typeface="Times New Roman" pitchFamily="18" charset="0"/>
                  </a:rPr>
                  <a:t>，以及集合中余下所有数之和</a:t>
                </a:r>
                <a:r>
                  <a:rPr lang="en-US" i="1" dirty="0">
                    <a:latin typeface="Times New Roman" pitchFamily="18" charset="0"/>
                    <a:ea typeface="SimSun" pitchFamily="2" charset="-122"/>
                    <a:cs typeface="Times New Roman" pitchFamily="18" charset="0"/>
                  </a:rPr>
                  <a:t>r </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i="1">
                            <a:latin typeface="Cambria Math" panose="02040503050406030204" pitchFamily="18" charset="0"/>
                            <a:ea typeface="SimSun" pitchFamily="2" charset="-122"/>
                            <a:cs typeface="Times New Roman" pitchFamily="18" charset="0"/>
                          </a:rPr>
                        </m:ctrlPr>
                      </m:naryPr>
                      <m:sub>
                        <m:r>
                          <m:rPr>
                            <m:brk m:alnAt="23"/>
                          </m:rPr>
                          <a:rPr lang="en-US" i="1">
                            <a:latin typeface="Cambria Math"/>
                            <a:ea typeface="SimSun" pitchFamily="2" charset="-122"/>
                            <a:cs typeface="Times New Roman" pitchFamily="18" charset="0"/>
                          </a:rPr>
                          <m:t>𝑖</m:t>
                        </m:r>
                        <m:r>
                          <a:rPr lang="en-US" i="1">
                            <a:latin typeface="Cambria Math"/>
                            <a:ea typeface="SimSun" pitchFamily="2" charset="-122"/>
                            <a:cs typeface="Times New Roman" pitchFamily="18" charset="0"/>
                          </a:rPr>
                          <m:t>=</m:t>
                        </m:r>
                        <m:r>
                          <a:rPr lang="en-US" b="0" i="1" smtClean="0">
                            <a:latin typeface="Cambria Math"/>
                            <a:ea typeface="SimSun" pitchFamily="2" charset="-122"/>
                            <a:cs typeface="Times New Roman" pitchFamily="18" charset="0"/>
                          </a:rPr>
                          <m:t>𝑘</m:t>
                        </m:r>
                      </m:sub>
                      <m:sup>
                        <m:r>
                          <a:rPr lang="en-US" b="0" i="1" smtClean="0">
                            <a:latin typeface="Cambria Math"/>
                            <a:ea typeface="SimSun" pitchFamily="2" charset="-122"/>
                            <a:cs typeface="Times New Roman" pitchFamily="18" charset="0"/>
                          </a:rPr>
                          <m:t>𝑛</m:t>
                        </m:r>
                      </m:sup>
                      <m:e>
                        <m:sSub>
                          <m:sSubPr>
                            <m:ctrlPr>
                              <a:rPr lang="en-US" i="1">
                                <a:latin typeface="Cambria Math" panose="02040503050406030204" pitchFamily="18" charset="0"/>
                                <a:ea typeface="SimSun" pitchFamily="2" charset="-122"/>
                                <a:cs typeface="Times New Roman" pitchFamily="18" charset="0"/>
                              </a:rPr>
                            </m:ctrlPr>
                          </m:sSubPr>
                          <m:e>
                            <m:r>
                              <a:rPr lang="en-US" i="1">
                                <a:latin typeface="Cambria Math"/>
                                <a:ea typeface="SimSun" pitchFamily="2" charset="-122"/>
                                <a:cs typeface="Times New Roman" pitchFamily="18" charset="0"/>
                              </a:rPr>
                              <m:t>𝑎</m:t>
                            </m:r>
                          </m:e>
                          <m:sub>
                            <m:r>
                              <a:rPr lang="en-US" i="1">
                                <a:latin typeface="Cambria Math"/>
                                <a:ea typeface="SimSun" pitchFamily="2" charset="-122"/>
                                <a:cs typeface="Times New Roman" pitchFamily="18" charset="0"/>
                              </a:rPr>
                              <m:t>𝑖</m:t>
                            </m:r>
                          </m:sub>
                        </m:sSub>
                      </m:e>
                    </m:nary>
                  </m:oMath>
                </a14:m>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 </a:t>
                </a:r>
                <a:r>
                  <a:rPr lang="en-US" b="1" dirty="0">
                    <a:latin typeface="Times New Roman" pitchFamily="18" charset="0"/>
                    <a:ea typeface="SimSun" pitchFamily="2" charset="-122"/>
                    <a:cs typeface="Times New Roman" pitchFamily="18" charset="0"/>
                  </a:rPr>
                  <a:t>if</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t			</a:t>
                </a:r>
                <a:r>
                  <a:rPr lang="en-US" dirty="0">
                    <a:latin typeface="Times New Roman" pitchFamily="18" charset="0"/>
                    <a:ea typeface="SimSun" pitchFamily="2" charset="-122"/>
                    <a:cs typeface="Times New Roman" pitchFamily="18" charset="0"/>
                  </a:rPr>
                  <a:t>//</a:t>
                </a:r>
                <a:r>
                  <a:rPr lang="zh-CN" altLang="en-US" dirty="0">
                    <a:solidFill>
                      <a:srgbClr val="0000FF"/>
                    </a:solidFill>
                    <a:latin typeface="Times New Roman" pitchFamily="18" charset="0"/>
                    <a:ea typeface="SimSun" pitchFamily="2" charset="-122"/>
                    <a:cs typeface="Times New Roman" pitchFamily="18" charset="0"/>
                  </a:rPr>
                  <a:t>答案函数</a:t>
                </a:r>
                <a:r>
                  <a:rPr lang="zh-CN" altLang="en-US" dirty="0">
                    <a:latin typeface="Times New Roman" pitchFamily="18" charset="0"/>
                    <a:ea typeface="SimSun" pitchFamily="2" charset="-122"/>
                    <a:cs typeface="Times New Roman" pitchFamily="18" charset="0"/>
                  </a:rPr>
                  <a:t>检查</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2.</a:t>
                </a:r>
                <a:r>
                  <a:rPr lang="en-US" b="1" dirty="0">
                    <a:latin typeface="Times New Roman" pitchFamily="18" charset="0"/>
                    <a:ea typeface="SimSun" pitchFamily="2" charset="-122"/>
                    <a:cs typeface="Times New Roman" pitchFamily="18" charset="0"/>
                  </a:rPr>
                  <a:t>	then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k</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 0] 		//</a:t>
                </a:r>
                <a:r>
                  <a:rPr lang="zh-CN" altLang="en-US" dirty="0">
                    <a:latin typeface="Times New Roman" pitchFamily="18" charset="0"/>
                    <a:ea typeface="SimSun" pitchFamily="2" charset="-122"/>
                    <a:cs typeface="Times New Roman" pitchFamily="18" charset="0"/>
                  </a:rPr>
                  <a:t>置</a:t>
                </a:r>
                <a:r>
                  <a:rPr lang="en-US" i="1" dirty="0">
                    <a:latin typeface="Times New Roman" pitchFamily="18" charset="0"/>
                    <a:ea typeface="SimSun" pitchFamily="2" charset="-122"/>
                    <a:cs typeface="Times New Roman" pitchFamily="18" charset="0"/>
                  </a:rPr>
                  <a:t>x</a:t>
                </a:r>
                <a:r>
                  <a:rPr lang="en-US" i="1" baseline="-25000" dirty="0">
                    <a:latin typeface="Times New Roman" pitchFamily="18" charset="0"/>
                    <a:ea typeface="SimSun" pitchFamily="2" charset="-122"/>
                    <a:cs typeface="Times New Roman" pitchFamily="18" charset="0"/>
                  </a:rPr>
                  <a:t>i </a:t>
                </a:r>
                <a:r>
                  <a:rPr lang="en-US" dirty="0">
                    <a:latin typeface="Times New Roman" pitchFamily="18" charset="0"/>
                    <a:ea typeface="SimSun" pitchFamily="2" charset="-122"/>
                    <a:cs typeface="Times New Roman" pitchFamily="18" charset="0"/>
                  </a:rPr>
                  <a:t>= 0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得到完整的解</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3.</a:t>
                </a:r>
                <a:r>
                  <a:rPr lang="en-US" b="1" dirty="0">
                    <a:latin typeface="Times New Roman" pitchFamily="18" charset="0"/>
                    <a:ea typeface="SimSun" pitchFamily="2" charset="-122"/>
                    <a:cs typeface="Times New Roman" pitchFamily="18" charset="0"/>
                  </a:rPr>
                  <a:t> 	return</a:t>
                </a:r>
                <a:r>
                  <a:rPr lang="en-US" dirty="0">
                    <a:latin typeface="Times New Roman" pitchFamily="18" charset="0"/>
                    <a:ea typeface="SimSun" pitchFamily="2" charset="-122"/>
                    <a:cs typeface="Times New Roman" pitchFamily="18" charset="0"/>
                  </a:rPr>
                  <a:t> solution</a:t>
                </a:r>
                <a:r>
                  <a:rPr lang="en-US" b="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第一种情况，输出答案后结束</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4.</a:t>
                </a:r>
                <a:r>
                  <a:rPr lang="en-US" b="1" dirty="0">
                    <a:latin typeface="Times New Roman" pitchFamily="18" charset="0"/>
                    <a:ea typeface="SimSun" pitchFamily="2" charset="-122"/>
                    <a:cs typeface="Times New Roman" pitchFamily="18" charset="0"/>
                  </a:rPr>
                  <a:t> endif</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5.</a:t>
                </a:r>
                <a:r>
                  <a:rPr lang="en-US" b="1" dirty="0">
                    <a:latin typeface="Times New Roman" pitchFamily="18" charset="0"/>
                    <a:ea typeface="SimSun" pitchFamily="2" charset="-122"/>
                    <a:cs typeface="Times New Roman" pitchFamily="18" charset="0"/>
                  </a:rPr>
                  <a:t> if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sum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and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and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检查</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是否满足</a:t>
                </a:r>
                <a:r>
                  <a:rPr lang="zh-CN" altLang="en-US" dirty="0">
                    <a:solidFill>
                      <a:srgbClr val="0000FF"/>
                    </a:solidFill>
                    <a:latin typeface="Times New Roman" pitchFamily="18" charset="0"/>
                    <a:ea typeface="SimSun" pitchFamily="2" charset="-122"/>
                    <a:cs typeface="Times New Roman" pitchFamily="18" charset="0"/>
                  </a:rPr>
                  <a:t>限界函数</a:t>
                </a:r>
                <a:endParaRPr lang="en-US" dirty="0">
                  <a:solidFill>
                    <a:srgbClr val="0000FF"/>
                  </a:solidFill>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6. 	</a:t>
                </a:r>
                <a:r>
                  <a:rPr lang="en-US" b="1" dirty="0">
                    <a:latin typeface="Times New Roman" pitchFamily="18" charset="0"/>
                    <a:ea typeface="SimSun" pitchFamily="2" charset="-122"/>
                    <a:cs typeface="Times New Roman" pitchFamily="18" charset="0"/>
                  </a:rPr>
                  <a:t>then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a:t>
                </a:r>
              </a:p>
              <a:p>
                <a:pPr marL="457200" lvl="0" indent="-457200"/>
                <a:r>
                  <a:rPr lang="en-US" dirty="0">
                    <a:latin typeface="Times New Roman" pitchFamily="18" charset="0"/>
                    <a:ea typeface="SimSun" pitchFamily="2" charset="-122"/>
                    <a:cs typeface="Times New Roman" pitchFamily="18" charset="0"/>
                  </a:rPr>
                  <a:t>7.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p>
              <a:p>
                <a:pPr marL="457200" lvl="0" indent="-457200"/>
                <a:r>
                  <a:rPr lang="en-US" dirty="0">
                    <a:latin typeface="Times New Roman" pitchFamily="18" charset="0"/>
                    <a:ea typeface="SimSun" pitchFamily="2" charset="-122"/>
                    <a:cs typeface="Times New Roman" pitchFamily="18" charset="0"/>
                  </a:rPr>
                  <a:t>8.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p>
              <a:p>
                <a:pPr marL="457200" lvl="0" indent="-457200"/>
                <a:r>
                  <a:rPr lang="en-US" dirty="0">
                    <a:latin typeface="Times New Roman" pitchFamily="18" charset="0"/>
                    <a:ea typeface="SimSun" pitchFamily="2" charset="-122"/>
                    <a:cs typeface="Times New Roman" pitchFamily="18" charset="0"/>
                  </a:rPr>
                  <a:t>9. 		Subset-sum(</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p>
              <a:p>
                <a:pPr lvl="0"/>
                <a:r>
                  <a:rPr lang="en-US" dirty="0">
                    <a:latin typeface="Times New Roman" pitchFamily="18" charset="0"/>
                    <a:ea typeface="SimSun" pitchFamily="2" charset="-122"/>
                    <a:cs typeface="Times New Roman" pitchFamily="18" charset="0"/>
                  </a:rPr>
                  <a:t>10.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恢复原来</a:t>
                </a:r>
                <a:r>
                  <a:rPr lang="en-US" i="1" dirty="0">
                    <a:latin typeface="Times New Roman" pitchFamily="18" charset="0"/>
                    <a:ea typeface="SimSun" pitchFamily="2" charset="-122"/>
                    <a:cs typeface="Times New Roman" pitchFamily="18" charset="0"/>
                  </a:rPr>
                  <a:t>sum</a:t>
                </a:r>
                <a:r>
                  <a:rPr lang="zh-CN" altLang="en-US" dirty="0">
                    <a:latin typeface="Times New Roman" pitchFamily="18" charset="0"/>
                    <a:ea typeface="SimSun" pitchFamily="2" charset="-122"/>
                    <a:cs typeface="Times New Roman" pitchFamily="18" charset="0"/>
                  </a:rPr>
                  <a:t>的值，不需要恢复</a:t>
                </a:r>
                <a:r>
                  <a:rPr lang="en-US" i="1" dirty="0">
                    <a:latin typeface="Times New Roman" pitchFamily="18" charset="0"/>
                    <a:ea typeface="SimSun" pitchFamily="2" charset="-122"/>
                    <a:cs typeface="Times New Roman" pitchFamily="18" charset="0"/>
                  </a:rPr>
                  <a:t>r</a:t>
                </a:r>
                <a:r>
                  <a:rPr lang="zh-CN" altLang="en-US" dirty="0">
                    <a:latin typeface="Times New Roman" pitchFamily="18" charset="0"/>
                    <a:ea typeface="SimSun" pitchFamily="2" charset="-122"/>
                    <a:cs typeface="Times New Roman" pitchFamily="18" charset="0"/>
                  </a:rPr>
                  <a:t>值</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a:t>
                </a:r>
              </a:p>
              <a:p>
                <a:pPr lvl="0"/>
                <a:r>
                  <a:rPr lang="en-US" dirty="0">
                    <a:latin typeface="Times New Roman" pitchFamily="18" charset="0"/>
                    <a:ea typeface="SimSun" pitchFamily="2" charset="-122"/>
                    <a:cs typeface="Times New Roman" pitchFamily="18" charset="0"/>
                  </a:rPr>
                  <a:t>12. </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Subset-sum(</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sum</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p>
              <a:p>
                <a:pPr lvl="0"/>
                <a:r>
                  <a:rPr lang="en-US" dirty="0">
                    <a:latin typeface="Times New Roman" pitchFamily="18" charset="0"/>
                    <a:ea typeface="SimSun" pitchFamily="2" charset="-122"/>
                    <a:cs typeface="Times New Roman" pitchFamily="18" charset="0"/>
                  </a:rPr>
                  <a:t>13.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恢复原来</a:t>
                </a:r>
                <a:r>
                  <a:rPr lang="en-US" i="1" dirty="0">
                    <a:latin typeface="Times New Roman" pitchFamily="18" charset="0"/>
                    <a:ea typeface="SimSun" pitchFamily="2" charset="-122"/>
                    <a:cs typeface="Times New Roman" pitchFamily="18" charset="0"/>
                  </a:rPr>
                  <a:t>r</a:t>
                </a:r>
                <a:r>
                  <a:rPr lang="zh-CN" altLang="en-US" dirty="0">
                    <a:latin typeface="Times New Roman" pitchFamily="18" charset="0"/>
                    <a:ea typeface="SimSun" pitchFamily="2" charset="-122"/>
                    <a:cs typeface="Times New Roman" pitchFamily="18" charset="0"/>
                  </a:rPr>
                  <a:t>的值</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供回溯后使用</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14. </a:t>
                </a:r>
                <a:r>
                  <a:rPr lang="en-US" b="1" dirty="0">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15. </a:t>
                </a:r>
                <a:r>
                  <a:rPr lang="en-US" b="1" dirty="0">
                    <a:latin typeface="Times New Roman" pitchFamily="18" charset="0"/>
                    <a:ea typeface="SimSun" pitchFamily="2" charset="-122"/>
                    <a:cs typeface="Times New Roman" pitchFamily="18" charset="0"/>
                  </a:rPr>
                  <a:t>End 		</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如果有解，则已报告，否则算法什么也没做。</a:t>
                </a:r>
                <a:endParaRPr lang="en-US"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14400" y="762000"/>
                <a:ext cx="8115300" cy="5192896"/>
              </a:xfrm>
              <a:prstGeom prst="rect">
                <a:avLst/>
              </a:prstGeom>
              <a:blipFill>
                <a:blip r:embed="rId3"/>
                <a:stretch>
                  <a:fillRect l="-4132" t="-939" b="-9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14300" y="6248400"/>
                <a:ext cx="8915400" cy="460062"/>
              </a:xfrm>
              <a:prstGeom prst="rect">
                <a:avLst/>
              </a:prstGeom>
              <a:solidFill>
                <a:srgbClr val="FFC000"/>
              </a:solidFill>
            </p:spPr>
            <p:txBody>
              <a:bodyPr wrap="square" rtlCol="0">
                <a:spAutoFit/>
              </a:bodyPr>
              <a:lstStyle/>
              <a:p>
                <a:pPr>
                  <a:lnSpc>
                    <a:spcPct val="150000"/>
                  </a:lnSpc>
                </a:pPr>
                <a:r>
                  <a:rPr lang="zh-CN" altLang="en-US" dirty="0">
                    <a:latin typeface="Times New Roman" pitchFamily="18" charset="0"/>
                    <a:ea typeface="SimSun" pitchFamily="2" charset="-122"/>
                    <a:cs typeface="Times New Roman" pitchFamily="18" charset="0"/>
                  </a:rPr>
                  <a:t>主程序先置</a:t>
                </a:r>
                <a:r>
                  <a:rPr lang="en-US" i="1" dirty="0">
                    <a:latin typeface="Times New Roman" pitchFamily="18" charset="0"/>
                    <a:ea typeface="SimSun" pitchFamily="2" charset="-122"/>
                    <a:cs typeface="Times New Roman" pitchFamily="18" charset="0"/>
                  </a:rPr>
                  <a:t>r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i="1">
                            <a:latin typeface="Cambria Math" panose="02040503050406030204" pitchFamily="18" charset="0"/>
                            <a:ea typeface="SimSun" pitchFamily="2" charset="-122"/>
                            <a:cs typeface="Times New Roman" pitchFamily="18" charset="0"/>
                          </a:rPr>
                        </m:ctrlPr>
                      </m:naryPr>
                      <m:sub>
                        <m:r>
                          <m:rPr>
                            <m:brk m:alnAt="23"/>
                          </m:rPr>
                          <a:rPr lang="en-US" i="1">
                            <a:latin typeface="Cambria Math"/>
                            <a:ea typeface="SimSun" pitchFamily="2" charset="-122"/>
                            <a:cs typeface="Times New Roman" pitchFamily="18" charset="0"/>
                          </a:rPr>
                          <m:t>𝑖</m:t>
                        </m:r>
                        <m:r>
                          <a:rPr lang="en-US" i="1">
                            <a:latin typeface="Cambria Math"/>
                            <a:ea typeface="SimSun" pitchFamily="2" charset="-122"/>
                            <a:cs typeface="Times New Roman" pitchFamily="18" charset="0"/>
                          </a:rPr>
                          <m:t>=</m:t>
                        </m:r>
                        <m:r>
                          <a:rPr lang="en-US" b="0" i="1" smtClean="0">
                            <a:latin typeface="Cambria Math"/>
                            <a:ea typeface="SimSun" pitchFamily="2" charset="-122"/>
                            <a:cs typeface="Times New Roman" pitchFamily="18" charset="0"/>
                          </a:rPr>
                          <m:t>1</m:t>
                        </m:r>
                      </m:sub>
                      <m:sup>
                        <m:r>
                          <a:rPr lang="en-US" i="1">
                            <a:latin typeface="Cambria Math"/>
                            <a:ea typeface="SimSun" pitchFamily="2" charset="-122"/>
                            <a:cs typeface="Times New Roman" pitchFamily="18" charset="0"/>
                          </a:rPr>
                          <m:t>𝑛</m:t>
                        </m:r>
                      </m:sup>
                      <m:e>
                        <m:sSub>
                          <m:sSubPr>
                            <m:ctrlPr>
                              <a:rPr lang="en-US" i="1">
                                <a:latin typeface="Cambria Math" panose="02040503050406030204" pitchFamily="18" charset="0"/>
                                <a:ea typeface="SimSun" pitchFamily="2" charset="-122"/>
                                <a:cs typeface="Times New Roman" pitchFamily="18" charset="0"/>
                              </a:rPr>
                            </m:ctrlPr>
                          </m:sSubPr>
                          <m:e>
                            <m:r>
                              <a:rPr lang="en-US" i="1">
                                <a:latin typeface="Cambria Math"/>
                                <a:ea typeface="SimSun" pitchFamily="2" charset="-122"/>
                                <a:cs typeface="Times New Roman" pitchFamily="18" charset="0"/>
                              </a:rPr>
                              <m:t>𝑎</m:t>
                            </m:r>
                          </m:e>
                          <m:sub>
                            <m:r>
                              <a:rPr lang="en-US" i="1">
                                <a:latin typeface="Cambria Math"/>
                                <a:ea typeface="SimSun" pitchFamily="2" charset="-122"/>
                                <a:cs typeface="Times New Roman" pitchFamily="18" charset="0"/>
                              </a:rPr>
                              <m:t>𝑖</m:t>
                            </m:r>
                          </m:sub>
                        </m:sSub>
                      </m:e>
                    </m:nary>
                    <m:r>
                      <a:rPr lang="en-US" i="1">
                        <a:latin typeface="Cambria Math"/>
                        <a:ea typeface="SimSun" pitchFamily="2" charset="-122"/>
                        <a:cs typeface="Times New Roman" pitchFamily="18" charset="0"/>
                      </a:rPr>
                      <m:t> </m:t>
                    </m:r>
                  </m:oMath>
                </a14:m>
                <a:r>
                  <a:rPr lang="zh-CN" altLang="en-US" dirty="0">
                    <a:latin typeface="Times New Roman" pitchFamily="18" charset="0"/>
                    <a:ea typeface="SimSun" pitchFamily="2" charset="-122"/>
                    <a:cs typeface="Times New Roman" pitchFamily="18" charset="0"/>
                  </a:rPr>
                  <a:t>，然后调用</a:t>
                </a:r>
                <a:r>
                  <a:rPr lang="en-US" dirty="0">
                    <a:latin typeface="Times New Roman" pitchFamily="18" charset="0"/>
                    <a:ea typeface="SimSun" pitchFamily="2" charset="-122"/>
                    <a:cs typeface="Times New Roman" pitchFamily="18" charset="0"/>
                  </a:rPr>
                  <a:t>Subset-sum(</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1,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0, </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后即可解决子集和问题。</a:t>
                </a:r>
                <a:endParaRPr lang="en-US" dirty="0">
                  <a:latin typeface="Times New Roman" pitchFamily="18" charset="0"/>
                  <a:ea typeface="SimSun" pitchFamily="2" charset="-122"/>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14300" y="6248400"/>
                <a:ext cx="8915400" cy="460062"/>
              </a:xfrm>
              <a:prstGeom prst="rect">
                <a:avLst/>
              </a:prstGeom>
              <a:blipFill>
                <a:blip r:embed="rId4"/>
                <a:stretch>
                  <a:fillRect l="-616" t="-76000" r="-274" b="-15200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ACD57BE-BAAB-C41F-1168-F57D36B2D9FE}"/>
              </a:ext>
            </a:extLst>
          </p:cNvPr>
          <p:cNvSpPr txBox="1"/>
          <p:nvPr/>
        </p:nvSpPr>
        <p:spPr>
          <a:xfrm>
            <a:off x="7251526" y="3413342"/>
            <a:ext cx="1800095" cy="646331"/>
          </a:xfrm>
          <a:prstGeom prst="rect">
            <a:avLst/>
          </a:prstGeom>
          <a:noFill/>
        </p:spPr>
        <p:txBody>
          <a:bodyPr wrap="square">
            <a:spAutoFit/>
          </a:bodyPr>
          <a:lstStyle/>
          <a:p>
            <a:r>
              <a:rPr lang="zh-CN" altLang="en-US" dirty="0">
                <a:latin typeface="Times New Roman" pitchFamily="18" charset="0"/>
                <a:ea typeface="SimSun" pitchFamily="2" charset="-122"/>
                <a:cs typeface="Times New Roman" pitchFamily="18" charset="0"/>
              </a:rPr>
              <a:t>   递归搜索</a:t>
            </a:r>
            <a:endParaRPr lang="en-US" altLang="zh-CN" dirty="0">
              <a:latin typeface="Times New Roman" pitchFamily="18" charset="0"/>
              <a:ea typeface="SimSun" pitchFamily="2" charset="-122"/>
              <a:cs typeface="Times New Roman" pitchFamily="18" charset="0"/>
            </a:endParaRPr>
          </a:p>
          <a:p>
            <a:r>
              <a:rPr lang="en-US" altLang="zh-CN" i="1" dirty="0">
                <a:latin typeface="Times New Roman" pitchFamily="18" charset="0"/>
                <a:ea typeface="SimSun" pitchFamily="2" charset="-122"/>
                <a:cs typeface="Times New Roman" pitchFamily="18" charset="0"/>
              </a:rPr>
              <a:t>   x</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k</a:t>
            </a:r>
            <a:r>
              <a:rPr lang="en-US" altLang="zh-CN"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的一支</a:t>
            </a:r>
            <a:endParaRPr lang="zh-CN" altLang="en-US" dirty="0"/>
          </a:p>
        </p:txBody>
      </p:sp>
      <p:sp>
        <p:nvSpPr>
          <p:cNvPr id="11" name="矩形 10">
            <a:extLst>
              <a:ext uri="{FF2B5EF4-FFF2-40B4-BE49-F238E27FC236}">
                <a16:creationId xmlns:a16="http://schemas.microsoft.com/office/drawing/2014/main" id="{95318322-C29C-5A1A-6460-54FD97204803}"/>
              </a:ext>
            </a:extLst>
          </p:cNvPr>
          <p:cNvSpPr/>
          <p:nvPr/>
        </p:nvSpPr>
        <p:spPr>
          <a:xfrm>
            <a:off x="1892474" y="3136726"/>
            <a:ext cx="5105400" cy="1066800"/>
          </a:xfrm>
          <a:prstGeom prst="rect">
            <a:avLst/>
          </a:prstGeom>
          <a:no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 11">
            <a:extLst>
              <a:ext uri="{FF2B5EF4-FFF2-40B4-BE49-F238E27FC236}">
                <a16:creationId xmlns:a16="http://schemas.microsoft.com/office/drawing/2014/main" id="{2002C89E-CF67-88F6-957A-18E929704DE7}"/>
              </a:ext>
            </a:extLst>
          </p:cNvPr>
          <p:cNvSpPr/>
          <p:nvPr/>
        </p:nvSpPr>
        <p:spPr>
          <a:xfrm>
            <a:off x="7034408" y="3591936"/>
            <a:ext cx="393526" cy="304800"/>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881D81A-4164-A70B-2749-21D4B8DCCD84}"/>
              </a:ext>
            </a:extLst>
          </p:cNvPr>
          <p:cNvSpPr/>
          <p:nvPr/>
        </p:nvSpPr>
        <p:spPr>
          <a:xfrm>
            <a:off x="1892474" y="4203526"/>
            <a:ext cx="5535460" cy="825674"/>
          </a:xfrm>
          <a:prstGeom prst="rect">
            <a:avLst/>
          </a:prstGeom>
          <a:no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4C0C761-B1AD-D734-B8FE-6BA345385C8E}"/>
              </a:ext>
            </a:extLst>
          </p:cNvPr>
          <p:cNvSpPr txBox="1"/>
          <p:nvPr/>
        </p:nvSpPr>
        <p:spPr>
          <a:xfrm>
            <a:off x="7455856" y="4326258"/>
            <a:ext cx="1800095" cy="646331"/>
          </a:xfrm>
          <a:prstGeom prst="rect">
            <a:avLst/>
          </a:prstGeom>
          <a:noFill/>
        </p:spPr>
        <p:txBody>
          <a:bodyPr wrap="square">
            <a:spAutoFit/>
          </a:bodyPr>
          <a:lstStyle/>
          <a:p>
            <a:r>
              <a:rPr lang="zh-CN" altLang="en-US" dirty="0">
                <a:latin typeface="Times New Roman" pitchFamily="18" charset="0"/>
                <a:ea typeface="SimSun" pitchFamily="2" charset="-122"/>
                <a:cs typeface="Times New Roman" pitchFamily="18" charset="0"/>
              </a:rPr>
              <a:t>   递归搜索</a:t>
            </a:r>
            <a:endParaRPr lang="en-US" altLang="zh-CN" dirty="0">
              <a:latin typeface="Times New Roman" pitchFamily="18" charset="0"/>
              <a:ea typeface="SimSun" pitchFamily="2" charset="-122"/>
              <a:cs typeface="Times New Roman" pitchFamily="18" charset="0"/>
            </a:endParaRPr>
          </a:p>
          <a:p>
            <a:r>
              <a:rPr lang="en-US" altLang="zh-CN" i="1" dirty="0">
                <a:latin typeface="Times New Roman" pitchFamily="18" charset="0"/>
                <a:ea typeface="SimSun" pitchFamily="2" charset="-122"/>
                <a:cs typeface="Times New Roman" pitchFamily="18" charset="0"/>
              </a:rPr>
              <a:t>   x</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k</a:t>
            </a:r>
            <a:r>
              <a:rPr lang="en-US" altLang="zh-CN" dirty="0">
                <a:latin typeface="Times New Roman" pitchFamily="18" charset="0"/>
                <a:ea typeface="SimSun" pitchFamily="2" charset="-122"/>
                <a:cs typeface="Times New Roman" pitchFamily="18" charset="0"/>
              </a:rPr>
              <a:t>] = 0</a:t>
            </a:r>
            <a:r>
              <a:rPr lang="zh-CN" altLang="en-US" dirty="0">
                <a:latin typeface="Times New Roman" pitchFamily="18" charset="0"/>
                <a:ea typeface="SimSun" pitchFamily="2" charset="-122"/>
                <a:cs typeface="Times New Roman" pitchFamily="18" charset="0"/>
              </a:rPr>
              <a:t>的一支</a:t>
            </a:r>
            <a:endParaRPr lang="zh-CN" altLang="en-US" dirty="0"/>
          </a:p>
        </p:txBody>
      </p:sp>
      <p:sp>
        <p:nvSpPr>
          <p:cNvPr id="15" name="箭头: 左 14">
            <a:extLst>
              <a:ext uri="{FF2B5EF4-FFF2-40B4-BE49-F238E27FC236}">
                <a16:creationId xmlns:a16="http://schemas.microsoft.com/office/drawing/2014/main" id="{181C9DBF-7C5D-FCCD-E012-92BE18527DC2}"/>
              </a:ext>
            </a:extLst>
          </p:cNvPr>
          <p:cNvSpPr/>
          <p:nvPr/>
        </p:nvSpPr>
        <p:spPr>
          <a:xfrm>
            <a:off x="7449855" y="4498207"/>
            <a:ext cx="217118" cy="302393"/>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C66F451-CDF0-C630-69F4-EEA2A43D8B05}"/>
              </a:ext>
            </a:extLst>
          </p:cNvPr>
          <p:cNvSpPr txBox="1"/>
          <p:nvPr/>
        </p:nvSpPr>
        <p:spPr>
          <a:xfrm>
            <a:off x="658461" y="256593"/>
            <a:ext cx="4572000" cy="523220"/>
          </a:xfrm>
          <a:prstGeom prst="rect">
            <a:avLst/>
          </a:prstGeom>
          <a:noFill/>
        </p:spPr>
        <p:txBody>
          <a:bodyPr wrap="square">
            <a:spAutoFit/>
          </a:bodyPr>
          <a:lstStyle/>
          <a:p>
            <a:pPr marL="0" lvl="2"/>
            <a:r>
              <a:rPr lang="zh-CN" altLang="en-US" sz="2800" b="1" dirty="0">
                <a:latin typeface="Times New Roman" pitchFamily="18" charset="0"/>
                <a:ea typeface="SimSun" pitchFamily="2" charset="-122"/>
                <a:cs typeface="Times New Roman" pitchFamily="18" charset="0"/>
              </a:rPr>
              <a:t>例</a:t>
            </a:r>
            <a:r>
              <a:rPr lang="en-US" altLang="zh-CN" sz="2800" b="1" dirty="0">
                <a:latin typeface="Times New Roman" pitchFamily="18" charset="0"/>
                <a:ea typeface="SimSun" pitchFamily="2" charset="-122"/>
                <a:cs typeface="Times New Roman" pitchFamily="18" charset="0"/>
              </a:rPr>
              <a:t>2</a:t>
            </a:r>
            <a:r>
              <a:rPr lang="zh-CN" altLang="en-US" sz="2800" b="1" dirty="0">
                <a:latin typeface="Times New Roman" pitchFamily="18" charset="0"/>
                <a:ea typeface="SimSun" pitchFamily="2" charset="-122"/>
                <a:cs typeface="Times New Roman" pitchFamily="18" charset="0"/>
              </a:rPr>
              <a:t>：</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子集和</a:t>
            </a:r>
            <a:r>
              <a:rPr lang="en-US" altLang="zh-CN" sz="2800" b="1" dirty="0">
                <a:latin typeface="Times New Roman" pitchFamily="18" charset="0"/>
                <a:ea typeface="SimSun" pitchFamily="2" charset="-122"/>
                <a:cs typeface="Times New Roman" pitchFamily="18" charset="0"/>
              </a:rPr>
              <a:t>”</a:t>
            </a:r>
            <a:r>
              <a:rPr lang="zh-CN" altLang="en-US" sz="2800" b="1" dirty="0">
                <a:latin typeface="Times New Roman" pitchFamily="18" charset="0"/>
                <a:ea typeface="SimSun" pitchFamily="2" charset="-122"/>
                <a:cs typeface="Times New Roman" pitchFamily="18" charset="0"/>
              </a:rPr>
              <a:t>问题（</a:t>
            </a:r>
            <a:r>
              <a:rPr lang="en-US" altLang="zh-CN" sz="2800" b="1" dirty="0">
                <a:latin typeface="Times New Roman" pitchFamily="18" charset="0"/>
                <a:ea typeface="SimSun" pitchFamily="2" charset="-122"/>
                <a:cs typeface="Times New Roman" pitchFamily="18" charset="0"/>
              </a:rPr>
              <a:t>3/4</a:t>
            </a:r>
            <a:r>
              <a:rPr lang="zh-CN" altLang="en-US" sz="2800" b="1" dirty="0">
                <a:latin typeface="Times New Roman" pitchFamily="18" charset="0"/>
                <a:ea typeface="SimSun" pitchFamily="2" charset="-122"/>
                <a:cs typeface="Times New Roman" pitchFamily="18" charset="0"/>
              </a:rPr>
              <a:t>）</a:t>
            </a:r>
            <a:endParaRPr lang="en-US" altLang="zh-CN" sz="28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56366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16-19</a:t>
            </a:r>
          </a:p>
        </p:txBody>
      </p:sp>
      <p:sp>
        <p:nvSpPr>
          <p:cNvPr id="5" name="TextBox 4"/>
          <p:cNvSpPr txBox="1"/>
          <p:nvPr/>
        </p:nvSpPr>
        <p:spPr>
          <a:xfrm>
            <a:off x="647700" y="621877"/>
            <a:ext cx="7848600" cy="5545108"/>
          </a:xfrm>
          <a:prstGeom prst="rect">
            <a:avLst/>
          </a:prstGeom>
          <a:noFill/>
        </p:spPr>
        <p:txBody>
          <a:bodyPr wrap="square" rtlCol="0">
            <a:spAutoFit/>
          </a:bodyPr>
          <a:lstStyle/>
          <a:p>
            <a:pPr marL="0" lvl="2">
              <a:lnSpc>
                <a:spcPct val="150000"/>
              </a:lnSpc>
            </a:pPr>
            <a:endParaRPr lang="en-US" sz="2400" b="1" dirty="0">
              <a:latin typeface="Times New Roman" pitchFamily="18" charset="0"/>
              <a:ea typeface="SimSun" pitchFamily="2" charset="-122"/>
              <a:cs typeface="Times New Roman" pitchFamily="18" charset="0"/>
            </a:endParaRPr>
          </a:p>
          <a:p>
            <a:pPr indent="457200" algn="just">
              <a:lnSpc>
                <a:spcPct val="200000"/>
              </a:lnSpc>
            </a:pPr>
            <a:r>
              <a:rPr lang="zh-CN" altLang="en-US" dirty="0">
                <a:latin typeface="Times New Roman" pitchFamily="18" charset="0"/>
                <a:ea typeface="SimSun" pitchFamily="2" charset="-122"/>
                <a:cs typeface="Times New Roman" pitchFamily="18" charset="0"/>
              </a:rPr>
              <a:t>虽然一个</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维搜索空间中的点的个数通常是</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的指数函数，因为限界函数的作用，一个好的回溯法只需要搜索其中很少一部分的点。那么对一个给定的采用回溯法的算法，如何来估计它需要搜索的点的个数呢？</a:t>
            </a:r>
            <a:endParaRPr lang="en-US" altLang="zh-CN" dirty="0">
              <a:latin typeface="Times New Roman" pitchFamily="18" charset="0"/>
              <a:ea typeface="SimSun" pitchFamily="2" charset="-122"/>
              <a:cs typeface="Times New Roman" pitchFamily="18" charset="0"/>
            </a:endParaRPr>
          </a:p>
          <a:p>
            <a:pPr indent="457200" algn="just">
              <a:lnSpc>
                <a:spcPct val="200000"/>
              </a:lnSpc>
            </a:pPr>
            <a:r>
              <a:rPr lang="zh-CN" altLang="en-US" dirty="0">
                <a:latin typeface="Times New Roman" pitchFamily="18" charset="0"/>
                <a:ea typeface="SimSun" pitchFamily="2" charset="-122"/>
                <a:cs typeface="Times New Roman" pitchFamily="18" charset="0"/>
              </a:rPr>
              <a:t>我们通常可以用</a:t>
            </a:r>
            <a:r>
              <a:rPr lang="en-US" dirty="0">
                <a:latin typeface="Times New Roman" pitchFamily="18" charset="0"/>
                <a:ea typeface="SimSun" pitchFamily="2" charset="-122"/>
                <a:cs typeface="Times New Roman" pitchFamily="18" charset="0"/>
              </a:rPr>
              <a:t>Monte Carlo</a:t>
            </a:r>
            <a:r>
              <a:rPr lang="zh-CN" altLang="en-US" dirty="0">
                <a:latin typeface="Times New Roman" pitchFamily="18" charset="0"/>
                <a:ea typeface="SimSun" pitchFamily="2" charset="-122"/>
                <a:cs typeface="Times New Roman" pitchFamily="18" charset="0"/>
              </a:rPr>
              <a:t>法来估计它的实际搜索空间。其做法是，搜索从树根出发，找一条从根到一个答案点或一个死点的路径。具体来说，当我们到达某一点时，做两件事： </a:t>
            </a:r>
            <a:endParaRPr lang="en-US" dirty="0">
              <a:latin typeface="Times New Roman" pitchFamily="18" charset="0"/>
              <a:ea typeface="SimSun" pitchFamily="2" charset="-122"/>
              <a:cs typeface="Times New Roman" pitchFamily="18" charset="0"/>
            </a:endParaRPr>
          </a:p>
          <a:p>
            <a:pPr marL="457200" lvl="0" indent="-457200" algn="just">
              <a:lnSpc>
                <a:spcPct val="200000"/>
              </a:lnSpc>
              <a:buAutoNum type="arabicParenBoth"/>
            </a:pPr>
            <a:r>
              <a:rPr lang="zh-CN" altLang="en-US" dirty="0">
                <a:latin typeface="Times New Roman" pitchFamily="18" charset="0"/>
                <a:ea typeface="SimSun" pitchFamily="2" charset="-122"/>
                <a:cs typeface="Times New Roman" pitchFamily="18" charset="0"/>
              </a:rPr>
              <a:t>计算这个点有几个满足限界函数的下一层的儿子。</a:t>
            </a:r>
            <a:endParaRPr lang="en-US" altLang="zh-CN" dirty="0">
              <a:latin typeface="Times New Roman" pitchFamily="18" charset="0"/>
              <a:ea typeface="SimSun" pitchFamily="2" charset="-122"/>
              <a:cs typeface="Times New Roman" pitchFamily="18" charset="0"/>
            </a:endParaRPr>
          </a:p>
          <a:p>
            <a:pPr marL="457200" lvl="0" indent="-457200" algn="just">
              <a:lnSpc>
                <a:spcPct val="200000"/>
              </a:lnSpc>
              <a:buAutoNum type="arabicParenBoth"/>
            </a:pPr>
            <a:r>
              <a:rPr lang="zh-CN" altLang="en-US" dirty="0">
                <a:latin typeface="Times New Roman" pitchFamily="18" charset="0"/>
                <a:ea typeface="SimSun" pitchFamily="2" charset="-122"/>
                <a:cs typeface="Times New Roman" pitchFamily="18" charset="0"/>
              </a:rPr>
              <a:t>在这些满足限界函数的儿子中随机选择一个子结点作为路径上的下一个点。</a:t>
            </a:r>
            <a:endParaRPr lang="en-US" dirty="0">
              <a:latin typeface="Times New Roman" pitchFamily="18" charset="0"/>
              <a:ea typeface="SimSun" pitchFamily="2" charset="-122"/>
              <a:cs typeface="Times New Roman" pitchFamily="18" charset="0"/>
            </a:endParaRPr>
          </a:p>
        </p:txBody>
      </p:sp>
      <p:sp>
        <p:nvSpPr>
          <p:cNvPr id="6" name="文本框 5">
            <a:extLst>
              <a:ext uri="{FF2B5EF4-FFF2-40B4-BE49-F238E27FC236}">
                <a16:creationId xmlns:a16="http://schemas.microsoft.com/office/drawing/2014/main" id="{1EE09BA7-A4A2-FA48-E9C5-BCA446605FB9}"/>
              </a:ext>
            </a:extLst>
          </p:cNvPr>
          <p:cNvSpPr txBox="1"/>
          <p:nvPr/>
        </p:nvSpPr>
        <p:spPr>
          <a:xfrm>
            <a:off x="609600" y="360267"/>
            <a:ext cx="4572000" cy="523220"/>
          </a:xfrm>
          <a:prstGeom prst="rect">
            <a:avLst/>
          </a:prstGeom>
          <a:noFill/>
        </p:spPr>
        <p:txBody>
          <a:bodyPr wrap="square">
            <a:spAutoFit/>
          </a:bodyPr>
          <a:lstStyle/>
          <a:p>
            <a:r>
              <a:rPr lang="zh-CN" altLang="en-US" sz="2800" b="1" dirty="0">
                <a:latin typeface="Times New Roman" pitchFamily="18" charset="0"/>
                <a:ea typeface="SimSun" pitchFamily="2" charset="-122"/>
                <a:cs typeface="Times New Roman" pitchFamily="18" charset="0"/>
              </a:rPr>
              <a:t>回溯法的效率估计（</a:t>
            </a:r>
            <a:r>
              <a:rPr lang="en-US" altLang="zh-CN" sz="2800" b="1" dirty="0">
                <a:latin typeface="Times New Roman" pitchFamily="18" charset="0"/>
                <a:ea typeface="SimSun" pitchFamily="2" charset="-122"/>
                <a:cs typeface="Times New Roman" pitchFamily="18" charset="0"/>
              </a:rPr>
              <a:t>1/2</a:t>
            </a:r>
            <a:r>
              <a:rPr lang="zh-CN" altLang="en-US" sz="2800" b="1" dirty="0">
                <a:latin typeface="Times New Roman" pitchFamily="18" charset="0"/>
                <a:ea typeface="SimSun" pitchFamily="2" charset="-122"/>
                <a:cs typeface="Times New Roman" pitchFamily="18" charset="0"/>
              </a:rPr>
              <a:t>）</a:t>
            </a:r>
            <a:endParaRPr lang="zh-CN" altLang="en-US" sz="2800" dirty="0"/>
          </a:p>
        </p:txBody>
      </p:sp>
    </p:spTree>
    <p:extLst>
      <p:ext uri="{BB962C8B-B14F-4D97-AF65-F5344CB8AC3E}">
        <p14:creationId xmlns:p14="http://schemas.microsoft.com/office/powerpoint/2010/main" val="129400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50" y="909945"/>
            <a:ext cx="7391400" cy="507831"/>
          </a:xfrm>
          <a:prstGeom prst="rect">
            <a:avLst/>
          </a:prstGeom>
          <a:noFill/>
        </p:spPr>
        <p:txBody>
          <a:bodyPr wrap="square" rtlCol="0">
            <a:spAutoFit/>
          </a:bodyPr>
          <a:lstStyle/>
          <a:p>
            <a:pPr indent="457200">
              <a:lnSpc>
                <a:spcPct val="150000"/>
              </a:lnSpc>
            </a:pPr>
            <a:r>
              <a:rPr lang="zh-CN" altLang="en-US" dirty="0">
                <a:latin typeface="Times New Roman" pitchFamily="18" charset="0"/>
                <a:ea typeface="SimSun" pitchFamily="2" charset="-122"/>
                <a:cs typeface="Times New Roman" pitchFamily="18" charset="0"/>
              </a:rPr>
              <a:t>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16-4)</a:t>
            </a:r>
            <a:r>
              <a:rPr lang="zh-CN" altLang="en-US" dirty="0">
                <a:latin typeface="Times New Roman" pitchFamily="18" charset="0"/>
                <a:ea typeface="SimSun" pitchFamily="2" charset="-122"/>
                <a:cs typeface="Times New Roman" pitchFamily="18" charset="0"/>
              </a:rPr>
              <a:t>显示了用</a:t>
            </a:r>
            <a:r>
              <a:rPr lang="en-US" dirty="0">
                <a:latin typeface="Times New Roman" pitchFamily="18" charset="0"/>
                <a:ea typeface="SimSun" pitchFamily="2" charset="-122"/>
                <a:cs typeface="Times New Roman" pitchFamily="18" charset="0"/>
              </a:rPr>
              <a:t>Monte Carlo</a:t>
            </a:r>
            <a:r>
              <a:rPr lang="zh-CN" altLang="en-US" dirty="0">
                <a:latin typeface="Times New Roman" pitchFamily="18" charset="0"/>
                <a:ea typeface="SimSun" pitchFamily="2" charset="-122"/>
                <a:cs typeface="Times New Roman" pitchFamily="18" charset="0"/>
              </a:rPr>
              <a:t>法找路径的方法。</a:t>
            </a:r>
            <a:endParaRPr lang="en-US"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18619239"/>
              </p:ext>
            </p:extLst>
          </p:nvPr>
        </p:nvGraphicFramePr>
        <p:xfrm>
          <a:off x="944563" y="1371599"/>
          <a:ext cx="7913327" cy="3276599"/>
        </p:xfrm>
        <a:graphic>
          <a:graphicData uri="http://schemas.openxmlformats.org/presentationml/2006/ole">
            <mc:AlternateContent xmlns:mc="http://schemas.openxmlformats.org/markup-compatibility/2006">
              <mc:Choice xmlns:v="urn:schemas-microsoft-com:vml" Requires="v">
                <p:oleObj name="Picture" r:id="rId3" imgW="6000840" imgH="2743200" progId="Word.Picture.8">
                  <p:embed/>
                </p:oleObj>
              </mc:Choice>
              <mc:Fallback>
                <p:oleObj name="Picture" r:id="rId3" imgW="6000840" imgH="2743200" progId="Word.Picture.8">
                  <p:embed/>
                  <p:pic>
                    <p:nvPicPr>
                      <p:cNvPr id="0" name="Object 1"/>
                      <p:cNvPicPr>
                        <a:picLocks noChangeAspect="1" noChangeArrowheads="1"/>
                      </p:cNvPicPr>
                      <p:nvPr/>
                    </p:nvPicPr>
                    <p:blipFill>
                      <a:blip r:embed="rId4"/>
                      <a:srcRect/>
                      <a:stretch>
                        <a:fillRect/>
                      </a:stretch>
                    </p:blipFill>
                    <p:spPr bwMode="auto">
                      <a:xfrm>
                        <a:off x="944563" y="1371599"/>
                        <a:ext cx="7913327" cy="3276599"/>
                      </a:xfrm>
                      <a:prstGeom prst="rect">
                        <a:avLst/>
                      </a:prstGeom>
                      <a:noFill/>
                    </p:spPr>
                  </p:pic>
                </p:oleObj>
              </mc:Fallback>
            </mc:AlternateContent>
          </a:graphicData>
        </a:graphic>
      </p:graphicFrame>
      <p:sp>
        <p:nvSpPr>
          <p:cNvPr id="6" name="TextBox 5"/>
          <p:cNvSpPr txBox="1"/>
          <p:nvPr/>
        </p:nvSpPr>
        <p:spPr>
          <a:xfrm>
            <a:off x="914400" y="4495800"/>
            <a:ext cx="7277100" cy="1493999"/>
          </a:xfrm>
          <a:prstGeom prst="rect">
            <a:avLst/>
          </a:prstGeom>
          <a:noFill/>
        </p:spPr>
        <p:txBody>
          <a:bodyPr wrap="square" rtlCol="0">
            <a:spAutoFit/>
          </a:bodyPr>
          <a:lstStyle/>
          <a:p>
            <a:pPr>
              <a:lnSpc>
                <a:spcPct val="130000"/>
              </a:lnSpc>
            </a:pPr>
            <a:r>
              <a:rPr lang="zh-CN" altLang="en-US" dirty="0">
                <a:latin typeface="Times New Roman" pitchFamily="18" charset="0"/>
                <a:ea typeface="SimSun" pitchFamily="2" charset="-122"/>
                <a:cs typeface="Times New Roman" pitchFamily="18" charset="0"/>
              </a:rPr>
              <a:t>因此，估计有</a:t>
            </a:r>
            <a:r>
              <a:rPr lang="en-US" dirty="0">
                <a:latin typeface="Times New Roman" pitchFamily="18" charset="0"/>
                <a:ea typeface="SimSun" pitchFamily="2" charset="-122"/>
                <a:cs typeface="Times New Roman" pitchFamily="18" charset="0"/>
              </a:rPr>
              <a:t>1 +  </a:t>
            </a:r>
            <a:r>
              <a:rPr lang="en-US" i="1" dirty="0">
                <a:latin typeface="Times New Roman" pitchFamily="18" charset="0"/>
                <a:ea typeface="SimSun" pitchFamily="2" charset="-122"/>
                <a:cs typeface="Times New Roman" pitchFamily="18" charset="0"/>
              </a:rPr>
              <a:t>m</a:t>
            </a:r>
            <a:r>
              <a:rPr lang="en-US" sz="2400" baseline="-25000" dirty="0">
                <a:latin typeface="Times New Roman" pitchFamily="18" charset="0"/>
                <a:ea typeface="SimSun" pitchFamily="2" charset="-122"/>
                <a:cs typeface="Times New Roman" pitchFamily="18" charset="0"/>
              </a:rPr>
              <a:t>0</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m</a:t>
            </a:r>
            <a:r>
              <a:rPr lang="en-US" sz="2400" baseline="-25000" dirty="0">
                <a:latin typeface="Times New Roman" pitchFamily="18" charset="0"/>
                <a:ea typeface="SimSun" pitchFamily="2" charset="-122"/>
                <a:cs typeface="Times New Roman" pitchFamily="18" charset="0"/>
              </a:rPr>
              <a:t>0</a:t>
            </a:r>
            <a:r>
              <a:rPr lang="en-US" i="1" dirty="0">
                <a:latin typeface="Times New Roman" pitchFamily="18" charset="0"/>
                <a:ea typeface="SimSun" pitchFamily="2" charset="-122"/>
                <a:cs typeface="Times New Roman" pitchFamily="18" charset="0"/>
              </a:rPr>
              <a:t>m</a:t>
            </a:r>
            <a:r>
              <a:rPr lang="en-US" sz="2400" baseline="-25000"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 + </a:t>
            </a:r>
            <a:r>
              <a:rPr lang="en-US" i="1" dirty="0">
                <a:latin typeface="Times New Roman" pitchFamily="18" charset="0"/>
                <a:ea typeface="SimSun" pitchFamily="2" charset="-122"/>
                <a:cs typeface="Times New Roman" pitchFamily="18" charset="0"/>
              </a:rPr>
              <a:t>m</a:t>
            </a:r>
            <a:r>
              <a:rPr lang="en-US" sz="2400" baseline="-25000" dirty="0">
                <a:latin typeface="Times New Roman" pitchFamily="18" charset="0"/>
                <a:ea typeface="SimSun" pitchFamily="2" charset="-122"/>
                <a:cs typeface="Times New Roman" pitchFamily="18" charset="0"/>
              </a:rPr>
              <a:t>0</a:t>
            </a:r>
            <a:r>
              <a:rPr lang="en-US" i="1" dirty="0">
                <a:latin typeface="Times New Roman" pitchFamily="18" charset="0"/>
                <a:ea typeface="SimSun" pitchFamily="2" charset="-122"/>
                <a:cs typeface="Times New Roman" pitchFamily="18" charset="0"/>
              </a:rPr>
              <a:t>m</a:t>
            </a:r>
            <a:r>
              <a:rPr lang="en-US" sz="2400" baseline="-25000"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m</a:t>
            </a:r>
            <a:r>
              <a:rPr lang="en-US" sz="2400" i="1" baseline="-25000" dirty="0" err="1">
                <a:latin typeface="Times New Roman" pitchFamily="18" charset="0"/>
                <a:ea typeface="SimSun" pitchFamily="2" charset="-122"/>
                <a:cs typeface="Times New Roman" pitchFamily="18" charset="0"/>
              </a:rPr>
              <a:t>k</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个满足限界函数的结点。也就是该回溯法预期搜索空间的规模。</a:t>
            </a:r>
            <a:r>
              <a:rPr lang="zh-CN" altLang="en-US" dirty="0"/>
              <a:t>可以多取几条这样的路径，取平均值以后做为估计值。这个值与整棵搜索树中所有点的实际个数之比可作为该回溯法的效率。</a:t>
            </a:r>
            <a:endParaRPr lang="en-US" dirty="0">
              <a:latin typeface="Times New Roman" pitchFamily="18" charset="0"/>
              <a:ea typeface="SimSun" pitchFamily="2" charset="-122"/>
              <a:cs typeface="Times New Roman" pitchFamily="18" charset="0"/>
            </a:endParaRPr>
          </a:p>
        </p:txBody>
      </p:sp>
      <p:sp>
        <p:nvSpPr>
          <p:cNvPr id="8" name="文本框 7">
            <a:extLst>
              <a:ext uri="{FF2B5EF4-FFF2-40B4-BE49-F238E27FC236}">
                <a16:creationId xmlns:a16="http://schemas.microsoft.com/office/drawing/2014/main" id="{07A766F7-5265-9C24-4626-810BFDC49FBE}"/>
              </a:ext>
            </a:extLst>
          </p:cNvPr>
          <p:cNvSpPr txBox="1"/>
          <p:nvPr/>
        </p:nvSpPr>
        <p:spPr>
          <a:xfrm>
            <a:off x="609600" y="6035813"/>
            <a:ext cx="8153400" cy="646331"/>
          </a:xfrm>
          <a:prstGeom prst="rect">
            <a:avLst/>
          </a:prstGeom>
          <a:solidFill>
            <a:schemeClr val="bg1"/>
          </a:solidFill>
          <a:ln w="34925">
            <a:solidFill>
              <a:schemeClr val="accent1">
                <a:shade val="50000"/>
              </a:schemeClr>
            </a:solidFill>
          </a:ln>
        </p:spPr>
        <p:txBody>
          <a:bodyPr wrap="square">
            <a:spAutoFit/>
          </a:bodyPr>
          <a:lstStyle/>
          <a:p>
            <a:r>
              <a:rPr lang="zh-CN" altLang="en-US" dirty="0"/>
              <a:t>根据测算，对于</a:t>
            </a:r>
            <a:r>
              <a:rPr lang="en-US" altLang="zh-CN" dirty="0"/>
              <a:t>8</a:t>
            </a:r>
            <a:r>
              <a:rPr lang="zh-CN" altLang="en-US" dirty="0"/>
              <a:t>皇后问题，利用回溯法，搜索过的点的数量大约是总节点数的</a:t>
            </a:r>
            <a:r>
              <a:rPr lang="en-US" altLang="zh-CN" dirty="0"/>
              <a:t>1.55%</a:t>
            </a:r>
            <a:r>
              <a:rPr lang="zh-CN" altLang="en-US" dirty="0"/>
              <a:t>，可见回溯法对</a:t>
            </a:r>
            <a:r>
              <a:rPr lang="en-US" altLang="zh-CN" i="1" dirty="0"/>
              <a:t>n</a:t>
            </a:r>
            <a:r>
              <a:rPr lang="zh-CN" altLang="en-US" dirty="0"/>
              <a:t>皇后求解很有效</a:t>
            </a:r>
            <a:r>
              <a:rPr lang="en-US" altLang="zh-CN" dirty="0"/>
              <a:t>.</a:t>
            </a:r>
            <a:endParaRPr lang="en-US" dirty="0"/>
          </a:p>
        </p:txBody>
      </p:sp>
      <p:sp>
        <p:nvSpPr>
          <p:cNvPr id="7" name="文本框 6">
            <a:extLst>
              <a:ext uri="{FF2B5EF4-FFF2-40B4-BE49-F238E27FC236}">
                <a16:creationId xmlns:a16="http://schemas.microsoft.com/office/drawing/2014/main" id="{71F7A7D5-53EC-F4E1-C563-A88764AAB9F4}"/>
              </a:ext>
            </a:extLst>
          </p:cNvPr>
          <p:cNvSpPr txBox="1"/>
          <p:nvPr/>
        </p:nvSpPr>
        <p:spPr>
          <a:xfrm>
            <a:off x="609600" y="360267"/>
            <a:ext cx="4572000" cy="523220"/>
          </a:xfrm>
          <a:prstGeom prst="rect">
            <a:avLst/>
          </a:prstGeom>
          <a:noFill/>
        </p:spPr>
        <p:txBody>
          <a:bodyPr wrap="square">
            <a:spAutoFit/>
          </a:bodyPr>
          <a:lstStyle/>
          <a:p>
            <a:r>
              <a:rPr lang="zh-CN" altLang="en-US" sz="2800" b="1" dirty="0">
                <a:latin typeface="Times New Roman" pitchFamily="18" charset="0"/>
                <a:ea typeface="SimSun" pitchFamily="2" charset="-122"/>
                <a:cs typeface="Times New Roman" pitchFamily="18" charset="0"/>
              </a:rPr>
              <a:t>回溯法的效率估计（</a:t>
            </a:r>
            <a:r>
              <a:rPr lang="en-US" altLang="zh-CN" sz="2800" b="1" dirty="0">
                <a:latin typeface="Times New Roman" pitchFamily="18" charset="0"/>
                <a:ea typeface="SimSun" pitchFamily="2" charset="-122"/>
                <a:cs typeface="Times New Roman" pitchFamily="18" charset="0"/>
              </a:rPr>
              <a:t>2/2</a:t>
            </a:r>
            <a:r>
              <a:rPr lang="zh-CN" altLang="en-US" sz="2800" b="1" dirty="0">
                <a:latin typeface="Times New Roman" pitchFamily="18" charset="0"/>
                <a:ea typeface="SimSun" pitchFamily="2" charset="-122"/>
                <a:cs typeface="Times New Roman" pitchFamily="18" charset="0"/>
              </a:rPr>
              <a:t>）</a:t>
            </a:r>
            <a:endParaRPr lang="zh-CN" altLang="en-US" sz="2800" dirty="0"/>
          </a:p>
        </p:txBody>
      </p:sp>
    </p:spTree>
    <p:extLst>
      <p:ext uri="{BB962C8B-B14F-4D97-AF65-F5344CB8AC3E}">
        <p14:creationId xmlns:p14="http://schemas.microsoft.com/office/powerpoint/2010/main" val="419919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16-2</a:t>
            </a:r>
          </a:p>
        </p:txBody>
      </p:sp>
      <mc:AlternateContent xmlns:mc="http://schemas.openxmlformats.org/markup-compatibility/2006">
        <mc:Choice xmlns:a14="http://schemas.microsoft.com/office/drawing/2010/main" Requires="a14">
          <p:sp>
            <p:nvSpPr>
              <p:cNvPr id="3" name="TextBox 2"/>
              <p:cNvSpPr txBox="1"/>
              <p:nvPr/>
            </p:nvSpPr>
            <p:spPr>
              <a:xfrm>
                <a:off x="914400" y="838200"/>
                <a:ext cx="7543800" cy="5312288"/>
              </a:xfrm>
              <a:prstGeom prst="rect">
                <a:avLst/>
              </a:prstGeom>
              <a:noFill/>
            </p:spPr>
            <p:txBody>
              <a:bodyPr wrap="square" rtlCol="0">
                <a:spAutoFit/>
              </a:bodyPr>
              <a:lstStyle/>
              <a:p>
                <a:pPr marL="0" lvl="1"/>
                <a:r>
                  <a:rPr lang="en-US" altLang="zh-CN" sz="2800" b="1" dirty="0">
                    <a:latin typeface="Times New Roman" pitchFamily="18" charset="0"/>
                    <a:ea typeface="SimSun" pitchFamily="2" charset="-122"/>
                    <a:cs typeface="Times New Roman" pitchFamily="18" charset="0"/>
                  </a:rPr>
                  <a:t>16.1 </a:t>
                </a:r>
                <a:r>
                  <a:rPr lang="zh-CN" altLang="en-US" sz="2800" b="1" dirty="0">
                    <a:latin typeface="Times New Roman" pitchFamily="18" charset="0"/>
                    <a:ea typeface="SimSun" pitchFamily="2" charset="-122"/>
                    <a:cs typeface="Times New Roman" pitchFamily="18" charset="0"/>
                  </a:rPr>
                  <a:t>搜索问题及方法的描述</a:t>
                </a:r>
                <a:endParaRPr lang="en-US" sz="2800" b="1" dirty="0">
                  <a:latin typeface="Times New Roman" pitchFamily="18" charset="0"/>
                  <a:ea typeface="SimSun" pitchFamily="2" charset="-122"/>
                  <a:cs typeface="Times New Roman" pitchFamily="18" charset="0"/>
                </a:endParaRPr>
              </a:p>
              <a:p>
                <a:endParaRPr lang="en-US" dirty="0"/>
              </a:p>
              <a:p>
                <a:pPr marL="465138" indent="-465138">
                  <a:lnSpc>
                    <a:spcPct val="200000"/>
                  </a:lnSpc>
                  <a:buFont typeface="Symbol" panose="05050102010706020507" pitchFamily="18" charset="2"/>
                  <a:buChar char="·"/>
                </a:pPr>
                <a:r>
                  <a:rPr lang="zh-CN" altLang="en-US" dirty="0">
                    <a:solidFill>
                      <a:srgbClr val="0000FF"/>
                    </a:solidFill>
                    <a:latin typeface="Times New Roman" pitchFamily="18" charset="0"/>
                    <a:ea typeface="SimSun" pitchFamily="2" charset="-122"/>
                    <a:cs typeface="Times New Roman" pitchFamily="18" charset="0"/>
                  </a:rPr>
                  <a:t>回溯法和分枝限界法</a:t>
                </a:r>
                <a:r>
                  <a:rPr lang="zh-CN" altLang="en-US" dirty="0">
                    <a:latin typeface="Times New Roman" pitchFamily="18" charset="0"/>
                    <a:ea typeface="SimSun" pitchFamily="2" charset="-122"/>
                    <a:cs typeface="Times New Roman" pitchFamily="18" charset="0"/>
                  </a:rPr>
                  <a:t>都是用来搜索满足给定约束条件的最优解。</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一个解可用一个</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元组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4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[1], </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[2], …, </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来表示</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其中</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可在一个有限集合</a:t>
                </a:r>
                <a:r>
                  <a:rPr lang="en-US" i="1" dirty="0">
                    <a:latin typeface="Times New Roman" pitchFamily="18" charset="0"/>
                    <a:ea typeface="SimSun" pitchFamily="2" charset="-122"/>
                    <a:cs typeface="Times New Roman" pitchFamily="18" charset="0"/>
                  </a:rPr>
                  <a:t>S</a:t>
                </a:r>
                <a:r>
                  <a:rPr lang="en-US" sz="24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中取值，即</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4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1 ≤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 </a:t>
                </a:r>
                <a:endParaRPr lang="en-US" altLang="zh-CN" dirty="0">
                  <a:latin typeface="Times New Roman" pitchFamily="18" charset="0"/>
                  <a:ea typeface="SimSun" pitchFamily="2" charset="-122"/>
                  <a:cs typeface="Times New Roman" pitchFamily="18" charset="0"/>
                </a:endParaRPr>
              </a:p>
              <a:p>
                <a:pPr marL="922338" lvl="1"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比如，</a:t>
                </a:r>
                <a:r>
                  <a:rPr lang="en-US" altLang="zh-CN"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皇后问题中，</a:t>
                </a:r>
                <a:r>
                  <a:rPr lang="en-US" altLang="zh-CN" i="1" dirty="0">
                    <a:latin typeface="Times New Roman" pitchFamily="18" charset="0"/>
                    <a:ea typeface="SimSun" pitchFamily="2" charset="-122"/>
                    <a:cs typeface="Times New Roman" pitchFamily="18" charset="0"/>
                  </a:rPr>
                  <a:t> x</a:t>
                </a:r>
                <a:r>
                  <a:rPr lang="en-US" altLang="zh-CN" sz="24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就代表第</a:t>
                </a:r>
                <a:r>
                  <a:rPr lang="en-US" altLang="zh-CN" i="1"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个皇后放哪了</a:t>
                </a:r>
                <a:r>
                  <a:rPr lang="en-US" altLang="zh-CN" dirty="0">
                    <a:latin typeface="Times New Roman" pitchFamily="18" charset="0"/>
                    <a:ea typeface="SimSun" pitchFamily="2" charset="-122"/>
                    <a:cs typeface="Times New Roman" pitchFamily="18" charset="0"/>
                  </a:rPr>
                  <a:t>.</a:t>
                </a: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这些约束条件</a:t>
                </a:r>
                <a:r>
                  <a:rPr lang="en-US" i="1" dirty="0">
                    <a:latin typeface="Times New Roman" pitchFamily="18" charset="0"/>
                    <a:ea typeface="SimSun" pitchFamily="2" charset="-122"/>
                    <a:cs typeface="Times New Roman" pitchFamily="18" charset="0"/>
                  </a:rPr>
                  <a:t>x</a:t>
                </a:r>
                <a:r>
                  <a:rPr lang="en-US" sz="24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4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1 ≤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，称为</a:t>
                </a:r>
                <a:r>
                  <a:rPr lang="zh-CN" altLang="en-US" b="1" dirty="0">
                    <a:solidFill>
                      <a:srgbClr val="0000FF"/>
                    </a:solidFill>
                    <a:latin typeface="Times New Roman" pitchFamily="18" charset="0"/>
                    <a:ea typeface="SimSun" pitchFamily="2" charset="-122"/>
                    <a:cs typeface="Times New Roman" pitchFamily="18" charset="0"/>
                  </a:rPr>
                  <a:t>显式约束</a:t>
                </a:r>
                <a:r>
                  <a:rPr lang="en-US" dirty="0">
                    <a:solidFill>
                      <a:srgbClr val="0000FF"/>
                    </a:solidFill>
                    <a:latin typeface="Times New Roman" pitchFamily="18" charset="0"/>
                    <a:ea typeface="SimSun" pitchFamily="2" charset="-122"/>
                    <a:cs typeface="Times New Roman" pitchFamily="18" charset="0"/>
                  </a:rPr>
                  <a:t>(Explicit constraints)</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要搜索的</a:t>
                </a:r>
                <a:r>
                  <a:rPr lang="zh-CN" altLang="en-US" b="1" dirty="0">
                    <a:latin typeface="Times New Roman" pitchFamily="18" charset="0"/>
                    <a:ea typeface="SimSun" pitchFamily="2" charset="-122"/>
                    <a:cs typeface="Times New Roman" pitchFamily="18" charset="0"/>
                  </a:rPr>
                  <a:t>解空间</a:t>
                </a:r>
                <a:r>
                  <a:rPr lang="zh-CN" altLang="en-US" dirty="0">
                    <a:latin typeface="Times New Roman" pitchFamily="18" charset="0"/>
                    <a:ea typeface="SimSun" pitchFamily="2" charset="-122"/>
                    <a:cs typeface="Times New Roman" pitchFamily="18" charset="0"/>
                  </a:rPr>
                  <a:t>是一个</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维空间里的点的一个有限集合，而一个</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元组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4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则对应其中的一个点。</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搜索空间的规模是乘积</a:t>
                </a:r>
                <a14:m>
                  <m:oMath xmlns:m="http://schemas.openxmlformats.org/officeDocument/2006/math">
                    <m:nary>
                      <m:naryPr>
                        <m:chr m:val="∏"/>
                        <m:ctrlPr>
                          <a:rPr lang="en-US" altLang="zh-CN" sz="2400" i="1" smtClean="0">
                            <a:latin typeface="Cambria Math" panose="02040503050406030204" pitchFamily="18" charset="0"/>
                            <a:ea typeface="SimSun" pitchFamily="2" charset="-122"/>
                            <a:cs typeface="Times New Roman" pitchFamily="18" charset="0"/>
                          </a:rPr>
                        </m:ctrlPr>
                      </m:naryPr>
                      <m:sub>
                        <m:r>
                          <m:rPr>
                            <m:brk m:alnAt="23"/>
                          </m:rPr>
                          <a:rPr lang="en-US" altLang="zh-CN" sz="2400" b="0" i="1" smtClean="0">
                            <a:latin typeface="Cambria Math"/>
                            <a:ea typeface="SimSun" pitchFamily="2" charset="-122"/>
                            <a:cs typeface="Times New Roman" pitchFamily="18" charset="0"/>
                          </a:rPr>
                          <m:t>𝑖</m:t>
                        </m:r>
                        <m:r>
                          <a:rPr lang="en-US" altLang="zh-CN" sz="2400" b="0" i="1" smtClean="0">
                            <a:latin typeface="Cambria Math"/>
                            <a:ea typeface="SimSun" pitchFamily="2" charset="-122"/>
                            <a:cs typeface="Times New Roman" pitchFamily="18" charset="0"/>
                          </a:rPr>
                          <m:t>=1</m:t>
                        </m:r>
                      </m:sub>
                      <m:sup>
                        <m:r>
                          <a:rPr lang="en-US" altLang="zh-CN" sz="2400" b="0" i="1" smtClean="0">
                            <a:latin typeface="Cambria Math"/>
                            <a:ea typeface="SimSun" pitchFamily="2" charset="-122"/>
                            <a:cs typeface="Times New Roman" pitchFamily="18" charset="0"/>
                          </a:rPr>
                          <m:t>𝑛</m:t>
                        </m:r>
                      </m:sup>
                      <m:e>
                        <m:r>
                          <a:rPr lang="en-US" altLang="zh-CN" sz="2400" b="0" i="1" smtClean="0">
                            <a:latin typeface="Cambria Math"/>
                            <a:ea typeface="SimSun" pitchFamily="2" charset="-122"/>
                            <a:cs typeface="Times New Roman" pitchFamily="18" charset="0"/>
                          </a:rPr>
                          <m:t>|</m:t>
                        </m:r>
                        <m:sSub>
                          <m:sSubPr>
                            <m:ctrlPr>
                              <a:rPr lang="en-US" altLang="zh-CN" sz="2400" b="0" i="1" smtClean="0">
                                <a:latin typeface="Cambria Math" panose="02040503050406030204" pitchFamily="18" charset="0"/>
                                <a:ea typeface="SimSun" pitchFamily="2" charset="-122"/>
                                <a:cs typeface="Times New Roman" pitchFamily="18" charset="0"/>
                              </a:rPr>
                            </m:ctrlPr>
                          </m:sSubPr>
                          <m:e>
                            <m:r>
                              <a:rPr lang="en-US" altLang="zh-CN" sz="2400" b="0" i="1" smtClean="0">
                                <a:latin typeface="Cambria Math"/>
                                <a:ea typeface="SimSun" pitchFamily="2" charset="-122"/>
                                <a:cs typeface="Times New Roman" pitchFamily="18" charset="0"/>
                              </a:rPr>
                              <m:t>𝑆</m:t>
                            </m:r>
                          </m:e>
                          <m:sub>
                            <m:r>
                              <a:rPr lang="en-US" altLang="zh-CN" sz="2400" b="0" i="1" smtClean="0">
                                <a:latin typeface="Cambria Math"/>
                                <a:ea typeface="SimSun" pitchFamily="2" charset="-122"/>
                                <a:cs typeface="Times New Roman" pitchFamily="18" charset="0"/>
                              </a:rPr>
                              <m:t>𝑖</m:t>
                            </m:r>
                          </m:sub>
                        </m:sSub>
                        <m:r>
                          <a:rPr lang="en-US" altLang="zh-CN" sz="2400" b="0" i="1" smtClean="0">
                            <a:latin typeface="Cambria Math"/>
                            <a:ea typeface="SimSun" pitchFamily="2" charset="-122"/>
                            <a:cs typeface="Times New Roman" pitchFamily="18" charset="0"/>
                          </a:rPr>
                          <m:t>|</m:t>
                        </m:r>
                      </m:e>
                    </m:nary>
                  </m:oMath>
                </a14:m>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914400" y="838200"/>
                <a:ext cx="7543800" cy="5312288"/>
              </a:xfrm>
              <a:prstGeom prst="rect">
                <a:avLst/>
              </a:prstGeom>
              <a:blipFill>
                <a:blip r:embed="rId3"/>
                <a:stretch>
                  <a:fillRect l="-1616" t="-1607" r="-404" b="-16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986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BA424B3-F44E-2EC7-EFB1-FACBBE046CE6}"/>
              </a:ext>
            </a:extLst>
          </p:cNvPr>
          <p:cNvSpPr>
            <a:spLocks noGrp="1"/>
          </p:cNvSpPr>
          <p:nvPr>
            <p:ph type="ftr" sz="quarter" idx="11"/>
          </p:nvPr>
        </p:nvSpPr>
        <p:spPr/>
        <p:txBody>
          <a:bodyPr/>
          <a:lstStyle/>
          <a:p>
            <a:r>
              <a:rPr lang="en-US" dirty="0"/>
              <a:t>16-18</a:t>
            </a:r>
          </a:p>
        </p:txBody>
      </p:sp>
      <p:sp>
        <p:nvSpPr>
          <p:cNvPr id="3" name="文本框 2">
            <a:extLst>
              <a:ext uri="{FF2B5EF4-FFF2-40B4-BE49-F238E27FC236}">
                <a16:creationId xmlns:a16="http://schemas.microsoft.com/office/drawing/2014/main" id="{D2F920D7-F832-7DA5-5B5D-19BF4CA37BE3}"/>
              </a:ext>
            </a:extLst>
          </p:cNvPr>
          <p:cNvSpPr txBox="1"/>
          <p:nvPr/>
        </p:nvSpPr>
        <p:spPr>
          <a:xfrm>
            <a:off x="533400" y="990600"/>
            <a:ext cx="7536037" cy="461665"/>
          </a:xfrm>
          <a:prstGeom prst="rect">
            <a:avLst/>
          </a:prstGeom>
          <a:noFill/>
        </p:spPr>
        <p:txBody>
          <a:bodyPr wrap="none" rtlCol="0">
            <a:spAutoFit/>
          </a:bodyPr>
          <a:lstStyle/>
          <a:p>
            <a:r>
              <a:rPr lang="zh-CN" altLang="en-US" sz="2400" dirty="0">
                <a:latin typeface="Times New Roman" pitchFamily="18" charset="0"/>
                <a:ea typeface="SimSun" pitchFamily="2" charset="-122"/>
                <a:cs typeface="Times New Roman" pitchFamily="18" charset="0"/>
              </a:rPr>
              <a:t>对于</a:t>
            </a:r>
            <a:r>
              <a:rPr lang="en-US" altLang="zh-CN" sz="2400" dirty="0">
                <a:solidFill>
                  <a:srgbClr val="0000FF"/>
                </a:solidFill>
                <a:latin typeface="Times New Roman" pitchFamily="18" charset="0"/>
                <a:ea typeface="SimSun" pitchFamily="2" charset="-122"/>
                <a:cs typeface="Times New Roman" pitchFamily="18" charset="0"/>
              </a:rPr>
              <a:t>“</a:t>
            </a:r>
            <a:r>
              <a:rPr lang="zh-CN" altLang="en-US" sz="2400" dirty="0">
                <a:solidFill>
                  <a:srgbClr val="0000FF"/>
                </a:solidFill>
                <a:latin typeface="Times New Roman" pitchFamily="18" charset="0"/>
                <a:ea typeface="SimSun" pitchFamily="2" charset="-122"/>
                <a:cs typeface="Times New Roman" pitchFamily="18" charset="0"/>
              </a:rPr>
              <a:t>子集和</a:t>
            </a:r>
            <a:r>
              <a:rPr lang="en-US" altLang="zh-CN" sz="2400" dirty="0">
                <a:solidFill>
                  <a:srgbClr val="0000FF"/>
                </a:solidFill>
                <a:latin typeface="Times New Roman" pitchFamily="18" charset="0"/>
                <a:ea typeface="SimSun" pitchFamily="2" charset="-122"/>
                <a:cs typeface="Times New Roman" pitchFamily="18" charset="0"/>
              </a:rPr>
              <a:t>”</a:t>
            </a:r>
            <a:r>
              <a:rPr lang="zh-CN" altLang="en-US" sz="2400" dirty="0">
                <a:solidFill>
                  <a:srgbClr val="0000FF"/>
                </a:solidFill>
                <a:latin typeface="Times New Roman" pitchFamily="18" charset="0"/>
                <a:ea typeface="SimSun" pitchFamily="2" charset="-122"/>
                <a:cs typeface="Times New Roman" pitchFamily="18" charset="0"/>
              </a:rPr>
              <a:t>问题</a:t>
            </a:r>
            <a:r>
              <a:rPr lang="zh-CN" altLang="en-US" sz="2400" dirty="0">
                <a:latin typeface="Times New Roman" pitchFamily="18" charset="0"/>
                <a:ea typeface="SimSun" pitchFamily="2" charset="-122"/>
                <a:cs typeface="Times New Roman" pitchFamily="18" charset="0"/>
              </a:rPr>
              <a:t>，</a:t>
            </a:r>
            <a:r>
              <a:rPr lang="zh-CN" altLang="en-US" sz="2400" dirty="0"/>
              <a:t>什么情况下会发生指数级运算呢？</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906DA7C-66B8-15C3-E17C-C0E7A09B7BAE}"/>
                  </a:ext>
                </a:extLst>
              </p:cNvPr>
              <p:cNvSpPr txBox="1"/>
              <p:nvPr/>
            </p:nvSpPr>
            <p:spPr>
              <a:xfrm>
                <a:off x="1524000" y="1828800"/>
                <a:ext cx="3750707" cy="7788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f>
                            <m:fPr>
                              <m:ctrlPr>
                                <a:rPr lang="en-US" altLang="zh-CN" sz="2000" i="1" smtClean="0">
                                  <a:latin typeface="Cambria Math" panose="02040503050406030204" pitchFamily="18" charset="0"/>
                                </a:rPr>
                              </m:ctrlPr>
                            </m:fPr>
                            <m:num>
                              <m:r>
                                <a:rPr lang="zh-CN" altLang="en-US" sz="2000" i="1" smtClean="0">
                                  <a:latin typeface="Cambria Math" panose="02040503050406030204" pitchFamily="18" charset="0"/>
                                </a:rPr>
                                <m:t>𝛿</m:t>
                              </m:r>
                            </m:num>
                            <m:den>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𝛿</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𝛿</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+3</m:t>
                          </m:r>
                          <m:r>
                            <a:rPr lang="zh-CN" altLang="en-US" sz="2000" b="0" i="1" smtClean="0">
                              <a:latin typeface="Cambria Math" panose="02040503050406030204" pitchFamily="18" charset="0"/>
                            </a:rPr>
                            <m:t>𝛿</m:t>
                          </m:r>
                        </m:e>
                      </m:d>
                    </m:oMath>
                  </m:oMathPara>
                </a14:m>
                <a:endParaRPr lang="zh-CN" altLang="en-US" sz="2000" dirty="0"/>
              </a:p>
            </p:txBody>
          </p:sp>
        </mc:Choice>
        <mc:Fallback xmlns="">
          <p:sp>
            <p:nvSpPr>
              <p:cNvPr id="4" name="文本框 3">
                <a:extLst>
                  <a:ext uri="{FF2B5EF4-FFF2-40B4-BE49-F238E27FC236}">
                    <a16:creationId xmlns:a16="http://schemas.microsoft.com/office/drawing/2014/main" id="{A906DA7C-66B8-15C3-E17C-C0E7A09B7BAE}"/>
                  </a:ext>
                </a:extLst>
              </p:cNvPr>
              <p:cNvSpPr txBox="1">
                <a:spLocks noRot="1" noChangeAspect="1" noMove="1" noResize="1" noEditPoints="1" noAdjustHandles="1" noChangeArrowheads="1" noChangeShapeType="1" noTextEdit="1"/>
              </p:cNvSpPr>
              <p:nvPr/>
            </p:nvSpPr>
            <p:spPr>
              <a:xfrm>
                <a:off x="1524000" y="1828800"/>
                <a:ext cx="3750707" cy="7788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8B7A9B6-5E57-4F04-1E64-377AA7C61D4A}"/>
                  </a:ext>
                </a:extLst>
              </p:cNvPr>
              <p:cNvSpPr txBox="1"/>
              <p:nvPr/>
            </p:nvSpPr>
            <p:spPr>
              <a:xfrm>
                <a:off x="5029200" y="2018179"/>
                <a:ext cx="27842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r>
                        <a:rPr lang="zh-CN" altLang="en-US" sz="2000" i="1">
                          <a:latin typeface="Cambria Math" panose="02040503050406030204" pitchFamily="18" charset="0"/>
                        </a:rPr>
                        <m:t>𝛿</m:t>
                      </m:r>
                      <m:r>
                        <a:rPr lang="zh-CN" altLang="en-US" sz="2000" i="1" smtClean="0">
                          <a:latin typeface="Cambria Math" panose="02040503050406030204" pitchFamily="18" charset="0"/>
                        </a:rPr>
                        <m:t>是</m:t>
                      </m:r>
                      <m:r>
                        <a:rPr lang="zh-CN" altLang="en-US" sz="2000" i="1">
                          <a:latin typeface="Cambria Math" panose="02040503050406030204" pitchFamily="18" charset="0"/>
                        </a:rPr>
                        <m:t>一个</m:t>
                      </m:r>
                      <m:r>
                        <a:rPr lang="zh-CN" altLang="en-US" sz="2000" i="1" smtClean="0">
                          <a:latin typeface="Cambria Math" panose="02040503050406030204" pitchFamily="18" charset="0"/>
                        </a:rPr>
                        <m:t>非常</m:t>
                      </m:r>
                      <m:r>
                        <a:rPr lang="zh-CN" altLang="en-US" sz="2000" i="1">
                          <a:latin typeface="Cambria Math" panose="02040503050406030204" pitchFamily="18" charset="0"/>
                        </a:rPr>
                        <m:t>小</m:t>
                      </m:r>
                      <m:r>
                        <a:rPr lang="zh-CN" altLang="en-US" sz="2000" i="1" smtClean="0">
                          <a:latin typeface="Cambria Math" panose="02040503050406030204" pitchFamily="18" charset="0"/>
                        </a:rPr>
                        <m:t>的</m:t>
                      </m:r>
                      <m:r>
                        <a:rPr lang="zh-CN" altLang="en-US" sz="2000" i="1">
                          <a:latin typeface="Cambria Math" panose="02040503050406030204" pitchFamily="18" charset="0"/>
                        </a:rPr>
                        <m:t>正数</m:t>
                      </m:r>
                    </m:oMath>
                  </m:oMathPara>
                </a14:m>
                <a:endParaRPr lang="zh-CN" altLang="en-US" sz="2000" dirty="0"/>
              </a:p>
            </p:txBody>
          </p:sp>
        </mc:Choice>
        <mc:Fallback xmlns="">
          <p:sp>
            <p:nvSpPr>
              <p:cNvPr id="5" name="文本框 4">
                <a:extLst>
                  <a:ext uri="{FF2B5EF4-FFF2-40B4-BE49-F238E27FC236}">
                    <a16:creationId xmlns:a16="http://schemas.microsoft.com/office/drawing/2014/main" id="{F8B7A9B6-5E57-4F04-1E64-377AA7C61D4A}"/>
                  </a:ext>
                </a:extLst>
              </p:cNvPr>
              <p:cNvSpPr txBox="1">
                <a:spLocks noRot="1" noChangeAspect="1" noMove="1" noResize="1" noEditPoints="1" noAdjustHandles="1" noChangeArrowheads="1" noChangeShapeType="1" noTextEdit="1"/>
              </p:cNvSpPr>
              <p:nvPr/>
            </p:nvSpPr>
            <p:spPr>
              <a:xfrm>
                <a:off x="5029200" y="2018179"/>
                <a:ext cx="2784224" cy="400110"/>
              </a:xfrm>
              <a:prstGeom prst="rect">
                <a:avLst/>
              </a:prstGeom>
              <a:blipFill>
                <a:blip r:embed="rId4"/>
                <a:stretch>
                  <a:fillRect b="-7576"/>
                </a:stretch>
              </a:blipFill>
            </p:spPr>
            <p:txBody>
              <a:bodyPr/>
              <a:lstStyle/>
              <a:p>
                <a:r>
                  <a:rPr lang="zh-CN" altLang="en-US">
                    <a:noFill/>
                  </a:rPr>
                  <a:t> </a:t>
                </a:r>
              </a:p>
            </p:txBody>
          </p:sp>
        </mc:Fallback>
      </mc:AlternateContent>
      <p:sp>
        <p:nvSpPr>
          <p:cNvPr id="6" name="左大括号 5">
            <a:extLst>
              <a:ext uri="{FF2B5EF4-FFF2-40B4-BE49-F238E27FC236}">
                <a16:creationId xmlns:a16="http://schemas.microsoft.com/office/drawing/2014/main" id="{DE3FDC5D-459B-4C2A-826B-5935278A5589}"/>
              </a:ext>
            </a:extLst>
          </p:cNvPr>
          <p:cNvSpPr/>
          <p:nvPr/>
        </p:nvSpPr>
        <p:spPr>
          <a:xfrm rot="16200000">
            <a:off x="2789237" y="1618814"/>
            <a:ext cx="365126" cy="2286000"/>
          </a:xfrm>
          <a:prstGeom prst="leftBrace">
            <a:avLst>
              <a:gd name="adj1" fmla="val 8333"/>
              <a:gd name="adj2" fmla="val 504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36832B1-8D66-C1C3-AD24-E1E37EE9DC75}"/>
                  </a:ext>
                </a:extLst>
              </p:cNvPr>
              <p:cNvSpPr txBox="1"/>
              <p:nvPr/>
            </p:nvSpPr>
            <p:spPr>
              <a:xfrm>
                <a:off x="2165457" y="2907810"/>
                <a:ext cx="16126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共</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zh-CN" altLang="en-US" sz="2000" i="1">
                          <a:latin typeface="Cambria Math" panose="02040503050406030204" pitchFamily="18" charset="0"/>
                        </a:rPr>
                        <m:t>个</m:t>
                      </m:r>
                      <m:r>
                        <a:rPr lang="zh-CN" altLang="en-US" sz="2000" i="1" smtClean="0">
                          <a:latin typeface="Cambria Math" panose="02040503050406030204" pitchFamily="18" charset="0"/>
                        </a:rPr>
                        <m:t>数</m:t>
                      </m:r>
                    </m:oMath>
                  </m:oMathPara>
                </a14:m>
                <a:endParaRPr lang="zh-CN" altLang="en-US" sz="2000" dirty="0"/>
              </a:p>
            </p:txBody>
          </p:sp>
        </mc:Choice>
        <mc:Fallback xmlns="">
          <p:sp>
            <p:nvSpPr>
              <p:cNvPr id="7" name="文本框 6">
                <a:extLst>
                  <a:ext uri="{FF2B5EF4-FFF2-40B4-BE49-F238E27FC236}">
                    <a16:creationId xmlns:a16="http://schemas.microsoft.com/office/drawing/2014/main" id="{236832B1-8D66-C1C3-AD24-E1E37EE9DC75}"/>
                  </a:ext>
                </a:extLst>
              </p:cNvPr>
              <p:cNvSpPr txBox="1">
                <a:spLocks noRot="1" noChangeAspect="1" noMove="1" noResize="1" noEditPoints="1" noAdjustHandles="1" noChangeArrowheads="1" noChangeShapeType="1" noTextEdit="1"/>
              </p:cNvSpPr>
              <p:nvPr/>
            </p:nvSpPr>
            <p:spPr>
              <a:xfrm>
                <a:off x="2165457" y="2907810"/>
                <a:ext cx="1612685" cy="400110"/>
              </a:xfrm>
              <a:prstGeom prst="rect">
                <a:avLst/>
              </a:prstGeom>
              <a:blipFill>
                <a:blip r:embed="rId5"/>
                <a:stretch>
                  <a:fillRect b="-757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4DD7B2C-8BB0-31A0-663D-9B6FEB2D5B2E}"/>
              </a:ext>
            </a:extLst>
          </p:cNvPr>
          <p:cNvSpPr txBox="1"/>
          <p:nvPr/>
        </p:nvSpPr>
        <p:spPr>
          <a:xfrm>
            <a:off x="391641" y="3732660"/>
            <a:ext cx="8347264" cy="962956"/>
          </a:xfrm>
          <a:prstGeom prst="rect">
            <a:avLst/>
          </a:prstGeom>
          <a:noFill/>
        </p:spPr>
        <p:txBody>
          <a:bodyPr wrap="square">
            <a:spAutoFit/>
          </a:bodyPr>
          <a:lstStyle/>
          <a:p>
            <a:pPr>
              <a:lnSpc>
                <a:spcPct val="150000"/>
              </a:lnSpc>
            </a:pPr>
            <a:r>
              <a:rPr lang="zh-CN" altLang="en-US" sz="2000" dirty="0"/>
              <a:t>上述例子中，限界函数一直都满足，所有情况都需要遍历，所以复杂度正好为</a:t>
            </a:r>
            <a:r>
              <a:rPr lang="en-US" altLang="zh-CN" sz="2000" dirty="0"/>
              <a:t>2</a:t>
            </a:r>
            <a:r>
              <a:rPr lang="en-US" altLang="zh-CN" sz="2800" baseline="30000" dirty="0"/>
              <a:t>n</a:t>
            </a:r>
            <a:r>
              <a:rPr lang="zh-CN" altLang="en-US" sz="2000" dirty="0"/>
              <a:t>。这种情况下，限界函数没能起到缩减搜索空间的作用</a:t>
            </a:r>
            <a:r>
              <a:rPr lang="en-US" altLang="zh-CN" sz="2000" dirty="0"/>
              <a:t>.</a:t>
            </a:r>
            <a:endParaRPr lang="zh-CN" altLang="en-US" sz="2000" dirty="0"/>
          </a:p>
        </p:txBody>
      </p:sp>
      <p:sp>
        <p:nvSpPr>
          <p:cNvPr id="8" name="文本框 7">
            <a:extLst>
              <a:ext uri="{FF2B5EF4-FFF2-40B4-BE49-F238E27FC236}">
                <a16:creationId xmlns:a16="http://schemas.microsoft.com/office/drawing/2014/main" id="{704D8808-9D46-F7B2-D8A5-5A45F2A992AF}"/>
              </a:ext>
            </a:extLst>
          </p:cNvPr>
          <p:cNvSpPr txBox="1"/>
          <p:nvPr/>
        </p:nvSpPr>
        <p:spPr>
          <a:xfrm>
            <a:off x="0" y="234100"/>
            <a:ext cx="2723823" cy="369332"/>
          </a:xfrm>
          <a:prstGeom prst="rect">
            <a:avLst/>
          </a:prstGeom>
          <a:solidFill>
            <a:srgbClr val="FFC000"/>
          </a:solidFill>
        </p:spPr>
        <p:txBody>
          <a:bodyPr wrap="none" rtlCol="0">
            <a:spAutoFit/>
          </a:bodyPr>
          <a:lstStyle/>
          <a:p>
            <a:r>
              <a:rPr lang="zh-CN" altLang="en-US" b="1" dirty="0"/>
              <a:t>最坏情况什么时候发生？</a:t>
            </a:r>
          </a:p>
        </p:txBody>
      </p:sp>
    </p:spTree>
    <p:extLst>
      <p:ext uri="{BB962C8B-B14F-4D97-AF65-F5344CB8AC3E}">
        <p14:creationId xmlns:p14="http://schemas.microsoft.com/office/powerpoint/2010/main" val="77595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16-21</a:t>
            </a:r>
          </a:p>
        </p:txBody>
      </p:sp>
      <p:sp>
        <p:nvSpPr>
          <p:cNvPr id="3" name="TextBox 2"/>
          <p:cNvSpPr txBox="1"/>
          <p:nvPr/>
        </p:nvSpPr>
        <p:spPr>
          <a:xfrm>
            <a:off x="838200" y="838200"/>
            <a:ext cx="7696200" cy="5195012"/>
          </a:xfrm>
          <a:prstGeom prst="rect">
            <a:avLst/>
          </a:prstGeom>
          <a:noFill/>
        </p:spPr>
        <p:txBody>
          <a:bodyPr wrap="square" rtlCol="0">
            <a:spAutoFit/>
          </a:bodyPr>
          <a:lstStyle/>
          <a:p>
            <a:pPr marL="0" lvl="1"/>
            <a:r>
              <a:rPr lang="en-US" altLang="zh-CN" sz="2800" b="1" dirty="0">
                <a:latin typeface="Times New Roman" pitchFamily="18" charset="0"/>
                <a:ea typeface="SimSun" pitchFamily="2" charset="-122"/>
                <a:cs typeface="Times New Roman" pitchFamily="18" charset="0"/>
              </a:rPr>
              <a:t>16.3 </a:t>
            </a:r>
            <a:r>
              <a:rPr lang="zh-CN" altLang="en-US" sz="2800" b="1" dirty="0">
                <a:latin typeface="Times New Roman" pitchFamily="18" charset="0"/>
                <a:ea typeface="SimSun" pitchFamily="2" charset="-122"/>
                <a:cs typeface="Times New Roman" pitchFamily="18" charset="0"/>
              </a:rPr>
              <a:t>分枝限界法</a:t>
            </a:r>
            <a:endParaRPr lang="en-US" sz="2800" b="1" dirty="0">
              <a:latin typeface="Times New Roman" pitchFamily="18" charset="0"/>
              <a:ea typeface="SimSun" pitchFamily="2" charset="-122"/>
              <a:cs typeface="Times New Roman" pitchFamily="18" charset="0"/>
            </a:endParaRPr>
          </a:p>
          <a:p>
            <a:pPr marL="457200" indent="-457200" algn="just">
              <a:lnSpc>
                <a:spcPct val="150000"/>
              </a:lnSpc>
              <a:spcBef>
                <a:spcPts val="1200"/>
              </a:spcBef>
              <a:buFont typeface="Symbol" pitchFamily="18" charset="2"/>
              <a:buChar char="·"/>
            </a:pPr>
            <a:r>
              <a:rPr lang="zh-CN" altLang="en-US" dirty="0">
                <a:latin typeface="Times New Roman" pitchFamily="18" charset="0"/>
                <a:ea typeface="SimSun" pitchFamily="2" charset="-122"/>
                <a:cs typeface="Times New Roman" pitchFamily="18" charset="0"/>
              </a:rPr>
              <a:t>和回溯法一样，分枝限界法的搜索空间也是一棵搜索树。当搜索到一个点时，也采用一个限界函数来确定要不要刪去这个点以下的子树。</a:t>
            </a:r>
            <a:endParaRPr lang="en-US" altLang="zh-CN" dirty="0">
              <a:latin typeface="Times New Roman" pitchFamily="18" charset="0"/>
              <a:ea typeface="SimSun" pitchFamily="2" charset="-122"/>
              <a:cs typeface="Times New Roman" pitchFamily="18" charset="0"/>
            </a:endParaRPr>
          </a:p>
          <a:p>
            <a:pPr marL="457200" indent="-457200" algn="just">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它与回溯法的不同在于它搜索的顺序不是遵循深度优先的顺序，而是用广度优先搜索</a:t>
            </a:r>
            <a:r>
              <a:rPr lang="en-US" dirty="0">
                <a:latin typeface="Times New Roman" pitchFamily="18" charset="0"/>
                <a:ea typeface="SimSun" pitchFamily="2" charset="-122"/>
                <a:cs typeface="Times New Roman" pitchFamily="18" charset="0"/>
              </a:rPr>
              <a:t>(BFS)</a:t>
            </a:r>
            <a:r>
              <a:rPr lang="zh-CN" altLang="en-US" dirty="0">
                <a:latin typeface="Times New Roman" pitchFamily="18" charset="0"/>
                <a:ea typeface="SimSun" pitchFamily="2" charset="-122"/>
                <a:cs typeface="Times New Roman" pitchFamily="18" charset="0"/>
              </a:rPr>
              <a:t>的顺序或者是略加变化后的广度优先搜索顺序。</a:t>
            </a:r>
            <a:endParaRPr lang="en-US" altLang="zh-CN" dirty="0">
              <a:latin typeface="Times New Roman" pitchFamily="18" charset="0"/>
              <a:ea typeface="SimSun" pitchFamily="2" charset="-122"/>
              <a:cs typeface="Times New Roman" pitchFamily="18" charset="0"/>
            </a:endParaRPr>
          </a:p>
          <a:p>
            <a:pPr marL="457200" indent="-457200" algn="just">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算法用的搜索顺序体现在所用的数据结构以及如何更新数据结构上。</a:t>
            </a:r>
            <a:endParaRPr lang="en-US" altLang="zh-CN" dirty="0">
              <a:latin typeface="Times New Roman" pitchFamily="18" charset="0"/>
              <a:ea typeface="SimSun" pitchFamily="2" charset="-122"/>
              <a:cs typeface="Times New Roman" pitchFamily="18" charset="0"/>
            </a:endParaRPr>
          </a:p>
          <a:p>
            <a:pPr marL="457200" indent="-457200" algn="just">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分枝限界法用一个队列把所有当前的活点按先后次序入队，而队首是扩展点。接下来要搜索的点是队首的所有儿子，并且</a:t>
            </a:r>
            <a:r>
              <a:rPr lang="zh-CN" altLang="en-US" b="1" dirty="0">
                <a:solidFill>
                  <a:srgbClr val="FF0000"/>
                </a:solidFill>
                <a:latin typeface="Times New Roman" pitchFamily="18" charset="0"/>
                <a:ea typeface="SimSun" pitchFamily="2" charset="-122"/>
                <a:cs typeface="Times New Roman" pitchFamily="18" charset="0"/>
              </a:rPr>
              <a:t>一次性把它们全部搜索一遍</a:t>
            </a:r>
            <a:r>
              <a:rPr lang="zh-CN" altLang="en-US" dirty="0">
                <a:latin typeface="Times New Roman" pitchFamily="18" charset="0"/>
                <a:ea typeface="SimSun" pitchFamily="2" charset="-122"/>
                <a:cs typeface="Times New Roman" pitchFamily="18" charset="0"/>
              </a:rPr>
              <a:t>，用限界函数逐个判断它们是死点还是活点：“死点跳过，活点入队”。 </a:t>
            </a:r>
            <a:endParaRPr lang="en-US" altLang="zh-CN" dirty="0">
              <a:latin typeface="Times New Roman" pitchFamily="18" charset="0"/>
              <a:ea typeface="SimSun" pitchFamily="2" charset="-122"/>
              <a:cs typeface="Times New Roman" pitchFamily="18" charset="0"/>
            </a:endParaRPr>
          </a:p>
          <a:p>
            <a:pPr marL="457200" indent="-457200" algn="just">
              <a:lnSpc>
                <a:spcPct val="150000"/>
              </a:lnSpc>
              <a:buFont typeface="Symbol" pitchFamily="18" charset="2"/>
              <a:buChar char="·"/>
            </a:pPr>
            <a:r>
              <a:rPr lang="zh-CN" altLang="en-US" dirty="0">
                <a:latin typeface="Times New Roman" pitchFamily="18" charset="0"/>
                <a:ea typeface="SimSun" pitchFamily="2" charset="-122"/>
                <a:cs typeface="Times New Roman" pitchFamily="18" charset="0"/>
              </a:rPr>
              <a:t>因为队列中元素遵守先进先出</a:t>
            </a:r>
            <a:r>
              <a:rPr lang="en-US" dirty="0">
                <a:latin typeface="Times New Roman" pitchFamily="18" charset="0"/>
                <a:ea typeface="SimSun" pitchFamily="2" charset="-122"/>
                <a:cs typeface="Times New Roman" pitchFamily="18" charset="0"/>
              </a:rPr>
              <a:t>(FIFO, First In First Out)</a:t>
            </a:r>
            <a:r>
              <a:rPr lang="zh-CN" altLang="en-US" dirty="0">
                <a:latin typeface="Times New Roman" pitchFamily="18" charset="0"/>
                <a:ea typeface="SimSun" pitchFamily="2" charset="-122"/>
                <a:cs typeface="Times New Roman" pitchFamily="18" charset="0"/>
              </a:rPr>
              <a:t>顺序，所以用队列进行的分枝限界法又称为先进先出的分枝限界法。</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93707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16-22</a:t>
            </a:r>
          </a:p>
        </p:txBody>
      </p:sp>
      <p:sp>
        <p:nvSpPr>
          <p:cNvPr id="3" name="TextBox 2"/>
          <p:cNvSpPr txBox="1"/>
          <p:nvPr/>
        </p:nvSpPr>
        <p:spPr>
          <a:xfrm>
            <a:off x="1143000" y="1066800"/>
            <a:ext cx="7010400" cy="4991110"/>
          </a:xfrm>
          <a:prstGeom prst="rect">
            <a:avLst/>
          </a:prstGeom>
          <a:noFill/>
        </p:spPr>
        <p:txBody>
          <a:bodyPr wrap="square" rtlCol="0">
            <a:spAutoFit/>
          </a:bodyPr>
          <a:lstStyle/>
          <a:p>
            <a:pPr marL="465138" indent="-465138" algn="just">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分枝限界法采用的堆栈往往比回溯法用的堆栈需要大得多的空间。这是因为回溯法用的堆栈中相邻两元素存在父子关系，因此任何时侯，堆栈中最多有</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个元素。例如，解</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皇后问题，堆栈只须有</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个单元的空间就够了。</a:t>
            </a:r>
            <a:endParaRPr lang="en-US" altLang="zh-CN" dirty="0">
              <a:latin typeface="Times New Roman" pitchFamily="18" charset="0"/>
              <a:ea typeface="SimSun" pitchFamily="2" charset="-122"/>
              <a:cs typeface="Times New Roman" pitchFamily="18" charset="0"/>
            </a:endParaRPr>
          </a:p>
          <a:p>
            <a:pPr marL="465138" indent="-465138" algn="just">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用分枝限界法，任何时刻所保留的各活点之间不存在父子关系，它们可以（横向地）散布在整棵搜索树中。因此，往往需要很大空间来暂存已发现的大量活点。因此，</a:t>
            </a:r>
            <a:r>
              <a:rPr lang="zh-CN" altLang="en-US" b="1" dirty="0">
                <a:latin typeface="Times New Roman" pitchFamily="18" charset="0"/>
                <a:ea typeface="SimSun" pitchFamily="2" charset="-122"/>
                <a:cs typeface="Times New Roman" pitchFamily="18" charset="0"/>
              </a:rPr>
              <a:t>当需要找出所有答案点时，往往用回溯法，而只须找到一个答案点时，可考虑用分枝限界法</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556720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315200" y="6444983"/>
            <a:ext cx="2895600" cy="365125"/>
          </a:xfrm>
        </p:spPr>
        <p:txBody>
          <a:bodyPr/>
          <a:lstStyle/>
          <a:p>
            <a:r>
              <a:rPr lang="en-US" dirty="0"/>
              <a:t>16-23</a:t>
            </a:r>
          </a:p>
        </p:txBody>
      </p:sp>
      <p:sp>
        <p:nvSpPr>
          <p:cNvPr id="3" name="TextBox 2"/>
          <p:cNvSpPr txBox="1"/>
          <p:nvPr/>
        </p:nvSpPr>
        <p:spPr>
          <a:xfrm>
            <a:off x="914400" y="762000"/>
            <a:ext cx="7696200" cy="1240083"/>
          </a:xfrm>
          <a:prstGeom prst="rect">
            <a:avLst/>
          </a:prstGeom>
          <a:noFill/>
        </p:spPr>
        <p:txBody>
          <a:bodyPr wrap="square" rtlCol="0">
            <a:spAutoFit/>
          </a:bodyPr>
          <a:lstStyle/>
          <a:p>
            <a:pPr marL="0" lvl="2"/>
            <a:r>
              <a:rPr lang="zh-CN" altLang="en-US" sz="2400" b="1" dirty="0">
                <a:latin typeface="Times New Roman" pitchFamily="18" charset="0"/>
                <a:ea typeface="SimSun" pitchFamily="2" charset="-122"/>
                <a:cs typeface="Times New Roman" pitchFamily="18" charset="0"/>
              </a:rPr>
              <a:t>分枝限界法求解</a:t>
            </a:r>
            <a:r>
              <a:rPr lang="en-US" sz="2400" b="1" i="1" dirty="0">
                <a:latin typeface="Times New Roman" pitchFamily="18" charset="0"/>
                <a:ea typeface="SimSun" pitchFamily="2" charset="-122"/>
                <a:cs typeface="Times New Roman" pitchFamily="18" charset="0"/>
              </a:rPr>
              <a:t>n</a:t>
            </a:r>
            <a:r>
              <a:rPr lang="en-US"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皇后问题</a:t>
            </a:r>
            <a:endParaRPr lang="en-US" sz="2400" b="1" dirty="0">
              <a:latin typeface="Times New Roman" pitchFamily="18" charset="0"/>
              <a:ea typeface="SimSun" pitchFamily="2" charset="-122"/>
              <a:cs typeface="Times New Roman" pitchFamily="18" charset="0"/>
            </a:endParaRPr>
          </a:p>
          <a:p>
            <a:pPr indent="457200">
              <a:lnSpc>
                <a:spcPct val="150000"/>
              </a:lnSpc>
            </a:pPr>
            <a:r>
              <a:rPr lang="zh-CN" altLang="en-US" dirty="0"/>
              <a:t>所用的搜索树与回溯法用的是一样的，但搜索顺序不同。</a:t>
            </a:r>
            <a:r>
              <a:rPr lang="zh-CN" altLang="en-US" dirty="0">
                <a:latin typeface="Times New Roman" pitchFamily="18" charset="0"/>
                <a:ea typeface="SimSun" pitchFamily="2" charset="-122"/>
                <a:cs typeface="Times New Roman" pitchFamily="18" charset="0"/>
              </a:rPr>
              <a:t>以</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4</a:t>
            </a:r>
            <a:r>
              <a:rPr lang="zh-CN" altLang="en-US" dirty="0">
                <a:latin typeface="Times New Roman" pitchFamily="18" charset="0"/>
                <a:ea typeface="SimSun" pitchFamily="2" charset="-122"/>
                <a:cs typeface="Times New Roman" pitchFamily="18" charset="0"/>
              </a:rPr>
              <a:t>为例，下面图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16-5)</a:t>
            </a:r>
            <a:r>
              <a:rPr lang="zh-CN" altLang="en-US" dirty="0">
                <a:latin typeface="Times New Roman" pitchFamily="18" charset="0"/>
                <a:ea typeface="SimSun" pitchFamily="2" charset="-122"/>
                <a:cs typeface="Times New Roman" pitchFamily="18" charset="0"/>
              </a:rPr>
              <a:t>显示的是</a:t>
            </a:r>
            <a:r>
              <a:rPr lang="en-US" altLang="zh-CN" dirty="0">
                <a:latin typeface="Times New Roman" pitchFamily="18" charset="0"/>
                <a:ea typeface="SimSun" pitchFamily="2" charset="-122"/>
                <a:cs typeface="Times New Roman" pitchFamily="18" charset="0"/>
              </a:rPr>
              <a:t>FIFO</a:t>
            </a:r>
            <a:r>
              <a:rPr lang="zh-CN" altLang="en-US" dirty="0">
                <a:latin typeface="Times New Roman" pitchFamily="18" charset="0"/>
                <a:ea typeface="SimSun" pitchFamily="2" charset="-122"/>
                <a:cs typeface="Times New Roman" pitchFamily="18" charset="0"/>
              </a:rPr>
              <a:t>分枝限界法用的顺序</a:t>
            </a:r>
            <a:endParaRPr lang="en-US"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76399683"/>
              </p:ext>
            </p:extLst>
          </p:nvPr>
        </p:nvGraphicFramePr>
        <p:xfrm>
          <a:off x="381000" y="2048724"/>
          <a:ext cx="8668796" cy="4554658"/>
        </p:xfrm>
        <a:graphic>
          <a:graphicData uri="http://schemas.openxmlformats.org/presentationml/2006/ole">
            <mc:AlternateContent xmlns:mc="http://schemas.openxmlformats.org/markup-compatibility/2006">
              <mc:Choice xmlns:v="urn:schemas-microsoft-com:vml" Requires="v">
                <p:oleObj name="Picture" r:id="rId2" imgW="5543640" imgH="3086280" progId="Word.Picture.8">
                  <p:embed/>
                </p:oleObj>
              </mc:Choice>
              <mc:Fallback>
                <p:oleObj name="Picture" r:id="rId2" imgW="5543640" imgH="3086280" progId="Word.Picture.8">
                  <p:embed/>
                  <p:pic>
                    <p:nvPicPr>
                      <p:cNvPr id="5" name="Object 4"/>
                      <p:cNvPicPr>
                        <a:picLocks noChangeAspect="1" noChangeArrowheads="1"/>
                      </p:cNvPicPr>
                      <p:nvPr/>
                    </p:nvPicPr>
                    <p:blipFill>
                      <a:blip r:embed="rId3"/>
                      <a:srcRect/>
                      <a:stretch>
                        <a:fillRect/>
                      </a:stretch>
                    </p:blipFill>
                    <p:spPr bwMode="auto">
                      <a:xfrm>
                        <a:off x="381000" y="2048724"/>
                        <a:ext cx="8668796" cy="4554658"/>
                      </a:xfrm>
                      <a:prstGeom prst="rect">
                        <a:avLst/>
                      </a:prstGeom>
                      <a:noFill/>
                    </p:spPr>
                  </p:pic>
                </p:oleObj>
              </mc:Fallback>
            </mc:AlternateContent>
          </a:graphicData>
        </a:graphic>
      </p:graphicFrame>
      <p:sp>
        <p:nvSpPr>
          <p:cNvPr id="7" name="TextBox 6"/>
          <p:cNvSpPr txBox="1"/>
          <p:nvPr/>
        </p:nvSpPr>
        <p:spPr>
          <a:xfrm>
            <a:off x="4186517" y="6444983"/>
            <a:ext cx="1075765" cy="369332"/>
          </a:xfrm>
          <a:prstGeom prst="rect">
            <a:avLst/>
          </a:prstGeom>
          <a:noFill/>
        </p:spPr>
        <p:txBody>
          <a:bodyPr wrap="square" rtlCol="0">
            <a:spAutoFit/>
          </a:bodyPr>
          <a:lstStyle/>
          <a:p>
            <a:r>
              <a:rPr lang="en-US" b="1" dirty="0">
                <a:latin typeface="Times New Roman" pitchFamily="18" charset="0"/>
                <a:ea typeface="SimSun" pitchFamily="2" charset="-122"/>
                <a:cs typeface="Times New Roman" pitchFamily="18" charset="0"/>
              </a:rPr>
              <a:t>图16-5</a:t>
            </a:r>
          </a:p>
        </p:txBody>
      </p:sp>
    </p:spTree>
    <p:extLst>
      <p:ext uri="{BB962C8B-B14F-4D97-AF65-F5344CB8AC3E}">
        <p14:creationId xmlns:p14="http://schemas.microsoft.com/office/powerpoint/2010/main" val="1933237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67600" y="6526881"/>
            <a:ext cx="2895600" cy="365125"/>
          </a:xfrm>
        </p:spPr>
        <p:txBody>
          <a:bodyPr/>
          <a:lstStyle/>
          <a:p>
            <a:r>
              <a:rPr lang="en-US" dirty="0"/>
              <a:t>16-24</a:t>
            </a:r>
          </a:p>
        </p:txBody>
      </p:sp>
      <p:sp>
        <p:nvSpPr>
          <p:cNvPr id="3" name="TextBox 2"/>
          <p:cNvSpPr txBox="1"/>
          <p:nvPr/>
        </p:nvSpPr>
        <p:spPr>
          <a:xfrm>
            <a:off x="685800" y="434354"/>
            <a:ext cx="7848600" cy="1286250"/>
          </a:xfrm>
          <a:prstGeom prst="rect">
            <a:avLst/>
          </a:prstGeom>
          <a:noFill/>
        </p:spPr>
        <p:txBody>
          <a:bodyPr wrap="square" rtlCol="0">
            <a:spAutoFit/>
          </a:bodyPr>
          <a:lstStyle/>
          <a:p>
            <a:pPr indent="457200">
              <a:lnSpc>
                <a:spcPct val="150000"/>
              </a:lnSpc>
            </a:pPr>
            <a:r>
              <a:rPr lang="zh-CN" altLang="en-US" dirty="0">
                <a:latin typeface="Times New Roman" pitchFamily="18" charset="0"/>
                <a:ea typeface="SimSun" pitchFamily="2" charset="-122"/>
                <a:cs typeface="Times New Roman" pitchFamily="18" charset="0"/>
              </a:rPr>
              <a:t>分枝限界法实际检查过的点比搜索树中的点要少许多。下</a:t>
            </a:r>
            <a:r>
              <a:rPr lang="zh-CN" altLang="en-US" dirty="0">
                <a:latin typeface="楷体" panose="02010609060101010101" pitchFamily="49" charset="-122"/>
                <a:ea typeface="楷体" panose="02010609060101010101" pitchFamily="49" charset="-122"/>
                <a:cs typeface="Times New Roman" pitchFamily="18" charset="0"/>
              </a:rPr>
              <a:t>图</a:t>
            </a:r>
            <a:r>
              <a:rPr lang="en-US" altLang="zh-CN" dirty="0">
                <a:latin typeface="楷体" panose="02010609060101010101" pitchFamily="49" charset="-122"/>
                <a:ea typeface="楷体" panose="02010609060101010101" pitchFamily="49" charset="-122"/>
                <a:cs typeface="Times New Roman" pitchFamily="18" charset="0"/>
              </a:rPr>
              <a:t>(</a:t>
            </a:r>
            <a:r>
              <a:rPr lang="en-US" dirty="0">
                <a:latin typeface="楷体" panose="02010609060101010101" pitchFamily="49" charset="-122"/>
                <a:ea typeface="楷体" panose="02010609060101010101" pitchFamily="49" charset="-122"/>
                <a:cs typeface="Times New Roman" pitchFamily="18" charset="0"/>
              </a:rPr>
              <a:t>16-6)</a:t>
            </a:r>
            <a:r>
              <a:rPr lang="zh-CN" altLang="en-US" dirty="0">
                <a:latin typeface="Times New Roman" pitchFamily="18" charset="0"/>
                <a:ea typeface="SimSun" pitchFamily="2" charset="-122"/>
                <a:cs typeface="Times New Roman" pitchFamily="18" charset="0"/>
              </a:rPr>
              <a:t>显示的是实际上检查过的点，其中答案点标以</a:t>
            </a:r>
            <a:r>
              <a:rPr lang="en-US"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。另外，以第</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点为例，当它被展开后，队列中的活点序列为</a:t>
            </a:r>
            <a:r>
              <a:rPr lang="en-US" altLang="zh-CN" dirty="0">
                <a:latin typeface="Times New Roman" pitchFamily="18" charset="0"/>
                <a:ea typeface="SimSun" pitchFamily="2" charset="-122"/>
                <a:cs typeface="Times New Roman" pitchFamily="18" charset="0"/>
              </a:rPr>
              <a:t>{7,8,11,12,15,16}</a:t>
            </a:r>
            <a:r>
              <a:rPr lang="zh-CN" altLang="en-US" dirty="0">
                <a:latin typeface="Times New Roman" pitchFamily="18" charset="0"/>
                <a:ea typeface="SimSun" pitchFamily="2" charset="-122"/>
                <a:cs typeface="Times New Roman" pitchFamily="18" charset="0"/>
              </a:rPr>
              <a:t>，在图中用符号</a:t>
            </a:r>
            <a:r>
              <a:rPr lang="en-US" dirty="0">
                <a:latin typeface="Times New Roman" pitchFamily="18" charset="0"/>
                <a:ea typeface="SimSun" pitchFamily="2" charset="-122"/>
                <a:cs typeface="Times New Roman" pitchFamily="18" charset="0"/>
              </a:rPr>
              <a:t>Y</a:t>
            </a:r>
            <a:r>
              <a:rPr lang="zh-CN" altLang="en-US" dirty="0">
                <a:latin typeface="Times New Roman" pitchFamily="18" charset="0"/>
                <a:ea typeface="SimSun" pitchFamily="2" charset="-122"/>
                <a:cs typeface="Times New Roman" pitchFamily="18" charset="0"/>
              </a:rPr>
              <a:t>标出。</a:t>
            </a:r>
            <a:endParaRPr lang="en-US"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5927566"/>
              </p:ext>
            </p:extLst>
          </p:nvPr>
        </p:nvGraphicFramePr>
        <p:xfrm>
          <a:off x="431800" y="1855788"/>
          <a:ext cx="8474075" cy="4787900"/>
        </p:xfrm>
        <a:graphic>
          <a:graphicData uri="http://schemas.openxmlformats.org/presentationml/2006/ole">
            <mc:AlternateContent xmlns:mc="http://schemas.openxmlformats.org/markup-compatibility/2006">
              <mc:Choice xmlns:v="urn:schemas-microsoft-com:vml" Requires="v">
                <p:oleObj name="Picture" r:id="rId3" imgW="5543640" imgH="3200400" progId="Word.Picture.8">
                  <p:embed/>
                </p:oleObj>
              </mc:Choice>
              <mc:Fallback>
                <p:oleObj name="Picture" r:id="rId3" imgW="5543640" imgH="3200400" progId="Word.Picture.8">
                  <p:embed/>
                  <p:pic>
                    <p:nvPicPr>
                      <p:cNvPr id="5" name="Object 4"/>
                      <p:cNvPicPr>
                        <a:picLocks noChangeAspect="1" noChangeArrowheads="1"/>
                      </p:cNvPicPr>
                      <p:nvPr/>
                    </p:nvPicPr>
                    <p:blipFill>
                      <a:blip r:embed="rId4"/>
                      <a:srcRect/>
                      <a:stretch>
                        <a:fillRect/>
                      </a:stretch>
                    </p:blipFill>
                    <p:spPr bwMode="auto">
                      <a:xfrm>
                        <a:off x="431800" y="1855788"/>
                        <a:ext cx="8474075" cy="4787900"/>
                      </a:xfrm>
                      <a:prstGeom prst="rect">
                        <a:avLst/>
                      </a:prstGeom>
                      <a:noFill/>
                    </p:spPr>
                  </p:pic>
                </p:oleObj>
              </mc:Fallback>
            </mc:AlternateContent>
          </a:graphicData>
        </a:graphic>
      </p:graphicFrame>
      <p:sp>
        <p:nvSpPr>
          <p:cNvPr id="7" name="TextBox 6"/>
          <p:cNvSpPr txBox="1"/>
          <p:nvPr/>
        </p:nvSpPr>
        <p:spPr>
          <a:xfrm>
            <a:off x="1295400" y="6406939"/>
            <a:ext cx="7239000" cy="369332"/>
          </a:xfrm>
          <a:prstGeom prst="rect">
            <a:avLst/>
          </a:prstGeom>
          <a:noFill/>
        </p:spPr>
        <p:txBody>
          <a:bodyPr wrap="square" rtlCol="0">
            <a:spAutoFit/>
          </a:bodyPr>
          <a:lstStyle/>
          <a:p>
            <a:pPr algn="ctr"/>
            <a:r>
              <a:rPr lang="en-US" b="1" dirty="0">
                <a:latin typeface="Times New Roman" pitchFamily="18" charset="0"/>
                <a:ea typeface="SimSun" pitchFamily="2" charset="-122"/>
                <a:cs typeface="Times New Roman" pitchFamily="18" charset="0"/>
              </a:rPr>
              <a:t>图16-6 </a:t>
            </a:r>
            <a:r>
              <a:rPr lang="zh-CN" altLang="en-US" b="1" dirty="0">
                <a:latin typeface="Times New Roman" pitchFamily="18" charset="0"/>
                <a:ea typeface="SimSun" pitchFamily="2" charset="-122"/>
                <a:cs typeface="Times New Roman" pitchFamily="18" charset="0"/>
              </a:rPr>
              <a:t>基于</a:t>
            </a:r>
            <a:r>
              <a:rPr lang="en-US" altLang="zh-CN" b="1" dirty="0">
                <a:latin typeface="Times New Roman" pitchFamily="18" charset="0"/>
                <a:ea typeface="SimSun" pitchFamily="2" charset="-122"/>
                <a:cs typeface="Times New Roman" pitchFamily="18" charset="0"/>
              </a:rPr>
              <a:t>FIFO</a:t>
            </a:r>
            <a:r>
              <a:rPr lang="zh-CN" altLang="en-US" b="1" dirty="0">
                <a:latin typeface="Times New Roman" pitchFamily="18" charset="0"/>
                <a:ea typeface="SimSun" pitchFamily="2" charset="-122"/>
                <a:cs typeface="Times New Roman" pitchFamily="18" charset="0"/>
              </a:rPr>
              <a:t>的分支限界法，对</a:t>
            </a:r>
            <a:r>
              <a:rPr lang="en-US" altLang="zh-CN" b="1" dirty="0">
                <a:latin typeface="Times New Roman" pitchFamily="18" charset="0"/>
                <a:ea typeface="SimSun" pitchFamily="2" charset="-122"/>
                <a:cs typeface="Times New Roman" pitchFamily="18" charset="0"/>
              </a:rPr>
              <a:t>4-</a:t>
            </a:r>
            <a:r>
              <a:rPr lang="zh-CN" altLang="en-US" b="1" dirty="0">
                <a:latin typeface="Times New Roman" pitchFamily="18" charset="0"/>
                <a:ea typeface="SimSun" pitchFamily="2" charset="-122"/>
                <a:cs typeface="Times New Roman" pitchFamily="18" charset="0"/>
              </a:rPr>
              <a:t>皇后问题搜索过的点</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59652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16-25</a:t>
            </a:r>
          </a:p>
        </p:txBody>
      </p:sp>
      <p:sp>
        <p:nvSpPr>
          <p:cNvPr id="3" name="TextBox 2"/>
          <p:cNvSpPr txBox="1"/>
          <p:nvPr/>
        </p:nvSpPr>
        <p:spPr>
          <a:xfrm>
            <a:off x="914400" y="533400"/>
            <a:ext cx="7848600" cy="5078313"/>
          </a:xfrm>
          <a:prstGeom prst="rect">
            <a:avLst/>
          </a:prstGeom>
          <a:noFill/>
        </p:spPr>
        <p:txBody>
          <a:bodyPr wrap="square" rtlCol="0">
            <a:spAutoFit/>
          </a:bodyPr>
          <a:lstStyle/>
          <a:p>
            <a:pPr>
              <a:lnSpc>
                <a:spcPct val="200000"/>
              </a:lnSpc>
            </a:pPr>
            <a:r>
              <a:rPr lang="zh-CN" altLang="en-US" dirty="0">
                <a:latin typeface="Times New Roman" pitchFamily="18" charset="0"/>
                <a:ea typeface="SimSun" pitchFamily="2" charset="-122"/>
                <a:cs typeface="Times New Roman" pitchFamily="18" charset="0"/>
              </a:rPr>
              <a:t>下面是基于</a:t>
            </a:r>
            <a:r>
              <a:rPr lang="en-US" altLang="zh-CN" dirty="0">
                <a:latin typeface="Times New Roman" pitchFamily="18" charset="0"/>
                <a:ea typeface="SimSun" pitchFamily="2" charset="-122"/>
                <a:cs typeface="Times New Roman" pitchFamily="18" charset="0"/>
              </a:rPr>
              <a:t>FIFO</a:t>
            </a:r>
            <a:r>
              <a:rPr lang="zh-CN" altLang="en-US" dirty="0">
                <a:latin typeface="Times New Roman" pitchFamily="18" charset="0"/>
                <a:ea typeface="SimSun" pitchFamily="2" charset="-122"/>
                <a:cs typeface="Times New Roman" pitchFamily="18" charset="0"/>
              </a:rPr>
              <a:t>的分枝限界法求解</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皇后问题的伪码。两点说明：</a:t>
            </a:r>
            <a:endParaRPr lang="en-US" altLang="zh-CN" dirty="0">
              <a:latin typeface="Times New Roman" pitchFamily="18" charset="0"/>
              <a:ea typeface="SimSun" pitchFamily="2" charset="-122"/>
              <a:cs typeface="Times New Roman" pitchFamily="18" charset="0"/>
            </a:endParaRPr>
          </a:p>
          <a:p>
            <a:pPr marL="457200" indent="-457200">
              <a:lnSpc>
                <a:spcPct val="200000"/>
              </a:lnSpc>
              <a:buAutoNum type="arabicParenBoth"/>
            </a:pPr>
            <a:r>
              <a:rPr lang="zh-CN" altLang="en-US" dirty="0">
                <a:latin typeface="Times New Roman" pitchFamily="18" charset="0"/>
                <a:ea typeface="SimSun" pitchFamily="2" charset="-122"/>
                <a:cs typeface="Times New Roman" pitchFamily="18" charset="0"/>
              </a:rPr>
              <a:t>从</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层的一个展开点</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去检查该点所有儿子时，使用和回溯法相同的限界函数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zh-CN" altLang="en-US" dirty="0">
                <a:latin typeface="Times New Roman" pitchFamily="18" charset="0"/>
                <a:ea typeface="SimSun" pitchFamily="2" charset="-122"/>
                <a:cs typeface="Times New Roman" pitchFamily="18" charset="0"/>
              </a:rPr>
              <a:t>来判断，是否可把第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个皇后放在位置</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上而成为一个活点。</a:t>
            </a:r>
            <a:endParaRPr lang="en-US" altLang="zh-CN" dirty="0">
              <a:latin typeface="Times New Roman" pitchFamily="18" charset="0"/>
              <a:ea typeface="SimSun" pitchFamily="2" charset="-122"/>
              <a:cs typeface="Times New Roman" pitchFamily="18" charset="0"/>
            </a:endParaRPr>
          </a:p>
          <a:p>
            <a:pPr marL="457200" indent="-457200">
              <a:lnSpc>
                <a:spcPct val="200000"/>
              </a:lnSpc>
              <a:buAutoNum type="arabicParenBoth"/>
            </a:pPr>
            <a:r>
              <a:rPr lang="zh-CN" altLang="en-US" dirty="0">
                <a:latin typeface="Times New Roman" pitchFamily="18" charset="0"/>
                <a:ea typeface="SimSun" pitchFamily="2" charset="-122"/>
                <a:cs typeface="Times New Roman" pitchFamily="18" charset="0"/>
              </a:rPr>
              <a:t>因为分枝限界法会保留同层的许多活点，所以我们用一个记录来代表一个点</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。点</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有</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个域</a:t>
            </a:r>
            <a:r>
              <a:rPr lang="en-US" dirty="0">
                <a:latin typeface="Times New Roman" pitchFamily="18" charset="0"/>
                <a:ea typeface="SimSun" pitchFamily="2" charset="-122"/>
                <a:cs typeface="Times New Roman" pitchFamily="18" charset="0"/>
              </a:rPr>
              <a:t>(fields)</a:t>
            </a:r>
            <a:r>
              <a:rPr lang="zh-CN" altLang="en-US" dirty="0">
                <a:latin typeface="Times New Roman" pitchFamily="18" charset="0"/>
                <a:ea typeface="SimSun" pitchFamily="2" charset="-122"/>
                <a:cs typeface="Times New Roman" pitchFamily="18" charset="0"/>
              </a:rPr>
              <a:t>，其中</a:t>
            </a:r>
            <a:endParaRPr lang="en-US" altLang="zh-CN" dirty="0">
              <a:latin typeface="Times New Roman" pitchFamily="18" charset="0"/>
              <a:ea typeface="SimSun" pitchFamily="2" charset="-122"/>
              <a:cs typeface="Times New Roman" pitchFamily="18" charset="0"/>
            </a:endParaRPr>
          </a:p>
          <a:p>
            <a:pPr marL="914400" indent="-457200">
              <a:lnSpc>
                <a:spcPct val="200000"/>
              </a:lnSpc>
              <a:buFont typeface="Symbol" pitchFamily="18" charset="2"/>
              <a:buChar char="·"/>
            </a:pPr>
            <a:r>
              <a:rPr lang="en-US" i="1" dirty="0" err="1">
                <a:latin typeface="Times New Roman" pitchFamily="18" charset="0"/>
                <a:ea typeface="SimSun" pitchFamily="2" charset="-122"/>
                <a:cs typeface="Times New Roman" pitchFamily="18" charset="0"/>
              </a:rPr>
              <a:t>v.level</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表示该点在搜索树中层号，</a:t>
            </a:r>
            <a:endParaRPr lang="en-US" altLang="zh-CN" dirty="0">
              <a:latin typeface="Times New Roman" pitchFamily="18" charset="0"/>
              <a:ea typeface="SimSun" pitchFamily="2" charset="-122"/>
              <a:cs typeface="Times New Roman" pitchFamily="18" charset="0"/>
            </a:endParaRPr>
          </a:p>
          <a:p>
            <a:pPr marL="914400" indent="-457200">
              <a:lnSpc>
                <a:spcPct val="200000"/>
              </a:lnSpc>
              <a:buFont typeface="Symbol" pitchFamily="18" charset="2"/>
              <a:buChar char="·"/>
            </a:pP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a:t>
            </a: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表示从第</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行到第</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行中皇后的位置</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列号</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，并用</a:t>
            </a:r>
            <a:r>
              <a:rPr lang="en-US" i="1" dirty="0" err="1">
                <a:latin typeface="Times New Roman" pitchFamily="18" charset="0"/>
                <a:ea typeface="SimSun" pitchFamily="2" charset="-122"/>
                <a:cs typeface="Times New Roman" pitchFamily="18" charset="0"/>
              </a:rPr>
              <a:t>v.x</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0</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，表示第</a:t>
            </a:r>
            <a:r>
              <a:rPr lang="en-US" i="1"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行中还没有放入皇后。</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071461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16-26</a:t>
            </a:r>
          </a:p>
        </p:txBody>
      </p:sp>
      <p:sp>
        <p:nvSpPr>
          <p:cNvPr id="3" name="TextBox 2"/>
          <p:cNvSpPr txBox="1"/>
          <p:nvPr/>
        </p:nvSpPr>
        <p:spPr>
          <a:xfrm>
            <a:off x="914400" y="609600"/>
            <a:ext cx="8001000" cy="5724644"/>
          </a:xfrm>
          <a:prstGeom prst="rect">
            <a:avLst/>
          </a:prstGeom>
          <a:noFill/>
        </p:spPr>
        <p:txBody>
          <a:bodyPr wrap="square" rtlCol="0">
            <a:spAutoFit/>
          </a:bodyPr>
          <a:lstStyle/>
          <a:p>
            <a:r>
              <a:rPr lang="en-US" sz="2400" b="1" dirty="0">
                <a:latin typeface="Times New Roman" pitchFamily="18" charset="0"/>
                <a:ea typeface="SimSun" pitchFamily="2" charset="-122"/>
                <a:cs typeface="Times New Roman" pitchFamily="18" charset="0"/>
              </a:rPr>
              <a:t>FIFO-Branch-and-Bound-</a:t>
            </a:r>
            <a:r>
              <a:rPr lang="en-US" altLang="zh-CN" sz="2400" b="1" i="1" dirty="0">
                <a:latin typeface="Times New Roman" pitchFamily="18" charset="0"/>
                <a:ea typeface="SimSun" pitchFamily="2" charset="-122"/>
                <a:cs typeface="Times New Roman" pitchFamily="18" charset="0"/>
              </a:rPr>
              <a:t>n</a:t>
            </a:r>
            <a:r>
              <a:rPr lang="en-US" sz="2400" b="1" dirty="0">
                <a:latin typeface="Times New Roman" pitchFamily="18" charset="0"/>
                <a:ea typeface="SimSun" pitchFamily="2" charset="-122"/>
                <a:cs typeface="Times New Roman" pitchFamily="18" charset="0"/>
              </a:rPr>
              <a:t>-Queen</a:t>
            </a:r>
            <a:r>
              <a:rPr lang="en-US" sz="2400" i="1" dirty="0">
                <a:latin typeface="Times New Roman" pitchFamily="18" charset="0"/>
                <a:ea typeface="SimSun" pitchFamily="2" charset="-122"/>
                <a:cs typeface="Times New Roman" pitchFamily="18" charset="0"/>
              </a:rPr>
              <a:t> </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p>
          <a:p>
            <a:pPr lvl="0"/>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found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cap="small" dirty="0" err="1">
                <a:latin typeface="Times New Roman" pitchFamily="18" charset="0"/>
                <a:ea typeface="SimSun" pitchFamily="2" charset="-122"/>
                <a:cs typeface="Times New Roman" pitchFamily="18" charset="0"/>
              </a:rPr>
              <a:t>false</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root</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level</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a:t>
            </a:r>
            <a:r>
              <a:rPr lang="zh-CN" altLang="en-US" dirty="0">
                <a:latin typeface="Times New Roman" pitchFamily="18" charset="0"/>
                <a:ea typeface="SimSun" pitchFamily="2" charset="-122"/>
                <a:cs typeface="Times New Roman" pitchFamily="18" charset="0"/>
              </a:rPr>
              <a:t>答案点尚未找到，根的层号为</a:t>
            </a:r>
            <a:r>
              <a:rPr lang="en-US" dirty="0">
                <a:latin typeface="Times New Roman" pitchFamily="18" charset="0"/>
                <a:ea typeface="SimSun" pitchFamily="2" charset="-122"/>
                <a:cs typeface="Times New Roman" pitchFamily="18" charset="0"/>
              </a:rPr>
              <a:t>0</a:t>
            </a:r>
          </a:p>
          <a:p>
            <a:pPr lvl="0"/>
            <a:r>
              <a:rPr lang="en-US" altLang="zh-CN" dirty="0">
                <a:latin typeface="Times New Roman" pitchFamily="18" charset="0"/>
                <a:ea typeface="SimSun" pitchFamily="2" charset="-122"/>
                <a:cs typeface="Times New Roman" pitchFamily="18" charset="0"/>
              </a:rPr>
              <a:t>2.  </a:t>
            </a:r>
            <a:r>
              <a:rPr lang="en-US" b="1" dirty="0">
                <a:latin typeface="Times New Roman" pitchFamily="18" charset="0"/>
                <a:ea typeface="SimSun" pitchFamily="2" charset="-122"/>
                <a:cs typeface="Times New Roman" pitchFamily="18" charset="0"/>
              </a:rPr>
              <a:t>for</a:t>
            </a:r>
            <a:r>
              <a:rPr lang="en-US"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to </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root</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a:t>
            </a:r>
            <a:r>
              <a:rPr lang="en-US" b="1" dirty="0">
                <a:latin typeface="Times New Roman" pitchFamily="18" charset="0"/>
                <a:ea typeface="SimSun" pitchFamily="2" charset="-122"/>
                <a:cs typeface="Times New Roman" pitchFamily="18" charset="0"/>
              </a:rPr>
              <a:t>endfor；</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根结点不含皇后</a:t>
            </a:r>
            <a:endParaRPr lang="en-US" b="1" dirty="0">
              <a:latin typeface="Times New Roman" pitchFamily="18" charset="0"/>
              <a:ea typeface="SimSun" pitchFamily="2" charset="-122"/>
              <a:cs typeface="Times New Roman" pitchFamily="18" charset="0"/>
            </a:endParaRPr>
          </a:p>
          <a:p>
            <a:pPr marL="457200" lvl="0" indent="-457200"/>
            <a:r>
              <a:rPr lang="en-US" altLang="zh-CN"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Q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队列清空</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4.  </a:t>
            </a:r>
            <a:r>
              <a:rPr lang="en-US" cap="small" dirty="0">
                <a:latin typeface="Times New Roman" pitchFamily="18" charset="0"/>
                <a:ea typeface="SimSun" pitchFamily="2" charset="-122"/>
                <a:cs typeface="Times New Roman" pitchFamily="18" charset="0"/>
              </a:rPr>
              <a:t>enqueue</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Q</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root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根结点入队，初始化完成</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5.  </a:t>
            </a:r>
            <a:r>
              <a:rPr lang="en-US" b="1" dirty="0">
                <a:latin typeface="Times New Roman" pitchFamily="18" charset="0"/>
                <a:ea typeface="SimSun" pitchFamily="2" charset="-122"/>
                <a:cs typeface="Times New Roman" pitchFamily="18" charset="0"/>
              </a:rPr>
              <a:t>while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Q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and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found </a:t>
            </a:r>
            <a:r>
              <a:rPr lang="en-US"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false</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搜索开始直到队列为空或答案找到</a:t>
            </a:r>
            <a:endParaRPr lang="en-US" dirty="0">
              <a:latin typeface="Times New Roman" pitchFamily="18" charset="0"/>
              <a:ea typeface="SimSun" pitchFamily="2" charset="-122"/>
              <a:cs typeface="Times New Roman" pitchFamily="18" charset="0"/>
            </a:endParaRPr>
          </a:p>
          <a:p>
            <a:pPr marL="457200" lvl="0" indent="-457200"/>
            <a:r>
              <a:rPr lang="en-US" altLang="zh-CN" dirty="0">
                <a:latin typeface="Times New Roman" pitchFamily="18" charset="0"/>
                <a:ea typeface="SimSun" pitchFamily="2" charset="-122"/>
                <a:cs typeface="Times New Roman" pitchFamily="18" charset="0"/>
              </a:rPr>
              <a:t>6.</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dequeue</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Q</a:t>
            </a:r>
            <a:r>
              <a:rPr lang="en-US"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altLang="zh-CN" dirty="0">
                <a:latin typeface="Times New Roman" pitchFamily="18" charset="0"/>
                <a:ea typeface="SimSun" pitchFamily="2" charset="-122"/>
                <a:cs typeface="Times New Roman" pitchFamily="18" charset="0"/>
              </a:rPr>
              <a:t>7.</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level</a:t>
            </a:r>
            <a:r>
              <a:rPr lang="en-US" dirty="0">
                <a:latin typeface="Times New Roman" pitchFamily="18" charset="0"/>
                <a:ea typeface="SimSun" pitchFamily="2" charset="-122"/>
                <a:cs typeface="Times New Roman" pitchFamily="18" charset="0"/>
              </a:rPr>
              <a:t> +1</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altLang="zh-CN" dirty="0">
                <a:latin typeface="Times New Roman" pitchFamily="18" charset="0"/>
                <a:ea typeface="SimSun" pitchFamily="2" charset="-122"/>
                <a:cs typeface="Times New Roman" pitchFamily="18" charset="0"/>
              </a:rPr>
              <a:t>8.</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altLang="zh-CN" dirty="0">
                <a:latin typeface="Times New Roman" pitchFamily="18" charset="0"/>
                <a:ea typeface="SimSun" pitchFamily="2" charset="-122"/>
                <a:cs typeface="Times New Roman" pitchFamily="18" charset="0"/>
              </a:rPr>
              <a:t>9.</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for</a:t>
            </a:r>
            <a:r>
              <a:rPr lang="en-US" b="1"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10.</a:t>
            </a:r>
            <a:r>
              <a:rPr lang="en-US" b="1" dirty="0">
                <a:latin typeface="Times New Roman" pitchFamily="18" charset="0"/>
                <a:ea typeface="SimSun" pitchFamily="2" charset="-122"/>
                <a:cs typeface="Times New Roman" pitchFamily="18" charset="0"/>
              </a:rPr>
              <a:t> 	if</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 </a:t>
            </a:r>
            <a:r>
              <a:rPr lang="en-US" cap="small" dirty="0">
                <a:latin typeface="Times New Roman" pitchFamily="18" charset="0"/>
                <a:ea typeface="SimSun" pitchFamily="2" charset="-122"/>
                <a:cs typeface="Times New Roman" pitchFamily="18" charset="0"/>
              </a:rPr>
              <a:t>true</a:t>
            </a:r>
          </a:p>
          <a:p>
            <a:pPr lvl="0">
              <a:tabLst>
                <a:tab pos="1371600" algn="l"/>
              </a:tabLst>
            </a:pPr>
            <a:r>
              <a:rPr lang="en-US" altLang="zh-CN" dirty="0">
                <a:latin typeface="Times New Roman" pitchFamily="18" charset="0"/>
                <a:ea typeface="SimSun" pitchFamily="2" charset="-122"/>
                <a:cs typeface="Times New Roman" pitchFamily="18" charset="0"/>
              </a:rPr>
              <a:t>11.</a:t>
            </a:r>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u.level</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altLang="zh-CN"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建一个第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层活点</a:t>
            </a:r>
            <a:r>
              <a:rPr lang="en-US" i="1" dirty="0">
                <a:latin typeface="Times New Roman" pitchFamily="18" charset="0"/>
                <a:ea typeface="SimSun" pitchFamily="2" charset="-122"/>
                <a:cs typeface="Times New Roman" pitchFamily="18" charset="0"/>
              </a:rPr>
              <a:t>u</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12. </a:t>
            </a:r>
            <a:r>
              <a:rPr lang="en-US"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u.x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13. </a:t>
            </a:r>
            <a:r>
              <a:rPr lang="en-US" i="1"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u.x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l</a:t>
            </a:r>
            <a:r>
              <a:rPr lang="en-US" dirty="0">
                <a:latin typeface="Times New Roman" pitchFamily="18" charset="0"/>
                <a:ea typeface="SimSun" pitchFamily="2" charset="-122"/>
                <a:cs typeface="Times New Roman" pitchFamily="18" charset="0"/>
              </a:rPr>
              <a:t>;</a:t>
            </a:r>
          </a:p>
          <a:p>
            <a:pPr lvl="0"/>
            <a:r>
              <a:rPr lang="en-US" altLang="zh-CN" dirty="0">
                <a:latin typeface="Times New Roman" pitchFamily="18" charset="0"/>
                <a:ea typeface="SimSun" pitchFamily="2" charset="-122"/>
                <a:cs typeface="Times New Roman" pitchFamily="18" charset="0"/>
              </a:rPr>
              <a:t>14.</a:t>
            </a:r>
            <a:r>
              <a:rPr lang="en-US" i="1"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enqueue</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Q</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15. </a:t>
            </a:r>
            <a:r>
              <a:rPr lang="en-US" b="1" dirty="0">
                <a:latin typeface="Times New Roman" pitchFamily="18" charset="0"/>
                <a:ea typeface="SimSun" pitchFamily="2" charset="-122"/>
                <a:cs typeface="Times New Roman" pitchFamily="18" charset="0"/>
              </a:rPr>
              <a:t>		if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p>
          <a:p>
            <a:pPr lvl="0"/>
            <a:r>
              <a:rPr lang="en-US" altLang="zh-CN" dirty="0">
                <a:latin typeface="Times New Roman" pitchFamily="18" charset="0"/>
                <a:ea typeface="SimSun" pitchFamily="2" charset="-122"/>
                <a:cs typeface="Times New Roman" pitchFamily="18" charset="0"/>
              </a:rPr>
              <a:t>16.</a:t>
            </a:r>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 found </a:t>
            </a:r>
            <a:r>
              <a:rPr lang="en-US" altLang="zh-CN" dirty="0">
                <a:latin typeface="Times New Roman" pitchFamily="18" charset="0"/>
                <a:ea typeface="SimSun" pitchFamily="2" charset="-122"/>
                <a:cs typeface="Times New Roman" pitchFamily="18" charset="0"/>
                <a:sym typeface="Symbol"/>
              </a:rPr>
              <a:t></a:t>
            </a:r>
            <a:r>
              <a:rPr lang="en-US" altLang="zh-CN" dirty="0">
                <a:latin typeface="Times New Roman" pitchFamily="18" charset="0"/>
                <a:ea typeface="SimSun" pitchFamily="2" charset="-122"/>
                <a:cs typeface="Times New Roman" pitchFamily="18" charset="0"/>
              </a:rPr>
              <a:t> </a:t>
            </a:r>
            <a:r>
              <a:rPr lang="en-US" altLang="zh-CN" cap="small" dirty="0">
                <a:latin typeface="Times New Roman" pitchFamily="18" charset="0"/>
                <a:ea typeface="SimSun" pitchFamily="2" charset="-122"/>
                <a:cs typeface="Times New Roman" pitchFamily="18" charset="0"/>
              </a:rPr>
              <a:t>true;</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17.</a:t>
            </a:r>
            <a:r>
              <a:rPr 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output</a:t>
            </a:r>
            <a:r>
              <a:rPr lang="en-US" altLang="zh-CN" dirty="0">
                <a:latin typeface="Times New Roman" pitchFamily="18" charset="0"/>
                <a:ea typeface="SimSun" pitchFamily="2" charset="-122"/>
                <a:cs typeface="Times New Roman" pitchFamily="18" charset="0"/>
              </a:rPr>
              <a:t>(</a:t>
            </a:r>
            <a:r>
              <a:rPr lang="en-US" altLang="zh-CN" i="1" dirty="0" err="1">
                <a:latin typeface="Times New Roman" pitchFamily="18" charset="0"/>
                <a:ea typeface="SimSun" pitchFamily="2" charset="-122"/>
                <a:cs typeface="Times New Roman" pitchFamily="18" charset="0"/>
              </a:rPr>
              <a:t>u</a:t>
            </a:r>
            <a:r>
              <a:rPr lang="en-US" altLang="zh-CN" dirty="0" err="1">
                <a:latin typeface="Times New Roman" pitchFamily="18" charset="0"/>
                <a:ea typeface="SimSun" pitchFamily="2" charset="-122"/>
                <a:cs typeface="Times New Roman" pitchFamily="18" charset="0"/>
              </a:rPr>
              <a:t>.</a:t>
            </a:r>
            <a:r>
              <a:rPr lang="en-US" altLang="zh-CN" i="1" dirty="0" err="1">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[1..</a:t>
            </a:r>
            <a:r>
              <a:rPr lang="en-US" altLang="zh-CN"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a:t>
            </a:r>
            <a:endParaRPr lang="en-US" cap="small"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18.</a:t>
            </a:r>
            <a:r>
              <a:rPr lang="en-US" i="1"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endif</a:t>
            </a:r>
            <a:r>
              <a:rPr lang="en-US"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endif; </a:t>
            </a:r>
            <a:r>
              <a:rPr lang="en-US" b="1" dirty="0" err="1">
                <a:latin typeface="Times New Roman" pitchFamily="18" charset="0"/>
                <a:ea typeface="SimSun" pitchFamily="2" charset="-122"/>
                <a:cs typeface="Times New Roman" pitchFamily="18" charset="0"/>
              </a:rPr>
              <a:t>endfor</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endwhile</a:t>
            </a:r>
            <a:endParaRPr lang="en-US" dirty="0">
              <a:latin typeface="Times New Roman" pitchFamily="18" charset="0"/>
              <a:ea typeface="SimSun" pitchFamily="2" charset="-122"/>
              <a:cs typeface="Times New Roman" pitchFamily="18" charset="0"/>
            </a:endParaRPr>
          </a:p>
          <a:p>
            <a:pPr lvl="0"/>
            <a:r>
              <a:rPr lang="en-US" altLang="zh-CN" dirty="0">
                <a:latin typeface="Times New Roman" pitchFamily="18" charset="0"/>
                <a:ea typeface="SimSun" pitchFamily="2" charset="-122"/>
                <a:cs typeface="Times New Roman" pitchFamily="18" charset="0"/>
              </a:rPr>
              <a:t>19. </a:t>
            </a:r>
            <a:r>
              <a:rPr lang="en-US" b="1" dirty="0">
                <a:latin typeface="Times New Roman" pitchFamily="18" charset="0"/>
                <a:ea typeface="SimSun" pitchFamily="2" charset="-122"/>
                <a:cs typeface="Times New Roman" pitchFamily="18" charset="0"/>
              </a:rPr>
              <a:t>End</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86919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16-3</a:t>
            </a:r>
          </a:p>
        </p:txBody>
      </p:sp>
      <p:sp>
        <p:nvSpPr>
          <p:cNvPr id="3" name="TextBox 2"/>
          <p:cNvSpPr txBox="1"/>
          <p:nvPr/>
        </p:nvSpPr>
        <p:spPr>
          <a:xfrm>
            <a:off x="990600" y="914400"/>
            <a:ext cx="7696200" cy="4991110"/>
          </a:xfrm>
          <a:prstGeom prst="rect">
            <a:avLst/>
          </a:prstGeom>
          <a:noFill/>
        </p:spPr>
        <p:txBody>
          <a:bodyPr wrap="square" rtlCol="0">
            <a:spAutoFit/>
          </a:bodyPr>
          <a:lstStyle/>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给定显式约束，目标是在搜索空间</a:t>
            </a:r>
            <a:r>
              <a:rPr lang="en-US" dirty="0">
                <a:latin typeface="Times New Roman" pitchFamily="18" charset="0"/>
                <a:ea typeface="SimSun" pitchFamily="2" charset="-122"/>
                <a:cs typeface="Times New Roman" pitchFamily="18" charset="0"/>
              </a:rPr>
              <a:t>(即</a:t>
            </a:r>
            <a:r>
              <a:rPr lang="zh-CN" altLang="en-US" dirty="0">
                <a:latin typeface="Times New Roman" pitchFamily="18" charset="0"/>
                <a:ea typeface="SimSun" pitchFamily="2" charset="-122"/>
                <a:cs typeface="Times New Roman" pitchFamily="18" charset="0"/>
              </a:rPr>
              <a:t>解空间</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中找到满足一定要求的最优解。</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我们往往采用一个</a:t>
            </a:r>
            <a:r>
              <a:rPr lang="zh-CN" altLang="en-US" b="1" dirty="0">
                <a:solidFill>
                  <a:srgbClr val="0000FF"/>
                </a:solidFill>
                <a:latin typeface="Times New Roman" pitchFamily="18" charset="0"/>
                <a:ea typeface="SimSun" pitchFamily="2" charset="-122"/>
                <a:cs typeface="Times New Roman" pitchFamily="18" charset="0"/>
              </a:rPr>
              <a:t>评估函数</a:t>
            </a:r>
            <a:r>
              <a:rPr lang="zh-CN" altLang="en-US" dirty="0">
                <a:solidFill>
                  <a:srgbClr val="0000FF"/>
                </a:solidFill>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P</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x</a:t>
            </a:r>
            <a:r>
              <a:rPr lang="en-US" sz="2400" baseline="-25000" dirty="0">
                <a:solidFill>
                  <a:srgbClr val="0000FF"/>
                </a:solidFill>
                <a:latin typeface="Times New Roman" pitchFamily="18" charset="0"/>
                <a:ea typeface="SimSun" pitchFamily="2" charset="-122"/>
                <a:cs typeface="Times New Roman" pitchFamily="18" charset="0"/>
              </a:rPr>
              <a:t>1</a:t>
            </a:r>
            <a:r>
              <a:rPr lang="en-US" dirty="0">
                <a:solidFill>
                  <a:srgbClr val="0000FF"/>
                </a:solidFill>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x</a:t>
            </a:r>
            <a:r>
              <a:rPr lang="en-US" sz="2400" baseline="-25000" dirty="0">
                <a:solidFill>
                  <a:srgbClr val="0000FF"/>
                </a:solidFill>
                <a:latin typeface="Times New Roman" pitchFamily="18" charset="0"/>
                <a:ea typeface="SimSun" pitchFamily="2" charset="-122"/>
                <a:cs typeface="Times New Roman" pitchFamily="18" charset="0"/>
              </a:rPr>
              <a:t>2</a:t>
            </a:r>
            <a:r>
              <a:rPr lang="en-US" dirty="0">
                <a:solidFill>
                  <a:srgbClr val="0000FF"/>
                </a:solidFill>
                <a:latin typeface="Times New Roman" pitchFamily="18" charset="0"/>
                <a:ea typeface="SimSun" pitchFamily="2" charset="-122"/>
                <a:cs typeface="Times New Roman" pitchFamily="18" charset="0"/>
              </a:rPr>
              <a:t>, …, </a:t>
            </a:r>
            <a:r>
              <a:rPr lang="en-US" i="1" dirty="0" err="1">
                <a:solidFill>
                  <a:srgbClr val="0000FF"/>
                </a:solidFill>
                <a:latin typeface="Times New Roman" pitchFamily="18" charset="0"/>
                <a:ea typeface="SimSun" pitchFamily="2" charset="-122"/>
                <a:cs typeface="Times New Roman" pitchFamily="18" charset="0"/>
              </a:rPr>
              <a:t>x</a:t>
            </a:r>
            <a:r>
              <a:rPr lang="en-US" sz="2400" i="1" baseline="-25000" dirty="0" err="1">
                <a:solidFill>
                  <a:srgbClr val="0000FF"/>
                </a:solidFill>
                <a:latin typeface="Times New Roman" pitchFamily="18" charset="0"/>
                <a:ea typeface="SimSun" pitchFamily="2" charset="-122"/>
                <a:cs typeface="Times New Roman" pitchFamily="18" charset="0"/>
              </a:rPr>
              <a:t>n</a:t>
            </a:r>
            <a:r>
              <a:rPr lang="en-US" dirty="0">
                <a:solidFill>
                  <a:srgbClr val="0000FF"/>
                </a:solidFill>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来评估空间中每个点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4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的好坏或者是否有资格被选做最后的解。</a:t>
            </a:r>
            <a:endParaRPr lang="en-US" altLang="zh-CN" dirty="0">
              <a:latin typeface="Times New Roman" pitchFamily="18" charset="0"/>
              <a:ea typeface="SimSun" pitchFamily="2" charset="-122"/>
              <a:cs typeface="Times New Roman" pitchFamily="18" charset="0"/>
            </a:endParaRPr>
          </a:p>
          <a:p>
            <a:pPr marL="922338" lvl="1"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例如，我们可能希望找到一个点 </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altLang="zh-CN" sz="2400" baseline="-25000"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x</a:t>
            </a:r>
            <a:r>
              <a:rPr lang="en-US" altLang="zh-CN" sz="2400" baseline="-25000" dirty="0">
                <a:latin typeface="Times New Roman" pitchFamily="18" charset="0"/>
                <a:ea typeface="SimSun" pitchFamily="2" charset="-122"/>
                <a:cs typeface="Times New Roman" pitchFamily="18" charset="0"/>
              </a:rPr>
              <a:t>2</a:t>
            </a:r>
            <a:r>
              <a:rPr lang="en-US" altLang="zh-CN" dirty="0">
                <a:latin typeface="Times New Roman" pitchFamily="18" charset="0"/>
                <a:ea typeface="SimSun" pitchFamily="2" charset="-122"/>
                <a:cs typeface="Times New Roman" pitchFamily="18" charset="0"/>
              </a:rPr>
              <a:t>, …, </a:t>
            </a:r>
            <a:r>
              <a:rPr lang="en-US" altLang="zh-CN" i="1" dirty="0" err="1">
                <a:latin typeface="Times New Roman" pitchFamily="18" charset="0"/>
                <a:ea typeface="SimSun" pitchFamily="2" charset="-122"/>
                <a:cs typeface="Times New Roman" pitchFamily="18" charset="0"/>
              </a:rPr>
              <a:t>x</a:t>
            </a:r>
            <a:r>
              <a:rPr lang="en-US" altLang="zh-CN" sz="2400" i="1" baseline="-25000" dirty="0" err="1">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使得</a:t>
            </a:r>
            <a:r>
              <a:rPr lang="en-US" altLang="zh-CN" i="1" dirty="0">
                <a:latin typeface="Times New Roman" pitchFamily="18" charset="0"/>
                <a:ea typeface="SimSun" pitchFamily="2" charset="-122"/>
                <a:cs typeface="Times New Roman" pitchFamily="18" charset="0"/>
              </a:rPr>
              <a:t>P</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altLang="zh-CN" sz="2400" baseline="-25000"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x</a:t>
            </a:r>
            <a:r>
              <a:rPr lang="en-US" altLang="zh-CN" sz="2400" baseline="-25000" dirty="0">
                <a:latin typeface="Times New Roman" pitchFamily="18" charset="0"/>
                <a:ea typeface="SimSun" pitchFamily="2" charset="-122"/>
                <a:cs typeface="Times New Roman" pitchFamily="18" charset="0"/>
              </a:rPr>
              <a:t>2</a:t>
            </a:r>
            <a:r>
              <a:rPr lang="en-US" altLang="zh-CN" dirty="0">
                <a:latin typeface="Times New Roman" pitchFamily="18" charset="0"/>
                <a:ea typeface="SimSun" pitchFamily="2" charset="-122"/>
                <a:cs typeface="Times New Roman" pitchFamily="18" charset="0"/>
              </a:rPr>
              <a:t>, …, </a:t>
            </a:r>
            <a:r>
              <a:rPr lang="en-US" altLang="zh-CN" i="1" dirty="0" err="1">
                <a:latin typeface="Times New Roman" pitchFamily="18" charset="0"/>
                <a:ea typeface="SimSun" pitchFamily="2" charset="-122"/>
                <a:cs typeface="Times New Roman" pitchFamily="18" charset="0"/>
              </a:rPr>
              <a:t>x</a:t>
            </a:r>
            <a:r>
              <a:rPr lang="en-US" altLang="zh-CN" sz="2400" i="1" baseline="-25000" dirty="0" err="1">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的值最大，或最小，或等于</a:t>
            </a:r>
            <a:r>
              <a:rPr lang="en-US" altLang="zh-CN"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评估函数所确定的约束条件则称为</a:t>
            </a:r>
            <a:r>
              <a:rPr lang="zh-CN" altLang="en-US" b="1" dirty="0">
                <a:solidFill>
                  <a:srgbClr val="0000FF"/>
                </a:solidFill>
                <a:latin typeface="Times New Roman" pitchFamily="18" charset="0"/>
                <a:ea typeface="SimSun" pitchFamily="2" charset="-122"/>
                <a:cs typeface="Times New Roman" pitchFamily="18" charset="0"/>
              </a:rPr>
              <a:t>隐式约束</a:t>
            </a:r>
            <a:r>
              <a:rPr lang="en-US" dirty="0">
                <a:solidFill>
                  <a:srgbClr val="0000FF"/>
                </a:solidFill>
                <a:latin typeface="Times New Roman" pitchFamily="18" charset="0"/>
                <a:ea typeface="SimSun" pitchFamily="2" charset="-122"/>
                <a:cs typeface="Times New Roman" pitchFamily="18" charset="0"/>
              </a:rPr>
              <a:t>(Implicit constraints)</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b="1" dirty="0">
                <a:solidFill>
                  <a:srgbClr val="0000FF"/>
                </a:solidFill>
                <a:highlight>
                  <a:srgbClr val="FFFF00"/>
                </a:highlight>
                <a:latin typeface="Times New Roman" pitchFamily="18" charset="0"/>
                <a:ea typeface="SimSun" pitchFamily="2" charset="-122"/>
                <a:cs typeface="Times New Roman" pitchFamily="18" charset="0"/>
              </a:rPr>
              <a:t>搜索算法</a:t>
            </a:r>
            <a:r>
              <a:rPr lang="zh-CN" altLang="en-US" dirty="0">
                <a:solidFill>
                  <a:srgbClr val="0000FF"/>
                </a:solidFill>
                <a:latin typeface="Times New Roman" pitchFamily="18" charset="0"/>
                <a:ea typeface="SimSun" pitchFamily="2" charset="-122"/>
                <a:cs typeface="Times New Roman" pitchFamily="18" charset="0"/>
              </a:rPr>
              <a:t>就是在满足显式约束的解空间中寻找满足隐式约束的解。</a:t>
            </a:r>
            <a:endParaRPr lang="en-US" altLang="zh-CN" dirty="0">
              <a:solidFill>
                <a:srgbClr val="0000FF"/>
              </a:solidFill>
              <a:latin typeface="Times New Roman" pitchFamily="18" charset="0"/>
              <a:ea typeface="SimSun" pitchFamily="2" charset="-122"/>
              <a:cs typeface="Times New Roman" pitchFamily="18" charset="0"/>
            </a:endParaRPr>
          </a:p>
          <a:p>
            <a:pPr marL="465138" indent="-465138">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通常，一个解空间可以用一个</a:t>
            </a:r>
            <a:r>
              <a:rPr lang="zh-CN" altLang="en-US" b="1" dirty="0">
                <a:latin typeface="Times New Roman" pitchFamily="18" charset="0"/>
                <a:ea typeface="SimSun" pitchFamily="2" charset="-122"/>
                <a:cs typeface="Times New Roman" pitchFamily="18" charset="0"/>
              </a:rPr>
              <a:t>搜索树</a:t>
            </a:r>
            <a:r>
              <a:rPr lang="zh-CN" altLang="en-US" dirty="0">
                <a:latin typeface="Times New Roman" pitchFamily="18" charset="0"/>
                <a:ea typeface="SimSun" pitchFamily="2" charset="-122"/>
                <a:cs typeface="Times New Roman" pitchFamily="18" charset="0"/>
              </a:rPr>
              <a:t>来表示。</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92595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16-4</a:t>
            </a:r>
          </a:p>
        </p:txBody>
      </p:sp>
      <p:sp>
        <p:nvSpPr>
          <p:cNvPr id="3" name="TextBox 2"/>
          <p:cNvSpPr txBox="1"/>
          <p:nvPr/>
        </p:nvSpPr>
        <p:spPr>
          <a:xfrm>
            <a:off x="1066800" y="609600"/>
            <a:ext cx="7162800" cy="5632311"/>
          </a:xfrm>
          <a:prstGeom prst="rect">
            <a:avLst/>
          </a:prstGeom>
          <a:noFill/>
        </p:spPr>
        <p:txBody>
          <a:bodyPr wrap="square" rtlCol="0">
            <a:spAutoFit/>
          </a:bodyPr>
          <a:lstStyle/>
          <a:p>
            <a:pPr algn="just">
              <a:lnSpc>
                <a:spcPct val="150000"/>
              </a:lnSpc>
            </a:pPr>
            <a:r>
              <a:rPr lang="zh-CN" altLang="en-US" sz="2400" b="1" dirty="0">
                <a:latin typeface="Times New Roman" pitchFamily="18" charset="0"/>
                <a:ea typeface="SimSun" pitchFamily="2" charset="-122"/>
                <a:cs typeface="Times New Roman" pitchFamily="18" charset="0"/>
              </a:rPr>
              <a:t>例</a:t>
            </a:r>
            <a:r>
              <a:rPr lang="en-US" sz="2400" b="1" dirty="0">
                <a:latin typeface="Times New Roman" pitchFamily="18" charset="0"/>
                <a:ea typeface="SimSun" pitchFamily="2" charset="-122"/>
                <a:cs typeface="Times New Roman" pitchFamily="18" charset="0"/>
              </a:rPr>
              <a:t>16.1	8</a:t>
            </a:r>
            <a:r>
              <a:rPr lang="zh-CN" altLang="en-US" sz="2400" b="1" dirty="0">
                <a:latin typeface="Times New Roman" pitchFamily="18" charset="0"/>
                <a:ea typeface="SimSun" pitchFamily="2" charset="-122"/>
                <a:cs typeface="Times New Roman" pitchFamily="18" charset="0"/>
              </a:rPr>
              <a:t>皇后问题</a:t>
            </a:r>
            <a:endParaRPr lang="en-US" sz="2400" dirty="0">
              <a:latin typeface="Times New Roman" pitchFamily="18" charset="0"/>
              <a:ea typeface="SimSun" pitchFamily="2" charset="-122"/>
              <a:cs typeface="Times New Roman" pitchFamily="18" charset="0"/>
            </a:endParaRPr>
          </a:p>
          <a:p>
            <a:pPr indent="457200" algn="just">
              <a:lnSpc>
                <a:spcPct val="150000"/>
              </a:lnSpc>
            </a:pP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皇后问题是在一个</a:t>
            </a:r>
            <a:r>
              <a:rPr lang="en-US" dirty="0">
                <a:latin typeface="Times New Roman" pitchFamily="18" charset="0"/>
                <a:ea typeface="SimSun" pitchFamily="2" charset="-122"/>
                <a:cs typeface="Times New Roman" pitchFamily="18" charset="0"/>
              </a:rPr>
              <a:t>8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8</a:t>
            </a:r>
            <a:r>
              <a:rPr lang="zh-CN" altLang="en-US" dirty="0">
                <a:latin typeface="Times New Roman" pitchFamily="18" charset="0"/>
                <a:ea typeface="SimSun" pitchFamily="2" charset="-122"/>
                <a:cs typeface="Times New Roman" pitchFamily="18" charset="0"/>
              </a:rPr>
              <a:t>的棋盘中放入</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个皇后并使得任意两个皇后之间都不会互相攻击。显然，这</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个皇后必须出现在不同列、不同行、和不同对角线上。下图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16-1)</a:t>
            </a:r>
            <a:r>
              <a:rPr lang="zh-CN" altLang="en-US" dirty="0">
                <a:latin typeface="Times New Roman" pitchFamily="18" charset="0"/>
                <a:ea typeface="SimSun" pitchFamily="2" charset="-122"/>
                <a:cs typeface="Times New Roman" pitchFamily="18" charset="0"/>
              </a:rPr>
              <a:t>给出了这样一个解的例子。</a:t>
            </a: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endParaRPr lang="en-US" altLang="zh-CN" dirty="0">
              <a:latin typeface="Times New Roman" pitchFamily="18" charset="0"/>
              <a:ea typeface="SimSun" pitchFamily="2" charset="-122"/>
              <a:cs typeface="Times New Roman" pitchFamily="18" charset="0"/>
            </a:endParaRPr>
          </a:p>
          <a:p>
            <a:pPr indent="457200" algn="just">
              <a:lnSpc>
                <a:spcPct val="150000"/>
              </a:lnSpc>
            </a:pPr>
            <a:r>
              <a:rPr lang="zh-CN" altLang="en-US" dirty="0">
                <a:latin typeface="Times New Roman" pitchFamily="18" charset="0"/>
                <a:ea typeface="SimSun" pitchFamily="2" charset="-122"/>
                <a:cs typeface="Times New Roman" pitchFamily="18" charset="0"/>
              </a:rPr>
              <a:t>类似地可定义</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皇后问题。</a:t>
            </a:r>
            <a:endParaRPr lang="en-US"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2700305"/>
              </p:ext>
            </p:extLst>
          </p:nvPr>
        </p:nvGraphicFramePr>
        <p:xfrm>
          <a:off x="2514601" y="2220659"/>
          <a:ext cx="4191000" cy="3449941"/>
        </p:xfrm>
        <a:graphic>
          <a:graphicData uri="http://schemas.openxmlformats.org/presentationml/2006/ole">
            <mc:AlternateContent xmlns:mc="http://schemas.openxmlformats.org/markup-compatibility/2006">
              <mc:Choice xmlns:v="urn:schemas-microsoft-com:vml" Requires="v">
                <p:oleObj name="Picture" r:id="rId2" imgW="2743200" imgH="2457360" progId="Word.Picture.8">
                  <p:embed/>
                </p:oleObj>
              </mc:Choice>
              <mc:Fallback>
                <p:oleObj name="Picture" r:id="rId2" imgW="2743200" imgH="2457360" progId="Word.Picture.8">
                  <p:embed/>
                  <p:pic>
                    <p:nvPicPr>
                      <p:cNvPr id="0" name="Object 1"/>
                      <p:cNvPicPr>
                        <a:picLocks noChangeAspect="1" noChangeArrowheads="1"/>
                      </p:cNvPicPr>
                      <p:nvPr/>
                    </p:nvPicPr>
                    <p:blipFill>
                      <a:blip r:embed="rId3"/>
                      <a:srcRect/>
                      <a:stretch>
                        <a:fillRect/>
                      </a:stretch>
                    </p:blipFill>
                    <p:spPr bwMode="auto">
                      <a:xfrm>
                        <a:off x="2514601" y="2220659"/>
                        <a:ext cx="4191000" cy="3449941"/>
                      </a:xfrm>
                      <a:prstGeom prst="rect">
                        <a:avLst/>
                      </a:prstGeom>
                      <a:noFill/>
                    </p:spPr>
                  </p:pic>
                </p:oleObj>
              </mc:Fallback>
            </mc:AlternateContent>
          </a:graphicData>
        </a:graphic>
      </p:graphicFrame>
      <p:sp>
        <p:nvSpPr>
          <p:cNvPr id="6" name="TextBox 5"/>
          <p:cNvSpPr txBox="1"/>
          <p:nvPr/>
        </p:nvSpPr>
        <p:spPr>
          <a:xfrm>
            <a:off x="4191000" y="5428148"/>
            <a:ext cx="1295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图16-1</a:t>
            </a:r>
          </a:p>
        </p:txBody>
      </p:sp>
    </p:spTree>
    <p:extLst>
      <p:ext uri="{BB962C8B-B14F-4D97-AF65-F5344CB8AC3E}">
        <p14:creationId xmlns:p14="http://schemas.microsoft.com/office/powerpoint/2010/main" val="110608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16-5</a:t>
            </a:r>
          </a:p>
        </p:txBody>
      </p:sp>
      <p:sp>
        <p:nvSpPr>
          <p:cNvPr id="3" name="TextBox 2"/>
          <p:cNvSpPr txBox="1"/>
          <p:nvPr/>
        </p:nvSpPr>
        <p:spPr>
          <a:xfrm>
            <a:off x="1066800" y="685800"/>
            <a:ext cx="7391400" cy="3944670"/>
          </a:xfrm>
          <a:prstGeom prst="rect">
            <a:avLst/>
          </a:prstGeom>
          <a:noFill/>
        </p:spPr>
        <p:txBody>
          <a:bodyPr wrap="square" rtlCol="0">
            <a:spAutoFit/>
          </a:bodyPr>
          <a:lstStyle/>
          <a:p>
            <a:pPr marL="465138" indent="-465138" algn="just">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用</a:t>
            </a:r>
            <a:r>
              <a:rPr lang="en-US" i="1" dirty="0">
                <a:solidFill>
                  <a:srgbClr val="0000FF"/>
                </a:solidFill>
                <a:latin typeface="Times New Roman" pitchFamily="18" charset="0"/>
                <a:ea typeface="SimSun" pitchFamily="2" charset="-122"/>
                <a:cs typeface="Times New Roman" pitchFamily="18" charset="0"/>
              </a:rPr>
              <a:t>x</a:t>
            </a:r>
            <a:r>
              <a:rPr lang="en-US" sz="2800" i="1" baseline="-25000" dirty="0">
                <a:solidFill>
                  <a:srgbClr val="0000FF"/>
                </a:solidFill>
                <a:latin typeface="Times New Roman" pitchFamily="18" charset="0"/>
                <a:ea typeface="SimSun" pitchFamily="2" charset="-122"/>
                <a:cs typeface="Times New Roman" pitchFamily="18" charset="0"/>
              </a:rPr>
              <a:t>i</a:t>
            </a:r>
            <a:r>
              <a:rPr lang="zh-CN" altLang="en-US" dirty="0">
                <a:solidFill>
                  <a:srgbClr val="0000FF"/>
                </a:solidFill>
                <a:latin typeface="Times New Roman" pitchFamily="18" charset="0"/>
                <a:ea typeface="SimSun" pitchFamily="2" charset="-122"/>
                <a:cs typeface="Times New Roman" pitchFamily="18" charset="0"/>
              </a:rPr>
              <a:t>，</a:t>
            </a:r>
            <a:r>
              <a:rPr lang="en-US" dirty="0">
                <a:solidFill>
                  <a:srgbClr val="0000FF"/>
                </a:solidFill>
                <a:latin typeface="Times New Roman" pitchFamily="18" charset="0"/>
                <a:ea typeface="SimSun" pitchFamily="2" charset="-122"/>
                <a:cs typeface="Times New Roman" pitchFamily="18" charset="0"/>
              </a:rPr>
              <a:t>1 ≤ </a:t>
            </a:r>
            <a:r>
              <a:rPr lang="en-US" i="1" dirty="0" err="1">
                <a:solidFill>
                  <a:srgbClr val="0000FF"/>
                </a:solidFill>
                <a:latin typeface="Times New Roman" pitchFamily="18" charset="0"/>
                <a:ea typeface="SimSun" pitchFamily="2" charset="-122"/>
                <a:cs typeface="Times New Roman" pitchFamily="18" charset="0"/>
              </a:rPr>
              <a:t>i</a:t>
            </a:r>
            <a:r>
              <a:rPr lang="en-US" i="1" dirty="0">
                <a:solidFill>
                  <a:srgbClr val="0000FF"/>
                </a:solidFill>
                <a:latin typeface="Times New Roman" pitchFamily="18" charset="0"/>
                <a:ea typeface="SimSun" pitchFamily="2" charset="-122"/>
                <a:cs typeface="Times New Roman" pitchFamily="18" charset="0"/>
              </a:rPr>
              <a:t> </a:t>
            </a:r>
            <a:r>
              <a:rPr lang="en-US" dirty="0">
                <a:solidFill>
                  <a:srgbClr val="0000FF"/>
                </a:solidFill>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n</a:t>
            </a:r>
            <a:r>
              <a:rPr lang="zh-CN" altLang="en-US" dirty="0">
                <a:solidFill>
                  <a:srgbClr val="0000FF"/>
                </a:solidFill>
                <a:latin typeface="Times New Roman" pitchFamily="18" charset="0"/>
                <a:ea typeface="SimSun" pitchFamily="2" charset="-122"/>
                <a:cs typeface="Times New Roman" pitchFamily="18" charset="0"/>
              </a:rPr>
              <a:t>，表示第</a:t>
            </a:r>
            <a:r>
              <a:rPr lang="en-US" i="1" dirty="0" err="1">
                <a:solidFill>
                  <a:srgbClr val="0000FF"/>
                </a:solidFill>
                <a:latin typeface="Times New Roman" pitchFamily="18" charset="0"/>
                <a:ea typeface="SimSun" pitchFamily="2" charset="-122"/>
                <a:cs typeface="Times New Roman" pitchFamily="18" charset="0"/>
              </a:rPr>
              <a:t>i</a:t>
            </a:r>
            <a:r>
              <a:rPr lang="zh-CN" altLang="en-US" dirty="0">
                <a:solidFill>
                  <a:srgbClr val="0000FF"/>
                </a:solidFill>
                <a:latin typeface="Times New Roman" pitchFamily="18" charset="0"/>
                <a:ea typeface="SimSun" pitchFamily="2" charset="-122"/>
                <a:cs typeface="Times New Roman" pitchFamily="18" charset="0"/>
              </a:rPr>
              <a:t>行中的皇后的位置，即所在的列的序号</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200000"/>
              </a:lnSpc>
              <a:buFont typeface="Symbol" panose="05050102010706020507" pitchFamily="18" charset="2"/>
              <a:buChar char="·"/>
            </a:pP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个皇后的任意一种摆放方法对应于一个</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元组，</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因为</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个皇后必须在不同的列，所以加上一个显式约束，即</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元组</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8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中的</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个整数的值必须互不相同，也就是说，这</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个整数是</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的一个排列。这样可以缩小解空间的规模为</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而不是</a:t>
            </a:r>
            <a:r>
              <a:rPr lang="en-US" i="1" dirty="0" err="1">
                <a:latin typeface="Times New Roman" pitchFamily="18" charset="0"/>
                <a:ea typeface="SimSun" pitchFamily="2" charset="-122"/>
                <a:cs typeface="Times New Roman" pitchFamily="18" charset="0"/>
              </a:rPr>
              <a:t>n</a:t>
            </a:r>
            <a:r>
              <a:rPr lang="en-US" sz="2400" i="1" baseline="30000" dirty="0" err="1">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20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这个解空间可以用一棵称为</a:t>
            </a:r>
            <a:r>
              <a:rPr lang="zh-CN" altLang="en-US" b="1" dirty="0">
                <a:latin typeface="Times New Roman" pitchFamily="18" charset="0"/>
                <a:ea typeface="SimSun" pitchFamily="2" charset="-122"/>
                <a:cs typeface="Times New Roman" pitchFamily="18" charset="0"/>
              </a:rPr>
              <a:t>排列树</a:t>
            </a:r>
            <a:r>
              <a:rPr lang="en-US" altLang="zh-CN" dirty="0">
                <a:latin typeface="Times New Roman" pitchFamily="18" charset="0"/>
                <a:ea typeface="SimSun" pitchFamily="2" charset="-122"/>
                <a:cs typeface="Times New Roman" pitchFamily="18" charset="0"/>
              </a:rPr>
              <a:t>【permutation tree】</a:t>
            </a:r>
            <a:r>
              <a:rPr lang="zh-CN" altLang="en-US" dirty="0">
                <a:latin typeface="Times New Roman" pitchFamily="18" charset="0"/>
                <a:ea typeface="SimSun" pitchFamily="2" charset="-122"/>
                <a:cs typeface="Times New Roman" pitchFamily="18" charset="0"/>
              </a:rPr>
              <a:t>的搜索树来表示。下图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16-2)</a:t>
            </a:r>
            <a:r>
              <a:rPr lang="zh-CN" altLang="en-US" dirty="0">
                <a:latin typeface="Times New Roman" pitchFamily="18" charset="0"/>
                <a:ea typeface="SimSun" pitchFamily="2" charset="-122"/>
                <a:cs typeface="Times New Roman" pitchFamily="18" charset="0"/>
              </a:rPr>
              <a:t>给出了对应</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4</a:t>
            </a:r>
            <a:r>
              <a:rPr lang="zh-CN" altLang="en-US" dirty="0">
                <a:latin typeface="Times New Roman" pitchFamily="18" charset="0"/>
                <a:ea typeface="SimSun" pitchFamily="2" charset="-122"/>
                <a:cs typeface="Times New Roman" pitchFamily="18" charset="0"/>
              </a:rPr>
              <a:t>的搜索树的例子。</a:t>
            </a:r>
            <a:endParaRPr lang="en-US" altLang="zh-CN" dirty="0">
              <a:latin typeface="Times New Roman" pitchFamily="18" charset="0"/>
              <a:ea typeface="SimSun" pitchFamily="2" charset="-122"/>
              <a:cs typeface="Times New Roman" pitchFamily="18" charset="0"/>
            </a:endParaRPr>
          </a:p>
        </p:txBody>
      </p:sp>
      <p:sp>
        <p:nvSpPr>
          <p:cNvPr id="5" name="矩形: 圆角 4">
            <a:extLst>
              <a:ext uri="{FF2B5EF4-FFF2-40B4-BE49-F238E27FC236}">
                <a16:creationId xmlns:a16="http://schemas.microsoft.com/office/drawing/2014/main" id="{D9AC195B-5D25-449F-E2BF-7839E27C21D8}"/>
              </a:ext>
            </a:extLst>
          </p:cNvPr>
          <p:cNvSpPr/>
          <p:nvPr/>
        </p:nvSpPr>
        <p:spPr>
          <a:xfrm>
            <a:off x="3352800" y="152400"/>
            <a:ext cx="56388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：下标</a:t>
            </a:r>
            <a:r>
              <a:rPr lang="en-US" altLang="zh-CN" sz="1600" i="1"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表示该皇后所在的行，</a:t>
            </a:r>
            <a:r>
              <a:rPr lang="en-US" altLang="zh-CN" sz="1600" i="1" dirty="0">
                <a:latin typeface="Times New Roman" panose="02020603050405020304" pitchFamily="18" charset="0"/>
                <a:cs typeface="Times New Roman" panose="02020603050405020304" pitchFamily="18" charset="0"/>
              </a:rPr>
              <a:t> x</a:t>
            </a:r>
            <a:r>
              <a:rPr lang="en-US" altLang="zh-CN" sz="2400" i="1" baseline="-25000" dirty="0">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的值表示其所在的列号</a:t>
            </a:r>
            <a:endParaRPr lang="en-US" sz="1600"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5647F961-3352-B06A-4495-A52278CF4960}"/>
              </a:ext>
            </a:extLst>
          </p:cNvPr>
          <p:cNvCxnSpPr>
            <a:cxnSpLocks/>
            <a:stCxn id="5" idx="1"/>
          </p:cNvCxnSpPr>
          <p:nvPr/>
        </p:nvCxnSpPr>
        <p:spPr>
          <a:xfrm flipH="1">
            <a:off x="2133600" y="342900"/>
            <a:ext cx="1219200" cy="6477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8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914400"/>
            <a:ext cx="7315200" cy="369332"/>
          </a:xfrm>
          <a:prstGeom prst="rect">
            <a:avLst/>
          </a:prstGeom>
          <a:noFill/>
        </p:spPr>
        <p:txBody>
          <a:bodyPr wrap="square" rtlCol="0">
            <a:spAutoFit/>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0" y="4624439"/>
            <a:ext cx="9144000" cy="2117246"/>
          </a:xfrm>
          <a:prstGeom prst="rect">
            <a:avLst/>
          </a:prstGeom>
          <a:noFill/>
        </p:spPr>
        <p:txBody>
          <a:bodyPr wrap="square" rtlCol="0">
            <a:spAutoFit/>
          </a:bodyPr>
          <a:lstStyle/>
          <a:p>
            <a:pPr indent="457200">
              <a:lnSpc>
                <a:spcPct val="150000"/>
              </a:lnSpc>
            </a:pPr>
            <a:r>
              <a:rPr lang="zh-CN" altLang="en-US" dirty="0">
                <a:latin typeface="Times New Roman" panose="02020603050405020304" pitchFamily="18" charset="0"/>
                <a:cs typeface="Times New Roman" panose="02020603050405020304" pitchFamily="18" charset="0"/>
              </a:rPr>
              <a:t>上面这棵搜索树一共有</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层（不包括根，这个例子里</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），其中：第一层的点代表第一行的皇后所有可能的位置，第二层的点代表</a:t>
            </a:r>
            <a:r>
              <a:rPr lang="zh-CN" altLang="en-US" dirty="0">
                <a:solidFill>
                  <a:srgbClr val="0000FF"/>
                </a:solidFill>
                <a:latin typeface="Times New Roman" panose="02020603050405020304" pitchFamily="18" charset="0"/>
                <a:cs typeface="Times New Roman" panose="02020603050405020304" pitchFamily="18" charset="0"/>
              </a:rPr>
              <a:t>前二行</a:t>
            </a:r>
            <a:r>
              <a:rPr lang="zh-CN" altLang="en-US" dirty="0">
                <a:latin typeface="Times New Roman" panose="02020603050405020304" pitchFamily="18" charset="0"/>
                <a:cs typeface="Times New Roman" panose="02020603050405020304" pitchFamily="18" charset="0"/>
              </a:rPr>
              <a:t>的皇后所有可能的位置，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，第</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行的点代表所有</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个皇后的所有可能的位置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即不同行也不同列</a:t>
            </a:r>
            <a:r>
              <a:rPr lang="en-US" altLang="zh-CN" dirty="0">
                <a:latin typeface="Times New Roman" panose="02020603050405020304" pitchFamily="18" charset="0"/>
                <a:cs typeface="Times New Roman" panose="02020603050405020304" pitchFamily="18" charset="0"/>
              </a:rPr>
              <a:t>】.</a:t>
            </a:r>
          </a:p>
          <a:p>
            <a:pPr indent="457200">
              <a:lnSpc>
                <a:spcPct val="150000"/>
              </a:lnSpc>
            </a:pPr>
            <a:r>
              <a:rPr lang="zh-CN" altLang="en-US" dirty="0"/>
              <a:t>图</a:t>
            </a:r>
            <a:r>
              <a:rPr lang="zh-CN" altLang="en-US" dirty="0">
                <a:latin typeface="Times New Roman" pitchFamily="18" charset="0"/>
                <a:ea typeface="SimSun" pitchFamily="2" charset="-122"/>
                <a:cs typeface="Times New Roman" pitchFamily="18" charset="0"/>
              </a:rPr>
              <a:t>中，每个叶子代表解空间中的一个点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4</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，从根到每个叶结点的路径上的</a:t>
            </a:r>
            <a:r>
              <a:rPr lang="en-US"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条边顺序依次为</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sz="2400" baseline="-25000" dirty="0">
                <a:latin typeface="Times New Roman" pitchFamily="18" charset="0"/>
                <a:ea typeface="SimSun" pitchFamily="2" charset="-122"/>
                <a:cs typeface="Times New Roman" pitchFamily="18" charset="0"/>
              </a:rPr>
              <a:t>4</a:t>
            </a:r>
            <a:r>
              <a:rPr lang="zh-CN" altLang="en-US" dirty="0">
                <a:latin typeface="Times New Roman" pitchFamily="18" charset="0"/>
                <a:ea typeface="SimSun" pitchFamily="2" charset="-122"/>
                <a:cs typeface="Times New Roman" pitchFamily="18" charset="0"/>
              </a:rPr>
              <a:t>。每个内结点代表一个</a:t>
            </a:r>
            <a:r>
              <a:rPr lang="zh-CN" altLang="en-US" dirty="0">
                <a:solidFill>
                  <a:srgbClr val="0000FF"/>
                </a:solidFill>
                <a:latin typeface="Times New Roman" pitchFamily="18" charset="0"/>
                <a:ea typeface="SimSun" pitchFamily="2" charset="-122"/>
                <a:cs typeface="Times New Roman" pitchFamily="18" charset="0"/>
              </a:rPr>
              <a:t>部分解（</a:t>
            </a:r>
            <a:r>
              <a:rPr lang="en-US" altLang="zh-CN" dirty="0">
                <a:solidFill>
                  <a:srgbClr val="0000FF"/>
                </a:solidFill>
                <a:latin typeface="Times New Roman" pitchFamily="18" charset="0"/>
                <a:ea typeface="SimSun" pitchFamily="2" charset="-122"/>
                <a:cs typeface="Times New Roman" pitchFamily="18" charset="0"/>
              </a:rPr>
              <a:t>partial solution</a:t>
            </a:r>
            <a:r>
              <a:rPr lang="zh-CN" altLang="en-US" dirty="0">
                <a:solidFill>
                  <a:srgbClr val="0000FF"/>
                </a:solidFill>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graphicFrame>
        <p:nvGraphicFramePr>
          <p:cNvPr id="8" name="Object 4">
            <a:extLst>
              <a:ext uri="{FF2B5EF4-FFF2-40B4-BE49-F238E27FC236}">
                <a16:creationId xmlns:a16="http://schemas.microsoft.com/office/drawing/2014/main" id="{874FD75F-67E5-4540-8D79-5D58A8FB184F}"/>
              </a:ext>
            </a:extLst>
          </p:cNvPr>
          <p:cNvGraphicFramePr>
            <a:graphicFrameLocks noChangeAspect="1"/>
          </p:cNvGraphicFramePr>
          <p:nvPr>
            <p:extLst>
              <p:ext uri="{D42A27DB-BD31-4B8C-83A1-F6EECF244321}">
                <p14:modId xmlns:p14="http://schemas.microsoft.com/office/powerpoint/2010/main" val="2639392192"/>
              </p:ext>
            </p:extLst>
          </p:nvPr>
        </p:nvGraphicFramePr>
        <p:xfrm>
          <a:off x="117635" y="-28353"/>
          <a:ext cx="9026365" cy="4863521"/>
        </p:xfrm>
        <a:graphic>
          <a:graphicData uri="http://schemas.openxmlformats.org/presentationml/2006/ole">
            <mc:AlternateContent xmlns:mc="http://schemas.openxmlformats.org/markup-compatibility/2006">
              <mc:Choice xmlns:v="urn:schemas-microsoft-com:vml" Requires="v">
                <p:oleObj name="Picture" r:id="rId3" imgW="5543640" imgH="3086280" progId="Word.Picture.8">
                  <p:embed/>
                </p:oleObj>
              </mc:Choice>
              <mc:Fallback>
                <p:oleObj name="Picture" r:id="rId3" imgW="5543640" imgH="3086280" progId="Word.Picture.8">
                  <p:embed/>
                  <p:pic>
                    <p:nvPicPr>
                      <p:cNvPr id="5" name="Object 4"/>
                      <p:cNvPicPr>
                        <a:picLocks noChangeAspect="1" noChangeArrowheads="1"/>
                      </p:cNvPicPr>
                      <p:nvPr/>
                    </p:nvPicPr>
                    <p:blipFill>
                      <a:blip r:embed="rId4"/>
                      <a:srcRect/>
                      <a:stretch>
                        <a:fillRect/>
                      </a:stretch>
                    </p:blipFill>
                    <p:spPr bwMode="auto">
                      <a:xfrm>
                        <a:off x="117635" y="-28353"/>
                        <a:ext cx="9026365" cy="4863521"/>
                      </a:xfrm>
                      <a:prstGeom prst="rect">
                        <a:avLst/>
                      </a:prstGeom>
                      <a:noFill/>
                    </p:spPr>
                  </p:pic>
                </p:oleObj>
              </mc:Fallback>
            </mc:AlternateContent>
          </a:graphicData>
        </a:graphic>
      </p:graphicFrame>
      <p:grpSp>
        <p:nvGrpSpPr>
          <p:cNvPr id="22" name="组合 21">
            <a:extLst>
              <a:ext uri="{FF2B5EF4-FFF2-40B4-BE49-F238E27FC236}">
                <a16:creationId xmlns:a16="http://schemas.microsoft.com/office/drawing/2014/main" id="{F407CCF9-A9CF-0F13-A714-09BEDC71D27D}"/>
              </a:ext>
            </a:extLst>
          </p:cNvPr>
          <p:cNvGrpSpPr/>
          <p:nvPr/>
        </p:nvGrpSpPr>
        <p:grpSpPr>
          <a:xfrm>
            <a:off x="2133600" y="890094"/>
            <a:ext cx="5029200" cy="1508935"/>
            <a:chOff x="2133600" y="890094"/>
            <a:chExt cx="5029200" cy="1508935"/>
          </a:xfrm>
        </p:grpSpPr>
        <p:sp>
          <p:nvSpPr>
            <p:cNvPr id="5" name="矩形: 圆角 4">
              <a:extLst>
                <a:ext uri="{FF2B5EF4-FFF2-40B4-BE49-F238E27FC236}">
                  <a16:creationId xmlns:a16="http://schemas.microsoft.com/office/drawing/2014/main" id="{B3BFE32B-4C44-AAAB-7FB7-4F22FE196214}"/>
                </a:ext>
              </a:extLst>
            </p:cNvPr>
            <p:cNvSpPr/>
            <p:nvPr/>
          </p:nvSpPr>
          <p:spPr>
            <a:xfrm>
              <a:off x="3505200" y="890094"/>
              <a:ext cx="3657600" cy="1508935"/>
            </a:xfrm>
            <a:prstGeom prst="roundRect">
              <a:avLst/>
            </a:prstGeom>
            <a:gradFill>
              <a:gsLst>
                <a:gs pos="0">
                  <a:schemeClr val="accent2">
                    <a:tint val="50000"/>
                    <a:satMod val="300000"/>
                    <a:lumMod val="98000"/>
                  </a:schemeClr>
                </a:gs>
                <a:gs pos="35000">
                  <a:schemeClr val="accent2">
                    <a:tint val="37000"/>
                    <a:satMod val="300000"/>
                  </a:schemeClr>
                </a:gs>
                <a:gs pos="100000">
                  <a:schemeClr val="accent2">
                    <a:tint val="15000"/>
                    <a:satMod val="350000"/>
                  </a:schemeClr>
                </a:gs>
              </a:gsLst>
            </a:gradFill>
            <a:ln w="34925"/>
          </p:spPr>
          <p:style>
            <a:lnRef idx="1">
              <a:schemeClr val="accent2"/>
            </a:lnRef>
            <a:fillRef idx="2">
              <a:schemeClr val="accent2"/>
            </a:fillRef>
            <a:effectRef idx="1">
              <a:schemeClr val="accent2"/>
            </a:effectRef>
            <a:fontRef idx="minor">
              <a:schemeClr val="dk1"/>
            </a:fontRef>
          </p:style>
          <p:txBody>
            <a:bodyPr rtlCol="0" anchor="ctr"/>
            <a:lstStyle/>
            <a:p>
              <a:pPr algn="just"/>
              <a:r>
                <a:rPr lang="zh-CN" altLang="en-US" dirty="0">
                  <a:latin typeface="Times New Roman" panose="02020603050405020304" pitchFamily="18" charset="0"/>
                  <a:cs typeface="Times New Roman" panose="02020603050405020304" pitchFamily="18" charset="0"/>
                </a:rPr>
                <a:t>比如这个点，对应第二层中的一个内节点，由两元组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前两行的皇后的位置已经确定，分别在第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列和第</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列，另外两个皇后的位置待定。</a:t>
              </a:r>
              <a:endParaRPr lang="en-US" dirty="0">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EE52B7A2-833D-9470-B735-A7451612B46D}"/>
                </a:ext>
              </a:extLst>
            </p:cNvPr>
            <p:cNvCxnSpPr>
              <a:cxnSpLocks/>
              <a:stCxn id="5" idx="1"/>
            </p:cNvCxnSpPr>
            <p:nvPr/>
          </p:nvCxnSpPr>
          <p:spPr>
            <a:xfrm flipH="1">
              <a:off x="2133600" y="1644562"/>
              <a:ext cx="1371600" cy="62035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EBB4D4CC-3AD4-464A-9C4B-4DA36C05A7B2}"/>
              </a:ext>
            </a:extLst>
          </p:cNvPr>
          <p:cNvGrpSpPr/>
          <p:nvPr/>
        </p:nvGrpSpPr>
        <p:grpSpPr>
          <a:xfrm>
            <a:off x="2133600" y="2443002"/>
            <a:ext cx="5069281" cy="1283378"/>
            <a:chOff x="2133600" y="2443002"/>
            <a:chExt cx="5069281" cy="1283378"/>
          </a:xfrm>
        </p:grpSpPr>
        <p:sp>
          <p:nvSpPr>
            <p:cNvPr id="16" name="矩形: 圆角 15">
              <a:extLst>
                <a:ext uri="{FF2B5EF4-FFF2-40B4-BE49-F238E27FC236}">
                  <a16:creationId xmlns:a16="http://schemas.microsoft.com/office/drawing/2014/main" id="{1C5445C4-7451-6078-2AEB-4F0227D09595}"/>
                </a:ext>
              </a:extLst>
            </p:cNvPr>
            <p:cNvSpPr/>
            <p:nvPr/>
          </p:nvSpPr>
          <p:spPr>
            <a:xfrm>
              <a:off x="3545281" y="2862511"/>
              <a:ext cx="3657600" cy="863869"/>
            </a:xfrm>
            <a:prstGeom prst="roundRect">
              <a:avLst/>
            </a:prstGeom>
            <a:gradFill>
              <a:gsLst>
                <a:gs pos="0">
                  <a:schemeClr val="accent2">
                    <a:tint val="50000"/>
                    <a:satMod val="300000"/>
                    <a:lumMod val="98000"/>
                  </a:schemeClr>
                </a:gs>
                <a:gs pos="35000">
                  <a:schemeClr val="accent2">
                    <a:tint val="37000"/>
                    <a:satMod val="300000"/>
                  </a:schemeClr>
                </a:gs>
                <a:gs pos="100000">
                  <a:schemeClr val="accent2">
                    <a:tint val="15000"/>
                    <a:satMod val="350000"/>
                  </a:schemeClr>
                </a:gs>
              </a:gsLst>
            </a:gradFill>
            <a:ln w="34925"/>
          </p:spPr>
          <p:style>
            <a:lnRef idx="1">
              <a:schemeClr val="accent2"/>
            </a:lnRef>
            <a:fillRef idx="2">
              <a:schemeClr val="accent2"/>
            </a:fillRef>
            <a:effectRef idx="1">
              <a:schemeClr val="accent2"/>
            </a:effectRef>
            <a:fontRef idx="minor">
              <a:schemeClr val="dk1"/>
            </a:fontRef>
          </p:style>
          <p:txBody>
            <a:bodyPr rtlCol="0" anchor="ctr"/>
            <a:lstStyle/>
            <a:p>
              <a:r>
                <a:rPr lang="zh-CN" altLang="en-US" dirty="0"/>
                <a:t>图中圆圈中的数字代表到那个点为止，是第几个解</a:t>
              </a:r>
              <a:r>
                <a:rPr lang="en-US" altLang="zh-CN" dirty="0"/>
                <a:t>/</a:t>
              </a:r>
              <a:r>
                <a:rPr lang="zh-CN" altLang="en-US" dirty="0"/>
                <a:t>部分解了，其值是</a:t>
              </a:r>
              <a:r>
                <a:rPr lang="en-US" altLang="zh-CN" dirty="0"/>
                <a:t>DFS</a:t>
              </a:r>
              <a:r>
                <a:rPr lang="zh-CN" altLang="en-US" dirty="0"/>
                <a:t>搜索确定的</a:t>
              </a:r>
              <a:r>
                <a:rPr lang="en-US" altLang="zh-CN" dirty="0"/>
                <a:t>..</a:t>
              </a:r>
            </a:p>
          </p:txBody>
        </p:sp>
        <p:cxnSp>
          <p:nvCxnSpPr>
            <p:cNvPr id="17" name="直接箭头连接符 16">
              <a:extLst>
                <a:ext uri="{FF2B5EF4-FFF2-40B4-BE49-F238E27FC236}">
                  <a16:creationId xmlns:a16="http://schemas.microsoft.com/office/drawing/2014/main" id="{7DFDC9A8-0F38-7E5F-EDC7-4EC59C6E3CA5}"/>
                </a:ext>
              </a:extLst>
            </p:cNvPr>
            <p:cNvCxnSpPr>
              <a:cxnSpLocks/>
              <a:stCxn id="16" idx="1"/>
            </p:cNvCxnSpPr>
            <p:nvPr/>
          </p:nvCxnSpPr>
          <p:spPr>
            <a:xfrm flipH="1" flipV="1">
              <a:off x="2133600" y="2443002"/>
              <a:ext cx="1411681" cy="85144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箭头: 右 23">
            <a:extLst>
              <a:ext uri="{FF2B5EF4-FFF2-40B4-BE49-F238E27FC236}">
                <a16:creationId xmlns:a16="http://schemas.microsoft.com/office/drawing/2014/main" id="{E9081E47-00BE-C403-2789-88C694DC30A1}"/>
              </a:ext>
            </a:extLst>
          </p:cNvPr>
          <p:cNvSpPr/>
          <p:nvPr/>
        </p:nvSpPr>
        <p:spPr>
          <a:xfrm>
            <a:off x="117635" y="1143000"/>
            <a:ext cx="872965" cy="369332"/>
          </a:xfrm>
          <a:prstGeom prst="rightArrow">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第一层</a:t>
            </a:r>
          </a:p>
        </p:txBody>
      </p:sp>
      <p:grpSp>
        <p:nvGrpSpPr>
          <p:cNvPr id="36" name="组合 35">
            <a:extLst>
              <a:ext uri="{FF2B5EF4-FFF2-40B4-BE49-F238E27FC236}">
                <a16:creationId xmlns:a16="http://schemas.microsoft.com/office/drawing/2014/main" id="{6B5CCE4E-E2C5-C010-2785-5F0D64D06EA6}"/>
              </a:ext>
            </a:extLst>
          </p:cNvPr>
          <p:cNvGrpSpPr/>
          <p:nvPr/>
        </p:nvGrpSpPr>
        <p:grpSpPr>
          <a:xfrm>
            <a:off x="1066800" y="304800"/>
            <a:ext cx="3276600" cy="3962400"/>
            <a:chOff x="1066800" y="304800"/>
            <a:chExt cx="3276600" cy="3962400"/>
          </a:xfrm>
        </p:grpSpPr>
        <p:cxnSp>
          <p:nvCxnSpPr>
            <p:cNvPr id="26" name="直接连接符 25">
              <a:extLst>
                <a:ext uri="{FF2B5EF4-FFF2-40B4-BE49-F238E27FC236}">
                  <a16:creationId xmlns:a16="http://schemas.microsoft.com/office/drawing/2014/main" id="{3E115235-DE6E-C5BE-2C69-777B07C7F61D}"/>
                </a:ext>
              </a:extLst>
            </p:cNvPr>
            <p:cNvCxnSpPr>
              <a:cxnSpLocks/>
            </p:cNvCxnSpPr>
            <p:nvPr/>
          </p:nvCxnSpPr>
          <p:spPr>
            <a:xfrm flipH="1">
              <a:off x="1371600" y="304800"/>
              <a:ext cx="2971800" cy="914400"/>
            </a:xfrm>
            <a:prstGeom prst="line">
              <a:avLst/>
            </a:prstGeom>
            <a:ln w="73025">
              <a:solidFill>
                <a:srgbClr val="0000FF">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F4C9EE5-6594-B5F7-58E9-F01A24910319}"/>
                </a:ext>
              </a:extLst>
            </p:cNvPr>
            <p:cNvCxnSpPr>
              <a:cxnSpLocks/>
            </p:cNvCxnSpPr>
            <p:nvPr/>
          </p:nvCxnSpPr>
          <p:spPr>
            <a:xfrm flipV="1">
              <a:off x="1295400" y="1512332"/>
              <a:ext cx="0" cy="621268"/>
            </a:xfrm>
            <a:prstGeom prst="line">
              <a:avLst/>
            </a:prstGeom>
            <a:ln w="73025">
              <a:solidFill>
                <a:srgbClr val="0000FF">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991DC31-710E-D5C6-534C-1FCED6A8223B}"/>
                </a:ext>
              </a:extLst>
            </p:cNvPr>
            <p:cNvCxnSpPr>
              <a:cxnSpLocks/>
            </p:cNvCxnSpPr>
            <p:nvPr/>
          </p:nvCxnSpPr>
          <p:spPr>
            <a:xfrm flipV="1">
              <a:off x="1066800" y="2417317"/>
              <a:ext cx="170688" cy="783083"/>
            </a:xfrm>
            <a:prstGeom prst="line">
              <a:avLst/>
            </a:prstGeom>
            <a:ln w="73025">
              <a:solidFill>
                <a:srgbClr val="0000FF">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C359B5E-DCD8-C384-2A0A-57DD56EE5122}"/>
                </a:ext>
              </a:extLst>
            </p:cNvPr>
            <p:cNvCxnSpPr>
              <a:cxnSpLocks/>
            </p:cNvCxnSpPr>
            <p:nvPr/>
          </p:nvCxnSpPr>
          <p:spPr>
            <a:xfrm flipV="1">
              <a:off x="1075944" y="3450336"/>
              <a:ext cx="0" cy="816864"/>
            </a:xfrm>
            <a:prstGeom prst="line">
              <a:avLst/>
            </a:prstGeom>
            <a:ln w="73025">
              <a:solidFill>
                <a:srgbClr val="0000FF">
                  <a:alpha val="5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1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16-7</a:t>
            </a:r>
          </a:p>
        </p:txBody>
      </p:sp>
      <p:sp>
        <p:nvSpPr>
          <p:cNvPr id="3" name="TextBox 2"/>
          <p:cNvSpPr txBox="1"/>
          <p:nvPr/>
        </p:nvSpPr>
        <p:spPr>
          <a:xfrm>
            <a:off x="838200" y="838200"/>
            <a:ext cx="7848600" cy="5579733"/>
          </a:xfrm>
          <a:prstGeom prst="rect">
            <a:avLst/>
          </a:prstGeom>
          <a:noFill/>
        </p:spPr>
        <p:txBody>
          <a:bodyPr wrap="square" rtlCol="0">
            <a:spAutoFit/>
          </a:bodyPr>
          <a:lstStyle/>
          <a:p>
            <a:pPr algn="just">
              <a:lnSpc>
                <a:spcPct val="150000"/>
              </a:lnSpc>
            </a:pPr>
            <a:r>
              <a:rPr lang="zh-CN" altLang="en-US" sz="2400" b="1" dirty="0">
                <a:latin typeface="Times New Roman" pitchFamily="18" charset="0"/>
                <a:ea typeface="SimSun" pitchFamily="2" charset="-122"/>
                <a:cs typeface="Times New Roman" pitchFamily="18" charset="0"/>
              </a:rPr>
              <a:t>限界</a:t>
            </a:r>
            <a:r>
              <a:rPr lang="en-US" sz="2400" b="1" dirty="0" err="1">
                <a:latin typeface="Times New Roman" pitchFamily="18" charset="0"/>
                <a:ea typeface="SimSun" pitchFamily="2" charset="-122"/>
                <a:cs typeface="Times New Roman" pitchFamily="18" charset="0"/>
              </a:rPr>
              <a:t>函数</a:t>
            </a:r>
            <a:r>
              <a:rPr lang="en-US" sz="2400" b="1" dirty="0">
                <a:latin typeface="Times New Roman" pitchFamily="18" charset="0"/>
                <a:ea typeface="SimSun" pitchFamily="2" charset="-122"/>
                <a:cs typeface="Times New Roman" pitchFamily="18" charset="0"/>
              </a:rPr>
              <a:t>(</a:t>
            </a:r>
            <a:r>
              <a:rPr lang="en-US" sz="2400" b="1" dirty="0" err="1">
                <a:latin typeface="Times New Roman" pitchFamily="18" charset="0"/>
                <a:ea typeface="SimSun" pitchFamily="2" charset="-122"/>
                <a:cs typeface="Times New Roman" pitchFamily="18" charset="0"/>
              </a:rPr>
              <a:t>剪枝函数</a:t>
            </a:r>
            <a:r>
              <a:rPr lang="en-US" sz="2400" b="1" dirty="0">
                <a:latin typeface="Times New Roman" pitchFamily="18" charset="0"/>
                <a:ea typeface="SimSun" pitchFamily="2" charset="-122"/>
                <a:cs typeface="Times New Roman" pitchFamily="18" charset="0"/>
              </a:rPr>
              <a:t>)</a:t>
            </a: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为了减少搜索时间，需要设计一个</a:t>
            </a:r>
            <a:r>
              <a:rPr lang="zh-CN" altLang="en-US" b="1" dirty="0">
                <a:latin typeface="Times New Roman" pitchFamily="18" charset="0"/>
                <a:ea typeface="SimSun" pitchFamily="2" charset="-122"/>
                <a:cs typeface="Times New Roman" pitchFamily="18" charset="0"/>
              </a:rPr>
              <a:t>限界函数</a:t>
            </a:r>
            <a:r>
              <a:rPr lang="en-US" dirty="0">
                <a:latin typeface="Times New Roman" pitchFamily="18" charset="0"/>
                <a:ea typeface="SimSun" pitchFamily="2" charset="-122"/>
                <a:cs typeface="Times New Roman" pitchFamily="18" charset="0"/>
              </a:rPr>
              <a:t>(bounding function)</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。当搜索到点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时，</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用来判断以</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为根的子树中是否存满足隐式约束条件的解。满足隐式约束条件的结点称为</a:t>
            </a:r>
            <a:r>
              <a:rPr lang="zh-CN" altLang="en-US" b="1" dirty="0">
                <a:latin typeface="Times New Roman" pitchFamily="18" charset="0"/>
                <a:ea typeface="SimSun" pitchFamily="2" charset="-122"/>
                <a:cs typeface="Times New Roman" pitchFamily="18" charset="0"/>
              </a:rPr>
              <a:t>答案点</a:t>
            </a:r>
            <a:r>
              <a:rPr lang="en-US" dirty="0">
                <a:latin typeface="Times New Roman" pitchFamily="18" charset="0"/>
                <a:ea typeface="SimSun" pitchFamily="2" charset="-122"/>
                <a:cs typeface="Times New Roman" pitchFamily="18" charset="0"/>
              </a:rPr>
              <a:t>(answer node)</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如果不存在，对这个子树的搜索可略去，即：把它从搜索树中剪去。</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如果有可能存在，则称</a:t>
            </a:r>
            <a:r>
              <a:rPr lang="en-US" altLang="zh-CN"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为一个</a:t>
            </a:r>
            <a:r>
              <a:rPr lang="zh-CN" altLang="en-US" b="1" dirty="0">
                <a:latin typeface="Times New Roman" pitchFamily="18" charset="0"/>
                <a:ea typeface="SimSun" pitchFamily="2" charset="-122"/>
                <a:cs typeface="Times New Roman" pitchFamily="18" charset="0"/>
              </a:rPr>
              <a:t>活点</a:t>
            </a:r>
            <a:r>
              <a:rPr lang="zh-CN" altLang="en-US" dirty="0">
                <a:latin typeface="Times New Roman" pitchFamily="18" charset="0"/>
                <a:ea typeface="SimSun" pitchFamily="2" charset="-122"/>
                <a:cs typeface="Times New Roman" pitchFamily="18" charset="0"/>
              </a:rPr>
              <a:t>，否则称为一个</a:t>
            </a:r>
            <a:r>
              <a:rPr lang="zh-CN" altLang="en-US" b="1" dirty="0">
                <a:latin typeface="Times New Roman" pitchFamily="18" charset="0"/>
                <a:ea typeface="SimSun" pitchFamily="2" charset="-122"/>
                <a:cs typeface="Times New Roman" pitchFamily="18" charset="0"/>
              </a:rPr>
              <a:t>死点</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通常用一个“堆栈”、“队列”、或一个“堆”等方式，保留已检查过的活点。 </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每一步搜索是从一个活点</a:t>
            </a:r>
            <a:r>
              <a:rPr lang="en-US" altLang="zh-CN"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出发去检查它的一个儿子结点是死点还是活点。活点保留，死点剪掉。活的</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称为是一个</a:t>
            </a:r>
            <a:r>
              <a:rPr lang="zh-CN" altLang="en-US" b="1" dirty="0">
                <a:latin typeface="Times New Roman" pitchFamily="18" charset="0"/>
                <a:ea typeface="SimSun" pitchFamily="2" charset="-122"/>
                <a:cs typeface="Times New Roman" pitchFamily="18" charset="0"/>
              </a:rPr>
              <a:t>扩展点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-node)</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扩展点存储于堆栈的栈顶，或队列的队首，或堆的根。</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当我们找到一个答案点，则输出结果，算法结束，或根据要求再找下一个答案点。</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85793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53200"/>
            <a:ext cx="2895600" cy="365125"/>
          </a:xfrm>
        </p:spPr>
        <p:txBody>
          <a:bodyPr/>
          <a:lstStyle/>
          <a:p>
            <a:r>
              <a:rPr lang="en-US" dirty="0"/>
              <a:t>16-8</a:t>
            </a:r>
          </a:p>
        </p:txBody>
      </p:sp>
      <p:sp>
        <p:nvSpPr>
          <p:cNvPr id="4" name="TextBox 3"/>
          <p:cNvSpPr txBox="1"/>
          <p:nvPr/>
        </p:nvSpPr>
        <p:spPr>
          <a:xfrm>
            <a:off x="838200" y="990600"/>
            <a:ext cx="8001000" cy="5316840"/>
          </a:xfrm>
          <a:prstGeom prst="rect">
            <a:avLst/>
          </a:prstGeom>
          <a:noFill/>
        </p:spPr>
        <p:txBody>
          <a:bodyPr wrap="square" rtlCol="0">
            <a:spAutoFit/>
          </a:bodyPr>
          <a:lstStyle/>
          <a:p>
            <a:pPr marL="0" lvl="1"/>
            <a:r>
              <a:rPr lang="en-US" altLang="zh-CN" sz="2800" b="1" dirty="0">
                <a:latin typeface="Times New Roman" pitchFamily="18" charset="0"/>
                <a:ea typeface="SimSun" pitchFamily="2" charset="-122"/>
                <a:cs typeface="Times New Roman" pitchFamily="18" charset="0"/>
              </a:rPr>
              <a:t>16.2 </a:t>
            </a:r>
            <a:r>
              <a:rPr lang="zh-CN" altLang="en-US" sz="2800" b="1" dirty="0">
                <a:latin typeface="Times New Roman" pitchFamily="18" charset="0"/>
                <a:ea typeface="SimSun" pitchFamily="2" charset="-122"/>
                <a:cs typeface="Times New Roman" pitchFamily="18" charset="0"/>
              </a:rPr>
              <a:t>回溯法</a:t>
            </a:r>
            <a:endParaRPr lang="en-US" altLang="zh-CN" sz="2800" dirty="0">
              <a:latin typeface="Times New Roman" pitchFamily="18" charset="0"/>
              <a:ea typeface="SimSun" pitchFamily="2" charset="-122"/>
              <a:cs typeface="Times New Roman" pitchFamily="18" charset="0"/>
              <a:sym typeface="Symbol"/>
            </a:endParaRPr>
          </a:p>
          <a:p>
            <a:pPr marL="0" lvl="2">
              <a:lnSpc>
                <a:spcPct val="200000"/>
              </a:lnSpc>
            </a:pPr>
            <a:r>
              <a:rPr lang="zh-CN" altLang="en-US" sz="2000" dirty="0">
                <a:latin typeface="Times New Roman" pitchFamily="18" charset="0"/>
                <a:ea typeface="SimSun" pitchFamily="2" charset="-122"/>
                <a:cs typeface="Times New Roman" pitchFamily="18" charset="0"/>
              </a:rPr>
              <a:t>对于搜索树中第</a:t>
            </a:r>
            <a:r>
              <a:rPr lang="en-US" altLang="zh-CN" sz="2000" i="1" dirty="0" err="1">
                <a:latin typeface="Times New Roman" pitchFamily="18" charset="0"/>
                <a:ea typeface="SimSun" pitchFamily="2" charset="-122"/>
                <a:cs typeface="Times New Roman" pitchFamily="18" charset="0"/>
              </a:rPr>
              <a:t>i</a:t>
            </a:r>
            <a:r>
              <a:rPr lang="zh-CN" altLang="en-US" sz="2000" dirty="0">
                <a:latin typeface="Times New Roman" pitchFamily="18" charset="0"/>
                <a:ea typeface="SimSun" pitchFamily="2" charset="-122"/>
                <a:cs typeface="Times New Roman" pitchFamily="18" charset="0"/>
              </a:rPr>
              <a:t>层的任意一点 </a:t>
            </a:r>
            <a:r>
              <a:rPr lang="en-US" altLang="zh-CN" sz="2000" i="1" dirty="0">
                <a:latin typeface="Times New Roman" pitchFamily="18" charset="0"/>
                <a:ea typeface="SimSun" pitchFamily="2" charset="-122"/>
                <a:cs typeface="Times New Roman" pitchFamily="18" charset="0"/>
              </a:rPr>
              <a:t>x</a:t>
            </a:r>
            <a:r>
              <a:rPr lang="en-US" altLang="zh-CN" sz="2000" dirty="0">
                <a:latin typeface="Times New Roman" pitchFamily="18" charset="0"/>
                <a:ea typeface="SimSun" pitchFamily="2" charset="-122"/>
                <a:cs typeface="Times New Roman" pitchFamily="18" charset="0"/>
              </a:rPr>
              <a:t> = (</a:t>
            </a:r>
            <a:r>
              <a:rPr lang="en-US" altLang="zh-CN" sz="2000" i="1" dirty="0">
                <a:latin typeface="Times New Roman" pitchFamily="18" charset="0"/>
                <a:ea typeface="SimSun" pitchFamily="2" charset="-122"/>
                <a:cs typeface="Times New Roman" pitchFamily="18" charset="0"/>
              </a:rPr>
              <a:t>x</a:t>
            </a:r>
            <a:r>
              <a:rPr lang="en-US" altLang="zh-CN" sz="3200" baseline="-25000" dirty="0">
                <a:latin typeface="Times New Roman" pitchFamily="18" charset="0"/>
                <a:ea typeface="SimSun" pitchFamily="2" charset="-122"/>
                <a:cs typeface="Times New Roman" pitchFamily="18" charset="0"/>
              </a:rPr>
              <a:t>1</a:t>
            </a:r>
            <a:r>
              <a:rPr lang="en-US" altLang="zh-CN" sz="2000" dirty="0">
                <a:latin typeface="Times New Roman" pitchFamily="18" charset="0"/>
                <a:ea typeface="SimSun" pitchFamily="2" charset="-122"/>
                <a:cs typeface="Times New Roman" pitchFamily="18" charset="0"/>
              </a:rPr>
              <a:t>, </a:t>
            </a:r>
            <a:r>
              <a:rPr lang="en-US" altLang="zh-CN" sz="2000" i="1" dirty="0">
                <a:latin typeface="Times New Roman" pitchFamily="18" charset="0"/>
                <a:ea typeface="SimSun" pitchFamily="2" charset="-122"/>
                <a:cs typeface="Times New Roman" pitchFamily="18" charset="0"/>
              </a:rPr>
              <a:t>x</a:t>
            </a:r>
            <a:r>
              <a:rPr lang="en-US" altLang="zh-CN" sz="3200" baseline="-25000" dirty="0">
                <a:latin typeface="Times New Roman" pitchFamily="18" charset="0"/>
                <a:ea typeface="SimSun" pitchFamily="2" charset="-122"/>
                <a:cs typeface="Times New Roman" pitchFamily="18" charset="0"/>
              </a:rPr>
              <a:t>2</a:t>
            </a:r>
            <a:r>
              <a:rPr lang="en-US" altLang="zh-CN" sz="2000" dirty="0">
                <a:latin typeface="Times New Roman" pitchFamily="18" charset="0"/>
                <a:ea typeface="SimSun" pitchFamily="2" charset="-122"/>
                <a:cs typeface="Times New Roman" pitchFamily="18" charset="0"/>
              </a:rPr>
              <a:t>, …, </a:t>
            </a:r>
            <a:r>
              <a:rPr lang="en-US" altLang="zh-CN" sz="2000" i="1" dirty="0">
                <a:latin typeface="Times New Roman" pitchFamily="18" charset="0"/>
                <a:ea typeface="SimSun" pitchFamily="2" charset="-122"/>
                <a:cs typeface="Times New Roman" pitchFamily="18" charset="0"/>
              </a:rPr>
              <a:t>x</a:t>
            </a:r>
            <a:r>
              <a:rPr lang="en-US" altLang="zh-CN" sz="3200" i="1" baseline="-25000" dirty="0">
                <a:latin typeface="Times New Roman" pitchFamily="18" charset="0"/>
                <a:ea typeface="SimSun" pitchFamily="2" charset="-122"/>
                <a:cs typeface="Times New Roman" pitchFamily="18" charset="0"/>
              </a:rPr>
              <a:t>i</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，引入如下三个函数：</a:t>
            </a:r>
            <a:endParaRPr lang="en-US" altLang="zh-CN" dirty="0">
              <a:latin typeface="Times New Roman" pitchFamily="18" charset="0"/>
              <a:ea typeface="SimSun" pitchFamily="2" charset="-122"/>
              <a:cs typeface="Times New Roman" pitchFamily="18" charset="0"/>
            </a:endParaRPr>
          </a:p>
          <a:p>
            <a:pPr marL="457200" lvl="2" indent="-457200">
              <a:lnSpc>
                <a:spcPct val="180000"/>
              </a:lnSpc>
              <a:buFont typeface="Symbol"/>
              <a:buChar char="·"/>
            </a:pPr>
            <a:r>
              <a:rPr lang="zh-CN" altLang="en-US" sz="2000" b="1" dirty="0">
                <a:solidFill>
                  <a:srgbClr val="0000FF"/>
                </a:solidFill>
                <a:latin typeface="Times New Roman" pitchFamily="18" charset="0"/>
                <a:ea typeface="SimSun" pitchFamily="2" charset="-122"/>
                <a:cs typeface="Times New Roman" pitchFamily="18" charset="0"/>
              </a:rPr>
              <a:t>限界函数</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true</a:t>
            </a:r>
            <a:r>
              <a:rPr lang="en-US"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rPr>
              <a:t>or </a:t>
            </a:r>
            <a:r>
              <a:rPr lang="en-US" cap="small" dirty="0">
                <a:latin typeface="Times New Roman" pitchFamily="18" charset="0"/>
                <a:ea typeface="SimSun" pitchFamily="2" charset="-122"/>
                <a:cs typeface="Times New Roman" pitchFamily="18" charset="0"/>
              </a:rPr>
              <a:t>false</a:t>
            </a:r>
            <a:r>
              <a:rPr lang="zh-CN" altLang="en-US" dirty="0">
                <a:latin typeface="Times New Roman" pitchFamily="18" charset="0"/>
                <a:ea typeface="SimSun" pitchFamily="2" charset="-122"/>
                <a:cs typeface="Times New Roman" pitchFamily="18" charset="0"/>
              </a:rPr>
              <a:t>分别代表</a:t>
            </a:r>
            <a:r>
              <a:rPr lang="en-US" altLang="zh-CN"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a:t>
            </a:r>
            <a:r>
              <a:rPr lang="zh-CN" altLang="en-US" dirty="0">
                <a:latin typeface="楷体" panose="02010609060101010101" pitchFamily="49" charset="-122"/>
                <a:ea typeface="楷体" panose="02010609060101010101" pitchFamily="49" charset="-122"/>
                <a:cs typeface="Times New Roman" pitchFamily="18" charset="0"/>
              </a:rPr>
              <a:t>活点</a:t>
            </a:r>
            <a:r>
              <a:rPr lang="zh-CN" altLang="en-US" dirty="0">
                <a:latin typeface="Times New Roman" pitchFamily="18" charset="0"/>
                <a:ea typeface="SimSun" pitchFamily="2" charset="-122"/>
                <a:cs typeface="Times New Roman" pitchFamily="18" charset="0"/>
              </a:rPr>
              <a:t>还是</a:t>
            </a:r>
            <a:r>
              <a:rPr lang="zh-CN" altLang="en-US" dirty="0">
                <a:latin typeface="楷体" panose="02010609060101010101" pitchFamily="49" charset="-122"/>
                <a:ea typeface="楷体" panose="02010609060101010101" pitchFamily="49" charset="-122"/>
                <a:cs typeface="Times New Roman" pitchFamily="18" charset="0"/>
              </a:rPr>
              <a:t>死点</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lvl="2" indent="-457200">
              <a:lnSpc>
                <a:spcPct val="180000"/>
              </a:lnSpc>
              <a:buFont typeface="Symbol"/>
              <a:buChar char="·"/>
            </a:pPr>
            <a:r>
              <a:rPr lang="zh-CN" altLang="en-US" sz="2000" b="1" dirty="0">
                <a:solidFill>
                  <a:srgbClr val="0000FF"/>
                </a:solidFill>
                <a:latin typeface="Times New Roman" pitchFamily="18" charset="0"/>
                <a:ea typeface="SimSun" pitchFamily="2" charset="-122"/>
                <a:cs typeface="Times New Roman" pitchFamily="18" charset="0"/>
              </a:rPr>
              <a:t>儿子函数</a:t>
            </a:r>
            <a:r>
              <a:rPr lang="en-US" altLang="zh-CN" i="1" dirty="0">
                <a:latin typeface="Times New Roman" pitchFamily="18" charset="0"/>
                <a:ea typeface="SimSun" pitchFamily="2" charset="-122"/>
                <a:cs typeface="Times New Roman" pitchFamily="18" charset="0"/>
              </a:rPr>
              <a:t>T</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表示，如果</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是活点的话，</a:t>
            </a:r>
            <a:r>
              <a:rPr lang="en-US" altLang="zh-CN" i="1" dirty="0">
                <a:latin typeface="Times New Roman" pitchFamily="18" charset="0"/>
                <a:ea typeface="SimSun" pitchFamily="2" charset="-122"/>
                <a:cs typeface="Times New Roman" pitchFamily="18" charset="0"/>
              </a:rPr>
              <a:t>T</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altLang="zh-CN"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点</a:t>
            </a:r>
            <a:r>
              <a:rPr lang="en-US" altLang="zh-CN" sz="1800" dirty="0">
                <a:latin typeface="Times New Roman" pitchFamily="18" charset="0"/>
                <a:ea typeface="SimSun" pitchFamily="2" charset="-122"/>
                <a:cs typeface="Times New Roman" pitchFamily="18" charset="0"/>
              </a:rPr>
              <a:t>(</a:t>
            </a:r>
            <a:r>
              <a:rPr lang="en-US" altLang="zh-CN" sz="1800" i="1" dirty="0">
                <a:latin typeface="Times New Roman" pitchFamily="18" charset="0"/>
                <a:ea typeface="SimSun" pitchFamily="2" charset="-122"/>
                <a:cs typeface="Times New Roman" pitchFamily="18" charset="0"/>
              </a:rPr>
              <a:t>x</a:t>
            </a:r>
            <a:r>
              <a:rPr lang="en-US" altLang="zh-CN" sz="2800" baseline="-25000" dirty="0">
                <a:latin typeface="Times New Roman" pitchFamily="18" charset="0"/>
                <a:ea typeface="SimSun" pitchFamily="2" charset="-122"/>
                <a:cs typeface="Times New Roman" pitchFamily="18" charset="0"/>
              </a:rPr>
              <a:t>1</a:t>
            </a:r>
            <a:r>
              <a:rPr lang="en-US" altLang="zh-CN" sz="1800" dirty="0">
                <a:latin typeface="Times New Roman" pitchFamily="18" charset="0"/>
                <a:ea typeface="SimSun" pitchFamily="2" charset="-122"/>
                <a:cs typeface="Times New Roman" pitchFamily="18" charset="0"/>
              </a:rPr>
              <a:t>, </a:t>
            </a:r>
            <a:r>
              <a:rPr lang="en-US" altLang="zh-CN" sz="1800" i="1" dirty="0">
                <a:latin typeface="Times New Roman" pitchFamily="18" charset="0"/>
                <a:ea typeface="SimSun" pitchFamily="2" charset="-122"/>
                <a:cs typeface="Times New Roman" pitchFamily="18" charset="0"/>
              </a:rPr>
              <a:t>x</a:t>
            </a:r>
            <a:r>
              <a:rPr lang="en-US" altLang="zh-CN" sz="2800" baseline="-25000" dirty="0">
                <a:latin typeface="Times New Roman" pitchFamily="18" charset="0"/>
                <a:ea typeface="SimSun" pitchFamily="2" charset="-122"/>
                <a:cs typeface="Times New Roman" pitchFamily="18" charset="0"/>
              </a:rPr>
              <a:t>2</a:t>
            </a:r>
            <a:r>
              <a:rPr lang="en-US" altLang="zh-CN" sz="1800" dirty="0">
                <a:latin typeface="Times New Roman" pitchFamily="18" charset="0"/>
                <a:ea typeface="SimSun" pitchFamily="2" charset="-122"/>
                <a:cs typeface="Times New Roman" pitchFamily="18" charset="0"/>
              </a:rPr>
              <a:t>, …, </a:t>
            </a:r>
            <a:r>
              <a:rPr lang="en-US" altLang="zh-CN" sz="1800" i="1" dirty="0">
                <a:latin typeface="Times New Roman" pitchFamily="18" charset="0"/>
                <a:ea typeface="SimSun" pitchFamily="2" charset="-122"/>
                <a:cs typeface="Times New Roman" pitchFamily="18" charset="0"/>
              </a:rPr>
              <a:t>x</a:t>
            </a:r>
            <a:r>
              <a:rPr lang="en-US" altLang="zh-CN" sz="2800" i="1" baseline="-25000" dirty="0">
                <a:latin typeface="Times New Roman" pitchFamily="18" charset="0"/>
                <a:ea typeface="SimSun" pitchFamily="2" charset="-122"/>
                <a:cs typeface="Times New Roman" pitchFamily="18" charset="0"/>
              </a:rPr>
              <a:t>i</a:t>
            </a:r>
            <a:r>
              <a:rPr lang="en-US" altLang="zh-CN" sz="1800" dirty="0">
                <a:latin typeface="Times New Roman" pitchFamily="18" charset="0"/>
                <a:ea typeface="SimSun" pitchFamily="2" charset="-122"/>
                <a:cs typeface="Times New Roman" pitchFamily="18" charset="0"/>
              </a:rPr>
              <a:t>, </a:t>
            </a:r>
            <a:r>
              <a:rPr lang="en-US" altLang="zh-CN" sz="1800" i="1" dirty="0">
                <a:latin typeface="Times New Roman" pitchFamily="18" charset="0"/>
                <a:ea typeface="SimSun" pitchFamily="2" charset="-122"/>
                <a:cs typeface="Times New Roman" pitchFamily="18" charset="0"/>
              </a:rPr>
              <a:t>x</a:t>
            </a:r>
            <a:r>
              <a:rPr lang="en-US" altLang="zh-CN" sz="2800" i="1" baseline="-25000" dirty="0">
                <a:latin typeface="Times New Roman" pitchFamily="18" charset="0"/>
                <a:ea typeface="SimSun" pitchFamily="2" charset="-122"/>
                <a:cs typeface="Times New Roman" pitchFamily="18" charset="0"/>
              </a:rPr>
              <a:t>i</a:t>
            </a:r>
            <a:r>
              <a:rPr lang="en-US" altLang="zh-CN" sz="2800" baseline="-25000" dirty="0">
                <a:latin typeface="Times New Roman" pitchFamily="18" charset="0"/>
                <a:ea typeface="SimSun" pitchFamily="2" charset="-122"/>
                <a:cs typeface="Times New Roman" pitchFamily="18" charset="0"/>
              </a:rPr>
              <a:t>+1</a:t>
            </a:r>
            <a:r>
              <a:rPr lang="en-US" altLang="zh-CN" sz="1800" dirty="0">
                <a:latin typeface="Times New Roman" pitchFamily="18" charset="0"/>
                <a:ea typeface="SimSun" pitchFamily="2" charset="-122"/>
                <a:cs typeface="Times New Roman" pitchFamily="18" charset="0"/>
              </a:rPr>
              <a:t>)</a:t>
            </a:r>
            <a:r>
              <a:rPr lang="zh-CN" altLang="en-US" sz="1800" dirty="0">
                <a:latin typeface="Times New Roman" pitchFamily="18" charset="0"/>
                <a:ea typeface="SimSun" pitchFamily="2" charset="-122"/>
                <a:cs typeface="Times New Roman" pitchFamily="18" charset="0"/>
              </a:rPr>
              <a:t>是点</a:t>
            </a:r>
            <a:r>
              <a:rPr lang="en-US" altLang="zh-CN" sz="1800" i="1" dirty="0">
                <a:latin typeface="Times New Roman" pitchFamily="18" charset="0"/>
                <a:ea typeface="SimSun" pitchFamily="2" charset="-122"/>
                <a:cs typeface="Times New Roman" pitchFamily="18" charset="0"/>
              </a:rPr>
              <a:t>x</a:t>
            </a:r>
            <a:r>
              <a:rPr lang="zh-CN" altLang="en-US" sz="1800" dirty="0">
                <a:latin typeface="Times New Roman" pitchFamily="18" charset="0"/>
                <a:ea typeface="SimSun" pitchFamily="2" charset="-122"/>
                <a:cs typeface="Times New Roman" pitchFamily="18" charset="0"/>
              </a:rPr>
              <a:t>的儿子</a:t>
            </a:r>
            <a:r>
              <a:rPr lang="en-US" altLang="zh-CN" sz="1800"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，即点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的儿子集合。实际上，</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就是显式约束</a:t>
            </a:r>
            <a:r>
              <a:rPr lang="en-US" i="1" dirty="0">
                <a:latin typeface="Times New Roman" pitchFamily="18" charset="0"/>
                <a:ea typeface="SimSun" pitchFamily="2" charset="-122"/>
                <a:cs typeface="Times New Roman" pitchFamily="18" charset="0"/>
              </a:rPr>
              <a:t>x</a:t>
            </a:r>
            <a:r>
              <a:rPr lang="en-US" sz="28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1 ≤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中的</a:t>
            </a:r>
            <a:r>
              <a:rPr lang="en-US"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  </a:t>
            </a:r>
          </a:p>
          <a:p>
            <a:pPr marL="914400" lvl="3" indent="-457200">
              <a:lnSpc>
                <a:spcPct val="180000"/>
              </a:lnSpc>
              <a:buFont typeface="Symbol"/>
              <a:buChar char="·"/>
            </a:pPr>
            <a:r>
              <a:rPr lang="zh-CN" altLang="en-US" dirty="0">
                <a:latin typeface="Times New Roman" pitchFamily="18" charset="0"/>
                <a:ea typeface="SimSun" pitchFamily="2" charset="-122"/>
                <a:cs typeface="Times New Roman" pitchFamily="18" charset="0"/>
              </a:rPr>
              <a:t>但因为前面</a:t>
            </a:r>
            <a:r>
              <a:rPr lang="en-US" altLang="zh-CN" i="1"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维的取值都已经确定，导致点</a:t>
            </a:r>
            <a:r>
              <a:rPr lang="en-US" altLang="zh-CN" i="1" dirty="0">
                <a:latin typeface="Times New Roman" pitchFamily="18" charset="0"/>
                <a:ea typeface="SimSun" pitchFamily="2" charset="-122"/>
                <a:cs typeface="Times New Roman" pitchFamily="18" charset="0"/>
              </a:rPr>
              <a:t>x=</a:t>
            </a:r>
            <a:r>
              <a:rPr lang="en-US" altLang="zh-CN" sz="1800" dirty="0">
                <a:latin typeface="Times New Roman" pitchFamily="18" charset="0"/>
                <a:ea typeface="SimSun" pitchFamily="2" charset="-122"/>
                <a:cs typeface="Times New Roman" pitchFamily="18" charset="0"/>
              </a:rPr>
              <a:t> (</a:t>
            </a:r>
            <a:r>
              <a:rPr lang="en-US" altLang="zh-CN" sz="1800" i="1" dirty="0">
                <a:latin typeface="Times New Roman" pitchFamily="18" charset="0"/>
                <a:ea typeface="SimSun" pitchFamily="2" charset="-122"/>
                <a:cs typeface="Times New Roman" pitchFamily="18" charset="0"/>
              </a:rPr>
              <a:t>x</a:t>
            </a:r>
            <a:r>
              <a:rPr lang="en-US" altLang="zh-CN" sz="2800" baseline="-25000" dirty="0">
                <a:latin typeface="Times New Roman" pitchFamily="18" charset="0"/>
                <a:ea typeface="SimSun" pitchFamily="2" charset="-122"/>
                <a:cs typeface="Times New Roman" pitchFamily="18" charset="0"/>
              </a:rPr>
              <a:t>1</a:t>
            </a:r>
            <a:r>
              <a:rPr lang="en-US" altLang="zh-CN" sz="1800" dirty="0">
                <a:latin typeface="Times New Roman" pitchFamily="18" charset="0"/>
                <a:ea typeface="SimSun" pitchFamily="2" charset="-122"/>
                <a:cs typeface="Times New Roman" pitchFamily="18" charset="0"/>
              </a:rPr>
              <a:t>, </a:t>
            </a:r>
            <a:r>
              <a:rPr lang="en-US" altLang="zh-CN" sz="1800" i="1" dirty="0">
                <a:latin typeface="Times New Roman" pitchFamily="18" charset="0"/>
                <a:ea typeface="SimSun" pitchFamily="2" charset="-122"/>
                <a:cs typeface="Times New Roman" pitchFamily="18" charset="0"/>
              </a:rPr>
              <a:t>x</a:t>
            </a:r>
            <a:r>
              <a:rPr lang="en-US" altLang="zh-CN" sz="2800" baseline="-25000" dirty="0">
                <a:latin typeface="Times New Roman" pitchFamily="18" charset="0"/>
                <a:ea typeface="SimSun" pitchFamily="2" charset="-122"/>
                <a:cs typeface="Times New Roman" pitchFamily="18" charset="0"/>
              </a:rPr>
              <a:t>2</a:t>
            </a:r>
            <a:r>
              <a:rPr lang="en-US" altLang="zh-CN" sz="1800" dirty="0">
                <a:latin typeface="Times New Roman" pitchFamily="18" charset="0"/>
                <a:ea typeface="SimSun" pitchFamily="2" charset="-122"/>
                <a:cs typeface="Times New Roman" pitchFamily="18" charset="0"/>
              </a:rPr>
              <a:t>, …, </a:t>
            </a:r>
            <a:r>
              <a:rPr lang="en-US" altLang="zh-CN" sz="1800" i="1" dirty="0">
                <a:latin typeface="Times New Roman" pitchFamily="18" charset="0"/>
                <a:ea typeface="SimSun" pitchFamily="2" charset="-122"/>
                <a:cs typeface="Times New Roman" pitchFamily="18" charset="0"/>
              </a:rPr>
              <a:t>x</a:t>
            </a:r>
            <a:r>
              <a:rPr lang="en-US" altLang="zh-CN" sz="2800" i="1" baseline="-25000" dirty="0">
                <a:latin typeface="Times New Roman" pitchFamily="18" charset="0"/>
                <a:ea typeface="SimSun" pitchFamily="2" charset="-122"/>
                <a:cs typeface="Times New Roman" pitchFamily="18" charset="0"/>
              </a:rPr>
              <a:t>i</a:t>
            </a:r>
            <a:r>
              <a:rPr lang="en-US" altLang="zh-CN" sz="1800"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的实际儿子集合比</a:t>
            </a:r>
            <a:r>
              <a:rPr lang="en-US" altLang="zh-CN" i="1" dirty="0">
                <a:latin typeface="Times New Roman" pitchFamily="18" charset="0"/>
                <a:ea typeface="SimSun" pitchFamily="2" charset="-122"/>
                <a:cs typeface="Times New Roman" pitchFamily="18" charset="0"/>
              </a:rPr>
              <a:t>S</a:t>
            </a:r>
            <a:r>
              <a:rPr lang="en-US" altLang="zh-CN" i="1" baseline="-25000" dirty="0">
                <a:latin typeface="Times New Roman" pitchFamily="18" charset="0"/>
                <a:ea typeface="SimSun" pitchFamily="2" charset="-122"/>
                <a:cs typeface="Times New Roman" pitchFamily="18" charset="0"/>
              </a:rPr>
              <a:t>i</a:t>
            </a:r>
            <a:r>
              <a:rPr lang="en-US" altLang="zh-CN"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小得多</a:t>
            </a:r>
            <a:r>
              <a:rPr lang="en-US" altLang="zh-CN" dirty="0">
                <a:latin typeface="Times New Roman" pitchFamily="18" charset="0"/>
                <a:ea typeface="SimSun" pitchFamily="2" charset="-122"/>
                <a:cs typeface="Times New Roman" pitchFamily="18" charset="0"/>
              </a:rPr>
              <a:t>.  </a:t>
            </a:r>
          </a:p>
          <a:p>
            <a:pPr marL="457200" lvl="2" indent="-457200">
              <a:lnSpc>
                <a:spcPct val="180000"/>
              </a:lnSpc>
              <a:buFont typeface="Symbol"/>
              <a:buChar char="·"/>
            </a:pPr>
            <a:r>
              <a:rPr lang="zh-CN" altLang="en-US" sz="2000" b="1" dirty="0">
                <a:solidFill>
                  <a:srgbClr val="0000FF"/>
                </a:solidFill>
                <a:latin typeface="Times New Roman" pitchFamily="18" charset="0"/>
                <a:ea typeface="SimSun" pitchFamily="2" charset="-122"/>
                <a:cs typeface="Times New Roman" pitchFamily="18" charset="0"/>
              </a:rPr>
              <a:t>答案函数</a:t>
            </a:r>
            <a:r>
              <a:rPr lang="en-US" dirty="0">
                <a:latin typeface="Times New Roman" pitchFamily="18" charset="0"/>
                <a:ea typeface="SimSun" pitchFamily="2" charset="-122"/>
                <a:cs typeface="Times New Roman" pitchFamily="18" charset="0"/>
              </a:rPr>
              <a:t>Answer(</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cap="small" dirty="0">
                <a:latin typeface="Times New Roman" pitchFamily="18" charset="0"/>
                <a:ea typeface="SimSun" pitchFamily="2" charset="-122"/>
                <a:cs typeface="Times New Roman" pitchFamily="18" charset="0"/>
              </a:rPr>
              <a:t>yes</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表示点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是答案点，否则</a:t>
            </a:r>
            <a:r>
              <a:rPr lang="en-US" dirty="0">
                <a:latin typeface="Times New Roman" pitchFamily="18" charset="0"/>
                <a:ea typeface="SimSun" pitchFamily="2" charset="-122"/>
                <a:cs typeface="Times New Roman" pitchFamily="18" charset="0"/>
              </a:rPr>
              <a:t>Answer(</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 </a:t>
            </a:r>
            <a:r>
              <a:rPr lang="en-US" cap="small" dirty="0">
                <a:latin typeface="Times New Roman" pitchFamily="18" charset="0"/>
                <a:ea typeface="SimSun" pitchFamily="2" charset="-122"/>
                <a:cs typeface="Times New Roman" pitchFamily="18" charset="0"/>
              </a:rPr>
              <a:t>no</a:t>
            </a:r>
            <a:r>
              <a:rPr lang="zh-CN" altLang="en-US" dirty="0">
                <a:latin typeface="Times New Roman" pitchFamily="18" charset="0"/>
                <a:ea typeface="SimSun" pitchFamily="2" charset="-122"/>
                <a:cs typeface="Times New Roman" pitchFamily="18" charset="0"/>
              </a:rPr>
              <a:t>。函数</a:t>
            </a:r>
            <a:r>
              <a:rPr lang="en-US" dirty="0">
                <a:latin typeface="Times New Roman" pitchFamily="18" charset="0"/>
                <a:ea typeface="SimSun" pitchFamily="2" charset="-122"/>
                <a:cs typeface="Times New Roman" pitchFamily="18" charset="0"/>
              </a:rPr>
              <a:t>Answer</a:t>
            </a:r>
            <a:r>
              <a:rPr lang="zh-CN" altLang="en-US" dirty="0">
                <a:latin typeface="Times New Roman" pitchFamily="18" charset="0"/>
                <a:ea typeface="SimSun" pitchFamily="2" charset="-122"/>
                <a:cs typeface="Times New Roman" pitchFamily="18" charset="0"/>
              </a:rPr>
              <a:t>实际上是检查隐式约束是否成立。 </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2132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16-9</a:t>
            </a:r>
          </a:p>
        </p:txBody>
      </p:sp>
      <p:sp>
        <p:nvSpPr>
          <p:cNvPr id="3" name="TextBox 2"/>
          <p:cNvSpPr txBox="1"/>
          <p:nvPr/>
        </p:nvSpPr>
        <p:spPr>
          <a:xfrm>
            <a:off x="876300" y="762000"/>
            <a:ext cx="8191500" cy="5216813"/>
          </a:xfrm>
          <a:prstGeom prst="rect">
            <a:avLst/>
          </a:prstGeom>
          <a:noFill/>
        </p:spPr>
        <p:txBody>
          <a:bodyPr wrap="square" rtlCol="0">
            <a:spAutoFit/>
          </a:bodyPr>
          <a:lstStyle/>
          <a:p>
            <a:pPr marL="465138" indent="-465138" algn="just">
              <a:lnSpc>
                <a:spcPct val="15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回溯法采用深度优先，下面递归算法描述回溯法的通用算法。</a:t>
            </a:r>
            <a:endParaRPr lang="en-US" altLang="zh-CN" dirty="0">
              <a:latin typeface="Times New Roman" pitchFamily="18" charset="0"/>
              <a:ea typeface="SimSun" pitchFamily="2" charset="-122"/>
              <a:cs typeface="Times New Roman" pitchFamily="18" charset="0"/>
            </a:endParaRPr>
          </a:p>
          <a:p>
            <a:pPr marL="465138" indent="-465138" algn="just">
              <a:lnSpc>
                <a:spcPct val="150000"/>
              </a:lnSpc>
              <a:buFont typeface="Symbol" panose="05050102010706020507" pitchFamily="18" charset="2"/>
              <a:buChar char="·"/>
            </a:pPr>
            <a:r>
              <a:rPr lang="en-US" dirty="0">
                <a:latin typeface="Times New Roman" pitchFamily="18" charset="0"/>
                <a:ea typeface="SimSun" pitchFamily="2" charset="-122"/>
                <a:cs typeface="Times New Roman" pitchFamily="18" charset="0"/>
              </a:rPr>
              <a:t>Backtrack(</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表示从第</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层的某个点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开始搜索以</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为根的子树。如调用</a:t>
            </a:r>
            <a:r>
              <a:rPr lang="en-US" dirty="0">
                <a:latin typeface="Times New Roman" pitchFamily="18" charset="0"/>
                <a:ea typeface="SimSun" pitchFamily="2" charset="-122"/>
                <a:cs typeface="Times New Roman" pitchFamily="18" charset="0"/>
              </a:rPr>
              <a:t>Backtrack(1)</a:t>
            </a:r>
            <a:r>
              <a:rPr lang="zh-CN" altLang="en-US" dirty="0">
                <a:latin typeface="Times New Roman" pitchFamily="18" charset="0"/>
                <a:ea typeface="SimSun" pitchFamily="2" charset="-122"/>
                <a:cs typeface="Times New Roman" pitchFamily="18" charset="0"/>
              </a:rPr>
              <a:t>即可实现对整棵树的搜索。</a:t>
            </a:r>
            <a:endParaRPr lang="en-US" dirty="0"/>
          </a:p>
          <a:p>
            <a:r>
              <a:rPr lang="en-US" b="1" dirty="0">
                <a:latin typeface="Times New Roman" pitchFamily="18" charset="0"/>
                <a:ea typeface="SimSun" pitchFamily="2" charset="-122"/>
                <a:cs typeface="Times New Roman" pitchFamily="18" charset="0"/>
              </a:rPr>
              <a:t>Backtrack</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p>
          <a:p>
            <a:r>
              <a:rPr lang="en-US" dirty="0">
                <a:latin typeface="Times New Roman" pitchFamily="18" charset="0"/>
                <a:ea typeface="SimSun" pitchFamily="2" charset="-122"/>
                <a:cs typeface="Times New Roman" pitchFamily="18" charset="0"/>
              </a:rPr>
              <a:t>1.   //input: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点</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的前</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维的值已确定</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并作为算法的输入</a:t>
            </a:r>
            <a:endParaRPr lang="en-US" dirty="0">
              <a:latin typeface="Times New Roman" pitchFamily="18" charset="0"/>
              <a:ea typeface="SimSun" pitchFamily="2" charset="-122"/>
              <a:cs typeface="Times New Roman" pitchFamily="18" charset="0"/>
            </a:endParaRPr>
          </a:p>
          <a:p>
            <a:r>
              <a:rPr lang="en-US" dirty="0">
                <a:latin typeface="Times New Roman" pitchFamily="18" charset="0"/>
                <a:ea typeface="SimSun" pitchFamily="2" charset="-122"/>
                <a:cs typeface="Times New Roman" pitchFamily="18" charset="0"/>
              </a:rPr>
              <a:t>2.   //output: 	</a:t>
            </a:r>
            <a:r>
              <a:rPr lang="zh-CN" altLang="en-US" dirty="0">
                <a:latin typeface="Times New Roman" pitchFamily="18" charset="0"/>
                <a:ea typeface="SimSun" pitchFamily="2" charset="-122"/>
                <a:cs typeface="Times New Roman" pitchFamily="18" charset="0"/>
              </a:rPr>
              <a:t>所有以 </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为根的子树中的答案点。</a:t>
            </a:r>
            <a:endParaRPr lang="en-US" dirty="0">
              <a:latin typeface="Times New Roman" pitchFamily="18" charset="0"/>
              <a:ea typeface="SimSun" pitchFamily="2" charset="-122"/>
              <a:cs typeface="Times New Roman" pitchFamily="18" charset="0"/>
            </a:endParaRPr>
          </a:p>
          <a:p>
            <a:pPr lvl="0"/>
            <a:r>
              <a:rPr lang="en-US" dirty="0">
                <a:latin typeface="Times New Roman" pitchFamily="18" charset="0"/>
                <a:ea typeface="SimSun" pitchFamily="2" charset="-122"/>
                <a:cs typeface="Times New Roman" pitchFamily="18" charset="0"/>
              </a:rPr>
              <a:t>3.   </a:t>
            </a:r>
            <a:r>
              <a:rPr lang="en-US" b="1" dirty="0">
                <a:latin typeface="Times New Roman" pitchFamily="18" charset="0"/>
                <a:ea typeface="SimSun" pitchFamily="2" charset="-122"/>
                <a:cs typeface="Times New Roman" pitchFamily="18" charset="0"/>
              </a:rPr>
              <a:t>for</a:t>
            </a:r>
            <a:r>
              <a:rPr lang="en-US" dirty="0">
                <a:latin typeface="Times New Roman" pitchFamily="18" charset="0"/>
                <a:ea typeface="SimSun" pitchFamily="2" charset="-122"/>
                <a:cs typeface="Times New Roman" pitchFamily="18" charset="0"/>
              </a:rPr>
              <a:t> each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T</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[1], </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[2], …, </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k</a:t>
            </a:r>
            <a:r>
              <a:rPr lang="en-US" dirty="0">
                <a:solidFill>
                  <a:srgbClr val="0000FF"/>
                </a:solidFill>
                <a:latin typeface="Times New Roman" pitchFamily="18" charset="0"/>
                <a:ea typeface="SimSun" pitchFamily="2" charset="-122"/>
                <a:cs typeface="Times New Roman" pitchFamily="18" charset="0"/>
              </a:rPr>
              <a:t>-1]) </a:t>
            </a:r>
            <a:r>
              <a:rPr lang="en-US" b="1" dirty="0">
                <a:latin typeface="Times New Roman" pitchFamily="18" charset="0"/>
                <a:ea typeface="SimSun" pitchFamily="2" charset="-122"/>
                <a:cs typeface="Times New Roman" pitchFamily="18" charset="0"/>
              </a:rPr>
              <a:t>do  //</a:t>
            </a:r>
            <a:r>
              <a:rPr lang="zh-CN" altLang="en-US" b="1" dirty="0">
                <a:latin typeface="Times New Roman" pitchFamily="18" charset="0"/>
                <a:ea typeface="SimSun" pitchFamily="2" charset="-122"/>
                <a:cs typeface="Times New Roman" pitchFamily="18" charset="0"/>
              </a:rPr>
              <a:t>检查</a:t>
            </a:r>
            <a:r>
              <a:rPr lang="en-US" altLang="zh-CN" b="1" i="1" dirty="0">
                <a:latin typeface="Times New Roman" pitchFamily="18" charset="0"/>
                <a:ea typeface="SimSun" pitchFamily="2" charset="-122"/>
                <a:cs typeface="Times New Roman" pitchFamily="18" charset="0"/>
              </a:rPr>
              <a:t>x</a:t>
            </a:r>
            <a:r>
              <a:rPr lang="zh-CN" altLang="en-US" b="1" dirty="0">
                <a:latin typeface="Times New Roman" pitchFamily="18" charset="0"/>
                <a:ea typeface="SimSun" pitchFamily="2" charset="-122"/>
                <a:cs typeface="Times New Roman" pitchFamily="18" charset="0"/>
              </a:rPr>
              <a:t>的每一个儿子节点</a:t>
            </a:r>
            <a:endParaRPr lang="en-US" b="1"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4.</a:t>
            </a:r>
            <a:r>
              <a:rPr lang="en-US" b="1" dirty="0">
                <a:latin typeface="Times New Roman" pitchFamily="18" charset="0"/>
                <a:ea typeface="SimSun" pitchFamily="2" charset="-122"/>
                <a:cs typeface="Times New Roman" pitchFamily="18" charset="0"/>
              </a:rPr>
              <a:t>    	   if</a:t>
            </a:r>
            <a:r>
              <a:rPr lang="en-US" dirty="0">
                <a:latin typeface="Times New Roman" pitchFamily="18" charset="0"/>
                <a:ea typeface="SimSun" pitchFamily="2" charset="-122"/>
                <a:cs typeface="Times New Roman" pitchFamily="18" charset="0"/>
              </a:rPr>
              <a:t> </a:t>
            </a:r>
            <a:r>
              <a:rPr lang="en-US" i="1" dirty="0">
                <a:solidFill>
                  <a:srgbClr val="0000FF"/>
                </a:solidFill>
                <a:latin typeface="Times New Roman" pitchFamily="18" charset="0"/>
                <a:ea typeface="SimSun" pitchFamily="2" charset="-122"/>
                <a:cs typeface="Times New Roman" pitchFamily="18" charset="0"/>
              </a:rPr>
              <a:t>B</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[1], </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[2], …, </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k</a:t>
            </a:r>
            <a:r>
              <a:rPr lang="en-US" dirty="0">
                <a:solidFill>
                  <a:srgbClr val="0000FF"/>
                </a:solidFill>
                <a:latin typeface="Times New Roman" pitchFamily="18" charset="0"/>
                <a:ea typeface="SimSun" pitchFamily="2" charset="-122"/>
                <a:cs typeface="Times New Roman" pitchFamily="18" charset="0"/>
              </a:rPr>
              <a:t>-1], </a:t>
            </a:r>
            <a:r>
              <a:rPr lang="en-US" i="1" dirty="0">
                <a:solidFill>
                  <a:srgbClr val="0000FF"/>
                </a:solidFill>
                <a:latin typeface="Times New Roman" pitchFamily="18" charset="0"/>
                <a:ea typeface="SimSun" pitchFamily="2" charset="-122"/>
                <a:cs typeface="Times New Roman" pitchFamily="18" charset="0"/>
              </a:rPr>
              <a:t>x</a:t>
            </a:r>
            <a:r>
              <a:rPr lang="en-US" dirty="0">
                <a:solidFill>
                  <a:srgbClr val="0000FF"/>
                </a:solidFill>
                <a:latin typeface="Times New Roman" pitchFamily="18" charset="0"/>
                <a:ea typeface="SimSun" pitchFamily="2" charset="-122"/>
                <a:cs typeface="Times New Roman" pitchFamily="18" charset="0"/>
              </a:rPr>
              <a:t>[</a:t>
            </a:r>
            <a:r>
              <a:rPr lang="en-US" i="1" dirty="0">
                <a:solidFill>
                  <a:srgbClr val="0000FF"/>
                </a:solidFill>
                <a:latin typeface="Times New Roman" pitchFamily="18" charset="0"/>
                <a:ea typeface="SimSun" pitchFamily="2" charset="-122"/>
                <a:cs typeface="Times New Roman" pitchFamily="18" charset="0"/>
              </a:rPr>
              <a:t>k</a:t>
            </a:r>
            <a:r>
              <a:rPr lang="en-US" dirty="0">
                <a:solidFill>
                  <a:srgbClr val="0000FF"/>
                </a:solidFill>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cap="small" dirty="0">
                <a:latin typeface="Times New Roman" pitchFamily="18" charset="0"/>
                <a:ea typeface="SimSun" pitchFamily="2" charset="-122"/>
                <a:cs typeface="Times New Roman" pitchFamily="18" charset="0"/>
              </a:rPr>
              <a:t>true //</a:t>
            </a:r>
            <a:r>
              <a:rPr lang="zh-CN" altLang="en-US" cap="small" dirty="0">
                <a:latin typeface="Times New Roman" pitchFamily="18" charset="0"/>
                <a:ea typeface="SimSun" pitchFamily="2" charset="-122"/>
                <a:cs typeface="Times New Roman" pitchFamily="18" charset="0"/>
              </a:rPr>
              <a:t>限界函数检查这个儿子是否是活点？</a:t>
            </a:r>
            <a:endParaRPr lang="en-US" cap="small"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5.</a:t>
            </a:r>
            <a:r>
              <a:rPr lang="en-US" b="1" dirty="0">
                <a:latin typeface="Times New Roman" pitchFamily="18" charset="0"/>
                <a:ea typeface="SimSun" pitchFamily="2" charset="-122"/>
                <a:cs typeface="Times New Roman" pitchFamily="18" charset="0"/>
              </a:rPr>
              <a:t> 		then	if</a:t>
            </a:r>
            <a:r>
              <a:rPr lang="en-US" dirty="0">
                <a:latin typeface="Times New Roman" pitchFamily="18" charset="0"/>
                <a:ea typeface="SimSun" pitchFamily="2" charset="-122"/>
                <a:cs typeface="Times New Roman" pitchFamily="18" charset="0"/>
              </a:rPr>
              <a:t> Answer(</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[2], …,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cap="small" dirty="0">
                <a:latin typeface="Times New Roman" pitchFamily="18" charset="0"/>
                <a:ea typeface="SimSun" pitchFamily="2" charset="-122"/>
                <a:cs typeface="Times New Roman" pitchFamily="18" charset="0"/>
              </a:rPr>
              <a:t>yes</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若成立，</a:t>
            </a:r>
            <a:r>
              <a:rPr lang="en-US" altLang="zh-CN" i="1" dirty="0">
                <a:latin typeface="Times New Roman" pitchFamily="18" charset="0"/>
                <a:ea typeface="SimSun" pitchFamily="2" charset="-122"/>
                <a:cs typeface="Times New Roman" pitchFamily="18" charset="0"/>
              </a:rPr>
              <a:t>k=n</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6.</a:t>
            </a:r>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output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p>
          <a:p>
            <a:pPr marL="457200" lvl="0" indent="-457200"/>
            <a:r>
              <a:rPr lang="en-US" dirty="0">
                <a:latin typeface="Times New Roman" pitchFamily="18" charset="0"/>
                <a:ea typeface="SimSun" pitchFamily="2" charset="-122"/>
                <a:cs typeface="Times New Roman" pitchFamily="18" charset="0"/>
              </a:rPr>
              <a:t>7.</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8.</a:t>
            </a:r>
            <a:r>
              <a:rPr lang="en-US" b="1" dirty="0">
                <a:latin typeface="Times New Roman" pitchFamily="18" charset="0"/>
                <a:ea typeface="SimSun" pitchFamily="2" charset="-122"/>
                <a:cs typeface="Times New Roman" pitchFamily="18" charset="0"/>
              </a:rPr>
              <a:t> 			if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&lt; </a:t>
            </a:r>
            <a:r>
              <a:rPr lang="en-US" i="1" dirty="0">
                <a:latin typeface="Times New Roman" pitchFamily="18" charset="0"/>
                <a:ea typeface="SimSun" pitchFamily="2" charset="-122"/>
                <a:cs typeface="Times New Roman" pitchFamily="18" charset="0"/>
              </a:rPr>
              <a:t>n</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9.</a:t>
            </a:r>
            <a:r>
              <a:rPr lang="en-US" b="1" dirty="0">
                <a:latin typeface="Times New Roman" pitchFamily="18" charset="0"/>
                <a:ea typeface="SimSun" pitchFamily="2" charset="-122"/>
                <a:cs typeface="Times New Roman" pitchFamily="18" charset="0"/>
              </a:rPr>
              <a:t> 				then</a:t>
            </a:r>
            <a:r>
              <a:rPr lang="en-US" dirty="0">
                <a:latin typeface="Times New Roman" pitchFamily="18" charset="0"/>
                <a:ea typeface="SimSun" pitchFamily="2" charset="-122"/>
                <a:cs typeface="Times New Roman" pitchFamily="18" charset="0"/>
              </a:rPr>
              <a:t> Backtrack(</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10.</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endif</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11.</a:t>
            </a:r>
            <a:r>
              <a:rPr lang="en-US" b="1" dirty="0">
                <a:latin typeface="Times New Roman" pitchFamily="18" charset="0"/>
                <a:ea typeface="SimSun" pitchFamily="2" charset="-122"/>
                <a:cs typeface="Times New Roman" pitchFamily="18" charset="0"/>
              </a:rPr>
              <a:t> 	  endif</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12.</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endfor</a:t>
            </a:r>
            <a:endParaRPr lang="en-US" dirty="0">
              <a:latin typeface="Times New Roman" pitchFamily="18" charset="0"/>
              <a:ea typeface="SimSun" pitchFamily="2" charset="-122"/>
              <a:cs typeface="Times New Roman" pitchFamily="18" charset="0"/>
            </a:endParaRPr>
          </a:p>
          <a:p>
            <a:pPr marL="457200" lvl="0" indent="-457200"/>
            <a:r>
              <a:rPr lang="en-US" dirty="0">
                <a:latin typeface="Times New Roman" pitchFamily="18" charset="0"/>
                <a:ea typeface="SimSun" pitchFamily="2" charset="-122"/>
                <a:cs typeface="Times New Roman" pitchFamily="18" charset="0"/>
              </a:rPr>
              <a:t>13.</a:t>
            </a:r>
            <a:r>
              <a:rPr lang="en-US" b="1" dirty="0">
                <a:latin typeface="Times New Roman" pitchFamily="18" charset="0"/>
                <a:ea typeface="SimSun" pitchFamily="2" charset="-122"/>
                <a:cs typeface="Times New Roman" pitchFamily="18" charset="0"/>
              </a:rPr>
              <a:t> End</a:t>
            </a:r>
            <a:endParaRPr lang="en-US" dirty="0">
              <a:latin typeface="Times New Roman" pitchFamily="18" charset="0"/>
              <a:ea typeface="SimSun" pitchFamily="2" charset="-122"/>
              <a:cs typeface="Times New Roman" pitchFamily="18" charset="0"/>
            </a:endParaRPr>
          </a:p>
        </p:txBody>
      </p:sp>
      <p:sp>
        <p:nvSpPr>
          <p:cNvPr id="4" name="矩形 3">
            <a:extLst>
              <a:ext uri="{FF2B5EF4-FFF2-40B4-BE49-F238E27FC236}">
                <a16:creationId xmlns:a16="http://schemas.microsoft.com/office/drawing/2014/main" id="{11EA3EB6-233B-FD42-3B2D-1517D25FB940}"/>
              </a:ext>
            </a:extLst>
          </p:cNvPr>
          <p:cNvSpPr/>
          <p:nvPr/>
        </p:nvSpPr>
        <p:spPr>
          <a:xfrm>
            <a:off x="876300" y="2057400"/>
            <a:ext cx="8191500" cy="39214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34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32080</TotalTime>
  <Words>4773</Words>
  <Application>Microsoft Office PowerPoint</Application>
  <PresentationFormat>全屏显示(4:3)</PresentationFormat>
  <Paragraphs>310</Paragraphs>
  <Slides>26</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6" baseType="lpstr">
      <vt:lpstr>楷体</vt:lpstr>
      <vt:lpstr>宋体</vt:lpstr>
      <vt:lpstr>Arial</vt:lpstr>
      <vt:lpstr>Calibri</vt:lpstr>
      <vt:lpstr>Cambria Math</vt:lpstr>
      <vt:lpstr>Symbol</vt:lpstr>
      <vt:lpstr>Times New Roman</vt:lpstr>
      <vt:lpstr>Office Theme</vt:lpstr>
      <vt:lpstr>Picture</vt:lpstr>
      <vt:lpstr>Microsoft Word Picture</vt:lpstr>
      <vt:lpstr>第 16 章 穷举搜索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1366</cp:revision>
  <dcterms:created xsi:type="dcterms:W3CDTF">2013-04-07T22:24:56Z</dcterms:created>
  <dcterms:modified xsi:type="dcterms:W3CDTF">2025-03-21T05:52:15Z</dcterms:modified>
</cp:coreProperties>
</file>