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8" r:id="rId3"/>
    <p:sldId id="267" r:id="rId4"/>
    <p:sldId id="257" r:id="rId5"/>
    <p:sldId id="258" r:id="rId6"/>
    <p:sldId id="259" r:id="rId7"/>
    <p:sldId id="266" r:id="rId8"/>
    <p:sldId id="275" r:id="rId9"/>
    <p:sldId id="261" r:id="rId10"/>
    <p:sldId id="271" r:id="rId11"/>
    <p:sldId id="262" r:id="rId12"/>
    <p:sldId id="263" r:id="rId13"/>
    <p:sldId id="264" r:id="rId14"/>
    <p:sldId id="265" r:id="rId15"/>
    <p:sldId id="272" r:id="rId16"/>
    <p:sldId id="397" r:id="rId17"/>
    <p:sldId id="269" r:id="rId18"/>
    <p:sldId id="270" r:id="rId19"/>
    <p:sldId id="276" r:id="rId20"/>
    <p:sldId id="274" r:id="rId21"/>
    <p:sldId id="277" r:id="rId22"/>
    <p:sldId id="298" r:id="rId23"/>
    <p:sldId id="396" r:id="rId24"/>
    <p:sldId id="299" r:id="rId25"/>
    <p:sldId id="300" r:id="rId26"/>
    <p:sldId id="301" r:id="rId27"/>
    <p:sldId id="302" r:id="rId28"/>
    <p:sldId id="311" r:id="rId29"/>
    <p:sldId id="304" r:id="rId30"/>
    <p:sldId id="305" r:id="rId31"/>
    <p:sldId id="306" r:id="rId32"/>
    <p:sldId id="307" r:id="rId33"/>
    <p:sldId id="395" r:id="rId34"/>
    <p:sldId id="27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8282" autoAdjust="0"/>
  </p:normalViewPr>
  <p:slideViewPr>
    <p:cSldViewPr>
      <p:cViewPr varScale="1">
        <p:scale>
          <a:sx n="56" d="100"/>
          <a:sy n="56" d="100"/>
        </p:scale>
        <p:origin x="1532"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4D785B-F163-43CF-B981-E877DF1DF71D}" type="datetimeFigureOut">
              <a:rPr lang="en-US" smtClean="0"/>
              <a:t>11/29/2024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506B48-D5BD-43D4-8162-7817950034B5}" type="slidenum">
              <a:rPr lang="en-US" smtClean="0"/>
              <a:t>‹#›</a:t>
            </a:fld>
            <a:endParaRPr lang="en-US"/>
          </a:p>
        </p:txBody>
      </p:sp>
    </p:spTree>
    <p:extLst>
      <p:ext uri="{BB962C8B-B14F-4D97-AF65-F5344CB8AC3E}">
        <p14:creationId xmlns:p14="http://schemas.microsoft.com/office/powerpoint/2010/main" val="110383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分而治之</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a:t>
            </a:fld>
            <a:endParaRPr lang="en-US"/>
          </a:p>
        </p:txBody>
      </p:sp>
    </p:spTree>
    <p:extLst>
      <p:ext uri="{BB962C8B-B14F-4D97-AF65-F5344CB8AC3E}">
        <p14:creationId xmlns:p14="http://schemas.microsoft.com/office/powerpoint/2010/main" val="1751752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出，树根的表达式是序列求和中最后一项，树中“两节点”那一层表达式之和就等于序列求和中右边倒数第二项，树中“四节点”那一层表达式之和就是序列求和中的右边倒数第三项。总之，递归树向下发展一层，就相当于序列求和展开一步。</a:t>
            </a:r>
            <a:endParaRPr lang="en-US" altLang="zh-CN" dirty="0"/>
          </a:p>
        </p:txBody>
      </p:sp>
      <p:sp>
        <p:nvSpPr>
          <p:cNvPr id="4" name="灯片编号占位符 3"/>
          <p:cNvSpPr>
            <a:spLocks noGrp="1"/>
          </p:cNvSpPr>
          <p:nvPr>
            <p:ph type="sldNum" sz="quarter" idx="5"/>
          </p:nvPr>
        </p:nvSpPr>
        <p:spPr/>
        <p:txBody>
          <a:bodyPr/>
          <a:lstStyle/>
          <a:p>
            <a:fld id="{8B506B48-D5BD-43D4-8162-7817950034B5}" type="slidenum">
              <a:rPr lang="en-US" smtClean="0"/>
              <a:t>10</a:t>
            </a:fld>
            <a:endParaRPr lang="en-US"/>
          </a:p>
        </p:txBody>
      </p:sp>
    </p:spTree>
    <p:extLst>
      <p:ext uri="{BB962C8B-B14F-4D97-AF65-F5344CB8AC3E}">
        <p14:creationId xmlns:p14="http://schemas.microsoft.com/office/powerpoint/2010/main" val="770691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i="1" dirty="0"/>
              <a:t>k</a:t>
            </a:r>
            <a:r>
              <a:rPr lang="zh-CN" altLang="en-US" dirty="0"/>
              <a:t>的值是决定复杂度的一个重要因素</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11</a:t>
            </a:fld>
            <a:endParaRPr lang="en-US"/>
          </a:p>
        </p:txBody>
      </p:sp>
    </p:spTree>
    <p:extLst>
      <p:ext uri="{BB962C8B-B14F-4D97-AF65-F5344CB8AC3E}">
        <p14:creationId xmlns:p14="http://schemas.microsoft.com/office/powerpoint/2010/main" val="4081132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倒数第二步：见上一讲“例</a:t>
            </a:r>
            <a:r>
              <a:rPr lang="en-US" altLang="zh-CN" sz="12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1.8</a:t>
            </a:r>
            <a:r>
              <a:rPr lang="zh-CN" altLang="en-US" sz="12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中，我们证明了</a:t>
            </a:r>
            <a:r>
              <a:rPr lang="en-US" sz="1200" b="1" dirty="0" err="1">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任何对数函数比多项式函数的阶要小</a:t>
            </a:r>
            <a:r>
              <a:rPr lang="zh-CN" altLang="en-US" sz="1200" b="1" dirty="0">
                <a:solidFill>
                  <a:srgbClr val="0000FF"/>
                </a:solidFill>
                <a:effectLst>
                  <a:outerShdw blurRad="38100" dist="38100" dir="2700000" algn="tl">
                    <a:srgbClr val="C0C0C0"/>
                  </a:outerShdw>
                </a:effectLst>
                <a:latin typeface="宋体" panose="02010600030101010101" pitchFamily="2" charset="-122"/>
                <a:ea typeface="+mn-ea"/>
              </a:rPr>
              <a:t>”，并且，其中最后一个等号的右侧为</a:t>
            </a:r>
            <a:r>
              <a:rPr lang="en-US" altLang="zh-CN" sz="1200" b="1" dirty="0">
                <a:solidFill>
                  <a:srgbClr val="0000FF"/>
                </a:solidFill>
                <a:effectLst>
                  <a:outerShdw blurRad="38100" dist="38100" dir="2700000" algn="tl">
                    <a:srgbClr val="C0C0C0"/>
                  </a:outerShdw>
                </a:effectLst>
                <a:latin typeface="宋体" panose="02010600030101010101" pitchFamily="2" charset="-122"/>
                <a:ea typeface="+mn-ea"/>
              </a:rPr>
              <a:t>O(</a:t>
            </a:r>
            <a:r>
              <a:rPr lang="en-US" altLang="zh-CN" sz="1200" b="1" dirty="0">
                <a:solidFill>
                  <a:srgbClr val="0000FF"/>
                </a:solidFill>
                <a:effectLst>
                  <a:outerShdw blurRad="38100" dist="38100" dir="2700000" algn="tl">
                    <a:srgbClr val="C0C0C0"/>
                  </a:outerShdw>
                </a:effectLst>
                <a:latin typeface="宋体" panose="02010600030101010101" pitchFamily="2" charset="-122"/>
                <a:ea typeface="+mn-ea"/>
                <a:sym typeface="Symbol" panose="05050102010706020507" pitchFamily="18" charset="2"/>
              </a:rPr>
              <a:t></a:t>
            </a:r>
            <a:r>
              <a:rPr lang="en-US" altLang="zh-CN" sz="1200" b="1" dirty="0">
                <a:solidFill>
                  <a:srgbClr val="0000FF"/>
                </a:solidFill>
                <a:effectLst>
                  <a:outerShdw blurRad="38100" dist="38100" dir="2700000" algn="tl">
                    <a:srgbClr val="C0C0C0"/>
                  </a:outerShdw>
                </a:effectLst>
                <a:latin typeface="宋体" panose="02010600030101010101" pitchFamily="2" charset="-122"/>
                <a:ea typeface="+mn-ea"/>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12</a:t>
            </a:fld>
            <a:endParaRPr lang="en-US"/>
          </a:p>
        </p:txBody>
      </p:sp>
    </p:spTree>
    <p:extLst>
      <p:ext uri="{BB962C8B-B14F-4D97-AF65-F5344CB8AC3E}">
        <p14:creationId xmlns:p14="http://schemas.microsoft.com/office/powerpoint/2010/main" val="2582174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a:latin typeface="Times New Roman" pitchFamily="18" charset="0"/>
                <a:ea typeface="SimSun" pitchFamily="2" charset="-122"/>
                <a:cs typeface="Times New Roman" pitchFamily="18" charset="0"/>
                <a:sym typeface="Symbol"/>
              </a:rPr>
              <a:t>求解过程中，第二行，</a:t>
            </a:r>
            <a:r>
              <a:rPr lang="en-US" sz="1200" dirty="0">
                <a:latin typeface="Times New Roman" pitchFamily="18" charset="0"/>
                <a:ea typeface="SimSun" pitchFamily="2" charset="-122"/>
                <a:cs typeface="Times New Roman" pitchFamily="18" charset="0"/>
                <a:sym typeface="Symbol"/>
              </a:rPr>
              <a:t>, not </a:t>
            </a:r>
            <a:r>
              <a:rPr lang="en-US" sz="1200" dirty="0">
                <a:latin typeface="Times New Roman" pitchFamily="18" charset="0"/>
                <a:ea typeface="SimSun" pitchFamily="2" charset="-122"/>
                <a:cs typeface="Times New Roman" pitchFamily="18" charset="0"/>
                <a:sym typeface="Symbol" panose="05050102010706020507" pitchFamily="18" charset="2"/>
              </a:rPr>
              <a:t></a:t>
            </a:r>
          </a:p>
          <a:p>
            <a:r>
              <a:rPr lang="zh-CN" altLang="en-US" dirty="0"/>
              <a:t>例</a:t>
            </a:r>
            <a:r>
              <a:rPr lang="en-US" altLang="zh-CN" dirty="0"/>
              <a:t>2.4</a:t>
            </a:r>
            <a:r>
              <a:rPr lang="zh-CN" altLang="en-US" dirty="0"/>
              <a:t>不适用于主方法</a:t>
            </a:r>
            <a:r>
              <a:rPr lang="en-US" altLang="zh-CN" dirty="0"/>
              <a:t>.</a:t>
            </a:r>
            <a:endParaRPr lang="en-US" dirty="0"/>
          </a:p>
        </p:txBody>
      </p:sp>
      <p:sp>
        <p:nvSpPr>
          <p:cNvPr id="4" name="Slide Number Placeholder 3"/>
          <p:cNvSpPr>
            <a:spLocks noGrp="1"/>
          </p:cNvSpPr>
          <p:nvPr>
            <p:ph type="sldNum" sz="quarter" idx="10"/>
          </p:nvPr>
        </p:nvSpPr>
        <p:spPr/>
        <p:txBody>
          <a:bodyPr/>
          <a:lstStyle/>
          <a:p>
            <a:fld id="{8B506B48-D5BD-43D4-8162-7817950034B5}" type="slidenum">
              <a:rPr lang="en-US" smtClean="0"/>
              <a:t>14</a:t>
            </a:fld>
            <a:endParaRPr lang="en-US"/>
          </a:p>
        </p:txBody>
      </p:sp>
    </p:spTree>
    <p:extLst>
      <p:ext uri="{BB962C8B-B14F-4D97-AF65-F5344CB8AC3E}">
        <p14:creationId xmlns:p14="http://schemas.microsoft.com/office/powerpoint/2010/main" val="1690894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前面的例</a:t>
            </a:r>
            <a:r>
              <a:rPr lang="en-US" altLang="zh-CN" dirty="0"/>
              <a:t>2.4</a:t>
            </a:r>
            <a:r>
              <a:rPr lang="zh-CN" altLang="en-US" dirty="0"/>
              <a:t>就不适合主定理</a:t>
            </a:r>
            <a:r>
              <a:rPr lang="en-US" altLang="zh-CN" dirty="0"/>
              <a:t>.  </a:t>
            </a:r>
            <a:r>
              <a:rPr lang="zh-CN" altLang="en-US" dirty="0"/>
              <a:t>原因是</a:t>
            </a:r>
            <a:r>
              <a:rPr lang="en-US" altLang="zh-CN" dirty="0"/>
              <a:t>f(n) = </a:t>
            </a:r>
            <a:r>
              <a:rPr lang="en-US" altLang="zh-CN" dirty="0" err="1"/>
              <a:t>nlgn</a:t>
            </a:r>
            <a:r>
              <a:rPr lang="zh-CN" altLang="en-US" dirty="0"/>
              <a:t>比</a:t>
            </a:r>
            <a:r>
              <a:rPr lang="en-US" altLang="zh-CN" dirty="0" err="1"/>
              <a:t>n^k</a:t>
            </a:r>
            <a:r>
              <a:rPr lang="en-US" altLang="zh-CN" dirty="0"/>
              <a:t>=n</a:t>
            </a:r>
            <a:r>
              <a:rPr lang="zh-CN" altLang="en-US" dirty="0"/>
              <a:t>的阶数高，但只高了一个</a:t>
            </a:r>
            <a:r>
              <a:rPr lang="en-US" altLang="zh-CN" dirty="0" err="1"/>
              <a:t>lgn</a:t>
            </a:r>
            <a:r>
              <a:rPr lang="en-US" altLang="zh-CN" dirty="0"/>
              <a:t>…</a:t>
            </a:r>
            <a:r>
              <a:rPr lang="zh-CN" altLang="en-US" dirty="0"/>
              <a:t>导致规则</a:t>
            </a:r>
            <a:r>
              <a:rPr lang="en-US" altLang="zh-CN" dirty="0"/>
              <a:t>3</a:t>
            </a:r>
            <a:r>
              <a:rPr lang="zh-CN" altLang="en-US" dirty="0"/>
              <a:t>也不适用</a:t>
            </a:r>
            <a:r>
              <a:rPr lang="en-US" altLang="zh-CN" dirty="0"/>
              <a:t>.</a:t>
            </a:r>
            <a:endParaRPr lang="en-US" dirty="0"/>
          </a:p>
        </p:txBody>
      </p:sp>
      <p:sp>
        <p:nvSpPr>
          <p:cNvPr id="4" name="Slide Number Placeholder 3"/>
          <p:cNvSpPr>
            <a:spLocks noGrp="1"/>
          </p:cNvSpPr>
          <p:nvPr>
            <p:ph type="sldNum" sz="quarter" idx="10"/>
          </p:nvPr>
        </p:nvSpPr>
        <p:spPr/>
        <p:txBody>
          <a:bodyPr/>
          <a:lstStyle/>
          <a:p>
            <a:fld id="{8B506B48-D5BD-43D4-8162-7817950034B5}" type="slidenum">
              <a:rPr lang="en-US" smtClean="0"/>
              <a:t>15</a:t>
            </a:fld>
            <a:endParaRPr lang="en-US"/>
          </a:p>
        </p:txBody>
      </p:sp>
    </p:spTree>
    <p:extLst>
      <p:ext uri="{BB962C8B-B14F-4D97-AF65-F5344CB8AC3E}">
        <p14:creationId xmlns:p14="http://schemas.microsoft.com/office/powerpoint/2010/main" val="2756081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16</a:t>
            </a:fld>
            <a:endParaRPr lang="en-US"/>
          </a:p>
        </p:txBody>
      </p:sp>
    </p:spTree>
    <p:extLst>
      <p:ext uri="{BB962C8B-B14F-4D97-AF65-F5344CB8AC3E}">
        <p14:creationId xmlns:p14="http://schemas.microsoft.com/office/powerpoint/2010/main" val="2217731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这个例子里，每天就一个价格，无论买还是卖，所以同一天买卖，是没有意义的</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17</a:t>
            </a:fld>
            <a:endParaRPr lang="en-US"/>
          </a:p>
        </p:txBody>
      </p:sp>
    </p:spTree>
    <p:extLst>
      <p:ext uri="{BB962C8B-B14F-4D97-AF65-F5344CB8AC3E}">
        <p14:creationId xmlns:p14="http://schemas.microsoft.com/office/powerpoint/2010/main" val="2056810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算法中，求解</a:t>
            </a:r>
            <a:r>
              <a:rPr lang="en-US" altLang="zh-CN" dirty="0"/>
              <a:t>L</a:t>
            </a:r>
            <a:r>
              <a:rPr lang="zh-CN" altLang="en-US" dirty="0"/>
              <a:t>和</a:t>
            </a:r>
            <a:r>
              <a:rPr lang="en-US" altLang="zh-CN" dirty="0"/>
              <a:t>R</a:t>
            </a:r>
            <a:r>
              <a:rPr lang="zh-CN" altLang="en-US" dirty="0"/>
              <a:t>，所用的方法就是“遍历求解”，即：前者是从</a:t>
            </a:r>
            <a:r>
              <a:rPr lang="en-US" altLang="zh-CN" dirty="0"/>
              <a:t>mid down to 0, </a:t>
            </a:r>
            <a:r>
              <a:rPr lang="zh-CN" altLang="en-US" dirty="0"/>
              <a:t>后者从</a:t>
            </a:r>
            <a:r>
              <a:rPr lang="en-US" altLang="zh-CN" dirty="0"/>
              <a:t>mid+1 to n…L+R</a:t>
            </a:r>
            <a:r>
              <a:rPr lang="zh-CN" altLang="en-US" dirty="0"/>
              <a:t>是跨越中点的一个解，即右上图黑色箭头所指代的范围，是结果、不是过程</a:t>
            </a:r>
            <a:r>
              <a:rPr lang="en-US" altLang="zh-CN" dirty="0"/>
              <a:t>.</a:t>
            </a:r>
          </a:p>
          <a:p>
            <a:endParaRPr lang="en-US" altLang="zh-CN" dirty="0"/>
          </a:p>
          <a:p>
            <a:r>
              <a:rPr lang="zh-CN" altLang="en-US" dirty="0"/>
              <a:t>第</a:t>
            </a:r>
            <a:r>
              <a:rPr lang="en-US" altLang="zh-CN" dirty="0"/>
              <a:t>6-7</a:t>
            </a:r>
            <a:r>
              <a:rPr lang="zh-CN" altLang="en-US" dirty="0"/>
              <a:t>行是为了寻找</a:t>
            </a:r>
            <a:r>
              <a:rPr lang="en-US" altLang="zh-CN" dirty="0"/>
              <a:t>L+R</a:t>
            </a:r>
            <a:r>
              <a:rPr lang="zh-CN" altLang="en-US" dirty="0"/>
              <a:t>的最大值做准备</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18</a:t>
            </a:fld>
            <a:endParaRPr lang="en-US"/>
          </a:p>
        </p:txBody>
      </p:sp>
    </p:spTree>
    <p:extLst>
      <p:ext uri="{BB962C8B-B14F-4D97-AF65-F5344CB8AC3E}">
        <p14:creationId xmlns:p14="http://schemas.microsoft.com/office/powerpoint/2010/main" val="2681611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算法中，求解</a:t>
            </a:r>
            <a:r>
              <a:rPr lang="en-US" altLang="zh-CN" dirty="0"/>
              <a:t>L</a:t>
            </a:r>
            <a:r>
              <a:rPr lang="zh-CN" altLang="en-US" dirty="0"/>
              <a:t>和</a:t>
            </a:r>
            <a:r>
              <a:rPr lang="en-US" altLang="zh-CN" dirty="0"/>
              <a:t>R</a:t>
            </a:r>
            <a:r>
              <a:rPr lang="zh-CN" altLang="en-US" dirty="0"/>
              <a:t>，所用的方法就是“遍历求解”，即：前者是从</a:t>
            </a:r>
            <a:r>
              <a:rPr lang="en-US" altLang="zh-CN" dirty="0"/>
              <a:t>mid down to 0, </a:t>
            </a:r>
            <a:r>
              <a:rPr lang="zh-CN" altLang="en-US" dirty="0"/>
              <a:t>后者从</a:t>
            </a:r>
            <a:r>
              <a:rPr lang="en-US" altLang="zh-CN" dirty="0"/>
              <a:t>mid+1 to n…L+R</a:t>
            </a:r>
            <a:r>
              <a:rPr lang="zh-CN" altLang="en-US" dirty="0"/>
              <a:t>是跨越中点的一个解，即右上图黑色箭头所指代的范围，是结果、不是过程</a:t>
            </a:r>
            <a:r>
              <a:rPr lang="en-US" altLang="zh-CN" dirty="0"/>
              <a:t>.</a:t>
            </a:r>
          </a:p>
          <a:p>
            <a:endParaRPr lang="en-US" dirty="0"/>
          </a:p>
          <a:p>
            <a:r>
              <a:rPr lang="en-US" dirty="0"/>
              <a:t>[</a:t>
            </a:r>
            <a:r>
              <a:rPr lang="zh-CN" altLang="en-US" dirty="0"/>
              <a:t>分治法过程中，我们期望子问题的规模指数级往下降的方式，才能最有效的降低整体复杂度</a:t>
            </a:r>
            <a:r>
              <a:rPr lang="en-US" altLang="zh-CN" dirty="0"/>
              <a:t>.</a:t>
            </a:r>
            <a:r>
              <a:rPr lang="en-US" dirty="0"/>
              <a:t>] </a:t>
            </a:r>
          </a:p>
        </p:txBody>
      </p:sp>
      <p:sp>
        <p:nvSpPr>
          <p:cNvPr id="4" name="灯片编号占位符 3"/>
          <p:cNvSpPr>
            <a:spLocks noGrp="1"/>
          </p:cNvSpPr>
          <p:nvPr>
            <p:ph type="sldNum" sz="quarter" idx="5"/>
          </p:nvPr>
        </p:nvSpPr>
        <p:spPr/>
        <p:txBody>
          <a:bodyPr/>
          <a:lstStyle/>
          <a:p>
            <a:fld id="{8B506B48-D5BD-43D4-8162-7817950034B5}" type="slidenum">
              <a:rPr lang="en-US" smtClean="0"/>
              <a:t>19</a:t>
            </a:fld>
            <a:endParaRPr lang="en-US"/>
          </a:p>
        </p:txBody>
      </p:sp>
    </p:spTree>
    <p:extLst>
      <p:ext uri="{BB962C8B-B14F-4D97-AF65-F5344CB8AC3E}">
        <p14:creationId xmlns:p14="http://schemas.microsoft.com/office/powerpoint/2010/main" val="3572732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“可以从反证法的角度看，加上前面那段负的值会使所谓当前最大子数组变得更小”，这是逆序加上的，加上一个就亏本，因为前一段是加了上其最后一个才导致负值的，所以加上一段的最后一个，肯定亏，</a:t>
            </a:r>
            <a:r>
              <a:rPr lang="en-US" altLang="zh-CN" dirty="0"/>
              <a:t>…</a:t>
            </a:r>
            <a:r>
              <a:rPr lang="zh-CN" altLang="en-US" dirty="0"/>
              <a:t>全加上，也肯定是负贡献</a:t>
            </a:r>
            <a:r>
              <a:rPr lang="en-US" altLang="zh-CN" dirty="0"/>
              <a:t>.  </a:t>
            </a:r>
            <a:r>
              <a:rPr lang="zh-CN" altLang="en-US" dirty="0"/>
              <a:t>假设前面那段长度是</a:t>
            </a:r>
            <a:r>
              <a:rPr lang="en-US" altLang="zh-CN" dirty="0"/>
              <a:t>k, </a:t>
            </a:r>
            <a:r>
              <a:rPr lang="zh-CN" altLang="en-US" dirty="0"/>
              <a:t>往前逆序加其中后面</a:t>
            </a:r>
            <a:r>
              <a:rPr lang="en-US" altLang="zh-CN" dirty="0" err="1"/>
              <a:t>i</a:t>
            </a:r>
            <a:r>
              <a:rPr lang="zh-CN" altLang="en-US" dirty="0"/>
              <a:t>个，前面剩下</a:t>
            </a:r>
            <a:r>
              <a:rPr lang="en-US" altLang="zh-CN" dirty="0"/>
              <a:t>k-</a:t>
            </a:r>
            <a:r>
              <a:rPr lang="en-US" altLang="zh-CN" dirty="0" err="1"/>
              <a:t>i</a:t>
            </a:r>
            <a:r>
              <a:rPr lang="zh-CN" altLang="en-US" dirty="0"/>
              <a:t>个，前面</a:t>
            </a:r>
            <a:r>
              <a:rPr lang="en-US" altLang="zh-CN" dirty="0"/>
              <a:t>k-</a:t>
            </a:r>
            <a:r>
              <a:rPr lang="en-US" altLang="zh-CN" dirty="0" err="1"/>
              <a:t>i</a:t>
            </a:r>
            <a:r>
              <a:rPr lang="zh-CN" altLang="en-US" dirty="0"/>
              <a:t>个加起来肯定是正的，否则在</a:t>
            </a:r>
            <a:r>
              <a:rPr lang="en-US" altLang="zh-CN" dirty="0"/>
              <a:t>k-</a:t>
            </a:r>
            <a:r>
              <a:rPr lang="en-US" altLang="zh-CN" dirty="0" err="1"/>
              <a:t>i</a:t>
            </a:r>
            <a:r>
              <a:rPr lang="zh-CN" altLang="en-US" dirty="0"/>
              <a:t>那，前面半段就该结束了</a:t>
            </a:r>
            <a:r>
              <a:rPr lang="en-US" altLang="zh-CN" dirty="0"/>
              <a:t>…</a:t>
            </a:r>
            <a:r>
              <a:rPr lang="zh-CN" altLang="en-US" dirty="0"/>
              <a:t>因此后面</a:t>
            </a:r>
            <a:r>
              <a:rPr lang="en-US" altLang="zh-CN" dirty="0" err="1"/>
              <a:t>i</a:t>
            </a:r>
            <a:r>
              <a:rPr lang="zh-CN" altLang="en-US" dirty="0"/>
              <a:t>个的和肯定是负的，而且是那种加起来能使得前面正的加起来后，一起变成负的那种程度</a:t>
            </a:r>
            <a:r>
              <a:rPr lang="en-US" altLang="zh-CN"/>
              <a:t>.</a:t>
            </a:r>
            <a:endParaRPr lang="zh-CN" alt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20</a:t>
            </a:fld>
            <a:endParaRPr lang="en-US"/>
          </a:p>
        </p:txBody>
      </p:sp>
    </p:spTree>
    <p:extLst>
      <p:ext uri="{BB962C8B-B14F-4D97-AF65-F5344CB8AC3E}">
        <p14:creationId xmlns:p14="http://schemas.microsoft.com/office/powerpoint/2010/main" val="1338311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递归调用：</a:t>
            </a:r>
            <a:r>
              <a:rPr lang="zh-CN" altLang="en-US" sz="1200" u="sng" dirty="0">
                <a:solidFill>
                  <a:schemeClr val="tx1"/>
                </a:solidFill>
                <a:effectLst>
                  <a:outerShdw blurRad="38100" dist="38100" dir="2700000" algn="tl">
                    <a:srgbClr val="000000">
                      <a:alpha val="43137"/>
                    </a:srgbClr>
                  </a:outerShdw>
                </a:effectLst>
                <a:latin typeface="SimSun" pitchFamily="2" charset="-122"/>
                <a:ea typeface="SimSun" pitchFamily="2" charset="-122"/>
              </a:rPr>
              <a:t>每层递归都必须遵循相同的分解</a:t>
            </a:r>
            <a:r>
              <a:rPr lang="en-US" altLang="zh-CN" sz="1200" u="sng" dirty="0">
                <a:solidFill>
                  <a:schemeClr val="tx1"/>
                </a:solidFill>
                <a:effectLst>
                  <a:outerShdw blurRad="38100" dist="38100" dir="2700000" algn="tl">
                    <a:srgbClr val="000000">
                      <a:alpha val="43137"/>
                    </a:srgbClr>
                  </a:outerShdw>
                </a:effectLst>
                <a:latin typeface="SimSun" pitchFamily="2" charset="-122"/>
                <a:ea typeface="SimSun" pitchFamily="2" charset="-122"/>
              </a:rPr>
              <a:t>/</a:t>
            </a:r>
            <a:r>
              <a:rPr lang="zh-CN" altLang="en-US" sz="1200" u="sng" dirty="0">
                <a:solidFill>
                  <a:schemeClr val="tx1"/>
                </a:solidFill>
                <a:effectLst>
                  <a:outerShdw blurRad="38100" dist="38100" dir="2700000" algn="tl">
                    <a:srgbClr val="000000">
                      <a:alpha val="43137"/>
                    </a:srgbClr>
                  </a:outerShdw>
                </a:effectLst>
                <a:latin typeface="SimSun" pitchFamily="2" charset="-122"/>
                <a:ea typeface="SimSun" pitchFamily="2" charset="-122"/>
              </a:rPr>
              <a:t>合并规则；</a:t>
            </a:r>
            <a:endParaRPr lang="en-US" altLang="zh-CN" sz="1200" u="sng" dirty="0">
              <a:solidFill>
                <a:schemeClr val="tx1"/>
              </a:solidFill>
              <a:effectLst>
                <a:outerShdw blurRad="38100" dist="38100" dir="2700000" algn="tl">
                  <a:srgbClr val="000000">
                    <a:alpha val="43137"/>
                  </a:srgbClr>
                </a:outerShdw>
              </a:effectLst>
              <a:latin typeface="SimSun" pitchFamily="2" charset="-122"/>
              <a:ea typeface="SimSun" pitchFamily="2" charset="-122"/>
            </a:endParaRPr>
          </a:p>
          <a:p>
            <a:r>
              <a:rPr lang="zh-CN" altLang="en-US" sz="1200" b="0" u="none" dirty="0">
                <a:solidFill>
                  <a:schemeClr val="tx1"/>
                </a:solidFill>
                <a:effectLst>
                  <a:outerShdw blurRad="38100" dist="38100" dir="2700000" algn="tl">
                    <a:srgbClr val="000000">
                      <a:alpha val="43137"/>
                    </a:srgbClr>
                  </a:outerShdw>
                </a:effectLst>
                <a:latin typeface="SimSun" pitchFamily="2" charset="-122"/>
                <a:ea typeface="SimSun" pitchFamily="2" charset="-122"/>
              </a:rPr>
              <a:t>问题分解</a:t>
            </a:r>
            <a:r>
              <a:rPr lang="zh-CN" altLang="en-US" sz="1200" u="none" dirty="0">
                <a:solidFill>
                  <a:schemeClr val="tx1"/>
                </a:solidFill>
                <a:effectLst>
                  <a:outerShdw blurRad="38100" dist="38100" dir="2700000" algn="tl">
                    <a:srgbClr val="000000">
                      <a:alpha val="43137"/>
                    </a:srgbClr>
                  </a:outerShdw>
                </a:effectLst>
                <a:latin typeface="SimSun" pitchFamily="2" charset="-122"/>
                <a:ea typeface="SimSun" pitchFamily="2" charset="-122"/>
              </a:rPr>
              <a:t>：</a:t>
            </a:r>
            <a:r>
              <a:rPr lang="zh-CN" altLang="en-US" sz="1200" u="sng" dirty="0">
                <a:solidFill>
                  <a:schemeClr val="tx1"/>
                </a:solidFill>
                <a:effectLst>
                  <a:outerShdw blurRad="38100" dist="38100" dir="2700000" algn="tl">
                    <a:srgbClr val="000000">
                      <a:alpha val="43137"/>
                    </a:srgbClr>
                  </a:outerShdw>
                </a:effectLst>
                <a:latin typeface="SimSun" pitchFamily="2" charset="-122"/>
                <a:ea typeface="SimSun" pitchFamily="2" charset="-122"/>
              </a:rPr>
              <a:t>自顶而下</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a:t>
            </a:fld>
            <a:endParaRPr lang="en-US"/>
          </a:p>
        </p:txBody>
      </p:sp>
    </p:spTree>
    <p:extLst>
      <p:ext uri="{BB962C8B-B14F-4D97-AF65-F5344CB8AC3E}">
        <p14:creationId xmlns:p14="http://schemas.microsoft.com/office/powerpoint/2010/main" val="2012559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从例子开始讲起。怎么分，什么是底，关键是合的时候的所需搜索的范围，</a:t>
            </a:r>
            <a:r>
              <a:rPr lang="en-US" altLang="zh-CN" dirty="0"/>
              <a:t>x</a:t>
            </a:r>
            <a:r>
              <a:rPr lang="zh-CN" altLang="en-US" dirty="0"/>
              <a:t>轴方向、</a:t>
            </a:r>
            <a:r>
              <a:rPr lang="en-US" altLang="zh-CN" dirty="0"/>
              <a:t>y</a:t>
            </a:r>
            <a:r>
              <a:rPr lang="zh-CN" altLang="en-US" dirty="0"/>
              <a:t>轴方向的范围</a:t>
            </a:r>
            <a:r>
              <a:rPr lang="en-US" altLang="zh-CN" dirty="0"/>
              <a:t>——</a:t>
            </a:r>
            <a:r>
              <a:rPr lang="zh-CN" altLang="en-US" dirty="0"/>
              <a:t>如果是全图的话，对降低复杂度没有帮助，为什么只需要和最多</a:t>
            </a:r>
            <a:r>
              <a:rPr lang="en-US" altLang="zh-CN" dirty="0"/>
              <a:t>7</a:t>
            </a:r>
            <a:r>
              <a:rPr lang="zh-CN" altLang="en-US" dirty="0"/>
              <a:t>个点计算距离</a:t>
            </a:r>
            <a:r>
              <a:rPr lang="en-US" altLang="zh-CN" dirty="0"/>
              <a:t>【</a:t>
            </a:r>
            <a:r>
              <a:rPr lang="zh-CN" altLang="en-US" dirty="0"/>
              <a:t>比如上图中</a:t>
            </a:r>
            <a:r>
              <a:rPr lang="en-US" altLang="zh-CN" dirty="0"/>
              <a:t>u</a:t>
            </a:r>
            <a:r>
              <a:rPr lang="zh-CN" altLang="en-US" dirty="0"/>
              <a:t>到</a:t>
            </a:r>
            <a:r>
              <a:rPr lang="en-US" altLang="zh-CN" dirty="0"/>
              <a:t>v</a:t>
            </a:r>
            <a:r>
              <a:rPr lang="zh-CN" altLang="en-US" dirty="0"/>
              <a:t>的距离，是等到计算</a:t>
            </a:r>
            <a:r>
              <a:rPr lang="en-US" altLang="zh-CN" dirty="0"/>
              <a:t>v</a:t>
            </a:r>
            <a:r>
              <a:rPr lang="zh-CN" altLang="en-US" dirty="0"/>
              <a:t>的时候，从</a:t>
            </a:r>
            <a:r>
              <a:rPr lang="en-US" altLang="zh-CN" dirty="0"/>
              <a:t>v</a:t>
            </a:r>
            <a:r>
              <a:rPr lang="zh-CN" altLang="en-US" dirty="0"/>
              <a:t>向上看，计算</a:t>
            </a:r>
            <a:r>
              <a:rPr lang="en-US" altLang="zh-CN" dirty="0"/>
              <a:t>v</a:t>
            </a:r>
            <a:r>
              <a:rPr lang="zh-CN" altLang="en-US" dirty="0"/>
              <a:t>到</a:t>
            </a:r>
            <a:r>
              <a:rPr lang="en-US" altLang="zh-CN" dirty="0"/>
              <a:t>u</a:t>
            </a:r>
            <a:r>
              <a:rPr lang="zh-CN" altLang="en-US" dirty="0"/>
              <a:t>的距离时得到的</a:t>
            </a:r>
            <a:r>
              <a:rPr lang="en-US" altLang="zh-CN" dirty="0"/>
              <a:t>】</a:t>
            </a:r>
            <a:r>
              <a:rPr lang="zh-CN" altLang="en-US" dirty="0"/>
              <a:t>，只求和上面的</a:t>
            </a:r>
            <a:r>
              <a:rPr lang="en-US" altLang="zh-CN" dirty="0"/>
              <a:t>7</a:t>
            </a:r>
            <a:r>
              <a:rPr lang="zh-CN" altLang="en-US" dirty="0"/>
              <a:t>个点间的距离，是</a:t>
            </a:r>
            <a:r>
              <a:rPr lang="en-US" altLang="zh-CN" dirty="0"/>
              <a:t>2</a:t>
            </a:r>
            <a:r>
              <a:rPr lang="en-US" altLang="zh-CN" dirty="0">
                <a:sym typeface="Symbol" panose="05050102010706020507" pitchFamily="18" charset="2"/>
              </a:rPr>
              <a:t></a:t>
            </a:r>
            <a:r>
              <a:rPr lang="zh-CN" altLang="en-US" dirty="0">
                <a:sym typeface="Symbol" panose="05050102010706020507" pitchFamily="18" charset="2"/>
              </a:rPr>
              <a:t>带里每个点都求解其与自己上面</a:t>
            </a:r>
            <a:r>
              <a:rPr lang="en-US" altLang="zh-CN" dirty="0">
                <a:sym typeface="Symbol" panose="05050102010706020507" pitchFamily="18" charset="2"/>
              </a:rPr>
              <a:t>7</a:t>
            </a:r>
            <a:r>
              <a:rPr lang="zh-CN" altLang="en-US" dirty="0">
                <a:sym typeface="Symbol" panose="05050102010706020507" pitchFamily="18" charset="2"/>
              </a:rPr>
              <a:t>个点的距离，最后取最小的</a:t>
            </a:r>
            <a:r>
              <a:rPr lang="en-US" altLang="zh-CN" dirty="0">
                <a:sym typeface="Symbol" panose="05050102010706020507" pitchFamily="18" charset="2"/>
              </a:rPr>
              <a:t>…</a:t>
            </a:r>
            <a:r>
              <a:rPr lang="zh-CN" altLang="en-US" dirty="0">
                <a:sym typeface="Symbol" panose="05050102010706020507" pitchFamily="18" charset="2"/>
              </a:rPr>
              <a:t>只有这样限制后，“合”的这一步的复杂度才降为</a:t>
            </a:r>
            <a:r>
              <a:rPr lang="en-US" altLang="zh-CN" dirty="0">
                <a:sym typeface="Symbol" panose="05050102010706020507" pitchFamily="18" charset="2"/>
              </a:rPr>
              <a:t>O(n)…</a:t>
            </a:r>
            <a:r>
              <a:rPr lang="zh-CN" altLang="en-US" dirty="0">
                <a:sym typeface="Symbol" panose="05050102010706020507" pitchFamily="18" charset="2"/>
              </a:rPr>
              <a:t>否则会使</a:t>
            </a:r>
            <a:r>
              <a:rPr lang="en-US" altLang="zh-CN" dirty="0">
                <a:sym typeface="Symbol" panose="05050102010706020507" pitchFamily="18" charset="2"/>
              </a:rPr>
              <a:t>O(n^2)</a:t>
            </a:r>
            <a:r>
              <a:rPr lang="zh-CN" altLang="en-US" dirty="0">
                <a:sym typeface="Symbol" panose="05050102010706020507" pitchFamily="18" charset="2"/>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23</a:t>
            </a:fld>
            <a:endParaRPr lang="en-US"/>
          </a:p>
        </p:txBody>
      </p:sp>
    </p:spTree>
    <p:extLst>
      <p:ext uri="{BB962C8B-B14F-4D97-AF65-F5344CB8AC3E}">
        <p14:creationId xmlns:p14="http://schemas.microsoft.com/office/powerpoint/2010/main" val="1729488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注：</a:t>
            </a:r>
            <a:r>
              <a:rPr lang="en-US" altLang="zh-CN" dirty="0"/>
              <a:t>Y_L[</a:t>
            </a:r>
            <a:r>
              <a:rPr lang="en-US" altLang="zh-CN" dirty="0" err="1"/>
              <a:t>i</a:t>
            </a:r>
            <a:r>
              <a:rPr lang="en-US" altLang="zh-CN" dirty="0"/>
              <a:t>]</a:t>
            </a:r>
            <a:r>
              <a:rPr lang="zh-CN" altLang="en-US" dirty="0"/>
              <a:t>和</a:t>
            </a:r>
            <a:r>
              <a:rPr lang="en-US" altLang="zh-CN" dirty="0"/>
              <a:t>X_L[</a:t>
            </a:r>
            <a:r>
              <a:rPr lang="en-US" altLang="zh-CN" dirty="0" err="1"/>
              <a:t>i</a:t>
            </a:r>
            <a:r>
              <a:rPr lang="en-US" altLang="zh-CN" dirty="0"/>
              <a:t>]</a:t>
            </a:r>
            <a:r>
              <a:rPr lang="zh-CN" altLang="en-US" dirty="0"/>
              <a:t>很可能不代表同一个点</a:t>
            </a:r>
            <a:r>
              <a:rPr lang="en-US" altLang="zh-CN" dirty="0"/>
              <a:t>.</a:t>
            </a:r>
          </a:p>
          <a:p>
            <a:endParaRPr lang="en-US" dirty="0"/>
          </a:p>
          <a:p>
            <a:r>
              <a:rPr lang="zh-CN" altLang="en-US" dirty="0"/>
              <a:t>这一过程和归并排序里的合，恰好相反，是把一个排好序的数组，按照各个元素是属于左边还是右边，分成两个子数据</a:t>
            </a:r>
            <a:r>
              <a:rPr lang="en-US" altLang="zh-CN" dirty="0"/>
              <a:t>.</a:t>
            </a:r>
            <a:endParaRPr lang="en-US" dirty="0"/>
          </a:p>
        </p:txBody>
      </p:sp>
      <p:sp>
        <p:nvSpPr>
          <p:cNvPr id="4" name="Slide Number Placeholder 3"/>
          <p:cNvSpPr>
            <a:spLocks noGrp="1"/>
          </p:cNvSpPr>
          <p:nvPr>
            <p:ph type="sldNum" sz="quarter" idx="10"/>
          </p:nvPr>
        </p:nvSpPr>
        <p:spPr/>
        <p:txBody>
          <a:bodyPr/>
          <a:lstStyle/>
          <a:p>
            <a:fld id="{8B506B48-D5BD-43D4-8162-7817950034B5}" type="slidenum">
              <a:rPr lang="en-US" smtClean="0"/>
              <a:pPr/>
              <a:t>26</a:t>
            </a:fld>
            <a:endParaRPr lang="en-US"/>
          </a:p>
        </p:txBody>
      </p:sp>
    </p:spTree>
    <p:extLst>
      <p:ext uri="{BB962C8B-B14F-4D97-AF65-F5344CB8AC3E}">
        <p14:creationId xmlns:p14="http://schemas.microsoft.com/office/powerpoint/2010/main" val="3092190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25</a:t>
            </a:r>
            <a:r>
              <a:rPr lang="zh-CN" altLang="en-US" dirty="0"/>
              <a:t>页</a:t>
            </a:r>
            <a:r>
              <a:rPr lang="en-US" altLang="zh-CN" dirty="0"/>
              <a:t>PPT</a:t>
            </a:r>
            <a:r>
              <a:rPr lang="zh-CN" altLang="en-US" dirty="0"/>
              <a:t>上的程序，是将所有节点属于左边还是右边，分别按</a:t>
            </a:r>
            <a:r>
              <a:rPr lang="en-US" altLang="zh-CN" dirty="0"/>
              <a:t>Y</a:t>
            </a:r>
            <a:r>
              <a:rPr lang="zh-CN" altLang="en-US" dirty="0"/>
              <a:t>坐标排序，而这里则只针对在带状区域里的点排序</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29</a:t>
            </a:fld>
            <a:endParaRPr lang="en-US"/>
          </a:p>
        </p:txBody>
      </p:sp>
    </p:spTree>
    <p:extLst>
      <p:ext uri="{BB962C8B-B14F-4D97-AF65-F5344CB8AC3E}">
        <p14:creationId xmlns:p14="http://schemas.microsoft.com/office/powerpoint/2010/main" val="3171126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cross</a:t>
            </a:r>
            <a:endParaRPr lang="zh-CN" alt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31</a:t>
            </a:fld>
            <a:endParaRPr lang="en-US"/>
          </a:p>
        </p:txBody>
      </p:sp>
    </p:spTree>
    <p:extLst>
      <p:ext uri="{BB962C8B-B14F-4D97-AF65-F5344CB8AC3E}">
        <p14:creationId xmlns:p14="http://schemas.microsoft.com/office/powerpoint/2010/main" val="818471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33</a:t>
            </a:fld>
            <a:endParaRPr lang="en-US"/>
          </a:p>
        </p:txBody>
      </p:sp>
    </p:spTree>
    <p:extLst>
      <p:ext uri="{BB962C8B-B14F-4D97-AF65-F5344CB8AC3E}">
        <p14:creationId xmlns:p14="http://schemas.microsoft.com/office/powerpoint/2010/main" val="54176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仍然，在这个分、底、合的过程中，要贯彻自顶而下的递归调用精神</a:t>
            </a:r>
            <a:r>
              <a:rPr lang="en-US" altLang="zh-CN" dirty="0"/>
              <a:t>.</a:t>
            </a:r>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a:t>
            </a:fld>
            <a:endParaRPr lang="en-US"/>
          </a:p>
        </p:txBody>
      </p:sp>
    </p:spTree>
    <p:extLst>
      <p:ext uri="{BB962C8B-B14F-4D97-AF65-F5344CB8AC3E}">
        <p14:creationId xmlns:p14="http://schemas.microsoft.com/office/powerpoint/2010/main" val="3733993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是一个已经从小到大排好序的数组</a:t>
            </a:r>
            <a:r>
              <a:rPr lang="en-US" altLang="zh-CN" dirty="0"/>
              <a:t>【</a:t>
            </a:r>
            <a:r>
              <a:rPr lang="zh-CN" altLang="en-US" dirty="0"/>
              <a:t>元素各不相同</a:t>
            </a:r>
            <a:r>
              <a:rPr lang="en-US" altLang="zh-CN" dirty="0"/>
              <a:t>】</a:t>
            </a:r>
            <a:r>
              <a:rPr lang="zh-CN" altLang="en-US" dirty="0"/>
              <a:t>。此页中的程序是从</a:t>
            </a:r>
            <a:r>
              <a:rPr lang="en-US" altLang="zh-CN" dirty="0"/>
              <a:t>A</a:t>
            </a:r>
            <a:r>
              <a:rPr lang="zh-CN" altLang="en-US" dirty="0"/>
              <a:t>中截取了一段，即从下标</a:t>
            </a:r>
            <a:r>
              <a:rPr lang="en-US" altLang="zh-CN" dirty="0"/>
              <a:t>p</a:t>
            </a:r>
            <a:r>
              <a:rPr lang="zh-CN" altLang="en-US" dirty="0"/>
              <a:t>到下标</a:t>
            </a:r>
            <a:r>
              <a:rPr lang="en-US" altLang="zh-CN" dirty="0"/>
              <a:t>r</a:t>
            </a:r>
            <a:r>
              <a:rPr lang="zh-CN" altLang="en-US" dirty="0"/>
              <a:t>的一段子序列</a:t>
            </a:r>
            <a:r>
              <a:rPr lang="en-US" altLang="zh-CN" dirty="0"/>
              <a:t>.</a:t>
            </a:r>
          </a:p>
          <a:p>
            <a:endParaRPr lang="en-US" altLang="zh-CN" dirty="0"/>
          </a:p>
          <a:p>
            <a:r>
              <a:rPr lang="zh-CN" altLang="en-US" dirty="0"/>
              <a:t>这个程序里的底不是子问题只包含一个元素的时候，而是在这是继续将其二分，这时，无论继续搜左边、还是右边，都会得到</a:t>
            </a:r>
            <a:r>
              <a:rPr lang="en-US" altLang="zh-CN" dirty="0"/>
              <a:t>”</a:t>
            </a:r>
            <a:r>
              <a:rPr lang="zh-CN" altLang="en-US" dirty="0"/>
              <a:t>空数组</a:t>
            </a:r>
            <a:r>
              <a:rPr lang="en-US" altLang="zh-CN" dirty="0"/>
              <a:t>”</a:t>
            </a:r>
            <a:r>
              <a:rPr lang="zh-CN" altLang="en-US" dirty="0"/>
              <a:t>而返回</a:t>
            </a:r>
            <a:r>
              <a:rPr lang="en-US" altLang="zh-CN" dirty="0"/>
              <a:t>”</a:t>
            </a:r>
            <a:r>
              <a:rPr lang="zh-CN" altLang="en-US" dirty="0"/>
              <a:t>空</a:t>
            </a:r>
            <a:r>
              <a:rPr lang="en-US" altLang="zh-CN" dirty="0"/>
              <a:t>”.</a:t>
            </a:r>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a:t>
            </a:fld>
            <a:endParaRPr lang="en-US"/>
          </a:p>
        </p:txBody>
      </p:sp>
    </p:spTree>
    <p:extLst>
      <p:ext uri="{BB962C8B-B14F-4D97-AF65-F5344CB8AC3E}">
        <p14:creationId xmlns:p14="http://schemas.microsoft.com/office/powerpoint/2010/main" val="316709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算法在遇到底时所需的计算时间不影响算法的</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渐近</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复杂度</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a:t>
            </a:fld>
            <a:endParaRPr lang="en-US"/>
          </a:p>
        </p:txBody>
      </p:sp>
    </p:spTree>
    <p:extLst>
      <p:ext uri="{BB962C8B-B14F-4D97-AF65-F5344CB8AC3E}">
        <p14:creationId xmlns:p14="http://schemas.microsoft.com/office/powerpoint/2010/main" val="288427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en-US" dirty="0"/>
              <a:t>=4</a:t>
            </a:r>
            <a:r>
              <a:rPr lang="zh-CN" altLang="en-US" dirty="0"/>
              <a:t>时，</a:t>
            </a:r>
            <a:r>
              <a:rPr lang="en-US" i="1" dirty="0" err="1">
                <a:latin typeface="Times New Roman" pitchFamily="18" charset="0"/>
                <a:ea typeface="SimSun" pitchFamily="2" charset="-122"/>
                <a:cs typeface="Times New Roman" pitchFamily="18" charset="0"/>
              </a:rPr>
              <a:t>n</a:t>
            </a:r>
            <a:r>
              <a:rPr lang="en-US" dirty="0" err="1">
                <a:latin typeface="Times New Roman" pitchFamily="18" charset="0"/>
                <a:ea typeface="SimSun" pitchFamily="2" charset="-122"/>
                <a:cs typeface="Times New Roman" pitchFamily="18" charset="0"/>
              </a:rPr>
              <a:t>lg</a:t>
            </a:r>
            <a:r>
              <a:rPr lang="en-US" i="1" dirty="0" err="1">
                <a:latin typeface="Times New Roman" pitchFamily="18" charset="0"/>
                <a:ea typeface="SimSun" pitchFamily="2" charset="-122"/>
                <a:cs typeface="Times New Roman" pitchFamily="18" charset="0"/>
              </a:rPr>
              <a:t>n</a:t>
            </a:r>
            <a:r>
              <a:rPr lang="en-US" i="1" dirty="0">
                <a:latin typeface="Times New Roman" pitchFamily="18" charset="0"/>
                <a:ea typeface="SimSun" pitchFamily="2" charset="-122"/>
                <a:cs typeface="Times New Roman" pitchFamily="18" charset="0"/>
              </a:rPr>
              <a:t> </a:t>
            </a:r>
            <a:r>
              <a:rPr lang="en-US" altLang="zh-CN" i="1" dirty="0">
                <a:latin typeface="Times New Roman" pitchFamily="18" charset="0"/>
                <a:ea typeface="SimSun" pitchFamily="2" charset="-122"/>
                <a:cs typeface="Times New Roman" pitchFamily="18" charset="0"/>
              </a:rPr>
              <a:t>= </a:t>
            </a:r>
            <a:r>
              <a:rPr lang="en-US" altLang="zh-CN" i="0" dirty="0">
                <a:latin typeface="Times New Roman" pitchFamily="18" charset="0"/>
                <a:ea typeface="SimSun" pitchFamily="2" charset="-122"/>
                <a:cs typeface="Times New Roman" pitchFamily="18" charset="0"/>
              </a:rPr>
              <a:t>4</a:t>
            </a:r>
            <a:r>
              <a:rPr lang="zh-CN" altLang="en-US" i="0" dirty="0">
                <a:latin typeface="Times New Roman" pitchFamily="18" charset="0"/>
                <a:ea typeface="SimSun" pitchFamily="2" charset="-122"/>
                <a:cs typeface="Times New Roman" pitchFamily="18" charset="0"/>
              </a:rPr>
              <a:t>*</a:t>
            </a:r>
            <a:r>
              <a:rPr lang="en-US" altLang="zh-CN" i="0" dirty="0">
                <a:latin typeface="Times New Roman" pitchFamily="18" charset="0"/>
                <a:ea typeface="SimSun" pitchFamily="2" charset="-122"/>
                <a:cs typeface="Times New Roman" pitchFamily="18" charset="0"/>
              </a:rPr>
              <a:t>2 = 8.</a:t>
            </a:r>
            <a:endParaRPr lang="en-US" i="0" dirty="0"/>
          </a:p>
        </p:txBody>
      </p:sp>
      <p:sp>
        <p:nvSpPr>
          <p:cNvPr id="4" name="灯片编号占位符 3"/>
          <p:cNvSpPr>
            <a:spLocks noGrp="1"/>
          </p:cNvSpPr>
          <p:nvPr>
            <p:ph type="sldNum" sz="quarter" idx="5"/>
          </p:nvPr>
        </p:nvSpPr>
        <p:spPr/>
        <p:txBody>
          <a:bodyPr/>
          <a:lstStyle/>
          <a:p>
            <a:fld id="{8B506B48-D5BD-43D4-8162-7817950034B5}" type="slidenum">
              <a:rPr lang="en-US" smtClean="0"/>
              <a:t>6</a:t>
            </a:fld>
            <a:endParaRPr lang="en-US"/>
          </a:p>
        </p:txBody>
      </p:sp>
    </p:spTree>
    <p:extLst>
      <p:ext uri="{BB962C8B-B14F-4D97-AF65-F5344CB8AC3E}">
        <p14:creationId xmlns:p14="http://schemas.microsoft.com/office/powerpoint/2010/main" val="536970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&gt;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 – 1</a:t>
            </a:r>
            <a:r>
              <a:rPr lang="zh-CN" altLang="en-US" dirty="0">
                <a:latin typeface="Times New Roman" pitchFamily="18" charset="0"/>
                <a:cs typeface="Times New Roman" pitchFamily="18" charset="0"/>
              </a:rPr>
              <a:t>，自然成立</a:t>
            </a:r>
            <a:r>
              <a:rPr lang="en-US" altLang="zh-CN" dirty="0">
                <a:latin typeface="Times New Roman" pitchFamily="18" charset="0"/>
                <a:cs typeface="Times New Roman" pitchFamily="18" charset="0"/>
              </a:rPr>
              <a:t>;</a:t>
            </a:r>
          </a:p>
          <a:p>
            <a:r>
              <a:rPr lang="en-US" dirty="0">
                <a:latin typeface="Times New Roman" pitchFamily="18" charset="0"/>
                <a:cs typeface="Times New Roman" pitchFamily="18" charset="0"/>
              </a:rPr>
              <a:t>lg(</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&gt; lg(n/4) = lg(n) -2….</a:t>
            </a:r>
            <a:r>
              <a:rPr lang="zh-CN" altLang="en-US" dirty="0">
                <a:latin typeface="Times New Roman" pitchFamily="18" charset="0"/>
                <a:cs typeface="Times New Roman" pitchFamily="18" charset="0"/>
              </a:rPr>
              <a:t>因为</a:t>
            </a:r>
            <a:r>
              <a:rPr lang="en-US" dirty="0">
                <a:latin typeface="Times New Roman" pitchFamily="18" charset="0"/>
                <a:cs typeface="Times New Roman" pitchFamily="18" charset="0"/>
              </a:rPr>
              <a:t>n&gt;4 </a:t>
            </a:r>
          </a:p>
          <a:p>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详细解释：</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&gt;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/2 -1 = (2n-4)/4…..</a:t>
            </a:r>
            <a:r>
              <a:rPr lang="zh-CN" altLang="en-US" dirty="0">
                <a:latin typeface="Times New Roman" pitchFamily="18" charset="0"/>
                <a:cs typeface="Times New Roman" pitchFamily="18" charset="0"/>
              </a:rPr>
              <a:t>当</a:t>
            </a:r>
            <a:r>
              <a:rPr lang="en-US" altLang="zh-CN" dirty="0">
                <a:latin typeface="Times New Roman" pitchFamily="18" charset="0"/>
                <a:cs typeface="Times New Roman" pitchFamily="18" charset="0"/>
              </a:rPr>
              <a:t>n&gt;4</a:t>
            </a:r>
            <a:r>
              <a:rPr lang="zh-CN" altLang="en-US" dirty="0">
                <a:latin typeface="Times New Roman" pitchFamily="18" charset="0"/>
                <a:cs typeface="Times New Roman" pitchFamily="18" charset="0"/>
              </a:rPr>
              <a:t>时，</a:t>
            </a:r>
            <a:r>
              <a:rPr lang="en-US" dirty="0">
                <a:latin typeface="Times New Roman" pitchFamily="18" charset="0"/>
                <a:cs typeface="Times New Roman" pitchFamily="18" charset="0"/>
              </a:rPr>
              <a:t>2n-4&gt;n</a:t>
            </a:r>
            <a:r>
              <a:rPr lang="zh-CN" altLang="en-US" dirty="0">
                <a:latin typeface="Times New Roman" pitchFamily="18" charset="0"/>
                <a:cs typeface="Times New Roman" pitchFamily="18" charset="0"/>
              </a:rPr>
              <a:t>，因此有：</a:t>
            </a:r>
            <a:r>
              <a:rPr lang="en-US" dirty="0">
                <a:latin typeface="Times New Roman" pitchFamily="18" charset="0"/>
                <a:cs typeface="Times New Roman" pitchFamily="18" charset="0"/>
              </a:rPr>
              <a:t>lg(</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&gt; lg(n/4)]</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7</a:t>
            </a:fld>
            <a:endParaRPr lang="en-US"/>
          </a:p>
        </p:txBody>
      </p:sp>
    </p:spTree>
    <p:extLst>
      <p:ext uri="{BB962C8B-B14F-4D97-AF65-F5344CB8AC3E}">
        <p14:creationId xmlns:p14="http://schemas.microsoft.com/office/powerpoint/2010/main" val="83511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&gt;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 – 1</a:t>
            </a:r>
            <a:r>
              <a:rPr lang="zh-CN" altLang="en-US" dirty="0">
                <a:latin typeface="Times New Roman" pitchFamily="18" charset="0"/>
                <a:cs typeface="Times New Roman" pitchFamily="18" charset="0"/>
              </a:rPr>
              <a:t>，自然成立</a:t>
            </a:r>
            <a:r>
              <a:rPr lang="en-US" altLang="zh-CN" dirty="0">
                <a:latin typeface="Times New Roman" pitchFamily="18" charset="0"/>
                <a:cs typeface="Times New Roman" pitchFamily="18" charset="0"/>
              </a:rPr>
              <a:t>;</a:t>
            </a:r>
          </a:p>
          <a:p>
            <a:r>
              <a:rPr lang="en-US" dirty="0">
                <a:latin typeface="Times New Roman" pitchFamily="18" charset="0"/>
                <a:cs typeface="Times New Roman" pitchFamily="18" charset="0"/>
              </a:rPr>
              <a:t>lg(</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&gt; lg(n/4) = lg(n) -2….</a:t>
            </a:r>
            <a:r>
              <a:rPr lang="zh-CN" altLang="en-US" dirty="0">
                <a:latin typeface="Times New Roman" pitchFamily="18" charset="0"/>
                <a:cs typeface="Times New Roman" pitchFamily="18" charset="0"/>
              </a:rPr>
              <a:t>因为</a:t>
            </a:r>
            <a:r>
              <a:rPr lang="en-US" dirty="0">
                <a:latin typeface="Times New Roman" pitchFamily="18" charset="0"/>
                <a:cs typeface="Times New Roman" pitchFamily="18" charset="0"/>
              </a:rPr>
              <a:t>n&gt;4</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8</a:t>
            </a:fld>
            <a:endParaRPr lang="en-US"/>
          </a:p>
        </p:txBody>
      </p:sp>
    </p:spTree>
    <p:extLst>
      <p:ext uri="{BB962C8B-B14F-4D97-AF65-F5344CB8AC3E}">
        <p14:creationId xmlns:p14="http://schemas.microsoft.com/office/powerpoint/2010/main" val="915773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关键在于第一步的形式转换，然后是在此基础上的展开求和</a:t>
            </a:r>
            <a:endParaRPr lang="en-US" altLang="zh-CN" dirty="0"/>
          </a:p>
          <a:p>
            <a:endParaRPr lang="en-US" altLang="zh-CN" dirty="0"/>
          </a:p>
          <a:p>
            <a:r>
              <a:rPr lang="en-US" altLang="zh-CN" dirty="0"/>
              <a:t>a = 1, b =1, </a:t>
            </a:r>
            <a:r>
              <a:rPr lang="en-US" altLang="zh-CN" dirty="0" err="1"/>
              <a:t>log</a:t>
            </a:r>
            <a:r>
              <a:rPr lang="en-US" altLang="zh-CN" sz="1600" baseline="-25000" dirty="0" err="1"/>
              <a:t>b</a:t>
            </a:r>
            <a:r>
              <a:rPr lang="en-US" altLang="zh-CN" dirty="0" err="1"/>
              <a:t>a</a:t>
            </a:r>
            <a:r>
              <a:rPr lang="en-US" altLang="zh-CN" dirty="0"/>
              <a:t> = 1….</a:t>
            </a:r>
            <a:r>
              <a:rPr lang="zh-CN" altLang="en-US" dirty="0"/>
              <a:t> 但不存在一个</a:t>
            </a:r>
            <a:r>
              <a:rPr lang="en-US" sz="1200" dirty="0">
                <a:latin typeface="Times New Roman" pitchFamily="18" charset="0"/>
                <a:cs typeface="Times New Roman" pitchFamily="18" charset="0"/>
                <a:sym typeface="Symbol" panose="05050102010706020507" pitchFamily="18" charset="2"/>
              </a:rPr>
              <a:t>&gt;0, </a:t>
            </a:r>
            <a:r>
              <a:rPr lang="zh-CN" altLang="en-US" sz="1200" dirty="0">
                <a:latin typeface="Times New Roman" pitchFamily="18" charset="0"/>
                <a:cs typeface="Times New Roman" pitchFamily="18" charset="0"/>
                <a:sym typeface="Symbol" panose="05050102010706020507" pitchFamily="18" charset="2"/>
              </a:rPr>
              <a:t>使得 </a:t>
            </a:r>
            <a:r>
              <a:rPr lang="en-US" altLang="zh-CN" sz="1200" dirty="0">
                <a:latin typeface="Times New Roman" pitchFamily="18" charset="0"/>
                <a:cs typeface="Times New Roman" pitchFamily="18" charset="0"/>
                <a:sym typeface="Symbol" panose="05050102010706020507" pitchFamily="18" charset="2"/>
              </a:rPr>
              <a:t>f(n) = n log n = (n</a:t>
            </a:r>
            <a:r>
              <a:rPr lang="en-US" altLang="zh-CN" sz="2400" baseline="20000" dirty="0">
                <a:latin typeface="Times New Roman" pitchFamily="18" charset="0"/>
                <a:cs typeface="Times New Roman" pitchFamily="18" charset="0"/>
                <a:sym typeface="Symbol" panose="05050102010706020507" pitchFamily="18" charset="2"/>
              </a:rPr>
              <a:t>1-</a:t>
            </a:r>
            <a:r>
              <a:rPr lang="en-US" sz="2400" baseline="20000" dirty="0">
                <a:latin typeface="Times New Roman" pitchFamily="18" charset="0"/>
                <a:cs typeface="Times New Roman" pitchFamily="18" charset="0"/>
                <a:sym typeface="Symbol" panose="05050102010706020507" pitchFamily="18" charset="2"/>
              </a:rPr>
              <a:t></a:t>
            </a:r>
            <a:r>
              <a:rPr lang="en-US" altLang="zh-CN" sz="1200" dirty="0">
                <a:latin typeface="Times New Roman" pitchFamily="18" charset="0"/>
                <a:cs typeface="Times New Roman" pitchFamily="18" charset="0"/>
                <a:sym typeface="Symbol" panose="05050102010706020507" pitchFamily="18" charset="2"/>
              </a:rPr>
              <a:t>)</a:t>
            </a:r>
            <a:endParaRPr lang="en-US" altLang="zh-CN" dirty="0"/>
          </a:p>
        </p:txBody>
      </p:sp>
      <p:sp>
        <p:nvSpPr>
          <p:cNvPr id="4" name="灯片编号占位符 3"/>
          <p:cNvSpPr>
            <a:spLocks noGrp="1"/>
          </p:cNvSpPr>
          <p:nvPr>
            <p:ph type="sldNum" sz="quarter" idx="5"/>
          </p:nvPr>
        </p:nvSpPr>
        <p:spPr/>
        <p:txBody>
          <a:bodyPr/>
          <a:lstStyle/>
          <a:p>
            <a:fld id="{8B506B48-D5BD-43D4-8162-7817950034B5}" type="slidenum">
              <a:rPr lang="en-US" smtClean="0"/>
              <a:t>9</a:t>
            </a:fld>
            <a:endParaRPr lang="en-US"/>
          </a:p>
        </p:txBody>
      </p:sp>
    </p:spTree>
    <p:extLst>
      <p:ext uri="{BB962C8B-B14F-4D97-AF65-F5344CB8AC3E}">
        <p14:creationId xmlns:p14="http://schemas.microsoft.com/office/powerpoint/2010/main" val="326021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A4C05-0428-4442-B4D5-A71869A1CE77}"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50254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3E56C-0B89-46DC-AF76-53EEB20FAF5B}"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25031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A6CE55-3D65-43E8-9B3F-285C2EAF7520}"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3856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32014B-7E0F-4823-9D7D-6EDE2DCCF93F}"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00080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B6458-163C-4DBD-BDCB-0B522061021C}"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91067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7F2397-B9DE-4018-BA9E-E95E712941DC}" type="datetime1">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208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09ABDF-05D0-415A-87F4-5C12CC9921A8}" type="datetime1">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0741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E9026A-B9A2-4F9C-BD53-C2B5B5FE5C7A}" type="datetime1">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19690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86CCF-95D8-48A1-B9B7-C69FE4946383}" type="datetime1">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64463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732879-889F-4C55-BDB1-83B7E7B5D680}" type="datetime1">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4995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140EFD-EAFD-4639-BC30-778185FA0186}" type="datetime1">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59085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B3B7-2ED1-428C-90FC-F63C63D634DC}" type="datetime1">
              <a:rPr lang="en-US" smtClean="0"/>
              <a:t>11/29/2024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2427C-90CD-4661-B725-C3D658441D48}" type="slidenum">
              <a:rPr lang="en-US" smtClean="0"/>
              <a:t>‹#›</a:t>
            </a:fld>
            <a:endParaRPr lang="en-US"/>
          </a:p>
        </p:txBody>
      </p:sp>
    </p:spTree>
    <p:extLst>
      <p:ext uri="{BB962C8B-B14F-4D97-AF65-F5344CB8AC3E}">
        <p14:creationId xmlns:p14="http://schemas.microsoft.com/office/powerpoint/2010/main" val="192209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7"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00.png"/><Relationship Id="rId4" Type="http://schemas.openxmlformats.org/officeDocument/2006/relationships/image" Target="../media/image1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97575"/>
            <a:ext cx="8305800" cy="1143001"/>
          </a:xfrm>
        </p:spPr>
        <p:txBody>
          <a:bodyPr>
            <a:normAutofit fontScale="90000"/>
          </a:bodyPr>
          <a:lstStyle/>
          <a:p>
            <a:r>
              <a:rPr lang="zh-CN" altLang="en-US" b="1" dirty="0"/>
              <a:t>第 </a:t>
            </a:r>
            <a:r>
              <a:rPr lang="en-US" b="1" dirty="0">
                <a:latin typeface="Times New Roman" panose="02020603050405020304" pitchFamily="18" charset="0"/>
                <a:cs typeface="Times New Roman" panose="02020603050405020304" pitchFamily="18" charset="0"/>
              </a:rPr>
              <a:t>2</a:t>
            </a:r>
            <a:r>
              <a:rPr lang="en-US" b="1" dirty="0"/>
              <a:t> </a:t>
            </a:r>
            <a:r>
              <a:rPr lang="zh-CN" altLang="en-US" b="1" dirty="0"/>
              <a:t>章</a:t>
            </a:r>
            <a:r>
              <a:rPr lang="en-US" b="1" dirty="0"/>
              <a:t>	</a:t>
            </a:r>
            <a:r>
              <a:rPr lang="zh-CN" altLang="en-US" b="1" dirty="0"/>
              <a:t>分治法</a:t>
            </a:r>
            <a:br>
              <a:rPr lang="en-US" altLang="zh-CN" sz="3600" b="1" dirty="0"/>
            </a:br>
            <a:r>
              <a:rPr lang="en-US" sz="4000" dirty="0"/>
              <a:t>(Divide and Conquer)</a:t>
            </a:r>
            <a:endParaRPr lang="en-US" sz="4800" dirty="0"/>
          </a:p>
        </p:txBody>
      </p:sp>
      <p:sp>
        <p:nvSpPr>
          <p:cNvPr id="4" name="Footer Placeholder 3"/>
          <p:cNvSpPr>
            <a:spLocks noGrp="1"/>
          </p:cNvSpPr>
          <p:nvPr>
            <p:ph type="ftr" sz="quarter" idx="11"/>
          </p:nvPr>
        </p:nvSpPr>
        <p:spPr/>
        <p:txBody>
          <a:bodyPr/>
          <a:lstStyle/>
          <a:p>
            <a:r>
              <a:rPr lang="en-US" dirty="0"/>
              <a:t>2-</a:t>
            </a:r>
            <a:fld id="{DECBA994-0F1E-4A86-942E-FEC68F235D3B}" type="slidenum">
              <a:rPr lang="en-US" smtClean="0"/>
              <a:t>1</a:t>
            </a:fld>
            <a:endParaRPr lang="en-US" dirty="0"/>
          </a:p>
        </p:txBody>
      </p:sp>
    </p:spTree>
    <p:extLst>
      <p:ext uri="{BB962C8B-B14F-4D97-AF65-F5344CB8AC3E}">
        <p14:creationId xmlns:p14="http://schemas.microsoft.com/office/powerpoint/2010/main" val="136985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637D9E-69B7-42A2-A2A5-1EC83EE6EAC3}"/>
              </a:ext>
            </a:extLst>
          </p:cNvPr>
          <p:cNvPicPr>
            <a:picLocks noChangeAspect="1"/>
          </p:cNvPicPr>
          <p:nvPr/>
        </p:nvPicPr>
        <p:blipFill>
          <a:blip r:embed="rId3"/>
          <a:stretch>
            <a:fillRect/>
          </a:stretch>
        </p:blipFill>
        <p:spPr>
          <a:xfrm>
            <a:off x="0" y="2254567"/>
            <a:ext cx="4257228" cy="3185919"/>
          </a:xfrm>
          <a:prstGeom prst="rect">
            <a:avLst/>
          </a:prstGeom>
        </p:spPr>
      </p:pic>
      <p:sp>
        <p:nvSpPr>
          <p:cNvPr id="3" name="Title 2"/>
          <p:cNvSpPr>
            <a:spLocks noGrp="1"/>
          </p:cNvSpPr>
          <p:nvPr>
            <p:ph type="title"/>
          </p:nvPr>
        </p:nvSpPr>
        <p:spPr>
          <a:xfrm>
            <a:off x="457200" y="274638"/>
            <a:ext cx="3048000" cy="1143000"/>
          </a:xfrm>
          <a:solidFill>
            <a:schemeClr val="bg1"/>
          </a:solidFill>
          <a:ln>
            <a:solidFill>
              <a:schemeClr val="tx1"/>
            </a:solidFill>
          </a:ln>
        </p:spPr>
        <p:txBody>
          <a:bodyPr>
            <a:noAutofit/>
          </a:bodyPr>
          <a:lstStyle/>
          <a:p>
            <a:pPr algn="l">
              <a:lnSpc>
                <a:spcPct val="150000"/>
              </a:lnSpc>
            </a:pPr>
            <a:r>
              <a:rPr lang="zh-CN" altLang="en-US" sz="1800" b="1" dirty="0">
                <a:latin typeface="SimSun" pitchFamily="2" charset="-122"/>
                <a:ea typeface="SimSun" pitchFamily="2" charset="-122"/>
              </a:rPr>
              <a:t>例</a:t>
            </a:r>
            <a:r>
              <a:rPr lang="en-US" sz="1800" b="1" dirty="0">
                <a:latin typeface="SimSun" pitchFamily="2" charset="-122"/>
                <a:ea typeface="SimSun" pitchFamily="2" charset="-122"/>
              </a:rPr>
              <a:t> </a:t>
            </a:r>
            <a:r>
              <a:rPr lang="en-US" sz="1800" b="1" dirty="0">
                <a:latin typeface="SimSun" panose="02010600030101010101" pitchFamily="2" charset="-122"/>
                <a:ea typeface="SimSun" panose="02010600030101010101" pitchFamily="2" charset="-122"/>
                <a:cs typeface="Times New Roman" pitchFamily="18" charset="0"/>
              </a:rPr>
              <a:t>2.4 </a:t>
            </a:r>
            <a:r>
              <a:rPr lang="en-US" sz="1800" b="1" dirty="0">
                <a:latin typeface="SimSun" pitchFamily="2" charset="-122"/>
                <a:ea typeface="SimSun" pitchFamily="2" charset="-122"/>
              </a:rPr>
              <a:t>	</a:t>
            </a:r>
            <a:r>
              <a:rPr lang="zh-CN" altLang="en-US" sz="1800" b="1" dirty="0">
                <a:solidFill>
                  <a:srgbClr val="0000FF"/>
                </a:solidFill>
                <a:effectLst>
                  <a:outerShdw blurRad="38100" dist="38100" dir="2700000" algn="tl">
                    <a:srgbClr val="C0C0C0"/>
                  </a:outerShdw>
                </a:effectLst>
                <a:latin typeface="华文细黑" pitchFamily="2" charset="-122"/>
                <a:ea typeface="华文细黑" pitchFamily="2" charset="-122"/>
                <a:cs typeface="+mn-cs"/>
              </a:rPr>
              <a:t>序列求和法</a:t>
            </a:r>
            <a:br>
              <a:rPr lang="en-US" sz="1800" dirty="0">
                <a:latin typeface="SimSun" pitchFamily="2" charset="-122"/>
                <a:ea typeface="SimSun" pitchFamily="2" charset="-122"/>
              </a:rPr>
            </a:br>
            <a:r>
              <a:rPr lang="en-US" sz="1800" b="1" dirty="0">
                <a:latin typeface="SimSun" pitchFamily="2" charset="-122"/>
                <a:ea typeface="SimSun" pitchFamily="2" charset="-122"/>
              </a:rPr>
              <a:t> 	</a:t>
            </a:r>
            <a:endParaRPr lang="en-US" sz="1800" dirty="0">
              <a:latin typeface="Times New Roman" pitchFamily="18" charset="0"/>
              <a:ea typeface="SimSun" pitchFamily="2" charset="-122"/>
              <a:cs typeface="Times New Roman" pitchFamily="18" charset="0"/>
            </a:endParaRPr>
          </a:p>
        </p:txBody>
      </p:sp>
      <p:sp>
        <p:nvSpPr>
          <p:cNvPr id="2" name="Footer Placeholder 1"/>
          <p:cNvSpPr>
            <a:spLocks noGrp="1"/>
          </p:cNvSpPr>
          <p:nvPr>
            <p:ph type="ftr" sz="quarter" idx="11"/>
          </p:nvPr>
        </p:nvSpPr>
        <p:spPr>
          <a:xfrm>
            <a:off x="3124200" y="6492875"/>
            <a:ext cx="2895600" cy="365125"/>
          </a:xfrm>
        </p:spPr>
        <p:txBody>
          <a:bodyPr/>
          <a:lstStyle/>
          <a:p>
            <a:r>
              <a:rPr lang="en-US" dirty="0"/>
              <a:t>2-10</a:t>
            </a:r>
          </a:p>
        </p:txBody>
      </p:sp>
      <p:sp>
        <p:nvSpPr>
          <p:cNvPr id="6" name="内容占位符 5">
            <a:extLst>
              <a:ext uri="{FF2B5EF4-FFF2-40B4-BE49-F238E27FC236}">
                <a16:creationId xmlns:a16="http://schemas.microsoft.com/office/drawing/2014/main" id="{56BA1E25-C162-49FA-B141-A1A072E3AABD}"/>
              </a:ext>
            </a:extLst>
          </p:cNvPr>
          <p:cNvSpPr>
            <a:spLocks noGrp="1"/>
          </p:cNvSpPr>
          <p:nvPr>
            <p:ph idx="1"/>
          </p:nvPr>
        </p:nvSpPr>
        <p:spPr>
          <a:xfrm>
            <a:off x="457200" y="5883275"/>
            <a:ext cx="8650705" cy="838200"/>
          </a:xfrm>
        </p:spPr>
        <p:txBody>
          <a:bodyPr>
            <a:normAutofit/>
          </a:bodyPr>
          <a:lstStyle/>
          <a:p>
            <a:pPr marL="0" indent="0">
              <a:buNone/>
            </a:pPr>
            <a:r>
              <a:rPr lang="zh-CN" altLang="en-US" sz="1800" dirty="0"/>
              <a:t>序列求和法中一步步展开的过程可以用一棵递归树来表示。图中，</a:t>
            </a:r>
            <a:r>
              <a:rPr lang="en-US" sz="1800" dirty="0"/>
              <a:t>(a)(b)</a:t>
            </a:r>
            <a:r>
              <a:rPr lang="zh-CN" altLang="en-US" sz="1800" dirty="0"/>
              <a:t>为递归过程的前两步；递归树中每个节点对应着序列中的一项，</a:t>
            </a:r>
            <a:r>
              <a:rPr lang="zh-CN" altLang="en-US" sz="1800" u="sng" dirty="0"/>
              <a:t>所有节点的表达式的和</a:t>
            </a:r>
            <a:r>
              <a:rPr lang="zh-CN" altLang="en-US" sz="1800" dirty="0"/>
              <a:t>等于</a:t>
            </a:r>
            <a:r>
              <a:rPr lang="en-US" altLang="zh-CN" sz="1800" i="1" dirty="0"/>
              <a:t>T</a:t>
            </a:r>
            <a:r>
              <a:rPr lang="en-US" altLang="zh-CN" sz="1800" dirty="0"/>
              <a:t>(</a:t>
            </a:r>
            <a:r>
              <a:rPr lang="en-US" altLang="zh-CN" sz="1800" i="1" dirty="0"/>
              <a:t>n</a:t>
            </a:r>
            <a:r>
              <a:rPr lang="en-US" altLang="zh-CN" sz="1800" dirty="0"/>
              <a:t>)</a:t>
            </a:r>
            <a:endParaRPr lang="en-US" sz="1800" dirty="0"/>
          </a:p>
        </p:txBody>
      </p:sp>
      <p:pic>
        <p:nvPicPr>
          <p:cNvPr id="10" name="图片 9">
            <a:extLst>
              <a:ext uri="{FF2B5EF4-FFF2-40B4-BE49-F238E27FC236}">
                <a16:creationId xmlns:a16="http://schemas.microsoft.com/office/drawing/2014/main" id="{8CE86B3E-ECAC-466B-B8EE-6FF7980C209C}"/>
              </a:ext>
            </a:extLst>
          </p:cNvPr>
          <p:cNvPicPr>
            <a:picLocks noChangeAspect="1"/>
          </p:cNvPicPr>
          <p:nvPr/>
        </p:nvPicPr>
        <p:blipFill>
          <a:blip r:embed="rId4"/>
          <a:stretch>
            <a:fillRect/>
          </a:stretch>
        </p:blipFill>
        <p:spPr>
          <a:xfrm>
            <a:off x="4724400" y="5350811"/>
            <a:ext cx="4167252" cy="311069"/>
          </a:xfrm>
          <a:prstGeom prst="rect">
            <a:avLst/>
          </a:prstGeom>
        </p:spPr>
      </p:pic>
      <p:pic>
        <p:nvPicPr>
          <p:cNvPr id="23" name="图片 22">
            <a:extLst>
              <a:ext uri="{FF2B5EF4-FFF2-40B4-BE49-F238E27FC236}">
                <a16:creationId xmlns:a16="http://schemas.microsoft.com/office/drawing/2014/main" id="{36EA5170-F8CE-421F-BAE6-85BCE870D04D}"/>
              </a:ext>
            </a:extLst>
          </p:cNvPr>
          <p:cNvPicPr>
            <a:picLocks noChangeAspect="1"/>
          </p:cNvPicPr>
          <p:nvPr/>
        </p:nvPicPr>
        <p:blipFill>
          <a:blip r:embed="rId5"/>
          <a:stretch>
            <a:fillRect/>
          </a:stretch>
        </p:blipFill>
        <p:spPr>
          <a:xfrm>
            <a:off x="3733800" y="18783"/>
            <a:ext cx="5282970" cy="5283293"/>
          </a:xfrm>
          <a:prstGeom prst="rect">
            <a:avLst/>
          </a:prstGeom>
        </p:spPr>
      </p:pic>
      <p:pic>
        <p:nvPicPr>
          <p:cNvPr id="25" name="图片 24">
            <a:extLst>
              <a:ext uri="{FF2B5EF4-FFF2-40B4-BE49-F238E27FC236}">
                <a16:creationId xmlns:a16="http://schemas.microsoft.com/office/drawing/2014/main" id="{A3F758F7-DCCB-4C07-A5B0-35BE91F3E8D6}"/>
              </a:ext>
            </a:extLst>
          </p:cNvPr>
          <p:cNvPicPr>
            <a:picLocks noChangeAspect="1"/>
          </p:cNvPicPr>
          <p:nvPr/>
        </p:nvPicPr>
        <p:blipFill>
          <a:blip r:embed="rId6"/>
          <a:stretch>
            <a:fillRect/>
          </a:stretch>
        </p:blipFill>
        <p:spPr>
          <a:xfrm>
            <a:off x="12032" y="4936325"/>
            <a:ext cx="4102768" cy="365751"/>
          </a:xfrm>
          <a:prstGeom prst="rect">
            <a:avLst/>
          </a:prstGeom>
        </p:spPr>
      </p:pic>
      <p:sp>
        <p:nvSpPr>
          <p:cNvPr id="4" name="文本框 3">
            <a:extLst>
              <a:ext uri="{FF2B5EF4-FFF2-40B4-BE49-F238E27FC236}">
                <a16:creationId xmlns:a16="http://schemas.microsoft.com/office/drawing/2014/main" id="{7832A808-5A2B-4E39-A570-4AC6407FD1B9}"/>
              </a:ext>
            </a:extLst>
          </p:cNvPr>
          <p:cNvSpPr txBox="1"/>
          <p:nvPr/>
        </p:nvSpPr>
        <p:spPr>
          <a:xfrm>
            <a:off x="8447961" y="4763864"/>
            <a:ext cx="763351" cy="292388"/>
          </a:xfrm>
          <a:prstGeom prst="rect">
            <a:avLst/>
          </a:prstGeom>
          <a:solidFill>
            <a:schemeClr val="bg1"/>
          </a:solidFill>
        </p:spPr>
        <p:txBody>
          <a:bodyPr wrap="none" rtlCol="0">
            <a:spAutoFit/>
          </a:bodyPr>
          <a:lstStyle/>
          <a:p>
            <a:r>
              <a:rPr lang="en-US" altLang="zh-CN" sz="1300" dirty="0">
                <a:latin typeface="Times" panose="02020603050405020304" pitchFamily="18" charset="0"/>
                <a:cs typeface="Times" panose="02020603050405020304" pitchFamily="18" charset="0"/>
              </a:rPr>
              <a:t>2</a:t>
            </a:r>
            <a:r>
              <a:rPr lang="en-US" altLang="zh-CN" sz="1300" i="1" baseline="30000" dirty="0">
                <a:latin typeface="Times" panose="02020603050405020304" pitchFamily="18" charset="0"/>
                <a:cs typeface="Times" panose="02020603050405020304" pitchFamily="18" charset="0"/>
              </a:rPr>
              <a:t>k</a:t>
            </a:r>
            <a:r>
              <a:rPr lang="en-US" altLang="zh-CN" sz="1300" baseline="30000" dirty="0">
                <a:latin typeface="Times" panose="02020603050405020304" pitchFamily="18" charset="0"/>
                <a:cs typeface="Times" panose="02020603050405020304" pitchFamily="18" charset="0"/>
              </a:rPr>
              <a:t>-1</a:t>
            </a:r>
            <a:r>
              <a:rPr lang="en-US" altLang="zh-CN" sz="1300" dirty="0">
                <a:latin typeface="Times" panose="02020603050405020304" pitchFamily="18" charset="0"/>
                <a:cs typeface="Times" panose="02020603050405020304" pitchFamily="18" charset="0"/>
              </a:rPr>
              <a:t>W(1)</a:t>
            </a:r>
            <a:endParaRPr lang="zh-CN" altLang="en-US" sz="13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8567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50839"/>
            <a:ext cx="8229600" cy="868362"/>
          </a:xfrm>
        </p:spPr>
        <p:txBody>
          <a:bodyPr>
            <a:normAutofit/>
          </a:bodyPr>
          <a:lstStyle/>
          <a:p>
            <a:pPr lvl="2"/>
            <a:r>
              <a:rPr lang="zh-CN" altLang="en-US" sz="2400" b="1" kern="1200" dirty="0">
                <a:solidFill>
                  <a:srgbClr val="0000FF"/>
                </a:solidFill>
                <a:effectLst>
                  <a:outerShdw blurRad="38100" dist="38100" dir="2700000" algn="tl">
                    <a:srgbClr val="C0C0C0"/>
                  </a:outerShdw>
                </a:effectLst>
                <a:latin typeface="华文细黑" pitchFamily="2" charset="-122"/>
                <a:ea typeface="华文细黑" pitchFamily="2" charset="-122"/>
                <a:cs typeface="+mn-cs"/>
              </a:rPr>
              <a:t>主方法</a:t>
            </a:r>
            <a:r>
              <a:rPr lang="zh-CN" sz="2400" b="1" dirty="0">
                <a:latin typeface="SimSun" pitchFamily="2" charset="-122"/>
                <a:ea typeface="SimSun" pitchFamily="2" charset="-122"/>
              </a:rPr>
              <a:t>求解</a:t>
            </a:r>
            <a:r>
              <a:rPr lang="en-US" altLang="zh-CN" sz="2400" b="1" dirty="0">
                <a:latin typeface="SimSun" pitchFamily="2" charset="-122"/>
                <a:ea typeface="SimSun" pitchFamily="2" charset="-122"/>
              </a:rPr>
              <a:t>(1/5)</a:t>
            </a:r>
            <a:br>
              <a:rPr lang="en-US" sz="2400" b="1" dirty="0">
                <a:latin typeface="SimSun" pitchFamily="2" charset="-122"/>
                <a:ea typeface="SimSun" pitchFamily="2" charset="-122"/>
              </a:rPr>
            </a:br>
            <a:r>
              <a:rPr lang="en-US" sz="2400" dirty="0"/>
              <a:t> </a:t>
            </a:r>
          </a:p>
        </p:txBody>
      </p:sp>
      <p:sp>
        <p:nvSpPr>
          <p:cNvPr id="3" name="Content Placeholder 2"/>
          <p:cNvSpPr>
            <a:spLocks noGrp="1"/>
          </p:cNvSpPr>
          <p:nvPr>
            <p:ph idx="1"/>
          </p:nvPr>
        </p:nvSpPr>
        <p:spPr>
          <a:xfrm>
            <a:off x="457200" y="1219201"/>
            <a:ext cx="8229600" cy="4724400"/>
          </a:xfrm>
        </p:spPr>
        <p:txBody>
          <a:bodyPr>
            <a:normAutofit/>
          </a:bodyPr>
          <a:lstStyle/>
          <a:p>
            <a:pPr marL="457200" indent="-457200">
              <a:lnSpc>
                <a:spcPct val="150000"/>
              </a:lnSpc>
              <a:buNone/>
            </a:pPr>
            <a:r>
              <a:rPr lang="zh-CN" altLang="en-US" sz="2400" dirty="0">
                <a:latin typeface="Times New Roman" pitchFamily="18" charset="0"/>
                <a:cs typeface="Times New Roman" pitchFamily="18" charset="0"/>
                <a:sym typeface="Symbol"/>
              </a:rPr>
              <a:t></a:t>
            </a:r>
            <a:r>
              <a:rPr lang="en-US" altLang="zh-CN" sz="1800" dirty="0">
                <a:latin typeface="Times New Roman" pitchFamily="18" charset="0"/>
                <a:cs typeface="Times New Roman" pitchFamily="18" charset="0"/>
                <a:sym typeface="Symbol"/>
              </a:rPr>
              <a:t>	</a:t>
            </a:r>
            <a:r>
              <a:rPr lang="zh-CN" altLang="en-US" sz="2400" dirty="0">
                <a:latin typeface="SimSun" pitchFamily="2" charset="-122"/>
                <a:ea typeface="SimSun" pitchFamily="2" charset="-122"/>
              </a:rPr>
              <a:t>主方法并不是一个全新的方法。</a:t>
            </a:r>
            <a:endParaRPr lang="en-US" altLang="zh-CN" sz="2400" dirty="0">
              <a:latin typeface="SimSun" pitchFamily="2" charset="-122"/>
              <a:ea typeface="SimSun" pitchFamily="2" charset="-122"/>
            </a:endParaRPr>
          </a:p>
          <a:p>
            <a:pPr marL="457200" indent="-457200">
              <a:lnSpc>
                <a:spcPct val="150000"/>
              </a:lnSpc>
              <a:buFont typeface="Symbol"/>
              <a:buChar char="·"/>
            </a:pPr>
            <a:r>
              <a:rPr lang="zh-CN" altLang="en-US" sz="2400" dirty="0">
                <a:latin typeface="SimSun" pitchFamily="2" charset="-122"/>
                <a:ea typeface="SimSun" pitchFamily="2" charset="-122"/>
              </a:rPr>
              <a:t>它是用序列求和法时得到的一些结果的总结。</a:t>
            </a:r>
            <a:endParaRPr lang="en-US" altLang="zh-CN" sz="2400" dirty="0">
              <a:latin typeface="SimSun" pitchFamily="2" charset="-122"/>
              <a:ea typeface="SimSun" pitchFamily="2" charset="-122"/>
            </a:endParaRPr>
          </a:p>
          <a:p>
            <a:pPr marL="457200" indent="-457200">
              <a:lnSpc>
                <a:spcPct val="150000"/>
              </a:lnSpc>
              <a:buFont typeface="Symbol"/>
              <a:buChar char="·"/>
            </a:pPr>
            <a:r>
              <a:rPr lang="zh-CN" altLang="en-US" sz="2400" dirty="0">
                <a:latin typeface="SimSun" pitchFamily="2" charset="-122"/>
                <a:ea typeface="SimSun" pitchFamily="2" charset="-122"/>
              </a:rPr>
              <a:t>主方法主要有三条规则。</a:t>
            </a:r>
            <a:endParaRPr lang="en-US" altLang="zh-CN" sz="2400" dirty="0">
              <a:latin typeface="SimSun" pitchFamily="2" charset="-122"/>
              <a:ea typeface="SimSun" pitchFamily="2" charset="-122"/>
            </a:endParaRPr>
          </a:p>
          <a:p>
            <a:pPr marL="457200" indent="-457200">
              <a:lnSpc>
                <a:spcPct val="150000"/>
              </a:lnSpc>
              <a:buFont typeface="Symbol"/>
              <a:buChar char="·"/>
            </a:pPr>
            <a:r>
              <a:rPr lang="zh-CN" altLang="en-US" sz="2400" dirty="0">
                <a:latin typeface="SimSun" pitchFamily="2" charset="-122"/>
                <a:ea typeface="SimSun" pitchFamily="2" charset="-122"/>
              </a:rPr>
              <a:t>检查递推关系满足哪条规则，如果满足，立马就有答案。</a:t>
            </a:r>
            <a:endParaRPr lang="en-US" altLang="zh-CN" sz="2400" dirty="0">
              <a:latin typeface="SimSun" pitchFamily="2" charset="-122"/>
              <a:ea typeface="SimSun" pitchFamily="2" charset="-122"/>
            </a:endParaRPr>
          </a:p>
          <a:p>
            <a:pPr marL="457200" indent="-457200">
              <a:lnSpc>
                <a:spcPct val="150000"/>
              </a:lnSpc>
              <a:buFont typeface="Symbol"/>
              <a:buChar char="·"/>
            </a:pPr>
            <a:r>
              <a:rPr lang="en-US" sz="2400" dirty="0" err="1">
                <a:latin typeface="SimSun" pitchFamily="2" charset="-122"/>
                <a:ea typeface="SimSun" pitchFamily="2" charset="-122"/>
              </a:rPr>
              <a:t>设递推关系为</a:t>
            </a:r>
            <a:r>
              <a:rPr lang="en-US" sz="2400" i="1" dirty="0" err="1">
                <a:latin typeface="Times New Roman" pitchFamily="18" charset="0"/>
                <a:cs typeface="Times New Roman" pitchFamily="18" charset="0"/>
              </a:rPr>
              <a:t>T</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aT</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zh-CN" altLang="en-US" sz="2400" dirty="0"/>
              <a:t>，</a:t>
            </a:r>
            <a:r>
              <a:rPr lang="en-US" altLang="zh-CN" sz="2400" i="1" dirty="0">
                <a:latin typeface="Times New Roman" pitchFamily="18" charset="0"/>
                <a:cs typeface="Times New Roman" pitchFamily="18" charset="0"/>
              </a:rPr>
              <a:t>a</a:t>
            </a:r>
            <a:r>
              <a:rPr lang="en-US" altLang="zh-CN"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sym typeface="Symbol"/>
              </a:rPr>
              <a:t></a:t>
            </a:r>
            <a:r>
              <a:rPr lang="en-US" altLang="zh-CN" sz="2400" dirty="0">
                <a:latin typeface="Times New Roman" pitchFamily="18" charset="0"/>
                <a:cs typeface="Times New Roman" pitchFamily="18" charset="0"/>
              </a:rPr>
              <a:t> 1, </a:t>
            </a:r>
            <a:r>
              <a:rPr lang="en-US" altLang="zh-CN" sz="2400" i="1" dirty="0">
                <a:latin typeface="Times New Roman" pitchFamily="18" charset="0"/>
                <a:cs typeface="Times New Roman" pitchFamily="18" charset="0"/>
              </a:rPr>
              <a:t>b</a:t>
            </a:r>
            <a:r>
              <a:rPr lang="en-US" altLang="zh-CN" sz="2400" dirty="0">
                <a:latin typeface="Times New Roman" pitchFamily="18" charset="0"/>
                <a:cs typeface="Times New Roman" pitchFamily="18" charset="0"/>
              </a:rPr>
              <a:t> &gt; 1,</a:t>
            </a:r>
          </a:p>
          <a:p>
            <a:pPr marL="0" indent="0">
              <a:lnSpc>
                <a:spcPct val="150000"/>
              </a:lnSpc>
              <a:buNone/>
            </a:pPr>
            <a:r>
              <a:rPr lang="en-US" altLang="zh-CN" sz="2400" dirty="0">
                <a:latin typeface="SimSun" pitchFamily="2" charset="-122"/>
                <a:ea typeface="SimSun" pitchFamily="2" charset="-122"/>
              </a:rPr>
              <a:t>	</a:t>
            </a:r>
            <a:r>
              <a:rPr lang="zh-CN" altLang="en-US" sz="2400" dirty="0">
                <a:latin typeface="SimSun" pitchFamily="2" charset="-122"/>
                <a:ea typeface="SimSun" pitchFamily="2" charset="-122"/>
              </a:rPr>
              <a:t>用规则前先计算</a:t>
            </a:r>
            <a:r>
              <a:rPr lang="en-US" altLang="zh-CN" sz="2400" i="1" dirty="0" err="1">
                <a:latin typeface="Times New Roman" pitchFamily="18" charset="0"/>
                <a:cs typeface="Times New Roman" pitchFamily="18" charset="0"/>
              </a:rPr>
              <a:t>k</a:t>
            </a:r>
            <a:r>
              <a:rPr lang="en-US" altLang="zh-CN" sz="2400" dirty="0" err="1">
                <a:latin typeface="Times New Roman" pitchFamily="18" charset="0"/>
                <a:ea typeface="SimSun" pitchFamily="2" charset="-122"/>
                <a:cs typeface="Times New Roman" pitchFamily="18" charset="0"/>
              </a:rPr>
              <a:t>值</a:t>
            </a:r>
            <a:r>
              <a:rPr lang="en-US" altLang="zh-CN" sz="2400" dirty="0" err="1">
                <a:latin typeface="Times New Roman" pitchFamily="18" charset="0"/>
                <a:cs typeface="Times New Roman" pitchFamily="18" charset="0"/>
              </a:rPr>
              <a:t>，</a:t>
            </a:r>
            <a:r>
              <a:rPr lang="en-US" sz="2400" i="1" dirty="0" err="1">
                <a:latin typeface="Times New Roman" pitchFamily="18" charset="0"/>
                <a:cs typeface="Times New Roman" pitchFamily="18" charset="0"/>
              </a:rPr>
              <a:t>k</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lg</a:t>
            </a:r>
            <a:r>
              <a:rPr lang="en-US" i="1" baseline="-25000" dirty="0" err="1">
                <a:latin typeface="Times New Roman" pitchFamily="18" charset="0"/>
                <a:cs typeface="Times New Roman" pitchFamily="18" charset="0"/>
              </a:rPr>
              <a:t>b</a:t>
            </a:r>
            <a:r>
              <a:rPr lang="en-US" sz="2400" i="1" dirty="0" err="1">
                <a:latin typeface="Times New Roman" pitchFamily="18" charset="0"/>
                <a:cs typeface="Times New Roman" pitchFamily="18" charset="0"/>
              </a:rPr>
              <a:t>a</a:t>
            </a:r>
            <a:r>
              <a:rPr lang="zh-CN" altLang="en-US" sz="2400"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marL="0" indent="0">
              <a:buNone/>
            </a:pPr>
            <a:endParaRPr lang="en-US" altLang="zh-CN" sz="1800" b="1" dirty="0"/>
          </a:p>
          <a:p>
            <a:pPr marL="0" indent="0">
              <a:buNone/>
            </a:pPr>
            <a:endParaRPr lang="en-US" altLang="zh-CN" sz="1800" dirty="0"/>
          </a:p>
          <a:p>
            <a:pPr marL="0" indent="0">
              <a:buNone/>
            </a:pPr>
            <a:endParaRPr lang="en-US" sz="1800" dirty="0"/>
          </a:p>
          <a:p>
            <a:pPr marL="0" indent="0">
              <a:buNone/>
            </a:pPr>
            <a:endParaRPr lang="en-US" sz="1800" dirty="0"/>
          </a:p>
        </p:txBody>
      </p:sp>
      <p:sp>
        <p:nvSpPr>
          <p:cNvPr id="4" name="Footer Placeholder 3"/>
          <p:cNvSpPr>
            <a:spLocks noGrp="1"/>
          </p:cNvSpPr>
          <p:nvPr>
            <p:ph type="ftr" sz="quarter" idx="11"/>
          </p:nvPr>
        </p:nvSpPr>
        <p:spPr/>
        <p:txBody>
          <a:bodyPr/>
          <a:lstStyle/>
          <a:p>
            <a:r>
              <a:rPr lang="en-US" dirty="0"/>
              <a:t>2-11</a:t>
            </a:r>
          </a:p>
        </p:txBody>
      </p:sp>
    </p:spTree>
    <p:extLst>
      <p:ext uri="{BB962C8B-B14F-4D97-AF65-F5344CB8AC3E}">
        <p14:creationId xmlns:p14="http://schemas.microsoft.com/office/powerpoint/2010/main" val="1412306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14400" y="6501801"/>
            <a:ext cx="2895600" cy="365125"/>
          </a:xfrm>
        </p:spPr>
        <p:txBody>
          <a:bodyPr/>
          <a:lstStyle/>
          <a:p>
            <a:r>
              <a:rPr lang="en-US" dirty="0"/>
              <a:t>2-12</a:t>
            </a:r>
          </a:p>
        </p:txBody>
      </p:sp>
      <p:sp>
        <p:nvSpPr>
          <p:cNvPr id="3" name="TextBox 2"/>
          <p:cNvSpPr txBox="1"/>
          <p:nvPr/>
        </p:nvSpPr>
        <p:spPr>
          <a:xfrm>
            <a:off x="1143000" y="1066800"/>
            <a:ext cx="6781800" cy="5293757"/>
          </a:xfrm>
          <a:prstGeom prst="rect">
            <a:avLst/>
          </a:prstGeom>
          <a:noFill/>
        </p:spPr>
        <p:txBody>
          <a:bodyPr wrap="square" rtlCol="0">
            <a:spAutoFit/>
          </a:bodyPr>
          <a:lstStyle/>
          <a:p>
            <a:pPr marL="1208088" indent="-1208088"/>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规则</a:t>
            </a:r>
            <a:r>
              <a:rPr lang="en-US" altLang="zh-CN" sz="2400" b="1" dirty="0">
                <a:solidFill>
                  <a:srgbClr val="0000FF"/>
                </a:solidFill>
                <a:effectLst>
                  <a:outerShdw blurRad="38100" dist="38100" dir="2700000" algn="tl">
                    <a:srgbClr val="C0C0C0"/>
                  </a:outerShdw>
                </a:effectLst>
                <a:latin typeface="华文细黑" pitchFamily="2" charset="-122"/>
                <a:ea typeface="华文细黑" pitchFamily="2" charset="-122"/>
              </a:rPr>
              <a:t>1</a:t>
            </a:r>
            <a:r>
              <a:rPr lang="en-US" sz="2400" b="1" dirty="0">
                <a:latin typeface="SimSun" panose="02010600030101010101" pitchFamily="2" charset="-122"/>
                <a:ea typeface="SimSun" panose="02010600030101010101" pitchFamily="2" charset="-122"/>
              </a:rPr>
              <a:t>:  </a:t>
            </a:r>
            <a:r>
              <a:rPr lang="zh-CN" altLang="en-US" sz="2400" dirty="0">
                <a:latin typeface="SimSun" panose="02010600030101010101" pitchFamily="2" charset="-122"/>
                <a:ea typeface="SimSun" panose="02010600030101010101" pitchFamily="2" charset="-122"/>
              </a:rPr>
              <a:t>如果存在一个正数 </a:t>
            </a:r>
            <a:r>
              <a:rPr lang="en-US" sz="2400" i="1" dirty="0">
                <a:latin typeface="Times New Roman" panose="02020603050405020304" pitchFamily="18" charset="0"/>
                <a:ea typeface="SimSun" panose="02010600030101010101" pitchFamily="2" charset="-122"/>
                <a:cs typeface="Times New Roman" panose="02020603050405020304" pitchFamily="18" charset="0"/>
                <a:sym typeface="Symbol"/>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 &gt; 0</a:t>
            </a:r>
            <a:r>
              <a:rPr lang="en-US" sz="2400" dirty="0">
                <a:latin typeface="SimSun" panose="02010600030101010101" pitchFamily="2" charset="-122"/>
                <a:ea typeface="SimSun" panose="02010600030101010101" pitchFamily="2" charset="-122"/>
                <a:cs typeface="Times New Roman" pitchFamily="18" charset="0"/>
              </a:rPr>
              <a:t>，</a:t>
            </a:r>
          </a:p>
          <a:p>
            <a:pPr marL="1208088" indent="-1208088"/>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使得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dirty="0">
                <a:solidFill>
                  <a:srgbClr val="FF0000"/>
                </a:solidFill>
                <a:latin typeface="Times New Roman" pitchFamily="18" charset="0"/>
                <a:cs typeface="Times New Roman" pitchFamily="18" charset="0"/>
              </a:rPr>
              <a:t>O</a:t>
            </a:r>
            <a:r>
              <a:rPr lang="en-US" sz="2400" dirty="0">
                <a:latin typeface="Times New Roman" pitchFamily="18" charset="0"/>
                <a:cs typeface="Times New Roman" pitchFamily="18" charset="0"/>
              </a:rPr>
              <a:t>(</a:t>
            </a:r>
            <a:r>
              <a:rPr lang="en-US" sz="2400" i="1" dirty="0" err="1">
                <a:latin typeface="Times New Roman" pitchFamily="18" charset="0"/>
                <a:cs typeface="Times New Roman" pitchFamily="18" charset="0"/>
              </a:rPr>
              <a:t>n</a:t>
            </a:r>
            <a:r>
              <a:rPr lang="en-US" sz="3200" i="1" baseline="25000" dirty="0" err="1">
                <a:latin typeface="Times New Roman" pitchFamily="18" charset="0"/>
                <a:cs typeface="Times New Roman" pitchFamily="18" charset="0"/>
              </a:rPr>
              <a:t>k</a:t>
            </a:r>
            <a:r>
              <a:rPr lang="en-US" sz="3200" baseline="25000" dirty="0">
                <a:latin typeface="Times New Roman" pitchFamily="18" charset="0"/>
                <a:cs typeface="Times New Roman" pitchFamily="18" charset="0"/>
              </a:rPr>
              <a:t>-</a:t>
            </a:r>
            <a:r>
              <a:rPr lang="en-US" sz="3200" i="1" baseline="250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，那么</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a:t>
            </a:r>
            <a:r>
              <a:rPr lang="en-US" sz="2400" i="1" dirty="0" err="1">
                <a:latin typeface="Times New Roman" pitchFamily="18" charset="0"/>
                <a:cs typeface="Times New Roman" pitchFamily="18" charset="0"/>
              </a:rPr>
              <a:t>n</a:t>
            </a:r>
            <a:r>
              <a:rPr lang="en-US" sz="3200" i="1" baseline="25000" dirty="0" err="1">
                <a:latin typeface="Times New Roman" pitchFamily="18" charset="0"/>
                <a:cs typeface="Times New Roman" pitchFamily="18" charset="0"/>
              </a:rPr>
              <a:t>k</a:t>
            </a:r>
            <a:r>
              <a:rPr lang="en-US"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b="1" dirty="0"/>
              <a:t> </a:t>
            </a:r>
            <a:endParaRPr lang="en-US" sz="2400" dirty="0"/>
          </a:p>
          <a:p>
            <a:r>
              <a:rPr lang="zh-CN" altLang="en-US" sz="2400" b="1" dirty="0">
                <a:latin typeface="SimSun" panose="02010600030101010101" pitchFamily="2" charset="-122"/>
                <a:ea typeface="SimSun" panose="02010600030101010101" pitchFamily="2" charset="-122"/>
              </a:rPr>
              <a:t>例</a:t>
            </a:r>
            <a:r>
              <a:rPr lang="en-US" sz="2400" b="1" dirty="0">
                <a:latin typeface="SimSun" panose="02010600030101010101" pitchFamily="2" charset="-122"/>
                <a:ea typeface="SimSun" panose="02010600030101010101" pitchFamily="2" charset="-122"/>
              </a:rPr>
              <a:t> 2.5 	</a:t>
            </a:r>
            <a:r>
              <a:rPr lang="en-US" sz="2400" dirty="0"/>
              <a:t> </a:t>
            </a:r>
            <a:r>
              <a:rPr lang="fr-FR" sz="2400" i="1" dirty="0">
                <a:latin typeface="Times New Roman" pitchFamily="18" charset="0"/>
                <a:cs typeface="Times New Roman" pitchFamily="18" charset="0"/>
              </a:rPr>
              <a:t>T</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 9</a:t>
            </a:r>
            <a:r>
              <a:rPr lang="fr-FR" sz="2400" i="1" dirty="0">
                <a:latin typeface="Times New Roman" pitchFamily="18" charset="0"/>
                <a:cs typeface="Times New Roman" pitchFamily="18" charset="0"/>
              </a:rPr>
              <a:t>T</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/3) + </a:t>
            </a:r>
            <a:r>
              <a:rPr lang="fr-FR" sz="2400" i="1" dirty="0" err="1">
                <a:latin typeface="Times New Roman" pitchFamily="18" charset="0"/>
                <a:cs typeface="Times New Roman" pitchFamily="18" charset="0"/>
              </a:rPr>
              <a:t>n</a:t>
            </a:r>
            <a:r>
              <a:rPr lang="fr-FR" sz="2400" dirty="0" err="1">
                <a:latin typeface="Times New Roman" pitchFamily="18" charset="0"/>
                <a:cs typeface="Times New Roman" pitchFamily="18" charset="0"/>
              </a:rPr>
              <a:t>lg</a:t>
            </a:r>
            <a:r>
              <a:rPr lang="fr-FR" sz="2400" i="1" dirty="0" err="1">
                <a:latin typeface="Times New Roman" pitchFamily="18" charset="0"/>
                <a:cs typeface="Times New Roman" pitchFamily="18" charset="0"/>
              </a:rPr>
              <a:t>n</a:t>
            </a:r>
            <a:endParaRPr lang="fr-FR" sz="2400"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zh-CN" altLang="en-US" sz="2400" b="1" dirty="0"/>
              <a:t>解</a:t>
            </a:r>
            <a:r>
              <a:rPr lang="zh-CN" altLang="en-US" sz="2400" dirty="0"/>
              <a:t>：</a:t>
            </a:r>
            <a:r>
              <a:rPr lang="fr-FR" sz="2400" b="1" dirty="0"/>
              <a:t>	</a:t>
            </a:r>
            <a:r>
              <a:rPr lang="fr-FR" sz="2400" i="1" dirty="0">
                <a:latin typeface="Times New Roman" pitchFamily="18" charset="0"/>
                <a:cs typeface="Times New Roman" pitchFamily="18" charset="0"/>
              </a:rPr>
              <a:t>a </a:t>
            </a:r>
            <a:r>
              <a:rPr lang="fr-FR" sz="2400" dirty="0">
                <a:latin typeface="Times New Roman" pitchFamily="18" charset="0"/>
                <a:cs typeface="Times New Roman" pitchFamily="18" charset="0"/>
              </a:rPr>
              <a:t>= 9</a:t>
            </a:r>
            <a:r>
              <a:rPr lang="zh-CN" altLang="en-US" sz="2400" dirty="0">
                <a:latin typeface="Times New Roman" pitchFamily="18" charset="0"/>
                <a:cs typeface="Times New Roman" pitchFamily="18" charset="0"/>
              </a:rPr>
              <a:t>，</a:t>
            </a:r>
            <a:r>
              <a:rPr lang="fr-FR" sz="2400" i="1" dirty="0">
                <a:latin typeface="Times New Roman" pitchFamily="18" charset="0"/>
                <a:cs typeface="Times New Roman" pitchFamily="18" charset="0"/>
              </a:rPr>
              <a:t>b </a:t>
            </a:r>
            <a:r>
              <a:rPr lang="fr-FR" sz="2400" dirty="0">
                <a:latin typeface="Times New Roman" pitchFamily="18" charset="0"/>
                <a:cs typeface="Times New Roman" pitchFamily="18" charset="0"/>
              </a:rPr>
              <a:t>= 3</a:t>
            </a:r>
            <a:r>
              <a:rPr lang="zh-CN" altLang="en-US" sz="2400" dirty="0">
                <a:latin typeface="Times New Roman" pitchFamily="18" charset="0"/>
                <a:cs typeface="Times New Roman" pitchFamily="18" charset="0"/>
              </a:rPr>
              <a:t>，</a:t>
            </a:r>
            <a:r>
              <a:rPr lang="fr-FR" sz="2400" i="1" dirty="0">
                <a:latin typeface="Times New Roman" pitchFamily="18" charset="0"/>
                <a:cs typeface="Times New Roman" pitchFamily="18" charset="0"/>
              </a:rPr>
              <a:t>k </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lg</a:t>
            </a:r>
            <a:r>
              <a:rPr lang="fr-FR" sz="3200" i="1" baseline="-25000" dirty="0" err="1">
                <a:latin typeface="Times New Roman" pitchFamily="18" charset="0"/>
                <a:cs typeface="Times New Roman" pitchFamily="18" charset="0"/>
              </a:rPr>
              <a:t>b</a:t>
            </a:r>
            <a:r>
              <a:rPr lang="fr-FR" sz="2400" i="1" dirty="0" err="1">
                <a:latin typeface="Times New Roman" pitchFamily="18" charset="0"/>
                <a:cs typeface="Times New Roman" pitchFamily="18" charset="0"/>
              </a:rPr>
              <a:t>a</a:t>
            </a:r>
            <a:r>
              <a:rPr lang="fr-FR" sz="2400" dirty="0">
                <a:latin typeface="Times New Roman" pitchFamily="18" charset="0"/>
                <a:cs typeface="Times New Roman" pitchFamily="18" charset="0"/>
              </a:rPr>
              <a:t> = lg</a:t>
            </a:r>
            <a:r>
              <a:rPr lang="fr-FR" sz="3200" baseline="-25000" dirty="0">
                <a:latin typeface="Times New Roman" pitchFamily="18" charset="0"/>
                <a:cs typeface="Times New Roman" pitchFamily="18" charset="0"/>
              </a:rPr>
              <a:t>3</a:t>
            </a:r>
            <a:r>
              <a:rPr lang="fr-FR" sz="2400" dirty="0">
                <a:latin typeface="Times New Roman" pitchFamily="18" charset="0"/>
                <a:cs typeface="Times New Roman" pitchFamily="18" charset="0"/>
              </a:rPr>
              <a:t>9 = 2</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用</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a:t>
            </a:r>
            <a:r>
              <a:rPr lang="fr-FR" sz="2400" dirty="0">
                <a:latin typeface="Times New Roman" pitchFamily="18" charset="0"/>
                <a:cs typeface="Times New Roman" pitchFamily="18" charset="0"/>
              </a:rPr>
              <a:t>= 0.2</a:t>
            </a:r>
            <a:r>
              <a:rPr lang="zh-CN" altLang="en-US" sz="2400" dirty="0">
                <a:latin typeface="Times New Roman" pitchFamily="18" charset="0"/>
                <a:cs typeface="Times New Roman" pitchFamily="18" charset="0"/>
              </a:rPr>
              <a:t>，那么 </a:t>
            </a:r>
            <a:r>
              <a:rPr lang="en-US" sz="2400" i="1" dirty="0" err="1">
                <a:latin typeface="Times New Roman" pitchFamily="18" charset="0"/>
                <a:cs typeface="Times New Roman" pitchFamily="18" charset="0"/>
              </a:rPr>
              <a:t>n</a:t>
            </a:r>
            <a:r>
              <a:rPr lang="en-US" sz="3200" i="1" baseline="25000" dirty="0" err="1">
                <a:latin typeface="Times New Roman" pitchFamily="18" charset="0"/>
                <a:cs typeface="Times New Roman" pitchFamily="18" charset="0"/>
              </a:rPr>
              <a:t>k</a:t>
            </a:r>
            <a:r>
              <a:rPr lang="en-US" sz="3200" i="1" baseline="25000" dirty="0">
                <a:latin typeface="Times New Roman" pitchFamily="18" charset="0"/>
                <a:cs typeface="Times New Roman" pitchFamily="18" charset="0"/>
              </a:rPr>
              <a:t>-</a:t>
            </a:r>
            <a:r>
              <a:rPr lang="en-US" sz="3200" i="1" baseline="25000" dirty="0">
                <a:latin typeface="Times New Roman" pitchFamily="18" charset="0"/>
                <a:cs typeface="Times New Roman" pitchFamily="18" charset="0"/>
                <a:sym typeface="Symbol"/>
              </a:rPr>
              <a:t></a:t>
            </a:r>
            <a:r>
              <a:rPr lang="en-US" sz="2800" dirty="0">
                <a:latin typeface="Times New Roman" pitchFamily="18" charset="0"/>
                <a:cs typeface="Times New Roman" pitchFamily="18" charset="0"/>
              </a:rPr>
              <a:t> </a:t>
            </a:r>
            <a:r>
              <a:rPr lang="fr-FR"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n</a:t>
            </a:r>
            <a:r>
              <a:rPr lang="en-US" sz="3200" baseline="20000" dirty="0">
                <a:latin typeface="Times New Roman" pitchFamily="18" charset="0"/>
                <a:cs typeface="Times New Roman" pitchFamily="18" charset="0"/>
              </a:rPr>
              <a:t>2-0.2</a:t>
            </a:r>
            <a:r>
              <a:rPr lang="en-US" sz="2400" dirty="0">
                <a:latin typeface="Times New Roman" pitchFamily="18" charset="0"/>
                <a:cs typeface="Times New Roman" pitchFamily="18" charset="0"/>
              </a:rPr>
              <a:t> </a:t>
            </a:r>
            <a:r>
              <a:rPr lang="fr-FR"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n</a:t>
            </a:r>
            <a:r>
              <a:rPr lang="en-US" sz="3200" baseline="20000" dirty="0">
                <a:latin typeface="Times New Roman" pitchFamily="18" charset="0"/>
                <a:cs typeface="Times New Roman" pitchFamily="18" charset="0"/>
              </a:rPr>
              <a:t>1.8</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因为 </a:t>
            </a:r>
            <a:r>
              <a:rPr lang="fr-FR" sz="2400" i="1" dirty="0">
                <a:latin typeface="Times New Roman" pitchFamily="18" charset="0"/>
                <a:cs typeface="Times New Roman" pitchFamily="18" charset="0"/>
              </a:rPr>
              <a:t>f</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 </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lg</a:t>
            </a:r>
            <a:r>
              <a:rPr lang="fr-FR" sz="2400" i="1" dirty="0">
                <a:latin typeface="Times New Roman" pitchFamily="18" charset="0"/>
                <a:cs typeface="Times New Roman" pitchFamily="18" charset="0"/>
              </a:rPr>
              <a:t>n </a:t>
            </a:r>
            <a:r>
              <a:rPr lang="fr-FR" sz="2400" dirty="0">
                <a:latin typeface="Times New Roman" pitchFamily="18" charset="0"/>
                <a:cs typeface="Times New Roman" pitchFamily="18" charset="0"/>
              </a:rPr>
              <a:t>= O(</a:t>
            </a:r>
            <a:r>
              <a:rPr lang="en-US" sz="2400" i="1" dirty="0">
                <a:latin typeface="Times New Roman" pitchFamily="18" charset="0"/>
                <a:cs typeface="Times New Roman" pitchFamily="18" charset="0"/>
              </a:rPr>
              <a:t>n</a:t>
            </a:r>
            <a:r>
              <a:rPr lang="en-US" sz="3200" baseline="20000" dirty="0">
                <a:latin typeface="Times New Roman" pitchFamily="18" charset="0"/>
                <a:cs typeface="Times New Roman" pitchFamily="18" charset="0"/>
              </a:rPr>
              <a:t>1.8</a:t>
            </a:r>
            <a:r>
              <a:rPr lang="fr-FR"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所以 </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3200" baseline="20000" dirty="0">
                <a:latin typeface="Times New Roman" pitchFamily="18" charset="0"/>
                <a:cs typeface="Times New Roman" pitchFamily="18" charset="0"/>
              </a:rPr>
              <a:t>2</a:t>
            </a:r>
            <a:r>
              <a:rPr lang="en-US"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fr-FR" sz="2800" dirty="0"/>
              <a:t> </a:t>
            </a:r>
            <a:endParaRPr lang="en-US" sz="2800" dirty="0"/>
          </a:p>
          <a:p>
            <a:endParaRPr lang="en-US" dirty="0"/>
          </a:p>
        </p:txBody>
      </p:sp>
      <p:sp>
        <p:nvSpPr>
          <p:cNvPr id="4" name="矩形 3">
            <a:extLst>
              <a:ext uri="{FF2B5EF4-FFF2-40B4-BE49-F238E27FC236}">
                <a16:creationId xmlns:a16="http://schemas.microsoft.com/office/drawing/2014/main" id="{9934BFFE-13F0-4E8C-BC3A-5FABA8FF4C3C}"/>
              </a:ext>
            </a:extLst>
          </p:cNvPr>
          <p:cNvSpPr/>
          <p:nvPr/>
        </p:nvSpPr>
        <p:spPr>
          <a:xfrm>
            <a:off x="2971800" y="76200"/>
            <a:ext cx="6084020" cy="830997"/>
          </a:xfrm>
          <a:prstGeom prst="rect">
            <a:avLst/>
          </a:prstGeom>
          <a:solidFill>
            <a:srgbClr val="FFC000">
              <a:alpha val="68000"/>
            </a:srgbClr>
          </a:solidFill>
          <a:ln w="38100">
            <a:solidFill>
              <a:schemeClr val="accent1">
                <a:shade val="50000"/>
              </a:schemeClr>
            </a:solidFill>
          </a:ln>
        </p:spPr>
        <p:txBody>
          <a:bodyPr wrap="square">
            <a:spAutoFit/>
          </a:bodyPr>
          <a:lstStyle/>
          <a:p>
            <a:pPr algn="ctr"/>
            <a:r>
              <a:rPr lang="en-US" sz="2400" dirty="0" err="1">
                <a:latin typeface="SimSun" pitchFamily="2" charset="-122"/>
                <a:ea typeface="SimSun" pitchFamily="2" charset="-122"/>
              </a:rPr>
              <a:t>递推关系</a:t>
            </a:r>
            <a:r>
              <a:rPr lang="en-US" sz="2400" dirty="0">
                <a:latin typeface="SimSun" pitchFamily="2" charset="-122"/>
                <a:ea typeface="SimSun" pitchFamily="2" charset="-122"/>
              </a:rPr>
              <a:t>: </a:t>
            </a:r>
            <a:r>
              <a:rPr lang="en-US" sz="2400" i="1" dirty="0">
                <a:latin typeface="Times New Roman" pitchFamily="18" charset="0"/>
                <a:cs typeface="Times New Roman" pitchFamily="18" charset="0"/>
              </a:rPr>
              <a:t>T</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aT</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zh-CN" altLang="en-US" sz="2400" dirty="0"/>
              <a:t>，</a:t>
            </a:r>
            <a:r>
              <a:rPr lang="en-US" altLang="zh-CN" sz="2400" i="1" dirty="0">
                <a:latin typeface="Times New Roman" pitchFamily="18" charset="0"/>
                <a:cs typeface="Times New Roman" pitchFamily="18" charset="0"/>
              </a:rPr>
              <a:t>a</a:t>
            </a:r>
            <a:r>
              <a:rPr lang="en-US" altLang="zh-CN"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sym typeface="Symbol"/>
              </a:rPr>
              <a:t></a:t>
            </a:r>
            <a:r>
              <a:rPr lang="en-US" altLang="zh-CN" sz="2400" dirty="0">
                <a:latin typeface="Times New Roman" pitchFamily="18" charset="0"/>
                <a:cs typeface="Times New Roman" pitchFamily="18" charset="0"/>
              </a:rPr>
              <a:t> 1, </a:t>
            </a:r>
            <a:r>
              <a:rPr lang="en-US" altLang="zh-CN" sz="2400" i="1" dirty="0">
                <a:latin typeface="Times New Roman" pitchFamily="18" charset="0"/>
                <a:cs typeface="Times New Roman" pitchFamily="18" charset="0"/>
              </a:rPr>
              <a:t>b</a:t>
            </a:r>
            <a:r>
              <a:rPr lang="en-US" altLang="zh-CN" sz="2400" dirty="0">
                <a:latin typeface="Times New Roman" pitchFamily="18" charset="0"/>
                <a:cs typeface="Times New Roman" pitchFamily="18" charset="0"/>
              </a:rPr>
              <a:t> &gt; 1</a:t>
            </a:r>
          </a:p>
          <a:p>
            <a:r>
              <a:rPr lang="fr-FR" sz="2400" i="1" dirty="0">
                <a:latin typeface="Times New Roman" pitchFamily="18" charset="0"/>
                <a:cs typeface="Times New Roman" pitchFamily="18" charset="0"/>
              </a:rPr>
              <a:t>                     </a:t>
            </a:r>
            <a:r>
              <a:rPr lang="fr-FR" sz="2400" i="1" dirty="0">
                <a:solidFill>
                  <a:srgbClr val="FF0000"/>
                </a:solidFill>
                <a:latin typeface="Times New Roman" pitchFamily="18" charset="0"/>
                <a:cs typeface="Times New Roman" pitchFamily="18" charset="0"/>
              </a:rPr>
              <a:t>k </a:t>
            </a:r>
            <a:r>
              <a:rPr lang="fr-FR" sz="2400" dirty="0">
                <a:solidFill>
                  <a:srgbClr val="FF0000"/>
                </a:solidFill>
                <a:latin typeface="Times New Roman" pitchFamily="18" charset="0"/>
                <a:cs typeface="Times New Roman" pitchFamily="18" charset="0"/>
              </a:rPr>
              <a:t>= lg</a:t>
            </a:r>
            <a:r>
              <a:rPr lang="fr-FR" sz="3000" i="1" baseline="-25000" dirty="0">
                <a:solidFill>
                  <a:srgbClr val="FF0000"/>
                </a:solidFill>
                <a:latin typeface="Times New Roman" pitchFamily="18" charset="0"/>
                <a:cs typeface="Times New Roman" pitchFamily="18" charset="0"/>
              </a:rPr>
              <a:t>b</a:t>
            </a:r>
            <a:r>
              <a:rPr lang="fr-FR" sz="2400" i="1" dirty="0">
                <a:solidFill>
                  <a:srgbClr val="FF0000"/>
                </a:solidFill>
                <a:latin typeface="Times New Roman" pitchFamily="18" charset="0"/>
                <a:cs typeface="Times New Roman" pitchFamily="18" charset="0"/>
              </a:rPr>
              <a:t>a</a:t>
            </a:r>
            <a:endParaRPr lang="en-US" sz="2400" dirty="0">
              <a:solidFill>
                <a:srgbClr val="FF0000"/>
              </a:solidFill>
            </a:endParaRPr>
          </a:p>
        </p:txBody>
      </p:sp>
      <p:sp>
        <p:nvSpPr>
          <p:cNvPr id="5" name="Title 1">
            <a:extLst>
              <a:ext uri="{FF2B5EF4-FFF2-40B4-BE49-F238E27FC236}">
                <a16:creationId xmlns:a16="http://schemas.microsoft.com/office/drawing/2014/main" id="{174E3251-4A80-452D-B100-A381FC8E57DA}"/>
              </a:ext>
            </a:extLst>
          </p:cNvPr>
          <p:cNvSpPr txBox="1">
            <a:spLocks/>
          </p:cNvSpPr>
          <p:nvPr/>
        </p:nvSpPr>
        <p:spPr>
          <a:xfrm>
            <a:off x="100212" y="304800"/>
            <a:ext cx="8229600" cy="8683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2"/>
            <a:r>
              <a:rPr lang="zh-CN" altLang="en-US" sz="2400" b="1" kern="1200" dirty="0">
                <a:solidFill>
                  <a:srgbClr val="0000FF"/>
                </a:solidFill>
                <a:effectLst>
                  <a:outerShdw blurRad="38100" dist="38100" dir="2700000" algn="tl">
                    <a:srgbClr val="C0C0C0"/>
                  </a:outerShdw>
                </a:effectLst>
                <a:latin typeface="华文细黑" pitchFamily="2" charset="-122"/>
                <a:ea typeface="华文细黑" pitchFamily="2" charset="-122"/>
                <a:cs typeface="+mn-cs"/>
              </a:rPr>
              <a:t>主方法</a:t>
            </a:r>
            <a:r>
              <a:rPr lang="zh-CN" sz="2400" b="1" kern="0" dirty="0">
                <a:solidFill>
                  <a:sysClr val="windowText" lastClr="000000"/>
                </a:solidFill>
                <a:latin typeface="SimSun" pitchFamily="2" charset="-122"/>
                <a:ea typeface="SimSun" pitchFamily="2" charset="-122"/>
              </a:rPr>
              <a:t>求解</a:t>
            </a:r>
            <a:r>
              <a:rPr lang="en-US" altLang="zh-CN" sz="2400" b="1" kern="0" dirty="0">
                <a:solidFill>
                  <a:sysClr val="windowText" lastClr="000000"/>
                </a:solidFill>
                <a:latin typeface="SimSun" pitchFamily="2" charset="-122"/>
                <a:ea typeface="SimSun" pitchFamily="2" charset="-122"/>
              </a:rPr>
              <a:t>(2/5)</a:t>
            </a:r>
            <a:br>
              <a:rPr lang="en-US" sz="2400" b="1" kern="0" dirty="0">
                <a:solidFill>
                  <a:sysClr val="windowText" lastClr="000000"/>
                </a:solidFill>
                <a:latin typeface="SimSun" pitchFamily="2" charset="-122"/>
                <a:ea typeface="SimSun" pitchFamily="2" charset="-122"/>
              </a:rPr>
            </a:br>
            <a:r>
              <a:rPr lang="en-US" sz="2400" kern="0" dirty="0">
                <a:solidFill>
                  <a:sysClr val="windowText" lastClr="000000"/>
                </a:solidFill>
              </a:rPr>
              <a:t> </a:t>
            </a:r>
          </a:p>
        </p:txBody>
      </p:sp>
      <p:sp>
        <p:nvSpPr>
          <p:cNvPr id="7" name="文本框 6">
            <a:extLst>
              <a:ext uri="{FF2B5EF4-FFF2-40B4-BE49-F238E27FC236}">
                <a16:creationId xmlns:a16="http://schemas.microsoft.com/office/drawing/2014/main" id="{85D6CB5D-B20C-4F9C-A2A6-C6229F011A42}"/>
              </a:ext>
            </a:extLst>
          </p:cNvPr>
          <p:cNvSpPr txBox="1"/>
          <p:nvPr/>
        </p:nvSpPr>
        <p:spPr>
          <a:xfrm>
            <a:off x="6527106" y="4298722"/>
            <a:ext cx="2528714" cy="707886"/>
          </a:xfrm>
          <a:prstGeom prst="rect">
            <a:avLst/>
          </a:prstGeom>
          <a:noFill/>
          <a:ln w="19050">
            <a:solidFill>
              <a:schemeClr val="accent1">
                <a:shade val="50000"/>
              </a:schemeClr>
            </a:solidFill>
          </a:ln>
        </p:spPr>
        <p:txBody>
          <a:bodyPr wrap="square">
            <a:spAutoFit/>
          </a:bodyPr>
          <a:lstStyle/>
          <a:p>
            <a:pPr algn="ctr"/>
            <a:r>
              <a:rPr lang="zh-CN" altLang="en-US" sz="2000" b="1" dirty="0">
                <a:effectLst>
                  <a:outerShdw blurRad="38100" dist="38100" dir="2700000" algn="tl">
                    <a:srgbClr val="C0C0C0"/>
                  </a:outerShdw>
                </a:effectLst>
                <a:latin typeface="宋体" panose="02010600030101010101" pitchFamily="2" charset="-122"/>
                <a:ea typeface="宋体" panose="02010600030101010101" pitchFamily="2" charset="-122"/>
              </a:rPr>
              <a:t>因为</a:t>
            </a:r>
            <a:r>
              <a:rPr lang="en-US" sz="2000" b="1" dirty="0" err="1">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任何对数函数</a:t>
            </a:r>
            <a:r>
              <a:rPr lang="en-US" sz="2000" b="1" dirty="0" err="1">
                <a:effectLst>
                  <a:outerShdw blurRad="38100" dist="38100" dir="2700000" algn="tl">
                    <a:srgbClr val="C0C0C0"/>
                  </a:outerShdw>
                </a:effectLst>
                <a:latin typeface="宋体" panose="02010600030101010101" pitchFamily="2" charset="-122"/>
                <a:ea typeface="宋体" panose="02010600030101010101" pitchFamily="2" charset="-122"/>
              </a:rPr>
              <a:t>比</a:t>
            </a:r>
            <a:r>
              <a:rPr lang="en-US" sz="2000" b="1" dirty="0" err="1">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多项式函数</a:t>
            </a:r>
            <a:r>
              <a:rPr lang="en-US" sz="2000" b="1" dirty="0" err="1">
                <a:effectLst>
                  <a:outerShdw blurRad="38100" dist="38100" dir="2700000" algn="tl">
                    <a:srgbClr val="C0C0C0"/>
                  </a:outerShdw>
                </a:effectLst>
                <a:latin typeface="宋体" panose="02010600030101010101" pitchFamily="2" charset="-122"/>
                <a:ea typeface="宋体" panose="02010600030101010101" pitchFamily="2" charset="-122"/>
              </a:rPr>
              <a:t>的阶要小</a:t>
            </a:r>
            <a:endParaRPr lang="en-US" sz="2000" b="1" dirty="0">
              <a:effectLst>
                <a:outerShdw blurRad="38100" dist="38100" dir="2700000" algn="tl">
                  <a:srgbClr val="C0C0C0"/>
                </a:outerShdw>
              </a:effectLst>
              <a:latin typeface="宋体" panose="02010600030101010101" pitchFamily="2" charset="-122"/>
              <a:ea typeface="宋体" panose="02010600030101010101" pitchFamily="2" charset="-122"/>
            </a:endParaRPr>
          </a:p>
        </p:txBody>
      </p:sp>
      <p:sp>
        <p:nvSpPr>
          <p:cNvPr id="8" name="箭头: 右 7">
            <a:extLst>
              <a:ext uri="{FF2B5EF4-FFF2-40B4-BE49-F238E27FC236}">
                <a16:creationId xmlns:a16="http://schemas.microsoft.com/office/drawing/2014/main" id="{9266C7ED-5322-4A76-8AB6-F7477A7783BE}"/>
              </a:ext>
            </a:extLst>
          </p:cNvPr>
          <p:cNvSpPr/>
          <p:nvPr/>
        </p:nvSpPr>
        <p:spPr>
          <a:xfrm rot="10800000">
            <a:off x="5993706" y="4538364"/>
            <a:ext cx="533400" cy="228601"/>
          </a:xfrm>
          <a:prstGeom prst="rightArrow">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3B689AAA-03B7-44E1-9839-BFC777BDF80C}"/>
                  </a:ext>
                </a:extLst>
              </p:cNvPr>
              <p:cNvSpPr txBox="1"/>
              <p:nvPr/>
            </p:nvSpPr>
            <p:spPr>
              <a:xfrm>
                <a:off x="3910582" y="6430800"/>
                <a:ext cx="5161028" cy="450060"/>
              </a:xfrm>
              <a:prstGeom prst="rect">
                <a:avLst/>
              </a:prstGeom>
              <a:solidFill>
                <a:srgbClr val="FFC000">
                  <a:alpha val="38000"/>
                </a:srgbClr>
              </a:solidFill>
              <a:ln>
                <a:solidFill>
                  <a:schemeClr val="accent1"/>
                </a:solidFill>
              </a:ln>
            </p:spPr>
            <p:txBody>
              <a:bodyPr wrap="none" lIns="0" tIns="0" rIns="0" bIns="0" rtlCol="0">
                <a:spAutoFit/>
              </a:bodyPr>
              <a:lstStyle/>
              <a:p>
                <a14:m>
                  <m:oMath xmlns:m="http://schemas.openxmlformats.org/officeDocument/2006/math">
                    <m:sSup>
                      <m:sSupPr>
                        <m:ctrlPr>
                          <a:rPr lang="en-US" altLang="zh-CN" sz="2800" i="1" smtClean="0">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𝑛</m:t>
                        </m:r>
                      </m:e>
                      <m:sup>
                        <m:r>
                          <a:rPr lang="en-US" altLang="zh-CN" sz="2800" i="1" smtClean="0">
                            <a:solidFill>
                              <a:srgbClr val="FF0000"/>
                            </a:solidFill>
                            <a:latin typeface="Cambria Math" panose="02040503050406030204" pitchFamily="18" charset="0"/>
                          </a:rPr>
                          <m:t>𝑘</m:t>
                        </m:r>
                      </m:sup>
                    </m:sSup>
                    <m:r>
                      <a:rPr lang="en-US" altLang="zh-CN" sz="2800" b="0" i="1" smtClean="0">
                        <a:solidFill>
                          <a:srgbClr val="0000FF"/>
                        </a:solidFill>
                        <a:latin typeface="Cambria Math" panose="02040503050406030204" pitchFamily="18" charset="0"/>
                      </a:rPr>
                      <m:t>=</m:t>
                    </m:r>
                    <m:sSup>
                      <m:sSupPr>
                        <m:ctrlPr>
                          <a:rPr lang="en-US" sz="2800" i="1" smtClean="0">
                            <a:solidFill>
                              <a:srgbClr val="0000FF"/>
                            </a:solidFill>
                            <a:latin typeface="Cambria Math" panose="02040503050406030204" pitchFamily="18" charset="0"/>
                          </a:rPr>
                        </m:ctrlPr>
                      </m:sSupPr>
                      <m:e>
                        <m:r>
                          <a:rPr lang="en-US" sz="2800" b="0" i="1" smtClean="0">
                            <a:solidFill>
                              <a:srgbClr val="0000FF"/>
                            </a:solidFill>
                            <a:latin typeface="Cambria Math" panose="02040503050406030204" pitchFamily="18" charset="0"/>
                          </a:rPr>
                          <m:t>𝑛</m:t>
                        </m:r>
                      </m:e>
                      <m:sup>
                        <m:func>
                          <m:funcPr>
                            <m:ctrlPr>
                              <a:rPr lang="en-US" sz="2800" i="1" smtClean="0">
                                <a:solidFill>
                                  <a:srgbClr val="0000FF"/>
                                </a:solidFill>
                                <a:latin typeface="Cambria Math" panose="02040503050406030204" pitchFamily="18" charset="0"/>
                              </a:rPr>
                            </m:ctrlPr>
                          </m:funcPr>
                          <m:fName>
                            <m:sSub>
                              <m:sSubPr>
                                <m:ctrlPr>
                                  <a:rPr lang="en-US" sz="2800" i="1" smtClean="0">
                                    <a:solidFill>
                                      <a:srgbClr val="0000FF"/>
                                    </a:solidFill>
                                    <a:latin typeface="Cambria Math" panose="02040503050406030204" pitchFamily="18" charset="0"/>
                                  </a:rPr>
                                </m:ctrlPr>
                              </m:sSubPr>
                              <m:e>
                                <m:r>
                                  <m:rPr>
                                    <m:sty m:val="p"/>
                                  </m:rPr>
                                  <a:rPr lang="en-US" sz="2800" i="0" smtClean="0">
                                    <a:solidFill>
                                      <a:srgbClr val="0000FF"/>
                                    </a:solidFill>
                                    <a:latin typeface="Cambria Math" panose="02040503050406030204" pitchFamily="18" charset="0"/>
                                  </a:rPr>
                                  <m:t>log</m:t>
                                </m:r>
                              </m:e>
                              <m:sub>
                                <m:r>
                                  <a:rPr lang="en-US" sz="2800" b="0" i="1" smtClean="0">
                                    <a:solidFill>
                                      <a:srgbClr val="0000FF"/>
                                    </a:solidFill>
                                    <a:latin typeface="Cambria Math" panose="02040503050406030204" pitchFamily="18" charset="0"/>
                                  </a:rPr>
                                  <m:t>𝑏</m:t>
                                </m:r>
                              </m:sub>
                            </m:sSub>
                          </m:fName>
                          <m:e>
                            <m:r>
                              <a:rPr lang="en-US" sz="2800" b="0" i="1" smtClean="0">
                                <a:solidFill>
                                  <a:srgbClr val="0000FF"/>
                                </a:solidFill>
                                <a:latin typeface="Cambria Math" panose="02040503050406030204" pitchFamily="18" charset="0"/>
                              </a:rPr>
                              <m:t>𝑎</m:t>
                            </m:r>
                          </m:e>
                        </m:func>
                      </m:sup>
                    </m:sSup>
                    <m:r>
                      <a:rPr lang="zh-CN" altLang="en-US" sz="2800" i="1">
                        <a:latin typeface="Cambria Math" panose="02040503050406030204" pitchFamily="18" charset="0"/>
                      </a:rPr>
                      <m:t>与</m:t>
                    </m:r>
                  </m:oMath>
                </a14:m>
                <a:r>
                  <a:rPr lang="en-US" altLang="zh-CN" sz="2200" i="1" dirty="0">
                    <a:solidFill>
                      <a:srgbClr val="FF0000"/>
                    </a:solidFill>
                    <a:latin typeface="Times" panose="02020603050405020304" pitchFamily="18" charset="0"/>
                  </a:rPr>
                  <a:t>f</a:t>
                </a:r>
                <a:r>
                  <a:rPr lang="en-US" sz="2200" dirty="0">
                    <a:solidFill>
                      <a:srgbClr val="FF0000"/>
                    </a:solidFill>
                    <a:latin typeface="Times" panose="02020603050405020304" pitchFamily="18" charset="0"/>
                  </a:rPr>
                  <a:t>(</a:t>
                </a:r>
                <a:r>
                  <a:rPr lang="en-US" sz="2200" i="1" dirty="0">
                    <a:solidFill>
                      <a:srgbClr val="FF0000"/>
                    </a:solidFill>
                    <a:latin typeface="Times" panose="02020603050405020304" pitchFamily="18" charset="0"/>
                  </a:rPr>
                  <a:t>n</a:t>
                </a:r>
                <a:r>
                  <a:rPr lang="en-US" sz="2200" dirty="0">
                    <a:solidFill>
                      <a:srgbClr val="FF0000"/>
                    </a:solidFill>
                    <a:latin typeface="Times" panose="02020603050405020304" pitchFamily="18" charset="0"/>
                  </a:rPr>
                  <a:t>)</a:t>
                </a:r>
                <a:r>
                  <a:rPr lang="zh-CN" altLang="en-US" sz="2200" dirty="0">
                    <a:latin typeface="Times" panose="02020603050405020304" pitchFamily="18" charset="0"/>
                  </a:rPr>
                  <a:t>相比，</a:t>
                </a:r>
                <a:r>
                  <a:rPr lang="zh-CN" altLang="en-US" sz="2200" dirty="0"/>
                  <a:t>谁的阶数高？</a:t>
                </a:r>
                <a:endParaRPr lang="en-US" sz="2200" dirty="0"/>
              </a:p>
            </p:txBody>
          </p:sp>
        </mc:Choice>
        <mc:Fallback>
          <p:sp>
            <p:nvSpPr>
              <p:cNvPr id="10" name="文本框 9">
                <a:extLst>
                  <a:ext uri="{FF2B5EF4-FFF2-40B4-BE49-F238E27FC236}">
                    <a16:creationId xmlns:a16="http://schemas.microsoft.com/office/drawing/2014/main" id="{3B689AAA-03B7-44E1-9839-BFC777BDF80C}"/>
                  </a:ext>
                </a:extLst>
              </p:cNvPr>
              <p:cNvSpPr txBox="1">
                <a:spLocks noRot="1" noChangeAspect="1" noMove="1" noResize="1" noEditPoints="1" noAdjustHandles="1" noChangeArrowheads="1" noChangeShapeType="1" noTextEdit="1"/>
              </p:cNvSpPr>
              <p:nvPr/>
            </p:nvSpPr>
            <p:spPr>
              <a:xfrm>
                <a:off x="3910582" y="6430800"/>
                <a:ext cx="5161028" cy="450060"/>
              </a:xfrm>
              <a:prstGeom prst="rect">
                <a:avLst/>
              </a:prstGeom>
              <a:blipFill>
                <a:blip r:embed="rId3"/>
                <a:stretch>
                  <a:fillRect t="-1316" r="-2356" b="-31579"/>
                </a:stretch>
              </a:blipFill>
              <a:ln>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341927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066800" y="6492875"/>
            <a:ext cx="2895600" cy="365125"/>
          </a:xfrm>
        </p:spPr>
        <p:txBody>
          <a:bodyPr/>
          <a:lstStyle/>
          <a:p>
            <a:r>
              <a:rPr lang="en-US" dirty="0"/>
              <a:t>2-13</a:t>
            </a:r>
          </a:p>
        </p:txBody>
      </p:sp>
      <p:sp>
        <p:nvSpPr>
          <p:cNvPr id="3" name="TextBox 2"/>
          <p:cNvSpPr txBox="1"/>
          <p:nvPr/>
        </p:nvSpPr>
        <p:spPr>
          <a:xfrm>
            <a:off x="1066800" y="1351508"/>
            <a:ext cx="7010400" cy="4154984"/>
          </a:xfrm>
          <a:prstGeom prst="rect">
            <a:avLst/>
          </a:prstGeom>
          <a:noFill/>
        </p:spPr>
        <p:txBody>
          <a:bodyPr wrap="square" rtlCol="0">
            <a:spAutoFit/>
          </a:bodyPr>
          <a:lstStyle/>
          <a:p>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规则</a:t>
            </a:r>
            <a:r>
              <a:rPr lang="en-US" altLang="zh-CN" sz="2400" b="1" dirty="0">
                <a:solidFill>
                  <a:srgbClr val="0000FF"/>
                </a:solidFill>
                <a:effectLst>
                  <a:outerShdw blurRad="38100" dist="38100" dir="2700000" algn="tl">
                    <a:srgbClr val="C0C0C0"/>
                  </a:outerShdw>
                </a:effectLst>
                <a:latin typeface="华文细黑" pitchFamily="2" charset="-122"/>
                <a:ea typeface="华文细黑" pitchFamily="2" charset="-122"/>
              </a:rPr>
              <a:t>2</a:t>
            </a:r>
            <a:r>
              <a:rPr lang="fr-FR" sz="2400" b="1" dirty="0">
                <a:latin typeface="SimSun" panose="02010600030101010101" pitchFamily="2" charset="-122"/>
                <a:ea typeface="SimSun" panose="02010600030101010101" pitchFamily="2" charset="-122"/>
              </a:rPr>
              <a:t>:</a:t>
            </a:r>
            <a:r>
              <a:rPr lang="fr-FR" sz="2400" dirty="0"/>
              <a:t>	</a:t>
            </a:r>
            <a:r>
              <a:rPr lang="zh-CN" altLang="en-US" sz="2400" dirty="0"/>
              <a:t>如</a:t>
            </a:r>
            <a:r>
              <a:rPr lang="zh-CN" altLang="en-US" sz="2400" dirty="0">
                <a:latin typeface="Times New Roman" pitchFamily="18" charset="0"/>
                <a:cs typeface="Times New Roman" pitchFamily="18" charset="0"/>
              </a:rPr>
              <a:t>果 </a:t>
            </a:r>
            <a:r>
              <a:rPr lang="fr-FR" sz="2400" i="1" dirty="0">
                <a:latin typeface="Times New Roman" pitchFamily="18" charset="0"/>
                <a:cs typeface="Times New Roman" pitchFamily="18" charset="0"/>
              </a:rPr>
              <a:t>f</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 </a:t>
            </a:r>
            <a:r>
              <a:rPr lang="en-US" sz="2400" dirty="0">
                <a:solidFill>
                  <a:srgbClr val="FF0000"/>
                </a:solidFill>
                <a:latin typeface="Times New Roman" pitchFamily="18" charset="0"/>
                <a:cs typeface="Times New Roman" pitchFamily="18" charset="0"/>
                <a:sym typeface="Symbol"/>
              </a:rPr>
              <a:t></a:t>
            </a:r>
            <a:r>
              <a:rPr lang="fr-FR" sz="2400" dirty="0">
                <a:latin typeface="Times New Roman" pitchFamily="18" charset="0"/>
                <a:cs typeface="Times New Roman" pitchFamily="18" charset="0"/>
              </a:rPr>
              <a:t>(</a:t>
            </a:r>
            <a:r>
              <a:rPr lang="en-US" sz="2400" i="1" dirty="0" err="1">
                <a:latin typeface="Times New Roman" pitchFamily="18" charset="0"/>
                <a:cs typeface="Times New Roman" pitchFamily="18" charset="0"/>
              </a:rPr>
              <a:t>n</a:t>
            </a:r>
            <a:r>
              <a:rPr lang="en-US" sz="2800" i="1" baseline="30000" dirty="0" err="1">
                <a:latin typeface="Times New Roman" pitchFamily="18" charset="0"/>
                <a:cs typeface="Times New Roman" pitchFamily="18" charset="0"/>
              </a:rPr>
              <a:t>k</a:t>
            </a:r>
            <a:r>
              <a:rPr lang="fr-FR"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那么</a:t>
            </a:r>
            <a:r>
              <a:rPr lang="fr-FR" sz="2400" i="1" dirty="0">
                <a:latin typeface="Times New Roman" pitchFamily="18" charset="0"/>
                <a:cs typeface="Times New Roman" pitchFamily="18" charset="0"/>
              </a:rPr>
              <a:t>T</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fr-FR" sz="2400" dirty="0">
                <a:latin typeface="Times New Roman" pitchFamily="18" charset="0"/>
                <a:cs typeface="Times New Roman" pitchFamily="18" charset="0"/>
              </a:rPr>
              <a:t>(</a:t>
            </a:r>
            <a:r>
              <a:rPr lang="en-US" sz="2400" i="1" dirty="0" err="1">
                <a:latin typeface="Times New Roman" pitchFamily="18" charset="0"/>
                <a:cs typeface="Times New Roman" pitchFamily="18" charset="0"/>
              </a:rPr>
              <a:t>n</a:t>
            </a:r>
            <a:r>
              <a:rPr lang="en-US" sz="2800" i="1" baseline="30000" dirty="0" err="1">
                <a:latin typeface="Times New Roman" pitchFamily="18" charset="0"/>
                <a:cs typeface="Times New Roman" pitchFamily="18" charset="0"/>
              </a:rPr>
              <a:t>k</a:t>
            </a:r>
            <a:r>
              <a:rPr lang="fr-FR" sz="2400" dirty="0" err="1">
                <a:latin typeface="Times New Roman" pitchFamily="18" charset="0"/>
                <a:cs typeface="Times New Roman" pitchFamily="18" charset="0"/>
              </a:rPr>
              <a:t>lg</a:t>
            </a:r>
            <a:r>
              <a:rPr lang="fr-FR" sz="2400" i="1" dirty="0" err="1">
                <a:latin typeface="Times New Roman" pitchFamily="18" charset="0"/>
                <a:cs typeface="Times New Roman" pitchFamily="18" charset="0"/>
              </a:rPr>
              <a:t>n</a:t>
            </a:r>
            <a:r>
              <a:rPr lang="fr-FR"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zh-CN" altLang="en-US" sz="2400" b="1" dirty="0">
                <a:latin typeface="Times New Roman" pitchFamily="18" charset="0"/>
                <a:ea typeface="SimSun" pitchFamily="2" charset="-122"/>
                <a:cs typeface="Times New Roman" pitchFamily="18" charset="0"/>
              </a:rPr>
              <a:t>例</a:t>
            </a:r>
            <a:r>
              <a:rPr lang="fr-FR" sz="2400" b="1" dirty="0">
                <a:latin typeface="Times New Roman" pitchFamily="18" charset="0"/>
                <a:ea typeface="SimSun" pitchFamily="2" charset="-122"/>
                <a:cs typeface="Times New Roman" pitchFamily="18" charset="0"/>
              </a:rPr>
              <a:t> 2.7 	</a:t>
            </a:r>
            <a:r>
              <a:rPr lang="en-US" sz="2400" dirty="0"/>
              <a:t>	</a:t>
            </a:r>
            <a:r>
              <a:rPr lang="fr-FR" sz="2400" i="1" dirty="0">
                <a:latin typeface="Times New Roman" pitchFamily="18" charset="0"/>
                <a:cs typeface="Times New Roman" pitchFamily="18" charset="0"/>
              </a:rPr>
              <a:t>T</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 2</a:t>
            </a:r>
            <a:r>
              <a:rPr lang="fr-FR" sz="2400" i="1" dirty="0">
                <a:latin typeface="Times New Roman" pitchFamily="18" charset="0"/>
                <a:cs typeface="Times New Roman" pitchFamily="18" charset="0"/>
              </a:rPr>
              <a:t>T</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/2) + </a:t>
            </a:r>
            <a:r>
              <a:rPr lang="fr-FR" sz="2400" i="1" dirty="0">
                <a:latin typeface="Times New Roman" pitchFamily="18" charset="0"/>
                <a:cs typeface="Times New Roman" pitchFamily="18" charset="0"/>
              </a:rPr>
              <a:t>n</a:t>
            </a:r>
          </a:p>
          <a:p>
            <a:endParaRPr lang="en-US" sz="2400" dirty="0">
              <a:latin typeface="Times New Roman" pitchFamily="18" charset="0"/>
              <a:cs typeface="Times New Roman" pitchFamily="18" charset="0"/>
            </a:endParaRPr>
          </a:p>
          <a:p>
            <a:r>
              <a:rPr lang="zh-CN" altLang="en-US" sz="2400" b="1" dirty="0">
                <a:latin typeface="Times New Roman" pitchFamily="18" charset="0"/>
                <a:cs typeface="Times New Roman" pitchFamily="18" charset="0"/>
              </a:rPr>
              <a:t>解</a:t>
            </a:r>
            <a:r>
              <a:rPr lang="zh-CN" altLang="en-US" sz="2400" dirty="0">
                <a:latin typeface="Times New Roman" pitchFamily="18" charset="0"/>
                <a:cs typeface="Times New Roman" pitchFamily="18" charset="0"/>
              </a:rPr>
              <a:t>：</a:t>
            </a:r>
            <a:r>
              <a:rPr lang="fr-FR" sz="2400" b="1" dirty="0">
                <a:latin typeface="Times New Roman" pitchFamily="18" charset="0"/>
                <a:cs typeface="Times New Roman" pitchFamily="18" charset="0"/>
              </a:rPr>
              <a:t>	</a:t>
            </a:r>
            <a:r>
              <a:rPr lang="fr-FR" sz="2400" i="1" dirty="0">
                <a:latin typeface="Times New Roman" pitchFamily="18" charset="0"/>
                <a:cs typeface="Times New Roman" pitchFamily="18" charset="0"/>
              </a:rPr>
              <a:t>a </a:t>
            </a:r>
            <a:r>
              <a:rPr lang="fr-FR" sz="2400" dirty="0">
                <a:latin typeface="Times New Roman" pitchFamily="18" charset="0"/>
                <a:cs typeface="Times New Roman" pitchFamily="18" charset="0"/>
              </a:rPr>
              <a:t>= 2</a:t>
            </a:r>
            <a:r>
              <a:rPr lang="zh-CN" altLang="en-US" sz="2400" dirty="0">
                <a:latin typeface="Times New Roman" pitchFamily="18" charset="0"/>
                <a:cs typeface="Times New Roman" pitchFamily="18" charset="0"/>
              </a:rPr>
              <a:t>，</a:t>
            </a:r>
            <a:r>
              <a:rPr lang="fr-FR" sz="2400" i="1" dirty="0">
                <a:latin typeface="Times New Roman" pitchFamily="18" charset="0"/>
                <a:cs typeface="Times New Roman" pitchFamily="18" charset="0"/>
              </a:rPr>
              <a:t>b </a:t>
            </a:r>
            <a:r>
              <a:rPr lang="fr-FR" sz="2400" dirty="0">
                <a:latin typeface="Times New Roman" pitchFamily="18" charset="0"/>
                <a:cs typeface="Times New Roman" pitchFamily="18" charset="0"/>
              </a:rPr>
              <a:t>= 2</a:t>
            </a:r>
            <a:r>
              <a:rPr lang="zh-CN" altLang="en-US" sz="2400" dirty="0">
                <a:latin typeface="Times New Roman" pitchFamily="18" charset="0"/>
                <a:cs typeface="Times New Roman" pitchFamily="18" charset="0"/>
              </a:rPr>
              <a:t>，</a:t>
            </a:r>
            <a:r>
              <a:rPr lang="fr-FR" sz="2400" i="1" dirty="0">
                <a:latin typeface="Times New Roman" pitchFamily="18" charset="0"/>
                <a:cs typeface="Times New Roman" pitchFamily="18" charset="0"/>
              </a:rPr>
              <a:t>k </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lg</a:t>
            </a:r>
            <a:r>
              <a:rPr lang="fr-FR" sz="2800" i="1" baseline="-25000" dirty="0" err="1">
                <a:latin typeface="Times New Roman" pitchFamily="18" charset="0"/>
                <a:cs typeface="Times New Roman" pitchFamily="18" charset="0"/>
              </a:rPr>
              <a:t>b</a:t>
            </a:r>
            <a:r>
              <a:rPr lang="fr-FR" sz="2400" i="1" dirty="0" err="1">
                <a:latin typeface="Times New Roman" pitchFamily="18" charset="0"/>
                <a:cs typeface="Times New Roman" pitchFamily="18" charset="0"/>
              </a:rPr>
              <a:t>a</a:t>
            </a:r>
            <a:r>
              <a:rPr lang="fr-FR" sz="2400" dirty="0">
                <a:latin typeface="Times New Roman" pitchFamily="18" charset="0"/>
                <a:cs typeface="Times New Roman" pitchFamily="18" charset="0"/>
              </a:rPr>
              <a:t> = lg</a:t>
            </a:r>
            <a:r>
              <a:rPr lang="fr-FR" sz="2800" baseline="-25000" dirty="0">
                <a:latin typeface="Times New Roman" pitchFamily="18" charset="0"/>
                <a:cs typeface="Times New Roman" pitchFamily="18" charset="0"/>
              </a:rPr>
              <a:t>2</a:t>
            </a:r>
            <a:r>
              <a:rPr lang="fr-FR" sz="2400" dirty="0">
                <a:latin typeface="Times New Roman" pitchFamily="18" charset="0"/>
                <a:cs typeface="Times New Roman" pitchFamily="18" charset="0"/>
              </a:rPr>
              <a:t>2 =1</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因为</a:t>
            </a:r>
            <a:r>
              <a:rPr lang="fr-FR" sz="2400" i="1" dirty="0">
                <a:latin typeface="Times New Roman" pitchFamily="18" charset="0"/>
                <a:cs typeface="Times New Roman" pitchFamily="18" charset="0"/>
              </a:rPr>
              <a:t>f</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 </a:t>
            </a:r>
            <a:r>
              <a:rPr lang="fr-FR" sz="2400" i="1" dirty="0">
                <a:latin typeface="Times New Roman" pitchFamily="18" charset="0"/>
                <a:cs typeface="Times New Roman" pitchFamily="18" charset="0"/>
              </a:rPr>
              <a:t>n </a:t>
            </a:r>
            <a:r>
              <a:rPr lang="fr-FR" sz="2400" dirty="0">
                <a:latin typeface="Times New Roman" pitchFamily="18" charset="0"/>
                <a:cs typeface="Times New Roman" pitchFamily="18" charset="0"/>
              </a:rPr>
              <a:t>= </a:t>
            </a:r>
            <a:r>
              <a:rPr lang="fr-FR" sz="2400" dirty="0">
                <a:latin typeface="Times New Roman" pitchFamily="18" charset="0"/>
                <a:cs typeface="Times New Roman" pitchFamily="18" charset="0"/>
                <a:sym typeface="Symbol"/>
              </a:rPr>
              <a:t></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800" baseline="30000" dirty="0">
                <a:latin typeface="Times New Roman" pitchFamily="18" charset="0"/>
                <a:cs typeface="Times New Roman" pitchFamily="18" charset="0"/>
              </a:rPr>
              <a:t>1</a:t>
            </a:r>
            <a:r>
              <a:rPr lang="fr-FR" sz="2400" dirty="0">
                <a:latin typeface="Times New Roman" pitchFamily="18" charset="0"/>
                <a:cs typeface="Times New Roman" pitchFamily="18" charset="0"/>
              </a:rPr>
              <a:t>) = </a:t>
            </a:r>
            <a:r>
              <a:rPr lang="fr-FR" sz="2400" dirty="0">
                <a:latin typeface="Times New Roman" pitchFamily="18" charset="0"/>
                <a:cs typeface="Times New Roman" pitchFamily="18" charset="0"/>
                <a:sym typeface="Symbol"/>
              </a:rPr>
              <a:t></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800" i="1" baseline="30000" dirty="0">
                <a:latin typeface="Times New Roman" pitchFamily="18" charset="0"/>
                <a:cs typeface="Times New Roman" pitchFamily="18" charset="0"/>
              </a:rPr>
              <a:t>k</a:t>
            </a:r>
            <a:r>
              <a:rPr lang="fr-FR"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所以</a:t>
            </a:r>
            <a:r>
              <a:rPr lang="fr-FR" sz="2400" i="1" dirty="0">
                <a:latin typeface="Times New Roman" pitchFamily="18" charset="0"/>
                <a:cs typeface="Times New Roman" pitchFamily="18" charset="0"/>
              </a:rPr>
              <a:t>T</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fr-FR" sz="2400" dirty="0">
                <a:latin typeface="Times New Roman" pitchFamily="18" charset="0"/>
                <a:cs typeface="Times New Roman" pitchFamily="18" charset="0"/>
              </a:rPr>
              <a:t>(</a:t>
            </a:r>
            <a:r>
              <a:rPr lang="en-US" sz="2400" i="1" dirty="0" err="1">
                <a:latin typeface="Times New Roman" pitchFamily="18" charset="0"/>
                <a:cs typeface="Times New Roman" pitchFamily="18" charset="0"/>
              </a:rPr>
              <a:t>n</a:t>
            </a:r>
            <a:r>
              <a:rPr lang="en-US" sz="2800" i="1" baseline="30000" dirty="0" err="1">
                <a:latin typeface="Times New Roman" pitchFamily="18" charset="0"/>
                <a:cs typeface="Times New Roman" pitchFamily="18" charset="0"/>
              </a:rPr>
              <a:t>k</a:t>
            </a:r>
            <a:r>
              <a:rPr lang="fr-FR" sz="2400" dirty="0">
                <a:latin typeface="Times New Roman" pitchFamily="18" charset="0"/>
                <a:cs typeface="Times New Roman" pitchFamily="18" charset="0"/>
              </a:rPr>
              <a:t>lg</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fr-FR" sz="2400" dirty="0">
                <a:latin typeface="Times New Roman" pitchFamily="18" charset="0"/>
                <a:cs typeface="Times New Roman" pitchFamily="18" charset="0"/>
              </a:rPr>
              <a:t>(</a:t>
            </a:r>
            <a:r>
              <a:rPr lang="fr-FR" sz="2400" i="1" dirty="0" err="1">
                <a:latin typeface="Times New Roman" pitchFamily="18" charset="0"/>
                <a:cs typeface="Times New Roman" pitchFamily="18" charset="0"/>
              </a:rPr>
              <a:t>n</a:t>
            </a:r>
            <a:r>
              <a:rPr lang="fr-FR" sz="2400" dirty="0" err="1">
                <a:latin typeface="Times New Roman" pitchFamily="18" charset="0"/>
                <a:cs typeface="Times New Roman" pitchFamily="18" charset="0"/>
              </a:rPr>
              <a:t>lg</a:t>
            </a:r>
            <a:r>
              <a:rPr lang="fr-FR" sz="2400" i="1" dirty="0" err="1">
                <a:latin typeface="Times New Roman" pitchFamily="18" charset="0"/>
                <a:cs typeface="Times New Roman" pitchFamily="18" charset="0"/>
              </a:rPr>
              <a:t>n</a:t>
            </a:r>
            <a:r>
              <a:rPr lang="fr-FR"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8B9D837-AF26-4990-B373-1F90FB6E901A}"/>
              </a:ext>
            </a:extLst>
          </p:cNvPr>
          <p:cNvSpPr/>
          <p:nvPr/>
        </p:nvSpPr>
        <p:spPr>
          <a:xfrm>
            <a:off x="2971800" y="146357"/>
            <a:ext cx="6084020" cy="461665"/>
          </a:xfrm>
          <a:prstGeom prst="rect">
            <a:avLst/>
          </a:prstGeom>
          <a:solidFill>
            <a:srgbClr val="FFC000"/>
          </a:solidFill>
          <a:ln w="38100">
            <a:solidFill>
              <a:schemeClr val="accent1">
                <a:shade val="50000"/>
              </a:schemeClr>
            </a:solidFill>
          </a:ln>
        </p:spPr>
        <p:txBody>
          <a:bodyPr wrap="square">
            <a:spAutoFit/>
          </a:bodyPr>
          <a:lstStyle/>
          <a:p>
            <a:pPr algn="ctr"/>
            <a:r>
              <a:rPr lang="en-US" sz="2400" dirty="0" err="1">
                <a:latin typeface="SimSun" pitchFamily="2" charset="-122"/>
                <a:ea typeface="SimSun" pitchFamily="2" charset="-122"/>
              </a:rPr>
              <a:t>递推关系</a:t>
            </a:r>
            <a:r>
              <a:rPr lang="en-US" sz="2400" dirty="0">
                <a:latin typeface="SimSun" pitchFamily="2" charset="-122"/>
                <a:ea typeface="SimSun" pitchFamily="2" charset="-122"/>
              </a:rPr>
              <a:t>: </a:t>
            </a:r>
            <a:r>
              <a:rPr lang="en-US" sz="2400" i="1" dirty="0">
                <a:latin typeface="Times New Roman" pitchFamily="18" charset="0"/>
                <a:cs typeface="Times New Roman" pitchFamily="18" charset="0"/>
              </a:rPr>
              <a:t>T</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aT</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zh-CN" altLang="en-US" sz="2400" dirty="0"/>
              <a:t>，</a:t>
            </a:r>
            <a:r>
              <a:rPr lang="en-US" altLang="zh-CN" sz="2400" i="1" dirty="0">
                <a:latin typeface="Times New Roman" pitchFamily="18" charset="0"/>
                <a:cs typeface="Times New Roman" pitchFamily="18" charset="0"/>
              </a:rPr>
              <a:t>a</a:t>
            </a:r>
            <a:r>
              <a:rPr lang="en-US" altLang="zh-CN"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sym typeface="Symbol"/>
              </a:rPr>
              <a:t></a:t>
            </a:r>
            <a:r>
              <a:rPr lang="en-US" altLang="zh-CN" sz="2400" dirty="0">
                <a:latin typeface="Times New Roman" pitchFamily="18" charset="0"/>
                <a:cs typeface="Times New Roman" pitchFamily="18" charset="0"/>
              </a:rPr>
              <a:t> 1, </a:t>
            </a:r>
            <a:r>
              <a:rPr lang="en-US" altLang="zh-CN" sz="2400" i="1" dirty="0">
                <a:latin typeface="Times New Roman" pitchFamily="18" charset="0"/>
                <a:cs typeface="Times New Roman" pitchFamily="18" charset="0"/>
              </a:rPr>
              <a:t>b</a:t>
            </a:r>
            <a:r>
              <a:rPr lang="en-US" altLang="zh-CN" sz="2400" dirty="0">
                <a:latin typeface="Times New Roman" pitchFamily="18" charset="0"/>
                <a:cs typeface="Times New Roman" pitchFamily="18" charset="0"/>
              </a:rPr>
              <a:t> &gt; 1</a:t>
            </a:r>
            <a:endParaRPr lang="en-US" sz="2400" dirty="0"/>
          </a:p>
        </p:txBody>
      </p:sp>
      <p:sp>
        <p:nvSpPr>
          <p:cNvPr id="5" name="Title 1">
            <a:extLst>
              <a:ext uri="{FF2B5EF4-FFF2-40B4-BE49-F238E27FC236}">
                <a16:creationId xmlns:a16="http://schemas.microsoft.com/office/drawing/2014/main" id="{25D90105-2907-4A58-9A32-A5ECFCBC01D6}"/>
              </a:ext>
            </a:extLst>
          </p:cNvPr>
          <p:cNvSpPr txBox="1">
            <a:spLocks/>
          </p:cNvSpPr>
          <p:nvPr/>
        </p:nvSpPr>
        <p:spPr>
          <a:xfrm>
            <a:off x="88180" y="377189"/>
            <a:ext cx="8229600" cy="8683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2"/>
            <a:r>
              <a:rPr lang="zh-CN" altLang="en-US" sz="2400" b="1" kern="1200" dirty="0">
                <a:solidFill>
                  <a:srgbClr val="0000FF"/>
                </a:solidFill>
                <a:effectLst>
                  <a:outerShdw blurRad="38100" dist="38100" dir="2700000" algn="tl">
                    <a:srgbClr val="C0C0C0"/>
                  </a:outerShdw>
                </a:effectLst>
                <a:latin typeface="华文细黑" pitchFamily="2" charset="-122"/>
                <a:ea typeface="华文细黑" pitchFamily="2" charset="-122"/>
                <a:cs typeface="+mn-cs"/>
              </a:rPr>
              <a:t>主方法</a:t>
            </a:r>
            <a:r>
              <a:rPr lang="zh-CN" sz="2400" b="1" kern="0" dirty="0">
                <a:solidFill>
                  <a:sysClr val="windowText" lastClr="000000"/>
                </a:solidFill>
                <a:latin typeface="SimSun" pitchFamily="2" charset="-122"/>
                <a:ea typeface="SimSun" pitchFamily="2" charset="-122"/>
              </a:rPr>
              <a:t>求解</a:t>
            </a:r>
            <a:r>
              <a:rPr lang="en-US" altLang="zh-CN" sz="2400" b="1" kern="0" dirty="0">
                <a:solidFill>
                  <a:sysClr val="windowText" lastClr="000000"/>
                </a:solidFill>
                <a:latin typeface="SimSun" pitchFamily="2" charset="-122"/>
                <a:ea typeface="SimSun" pitchFamily="2" charset="-122"/>
              </a:rPr>
              <a:t>(3/5)</a:t>
            </a:r>
            <a:br>
              <a:rPr lang="en-US" sz="2400" b="1" kern="0" dirty="0">
                <a:solidFill>
                  <a:sysClr val="windowText" lastClr="000000"/>
                </a:solidFill>
                <a:latin typeface="SimSun" pitchFamily="2" charset="-122"/>
                <a:ea typeface="SimSun" pitchFamily="2" charset="-122"/>
              </a:rPr>
            </a:br>
            <a:r>
              <a:rPr lang="en-US" sz="2400" kern="0" dirty="0">
                <a:solidFill>
                  <a:sysClr val="windowText" lastClr="000000"/>
                </a:solidFill>
              </a:rPr>
              <a:t> </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C725A12-1A98-47B6-8D57-5E4A3FE49D15}"/>
                  </a:ext>
                </a:extLst>
              </p:cNvPr>
              <p:cNvSpPr txBox="1"/>
              <p:nvPr/>
            </p:nvSpPr>
            <p:spPr>
              <a:xfrm>
                <a:off x="4205157" y="6255781"/>
                <a:ext cx="4726615" cy="450060"/>
              </a:xfrm>
              <a:prstGeom prst="rect">
                <a:avLst/>
              </a:prstGeom>
              <a:solidFill>
                <a:srgbClr val="FFC000">
                  <a:alpha val="38000"/>
                </a:srgbClr>
              </a:solidFill>
              <a:ln>
                <a:solidFill>
                  <a:schemeClr val="accent1"/>
                </a:solidFill>
              </a:ln>
            </p:spPr>
            <p:txBody>
              <a:bodyPr wrap="none" lIns="0" tIns="0" rIns="0" bIns="0" rtlCol="0">
                <a:spAutoFit/>
              </a:bodyPr>
              <a:lstStyle/>
              <a:p>
                <a14:m>
                  <m:oMath xmlns:m="http://schemas.openxmlformats.org/officeDocument/2006/math">
                    <m:r>
                      <a:rPr lang="zh-CN" altLang="en-US" sz="2800" i="1" dirty="0" smtClean="0">
                        <a:latin typeface="Cambria Math" panose="02040503050406030204" pitchFamily="18" charset="0"/>
                      </a:rPr>
                      <m:t>规则</m:t>
                    </m:r>
                    <m:r>
                      <m:rPr>
                        <m:nor/>
                      </m:rPr>
                      <a:rPr lang="en-US" altLang="zh-CN" sz="2800" b="0" i="0" dirty="0" smtClean="0">
                        <a:latin typeface="Cambria Math" panose="02040503050406030204" pitchFamily="18" charset="0"/>
                      </a:rPr>
                      <m:t>2</m:t>
                    </m:r>
                    <m:r>
                      <a:rPr lang="zh-CN" altLang="en-US" sz="2800" i="1" dirty="0">
                        <a:latin typeface="Cambria Math" panose="02040503050406030204" pitchFamily="18" charset="0"/>
                      </a:rPr>
                      <m:t>：</m:t>
                    </m:r>
                    <m:sSup>
                      <m:sSupPr>
                        <m:ctrlPr>
                          <a:rPr lang="en-US" altLang="zh-CN" sz="2800" i="1" smtClean="0">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𝑛</m:t>
                        </m:r>
                      </m:e>
                      <m:sup>
                        <m:r>
                          <a:rPr lang="en-US" altLang="zh-CN" sz="2800" i="1" smtClean="0">
                            <a:solidFill>
                              <a:srgbClr val="FF0000"/>
                            </a:solidFill>
                            <a:latin typeface="Cambria Math" panose="02040503050406030204" pitchFamily="18" charset="0"/>
                          </a:rPr>
                          <m:t>𝑘</m:t>
                        </m:r>
                      </m:sup>
                    </m:sSup>
                    <m:r>
                      <a:rPr lang="en-US" altLang="zh-CN" sz="2800" b="0" i="1" smtClean="0">
                        <a:solidFill>
                          <a:srgbClr val="0000FF"/>
                        </a:solidFill>
                        <a:latin typeface="Cambria Math" panose="02040503050406030204" pitchFamily="18" charset="0"/>
                      </a:rPr>
                      <m:t>=</m:t>
                    </m:r>
                    <m:sSup>
                      <m:sSupPr>
                        <m:ctrlPr>
                          <a:rPr lang="en-US" sz="2800" i="1" smtClean="0">
                            <a:solidFill>
                              <a:srgbClr val="0000FF"/>
                            </a:solidFill>
                            <a:latin typeface="Cambria Math" panose="02040503050406030204" pitchFamily="18" charset="0"/>
                          </a:rPr>
                        </m:ctrlPr>
                      </m:sSupPr>
                      <m:e>
                        <m:r>
                          <a:rPr lang="en-US" sz="2800" b="0" i="1" smtClean="0">
                            <a:solidFill>
                              <a:srgbClr val="0000FF"/>
                            </a:solidFill>
                            <a:latin typeface="Cambria Math" panose="02040503050406030204" pitchFamily="18" charset="0"/>
                          </a:rPr>
                          <m:t>𝑛</m:t>
                        </m:r>
                      </m:e>
                      <m:sup>
                        <m:func>
                          <m:funcPr>
                            <m:ctrlPr>
                              <a:rPr lang="en-US" sz="2800" i="1" smtClean="0">
                                <a:solidFill>
                                  <a:srgbClr val="0000FF"/>
                                </a:solidFill>
                                <a:latin typeface="Cambria Math" panose="02040503050406030204" pitchFamily="18" charset="0"/>
                              </a:rPr>
                            </m:ctrlPr>
                          </m:funcPr>
                          <m:fName>
                            <m:sSub>
                              <m:sSubPr>
                                <m:ctrlPr>
                                  <a:rPr lang="en-US" sz="2800" i="1" smtClean="0">
                                    <a:solidFill>
                                      <a:srgbClr val="0000FF"/>
                                    </a:solidFill>
                                    <a:latin typeface="Cambria Math" panose="02040503050406030204" pitchFamily="18" charset="0"/>
                                  </a:rPr>
                                </m:ctrlPr>
                              </m:sSubPr>
                              <m:e>
                                <m:r>
                                  <m:rPr>
                                    <m:sty m:val="p"/>
                                  </m:rPr>
                                  <a:rPr lang="en-US" sz="2800" i="0" smtClean="0">
                                    <a:solidFill>
                                      <a:srgbClr val="0000FF"/>
                                    </a:solidFill>
                                    <a:latin typeface="Cambria Math" panose="02040503050406030204" pitchFamily="18" charset="0"/>
                                  </a:rPr>
                                  <m:t>log</m:t>
                                </m:r>
                              </m:e>
                              <m:sub>
                                <m:r>
                                  <a:rPr lang="en-US" sz="2800" b="0" i="1" smtClean="0">
                                    <a:solidFill>
                                      <a:srgbClr val="0000FF"/>
                                    </a:solidFill>
                                    <a:latin typeface="Cambria Math" panose="02040503050406030204" pitchFamily="18" charset="0"/>
                                  </a:rPr>
                                  <m:t>𝑏</m:t>
                                </m:r>
                              </m:sub>
                            </m:sSub>
                          </m:fName>
                          <m:e>
                            <m:r>
                              <a:rPr lang="en-US" sz="2800" b="0" i="1" smtClean="0">
                                <a:solidFill>
                                  <a:srgbClr val="0000FF"/>
                                </a:solidFill>
                                <a:latin typeface="Cambria Math" panose="02040503050406030204" pitchFamily="18" charset="0"/>
                              </a:rPr>
                              <m:t>𝑎</m:t>
                            </m:r>
                          </m:e>
                        </m:func>
                      </m:sup>
                    </m:sSup>
                    <m:r>
                      <a:rPr lang="zh-CN" altLang="en-US" sz="2800" i="1">
                        <a:latin typeface="Cambria Math" panose="02040503050406030204" pitchFamily="18" charset="0"/>
                      </a:rPr>
                      <m:t>与</m:t>
                    </m:r>
                  </m:oMath>
                </a14:m>
                <a:r>
                  <a:rPr lang="en-US" altLang="zh-CN" sz="2800" i="1" dirty="0">
                    <a:solidFill>
                      <a:srgbClr val="FF0000"/>
                    </a:solidFill>
                    <a:latin typeface="Times" panose="02020603050405020304" pitchFamily="18" charset="0"/>
                  </a:rPr>
                  <a:t>f</a:t>
                </a:r>
                <a:r>
                  <a:rPr lang="en-US" sz="2800" dirty="0">
                    <a:solidFill>
                      <a:srgbClr val="FF0000"/>
                    </a:solidFill>
                    <a:latin typeface="Times" panose="02020603050405020304" pitchFamily="18" charset="0"/>
                  </a:rPr>
                  <a:t>(</a:t>
                </a:r>
                <a:r>
                  <a:rPr lang="en-US" sz="2800" i="1" dirty="0">
                    <a:solidFill>
                      <a:srgbClr val="FF0000"/>
                    </a:solidFill>
                    <a:latin typeface="Times" panose="02020603050405020304" pitchFamily="18" charset="0"/>
                  </a:rPr>
                  <a:t>n</a:t>
                </a:r>
                <a:r>
                  <a:rPr lang="en-US" sz="2800" dirty="0">
                    <a:solidFill>
                      <a:srgbClr val="FF0000"/>
                    </a:solidFill>
                    <a:latin typeface="Times" panose="02020603050405020304" pitchFamily="18" charset="0"/>
                  </a:rPr>
                  <a:t>)</a:t>
                </a:r>
                <a:r>
                  <a:rPr lang="zh-CN" altLang="en-US" sz="2800" dirty="0"/>
                  <a:t>同阶</a:t>
                </a:r>
                <a:endParaRPr lang="en-US" sz="2200" dirty="0"/>
              </a:p>
            </p:txBody>
          </p:sp>
        </mc:Choice>
        <mc:Fallback>
          <p:sp>
            <p:nvSpPr>
              <p:cNvPr id="9" name="文本框 8">
                <a:extLst>
                  <a:ext uri="{FF2B5EF4-FFF2-40B4-BE49-F238E27FC236}">
                    <a16:creationId xmlns:a16="http://schemas.microsoft.com/office/drawing/2014/main" id="{5C725A12-1A98-47B6-8D57-5E4A3FE49D15}"/>
                  </a:ext>
                </a:extLst>
              </p:cNvPr>
              <p:cNvSpPr txBox="1">
                <a:spLocks noRot="1" noChangeAspect="1" noMove="1" noResize="1" noEditPoints="1" noAdjustHandles="1" noChangeArrowheads="1" noChangeShapeType="1" noTextEdit="1"/>
              </p:cNvSpPr>
              <p:nvPr/>
            </p:nvSpPr>
            <p:spPr>
              <a:xfrm>
                <a:off x="4205157" y="6255781"/>
                <a:ext cx="4726615" cy="450060"/>
              </a:xfrm>
              <a:prstGeom prst="rect">
                <a:avLst/>
              </a:prstGeom>
              <a:blipFill>
                <a:blip r:embed="rId2"/>
                <a:stretch>
                  <a:fillRect t="-25000" r="-3218" b="-43421"/>
                </a:stretch>
              </a:blipFill>
              <a:ln>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118486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90600" y="6492875"/>
            <a:ext cx="2895600" cy="365125"/>
          </a:xfrm>
        </p:spPr>
        <p:txBody>
          <a:bodyPr/>
          <a:lstStyle/>
          <a:p>
            <a:r>
              <a:rPr lang="en-US" dirty="0"/>
              <a:t>2-14</a:t>
            </a:r>
          </a:p>
        </p:txBody>
      </p:sp>
      <p:sp>
        <p:nvSpPr>
          <p:cNvPr id="4" name="TextBox 3"/>
          <p:cNvSpPr txBox="1"/>
          <p:nvPr/>
        </p:nvSpPr>
        <p:spPr>
          <a:xfrm>
            <a:off x="1143000" y="1006929"/>
            <a:ext cx="6934200" cy="5570756"/>
          </a:xfrm>
          <a:prstGeom prst="rect">
            <a:avLst/>
          </a:prstGeom>
          <a:noFill/>
        </p:spPr>
        <p:txBody>
          <a:bodyPr wrap="square" rtlCol="0">
            <a:spAutoFit/>
          </a:bodyPr>
          <a:lstStyle/>
          <a:p>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规则</a:t>
            </a:r>
            <a:r>
              <a:rPr lang="en-US" altLang="zh-CN" sz="2400" b="1" dirty="0">
                <a:solidFill>
                  <a:srgbClr val="0000FF"/>
                </a:solidFill>
                <a:effectLst>
                  <a:outerShdw blurRad="38100" dist="38100" dir="2700000" algn="tl">
                    <a:srgbClr val="C0C0C0"/>
                  </a:outerShdw>
                </a:effectLst>
                <a:latin typeface="华文细黑" pitchFamily="2" charset="-122"/>
                <a:ea typeface="华文细黑" pitchFamily="2" charset="-122"/>
              </a:rPr>
              <a:t>3</a:t>
            </a:r>
            <a:r>
              <a:rPr lang="fr-FR" sz="2400" b="1" dirty="0">
                <a:latin typeface="SimSun" panose="02010600030101010101" pitchFamily="2" charset="-122"/>
                <a:ea typeface="SimSun" panose="02010600030101010101" pitchFamily="2" charset="-122"/>
              </a:rPr>
              <a:t>:</a:t>
            </a:r>
            <a:r>
              <a:rPr lang="fr-FR" sz="2400" dirty="0">
                <a:latin typeface="SimSun" panose="02010600030101010101" pitchFamily="2" charset="-122"/>
                <a:ea typeface="SimSun" panose="02010600030101010101" pitchFamily="2" charset="-122"/>
              </a:rPr>
              <a:t>	</a:t>
            </a:r>
            <a:r>
              <a:rPr lang="zh-CN" altLang="en-US" sz="2400" dirty="0">
                <a:latin typeface="SimSun" panose="02010600030101010101" pitchFamily="2" charset="-122"/>
                <a:ea typeface="SimSun" panose="02010600030101010101" pitchFamily="2" charset="-122"/>
              </a:rPr>
              <a:t>如果存在一个正数 </a:t>
            </a:r>
            <a:r>
              <a:rPr lang="en-US" sz="2400" dirty="0">
                <a:latin typeface="Times New Roman" panose="02020603050405020304" pitchFamily="18" charset="0"/>
                <a:cs typeface="Times New Roman" panose="02020603050405020304" pitchFamily="18" charset="0"/>
                <a:sym typeface="Symbol"/>
              </a:rPr>
              <a:t></a:t>
            </a:r>
            <a:r>
              <a:rPr lang="fr-FR" sz="2400" dirty="0">
                <a:latin typeface="Times New Roman" panose="02020603050405020304" pitchFamily="18" charset="0"/>
                <a:cs typeface="Times New Roman" panose="02020603050405020304" pitchFamily="18" charset="0"/>
              </a:rPr>
              <a:t> &gt; 0</a:t>
            </a:r>
            <a:r>
              <a:rPr lang="fr-FR" sz="2400" dirty="0"/>
              <a:t>, </a:t>
            </a:r>
          </a:p>
          <a:p>
            <a:pPr marL="457200" indent="-457200"/>
            <a:r>
              <a:rPr lang="fr-FR" altLang="zh-CN" sz="2400" dirty="0"/>
              <a:t>	</a:t>
            </a:r>
            <a:r>
              <a:rPr lang="zh-CN" altLang="en-US" sz="2400" dirty="0"/>
              <a:t>使得 </a:t>
            </a:r>
            <a:r>
              <a:rPr lang="fr-FR" sz="2400" i="1" dirty="0">
                <a:latin typeface="Times New Roman" panose="02020603050405020304" pitchFamily="18" charset="0"/>
                <a:cs typeface="Times New Roman" panose="02020603050405020304" pitchFamily="18" charset="0"/>
              </a:rPr>
              <a:t>f</a:t>
            </a:r>
            <a:r>
              <a:rPr lang="fr-FR" sz="2400" dirty="0">
                <a:latin typeface="Times New Roman" panose="02020603050405020304" pitchFamily="18" charset="0"/>
                <a:cs typeface="Times New Roman" panose="02020603050405020304" pitchFamily="18" charset="0"/>
              </a:rPr>
              <a:t>(</a:t>
            </a:r>
            <a:r>
              <a:rPr lang="fr-FR" sz="2400" i="1" dirty="0">
                <a:latin typeface="Times New Roman" panose="02020603050405020304" pitchFamily="18" charset="0"/>
                <a:cs typeface="Times New Roman" panose="02020603050405020304" pitchFamily="18" charset="0"/>
              </a:rPr>
              <a:t>n</a:t>
            </a:r>
            <a:r>
              <a:rPr lang="fr-FR" sz="2400" dirty="0">
                <a:latin typeface="Times New Roman" panose="02020603050405020304" pitchFamily="18" charset="0"/>
                <a:cs typeface="Times New Roman" panose="02020603050405020304" pitchFamily="18" charset="0"/>
              </a:rPr>
              <a:t>) = </a:t>
            </a:r>
            <a:r>
              <a:rPr lang="en-US" sz="2400" dirty="0">
                <a:solidFill>
                  <a:srgbClr val="FF0000"/>
                </a:solidFill>
                <a:latin typeface="Times New Roman" panose="02020603050405020304" pitchFamily="18" charset="0"/>
                <a:cs typeface="Times New Roman" panose="02020603050405020304" pitchFamily="18" charset="0"/>
                <a:sym typeface="Symbol"/>
              </a:rPr>
              <a:t></a:t>
            </a:r>
            <a:r>
              <a:rPr lang="fr-FR"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n</a:t>
            </a:r>
            <a:r>
              <a:rPr lang="en-US" sz="3000" i="1" baseline="30000" dirty="0" err="1">
                <a:latin typeface="Times New Roman" panose="02020603050405020304" pitchFamily="18" charset="0"/>
                <a:cs typeface="Times New Roman" panose="02020603050405020304" pitchFamily="18" charset="0"/>
              </a:rPr>
              <a:t>k</a:t>
            </a:r>
            <a:r>
              <a:rPr lang="en-US" sz="3000" baseline="30000" dirty="0">
                <a:latin typeface="Times New Roman" panose="02020603050405020304" pitchFamily="18" charset="0"/>
                <a:cs typeface="Times New Roman" panose="02020603050405020304" pitchFamily="18" charset="0"/>
              </a:rPr>
              <a:t>+</a:t>
            </a:r>
            <a:r>
              <a:rPr lang="en-US" sz="3000" i="1" baseline="30000" dirty="0">
                <a:latin typeface="Times New Roman" panose="02020603050405020304" pitchFamily="18" charset="0"/>
                <a:cs typeface="Times New Roman" panose="02020603050405020304" pitchFamily="18" charset="0"/>
                <a:sym typeface="Symbol"/>
              </a:rPr>
              <a:t></a:t>
            </a:r>
            <a:r>
              <a:rPr lang="fr-FR" sz="2400" dirty="0">
                <a:latin typeface="Times New Roman" panose="02020603050405020304" pitchFamily="18" charset="0"/>
                <a:cs typeface="Times New Roman" panose="02020603050405020304" pitchFamily="18" charset="0"/>
              </a:rPr>
              <a:t>)，</a:t>
            </a:r>
            <a:r>
              <a:rPr lang="zh-CN" altLang="en-US" sz="2400" dirty="0"/>
              <a:t>并且存在一个正数 </a:t>
            </a:r>
            <a:r>
              <a:rPr lang="fr-FR" sz="2400" i="1" dirty="0">
                <a:latin typeface="Times New Roman" panose="02020603050405020304" pitchFamily="18" charset="0"/>
                <a:cs typeface="Times New Roman" panose="02020603050405020304" pitchFamily="18" charset="0"/>
              </a:rPr>
              <a:t>c </a:t>
            </a:r>
            <a:r>
              <a:rPr lang="fr-FR" sz="2400" dirty="0">
                <a:latin typeface="Times New Roman" panose="02020603050405020304" pitchFamily="18" charset="0"/>
                <a:cs typeface="Times New Roman" panose="02020603050405020304" pitchFamily="18" charset="0"/>
              </a:rPr>
              <a:t>&lt; 1</a:t>
            </a:r>
            <a:r>
              <a:rPr lang="fr-FR" sz="2400" dirty="0"/>
              <a:t>，</a:t>
            </a:r>
            <a:r>
              <a:rPr lang="zh-CN" altLang="en-US" sz="2400" dirty="0"/>
              <a:t>使</a:t>
            </a:r>
            <a:r>
              <a:rPr lang="zh-CN" altLang="en-US" sz="2400" dirty="0">
                <a:latin typeface="Times New Roman" pitchFamily="18" charset="0"/>
                <a:cs typeface="Times New Roman" pitchFamily="18" charset="0"/>
              </a:rPr>
              <a:t>得 </a:t>
            </a:r>
            <a:r>
              <a:rPr lang="fr-FR" sz="2400" i="1" dirty="0" err="1">
                <a:latin typeface="Times New Roman" pitchFamily="18" charset="0"/>
                <a:cs typeface="Times New Roman" pitchFamily="18" charset="0"/>
              </a:rPr>
              <a:t>af</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b</a:t>
            </a:r>
            <a:r>
              <a:rPr lang="fr-FR" sz="2400" dirty="0">
                <a:latin typeface="Times New Roman" pitchFamily="18" charset="0"/>
                <a:cs typeface="Times New Roman" pitchFamily="18" charset="0"/>
              </a:rPr>
              <a:t>) ≤ </a:t>
            </a:r>
            <a:r>
              <a:rPr lang="fr-FR" sz="2400" i="1" dirty="0" err="1">
                <a:latin typeface="Times New Roman" pitchFamily="18" charset="0"/>
                <a:cs typeface="Times New Roman" pitchFamily="18" charset="0"/>
              </a:rPr>
              <a:t>cf</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那么</a:t>
            </a:r>
            <a:r>
              <a:rPr lang="fr-FR" sz="2400" i="1" dirty="0">
                <a:latin typeface="Times New Roman" pitchFamily="18" charset="0"/>
                <a:cs typeface="Times New Roman" pitchFamily="18" charset="0"/>
              </a:rPr>
              <a:t>T</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f</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marL="457200" indent="-457200"/>
            <a:endParaRPr lang="en-US" sz="2400" dirty="0">
              <a:latin typeface="Times New Roman" pitchFamily="18" charset="0"/>
              <a:cs typeface="Times New Roman" pitchFamily="18" charset="0"/>
            </a:endParaRPr>
          </a:p>
          <a:p>
            <a:r>
              <a:rPr lang="zh-CN" altLang="en-US" sz="2400" b="1" dirty="0">
                <a:latin typeface="SimSun" panose="02010600030101010101" pitchFamily="2" charset="-122"/>
                <a:ea typeface="SimSun" panose="02010600030101010101" pitchFamily="2" charset="-122"/>
                <a:cs typeface="Times New Roman" pitchFamily="18" charset="0"/>
              </a:rPr>
              <a:t>例</a:t>
            </a:r>
            <a:r>
              <a:rPr lang="fr-FR" sz="2400" b="1" dirty="0">
                <a:latin typeface="SimSun" panose="02010600030101010101" pitchFamily="2" charset="-122"/>
                <a:ea typeface="SimSun" panose="02010600030101010101" pitchFamily="2" charset="-122"/>
                <a:cs typeface="Times New Roman" pitchFamily="18" charset="0"/>
              </a:rPr>
              <a:t> </a:t>
            </a:r>
            <a:r>
              <a:rPr lang="fr-FR" sz="2400" b="1" dirty="0">
                <a:latin typeface="Times New Roman" pitchFamily="18" charset="0"/>
                <a:ea typeface="SimSun" pitchFamily="2" charset="-122"/>
                <a:cs typeface="Times New Roman" pitchFamily="18" charset="0"/>
              </a:rPr>
              <a:t>2.8 	</a:t>
            </a:r>
            <a:r>
              <a:rPr lang="fr-FR" sz="2400" i="1" dirty="0">
                <a:latin typeface="Times New Roman" pitchFamily="18" charset="0"/>
                <a:ea typeface="SimSun" pitchFamily="2" charset="-122"/>
                <a:cs typeface="Times New Roman" pitchFamily="18" charset="0"/>
              </a:rPr>
              <a:t>T</a:t>
            </a:r>
            <a:r>
              <a:rPr lang="fr-FR" sz="2400" dirty="0">
                <a:latin typeface="Times New Roman" pitchFamily="18" charset="0"/>
                <a:ea typeface="SimSun" pitchFamily="2" charset="-122"/>
                <a:cs typeface="Times New Roman" pitchFamily="18" charset="0"/>
              </a:rPr>
              <a:t>(</a:t>
            </a:r>
            <a:r>
              <a:rPr lang="fr-FR" sz="2400" i="1" dirty="0">
                <a:latin typeface="Times New Roman" pitchFamily="18" charset="0"/>
                <a:ea typeface="SimSun" pitchFamily="2" charset="-122"/>
                <a:cs typeface="Times New Roman" pitchFamily="18" charset="0"/>
              </a:rPr>
              <a:t>n</a:t>
            </a:r>
            <a:r>
              <a:rPr lang="fr-FR" sz="2400" dirty="0">
                <a:latin typeface="Times New Roman" pitchFamily="18" charset="0"/>
                <a:ea typeface="SimSun" pitchFamily="2" charset="-122"/>
                <a:cs typeface="Times New Roman" pitchFamily="18" charset="0"/>
              </a:rPr>
              <a:t>) = 3</a:t>
            </a:r>
            <a:r>
              <a:rPr lang="fr-FR" sz="2400" i="1" dirty="0">
                <a:latin typeface="Times New Roman" pitchFamily="18" charset="0"/>
                <a:ea typeface="SimSun" pitchFamily="2" charset="-122"/>
                <a:cs typeface="Times New Roman" pitchFamily="18" charset="0"/>
              </a:rPr>
              <a:t>T</a:t>
            </a:r>
            <a:r>
              <a:rPr lang="fr-FR" sz="2400" dirty="0">
                <a:latin typeface="Times New Roman" pitchFamily="18" charset="0"/>
                <a:ea typeface="SimSun" pitchFamily="2" charset="-122"/>
                <a:cs typeface="Times New Roman" pitchFamily="18" charset="0"/>
              </a:rPr>
              <a:t>(</a:t>
            </a:r>
            <a:r>
              <a:rPr lang="fr-FR" sz="2400" i="1" dirty="0">
                <a:latin typeface="Times New Roman" pitchFamily="18" charset="0"/>
                <a:ea typeface="SimSun" pitchFamily="2" charset="-122"/>
                <a:cs typeface="Times New Roman" pitchFamily="18" charset="0"/>
              </a:rPr>
              <a:t>n</a:t>
            </a:r>
            <a:r>
              <a:rPr lang="fr-FR" sz="2400" dirty="0">
                <a:latin typeface="Times New Roman" pitchFamily="18" charset="0"/>
                <a:ea typeface="SimSun" pitchFamily="2" charset="-122"/>
                <a:cs typeface="Times New Roman" pitchFamily="18" charset="0"/>
              </a:rPr>
              <a:t>/2) + </a:t>
            </a:r>
            <a:r>
              <a:rPr lang="fr-FR" sz="2400" i="1" dirty="0">
                <a:latin typeface="Times New Roman" pitchFamily="18" charset="0"/>
                <a:ea typeface="SimSun" pitchFamily="2" charset="-122"/>
                <a:cs typeface="Times New Roman" pitchFamily="18" charset="0"/>
              </a:rPr>
              <a:t>n</a:t>
            </a:r>
            <a:r>
              <a:rPr lang="fr-FR" sz="3000" baseline="30000" dirty="0">
                <a:latin typeface="Times New Roman" pitchFamily="18" charset="0"/>
                <a:ea typeface="SimSun" pitchFamily="2" charset="-122"/>
                <a:cs typeface="Times New Roman" pitchFamily="18" charset="0"/>
              </a:rPr>
              <a:t>2</a:t>
            </a:r>
            <a:r>
              <a:rPr lang="fr-FR" sz="2400" dirty="0">
                <a:latin typeface="Times New Roman" pitchFamily="18" charset="0"/>
                <a:ea typeface="SimSun" pitchFamily="2" charset="-122"/>
                <a:cs typeface="Times New Roman" pitchFamily="18" charset="0"/>
              </a:rPr>
              <a:t>lg</a:t>
            </a:r>
            <a:r>
              <a:rPr lang="fr-FR" sz="2400" i="1" dirty="0">
                <a:latin typeface="Times New Roman" pitchFamily="18" charset="0"/>
                <a:ea typeface="SimSun" pitchFamily="2" charset="-122"/>
                <a:cs typeface="Times New Roman" pitchFamily="18" charset="0"/>
              </a:rPr>
              <a:t>n</a:t>
            </a:r>
          </a:p>
          <a:p>
            <a:endParaRPr lang="en-US" sz="2400" dirty="0">
              <a:latin typeface="Times New Roman" pitchFamily="18" charset="0"/>
              <a:ea typeface="SimSun" pitchFamily="2" charset="-122"/>
              <a:cs typeface="Times New Roman" pitchFamily="18" charset="0"/>
            </a:endParaRPr>
          </a:p>
          <a:p>
            <a:r>
              <a:rPr lang="zh-CN" altLang="en-US" sz="2400" b="1" dirty="0">
                <a:latin typeface="Times New Roman" pitchFamily="18" charset="0"/>
                <a:ea typeface="SimSun" pitchFamily="2" charset="-122"/>
                <a:cs typeface="Times New Roman" pitchFamily="18" charset="0"/>
              </a:rPr>
              <a:t>解</a:t>
            </a:r>
            <a:r>
              <a:rPr lang="zh-CN" altLang="en-US" sz="2400" dirty="0">
                <a:latin typeface="Times New Roman" pitchFamily="18" charset="0"/>
                <a:ea typeface="SimSun" pitchFamily="2" charset="-122"/>
                <a:cs typeface="Times New Roman" pitchFamily="18" charset="0"/>
              </a:rPr>
              <a:t>：</a:t>
            </a:r>
            <a:r>
              <a:rPr lang="fr-FR" sz="2400" b="1" dirty="0">
                <a:latin typeface="Times New Roman" pitchFamily="18" charset="0"/>
                <a:ea typeface="SimSun" pitchFamily="2" charset="-122"/>
                <a:cs typeface="Times New Roman" pitchFamily="18" charset="0"/>
              </a:rPr>
              <a:t>	</a:t>
            </a:r>
            <a:r>
              <a:rPr lang="fr-FR" sz="2400" i="1" dirty="0">
                <a:latin typeface="Times New Roman" pitchFamily="18" charset="0"/>
                <a:ea typeface="SimSun" pitchFamily="2" charset="-122"/>
                <a:cs typeface="Times New Roman" pitchFamily="18" charset="0"/>
              </a:rPr>
              <a:t>a </a:t>
            </a:r>
            <a:r>
              <a:rPr lang="fr-FR" sz="2400" dirty="0">
                <a:latin typeface="Times New Roman" pitchFamily="18" charset="0"/>
                <a:ea typeface="SimSun" pitchFamily="2" charset="-122"/>
                <a:cs typeface="Times New Roman" pitchFamily="18" charset="0"/>
              </a:rPr>
              <a:t>= 3</a:t>
            </a:r>
            <a:r>
              <a:rPr lang="zh-CN" altLang="en-US" sz="2400" dirty="0">
                <a:latin typeface="Times New Roman" pitchFamily="18" charset="0"/>
                <a:ea typeface="SimSun" pitchFamily="2" charset="-122"/>
                <a:cs typeface="Times New Roman" pitchFamily="18" charset="0"/>
              </a:rPr>
              <a:t>，</a:t>
            </a:r>
            <a:r>
              <a:rPr lang="fr-FR" sz="2400" i="1" dirty="0">
                <a:latin typeface="Times New Roman" pitchFamily="18" charset="0"/>
                <a:ea typeface="SimSun" pitchFamily="2" charset="-122"/>
                <a:cs typeface="Times New Roman" pitchFamily="18" charset="0"/>
              </a:rPr>
              <a:t>b </a:t>
            </a:r>
            <a:r>
              <a:rPr lang="fr-FR" sz="2400" dirty="0">
                <a:latin typeface="Times New Roman" pitchFamily="18" charset="0"/>
                <a:ea typeface="SimSun" pitchFamily="2" charset="-122"/>
                <a:cs typeface="Times New Roman" pitchFamily="18" charset="0"/>
              </a:rPr>
              <a:t>= 2</a:t>
            </a:r>
            <a:r>
              <a:rPr lang="zh-CN" altLang="en-US" sz="2400" dirty="0">
                <a:latin typeface="Times New Roman" pitchFamily="18" charset="0"/>
                <a:ea typeface="SimSun" pitchFamily="2" charset="-122"/>
                <a:cs typeface="Times New Roman" pitchFamily="18" charset="0"/>
              </a:rPr>
              <a:t>，</a:t>
            </a:r>
            <a:r>
              <a:rPr lang="fr-FR" sz="2400" i="1" dirty="0">
                <a:latin typeface="Times New Roman" pitchFamily="18" charset="0"/>
                <a:ea typeface="SimSun" pitchFamily="2" charset="-122"/>
                <a:cs typeface="Times New Roman" pitchFamily="18" charset="0"/>
              </a:rPr>
              <a:t>k </a:t>
            </a:r>
            <a:r>
              <a:rPr lang="fr-FR" sz="2400" dirty="0">
                <a:latin typeface="Times New Roman" pitchFamily="18" charset="0"/>
                <a:ea typeface="SimSun" pitchFamily="2" charset="-122"/>
                <a:cs typeface="Times New Roman" pitchFamily="18" charset="0"/>
              </a:rPr>
              <a:t>= lg</a:t>
            </a:r>
            <a:r>
              <a:rPr lang="fr-FR" sz="2800" baseline="-25000" dirty="0">
                <a:latin typeface="Times New Roman" pitchFamily="18" charset="0"/>
                <a:ea typeface="SimSun" pitchFamily="2" charset="-122"/>
                <a:cs typeface="Times New Roman" pitchFamily="18" charset="0"/>
              </a:rPr>
              <a:t>2</a:t>
            </a:r>
            <a:r>
              <a:rPr lang="fr-FR" sz="2400" dirty="0">
                <a:latin typeface="Times New Roman" pitchFamily="18" charset="0"/>
                <a:ea typeface="SimSun" pitchFamily="2" charset="-122"/>
                <a:cs typeface="Times New Roman" pitchFamily="18" charset="0"/>
              </a:rPr>
              <a:t>3 </a:t>
            </a:r>
            <a:r>
              <a:rPr lang="fr-FR" sz="2400" dirty="0">
                <a:latin typeface="Times New Roman" pitchFamily="18" charset="0"/>
                <a:ea typeface="SimSun" pitchFamily="2" charset="-122"/>
                <a:cs typeface="Times New Roman" pitchFamily="18" charset="0"/>
                <a:sym typeface="Symbol"/>
              </a:rPr>
              <a:t></a:t>
            </a:r>
            <a:r>
              <a:rPr lang="fr-FR" sz="2400" dirty="0">
                <a:latin typeface="Times New Roman" pitchFamily="18" charset="0"/>
                <a:ea typeface="SimSun" pitchFamily="2" charset="-122"/>
                <a:cs typeface="Times New Roman" pitchFamily="18" charset="0"/>
              </a:rPr>
              <a:t> 1.58</a:t>
            </a:r>
            <a:r>
              <a:rPr lang="zh-CN" altLang="en-US" sz="2400" dirty="0">
                <a:latin typeface="Times New Roman" pitchFamily="18" charset="0"/>
                <a:ea typeface="SimSun" pitchFamily="2" charset="-122"/>
                <a:cs typeface="Times New Roman" pitchFamily="18" charset="0"/>
              </a:rPr>
              <a:t>。</a:t>
            </a:r>
            <a:endParaRPr lang="en-US" altLang="zh-CN" sz="2400" dirty="0">
              <a:latin typeface="Times New Roman" pitchFamily="18" charset="0"/>
              <a:ea typeface="SimSun" pitchFamily="2" charset="-122"/>
              <a:cs typeface="Times New Roman" pitchFamily="18" charset="0"/>
            </a:endParaRPr>
          </a:p>
          <a:p>
            <a:pPr marL="457200" indent="-457200"/>
            <a:r>
              <a:rPr lang="en-US" altLang="zh-CN" sz="2400" dirty="0">
                <a:latin typeface="Times New Roman" pitchFamily="18" charset="0"/>
                <a:ea typeface="SimSun" pitchFamily="2" charset="-122"/>
                <a:cs typeface="Times New Roman" pitchFamily="18" charset="0"/>
              </a:rPr>
              <a:t>	</a:t>
            </a:r>
            <a:r>
              <a:rPr lang="zh-CN" altLang="en-US" sz="2400" dirty="0">
                <a:latin typeface="Times New Roman" pitchFamily="18" charset="0"/>
                <a:ea typeface="SimSun" pitchFamily="2" charset="-122"/>
                <a:cs typeface="Times New Roman" pitchFamily="18" charset="0"/>
              </a:rPr>
              <a:t>用</a:t>
            </a:r>
            <a:r>
              <a:rPr lang="en-US" sz="2400" dirty="0">
                <a:latin typeface="Times New Roman" pitchFamily="18" charset="0"/>
                <a:ea typeface="SimSun" pitchFamily="2" charset="-122"/>
                <a:cs typeface="Times New Roman" pitchFamily="18" charset="0"/>
                <a:sym typeface="Symbol"/>
              </a:rPr>
              <a:t></a:t>
            </a:r>
            <a:r>
              <a:rPr lang="en-US" sz="2400" dirty="0">
                <a:latin typeface="Times New Roman" pitchFamily="18" charset="0"/>
                <a:ea typeface="SimSun" pitchFamily="2" charset="-122"/>
                <a:cs typeface="Times New Roman" pitchFamily="18" charset="0"/>
              </a:rPr>
              <a:t> = 0.2，</a:t>
            </a:r>
            <a:r>
              <a:rPr lang="fr-FR" sz="2400" i="1" dirty="0">
                <a:latin typeface="Times New Roman" pitchFamily="18" charset="0"/>
                <a:ea typeface="SimSun" pitchFamily="2" charset="-122"/>
                <a:cs typeface="Times New Roman" pitchFamily="18" charset="0"/>
              </a:rPr>
              <a:t>f</a:t>
            </a:r>
            <a:r>
              <a:rPr lang="fr-FR" sz="2400" dirty="0">
                <a:latin typeface="Times New Roman" pitchFamily="18" charset="0"/>
                <a:ea typeface="SimSun" pitchFamily="2" charset="-122"/>
                <a:cs typeface="Times New Roman" pitchFamily="18" charset="0"/>
              </a:rPr>
              <a:t>(</a:t>
            </a:r>
            <a:r>
              <a:rPr lang="fr-FR" sz="2400" i="1" dirty="0">
                <a:latin typeface="Times New Roman" pitchFamily="18" charset="0"/>
                <a:ea typeface="SimSun" pitchFamily="2" charset="-122"/>
                <a:cs typeface="Times New Roman" pitchFamily="18" charset="0"/>
              </a:rPr>
              <a:t>n</a:t>
            </a:r>
            <a:r>
              <a:rPr lang="fr-FR" sz="2400" dirty="0">
                <a:latin typeface="Times New Roman" pitchFamily="18" charset="0"/>
                <a:ea typeface="SimSun" pitchFamily="2" charset="-122"/>
                <a:cs typeface="Times New Roman" pitchFamily="18" charset="0"/>
              </a:rPr>
              <a:t>) = </a:t>
            </a:r>
            <a:r>
              <a:rPr lang="fr-FR" sz="2400" i="1" dirty="0">
                <a:latin typeface="Times New Roman" pitchFamily="18" charset="0"/>
                <a:ea typeface="SimSun" pitchFamily="2" charset="-122"/>
                <a:cs typeface="Times New Roman" pitchFamily="18" charset="0"/>
              </a:rPr>
              <a:t>n</a:t>
            </a:r>
            <a:r>
              <a:rPr lang="fr-FR" sz="3000" baseline="30000" dirty="0">
                <a:latin typeface="Times New Roman" pitchFamily="18" charset="0"/>
                <a:ea typeface="SimSun" pitchFamily="2" charset="-122"/>
                <a:cs typeface="Times New Roman" pitchFamily="18" charset="0"/>
              </a:rPr>
              <a:t>2</a:t>
            </a:r>
            <a:r>
              <a:rPr lang="fr-FR" sz="2400" dirty="0">
                <a:latin typeface="Times New Roman" pitchFamily="18" charset="0"/>
                <a:ea typeface="SimSun" pitchFamily="2" charset="-122"/>
                <a:cs typeface="Times New Roman" pitchFamily="18" charset="0"/>
              </a:rPr>
              <a:t>lg</a:t>
            </a:r>
            <a:r>
              <a:rPr lang="fr-FR" sz="2400" i="1" dirty="0">
                <a:latin typeface="Times New Roman" pitchFamily="18" charset="0"/>
                <a:ea typeface="SimSun" pitchFamily="2" charset="-122"/>
                <a:cs typeface="Times New Roman" pitchFamily="18" charset="0"/>
              </a:rPr>
              <a:t>n</a:t>
            </a:r>
            <a:r>
              <a:rPr lang="fr-FR" sz="2400" dirty="0">
                <a:latin typeface="Times New Roman" pitchFamily="18" charset="0"/>
                <a:ea typeface="SimSun" pitchFamily="2" charset="-122"/>
                <a:cs typeface="Times New Roman" pitchFamily="18" charset="0"/>
              </a:rPr>
              <a:t> </a:t>
            </a:r>
            <a:r>
              <a:rPr lang="fr-FR" sz="2400" i="1" dirty="0">
                <a:latin typeface="Times New Roman" pitchFamily="18" charset="0"/>
                <a:ea typeface="SimSun" pitchFamily="2" charset="-122"/>
                <a:cs typeface="Times New Roman" pitchFamily="18" charset="0"/>
              </a:rPr>
              <a:t> </a:t>
            </a:r>
            <a:r>
              <a:rPr lang="fr-FR" sz="2400" dirty="0">
                <a:latin typeface="Times New Roman" pitchFamily="18" charset="0"/>
                <a:ea typeface="SimSun" pitchFamily="2" charset="-122"/>
                <a:cs typeface="Times New Roman" pitchFamily="18" charset="0"/>
              </a:rPr>
              <a:t>= </a:t>
            </a:r>
            <a:r>
              <a:rPr lang="en-US" sz="2400" dirty="0">
                <a:solidFill>
                  <a:srgbClr val="FF0000"/>
                </a:solidFill>
                <a:latin typeface="Times New Roman" pitchFamily="18" charset="0"/>
                <a:ea typeface="SimSun" pitchFamily="2" charset="-122"/>
                <a:cs typeface="Times New Roman" pitchFamily="18" charset="0"/>
                <a:sym typeface="Symbol"/>
              </a:rPr>
              <a:t></a:t>
            </a:r>
            <a:r>
              <a:rPr lang="fr-FR" sz="2400" dirty="0">
                <a:latin typeface="Times New Roman" pitchFamily="18" charset="0"/>
                <a:ea typeface="SimSun" pitchFamily="2" charset="-122"/>
                <a:cs typeface="Times New Roman" pitchFamily="18" charset="0"/>
              </a:rPr>
              <a:t>(</a:t>
            </a:r>
            <a:r>
              <a:rPr lang="fr-FR" sz="2400" i="1" dirty="0">
                <a:latin typeface="Times New Roman" pitchFamily="18" charset="0"/>
                <a:ea typeface="SimSun" pitchFamily="2" charset="-122"/>
                <a:cs typeface="Times New Roman" pitchFamily="18" charset="0"/>
              </a:rPr>
              <a:t>n</a:t>
            </a:r>
            <a:r>
              <a:rPr lang="fr-FR" sz="3000" baseline="30000" dirty="0">
                <a:latin typeface="Times New Roman" pitchFamily="18" charset="0"/>
                <a:ea typeface="SimSun" pitchFamily="2" charset="-122"/>
                <a:cs typeface="Times New Roman" pitchFamily="18" charset="0"/>
              </a:rPr>
              <a:t>1.58+0.2</a:t>
            </a:r>
            <a:r>
              <a:rPr lang="fr-FR" sz="2400" dirty="0">
                <a:latin typeface="Times New Roman" pitchFamily="18" charset="0"/>
                <a:ea typeface="SimSun" pitchFamily="2" charset="-122"/>
                <a:cs typeface="Times New Roman" pitchFamily="18" charset="0"/>
              </a:rPr>
              <a:t>)</a:t>
            </a:r>
            <a:r>
              <a:rPr lang="zh-CN" altLang="en-US" sz="2400" dirty="0">
                <a:latin typeface="Times New Roman" pitchFamily="18" charset="0"/>
                <a:ea typeface="SimSun" pitchFamily="2" charset="-122"/>
                <a:cs typeface="Times New Roman" pitchFamily="18" charset="0"/>
              </a:rPr>
              <a:t>。</a:t>
            </a:r>
            <a:endParaRPr lang="en-US" altLang="zh-CN" sz="2400" dirty="0">
              <a:latin typeface="Times New Roman" pitchFamily="18" charset="0"/>
              <a:ea typeface="SimSun" pitchFamily="2" charset="-122"/>
              <a:cs typeface="Times New Roman" pitchFamily="18" charset="0"/>
            </a:endParaRPr>
          </a:p>
          <a:p>
            <a:pPr marL="457200" indent="-457200"/>
            <a:r>
              <a:rPr lang="en-US" altLang="zh-CN" sz="2400" dirty="0">
                <a:latin typeface="Times New Roman" pitchFamily="18" charset="0"/>
                <a:ea typeface="SimSun" pitchFamily="2" charset="-122"/>
                <a:cs typeface="Times New Roman" pitchFamily="18" charset="0"/>
              </a:rPr>
              <a:t>	</a:t>
            </a:r>
            <a:r>
              <a:rPr lang="zh-CN" altLang="en-US" sz="2400" dirty="0">
                <a:latin typeface="Times New Roman" pitchFamily="18" charset="0"/>
                <a:ea typeface="SimSun" pitchFamily="2" charset="-122"/>
                <a:cs typeface="Times New Roman" pitchFamily="18" charset="0"/>
              </a:rPr>
              <a:t>因为 </a:t>
            </a:r>
            <a:r>
              <a:rPr lang="en-US" altLang="zh-CN" sz="2400" dirty="0">
                <a:latin typeface="Times New Roman" pitchFamily="18" charset="0"/>
                <a:ea typeface="SimSun" pitchFamily="2" charset="-122"/>
                <a:cs typeface="Times New Roman" pitchFamily="18" charset="0"/>
              </a:rPr>
              <a:t>	</a:t>
            </a:r>
            <a:r>
              <a:rPr lang="en-US" sz="2400" i="1" dirty="0" err="1">
                <a:latin typeface="Times New Roman" pitchFamily="18" charset="0"/>
                <a:ea typeface="SimSun" pitchFamily="2" charset="-122"/>
                <a:cs typeface="Times New Roman" pitchFamily="18" charset="0"/>
              </a:rPr>
              <a:t>af</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n</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b</a:t>
            </a:r>
            <a:r>
              <a:rPr lang="en-US" sz="2400" dirty="0">
                <a:latin typeface="Times New Roman" pitchFamily="18" charset="0"/>
                <a:ea typeface="SimSun" pitchFamily="2" charset="-122"/>
                <a:cs typeface="Times New Roman" pitchFamily="18" charset="0"/>
              </a:rPr>
              <a:t>) = 3</a:t>
            </a:r>
            <a:r>
              <a:rPr lang="fr-FR" sz="2400" dirty="0">
                <a:latin typeface="Times New Roman" pitchFamily="18" charset="0"/>
                <a:ea typeface="SimSun" pitchFamily="2" charset="-122"/>
                <a:cs typeface="Times New Roman" pitchFamily="18" charset="0"/>
              </a:rPr>
              <a:t>(</a:t>
            </a:r>
            <a:r>
              <a:rPr lang="fr-FR" sz="2400" i="1" dirty="0">
                <a:latin typeface="Times New Roman" pitchFamily="18" charset="0"/>
                <a:ea typeface="SimSun" pitchFamily="2" charset="-122"/>
                <a:cs typeface="Times New Roman" pitchFamily="18" charset="0"/>
              </a:rPr>
              <a:t>n</a:t>
            </a:r>
            <a:r>
              <a:rPr lang="fr-FR" sz="2400" dirty="0">
                <a:latin typeface="Times New Roman" pitchFamily="18" charset="0"/>
                <a:ea typeface="SimSun" pitchFamily="2" charset="-122"/>
                <a:cs typeface="Times New Roman" pitchFamily="18" charset="0"/>
              </a:rPr>
              <a:t>/2)</a:t>
            </a:r>
            <a:r>
              <a:rPr lang="fr-FR" sz="3000" baseline="30000" dirty="0">
                <a:latin typeface="Times New Roman" pitchFamily="18" charset="0"/>
                <a:ea typeface="SimSun" pitchFamily="2" charset="-122"/>
                <a:cs typeface="Times New Roman" pitchFamily="18" charset="0"/>
              </a:rPr>
              <a:t>2</a:t>
            </a:r>
            <a:r>
              <a:rPr lang="fr-FR" sz="2400" dirty="0">
                <a:latin typeface="Times New Roman" pitchFamily="18" charset="0"/>
                <a:ea typeface="SimSun" pitchFamily="2" charset="-122"/>
                <a:cs typeface="Times New Roman" pitchFamily="18" charset="0"/>
              </a:rPr>
              <a:t>lg(</a:t>
            </a:r>
            <a:r>
              <a:rPr lang="fr-FR" sz="2400" i="1" dirty="0">
                <a:latin typeface="Times New Roman" pitchFamily="18" charset="0"/>
                <a:ea typeface="SimSun" pitchFamily="2" charset="-122"/>
                <a:cs typeface="Times New Roman" pitchFamily="18" charset="0"/>
              </a:rPr>
              <a:t>n</a:t>
            </a:r>
            <a:r>
              <a:rPr lang="fr-FR" sz="2400" dirty="0">
                <a:latin typeface="Times New Roman" pitchFamily="18" charset="0"/>
                <a:ea typeface="SimSun" pitchFamily="2" charset="-122"/>
                <a:cs typeface="Times New Roman" pitchFamily="18" charset="0"/>
              </a:rPr>
              <a:t>/2) </a:t>
            </a:r>
          </a:p>
          <a:p>
            <a:pPr marL="457200" indent="-457200">
              <a:spcBef>
                <a:spcPts val="600"/>
              </a:spcBef>
              <a:spcAft>
                <a:spcPts val="600"/>
              </a:spcAft>
            </a:pPr>
            <a:r>
              <a:rPr lang="fr-FR" sz="2400" dirty="0">
                <a:latin typeface="Times New Roman" pitchFamily="18" charset="0"/>
                <a:ea typeface="SimSun" pitchFamily="2" charset="-122"/>
                <a:cs typeface="Times New Roman" pitchFamily="18" charset="0"/>
              </a:rPr>
              <a:t>			            = (3/4)</a:t>
            </a:r>
            <a:r>
              <a:rPr lang="fr-FR" sz="2400" i="1" dirty="0">
                <a:latin typeface="Times New Roman" pitchFamily="18" charset="0"/>
                <a:ea typeface="SimSun" pitchFamily="2" charset="-122"/>
                <a:cs typeface="Times New Roman" pitchFamily="18" charset="0"/>
              </a:rPr>
              <a:t>n</a:t>
            </a:r>
            <a:r>
              <a:rPr lang="fr-FR" sz="3000" baseline="30000" dirty="0">
                <a:latin typeface="Times New Roman" pitchFamily="18" charset="0"/>
                <a:ea typeface="SimSun" pitchFamily="2" charset="-122"/>
                <a:cs typeface="Times New Roman" pitchFamily="18" charset="0"/>
              </a:rPr>
              <a:t>2</a:t>
            </a:r>
            <a:r>
              <a:rPr lang="fr-FR" sz="2400" dirty="0">
                <a:latin typeface="Times New Roman" pitchFamily="18" charset="0"/>
                <a:ea typeface="SimSun" pitchFamily="2" charset="-122"/>
                <a:cs typeface="Times New Roman" pitchFamily="18" charset="0"/>
              </a:rPr>
              <a:t>lg(</a:t>
            </a:r>
            <a:r>
              <a:rPr lang="fr-FR" sz="2400" i="1" dirty="0">
                <a:latin typeface="Times New Roman" pitchFamily="18" charset="0"/>
                <a:ea typeface="SimSun" pitchFamily="2" charset="-122"/>
                <a:cs typeface="Times New Roman" pitchFamily="18" charset="0"/>
              </a:rPr>
              <a:t>n</a:t>
            </a:r>
            <a:r>
              <a:rPr lang="fr-FR" sz="2400" dirty="0">
                <a:latin typeface="Times New Roman" pitchFamily="18" charset="0"/>
                <a:ea typeface="SimSun" pitchFamily="2" charset="-122"/>
                <a:cs typeface="Times New Roman" pitchFamily="18" charset="0"/>
              </a:rPr>
              <a:t>/2) </a:t>
            </a:r>
          </a:p>
          <a:p>
            <a:pPr marL="457200" indent="-457200">
              <a:spcBef>
                <a:spcPts val="600"/>
              </a:spcBef>
              <a:spcAft>
                <a:spcPts val="600"/>
              </a:spcAft>
            </a:pPr>
            <a:r>
              <a:rPr lang="fr-FR" sz="2400" dirty="0">
                <a:latin typeface="Times New Roman" pitchFamily="18" charset="0"/>
                <a:ea typeface="SimSun" pitchFamily="2" charset="-122"/>
                <a:cs typeface="Times New Roman" pitchFamily="18" charset="0"/>
              </a:rPr>
              <a:t>                                    </a:t>
            </a:r>
            <a:r>
              <a:rPr lang="fr-FR" sz="2400" dirty="0">
                <a:latin typeface="Times New Roman" pitchFamily="18" charset="0"/>
                <a:cs typeface="Times New Roman" pitchFamily="18" charset="0"/>
              </a:rPr>
              <a:t>≤ </a:t>
            </a:r>
            <a:r>
              <a:rPr lang="fr-FR" sz="2400" dirty="0">
                <a:latin typeface="Times New Roman" pitchFamily="18" charset="0"/>
                <a:ea typeface="SimSun" pitchFamily="2" charset="-122"/>
                <a:cs typeface="Times New Roman" pitchFamily="18" charset="0"/>
              </a:rPr>
              <a:t>(3/4) </a:t>
            </a:r>
            <a:r>
              <a:rPr lang="fr-FR" sz="2400" i="1" dirty="0">
                <a:latin typeface="Times New Roman" pitchFamily="18" charset="0"/>
                <a:ea typeface="SimSun" pitchFamily="2" charset="-122"/>
                <a:cs typeface="Times New Roman" pitchFamily="18" charset="0"/>
              </a:rPr>
              <a:t>n</a:t>
            </a:r>
            <a:r>
              <a:rPr lang="fr-FR" sz="3000" baseline="30000" dirty="0">
                <a:latin typeface="Times New Roman" pitchFamily="18" charset="0"/>
                <a:ea typeface="SimSun" pitchFamily="2" charset="-122"/>
                <a:cs typeface="Times New Roman" pitchFamily="18" charset="0"/>
              </a:rPr>
              <a:t>2</a:t>
            </a:r>
            <a:r>
              <a:rPr lang="fr-FR" sz="2400" dirty="0">
                <a:latin typeface="Times New Roman" pitchFamily="18" charset="0"/>
                <a:ea typeface="SimSun" pitchFamily="2" charset="-122"/>
                <a:cs typeface="Times New Roman" pitchFamily="18" charset="0"/>
              </a:rPr>
              <a:t>lg</a:t>
            </a:r>
            <a:r>
              <a:rPr lang="fr-FR" sz="2400" i="1" dirty="0">
                <a:latin typeface="Times New Roman" pitchFamily="18" charset="0"/>
                <a:ea typeface="SimSun" pitchFamily="2" charset="-122"/>
                <a:cs typeface="Times New Roman" pitchFamily="18" charset="0"/>
              </a:rPr>
              <a:t>n</a:t>
            </a:r>
            <a:endParaRPr lang="fr-FR" sz="2400" dirty="0">
              <a:latin typeface="Times New Roman" pitchFamily="18" charset="0"/>
              <a:cs typeface="Times New Roman" pitchFamily="18" charset="0"/>
            </a:endParaRPr>
          </a:p>
          <a:p>
            <a:pPr marL="457200" indent="-457200">
              <a:spcBef>
                <a:spcPts val="600"/>
              </a:spcBef>
              <a:spcAft>
                <a:spcPts val="600"/>
              </a:spcAft>
            </a:pPr>
            <a:r>
              <a:rPr lang="fr-FR" sz="2400" i="1" dirty="0">
                <a:latin typeface="Times New Roman" pitchFamily="18" charset="0"/>
                <a:cs typeface="Times New Roman" pitchFamily="18" charset="0"/>
              </a:rPr>
              <a:t>                                    =c</a:t>
            </a:r>
            <a:r>
              <a:rPr lang="fr-FR" sz="2400" i="1" dirty="0">
                <a:latin typeface="Times New Roman" pitchFamily="18" charset="0"/>
                <a:ea typeface="SimSun" pitchFamily="2" charset="-122"/>
                <a:cs typeface="Times New Roman" pitchFamily="18" charset="0"/>
              </a:rPr>
              <a:t> f</a:t>
            </a:r>
            <a:r>
              <a:rPr lang="fr-FR" sz="2400" dirty="0">
                <a:latin typeface="Times New Roman" pitchFamily="18" charset="0"/>
                <a:ea typeface="SimSun" pitchFamily="2" charset="-122"/>
                <a:cs typeface="Times New Roman" pitchFamily="18" charset="0"/>
              </a:rPr>
              <a:t>(</a:t>
            </a:r>
            <a:r>
              <a:rPr lang="fr-FR" sz="2400" i="1" dirty="0">
                <a:latin typeface="Times New Roman" pitchFamily="18" charset="0"/>
                <a:ea typeface="SimSun" pitchFamily="2" charset="-122"/>
                <a:cs typeface="Times New Roman" pitchFamily="18" charset="0"/>
              </a:rPr>
              <a:t>n</a:t>
            </a:r>
            <a:r>
              <a:rPr lang="fr-FR" sz="2400" dirty="0">
                <a:latin typeface="Times New Roman" pitchFamily="18" charset="0"/>
                <a:ea typeface="SimSun" pitchFamily="2" charset="-122"/>
                <a:cs typeface="Times New Roman" pitchFamily="18" charset="0"/>
              </a:rPr>
              <a:t>)</a:t>
            </a:r>
            <a:r>
              <a:rPr lang="zh-CN" altLang="en-US" sz="2400" dirty="0">
                <a:latin typeface="Times New Roman" pitchFamily="18" charset="0"/>
                <a:ea typeface="SimSun" pitchFamily="2" charset="-122"/>
                <a:cs typeface="Times New Roman" pitchFamily="18" charset="0"/>
              </a:rPr>
              <a:t>，</a:t>
            </a:r>
            <a:r>
              <a:rPr lang="en-US" altLang="zh-CN" sz="2400" dirty="0">
                <a:latin typeface="Times New Roman" pitchFamily="18" charset="0"/>
                <a:ea typeface="SimSun" pitchFamily="2" charset="-122"/>
                <a:cs typeface="Times New Roman" pitchFamily="18" charset="0"/>
              </a:rPr>
              <a:t>( </a:t>
            </a:r>
            <a:r>
              <a:rPr lang="en-US" altLang="zh-CN" sz="2400" i="1" dirty="0">
                <a:latin typeface="Times New Roman" pitchFamily="18" charset="0"/>
                <a:ea typeface="SimSun" pitchFamily="2" charset="-122"/>
                <a:cs typeface="Times New Roman" pitchFamily="18" charset="0"/>
              </a:rPr>
              <a:t>c</a:t>
            </a:r>
            <a:r>
              <a:rPr lang="en-US" altLang="zh-CN" sz="2400" dirty="0">
                <a:latin typeface="Times New Roman" pitchFamily="18" charset="0"/>
                <a:ea typeface="SimSun" pitchFamily="2" charset="-122"/>
                <a:cs typeface="Times New Roman" pitchFamily="18" charset="0"/>
              </a:rPr>
              <a:t> = </a:t>
            </a:r>
            <a:r>
              <a:rPr lang="fr-FR" sz="2400" dirty="0">
                <a:latin typeface="Times New Roman" pitchFamily="18" charset="0"/>
                <a:ea typeface="SimSun" pitchFamily="2" charset="-122"/>
                <a:cs typeface="Times New Roman" pitchFamily="18" charset="0"/>
              </a:rPr>
              <a:t>3/4</a:t>
            </a:r>
            <a:r>
              <a:rPr lang="en-US" altLang="zh-CN" sz="2400" dirty="0">
                <a:latin typeface="Times New Roman" pitchFamily="18" charset="0"/>
                <a:ea typeface="SimSun" pitchFamily="2" charset="-122"/>
                <a:cs typeface="Times New Roman" pitchFamily="18" charset="0"/>
              </a:rPr>
              <a:t> )</a:t>
            </a:r>
          </a:p>
          <a:p>
            <a:pPr marL="457200" indent="-457200">
              <a:spcBef>
                <a:spcPts val="600"/>
              </a:spcBef>
            </a:pPr>
            <a:r>
              <a:rPr lang="en-US" altLang="zh-CN" sz="2400" dirty="0">
                <a:latin typeface="Times New Roman" pitchFamily="18" charset="0"/>
                <a:ea typeface="SimSun" pitchFamily="2" charset="-122"/>
                <a:cs typeface="Times New Roman" pitchFamily="18" charset="0"/>
              </a:rPr>
              <a:t>	</a:t>
            </a:r>
            <a:r>
              <a:rPr lang="zh-CN" altLang="en-US" sz="2400" dirty="0">
                <a:latin typeface="Times New Roman" pitchFamily="18" charset="0"/>
                <a:ea typeface="SimSun" pitchFamily="2" charset="-122"/>
                <a:cs typeface="Times New Roman" pitchFamily="18" charset="0"/>
              </a:rPr>
              <a:t>所以 </a:t>
            </a:r>
            <a:r>
              <a:rPr lang="en-US" sz="2400" i="1" dirty="0">
                <a:latin typeface="Times New Roman" pitchFamily="18" charset="0"/>
                <a:ea typeface="SimSun" pitchFamily="2" charset="-122"/>
                <a:cs typeface="Times New Roman" pitchFamily="18" charset="0"/>
              </a:rPr>
              <a:t>T</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n</a:t>
            </a:r>
            <a:r>
              <a:rPr lang="en-US" sz="2400" dirty="0">
                <a:latin typeface="Times New Roman" pitchFamily="18" charset="0"/>
                <a:ea typeface="SimSun" pitchFamily="2" charset="-122"/>
                <a:cs typeface="Times New Roman" pitchFamily="18" charset="0"/>
              </a:rPr>
              <a:t>) = </a:t>
            </a:r>
            <a:r>
              <a:rPr lang="en-US" sz="2400" dirty="0">
                <a:latin typeface="Times New Roman" pitchFamily="18" charset="0"/>
                <a:ea typeface="SimSun" pitchFamily="2" charset="-122"/>
                <a:cs typeface="Times New Roman" pitchFamily="18" charset="0"/>
                <a:sym typeface="Symbol"/>
              </a:rPr>
              <a:t></a:t>
            </a:r>
            <a:r>
              <a:rPr lang="en-US" sz="2400" dirty="0">
                <a:latin typeface="Times New Roman" pitchFamily="18" charset="0"/>
                <a:ea typeface="SimSun" pitchFamily="2" charset="-122"/>
                <a:cs typeface="Times New Roman" pitchFamily="18" charset="0"/>
              </a:rPr>
              <a:t>(</a:t>
            </a:r>
            <a:r>
              <a:rPr lang="fr-FR" sz="2400" i="1" dirty="0">
                <a:latin typeface="Times New Roman" pitchFamily="18" charset="0"/>
                <a:ea typeface="SimSun" pitchFamily="2" charset="-122"/>
                <a:cs typeface="Times New Roman" pitchFamily="18" charset="0"/>
              </a:rPr>
              <a:t>n</a:t>
            </a:r>
            <a:r>
              <a:rPr lang="fr-FR" sz="3000" baseline="30000" dirty="0">
                <a:latin typeface="Times New Roman" pitchFamily="18" charset="0"/>
                <a:ea typeface="SimSun" pitchFamily="2" charset="-122"/>
                <a:cs typeface="Times New Roman" pitchFamily="18" charset="0"/>
              </a:rPr>
              <a:t>2</a:t>
            </a:r>
            <a:r>
              <a:rPr lang="fr-FR" sz="2400" dirty="0">
                <a:latin typeface="Times New Roman" pitchFamily="18" charset="0"/>
                <a:ea typeface="SimSun" pitchFamily="2" charset="-122"/>
                <a:cs typeface="Times New Roman" pitchFamily="18" charset="0"/>
              </a:rPr>
              <a:t>lg</a:t>
            </a:r>
            <a:r>
              <a:rPr lang="fr-FR" sz="2400" i="1" dirty="0">
                <a:latin typeface="Times New Roman" pitchFamily="18" charset="0"/>
                <a:ea typeface="SimSun" pitchFamily="2" charset="-122"/>
                <a:cs typeface="Times New Roman" pitchFamily="18" charset="0"/>
              </a:rPr>
              <a:t>n</a:t>
            </a:r>
            <a:r>
              <a:rPr lang="en-US" sz="2400" dirty="0">
                <a:latin typeface="Times New Roman" pitchFamily="18" charset="0"/>
                <a:ea typeface="SimSun" pitchFamily="2" charset="-122"/>
                <a:cs typeface="Times New Roman" pitchFamily="18" charset="0"/>
              </a:rPr>
              <a:t>)</a:t>
            </a:r>
            <a:r>
              <a:rPr lang="zh-CN" altLang="en-US" sz="2400" dirty="0">
                <a:latin typeface="Times New Roman" pitchFamily="18" charset="0"/>
                <a:ea typeface="SimSun" pitchFamily="2" charset="-122"/>
                <a:cs typeface="Times New Roman" pitchFamily="18" charset="0"/>
              </a:rPr>
              <a:t>。</a:t>
            </a:r>
            <a:endParaRPr lang="en-US" sz="2400" dirty="0">
              <a:latin typeface="Times New Roman" pitchFamily="18" charset="0"/>
              <a:ea typeface="SimSun" pitchFamily="2" charset="-122"/>
              <a:cs typeface="Times New Roman" pitchFamily="18" charset="0"/>
            </a:endParaRPr>
          </a:p>
        </p:txBody>
      </p:sp>
      <p:sp>
        <p:nvSpPr>
          <p:cNvPr id="6" name="矩形 5">
            <a:extLst>
              <a:ext uri="{FF2B5EF4-FFF2-40B4-BE49-F238E27FC236}">
                <a16:creationId xmlns:a16="http://schemas.microsoft.com/office/drawing/2014/main" id="{F40C81B5-BBAA-440F-9DB9-4D0616389081}"/>
              </a:ext>
            </a:extLst>
          </p:cNvPr>
          <p:cNvSpPr/>
          <p:nvPr/>
        </p:nvSpPr>
        <p:spPr>
          <a:xfrm>
            <a:off x="3048000" y="146357"/>
            <a:ext cx="6007820" cy="461665"/>
          </a:xfrm>
          <a:prstGeom prst="rect">
            <a:avLst/>
          </a:prstGeom>
          <a:solidFill>
            <a:srgbClr val="FFC000"/>
          </a:solidFill>
          <a:ln w="38100">
            <a:solidFill>
              <a:schemeClr val="accent1">
                <a:shade val="50000"/>
              </a:schemeClr>
            </a:solidFill>
          </a:ln>
        </p:spPr>
        <p:txBody>
          <a:bodyPr wrap="square">
            <a:spAutoFit/>
          </a:bodyPr>
          <a:lstStyle/>
          <a:p>
            <a:pPr algn="ctr"/>
            <a:r>
              <a:rPr lang="en-US" sz="2400" dirty="0" err="1">
                <a:latin typeface="SimSun" pitchFamily="2" charset="-122"/>
                <a:ea typeface="SimSun" pitchFamily="2" charset="-122"/>
              </a:rPr>
              <a:t>递推关系</a:t>
            </a:r>
            <a:r>
              <a:rPr lang="en-US" sz="2400" dirty="0">
                <a:latin typeface="SimSun" pitchFamily="2" charset="-122"/>
                <a:ea typeface="SimSun" pitchFamily="2" charset="-122"/>
              </a:rPr>
              <a:t>: </a:t>
            </a:r>
            <a:r>
              <a:rPr lang="en-US" sz="2400" i="1" dirty="0">
                <a:latin typeface="Times New Roman" pitchFamily="18" charset="0"/>
                <a:cs typeface="Times New Roman" pitchFamily="18" charset="0"/>
              </a:rPr>
              <a:t>T</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aT</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zh-CN" altLang="en-US" sz="2400" dirty="0"/>
              <a:t>，</a:t>
            </a:r>
            <a:r>
              <a:rPr lang="en-US" altLang="zh-CN" sz="2400" i="1" dirty="0">
                <a:latin typeface="Times New Roman" pitchFamily="18" charset="0"/>
                <a:cs typeface="Times New Roman" pitchFamily="18" charset="0"/>
              </a:rPr>
              <a:t>a</a:t>
            </a:r>
            <a:r>
              <a:rPr lang="en-US" altLang="zh-CN"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sym typeface="Symbol"/>
              </a:rPr>
              <a:t></a:t>
            </a:r>
            <a:r>
              <a:rPr lang="en-US" altLang="zh-CN" sz="2400" dirty="0">
                <a:latin typeface="Times New Roman" pitchFamily="18" charset="0"/>
                <a:cs typeface="Times New Roman" pitchFamily="18" charset="0"/>
              </a:rPr>
              <a:t> 1, </a:t>
            </a:r>
            <a:r>
              <a:rPr lang="en-US" altLang="zh-CN" sz="2400" i="1" dirty="0">
                <a:latin typeface="Times New Roman" pitchFamily="18" charset="0"/>
                <a:cs typeface="Times New Roman" pitchFamily="18" charset="0"/>
              </a:rPr>
              <a:t>b</a:t>
            </a:r>
            <a:r>
              <a:rPr lang="en-US" altLang="zh-CN" sz="2400" dirty="0">
                <a:latin typeface="Times New Roman" pitchFamily="18" charset="0"/>
                <a:cs typeface="Times New Roman" pitchFamily="18" charset="0"/>
              </a:rPr>
              <a:t> &gt; 1</a:t>
            </a:r>
            <a:endParaRPr lang="en-US" sz="2400" dirty="0"/>
          </a:p>
        </p:txBody>
      </p:sp>
      <p:sp>
        <p:nvSpPr>
          <p:cNvPr id="8" name="Title 1">
            <a:extLst>
              <a:ext uri="{FF2B5EF4-FFF2-40B4-BE49-F238E27FC236}">
                <a16:creationId xmlns:a16="http://schemas.microsoft.com/office/drawing/2014/main" id="{58501D63-82B4-4EDF-871E-BEF1F7888FDC}"/>
              </a:ext>
            </a:extLst>
          </p:cNvPr>
          <p:cNvSpPr txBox="1">
            <a:spLocks/>
          </p:cNvSpPr>
          <p:nvPr/>
        </p:nvSpPr>
        <p:spPr>
          <a:xfrm>
            <a:off x="152400" y="344861"/>
            <a:ext cx="8229600" cy="8683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2"/>
            <a:r>
              <a:rPr lang="zh-CN" altLang="en-US" sz="2400" b="1" kern="1200" dirty="0">
                <a:solidFill>
                  <a:srgbClr val="0000FF"/>
                </a:solidFill>
                <a:effectLst>
                  <a:outerShdw blurRad="38100" dist="38100" dir="2700000" algn="tl">
                    <a:srgbClr val="C0C0C0"/>
                  </a:outerShdw>
                </a:effectLst>
                <a:latin typeface="华文细黑" pitchFamily="2" charset="-122"/>
                <a:ea typeface="华文细黑" pitchFamily="2" charset="-122"/>
                <a:cs typeface="+mn-cs"/>
              </a:rPr>
              <a:t>主方法</a:t>
            </a:r>
            <a:r>
              <a:rPr lang="zh-CN" sz="2400" b="1" kern="0" dirty="0">
                <a:solidFill>
                  <a:sysClr val="windowText" lastClr="000000"/>
                </a:solidFill>
                <a:latin typeface="SimSun" pitchFamily="2" charset="-122"/>
                <a:ea typeface="SimSun" pitchFamily="2" charset="-122"/>
              </a:rPr>
              <a:t>求解</a:t>
            </a:r>
            <a:r>
              <a:rPr lang="en-US" altLang="zh-CN" sz="2400" b="1" kern="0" dirty="0">
                <a:solidFill>
                  <a:sysClr val="windowText" lastClr="000000"/>
                </a:solidFill>
                <a:latin typeface="SimSun" pitchFamily="2" charset="-122"/>
                <a:ea typeface="SimSun" pitchFamily="2" charset="-122"/>
              </a:rPr>
              <a:t>(4/5)</a:t>
            </a:r>
            <a:br>
              <a:rPr lang="en-US" sz="2400" b="1" kern="0" dirty="0">
                <a:solidFill>
                  <a:sysClr val="windowText" lastClr="000000"/>
                </a:solidFill>
                <a:latin typeface="SimSun" pitchFamily="2" charset="-122"/>
                <a:ea typeface="SimSun" pitchFamily="2" charset="-122"/>
              </a:rPr>
            </a:br>
            <a:r>
              <a:rPr lang="en-US" sz="2400" kern="0" dirty="0">
                <a:solidFill>
                  <a:sysClr val="windowText" lastClr="000000"/>
                </a:solidFill>
              </a:rPr>
              <a:t> </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5FCBB644-D5F5-8C94-A547-19E053D1FF19}"/>
                  </a:ext>
                </a:extLst>
              </p:cNvPr>
              <p:cNvSpPr txBox="1"/>
              <p:nvPr/>
            </p:nvSpPr>
            <p:spPr>
              <a:xfrm>
                <a:off x="3910582" y="6430800"/>
                <a:ext cx="5161028" cy="450060"/>
              </a:xfrm>
              <a:prstGeom prst="rect">
                <a:avLst/>
              </a:prstGeom>
              <a:solidFill>
                <a:srgbClr val="FFC000">
                  <a:alpha val="38000"/>
                </a:srgbClr>
              </a:solidFill>
              <a:ln>
                <a:solidFill>
                  <a:schemeClr val="accent1"/>
                </a:solidFill>
              </a:ln>
            </p:spPr>
            <p:txBody>
              <a:bodyPr wrap="none" lIns="0" tIns="0" rIns="0" bIns="0" rtlCol="0">
                <a:spAutoFit/>
              </a:bodyPr>
              <a:lstStyle/>
              <a:p>
                <a14:m>
                  <m:oMath xmlns:m="http://schemas.openxmlformats.org/officeDocument/2006/math">
                    <m:sSup>
                      <m:sSupPr>
                        <m:ctrlPr>
                          <a:rPr lang="en-US" altLang="zh-CN" sz="2800" i="1" smtClean="0">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𝑛</m:t>
                        </m:r>
                      </m:e>
                      <m:sup>
                        <m:r>
                          <a:rPr lang="en-US" altLang="zh-CN" sz="2800" i="1" smtClean="0">
                            <a:solidFill>
                              <a:srgbClr val="FF0000"/>
                            </a:solidFill>
                            <a:latin typeface="Cambria Math" panose="02040503050406030204" pitchFamily="18" charset="0"/>
                          </a:rPr>
                          <m:t>𝑘</m:t>
                        </m:r>
                      </m:sup>
                    </m:sSup>
                    <m:r>
                      <a:rPr lang="en-US" altLang="zh-CN" sz="2800" b="0" i="1" smtClean="0">
                        <a:solidFill>
                          <a:srgbClr val="0000FF"/>
                        </a:solidFill>
                        <a:latin typeface="Cambria Math" panose="02040503050406030204" pitchFamily="18" charset="0"/>
                      </a:rPr>
                      <m:t>=</m:t>
                    </m:r>
                    <m:sSup>
                      <m:sSupPr>
                        <m:ctrlPr>
                          <a:rPr lang="en-US" sz="2800" i="1" smtClean="0">
                            <a:solidFill>
                              <a:srgbClr val="0000FF"/>
                            </a:solidFill>
                            <a:latin typeface="Cambria Math" panose="02040503050406030204" pitchFamily="18" charset="0"/>
                          </a:rPr>
                        </m:ctrlPr>
                      </m:sSupPr>
                      <m:e>
                        <m:r>
                          <a:rPr lang="en-US" sz="2800" b="0" i="1" smtClean="0">
                            <a:solidFill>
                              <a:srgbClr val="0000FF"/>
                            </a:solidFill>
                            <a:latin typeface="Cambria Math" panose="02040503050406030204" pitchFamily="18" charset="0"/>
                          </a:rPr>
                          <m:t>𝑛</m:t>
                        </m:r>
                      </m:e>
                      <m:sup>
                        <m:func>
                          <m:funcPr>
                            <m:ctrlPr>
                              <a:rPr lang="en-US" sz="2800" i="1" smtClean="0">
                                <a:solidFill>
                                  <a:srgbClr val="0000FF"/>
                                </a:solidFill>
                                <a:latin typeface="Cambria Math" panose="02040503050406030204" pitchFamily="18" charset="0"/>
                              </a:rPr>
                            </m:ctrlPr>
                          </m:funcPr>
                          <m:fName>
                            <m:sSub>
                              <m:sSubPr>
                                <m:ctrlPr>
                                  <a:rPr lang="en-US" sz="2800" i="1" smtClean="0">
                                    <a:solidFill>
                                      <a:srgbClr val="0000FF"/>
                                    </a:solidFill>
                                    <a:latin typeface="Cambria Math" panose="02040503050406030204" pitchFamily="18" charset="0"/>
                                  </a:rPr>
                                </m:ctrlPr>
                              </m:sSubPr>
                              <m:e>
                                <m:r>
                                  <m:rPr>
                                    <m:sty m:val="p"/>
                                  </m:rPr>
                                  <a:rPr lang="en-US" sz="2800" i="0" smtClean="0">
                                    <a:solidFill>
                                      <a:srgbClr val="0000FF"/>
                                    </a:solidFill>
                                    <a:latin typeface="Cambria Math" panose="02040503050406030204" pitchFamily="18" charset="0"/>
                                  </a:rPr>
                                  <m:t>log</m:t>
                                </m:r>
                              </m:e>
                              <m:sub>
                                <m:r>
                                  <a:rPr lang="en-US" sz="2800" b="0" i="1" smtClean="0">
                                    <a:solidFill>
                                      <a:srgbClr val="0000FF"/>
                                    </a:solidFill>
                                    <a:latin typeface="Cambria Math" panose="02040503050406030204" pitchFamily="18" charset="0"/>
                                  </a:rPr>
                                  <m:t>𝑏</m:t>
                                </m:r>
                              </m:sub>
                            </m:sSub>
                          </m:fName>
                          <m:e>
                            <m:r>
                              <a:rPr lang="en-US" sz="2800" b="0" i="1" smtClean="0">
                                <a:solidFill>
                                  <a:srgbClr val="0000FF"/>
                                </a:solidFill>
                                <a:latin typeface="Cambria Math" panose="02040503050406030204" pitchFamily="18" charset="0"/>
                              </a:rPr>
                              <m:t>𝑎</m:t>
                            </m:r>
                          </m:e>
                        </m:func>
                      </m:sup>
                    </m:sSup>
                    <m:r>
                      <a:rPr lang="zh-CN" altLang="en-US" sz="2800" i="1">
                        <a:latin typeface="Cambria Math" panose="02040503050406030204" pitchFamily="18" charset="0"/>
                      </a:rPr>
                      <m:t>与</m:t>
                    </m:r>
                  </m:oMath>
                </a14:m>
                <a:r>
                  <a:rPr lang="en-US" altLang="zh-CN" sz="2200" i="1" dirty="0">
                    <a:solidFill>
                      <a:srgbClr val="FF0000"/>
                    </a:solidFill>
                    <a:latin typeface="Times" panose="02020603050405020304" pitchFamily="18" charset="0"/>
                  </a:rPr>
                  <a:t>f</a:t>
                </a:r>
                <a:r>
                  <a:rPr lang="en-US" sz="2200" dirty="0">
                    <a:solidFill>
                      <a:srgbClr val="FF0000"/>
                    </a:solidFill>
                    <a:latin typeface="Times" panose="02020603050405020304" pitchFamily="18" charset="0"/>
                  </a:rPr>
                  <a:t>(</a:t>
                </a:r>
                <a:r>
                  <a:rPr lang="en-US" sz="2200" i="1" dirty="0">
                    <a:solidFill>
                      <a:srgbClr val="FF0000"/>
                    </a:solidFill>
                    <a:latin typeface="Times" panose="02020603050405020304" pitchFamily="18" charset="0"/>
                  </a:rPr>
                  <a:t>n</a:t>
                </a:r>
                <a:r>
                  <a:rPr lang="en-US" sz="2200" dirty="0">
                    <a:solidFill>
                      <a:srgbClr val="FF0000"/>
                    </a:solidFill>
                    <a:latin typeface="Times" panose="02020603050405020304" pitchFamily="18" charset="0"/>
                  </a:rPr>
                  <a:t>)</a:t>
                </a:r>
                <a:r>
                  <a:rPr lang="zh-CN" altLang="en-US" sz="2200" dirty="0">
                    <a:latin typeface="Times" panose="02020603050405020304" pitchFamily="18" charset="0"/>
                  </a:rPr>
                  <a:t>相比，</a:t>
                </a:r>
                <a:r>
                  <a:rPr lang="zh-CN" altLang="en-US" sz="2200" dirty="0"/>
                  <a:t>谁的阶数高？</a:t>
                </a:r>
                <a:endParaRPr lang="en-US" sz="2200" dirty="0"/>
              </a:p>
            </p:txBody>
          </p:sp>
        </mc:Choice>
        <mc:Fallback>
          <p:sp>
            <p:nvSpPr>
              <p:cNvPr id="3" name="文本框 2">
                <a:extLst>
                  <a:ext uri="{FF2B5EF4-FFF2-40B4-BE49-F238E27FC236}">
                    <a16:creationId xmlns:a16="http://schemas.microsoft.com/office/drawing/2014/main" id="{5FCBB644-D5F5-8C94-A547-19E053D1FF19}"/>
                  </a:ext>
                </a:extLst>
              </p:cNvPr>
              <p:cNvSpPr txBox="1">
                <a:spLocks noRot="1" noChangeAspect="1" noMove="1" noResize="1" noEditPoints="1" noAdjustHandles="1" noChangeArrowheads="1" noChangeShapeType="1" noTextEdit="1"/>
              </p:cNvSpPr>
              <p:nvPr/>
            </p:nvSpPr>
            <p:spPr>
              <a:xfrm>
                <a:off x="3910582" y="6430800"/>
                <a:ext cx="5161028" cy="450060"/>
              </a:xfrm>
              <a:prstGeom prst="rect">
                <a:avLst/>
              </a:prstGeom>
              <a:blipFill>
                <a:blip r:embed="rId3"/>
                <a:stretch>
                  <a:fillRect t="-1316" r="-2356" b="-31579"/>
                </a:stretch>
              </a:blipFill>
              <a:ln>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139710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2-15</a:t>
            </a:r>
          </a:p>
        </p:txBody>
      </p:sp>
      <p:sp>
        <p:nvSpPr>
          <p:cNvPr id="4" name="TextBox 3"/>
          <p:cNvSpPr txBox="1"/>
          <p:nvPr/>
        </p:nvSpPr>
        <p:spPr>
          <a:xfrm>
            <a:off x="1143000" y="914400"/>
            <a:ext cx="7696200" cy="2800767"/>
          </a:xfrm>
          <a:prstGeom prst="rect">
            <a:avLst/>
          </a:prstGeom>
          <a:noFill/>
          <a:ln w="25400">
            <a:solidFill>
              <a:schemeClr val="tx1"/>
            </a:solidFill>
          </a:ln>
        </p:spPr>
        <p:txBody>
          <a:bodyPr wrap="square" rtlCol="0">
            <a:spAutoFit/>
          </a:bodyPr>
          <a:lstStyle/>
          <a:p>
            <a:pPr marL="1208088" indent="-1208088"/>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规则</a:t>
            </a:r>
            <a:r>
              <a:rPr lang="en-US" altLang="zh-CN" sz="2400" b="1" dirty="0">
                <a:solidFill>
                  <a:srgbClr val="0000FF"/>
                </a:solidFill>
                <a:effectLst>
                  <a:outerShdw blurRad="38100" dist="38100" dir="2700000" algn="tl">
                    <a:srgbClr val="C0C0C0"/>
                  </a:outerShdw>
                </a:effectLst>
                <a:latin typeface="华文细黑" pitchFamily="2" charset="-122"/>
                <a:ea typeface="华文细黑" pitchFamily="2" charset="-122"/>
              </a:rPr>
              <a:t>1</a:t>
            </a:r>
            <a:r>
              <a:rPr lang="en-US" sz="2400" b="1" dirty="0">
                <a:latin typeface="SimSun" panose="02010600030101010101" pitchFamily="2" charset="-122"/>
                <a:ea typeface="SimSun" panose="02010600030101010101" pitchFamily="2" charset="-122"/>
              </a:rPr>
              <a:t>:   </a:t>
            </a:r>
            <a:r>
              <a:rPr lang="zh-CN" altLang="en-US" sz="2400" dirty="0">
                <a:latin typeface="SimSun" panose="02010600030101010101" pitchFamily="2" charset="-122"/>
                <a:ea typeface="SimSun" panose="02010600030101010101" pitchFamily="2" charset="-122"/>
              </a:rPr>
              <a:t>如果存在一个正数 </a:t>
            </a:r>
            <a:r>
              <a:rPr lang="en-US" sz="2400" i="1" dirty="0">
                <a:latin typeface="Times New Roman" panose="02020603050405020304" pitchFamily="18" charset="0"/>
                <a:ea typeface="SimSun" panose="02010600030101010101" pitchFamily="2" charset="-122"/>
                <a:cs typeface="Times New Roman" panose="02020603050405020304" pitchFamily="18" charset="0"/>
                <a:sym typeface="Symbol"/>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 &gt; 0</a:t>
            </a:r>
            <a:r>
              <a:rPr lang="en-US" sz="2400" dirty="0">
                <a:latin typeface="SimSun" panose="02010600030101010101" pitchFamily="2" charset="-122"/>
                <a:ea typeface="SimSun" panose="02010600030101010101" pitchFamily="2" charset="-122"/>
                <a:cs typeface="Times New Roman" pitchFamily="18" charset="0"/>
              </a:rPr>
              <a:t>，</a:t>
            </a:r>
          </a:p>
          <a:p>
            <a:pPr marL="1208088" indent="-1208088"/>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使得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dirty="0">
                <a:solidFill>
                  <a:srgbClr val="FF0000"/>
                </a:solidFill>
                <a:latin typeface="Times New Roman" pitchFamily="18" charset="0"/>
                <a:cs typeface="Times New Roman" pitchFamily="18" charset="0"/>
              </a:rPr>
              <a:t>O</a:t>
            </a:r>
            <a:r>
              <a:rPr lang="en-US" sz="2400" dirty="0">
                <a:latin typeface="Times New Roman" pitchFamily="18" charset="0"/>
                <a:cs typeface="Times New Roman" pitchFamily="18" charset="0"/>
              </a:rPr>
              <a:t>(</a:t>
            </a:r>
            <a:r>
              <a:rPr lang="en-US" sz="2400" i="1" dirty="0" err="1">
                <a:latin typeface="Times New Roman" pitchFamily="18" charset="0"/>
                <a:cs typeface="Times New Roman" pitchFamily="18" charset="0"/>
              </a:rPr>
              <a:t>n</a:t>
            </a:r>
            <a:r>
              <a:rPr lang="en-US" sz="3600" i="1" baseline="25000" dirty="0" err="1">
                <a:latin typeface="Times New Roman" pitchFamily="18" charset="0"/>
                <a:cs typeface="Times New Roman" pitchFamily="18" charset="0"/>
              </a:rPr>
              <a:t>k</a:t>
            </a:r>
            <a:r>
              <a:rPr lang="en-US" sz="3600" baseline="25000" dirty="0">
                <a:latin typeface="Times New Roman" pitchFamily="18" charset="0"/>
                <a:cs typeface="Times New Roman" pitchFamily="18" charset="0"/>
              </a:rPr>
              <a:t>-</a:t>
            </a:r>
            <a:r>
              <a:rPr lang="en-US" sz="3600" i="1" baseline="250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，那么</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a:t>
            </a:r>
            <a:r>
              <a:rPr lang="en-US" sz="2400" i="1" dirty="0" err="1">
                <a:latin typeface="Times New Roman" pitchFamily="18" charset="0"/>
                <a:cs typeface="Times New Roman" pitchFamily="18" charset="0"/>
              </a:rPr>
              <a:t>n</a:t>
            </a:r>
            <a:r>
              <a:rPr lang="en-US" sz="2800" i="1" baseline="25000" dirty="0" err="1">
                <a:latin typeface="Times New Roman" pitchFamily="18" charset="0"/>
                <a:cs typeface="Times New Roman" pitchFamily="18" charset="0"/>
              </a:rPr>
              <a:t>k</a:t>
            </a:r>
            <a:r>
              <a:rPr lang="en-US"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endParaRPr lang="en-US" altLang="zh-CN" sz="1600" b="1" dirty="0">
              <a:solidFill>
                <a:srgbClr val="0000FF"/>
              </a:solidFill>
              <a:effectLst>
                <a:outerShdw blurRad="38100" dist="38100" dir="2700000" algn="tl">
                  <a:srgbClr val="C0C0C0"/>
                </a:outerShdw>
              </a:effectLst>
              <a:latin typeface="华文细黑" pitchFamily="2" charset="-122"/>
              <a:ea typeface="华文细黑" pitchFamily="2" charset="-122"/>
            </a:endParaRPr>
          </a:p>
          <a:p>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规则</a:t>
            </a:r>
            <a:r>
              <a:rPr lang="en-US" altLang="zh-CN" sz="2400" b="1" dirty="0">
                <a:solidFill>
                  <a:srgbClr val="0000FF"/>
                </a:solidFill>
                <a:effectLst>
                  <a:outerShdw blurRad="38100" dist="38100" dir="2700000" algn="tl">
                    <a:srgbClr val="C0C0C0"/>
                  </a:outerShdw>
                </a:effectLst>
                <a:latin typeface="华文细黑" pitchFamily="2" charset="-122"/>
                <a:ea typeface="华文细黑" pitchFamily="2" charset="-122"/>
              </a:rPr>
              <a:t>2</a:t>
            </a:r>
            <a:r>
              <a:rPr lang="fr-FR" sz="2400" b="1" dirty="0">
                <a:latin typeface="SimSun" panose="02010600030101010101" pitchFamily="2" charset="-122"/>
                <a:ea typeface="SimSun" panose="02010600030101010101" pitchFamily="2" charset="-122"/>
              </a:rPr>
              <a:t>:   </a:t>
            </a:r>
            <a:r>
              <a:rPr lang="zh-CN" altLang="en-US" sz="2400" dirty="0"/>
              <a:t>如</a:t>
            </a:r>
            <a:r>
              <a:rPr lang="zh-CN" altLang="en-US" sz="2400" dirty="0">
                <a:latin typeface="Times New Roman" pitchFamily="18" charset="0"/>
                <a:cs typeface="Times New Roman" pitchFamily="18" charset="0"/>
              </a:rPr>
              <a:t>果 </a:t>
            </a:r>
            <a:r>
              <a:rPr lang="fr-FR" sz="2400" i="1" dirty="0">
                <a:latin typeface="Times New Roman" pitchFamily="18" charset="0"/>
                <a:cs typeface="Times New Roman" pitchFamily="18" charset="0"/>
              </a:rPr>
              <a:t>f</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 </a:t>
            </a:r>
            <a:r>
              <a:rPr lang="en-US" sz="2400" dirty="0">
                <a:solidFill>
                  <a:srgbClr val="FF0000"/>
                </a:solidFill>
                <a:latin typeface="Times New Roman" pitchFamily="18" charset="0"/>
                <a:cs typeface="Times New Roman" pitchFamily="18" charset="0"/>
                <a:sym typeface="Symbol"/>
              </a:rPr>
              <a:t></a:t>
            </a:r>
            <a:r>
              <a:rPr lang="fr-FR" sz="2400" dirty="0">
                <a:latin typeface="Times New Roman" pitchFamily="18" charset="0"/>
                <a:cs typeface="Times New Roman" pitchFamily="18" charset="0"/>
              </a:rPr>
              <a:t>(</a:t>
            </a:r>
            <a:r>
              <a:rPr lang="en-US" sz="2400" i="1" dirty="0" err="1">
                <a:latin typeface="Times New Roman" pitchFamily="18" charset="0"/>
                <a:cs typeface="Times New Roman" pitchFamily="18" charset="0"/>
              </a:rPr>
              <a:t>n</a:t>
            </a:r>
            <a:r>
              <a:rPr lang="en-US" sz="3200" i="1" baseline="30000" dirty="0" err="1">
                <a:latin typeface="Times New Roman" pitchFamily="18" charset="0"/>
                <a:cs typeface="Times New Roman" pitchFamily="18" charset="0"/>
              </a:rPr>
              <a:t>k</a:t>
            </a:r>
            <a:r>
              <a:rPr lang="fr-FR"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，那么</a:t>
            </a:r>
            <a:r>
              <a:rPr lang="fr-FR" sz="2400" i="1" dirty="0">
                <a:latin typeface="Times New Roman" pitchFamily="18" charset="0"/>
                <a:cs typeface="Times New Roman" pitchFamily="18" charset="0"/>
              </a:rPr>
              <a:t>T</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fr-FR" sz="2400" dirty="0">
                <a:latin typeface="Times New Roman" pitchFamily="18" charset="0"/>
                <a:cs typeface="Times New Roman" pitchFamily="18" charset="0"/>
              </a:rPr>
              <a:t>(</a:t>
            </a:r>
            <a:r>
              <a:rPr lang="en-US" sz="2400" i="1" dirty="0" err="1">
                <a:latin typeface="Times New Roman" pitchFamily="18" charset="0"/>
                <a:cs typeface="Times New Roman" pitchFamily="18" charset="0"/>
              </a:rPr>
              <a:t>n</a:t>
            </a:r>
            <a:r>
              <a:rPr lang="en-US" sz="3200" i="1" baseline="30000" dirty="0" err="1">
                <a:latin typeface="Times New Roman" pitchFamily="18" charset="0"/>
                <a:cs typeface="Times New Roman" pitchFamily="18" charset="0"/>
              </a:rPr>
              <a:t>k</a:t>
            </a:r>
            <a:r>
              <a:rPr lang="fr-FR" sz="2400" dirty="0">
                <a:latin typeface="Times New Roman" pitchFamily="18" charset="0"/>
                <a:cs typeface="Times New Roman" pitchFamily="18" charset="0"/>
              </a:rPr>
              <a:t>lg</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endParaRPr lang="en-US" altLang="zh-CN" sz="1600" b="1" dirty="0">
              <a:solidFill>
                <a:srgbClr val="0000FF"/>
              </a:solidFill>
              <a:effectLst>
                <a:outerShdw blurRad="38100" dist="38100" dir="2700000" algn="tl">
                  <a:srgbClr val="C0C0C0"/>
                </a:outerShdw>
              </a:effectLst>
              <a:latin typeface="华文细黑" pitchFamily="2" charset="-122"/>
              <a:ea typeface="华文细黑" pitchFamily="2" charset="-122"/>
            </a:endParaRPr>
          </a:p>
          <a:p>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规则</a:t>
            </a:r>
            <a:r>
              <a:rPr lang="en-US" altLang="zh-CN" sz="2400" b="1" dirty="0">
                <a:solidFill>
                  <a:srgbClr val="0000FF"/>
                </a:solidFill>
                <a:effectLst>
                  <a:outerShdw blurRad="38100" dist="38100" dir="2700000" algn="tl">
                    <a:srgbClr val="C0C0C0"/>
                  </a:outerShdw>
                </a:effectLst>
                <a:latin typeface="华文细黑" pitchFamily="2" charset="-122"/>
                <a:ea typeface="华文细黑" pitchFamily="2" charset="-122"/>
              </a:rPr>
              <a:t>3</a:t>
            </a:r>
            <a:r>
              <a:rPr lang="fr-FR" sz="2400" b="1" dirty="0">
                <a:latin typeface="SimSun" panose="02010600030101010101" pitchFamily="2" charset="-122"/>
                <a:ea typeface="SimSun" panose="02010600030101010101" pitchFamily="2" charset="-122"/>
              </a:rPr>
              <a:t>:   </a:t>
            </a:r>
            <a:r>
              <a:rPr lang="zh-CN" altLang="en-US" sz="2400" dirty="0">
                <a:latin typeface="SimSun" panose="02010600030101010101" pitchFamily="2" charset="-122"/>
                <a:ea typeface="SimSun" panose="02010600030101010101" pitchFamily="2" charset="-122"/>
              </a:rPr>
              <a:t>如果存在一个正数 </a:t>
            </a:r>
            <a:r>
              <a:rPr lang="en-US" sz="2400" dirty="0">
                <a:latin typeface="Times New Roman" panose="02020603050405020304" pitchFamily="18" charset="0"/>
                <a:cs typeface="Times New Roman" panose="02020603050405020304" pitchFamily="18" charset="0"/>
                <a:sym typeface="Symbol"/>
              </a:rPr>
              <a:t></a:t>
            </a:r>
            <a:r>
              <a:rPr lang="fr-FR" sz="2400" dirty="0">
                <a:latin typeface="Times New Roman" panose="02020603050405020304" pitchFamily="18" charset="0"/>
                <a:cs typeface="Times New Roman" panose="02020603050405020304" pitchFamily="18" charset="0"/>
              </a:rPr>
              <a:t> &gt; 0</a:t>
            </a:r>
            <a:r>
              <a:rPr lang="fr-FR" sz="2400" dirty="0"/>
              <a:t>,  </a:t>
            </a:r>
          </a:p>
          <a:p>
            <a:pPr marL="1347788"/>
            <a:r>
              <a:rPr lang="zh-CN" altLang="en-US" sz="2400" dirty="0"/>
              <a:t>使得 </a:t>
            </a:r>
            <a:r>
              <a:rPr lang="fr-FR" sz="2400" i="1" dirty="0">
                <a:latin typeface="Times New Roman" panose="02020603050405020304" pitchFamily="18" charset="0"/>
                <a:cs typeface="Times New Roman" panose="02020603050405020304" pitchFamily="18" charset="0"/>
              </a:rPr>
              <a:t>f</a:t>
            </a:r>
            <a:r>
              <a:rPr lang="fr-FR" sz="2400" dirty="0">
                <a:latin typeface="Times New Roman" panose="02020603050405020304" pitchFamily="18" charset="0"/>
                <a:cs typeface="Times New Roman" panose="02020603050405020304" pitchFamily="18" charset="0"/>
              </a:rPr>
              <a:t>(</a:t>
            </a:r>
            <a:r>
              <a:rPr lang="fr-FR" sz="2400" i="1" dirty="0">
                <a:latin typeface="Times New Roman" panose="02020603050405020304" pitchFamily="18" charset="0"/>
                <a:cs typeface="Times New Roman" panose="02020603050405020304" pitchFamily="18" charset="0"/>
              </a:rPr>
              <a:t>n</a:t>
            </a:r>
            <a:r>
              <a:rPr lang="fr-FR" sz="2400" dirty="0">
                <a:latin typeface="Times New Roman" panose="02020603050405020304" pitchFamily="18" charset="0"/>
                <a:cs typeface="Times New Roman" panose="02020603050405020304" pitchFamily="18" charset="0"/>
              </a:rPr>
              <a:t>) = </a:t>
            </a:r>
            <a:r>
              <a:rPr lang="en-US" sz="2400" dirty="0">
                <a:solidFill>
                  <a:srgbClr val="FF0000"/>
                </a:solidFill>
                <a:latin typeface="Times New Roman" panose="02020603050405020304" pitchFamily="18" charset="0"/>
                <a:cs typeface="Times New Roman" panose="02020603050405020304" pitchFamily="18" charset="0"/>
                <a:sym typeface="Symbol"/>
              </a:rPr>
              <a:t></a:t>
            </a:r>
            <a:r>
              <a:rPr lang="fr-FR" sz="2400" dirty="0">
                <a:latin typeface="Times New Roman" panose="02020603050405020304" pitchFamily="18" charset="0"/>
                <a:cs typeface="Times New Roman" panose="02020603050405020304" pitchFamily="18" charset="0"/>
              </a:rPr>
              <a:t>(</a:t>
            </a:r>
            <a:r>
              <a:rPr lang="fr-FR"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a:t>
            </a:r>
            <a:r>
              <a:rPr lang="en-US" sz="3200" i="1" baseline="30000" dirty="0" err="1">
                <a:latin typeface="Times New Roman" panose="02020603050405020304" pitchFamily="18" charset="0"/>
                <a:cs typeface="Times New Roman" panose="02020603050405020304" pitchFamily="18" charset="0"/>
              </a:rPr>
              <a:t>k</a:t>
            </a:r>
            <a:r>
              <a:rPr lang="en-US" sz="3200" baseline="30000" dirty="0">
                <a:latin typeface="Times New Roman" panose="02020603050405020304" pitchFamily="18" charset="0"/>
                <a:cs typeface="Times New Roman" panose="02020603050405020304" pitchFamily="18" charset="0"/>
              </a:rPr>
              <a:t>+</a:t>
            </a:r>
            <a:r>
              <a:rPr lang="en-US" sz="3200" i="1" baseline="30000" dirty="0">
                <a:latin typeface="Times New Roman" panose="02020603050405020304" pitchFamily="18" charset="0"/>
                <a:cs typeface="Times New Roman" panose="02020603050405020304" pitchFamily="18" charset="0"/>
                <a:sym typeface="Symbol"/>
              </a:rPr>
              <a:t></a:t>
            </a:r>
            <a:r>
              <a:rPr lang="fr-FR" sz="2400" dirty="0">
                <a:latin typeface="Times New Roman" panose="02020603050405020304" pitchFamily="18" charset="0"/>
                <a:cs typeface="Times New Roman" panose="02020603050405020304" pitchFamily="18" charset="0"/>
              </a:rPr>
              <a:t>)，</a:t>
            </a:r>
            <a:r>
              <a:rPr lang="zh-CN" altLang="en-US" sz="2400" dirty="0"/>
              <a:t>且存在一个正数 </a:t>
            </a:r>
            <a:r>
              <a:rPr lang="fr-FR" sz="2400" i="1" dirty="0">
                <a:latin typeface="Times New Roman" panose="02020603050405020304" pitchFamily="18" charset="0"/>
                <a:cs typeface="Times New Roman" panose="02020603050405020304" pitchFamily="18" charset="0"/>
              </a:rPr>
              <a:t>c </a:t>
            </a:r>
            <a:r>
              <a:rPr lang="fr-FR" sz="2400" dirty="0">
                <a:latin typeface="Times New Roman" panose="02020603050405020304" pitchFamily="18" charset="0"/>
                <a:cs typeface="Times New Roman" panose="02020603050405020304" pitchFamily="18" charset="0"/>
              </a:rPr>
              <a:t>&lt; 1</a:t>
            </a:r>
            <a:r>
              <a:rPr lang="fr-FR" sz="2400" dirty="0"/>
              <a:t>，</a:t>
            </a:r>
            <a:r>
              <a:rPr lang="zh-CN" altLang="en-US" sz="2400" dirty="0"/>
              <a:t>使</a:t>
            </a:r>
            <a:r>
              <a:rPr lang="zh-CN" altLang="en-US" sz="2400" dirty="0">
                <a:latin typeface="Times New Roman" pitchFamily="18" charset="0"/>
                <a:cs typeface="Times New Roman" pitchFamily="18" charset="0"/>
              </a:rPr>
              <a:t>得 </a:t>
            </a:r>
            <a:r>
              <a:rPr lang="fr-FR" sz="2400" i="1" dirty="0" err="1">
                <a:latin typeface="Times New Roman" pitchFamily="18" charset="0"/>
                <a:cs typeface="Times New Roman" pitchFamily="18" charset="0"/>
              </a:rPr>
              <a:t>af</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b</a:t>
            </a:r>
            <a:r>
              <a:rPr lang="fr-FR" sz="2400" dirty="0">
                <a:latin typeface="Times New Roman" pitchFamily="18" charset="0"/>
                <a:cs typeface="Times New Roman" pitchFamily="18" charset="0"/>
              </a:rPr>
              <a:t>) ≤ </a:t>
            </a:r>
            <a:r>
              <a:rPr lang="fr-FR" sz="2400" i="1" dirty="0" err="1">
                <a:latin typeface="Times New Roman" pitchFamily="18" charset="0"/>
                <a:cs typeface="Times New Roman" pitchFamily="18" charset="0"/>
              </a:rPr>
              <a:t>cf</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那么</a:t>
            </a:r>
            <a:r>
              <a:rPr lang="fr-FR" sz="2400" i="1" dirty="0">
                <a:latin typeface="Times New Roman" pitchFamily="18" charset="0"/>
                <a:cs typeface="Times New Roman" pitchFamily="18" charset="0"/>
              </a:rPr>
              <a:t>T</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f</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F40C81B5-BBAA-440F-9DB9-4D0616389081}"/>
              </a:ext>
            </a:extLst>
          </p:cNvPr>
          <p:cNvSpPr/>
          <p:nvPr/>
        </p:nvSpPr>
        <p:spPr>
          <a:xfrm>
            <a:off x="3048000" y="146357"/>
            <a:ext cx="6007820" cy="461665"/>
          </a:xfrm>
          <a:prstGeom prst="rect">
            <a:avLst/>
          </a:prstGeom>
          <a:solidFill>
            <a:srgbClr val="FFC000"/>
          </a:solidFill>
          <a:ln w="38100">
            <a:solidFill>
              <a:schemeClr val="accent1">
                <a:shade val="50000"/>
              </a:schemeClr>
            </a:solidFill>
          </a:ln>
        </p:spPr>
        <p:txBody>
          <a:bodyPr wrap="square">
            <a:spAutoFit/>
          </a:bodyPr>
          <a:lstStyle/>
          <a:p>
            <a:pPr algn="ctr"/>
            <a:r>
              <a:rPr lang="en-US" sz="2400" dirty="0" err="1">
                <a:latin typeface="SimSun" pitchFamily="2" charset="-122"/>
                <a:ea typeface="SimSun" pitchFamily="2" charset="-122"/>
              </a:rPr>
              <a:t>递推关系</a:t>
            </a:r>
            <a:r>
              <a:rPr lang="en-US" sz="2400" dirty="0">
                <a:latin typeface="SimSun" pitchFamily="2" charset="-122"/>
                <a:ea typeface="SimSun" pitchFamily="2" charset="-122"/>
              </a:rPr>
              <a:t>: </a:t>
            </a:r>
            <a:r>
              <a:rPr lang="en-US" sz="2400" i="1" dirty="0">
                <a:latin typeface="Times New Roman" pitchFamily="18" charset="0"/>
                <a:cs typeface="Times New Roman" pitchFamily="18" charset="0"/>
              </a:rPr>
              <a:t>T</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aT</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zh-CN" altLang="en-US" sz="2400" dirty="0"/>
              <a:t>，</a:t>
            </a:r>
            <a:r>
              <a:rPr lang="en-US" altLang="zh-CN" sz="2400" i="1" dirty="0">
                <a:latin typeface="Times New Roman" pitchFamily="18" charset="0"/>
                <a:cs typeface="Times New Roman" pitchFamily="18" charset="0"/>
              </a:rPr>
              <a:t>a</a:t>
            </a:r>
            <a:r>
              <a:rPr lang="en-US" altLang="zh-CN"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sym typeface="Symbol"/>
              </a:rPr>
              <a:t></a:t>
            </a:r>
            <a:r>
              <a:rPr lang="en-US" altLang="zh-CN" sz="2400" dirty="0">
                <a:latin typeface="Times New Roman" pitchFamily="18" charset="0"/>
                <a:cs typeface="Times New Roman" pitchFamily="18" charset="0"/>
              </a:rPr>
              <a:t> 1, </a:t>
            </a:r>
            <a:r>
              <a:rPr lang="en-US" altLang="zh-CN" sz="2400" i="1" dirty="0">
                <a:latin typeface="Times New Roman" pitchFamily="18" charset="0"/>
                <a:cs typeface="Times New Roman" pitchFamily="18" charset="0"/>
              </a:rPr>
              <a:t>b</a:t>
            </a:r>
            <a:r>
              <a:rPr lang="en-US" altLang="zh-CN" sz="2400" dirty="0">
                <a:latin typeface="Times New Roman" pitchFamily="18" charset="0"/>
                <a:cs typeface="Times New Roman" pitchFamily="18" charset="0"/>
              </a:rPr>
              <a:t> &gt; 1</a:t>
            </a:r>
            <a:endParaRPr lang="en-US" sz="2400" dirty="0"/>
          </a:p>
        </p:txBody>
      </p:sp>
      <p:sp>
        <p:nvSpPr>
          <p:cNvPr id="8" name="Title 1">
            <a:extLst>
              <a:ext uri="{FF2B5EF4-FFF2-40B4-BE49-F238E27FC236}">
                <a16:creationId xmlns:a16="http://schemas.microsoft.com/office/drawing/2014/main" id="{58501D63-82B4-4EDF-871E-BEF1F7888FDC}"/>
              </a:ext>
            </a:extLst>
          </p:cNvPr>
          <p:cNvSpPr txBox="1">
            <a:spLocks/>
          </p:cNvSpPr>
          <p:nvPr/>
        </p:nvSpPr>
        <p:spPr>
          <a:xfrm>
            <a:off x="152400" y="344861"/>
            <a:ext cx="8229600" cy="8683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2"/>
            <a:r>
              <a:rPr lang="zh-CN" altLang="en-US" sz="2400" b="1" kern="1200" dirty="0">
                <a:solidFill>
                  <a:srgbClr val="0000FF"/>
                </a:solidFill>
                <a:effectLst>
                  <a:outerShdw blurRad="38100" dist="38100" dir="2700000" algn="tl">
                    <a:srgbClr val="C0C0C0"/>
                  </a:outerShdw>
                </a:effectLst>
                <a:latin typeface="华文细黑" pitchFamily="2" charset="-122"/>
                <a:ea typeface="华文细黑" pitchFamily="2" charset="-122"/>
                <a:cs typeface="+mn-cs"/>
              </a:rPr>
              <a:t>主方法</a:t>
            </a:r>
            <a:r>
              <a:rPr lang="zh-CN" altLang="en-US" sz="2400" b="1" kern="1200" dirty="0">
                <a:effectLst>
                  <a:outerShdw blurRad="38100" dist="38100" dir="2700000" algn="tl">
                    <a:srgbClr val="C0C0C0"/>
                  </a:outerShdw>
                </a:effectLst>
                <a:latin typeface="华文细黑" pitchFamily="2" charset="-122"/>
                <a:ea typeface="华文细黑" pitchFamily="2" charset="-122"/>
                <a:cs typeface="+mn-cs"/>
              </a:rPr>
              <a:t>总结</a:t>
            </a:r>
            <a:r>
              <a:rPr lang="en-US" altLang="zh-CN" sz="2400" b="1" kern="0" dirty="0">
                <a:solidFill>
                  <a:sysClr val="windowText" lastClr="000000"/>
                </a:solidFill>
                <a:latin typeface="SimSun" pitchFamily="2" charset="-122"/>
                <a:ea typeface="SimSun" pitchFamily="2" charset="-122"/>
              </a:rPr>
              <a:t>(4/5)</a:t>
            </a:r>
            <a:br>
              <a:rPr lang="en-US" sz="2400" b="1" kern="0" dirty="0">
                <a:solidFill>
                  <a:sysClr val="windowText" lastClr="000000"/>
                </a:solidFill>
                <a:latin typeface="SimSun" pitchFamily="2" charset="-122"/>
                <a:ea typeface="SimSun" pitchFamily="2" charset="-122"/>
              </a:rPr>
            </a:br>
            <a:r>
              <a:rPr lang="en-US" sz="2400" kern="0" dirty="0">
                <a:solidFill>
                  <a:sysClr val="windowText" lastClr="000000"/>
                </a:solidFill>
              </a:rPr>
              <a:t>  </a:t>
            </a:r>
          </a:p>
        </p:txBody>
      </p:sp>
      <p:sp>
        <p:nvSpPr>
          <p:cNvPr id="7" name="TextBox 3">
            <a:extLst>
              <a:ext uri="{FF2B5EF4-FFF2-40B4-BE49-F238E27FC236}">
                <a16:creationId xmlns:a16="http://schemas.microsoft.com/office/drawing/2014/main" id="{920789D1-202E-46A6-B28B-8BAF016EEB01}"/>
              </a:ext>
            </a:extLst>
          </p:cNvPr>
          <p:cNvSpPr txBox="1"/>
          <p:nvPr/>
        </p:nvSpPr>
        <p:spPr>
          <a:xfrm>
            <a:off x="1106905" y="3908967"/>
            <a:ext cx="7696200" cy="1569660"/>
          </a:xfrm>
          <a:prstGeom prst="rect">
            <a:avLst/>
          </a:prstGeom>
          <a:noFill/>
          <a:ln w="25400">
            <a:solidFill>
              <a:schemeClr val="tx1"/>
            </a:solidFill>
          </a:ln>
        </p:spPr>
        <p:txBody>
          <a:bodyPr wrap="square" rtlCol="0">
            <a:spAutoFit/>
          </a:bodyPr>
          <a:lstStyle/>
          <a:p>
            <a:r>
              <a:rPr lang="zh-CN" altLang="en-US" sz="2400" dirty="0">
                <a:latin typeface="Times New Roman" pitchFamily="18" charset="0"/>
                <a:cs typeface="Times New Roman" pitchFamily="18" charset="0"/>
              </a:rPr>
              <a:t>可以看出，三种情况中的每一种，我们都是将</a:t>
            </a:r>
            <a:r>
              <a:rPr lang="en-US" altLang="zh-CN" sz="2400" i="1" dirty="0">
                <a:latin typeface="Times New Roman" pitchFamily="18" charset="0"/>
                <a:cs typeface="Times New Roman" pitchFamily="18" charset="0"/>
              </a:rPr>
              <a:t>f</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与</a:t>
            </a:r>
            <a:r>
              <a:rPr lang="en-US" sz="2400" i="1" dirty="0" err="1">
                <a:latin typeface="Times New Roman" pitchFamily="18" charset="0"/>
                <a:cs typeface="Times New Roman" pitchFamily="18" charset="0"/>
              </a:rPr>
              <a:t>n</a:t>
            </a:r>
            <a:r>
              <a:rPr lang="en-US" sz="3200" i="1" baseline="30000" dirty="0" err="1">
                <a:latin typeface="Times New Roman" pitchFamily="18" charset="0"/>
                <a:cs typeface="Times New Roman" pitchFamily="18" charset="0"/>
              </a:rPr>
              <a:t>k</a:t>
            </a:r>
            <a:r>
              <a:rPr lang="zh-CN" altLang="en-US" sz="2400" dirty="0">
                <a:latin typeface="Times New Roman" pitchFamily="18" charset="0"/>
                <a:cs typeface="Times New Roman" pitchFamily="18" charset="0"/>
              </a:rPr>
              <a:t>相比较。两个函数大的决定递归式的解，并且，必须是多项式意义上的“大”。另外，第三种情况的成立，还需要满足正则条件</a:t>
            </a:r>
            <a:r>
              <a:rPr lang="fr-FR" sz="2400" i="1" dirty="0">
                <a:latin typeface="Times New Roman" pitchFamily="18" charset="0"/>
                <a:cs typeface="Times New Roman" pitchFamily="18" charset="0"/>
              </a:rPr>
              <a:t>af</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b</a:t>
            </a:r>
            <a:r>
              <a:rPr lang="fr-FR" sz="2400" dirty="0">
                <a:latin typeface="Times New Roman" pitchFamily="18" charset="0"/>
                <a:cs typeface="Times New Roman" pitchFamily="18" charset="0"/>
              </a:rPr>
              <a:t>) ≤ </a:t>
            </a:r>
            <a:r>
              <a:rPr lang="fr-FR" sz="2400" i="1" dirty="0">
                <a:latin typeface="Times New Roman" pitchFamily="18" charset="0"/>
                <a:cs typeface="Times New Roman" pitchFamily="18" charset="0"/>
              </a:rPr>
              <a:t>cf</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n</a:t>
            </a:r>
            <a:r>
              <a:rPr lang="fr-FR" sz="2400" dirty="0">
                <a:latin typeface="Times New Roman" pitchFamily="18" charset="0"/>
                <a:cs typeface="Times New Roman" pitchFamily="18" charset="0"/>
              </a:rPr>
              <a:t>)</a:t>
            </a:r>
            <a:r>
              <a:rPr lang="en-US"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 </a:t>
            </a:r>
            <a:r>
              <a:rPr lang="en-US" altLang="zh-CN" sz="2400" i="1" dirty="0">
                <a:latin typeface="Times New Roman" pitchFamily="18" charset="0"/>
                <a:cs typeface="Times New Roman" pitchFamily="18" charset="0"/>
              </a:rPr>
              <a:t>c</a:t>
            </a:r>
            <a:r>
              <a:rPr lang="en-US" altLang="zh-CN" sz="2400" dirty="0">
                <a:latin typeface="Times New Roman" pitchFamily="18" charset="0"/>
                <a:cs typeface="Times New Roman" pitchFamily="18" charset="0"/>
              </a:rPr>
              <a:t>&lt;1</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p:txBody>
      </p:sp>
      <p:sp>
        <p:nvSpPr>
          <p:cNvPr id="9" name="TextBox 3">
            <a:extLst>
              <a:ext uri="{FF2B5EF4-FFF2-40B4-BE49-F238E27FC236}">
                <a16:creationId xmlns:a16="http://schemas.microsoft.com/office/drawing/2014/main" id="{04374253-8DE6-4744-AA4E-892F67FA1BB6}"/>
              </a:ext>
            </a:extLst>
          </p:cNvPr>
          <p:cNvSpPr txBox="1"/>
          <p:nvPr/>
        </p:nvSpPr>
        <p:spPr>
          <a:xfrm>
            <a:off x="1106905" y="5638800"/>
            <a:ext cx="7696200" cy="738664"/>
          </a:xfrm>
          <a:prstGeom prst="rect">
            <a:avLst/>
          </a:prstGeom>
          <a:noFill/>
          <a:ln w="25400">
            <a:solidFill>
              <a:schemeClr val="tx1"/>
            </a:solidFill>
          </a:ln>
        </p:spPr>
        <p:txBody>
          <a:bodyPr wrap="square" rtlCol="0">
            <a:spAutoFit/>
          </a:bodyPr>
          <a:lstStyle/>
          <a:p>
            <a:r>
              <a:rPr lang="zh-CN" altLang="en-US" sz="2100" dirty="0">
                <a:latin typeface="Times New Roman" pitchFamily="18" charset="0"/>
                <a:cs typeface="Times New Roman" pitchFamily="18" charset="0"/>
              </a:rPr>
              <a:t>实际上，上述三种情况并未覆盖</a:t>
            </a:r>
            <a:r>
              <a:rPr lang="en-US" altLang="zh-CN" sz="2100" i="1" dirty="0">
                <a:latin typeface="Times New Roman" pitchFamily="18" charset="0"/>
                <a:cs typeface="Times New Roman" pitchFamily="18" charset="0"/>
              </a:rPr>
              <a:t>f</a:t>
            </a:r>
            <a:r>
              <a:rPr lang="en-US" altLang="zh-CN" sz="2100" dirty="0">
                <a:latin typeface="Times New Roman" pitchFamily="18" charset="0"/>
                <a:cs typeface="Times New Roman" pitchFamily="18" charset="0"/>
              </a:rPr>
              <a:t>(</a:t>
            </a:r>
            <a:r>
              <a:rPr lang="en-US" altLang="zh-CN" sz="2100" i="1" dirty="0">
                <a:latin typeface="Times New Roman" pitchFamily="18" charset="0"/>
                <a:cs typeface="Times New Roman" pitchFamily="18" charset="0"/>
              </a:rPr>
              <a:t>n</a:t>
            </a:r>
            <a:r>
              <a:rPr lang="en-US" altLang="zh-CN" sz="2100" dirty="0">
                <a:latin typeface="Times New Roman" pitchFamily="18" charset="0"/>
                <a:cs typeface="Times New Roman" pitchFamily="18" charset="0"/>
              </a:rPr>
              <a:t>)</a:t>
            </a:r>
            <a:r>
              <a:rPr lang="zh-CN" altLang="en-US" sz="2100" dirty="0">
                <a:latin typeface="Times New Roman" pitchFamily="18" charset="0"/>
                <a:cs typeface="Times New Roman" pitchFamily="18" charset="0"/>
              </a:rPr>
              <a:t>的所有情况，比如，情况</a:t>
            </a:r>
            <a:r>
              <a:rPr lang="en-US" altLang="zh-CN" sz="2100" dirty="0">
                <a:latin typeface="Times New Roman" pitchFamily="18" charset="0"/>
                <a:cs typeface="Times New Roman" pitchFamily="18" charset="0"/>
              </a:rPr>
              <a:t>1</a:t>
            </a:r>
            <a:r>
              <a:rPr lang="zh-CN" altLang="en-US" sz="2100" dirty="0">
                <a:latin typeface="Times New Roman" pitchFamily="18" charset="0"/>
                <a:cs typeface="Times New Roman" pitchFamily="18" charset="0"/>
              </a:rPr>
              <a:t>、</a:t>
            </a:r>
            <a:r>
              <a:rPr lang="en-US" altLang="zh-CN" sz="2100" dirty="0">
                <a:latin typeface="Times New Roman" pitchFamily="18" charset="0"/>
                <a:cs typeface="Times New Roman" pitchFamily="18" charset="0"/>
              </a:rPr>
              <a:t>2</a:t>
            </a:r>
            <a:r>
              <a:rPr lang="zh-CN" altLang="en-US" sz="2100" dirty="0">
                <a:latin typeface="Times New Roman" pitchFamily="18" charset="0"/>
                <a:cs typeface="Times New Roman" pitchFamily="18" charset="0"/>
              </a:rPr>
              <a:t>之间和情况</a:t>
            </a:r>
            <a:r>
              <a:rPr lang="en-US" altLang="zh-CN" sz="2100" dirty="0">
                <a:latin typeface="Times New Roman" pitchFamily="18" charset="0"/>
                <a:cs typeface="Times New Roman" pitchFamily="18" charset="0"/>
              </a:rPr>
              <a:t>2</a:t>
            </a:r>
            <a:r>
              <a:rPr lang="zh-CN" altLang="en-US" sz="2100" dirty="0">
                <a:latin typeface="Times New Roman" pitchFamily="18" charset="0"/>
                <a:cs typeface="Times New Roman" pitchFamily="18" charset="0"/>
              </a:rPr>
              <a:t>、</a:t>
            </a:r>
            <a:r>
              <a:rPr lang="en-US" altLang="zh-CN" sz="2100" dirty="0">
                <a:latin typeface="Times New Roman" pitchFamily="18" charset="0"/>
                <a:cs typeface="Times New Roman" pitchFamily="18" charset="0"/>
              </a:rPr>
              <a:t>3</a:t>
            </a:r>
            <a:r>
              <a:rPr lang="zh-CN" altLang="en-US" sz="2100" dirty="0">
                <a:latin typeface="Times New Roman" pitchFamily="18" charset="0"/>
                <a:cs typeface="Times New Roman" pitchFamily="18" charset="0"/>
              </a:rPr>
              <a:t>之间都存在一定间隙，使得主方法不适用。 </a:t>
            </a:r>
            <a:endParaRPr lang="en-US" altLang="zh-CN" sz="2100" dirty="0">
              <a:latin typeface="Times New Roman" pitchFamily="18" charset="0"/>
              <a:cs typeface="Times New Roman" pitchFamily="18" charset="0"/>
            </a:endParaRPr>
          </a:p>
        </p:txBody>
      </p:sp>
    </p:spTree>
    <p:extLst>
      <p:ext uri="{BB962C8B-B14F-4D97-AF65-F5344CB8AC3E}">
        <p14:creationId xmlns:p14="http://schemas.microsoft.com/office/powerpoint/2010/main" val="418625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 y="1468453"/>
            <a:ext cx="7696200" cy="830997"/>
          </a:xfrm>
          <a:prstGeom prst="rect">
            <a:avLst/>
          </a:prstGeom>
          <a:noFill/>
          <a:ln w="34925">
            <a:solidFill>
              <a:schemeClr val="tx1"/>
            </a:solidFill>
          </a:ln>
        </p:spPr>
        <p:txBody>
          <a:bodyPr wrap="square" rtlCol="0">
            <a:spAutoFit/>
          </a:bodyPr>
          <a:lstStyle/>
          <a:p>
            <a:pPr marL="1208088" indent="-1208088"/>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规则</a:t>
            </a:r>
            <a:r>
              <a:rPr lang="en-US" altLang="zh-CN" sz="2400" b="1" dirty="0">
                <a:solidFill>
                  <a:srgbClr val="0000FF"/>
                </a:solidFill>
                <a:effectLst>
                  <a:outerShdw blurRad="38100" dist="38100" dir="2700000" algn="tl">
                    <a:srgbClr val="C0C0C0"/>
                  </a:outerShdw>
                </a:effectLst>
                <a:latin typeface="华文细黑" pitchFamily="2" charset="-122"/>
                <a:ea typeface="华文细黑" pitchFamily="2" charset="-122"/>
              </a:rPr>
              <a:t>1</a:t>
            </a:r>
            <a:r>
              <a:rPr lang="en-US" sz="2400" b="1" dirty="0">
                <a:latin typeface="SimSun" panose="02010600030101010101" pitchFamily="2" charset="-122"/>
                <a:ea typeface="SimSun" panose="02010600030101010101" pitchFamily="2" charset="-122"/>
              </a:rPr>
              <a:t>:  </a:t>
            </a:r>
            <a:r>
              <a:rPr lang="zh-CN" altLang="en-US" sz="2400" dirty="0">
                <a:latin typeface="SimSun" panose="02010600030101010101" pitchFamily="2" charset="-122"/>
                <a:ea typeface="SimSun" panose="02010600030101010101" pitchFamily="2" charset="-122"/>
              </a:rPr>
              <a:t>如果存在一个正数 </a:t>
            </a:r>
            <a:r>
              <a:rPr lang="en-US" sz="2400" i="1" dirty="0">
                <a:latin typeface="Times New Roman" panose="02020603050405020304" pitchFamily="18" charset="0"/>
                <a:ea typeface="SimSun" panose="02010600030101010101" pitchFamily="2" charset="-122"/>
                <a:cs typeface="Times New Roman" panose="02020603050405020304" pitchFamily="18" charset="0"/>
                <a:sym typeface="Symbol"/>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 &gt; 0</a:t>
            </a:r>
            <a:r>
              <a:rPr lang="en-US" sz="2400" dirty="0">
                <a:latin typeface="SimSun" panose="02010600030101010101" pitchFamily="2" charset="-122"/>
                <a:ea typeface="SimSun" panose="02010600030101010101" pitchFamily="2" charset="-122"/>
                <a:cs typeface="Times New Roman" pitchFamily="18" charset="0"/>
              </a:rPr>
              <a:t>，</a:t>
            </a:r>
          </a:p>
          <a:p>
            <a:pPr marL="1208088" indent="-1208088"/>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使得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dirty="0">
                <a:solidFill>
                  <a:srgbClr val="FF0000"/>
                </a:solidFill>
                <a:latin typeface="Times New Roman" pitchFamily="18" charset="0"/>
                <a:cs typeface="Times New Roman" pitchFamily="18" charset="0"/>
              </a:rPr>
              <a:t>O</a:t>
            </a:r>
            <a:r>
              <a:rPr lang="en-US" sz="2400" dirty="0">
                <a:latin typeface="Times New Roman" pitchFamily="18" charset="0"/>
                <a:cs typeface="Times New Roman" pitchFamily="18" charset="0"/>
              </a:rPr>
              <a:t>(</a:t>
            </a:r>
            <a:r>
              <a:rPr lang="en-US" sz="2400" i="1" dirty="0" err="1">
                <a:latin typeface="Times New Roman" pitchFamily="18" charset="0"/>
                <a:cs typeface="Times New Roman" pitchFamily="18" charset="0"/>
              </a:rPr>
              <a:t>n</a:t>
            </a:r>
            <a:r>
              <a:rPr lang="en-US" sz="3200" i="1" baseline="25000" dirty="0" err="1">
                <a:latin typeface="Times New Roman" pitchFamily="18" charset="0"/>
                <a:cs typeface="Times New Roman" pitchFamily="18" charset="0"/>
              </a:rPr>
              <a:t>k</a:t>
            </a:r>
            <a:r>
              <a:rPr lang="en-US" sz="3200" baseline="25000" dirty="0">
                <a:latin typeface="Times New Roman" pitchFamily="18" charset="0"/>
                <a:cs typeface="Times New Roman" pitchFamily="18" charset="0"/>
              </a:rPr>
              <a:t>-</a:t>
            </a:r>
            <a:r>
              <a:rPr lang="en-US" sz="3200" i="1" baseline="250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，那么</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a:t>
            </a:r>
            <a:r>
              <a:rPr lang="en-US" sz="2400" i="1" dirty="0" err="1">
                <a:latin typeface="Times New Roman" pitchFamily="18" charset="0"/>
                <a:cs typeface="Times New Roman" pitchFamily="18" charset="0"/>
              </a:rPr>
              <a:t>n</a:t>
            </a:r>
            <a:r>
              <a:rPr lang="en-US" sz="3200" i="1" baseline="25000" dirty="0" err="1">
                <a:latin typeface="Times New Roman" pitchFamily="18" charset="0"/>
                <a:cs typeface="Times New Roman" pitchFamily="18" charset="0"/>
              </a:rPr>
              <a:t>k</a:t>
            </a:r>
            <a:r>
              <a:rPr lang="en-US"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endParaRPr lang="en-US" sz="2800" dirty="0"/>
          </a:p>
        </p:txBody>
      </p:sp>
      <p:sp>
        <p:nvSpPr>
          <p:cNvPr id="5" name="Title 1">
            <a:extLst>
              <a:ext uri="{FF2B5EF4-FFF2-40B4-BE49-F238E27FC236}">
                <a16:creationId xmlns:a16="http://schemas.microsoft.com/office/drawing/2014/main" id="{174E3251-4A80-452D-B100-A381FC8E57DA}"/>
              </a:ext>
            </a:extLst>
          </p:cNvPr>
          <p:cNvSpPr txBox="1">
            <a:spLocks/>
          </p:cNvSpPr>
          <p:nvPr/>
        </p:nvSpPr>
        <p:spPr>
          <a:xfrm>
            <a:off x="0" y="30072"/>
            <a:ext cx="4038600" cy="439483"/>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2"/>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主方法</a:t>
            </a:r>
            <a:r>
              <a:rPr lang="zh-CN" altLang="en-US" sz="2400" kern="0" dirty="0"/>
              <a:t>不适用于前面的</a:t>
            </a:r>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例</a:t>
            </a:r>
            <a:r>
              <a:rPr lang="en-US" altLang="zh-CN" sz="2400" b="1" kern="1200" dirty="0">
                <a:solidFill>
                  <a:srgbClr val="0000FF"/>
                </a:solidFill>
                <a:effectLst>
                  <a:outerShdw blurRad="38100" dist="38100" dir="2700000" algn="tl">
                    <a:srgbClr val="C0C0C0"/>
                  </a:outerShdw>
                </a:effectLst>
                <a:latin typeface="华文细黑" pitchFamily="2" charset="-122"/>
                <a:ea typeface="华文细黑" pitchFamily="2" charset="-122"/>
                <a:cs typeface="+mn-cs"/>
              </a:rPr>
              <a:t>2.4</a:t>
            </a:r>
            <a:endParaRPr lang="en-US" sz="2400" kern="0" dirty="0">
              <a:solidFill>
                <a:srgbClr val="FF0000"/>
              </a:solidFill>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7CE30EB-06E8-43AD-8BCE-FD7B488766FD}"/>
                  </a:ext>
                </a:extLst>
              </p:cNvPr>
              <p:cNvSpPr txBox="1"/>
              <p:nvPr/>
            </p:nvSpPr>
            <p:spPr>
              <a:xfrm>
                <a:off x="4846080" y="6501801"/>
                <a:ext cx="4259820" cy="321563"/>
              </a:xfrm>
              <a:prstGeom prst="rect">
                <a:avLst/>
              </a:prstGeom>
              <a:solidFill>
                <a:srgbClr val="FFC000">
                  <a:alpha val="38000"/>
                </a:srgbClr>
              </a:solidFill>
            </p:spPr>
            <p:txBody>
              <a:bodyPr wrap="none" lIns="0" tIns="0" rIns="0" bIns="0" rtlCol="0">
                <a:spAutoFit/>
              </a:bodyPr>
              <a:lstStyle/>
              <a:p>
                <a14:m>
                  <m:oMath xmlns:m="http://schemas.openxmlformats.org/officeDocument/2006/math">
                    <m:sSup>
                      <m:sSupPr>
                        <m:ctrlPr>
                          <a:rPr lang="en-US" altLang="zh-CN" sz="2000" i="1" smtClean="0">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𝑛</m:t>
                        </m:r>
                      </m:e>
                      <m:sup>
                        <m:r>
                          <a:rPr lang="en-US" altLang="zh-CN" sz="2000" i="1" smtClean="0">
                            <a:solidFill>
                              <a:srgbClr val="FF0000"/>
                            </a:solidFill>
                            <a:latin typeface="Cambria Math" panose="02040503050406030204" pitchFamily="18" charset="0"/>
                          </a:rPr>
                          <m:t>𝑘</m:t>
                        </m:r>
                      </m:sup>
                    </m:sSup>
                    <m:r>
                      <a:rPr lang="en-US" altLang="zh-CN" sz="2000" b="0" i="1" smtClean="0">
                        <a:solidFill>
                          <a:srgbClr val="0000FF"/>
                        </a:solidFill>
                        <a:latin typeface="Cambria Math" panose="02040503050406030204" pitchFamily="18" charset="0"/>
                      </a:rPr>
                      <m:t>=</m:t>
                    </m:r>
                    <m:sSup>
                      <m:sSupPr>
                        <m:ctrlPr>
                          <a:rPr lang="en-US" sz="2000" i="1" smtClean="0">
                            <a:solidFill>
                              <a:srgbClr val="0000FF"/>
                            </a:solidFill>
                            <a:latin typeface="Cambria Math" panose="02040503050406030204" pitchFamily="18" charset="0"/>
                          </a:rPr>
                        </m:ctrlPr>
                      </m:sSupPr>
                      <m:e>
                        <m:r>
                          <a:rPr lang="en-US" sz="2000" b="0" i="1" smtClean="0">
                            <a:solidFill>
                              <a:srgbClr val="0000FF"/>
                            </a:solidFill>
                            <a:latin typeface="Cambria Math" panose="02040503050406030204" pitchFamily="18" charset="0"/>
                          </a:rPr>
                          <m:t>𝑛</m:t>
                        </m:r>
                      </m:e>
                      <m:sup>
                        <m:func>
                          <m:funcPr>
                            <m:ctrlPr>
                              <a:rPr lang="en-US" sz="2000" i="1" smtClean="0">
                                <a:solidFill>
                                  <a:srgbClr val="0000FF"/>
                                </a:solidFill>
                                <a:latin typeface="Cambria Math" panose="02040503050406030204" pitchFamily="18" charset="0"/>
                              </a:rPr>
                            </m:ctrlPr>
                          </m:funcPr>
                          <m:fName>
                            <m:sSub>
                              <m:sSubPr>
                                <m:ctrlPr>
                                  <a:rPr lang="en-US" sz="2000" i="1" smtClean="0">
                                    <a:solidFill>
                                      <a:srgbClr val="0000FF"/>
                                    </a:solidFill>
                                    <a:latin typeface="Cambria Math" panose="02040503050406030204" pitchFamily="18" charset="0"/>
                                  </a:rPr>
                                </m:ctrlPr>
                              </m:sSubPr>
                              <m:e>
                                <m:r>
                                  <m:rPr>
                                    <m:sty m:val="p"/>
                                  </m:rPr>
                                  <a:rPr lang="en-US" sz="2000" i="0" smtClean="0">
                                    <a:solidFill>
                                      <a:srgbClr val="0000FF"/>
                                    </a:solidFill>
                                    <a:latin typeface="Cambria Math" panose="02040503050406030204" pitchFamily="18" charset="0"/>
                                  </a:rPr>
                                  <m:t>log</m:t>
                                </m:r>
                              </m:e>
                              <m:sub>
                                <m:r>
                                  <a:rPr lang="en-US" sz="2000" b="0" i="1" smtClean="0">
                                    <a:solidFill>
                                      <a:srgbClr val="0000FF"/>
                                    </a:solidFill>
                                    <a:latin typeface="Cambria Math" panose="02040503050406030204" pitchFamily="18" charset="0"/>
                                  </a:rPr>
                                  <m:t>𝑏</m:t>
                                </m:r>
                              </m:sub>
                            </m:sSub>
                          </m:fName>
                          <m:e>
                            <m:r>
                              <a:rPr lang="en-US" sz="2000" b="0" i="1" smtClean="0">
                                <a:solidFill>
                                  <a:srgbClr val="0000FF"/>
                                </a:solidFill>
                                <a:latin typeface="Cambria Math" panose="02040503050406030204" pitchFamily="18" charset="0"/>
                              </a:rPr>
                              <m:t>𝑎</m:t>
                            </m:r>
                          </m:e>
                        </m:func>
                      </m:sup>
                    </m:sSup>
                    <m:r>
                      <a:rPr lang="zh-CN" altLang="en-US" sz="2000" i="1">
                        <a:latin typeface="Cambria Math" panose="02040503050406030204" pitchFamily="18" charset="0"/>
                      </a:rPr>
                      <m:t>与</m:t>
                    </m:r>
                  </m:oMath>
                </a14:m>
                <a:r>
                  <a:rPr lang="en-US" altLang="zh-CN" sz="2000" i="1" dirty="0">
                    <a:solidFill>
                      <a:srgbClr val="FF0000"/>
                    </a:solidFill>
                    <a:latin typeface="Times" panose="02020603050405020304" pitchFamily="18" charset="0"/>
                  </a:rPr>
                  <a:t>f</a:t>
                </a:r>
                <a:r>
                  <a:rPr lang="en-US" sz="2000" dirty="0">
                    <a:solidFill>
                      <a:srgbClr val="FF0000"/>
                    </a:solidFill>
                    <a:latin typeface="Times" panose="02020603050405020304" pitchFamily="18" charset="0"/>
                  </a:rPr>
                  <a:t>(</a:t>
                </a:r>
                <a:r>
                  <a:rPr lang="en-US" sz="2000" i="1" dirty="0">
                    <a:solidFill>
                      <a:srgbClr val="FF0000"/>
                    </a:solidFill>
                    <a:latin typeface="Times" panose="02020603050405020304" pitchFamily="18" charset="0"/>
                  </a:rPr>
                  <a:t>n</a:t>
                </a:r>
                <a:r>
                  <a:rPr lang="en-US" sz="2000" dirty="0">
                    <a:solidFill>
                      <a:srgbClr val="FF0000"/>
                    </a:solidFill>
                    <a:latin typeface="Times" panose="02020603050405020304" pitchFamily="18" charset="0"/>
                  </a:rPr>
                  <a:t>)</a:t>
                </a:r>
                <a:r>
                  <a:rPr lang="zh-CN" altLang="en-US" sz="2000" dirty="0">
                    <a:latin typeface="Times" panose="02020603050405020304" pitchFamily="18" charset="0"/>
                  </a:rPr>
                  <a:t>相比，</a:t>
                </a:r>
                <a:r>
                  <a:rPr lang="zh-CN" altLang="en-US" sz="2000" dirty="0"/>
                  <a:t>谁的阶数高？</a:t>
                </a:r>
                <a:endParaRPr lang="en-US" sz="2000" dirty="0"/>
              </a:p>
            </p:txBody>
          </p:sp>
        </mc:Choice>
        <mc:Fallback xmlns="">
          <p:sp>
            <p:nvSpPr>
              <p:cNvPr id="9" name="文本框 8">
                <a:extLst>
                  <a:ext uri="{FF2B5EF4-FFF2-40B4-BE49-F238E27FC236}">
                    <a16:creationId xmlns:a16="http://schemas.microsoft.com/office/drawing/2014/main" id="{07CE30EB-06E8-43AD-8BCE-FD7B488766FD}"/>
                  </a:ext>
                </a:extLst>
              </p:cNvPr>
              <p:cNvSpPr txBox="1">
                <a:spLocks noRot="1" noChangeAspect="1" noMove="1" noResize="1" noEditPoints="1" noAdjustHandles="1" noChangeArrowheads="1" noChangeShapeType="1" noTextEdit="1"/>
              </p:cNvSpPr>
              <p:nvPr/>
            </p:nvSpPr>
            <p:spPr>
              <a:xfrm>
                <a:off x="4846080" y="6501801"/>
                <a:ext cx="4259820" cy="321563"/>
              </a:xfrm>
              <a:prstGeom prst="rect">
                <a:avLst/>
              </a:prstGeom>
              <a:blipFill>
                <a:blip r:embed="rId3"/>
                <a:stretch>
                  <a:fillRect l="-1574" t="-26923" r="-3004" b="-48077"/>
                </a:stretch>
              </a:blipFill>
            </p:spPr>
            <p:txBody>
              <a:bodyPr/>
              <a:lstStyle/>
              <a:p>
                <a:r>
                  <a:rPr lang="zh-CN" altLang="en-US">
                    <a:noFill/>
                  </a:rPr>
                  <a:t> </a:t>
                </a:r>
              </a:p>
            </p:txBody>
          </p:sp>
        </mc:Fallback>
      </mc:AlternateContent>
      <p:sp>
        <p:nvSpPr>
          <p:cNvPr id="10" name="Title 2">
            <a:extLst>
              <a:ext uri="{FF2B5EF4-FFF2-40B4-BE49-F238E27FC236}">
                <a16:creationId xmlns:a16="http://schemas.microsoft.com/office/drawing/2014/main" id="{44CDB0BE-8FFA-4443-874B-57543B139753}"/>
              </a:ext>
            </a:extLst>
          </p:cNvPr>
          <p:cNvSpPr txBox="1">
            <a:spLocks/>
          </p:cNvSpPr>
          <p:nvPr/>
        </p:nvSpPr>
        <p:spPr>
          <a:xfrm>
            <a:off x="228600" y="445275"/>
            <a:ext cx="7239000" cy="830997"/>
          </a:xfrm>
          <a:prstGeom prst="rect">
            <a:avLst/>
          </a:prstGeom>
          <a:solidFill>
            <a:schemeClr val="bg1"/>
          </a:solidFill>
          <a:ln>
            <a:solidFill>
              <a:schemeClr val="tx1"/>
            </a:solidFill>
          </a:ln>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30000"/>
              </a:lnSpc>
              <a:spcBef>
                <a:spcPts val="1200"/>
              </a:spcBef>
            </a:pPr>
            <a:r>
              <a:rPr lang="zh-CN" altLang="en-US" sz="2000" b="1" dirty="0">
                <a:latin typeface="SimSun" pitchFamily="2" charset="-122"/>
                <a:ea typeface="SimSun" pitchFamily="2" charset="-122"/>
              </a:rPr>
              <a:t>例</a:t>
            </a:r>
            <a:r>
              <a:rPr lang="en-US" sz="2000" b="1" dirty="0">
                <a:latin typeface="SimSun" pitchFamily="2" charset="-122"/>
                <a:ea typeface="SimSun" pitchFamily="2" charset="-122"/>
              </a:rPr>
              <a:t> </a:t>
            </a:r>
            <a:r>
              <a:rPr lang="en-US" sz="2000" b="1" dirty="0">
                <a:latin typeface="SimSun" panose="02010600030101010101" pitchFamily="2" charset="-122"/>
                <a:ea typeface="SimSun" panose="02010600030101010101" pitchFamily="2" charset="-122"/>
                <a:cs typeface="Times New Roman" pitchFamily="18" charset="0"/>
              </a:rPr>
              <a:t>2.4 </a:t>
            </a:r>
            <a:r>
              <a:rPr lang="en-US" sz="1800" b="1" dirty="0">
                <a:latin typeface="SimSun" pitchFamily="2" charset="-122"/>
                <a:ea typeface="SimSun" pitchFamily="2" charset="-122"/>
              </a:rPr>
              <a:t>	   </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(1) = O(1)</a:t>
            </a:r>
            <a:br>
              <a:rPr lang="en-US" sz="2000" dirty="0">
                <a:latin typeface="Times New Roman" pitchFamily="18" charset="0"/>
                <a:ea typeface="SimSun" pitchFamily="2" charset="-122"/>
                <a:cs typeface="Times New Roman" pitchFamily="18" charset="0"/>
              </a:rPr>
            </a:br>
            <a:r>
              <a:rPr lang="en-US" sz="2000" dirty="0">
                <a:latin typeface="Times New Roman" pitchFamily="18" charset="0"/>
                <a:ea typeface="SimSun" pitchFamily="2" charset="-122"/>
                <a:cs typeface="Times New Roman" pitchFamily="18" charset="0"/>
              </a:rPr>
              <a:t>	      </a:t>
            </a:r>
            <a:r>
              <a:rPr lang="fr-FR" sz="2000" i="1" dirty="0">
                <a:latin typeface="Times New Roman" pitchFamily="18" charset="0"/>
                <a:ea typeface="SimSun" pitchFamily="2" charset="-122"/>
                <a:cs typeface="Times New Roman" pitchFamily="18" charset="0"/>
              </a:rPr>
              <a:t>T</a:t>
            </a:r>
            <a:r>
              <a:rPr lang="fr-FR" sz="2000" dirty="0">
                <a:latin typeface="Times New Roman" pitchFamily="18" charset="0"/>
                <a:ea typeface="SimSun" pitchFamily="2" charset="-122"/>
                <a:cs typeface="Times New Roman" pitchFamily="18" charset="0"/>
              </a:rPr>
              <a:t>(</a:t>
            </a:r>
            <a:r>
              <a:rPr lang="fr-FR" sz="2000" i="1" dirty="0">
                <a:latin typeface="Times New Roman" pitchFamily="18" charset="0"/>
                <a:ea typeface="SimSun" pitchFamily="2" charset="-122"/>
                <a:cs typeface="Times New Roman" pitchFamily="18" charset="0"/>
              </a:rPr>
              <a:t>n</a:t>
            </a:r>
            <a:r>
              <a:rPr lang="fr-FR" sz="2000" dirty="0">
                <a:latin typeface="Times New Roman" pitchFamily="18" charset="0"/>
                <a:ea typeface="SimSun" pitchFamily="2" charset="-122"/>
                <a:cs typeface="Times New Roman" pitchFamily="18" charset="0"/>
              </a:rPr>
              <a:t>) = 2</a:t>
            </a:r>
            <a:r>
              <a:rPr lang="fr-FR" sz="2000" i="1" dirty="0">
                <a:latin typeface="Times New Roman" pitchFamily="18" charset="0"/>
                <a:ea typeface="SimSun" pitchFamily="2" charset="-122"/>
                <a:cs typeface="Times New Roman" pitchFamily="18" charset="0"/>
              </a:rPr>
              <a:t>T</a:t>
            </a:r>
            <a:r>
              <a:rPr lang="fr-FR" sz="2000" dirty="0">
                <a:latin typeface="Times New Roman" pitchFamily="18" charset="0"/>
                <a:ea typeface="SimSun" pitchFamily="2" charset="-122"/>
                <a:cs typeface="Times New Roman" pitchFamily="18" charset="0"/>
              </a:rPr>
              <a:t>(</a:t>
            </a:r>
            <a:r>
              <a:rPr lang="fr-FR" sz="2000" i="1" dirty="0">
                <a:latin typeface="Times New Roman" pitchFamily="18" charset="0"/>
                <a:ea typeface="SimSun" pitchFamily="2" charset="-122"/>
                <a:cs typeface="Times New Roman" pitchFamily="18" charset="0"/>
              </a:rPr>
              <a:t>n</a:t>
            </a:r>
            <a:r>
              <a:rPr lang="fr-FR" sz="2000" dirty="0">
                <a:latin typeface="Times New Roman" pitchFamily="18" charset="0"/>
                <a:ea typeface="SimSun" pitchFamily="2" charset="-122"/>
                <a:cs typeface="Times New Roman" pitchFamily="18" charset="0"/>
              </a:rPr>
              <a:t>/2) + </a:t>
            </a:r>
            <a:r>
              <a:rPr lang="fr-FR" sz="2000" i="1" dirty="0">
                <a:latin typeface="Times New Roman" pitchFamily="18" charset="0"/>
                <a:ea typeface="SimSun" pitchFamily="2" charset="-122"/>
                <a:cs typeface="Times New Roman" pitchFamily="18" charset="0"/>
              </a:rPr>
              <a:t>n</a:t>
            </a:r>
            <a:r>
              <a:rPr lang="fr-FR" sz="2000" dirty="0">
                <a:latin typeface="Times New Roman" pitchFamily="18" charset="0"/>
                <a:ea typeface="SimSun" pitchFamily="2" charset="-122"/>
                <a:cs typeface="Times New Roman" pitchFamily="18" charset="0"/>
              </a:rPr>
              <a:t>lg</a:t>
            </a:r>
            <a:r>
              <a:rPr lang="fr-FR" sz="2000" i="1" dirty="0">
                <a:latin typeface="Times New Roman" pitchFamily="18" charset="0"/>
                <a:ea typeface="SimSun" pitchFamily="2" charset="-122"/>
                <a:cs typeface="Times New Roman" pitchFamily="18" charset="0"/>
              </a:rPr>
              <a:t>n</a:t>
            </a:r>
            <a:endParaRPr lang="en-US" sz="1800" dirty="0">
              <a:latin typeface="Times New Roman" pitchFamily="18" charset="0"/>
              <a:ea typeface="SimSun" pitchFamily="2" charset="-122"/>
              <a:cs typeface="Times New Roman" pitchFamily="18" charset="0"/>
            </a:endParaRPr>
          </a:p>
        </p:txBody>
      </p:sp>
      <p:sp>
        <p:nvSpPr>
          <p:cNvPr id="11" name="左大括号 10">
            <a:extLst>
              <a:ext uri="{FF2B5EF4-FFF2-40B4-BE49-F238E27FC236}">
                <a16:creationId xmlns:a16="http://schemas.microsoft.com/office/drawing/2014/main" id="{BDDC82FD-0F10-4545-A264-A439714B4092}"/>
              </a:ext>
            </a:extLst>
          </p:cNvPr>
          <p:cNvSpPr/>
          <p:nvPr/>
        </p:nvSpPr>
        <p:spPr>
          <a:xfrm>
            <a:off x="1327969" y="661736"/>
            <a:ext cx="190500" cy="533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9934BFFE-13F0-4E8C-BC3A-5FABA8FF4C3C}"/>
              </a:ext>
            </a:extLst>
          </p:cNvPr>
          <p:cNvSpPr/>
          <p:nvPr/>
        </p:nvSpPr>
        <p:spPr>
          <a:xfrm>
            <a:off x="4191000" y="644817"/>
            <a:ext cx="3124200" cy="461665"/>
          </a:xfrm>
          <a:prstGeom prst="rect">
            <a:avLst/>
          </a:prstGeom>
          <a:solidFill>
            <a:srgbClr val="FFC000">
              <a:alpha val="68000"/>
            </a:srgbClr>
          </a:solidFill>
          <a:ln w="38100">
            <a:solidFill>
              <a:schemeClr val="accent1">
                <a:shade val="50000"/>
              </a:schemeClr>
            </a:solidFill>
          </a:ln>
        </p:spPr>
        <p:txBody>
          <a:bodyPr wrap="square">
            <a:spAutoFit/>
          </a:bodyPr>
          <a:lstStyle/>
          <a:p>
            <a:pPr algn="ctr"/>
            <a:r>
              <a:rPr lang="fr-FR" sz="2400" i="1" dirty="0">
                <a:solidFill>
                  <a:srgbClr val="FF0000"/>
                </a:solidFill>
                <a:latin typeface="Times New Roman" pitchFamily="18" charset="0"/>
                <a:cs typeface="Times New Roman" pitchFamily="18" charset="0"/>
              </a:rPr>
              <a:t>k </a:t>
            </a:r>
            <a:r>
              <a:rPr lang="fr-FR" sz="2400" dirty="0">
                <a:solidFill>
                  <a:srgbClr val="FF0000"/>
                </a:solidFill>
                <a:latin typeface="Times New Roman" pitchFamily="18" charset="0"/>
                <a:cs typeface="Times New Roman" pitchFamily="18" charset="0"/>
              </a:rPr>
              <a:t>= lg</a:t>
            </a:r>
            <a:r>
              <a:rPr lang="fr-FR" sz="3000" i="1" baseline="-25000" dirty="0">
                <a:solidFill>
                  <a:srgbClr val="FF0000"/>
                </a:solidFill>
                <a:latin typeface="Times New Roman" pitchFamily="18" charset="0"/>
                <a:cs typeface="Times New Roman" pitchFamily="18" charset="0"/>
              </a:rPr>
              <a:t>b</a:t>
            </a:r>
            <a:r>
              <a:rPr lang="fr-FR" sz="2400" i="1" dirty="0">
                <a:solidFill>
                  <a:srgbClr val="FF0000"/>
                </a:solidFill>
                <a:latin typeface="Times New Roman" pitchFamily="18" charset="0"/>
                <a:cs typeface="Times New Roman" pitchFamily="18" charset="0"/>
              </a:rPr>
              <a:t>a = </a:t>
            </a:r>
            <a:r>
              <a:rPr lang="fr-FR" altLang="zh-CN" sz="2400" dirty="0">
                <a:solidFill>
                  <a:srgbClr val="FF0000"/>
                </a:solidFill>
                <a:latin typeface="Times New Roman" pitchFamily="18" charset="0"/>
                <a:cs typeface="Times New Roman" pitchFamily="18" charset="0"/>
              </a:rPr>
              <a:t>lg</a:t>
            </a:r>
            <a:r>
              <a:rPr lang="fr-FR" altLang="zh-CN" sz="3000" baseline="-25000" dirty="0">
                <a:solidFill>
                  <a:srgbClr val="FF0000"/>
                </a:solidFill>
                <a:latin typeface="Times New Roman" pitchFamily="18" charset="0"/>
                <a:cs typeface="Times New Roman" pitchFamily="18" charset="0"/>
              </a:rPr>
              <a:t>2</a:t>
            </a:r>
            <a:r>
              <a:rPr lang="fr-FR" altLang="zh-CN" sz="2400" dirty="0">
                <a:solidFill>
                  <a:srgbClr val="FF0000"/>
                </a:solidFill>
                <a:latin typeface="Times New Roman" pitchFamily="18" charset="0"/>
                <a:cs typeface="Times New Roman" pitchFamily="18" charset="0"/>
              </a:rPr>
              <a:t>2 = 1</a:t>
            </a:r>
            <a:endParaRPr lang="en-US" sz="2400" dirty="0">
              <a:solidFill>
                <a:srgbClr val="FF0000"/>
              </a:solidFill>
            </a:endParaRPr>
          </a:p>
        </p:txBody>
      </p:sp>
      <p:sp>
        <p:nvSpPr>
          <p:cNvPr id="12" name="TextBox 2">
            <a:extLst>
              <a:ext uri="{FF2B5EF4-FFF2-40B4-BE49-F238E27FC236}">
                <a16:creationId xmlns:a16="http://schemas.microsoft.com/office/drawing/2014/main" id="{B00B0350-E76B-4D7B-BF6E-5ED5351AC0D5}"/>
              </a:ext>
            </a:extLst>
          </p:cNvPr>
          <p:cNvSpPr txBox="1"/>
          <p:nvPr/>
        </p:nvSpPr>
        <p:spPr>
          <a:xfrm>
            <a:off x="914400" y="2421534"/>
            <a:ext cx="7696200" cy="461665"/>
          </a:xfrm>
          <a:prstGeom prst="rect">
            <a:avLst/>
          </a:prstGeom>
          <a:noFill/>
        </p:spPr>
        <p:txBody>
          <a:bodyPr wrap="square" rtlCol="0">
            <a:spAutoFit/>
          </a:bodyPr>
          <a:lstStyle/>
          <a:p>
            <a:pPr marL="1208088" indent="-1208088"/>
            <a:r>
              <a:rPr lang="en-US" altLang="zh-CN" sz="2400" dirty="0"/>
              <a:t>【</a:t>
            </a:r>
            <a:r>
              <a:rPr lang="zh-CN" altLang="en-US" sz="2400" dirty="0"/>
              <a:t>例</a:t>
            </a:r>
            <a:r>
              <a:rPr lang="en-US" altLang="zh-CN" sz="2400" dirty="0"/>
              <a:t>2.4】</a:t>
            </a:r>
            <a:r>
              <a:rPr lang="en-US" altLang="zh-CN" sz="2400" i="1" dirty="0">
                <a:latin typeface="Times New Roman" pitchFamily="18" charset="0"/>
                <a:cs typeface="Times New Roman" pitchFamily="18" charset="0"/>
              </a:rPr>
              <a:t> f</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 = </a:t>
            </a:r>
            <a:r>
              <a:rPr lang="fr-FR" altLang="zh-CN" sz="2400" i="1" dirty="0">
                <a:latin typeface="Times New Roman" pitchFamily="18" charset="0"/>
                <a:ea typeface="SimSun" pitchFamily="2" charset="-122"/>
                <a:cs typeface="Times New Roman" pitchFamily="18" charset="0"/>
              </a:rPr>
              <a:t>n</a:t>
            </a:r>
            <a:r>
              <a:rPr lang="fr-FR" altLang="zh-CN" sz="2400" dirty="0">
                <a:latin typeface="Times New Roman" pitchFamily="18" charset="0"/>
                <a:ea typeface="SimSun" pitchFamily="2" charset="-122"/>
                <a:cs typeface="Times New Roman" pitchFamily="18" charset="0"/>
              </a:rPr>
              <a:t>lg</a:t>
            </a:r>
            <a:r>
              <a:rPr lang="fr-FR" altLang="zh-CN" sz="2400" i="1" dirty="0">
                <a:latin typeface="Times New Roman" pitchFamily="18" charset="0"/>
                <a:ea typeface="SimSun" pitchFamily="2" charset="-122"/>
                <a:cs typeface="Times New Roman" pitchFamily="18" charset="0"/>
              </a:rPr>
              <a:t>n </a:t>
            </a:r>
            <a:r>
              <a:rPr lang="fr-FR" altLang="zh-CN" sz="2400" i="1" dirty="0">
                <a:highlight>
                  <a:srgbClr val="FFFF00"/>
                </a:highlight>
                <a:latin typeface="Times New Roman" pitchFamily="18" charset="0"/>
                <a:ea typeface="SimSun" pitchFamily="2" charset="-122"/>
                <a:cs typeface="Times New Roman" pitchFamily="18" charset="0"/>
                <a:sym typeface="Symbol" panose="05050102010706020507" pitchFamily="18" charset="2"/>
              </a:rPr>
              <a:t></a:t>
            </a:r>
            <a:r>
              <a:rPr lang="fr-FR" altLang="zh-CN" sz="2400" i="1" dirty="0">
                <a:latin typeface="Times New Roman" pitchFamily="18" charset="0"/>
                <a:ea typeface="SimSun" pitchFamily="2" charset="-122"/>
                <a:cs typeface="Times New Roman" pitchFamily="18" charset="0"/>
                <a:sym typeface="Symbol" panose="05050102010706020507" pitchFamily="18" charset="2"/>
              </a:rPr>
              <a:t> </a:t>
            </a:r>
            <a:r>
              <a:rPr lang="en-US" altLang="zh-CN" sz="2400" dirty="0">
                <a:solidFill>
                  <a:srgbClr val="FF0000"/>
                </a:solidFill>
                <a:latin typeface="Times New Roman" pitchFamily="18" charset="0"/>
                <a:cs typeface="Times New Roman" pitchFamily="18" charset="0"/>
              </a:rPr>
              <a:t>O</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n</a:t>
            </a:r>
            <a:r>
              <a:rPr lang="en-US" altLang="zh-CN" sz="3200" baseline="25000" dirty="0">
                <a:latin typeface="Times New Roman" pitchFamily="18" charset="0"/>
                <a:cs typeface="Times New Roman" pitchFamily="18" charset="0"/>
              </a:rPr>
              <a:t>1-</a:t>
            </a:r>
            <a:r>
              <a:rPr lang="en-US" altLang="zh-CN" sz="3200" i="1" baseline="25000" dirty="0">
                <a:latin typeface="Times New Roman" pitchFamily="18" charset="0"/>
                <a:cs typeface="Times New Roman" pitchFamily="18" charset="0"/>
                <a:sym typeface="Symbol"/>
              </a:rPr>
              <a:t></a:t>
            </a:r>
            <a:r>
              <a:rPr lang="en-US" altLang="zh-CN" sz="2400" dirty="0">
                <a:latin typeface="Times New Roman" pitchFamily="18" charset="0"/>
                <a:cs typeface="Times New Roman" pitchFamily="18" charset="0"/>
              </a:rPr>
              <a:t>)</a:t>
            </a:r>
            <a:r>
              <a:rPr lang="fr-FR" altLang="zh-CN" sz="2400" i="1" dirty="0">
                <a:latin typeface="Times New Roman" pitchFamily="18" charset="0"/>
                <a:ea typeface="SimSun" pitchFamily="2" charset="-122"/>
                <a:cs typeface="Times New Roman" pitchFamily="18" charset="0"/>
                <a:sym typeface="Symbol" panose="05050102010706020507" pitchFamily="18" charset="2"/>
              </a:rPr>
              <a:t> </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无论</a:t>
            </a:r>
            <a:r>
              <a:rPr lang="zh-CN" altLang="en-US" sz="2400" dirty="0">
                <a:latin typeface="Times New Roman" pitchFamily="18" charset="0"/>
                <a:cs typeface="Times New Roman" pitchFamily="18" charset="0"/>
                <a:sym typeface="Symbol" panose="05050102010706020507" pitchFamily="18" charset="2"/>
              </a:rPr>
              <a:t>是多小的正实数</a:t>
            </a:r>
            <a:endParaRPr lang="en-US" sz="2400" dirty="0"/>
          </a:p>
        </p:txBody>
      </p:sp>
      <p:sp>
        <p:nvSpPr>
          <p:cNvPr id="13" name="TextBox 2">
            <a:extLst>
              <a:ext uri="{FF2B5EF4-FFF2-40B4-BE49-F238E27FC236}">
                <a16:creationId xmlns:a16="http://schemas.microsoft.com/office/drawing/2014/main" id="{E9EAABF7-C85E-43C1-B250-AAAA8F89F241}"/>
              </a:ext>
            </a:extLst>
          </p:cNvPr>
          <p:cNvSpPr txBox="1"/>
          <p:nvPr/>
        </p:nvSpPr>
        <p:spPr>
          <a:xfrm>
            <a:off x="342900" y="3033858"/>
            <a:ext cx="7696200" cy="461665"/>
          </a:xfrm>
          <a:prstGeom prst="rect">
            <a:avLst/>
          </a:prstGeom>
          <a:noFill/>
          <a:ln w="34925">
            <a:solidFill>
              <a:schemeClr val="tx1"/>
            </a:solidFill>
          </a:ln>
        </p:spPr>
        <p:txBody>
          <a:bodyPr wrap="square" rtlCol="0">
            <a:spAutoFit/>
          </a:bodyPr>
          <a:lstStyle/>
          <a:p>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规则</a:t>
            </a:r>
            <a:r>
              <a:rPr lang="en-US" altLang="zh-CN" sz="2400" b="1" dirty="0">
                <a:solidFill>
                  <a:srgbClr val="0000FF"/>
                </a:solidFill>
                <a:effectLst>
                  <a:outerShdw blurRad="38100" dist="38100" dir="2700000" algn="tl">
                    <a:srgbClr val="C0C0C0"/>
                  </a:outerShdw>
                </a:effectLst>
                <a:latin typeface="华文细黑" pitchFamily="2" charset="-122"/>
                <a:ea typeface="华文细黑" pitchFamily="2" charset="-122"/>
              </a:rPr>
              <a:t>2</a:t>
            </a:r>
            <a:r>
              <a:rPr lang="en-US" sz="2400" b="1" dirty="0">
                <a:latin typeface="SimSun" panose="02010600030101010101" pitchFamily="2" charset="-122"/>
                <a:ea typeface="SimSun" panose="02010600030101010101" pitchFamily="2" charset="-122"/>
              </a:rPr>
              <a:t>:  </a:t>
            </a:r>
            <a:r>
              <a:rPr lang="zh-CN" altLang="en-US" sz="2400" dirty="0"/>
              <a:t>如</a:t>
            </a:r>
            <a:r>
              <a:rPr lang="zh-CN" altLang="en-US" sz="2400" dirty="0">
                <a:latin typeface="Times New Roman" pitchFamily="18" charset="0"/>
                <a:cs typeface="Times New Roman" pitchFamily="18" charset="0"/>
              </a:rPr>
              <a:t>果 </a:t>
            </a:r>
            <a:r>
              <a:rPr lang="fr-FR" altLang="zh-CN" sz="2400" i="1" dirty="0">
                <a:latin typeface="Times New Roman" pitchFamily="18" charset="0"/>
                <a:cs typeface="Times New Roman" pitchFamily="18" charset="0"/>
              </a:rPr>
              <a:t>f</a:t>
            </a:r>
            <a:r>
              <a:rPr lang="fr-FR" altLang="zh-CN" sz="2400" dirty="0">
                <a:latin typeface="Times New Roman" pitchFamily="18" charset="0"/>
                <a:cs typeface="Times New Roman" pitchFamily="18" charset="0"/>
              </a:rPr>
              <a:t>(</a:t>
            </a:r>
            <a:r>
              <a:rPr lang="fr-FR" altLang="zh-CN" sz="2400" i="1" dirty="0">
                <a:latin typeface="Times New Roman" pitchFamily="18" charset="0"/>
                <a:cs typeface="Times New Roman" pitchFamily="18" charset="0"/>
              </a:rPr>
              <a:t>n</a:t>
            </a:r>
            <a:r>
              <a:rPr lang="fr-FR" altLang="zh-CN" sz="2400" dirty="0">
                <a:latin typeface="Times New Roman" pitchFamily="18" charset="0"/>
                <a:cs typeface="Times New Roman" pitchFamily="18" charset="0"/>
              </a:rPr>
              <a:t>) = </a:t>
            </a:r>
            <a:r>
              <a:rPr lang="en-US" altLang="zh-CN" sz="2400" dirty="0">
                <a:solidFill>
                  <a:srgbClr val="FF0000"/>
                </a:solidFill>
                <a:latin typeface="Times New Roman" pitchFamily="18" charset="0"/>
                <a:cs typeface="Times New Roman" pitchFamily="18" charset="0"/>
                <a:sym typeface="Symbol"/>
              </a:rPr>
              <a:t></a:t>
            </a:r>
            <a:r>
              <a:rPr lang="fr-FR" altLang="zh-CN" sz="2400" dirty="0">
                <a:latin typeface="Times New Roman" pitchFamily="18" charset="0"/>
                <a:cs typeface="Times New Roman" pitchFamily="18" charset="0"/>
              </a:rPr>
              <a:t>(</a:t>
            </a:r>
            <a:r>
              <a:rPr lang="en-US" altLang="zh-CN" sz="2400" i="1" dirty="0" err="1">
                <a:latin typeface="Times New Roman" pitchFamily="18" charset="0"/>
                <a:cs typeface="Times New Roman" pitchFamily="18" charset="0"/>
              </a:rPr>
              <a:t>n</a:t>
            </a:r>
            <a:r>
              <a:rPr lang="en-US" altLang="zh-CN" sz="2800" i="1" baseline="30000" dirty="0" err="1">
                <a:latin typeface="Times New Roman" pitchFamily="18" charset="0"/>
                <a:cs typeface="Times New Roman" pitchFamily="18" charset="0"/>
              </a:rPr>
              <a:t>k</a:t>
            </a:r>
            <a:r>
              <a:rPr lang="fr-FR"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那么</a:t>
            </a:r>
            <a:r>
              <a:rPr lang="fr-FR" altLang="zh-CN" sz="2400" i="1" dirty="0">
                <a:latin typeface="Times New Roman" pitchFamily="18" charset="0"/>
                <a:cs typeface="Times New Roman" pitchFamily="18" charset="0"/>
              </a:rPr>
              <a:t>T</a:t>
            </a:r>
            <a:r>
              <a:rPr lang="fr-FR" altLang="zh-CN" sz="2400" dirty="0">
                <a:latin typeface="Times New Roman" pitchFamily="18" charset="0"/>
                <a:cs typeface="Times New Roman" pitchFamily="18" charset="0"/>
              </a:rPr>
              <a:t>(</a:t>
            </a:r>
            <a:r>
              <a:rPr lang="fr-FR" altLang="zh-CN" sz="2400" i="1" dirty="0">
                <a:latin typeface="Times New Roman" pitchFamily="18" charset="0"/>
                <a:cs typeface="Times New Roman" pitchFamily="18" charset="0"/>
              </a:rPr>
              <a:t>n</a:t>
            </a:r>
            <a:r>
              <a:rPr lang="fr-FR" altLang="zh-CN" sz="2400" dirty="0">
                <a:latin typeface="Times New Roman" pitchFamily="18" charset="0"/>
                <a:cs typeface="Times New Roman" pitchFamily="18" charset="0"/>
              </a:rPr>
              <a:t>) = </a:t>
            </a:r>
            <a:r>
              <a:rPr lang="en-US" altLang="zh-CN" sz="2400" dirty="0">
                <a:latin typeface="Times New Roman" pitchFamily="18" charset="0"/>
                <a:cs typeface="Times New Roman" pitchFamily="18" charset="0"/>
                <a:sym typeface="Symbol"/>
              </a:rPr>
              <a:t></a:t>
            </a:r>
            <a:r>
              <a:rPr lang="fr-FR" altLang="zh-CN" sz="2400" dirty="0">
                <a:latin typeface="Times New Roman" pitchFamily="18" charset="0"/>
                <a:cs typeface="Times New Roman" pitchFamily="18" charset="0"/>
              </a:rPr>
              <a:t>(</a:t>
            </a:r>
            <a:r>
              <a:rPr lang="en-US" altLang="zh-CN" sz="2400" i="1" dirty="0" err="1">
                <a:latin typeface="Times New Roman" pitchFamily="18" charset="0"/>
                <a:cs typeface="Times New Roman" pitchFamily="18" charset="0"/>
              </a:rPr>
              <a:t>n</a:t>
            </a:r>
            <a:r>
              <a:rPr lang="en-US" altLang="zh-CN" sz="2800" i="1" baseline="30000" dirty="0" err="1">
                <a:latin typeface="Times New Roman" pitchFamily="18" charset="0"/>
                <a:cs typeface="Times New Roman" pitchFamily="18" charset="0"/>
              </a:rPr>
              <a:t>k</a:t>
            </a:r>
            <a:r>
              <a:rPr lang="fr-FR" altLang="zh-CN" sz="2400" dirty="0">
                <a:latin typeface="Times New Roman" pitchFamily="18" charset="0"/>
                <a:cs typeface="Times New Roman" pitchFamily="18" charset="0"/>
              </a:rPr>
              <a:t>lg</a:t>
            </a:r>
            <a:r>
              <a:rPr lang="fr-FR" altLang="zh-CN" sz="2400" i="1" dirty="0">
                <a:latin typeface="Times New Roman" pitchFamily="18" charset="0"/>
                <a:cs typeface="Times New Roman" pitchFamily="18" charset="0"/>
              </a:rPr>
              <a:t>n</a:t>
            </a:r>
            <a:r>
              <a:rPr lang="fr-FR"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p:txBody>
      </p:sp>
      <p:sp>
        <p:nvSpPr>
          <p:cNvPr id="14" name="TextBox 2">
            <a:extLst>
              <a:ext uri="{FF2B5EF4-FFF2-40B4-BE49-F238E27FC236}">
                <a16:creationId xmlns:a16="http://schemas.microsoft.com/office/drawing/2014/main" id="{174E08DD-B408-4FF6-B120-8CAEB47C1502}"/>
              </a:ext>
            </a:extLst>
          </p:cNvPr>
          <p:cNvSpPr txBox="1"/>
          <p:nvPr/>
        </p:nvSpPr>
        <p:spPr>
          <a:xfrm>
            <a:off x="914400" y="3628735"/>
            <a:ext cx="7696200" cy="461665"/>
          </a:xfrm>
          <a:prstGeom prst="rect">
            <a:avLst/>
          </a:prstGeom>
          <a:noFill/>
        </p:spPr>
        <p:txBody>
          <a:bodyPr wrap="square" rtlCol="0">
            <a:spAutoFit/>
          </a:bodyPr>
          <a:lstStyle/>
          <a:p>
            <a:pPr marL="1208088" indent="-1208088"/>
            <a:r>
              <a:rPr lang="en-US" altLang="zh-CN" sz="2400" dirty="0"/>
              <a:t>【</a:t>
            </a:r>
            <a:r>
              <a:rPr lang="zh-CN" altLang="en-US" sz="2400" dirty="0"/>
              <a:t>例</a:t>
            </a:r>
            <a:r>
              <a:rPr lang="en-US" altLang="zh-CN" sz="2400" dirty="0"/>
              <a:t>2.4】</a:t>
            </a:r>
            <a:r>
              <a:rPr lang="en-US" altLang="zh-CN" sz="2400" i="1" dirty="0">
                <a:latin typeface="Times New Roman" pitchFamily="18" charset="0"/>
                <a:cs typeface="Times New Roman" pitchFamily="18" charset="0"/>
              </a:rPr>
              <a:t> f</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 = </a:t>
            </a:r>
            <a:r>
              <a:rPr lang="fr-FR" altLang="zh-CN" sz="2400" i="1" dirty="0">
                <a:latin typeface="Times New Roman" pitchFamily="18" charset="0"/>
                <a:ea typeface="SimSun" pitchFamily="2" charset="-122"/>
                <a:cs typeface="Times New Roman" pitchFamily="18" charset="0"/>
              </a:rPr>
              <a:t>n</a:t>
            </a:r>
            <a:r>
              <a:rPr lang="fr-FR" altLang="zh-CN" sz="2400" dirty="0">
                <a:latin typeface="Times New Roman" pitchFamily="18" charset="0"/>
                <a:ea typeface="SimSun" pitchFamily="2" charset="-122"/>
                <a:cs typeface="Times New Roman" pitchFamily="18" charset="0"/>
              </a:rPr>
              <a:t>lg</a:t>
            </a:r>
            <a:r>
              <a:rPr lang="fr-FR" altLang="zh-CN" sz="2400" i="1" dirty="0">
                <a:latin typeface="Times New Roman" pitchFamily="18" charset="0"/>
                <a:ea typeface="SimSun" pitchFamily="2" charset="-122"/>
                <a:cs typeface="Times New Roman" pitchFamily="18" charset="0"/>
              </a:rPr>
              <a:t>n </a:t>
            </a:r>
            <a:r>
              <a:rPr lang="fr-FR" altLang="zh-CN" sz="2400" i="1" dirty="0">
                <a:highlight>
                  <a:srgbClr val="FFFF00"/>
                </a:highlight>
                <a:latin typeface="Times New Roman" pitchFamily="18" charset="0"/>
                <a:ea typeface="SimSun" pitchFamily="2" charset="-122"/>
                <a:cs typeface="Times New Roman" pitchFamily="18" charset="0"/>
                <a:sym typeface="Symbol" panose="05050102010706020507" pitchFamily="18" charset="2"/>
              </a:rPr>
              <a:t></a:t>
            </a:r>
            <a:r>
              <a:rPr lang="fr-FR" altLang="zh-CN" sz="2400" i="1" dirty="0">
                <a:latin typeface="Times New Roman" pitchFamily="18" charset="0"/>
                <a:ea typeface="SimSun" pitchFamily="2" charset="-122"/>
                <a:cs typeface="Times New Roman" pitchFamily="18" charset="0"/>
                <a:sym typeface="Symbol" panose="05050102010706020507" pitchFamily="18" charset="2"/>
              </a:rPr>
              <a:t> </a:t>
            </a:r>
            <a:r>
              <a:rPr lang="en-US" altLang="zh-CN" sz="2400" dirty="0">
                <a:solidFill>
                  <a:srgbClr val="FF0000"/>
                </a:solidFill>
                <a:latin typeface="Times New Roman" pitchFamily="18" charset="0"/>
                <a:cs typeface="Times New Roman" pitchFamily="18" charset="0"/>
                <a:sym typeface="Symbol"/>
              </a:rPr>
              <a:t></a:t>
            </a:r>
            <a:r>
              <a:rPr lang="fr-FR"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n</a:t>
            </a:r>
            <a:r>
              <a:rPr lang="en-US" altLang="zh-CN" sz="2800" baseline="30000" dirty="0">
                <a:latin typeface="Times New Roman" pitchFamily="18" charset="0"/>
                <a:cs typeface="Times New Roman" pitchFamily="18" charset="0"/>
              </a:rPr>
              <a:t>1</a:t>
            </a:r>
            <a:r>
              <a:rPr lang="fr-FR" altLang="zh-CN" sz="2400" dirty="0">
                <a:latin typeface="Times New Roman" pitchFamily="18" charset="0"/>
                <a:cs typeface="Times New Roman" pitchFamily="18" charset="0"/>
              </a:rPr>
              <a:t>)</a:t>
            </a:r>
            <a:endParaRPr lang="en-US" sz="2400" dirty="0"/>
          </a:p>
        </p:txBody>
      </p:sp>
      <p:sp>
        <p:nvSpPr>
          <p:cNvPr id="15" name="TextBox 2">
            <a:extLst>
              <a:ext uri="{FF2B5EF4-FFF2-40B4-BE49-F238E27FC236}">
                <a16:creationId xmlns:a16="http://schemas.microsoft.com/office/drawing/2014/main" id="{C70E8ADD-0D5C-4EA0-829A-CCE8F7B60434}"/>
              </a:ext>
            </a:extLst>
          </p:cNvPr>
          <p:cNvSpPr txBox="1"/>
          <p:nvPr/>
        </p:nvSpPr>
        <p:spPr>
          <a:xfrm>
            <a:off x="342900" y="4229931"/>
            <a:ext cx="7696200" cy="1200329"/>
          </a:xfrm>
          <a:prstGeom prst="rect">
            <a:avLst/>
          </a:prstGeom>
          <a:noFill/>
          <a:ln w="34925">
            <a:solidFill>
              <a:schemeClr val="tx1"/>
            </a:solidFill>
          </a:ln>
        </p:spPr>
        <p:txBody>
          <a:bodyPr wrap="square" rtlCol="0">
            <a:spAutoFit/>
          </a:bodyPr>
          <a:lstStyle/>
          <a:p>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规则</a:t>
            </a:r>
            <a:r>
              <a:rPr lang="en-US" altLang="zh-CN" sz="2400" b="1" dirty="0">
                <a:solidFill>
                  <a:srgbClr val="0000FF"/>
                </a:solidFill>
                <a:effectLst>
                  <a:outerShdw blurRad="38100" dist="38100" dir="2700000" algn="tl">
                    <a:srgbClr val="C0C0C0"/>
                  </a:outerShdw>
                </a:effectLst>
                <a:latin typeface="华文细黑" pitchFamily="2" charset="-122"/>
                <a:ea typeface="华文细黑" pitchFamily="2" charset="-122"/>
              </a:rPr>
              <a:t>3</a:t>
            </a:r>
            <a:r>
              <a:rPr lang="en-US" sz="2400" b="1" dirty="0">
                <a:latin typeface="SimSun" panose="02010600030101010101" pitchFamily="2" charset="-122"/>
                <a:ea typeface="SimSun" panose="02010600030101010101" pitchFamily="2" charset="-122"/>
              </a:rPr>
              <a:t>:   </a:t>
            </a:r>
            <a:r>
              <a:rPr lang="zh-CN" altLang="en-US" sz="2400" dirty="0">
                <a:latin typeface="SimSun" panose="02010600030101010101" pitchFamily="2" charset="-122"/>
                <a:ea typeface="SimSun" panose="02010600030101010101" pitchFamily="2" charset="-122"/>
              </a:rPr>
              <a:t>如果存在一个正数 </a:t>
            </a:r>
            <a:r>
              <a:rPr lang="en-US" altLang="zh-CN" sz="2400" dirty="0">
                <a:latin typeface="Times New Roman" panose="02020603050405020304" pitchFamily="18" charset="0"/>
                <a:cs typeface="Times New Roman" panose="02020603050405020304" pitchFamily="18" charset="0"/>
                <a:sym typeface="Symbol"/>
              </a:rPr>
              <a:t></a:t>
            </a:r>
            <a:r>
              <a:rPr lang="fr-FR" altLang="zh-CN" sz="2400" dirty="0">
                <a:latin typeface="Times New Roman" panose="02020603050405020304" pitchFamily="18" charset="0"/>
                <a:cs typeface="Times New Roman" panose="02020603050405020304" pitchFamily="18" charset="0"/>
              </a:rPr>
              <a:t> &gt; 0</a:t>
            </a:r>
            <a:r>
              <a:rPr lang="fr-FR" altLang="zh-CN" sz="2400" dirty="0"/>
              <a:t>,  </a:t>
            </a:r>
          </a:p>
          <a:p>
            <a:pPr marL="1347788"/>
            <a:r>
              <a:rPr lang="zh-CN" altLang="en-US" sz="2400" dirty="0"/>
              <a:t>使得 </a:t>
            </a:r>
            <a:r>
              <a:rPr lang="fr-FR" altLang="zh-CN" sz="2400" i="1" dirty="0">
                <a:latin typeface="Times New Roman" panose="02020603050405020304" pitchFamily="18" charset="0"/>
                <a:cs typeface="Times New Roman" panose="02020603050405020304" pitchFamily="18" charset="0"/>
              </a:rPr>
              <a:t>f</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n</a:t>
            </a:r>
            <a:r>
              <a:rPr lang="fr-FR" altLang="zh-CN" sz="2400" dirty="0">
                <a:latin typeface="Times New Roman" panose="02020603050405020304" pitchFamily="18" charset="0"/>
                <a:cs typeface="Times New Roman" panose="02020603050405020304" pitchFamily="18" charset="0"/>
              </a:rPr>
              <a:t>) = </a:t>
            </a:r>
            <a:r>
              <a:rPr lang="en-US" altLang="zh-CN" sz="2400" dirty="0">
                <a:solidFill>
                  <a:srgbClr val="FF0000"/>
                </a:solidFill>
                <a:latin typeface="Times New Roman" panose="02020603050405020304" pitchFamily="18" charset="0"/>
                <a:cs typeface="Times New Roman" panose="02020603050405020304" pitchFamily="18" charset="0"/>
                <a:sym typeface="Symbol"/>
              </a:rPr>
              <a:t></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n</a:t>
            </a:r>
            <a:r>
              <a:rPr lang="en-US" altLang="zh-CN" sz="3200" i="1" baseline="30000" dirty="0" err="1">
                <a:latin typeface="Times New Roman" panose="02020603050405020304" pitchFamily="18" charset="0"/>
                <a:cs typeface="Times New Roman" panose="02020603050405020304" pitchFamily="18" charset="0"/>
              </a:rPr>
              <a:t>k</a:t>
            </a:r>
            <a:r>
              <a:rPr lang="en-US" altLang="zh-CN" sz="3200" baseline="30000" dirty="0">
                <a:latin typeface="Times New Roman" panose="02020603050405020304" pitchFamily="18" charset="0"/>
                <a:cs typeface="Times New Roman" panose="02020603050405020304" pitchFamily="18" charset="0"/>
              </a:rPr>
              <a:t>+</a:t>
            </a:r>
            <a:r>
              <a:rPr lang="en-US" altLang="zh-CN" sz="3200" i="1" baseline="30000" dirty="0">
                <a:latin typeface="Times New Roman" panose="02020603050405020304" pitchFamily="18" charset="0"/>
                <a:cs typeface="Times New Roman" panose="02020603050405020304" pitchFamily="18" charset="0"/>
                <a:sym typeface="Symbol"/>
              </a:rPr>
              <a:t></a:t>
            </a:r>
            <a:r>
              <a:rPr lang="fr-FR" altLang="zh-CN" sz="2400" dirty="0">
                <a:latin typeface="Times New Roman" panose="02020603050405020304" pitchFamily="18" charset="0"/>
                <a:cs typeface="Times New Roman" panose="02020603050405020304" pitchFamily="18" charset="0"/>
              </a:rPr>
              <a:t>)，</a:t>
            </a:r>
            <a:r>
              <a:rPr lang="zh-CN" altLang="en-US" sz="2400" dirty="0"/>
              <a:t>且存在一个正数 </a:t>
            </a:r>
            <a:r>
              <a:rPr lang="fr-FR" altLang="zh-CN" sz="2400" i="1" dirty="0">
                <a:latin typeface="Times New Roman" panose="02020603050405020304" pitchFamily="18" charset="0"/>
                <a:cs typeface="Times New Roman" panose="02020603050405020304" pitchFamily="18" charset="0"/>
              </a:rPr>
              <a:t>c </a:t>
            </a:r>
            <a:r>
              <a:rPr lang="fr-FR" altLang="zh-CN" sz="2400" dirty="0">
                <a:latin typeface="Times New Roman" panose="02020603050405020304" pitchFamily="18" charset="0"/>
                <a:cs typeface="Times New Roman" panose="02020603050405020304" pitchFamily="18" charset="0"/>
              </a:rPr>
              <a:t>&lt; 1</a:t>
            </a:r>
            <a:r>
              <a:rPr lang="fr-FR" altLang="zh-CN" sz="2400" dirty="0"/>
              <a:t>，</a:t>
            </a:r>
            <a:r>
              <a:rPr lang="zh-CN" altLang="en-US" sz="2400" dirty="0"/>
              <a:t>使</a:t>
            </a:r>
            <a:r>
              <a:rPr lang="zh-CN" altLang="en-US" sz="2400" dirty="0">
                <a:latin typeface="Times New Roman" pitchFamily="18" charset="0"/>
                <a:cs typeface="Times New Roman" pitchFamily="18" charset="0"/>
              </a:rPr>
              <a:t>得 </a:t>
            </a:r>
            <a:r>
              <a:rPr lang="fr-FR" altLang="zh-CN" sz="2400" i="1" dirty="0">
                <a:latin typeface="Times New Roman" pitchFamily="18" charset="0"/>
                <a:cs typeface="Times New Roman" pitchFamily="18" charset="0"/>
              </a:rPr>
              <a:t>af</a:t>
            </a:r>
            <a:r>
              <a:rPr lang="fr-FR" altLang="zh-CN" sz="2400" dirty="0">
                <a:latin typeface="Times New Roman" pitchFamily="18" charset="0"/>
                <a:cs typeface="Times New Roman" pitchFamily="18" charset="0"/>
              </a:rPr>
              <a:t>(</a:t>
            </a:r>
            <a:r>
              <a:rPr lang="fr-FR" altLang="zh-CN" sz="2400" i="1" dirty="0">
                <a:latin typeface="Times New Roman" pitchFamily="18" charset="0"/>
                <a:cs typeface="Times New Roman" pitchFamily="18" charset="0"/>
              </a:rPr>
              <a:t>n</a:t>
            </a:r>
            <a:r>
              <a:rPr lang="fr-FR" altLang="zh-CN" sz="2400" dirty="0">
                <a:latin typeface="Times New Roman" pitchFamily="18" charset="0"/>
                <a:cs typeface="Times New Roman" pitchFamily="18" charset="0"/>
              </a:rPr>
              <a:t>/</a:t>
            </a:r>
            <a:r>
              <a:rPr lang="fr-FR" altLang="zh-CN" sz="2400" i="1" dirty="0">
                <a:latin typeface="Times New Roman" pitchFamily="18" charset="0"/>
                <a:cs typeface="Times New Roman" pitchFamily="18" charset="0"/>
              </a:rPr>
              <a:t>b</a:t>
            </a:r>
            <a:r>
              <a:rPr lang="fr-FR" altLang="zh-CN" sz="2400" dirty="0">
                <a:latin typeface="Times New Roman" pitchFamily="18" charset="0"/>
                <a:cs typeface="Times New Roman" pitchFamily="18" charset="0"/>
              </a:rPr>
              <a:t>) ≤ </a:t>
            </a:r>
            <a:r>
              <a:rPr lang="fr-FR" altLang="zh-CN" sz="2400" i="1" dirty="0">
                <a:latin typeface="Times New Roman" pitchFamily="18" charset="0"/>
                <a:cs typeface="Times New Roman" pitchFamily="18" charset="0"/>
              </a:rPr>
              <a:t>cf</a:t>
            </a:r>
            <a:r>
              <a:rPr lang="fr-FR" altLang="zh-CN" sz="2400" dirty="0">
                <a:latin typeface="Times New Roman" pitchFamily="18" charset="0"/>
                <a:cs typeface="Times New Roman" pitchFamily="18" charset="0"/>
              </a:rPr>
              <a:t>(</a:t>
            </a:r>
            <a:r>
              <a:rPr lang="fr-FR" altLang="zh-CN" sz="2400" i="1" dirty="0">
                <a:latin typeface="Times New Roman" pitchFamily="18" charset="0"/>
                <a:cs typeface="Times New Roman" pitchFamily="18" charset="0"/>
              </a:rPr>
              <a:t>n</a:t>
            </a:r>
            <a:r>
              <a:rPr lang="fr-FR"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那么</a:t>
            </a:r>
            <a:r>
              <a:rPr lang="fr-FR" altLang="zh-CN" sz="2400" i="1" dirty="0">
                <a:latin typeface="Times New Roman" pitchFamily="18" charset="0"/>
                <a:cs typeface="Times New Roman" pitchFamily="18" charset="0"/>
              </a:rPr>
              <a:t>T</a:t>
            </a:r>
            <a:r>
              <a:rPr lang="fr-FR" altLang="zh-CN" sz="2400" dirty="0">
                <a:latin typeface="Times New Roman" pitchFamily="18" charset="0"/>
                <a:cs typeface="Times New Roman" pitchFamily="18" charset="0"/>
              </a:rPr>
              <a:t>(</a:t>
            </a:r>
            <a:r>
              <a:rPr lang="fr-FR" altLang="zh-CN" sz="2400" i="1" dirty="0">
                <a:latin typeface="Times New Roman" pitchFamily="18" charset="0"/>
                <a:cs typeface="Times New Roman" pitchFamily="18" charset="0"/>
              </a:rPr>
              <a:t>n</a:t>
            </a:r>
            <a:r>
              <a:rPr lang="fr-FR" altLang="zh-CN" sz="2400" dirty="0">
                <a:latin typeface="Times New Roman" pitchFamily="18" charset="0"/>
                <a:cs typeface="Times New Roman" pitchFamily="18" charset="0"/>
              </a:rPr>
              <a:t>) = </a:t>
            </a:r>
            <a:r>
              <a:rPr lang="en-US" altLang="zh-CN" sz="2400" dirty="0">
                <a:latin typeface="Times New Roman" pitchFamily="18" charset="0"/>
                <a:cs typeface="Times New Roman" pitchFamily="18" charset="0"/>
                <a:sym typeface="Symbol"/>
              </a:rPr>
              <a:t></a:t>
            </a:r>
            <a:r>
              <a:rPr lang="fr-FR" altLang="zh-CN" sz="2400" dirty="0">
                <a:latin typeface="Times New Roman" pitchFamily="18" charset="0"/>
                <a:cs typeface="Times New Roman" pitchFamily="18" charset="0"/>
              </a:rPr>
              <a:t>(</a:t>
            </a:r>
            <a:r>
              <a:rPr lang="fr-FR" altLang="zh-CN" sz="2400" i="1" dirty="0">
                <a:latin typeface="Times New Roman" pitchFamily="18" charset="0"/>
                <a:cs typeface="Times New Roman" pitchFamily="18" charset="0"/>
              </a:rPr>
              <a:t>f</a:t>
            </a:r>
            <a:r>
              <a:rPr lang="fr-FR" altLang="zh-CN" sz="2400" dirty="0">
                <a:latin typeface="Times New Roman" pitchFamily="18" charset="0"/>
                <a:cs typeface="Times New Roman" pitchFamily="18" charset="0"/>
              </a:rPr>
              <a:t>(</a:t>
            </a:r>
            <a:r>
              <a:rPr lang="fr-FR" altLang="zh-CN" sz="2400" i="1" dirty="0">
                <a:latin typeface="Times New Roman" pitchFamily="18" charset="0"/>
                <a:cs typeface="Times New Roman" pitchFamily="18" charset="0"/>
              </a:rPr>
              <a:t>n</a:t>
            </a:r>
            <a:r>
              <a:rPr lang="fr-FR"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p:txBody>
      </p:sp>
      <p:sp>
        <p:nvSpPr>
          <p:cNvPr id="16" name="TextBox 2">
            <a:extLst>
              <a:ext uri="{FF2B5EF4-FFF2-40B4-BE49-F238E27FC236}">
                <a16:creationId xmlns:a16="http://schemas.microsoft.com/office/drawing/2014/main" id="{1E763391-B1FD-4FA3-ADC5-347AC4910E08}"/>
              </a:ext>
            </a:extLst>
          </p:cNvPr>
          <p:cNvSpPr txBox="1"/>
          <p:nvPr/>
        </p:nvSpPr>
        <p:spPr>
          <a:xfrm>
            <a:off x="914400" y="5560266"/>
            <a:ext cx="7696200" cy="461665"/>
          </a:xfrm>
          <a:prstGeom prst="rect">
            <a:avLst/>
          </a:prstGeom>
          <a:noFill/>
        </p:spPr>
        <p:txBody>
          <a:bodyPr wrap="square" rtlCol="0">
            <a:spAutoFit/>
          </a:bodyPr>
          <a:lstStyle/>
          <a:p>
            <a:pPr marL="1208088" indent="-1208088"/>
            <a:r>
              <a:rPr lang="en-US" altLang="zh-CN" sz="2400" dirty="0"/>
              <a:t>【</a:t>
            </a:r>
            <a:r>
              <a:rPr lang="zh-CN" altLang="en-US" sz="2400" dirty="0"/>
              <a:t>例</a:t>
            </a:r>
            <a:r>
              <a:rPr lang="en-US" altLang="zh-CN" sz="2400" dirty="0"/>
              <a:t>2.4】</a:t>
            </a:r>
            <a:r>
              <a:rPr lang="en-US" altLang="zh-CN" sz="2400" i="1" dirty="0">
                <a:latin typeface="Times New Roman" pitchFamily="18" charset="0"/>
                <a:cs typeface="Times New Roman" pitchFamily="18" charset="0"/>
              </a:rPr>
              <a:t> f</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 = </a:t>
            </a:r>
            <a:r>
              <a:rPr lang="fr-FR" altLang="zh-CN" sz="2400" i="1" dirty="0">
                <a:latin typeface="Times New Roman" pitchFamily="18" charset="0"/>
                <a:ea typeface="SimSun" pitchFamily="2" charset="-122"/>
                <a:cs typeface="Times New Roman" pitchFamily="18" charset="0"/>
              </a:rPr>
              <a:t>n</a:t>
            </a:r>
            <a:r>
              <a:rPr lang="fr-FR" altLang="zh-CN" sz="2400" dirty="0">
                <a:latin typeface="Times New Roman" pitchFamily="18" charset="0"/>
                <a:ea typeface="SimSun" pitchFamily="2" charset="-122"/>
                <a:cs typeface="Times New Roman" pitchFamily="18" charset="0"/>
              </a:rPr>
              <a:t>lg</a:t>
            </a:r>
            <a:r>
              <a:rPr lang="fr-FR" altLang="zh-CN" sz="2400" i="1" dirty="0">
                <a:latin typeface="Times New Roman" pitchFamily="18" charset="0"/>
                <a:ea typeface="SimSun" pitchFamily="2" charset="-122"/>
                <a:cs typeface="Times New Roman" pitchFamily="18" charset="0"/>
              </a:rPr>
              <a:t>n </a:t>
            </a:r>
            <a:r>
              <a:rPr lang="fr-FR" altLang="zh-CN" sz="2400" i="1" dirty="0">
                <a:highlight>
                  <a:srgbClr val="FFFF00"/>
                </a:highlight>
                <a:latin typeface="Times New Roman" pitchFamily="18" charset="0"/>
                <a:ea typeface="SimSun" pitchFamily="2" charset="-122"/>
                <a:cs typeface="Times New Roman" pitchFamily="18" charset="0"/>
                <a:sym typeface="Symbol" panose="05050102010706020507" pitchFamily="18" charset="2"/>
              </a:rPr>
              <a:t></a:t>
            </a:r>
            <a:r>
              <a:rPr lang="fr-FR" altLang="zh-CN" sz="2400" i="1" dirty="0">
                <a:latin typeface="Times New Roman" pitchFamily="18" charset="0"/>
                <a:ea typeface="SimSun" pitchFamily="2" charset="-122"/>
                <a:cs typeface="Times New Roman" pitchFamily="18" charset="0"/>
                <a:sym typeface="Symbol" panose="05050102010706020507" pitchFamily="18" charset="2"/>
              </a:rPr>
              <a:t> </a:t>
            </a:r>
            <a:r>
              <a:rPr lang="en-US" altLang="zh-CN" sz="2400" dirty="0">
                <a:solidFill>
                  <a:srgbClr val="FF0000"/>
                </a:solidFill>
                <a:latin typeface="Times New Roman" panose="02020603050405020304" pitchFamily="18" charset="0"/>
                <a:cs typeface="Times New Roman" panose="02020603050405020304" pitchFamily="18" charset="0"/>
                <a:sym typeface="Symbol"/>
              </a:rPr>
              <a:t></a:t>
            </a:r>
            <a:r>
              <a:rPr lang="fr-FR"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n</a:t>
            </a:r>
            <a:r>
              <a:rPr lang="en-US" altLang="zh-CN" sz="2800" baseline="30000" dirty="0">
                <a:latin typeface="Times New Roman" pitchFamily="18" charset="0"/>
                <a:cs typeface="Times New Roman" pitchFamily="18" charset="0"/>
              </a:rPr>
              <a:t>1+</a:t>
            </a:r>
            <a:r>
              <a:rPr lang="en-US" altLang="zh-CN" sz="2800" baseline="30000" dirty="0">
                <a:latin typeface="Times New Roman" pitchFamily="18" charset="0"/>
                <a:cs typeface="Times New Roman" pitchFamily="18" charset="0"/>
                <a:sym typeface="Symbol" panose="05050102010706020507" pitchFamily="18" charset="2"/>
              </a:rPr>
              <a:t></a:t>
            </a:r>
            <a:r>
              <a:rPr lang="fr-FR"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无论</a:t>
            </a:r>
            <a:r>
              <a:rPr lang="zh-CN" altLang="en-US" sz="2400" dirty="0">
                <a:latin typeface="Times New Roman" pitchFamily="18" charset="0"/>
                <a:cs typeface="Times New Roman" pitchFamily="18" charset="0"/>
                <a:sym typeface="Symbol" panose="05050102010706020507" pitchFamily="18" charset="2"/>
              </a:rPr>
              <a:t>是多小的正实数</a:t>
            </a:r>
            <a:endParaRPr lang="en-US" sz="2400" dirty="0"/>
          </a:p>
        </p:txBody>
      </p:sp>
    </p:spTree>
    <p:extLst>
      <p:ext uri="{BB962C8B-B14F-4D97-AF65-F5344CB8AC3E}">
        <p14:creationId xmlns:p14="http://schemas.microsoft.com/office/powerpoint/2010/main" val="3174916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019"/>
            <a:ext cx="8229600" cy="868362"/>
          </a:xfrm>
        </p:spPr>
        <p:txBody>
          <a:bodyPr>
            <a:normAutofit/>
          </a:bodyPr>
          <a:lstStyle/>
          <a:p>
            <a:pPr lvl="2" algn="l" rtl="0">
              <a:spcBef>
                <a:spcPct val="0"/>
              </a:spcBef>
            </a:pPr>
            <a:r>
              <a:rPr lang="zh-CN" altLang="en-US" sz="2400" b="1" dirty="0">
                <a:latin typeface="SimSun" pitchFamily="2" charset="-122"/>
                <a:ea typeface="SimSun" pitchFamily="2" charset="-122"/>
              </a:rPr>
              <a:t>最大子数组问题（股票增值问题）</a:t>
            </a:r>
            <a:br>
              <a:rPr lang="en-US" altLang="zh-CN" sz="2400" b="1" dirty="0">
                <a:latin typeface="SimSun" pitchFamily="2" charset="-122"/>
                <a:ea typeface="SimSun" pitchFamily="2" charset="-122"/>
              </a:rPr>
            </a:br>
            <a:endParaRPr lang="en-US" sz="2400" b="1" dirty="0">
              <a:latin typeface="SimSun" pitchFamily="2" charset="-122"/>
              <a:ea typeface="SimSun" pitchFamily="2" charset="-122"/>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7146" y="4191000"/>
                <a:ext cx="8630653" cy="2743200"/>
              </a:xfrm>
              <a:ln>
                <a:solidFill>
                  <a:schemeClr val="accent1">
                    <a:shade val="50000"/>
                  </a:schemeClr>
                </a:solidFill>
              </a:ln>
            </p:spPr>
            <p:txBody>
              <a:bodyPr>
                <a:normAutofit fontScale="32500" lnSpcReduction="20000"/>
              </a:bodyPr>
              <a:lstStyle/>
              <a:p>
                <a:pPr>
                  <a:lnSpc>
                    <a:spcPct val="120000"/>
                  </a:lnSpc>
                </a:pPr>
                <a:r>
                  <a:rPr lang="zh-CN" altLang="en-US" sz="5500" dirty="0"/>
                  <a:t>某股票过去</a:t>
                </a:r>
                <a:r>
                  <a:rPr lang="en-US" altLang="zh-CN" sz="5500" i="1" dirty="0"/>
                  <a:t>n</a:t>
                </a:r>
                <a:r>
                  <a:rPr lang="zh-CN" altLang="en-US" sz="5500" dirty="0"/>
                  <a:t>天的价格波动保存在数组</a:t>
                </a:r>
                <a:r>
                  <a:rPr lang="en-US" altLang="zh-CN" sz="5500" dirty="0"/>
                  <a:t>A</a:t>
                </a:r>
                <a:r>
                  <a:rPr lang="zh-CN" altLang="en-US" sz="5500" dirty="0"/>
                  <a:t>中（如图所示），求在哪段时间（连续哪几天）其股价的累计收益最大？</a:t>
                </a:r>
              </a:p>
              <a:p>
                <a:pPr>
                  <a:lnSpc>
                    <a:spcPct val="120000"/>
                  </a:lnSpc>
                </a:pPr>
                <a:r>
                  <a:rPr lang="zh-CN" altLang="en-US" sz="5500" dirty="0"/>
                  <a:t>最低价买进，最高价卖出？</a:t>
                </a:r>
                <a:r>
                  <a:rPr lang="en-US" altLang="zh-CN" sz="5500" dirty="0"/>
                  <a:t>——</a:t>
                </a:r>
                <a:r>
                  <a:rPr lang="zh-CN" altLang="en-US" sz="5500" dirty="0"/>
                  <a:t>可能做不到，如图中，最高价在前，最低价在后</a:t>
                </a:r>
                <a:r>
                  <a:rPr lang="en-US" altLang="zh-CN" sz="5500" dirty="0"/>
                  <a:t>.</a:t>
                </a:r>
              </a:p>
              <a:p>
                <a:pPr>
                  <a:lnSpc>
                    <a:spcPct val="120000"/>
                  </a:lnSpc>
                </a:pPr>
                <a:r>
                  <a:rPr lang="zh-CN" altLang="en-US" sz="5500" dirty="0"/>
                  <a:t>暴力求解，那么有</a:t>
                </a:r>
                <a14:m>
                  <m:oMath xmlns:m="http://schemas.openxmlformats.org/officeDocument/2006/math">
                    <m:sSubSup>
                      <m:sSubSupPr>
                        <m:ctrlPr>
                          <a:rPr lang="en-US" altLang="zh-CN" sz="5500" i="1" smtClean="0">
                            <a:latin typeface="Cambria Math" panose="02040503050406030204" pitchFamily="18" charset="0"/>
                          </a:rPr>
                        </m:ctrlPr>
                      </m:sSubSupPr>
                      <m:e>
                        <m:r>
                          <m:rPr>
                            <m:sty m:val="p"/>
                          </m:rPr>
                          <a:rPr lang="en-US" altLang="zh-CN" sz="5500" i="1">
                            <a:latin typeface="Cambria Math" panose="02040503050406030204" pitchFamily="18" charset="0"/>
                          </a:rPr>
                          <m:t>C</m:t>
                        </m:r>
                      </m:e>
                      <m:sub>
                        <m:r>
                          <a:rPr lang="en-US" altLang="zh-CN" sz="5500" b="0" i="1" smtClean="0">
                            <a:latin typeface="Cambria Math" panose="02040503050406030204" pitchFamily="18" charset="0"/>
                          </a:rPr>
                          <m:t>𝑛</m:t>
                        </m:r>
                      </m:sub>
                      <m:sup>
                        <m:r>
                          <a:rPr lang="en-US" altLang="zh-CN" sz="5500" b="0" i="1" smtClean="0">
                            <a:latin typeface="Cambria Math" panose="02040503050406030204" pitchFamily="18" charset="0"/>
                          </a:rPr>
                          <m:t>2</m:t>
                        </m:r>
                      </m:sup>
                    </m:sSubSup>
                  </m:oMath>
                </a14:m>
                <a:r>
                  <a:rPr lang="zh-CN" altLang="en-US" sz="5500" dirty="0"/>
                  <a:t>种组合，复杂度为</a:t>
                </a:r>
                <a:r>
                  <a:rPr lang="en-US" altLang="zh-CN" sz="5500" dirty="0">
                    <a:sym typeface="Symbol" panose="05050102010706020507" pitchFamily="18" charset="2"/>
                  </a:rPr>
                  <a:t></a:t>
                </a:r>
                <a:r>
                  <a:rPr lang="en-US" altLang="zh-CN" sz="5500" dirty="0"/>
                  <a:t>(</a:t>
                </a:r>
                <a:r>
                  <a:rPr lang="en-US" altLang="zh-CN" sz="6200" i="1" dirty="0"/>
                  <a:t>n</a:t>
                </a:r>
                <a:r>
                  <a:rPr lang="en-US" altLang="zh-CN" sz="7400" baseline="20000" dirty="0"/>
                  <a:t>2</a:t>
                </a:r>
                <a:r>
                  <a:rPr lang="en-US" altLang="zh-CN" sz="5500" dirty="0"/>
                  <a:t>)</a:t>
                </a:r>
              </a:p>
              <a:p>
                <a:pPr>
                  <a:lnSpc>
                    <a:spcPct val="120000"/>
                  </a:lnSpc>
                </a:pPr>
                <a:r>
                  <a:rPr lang="zh-CN" altLang="en-US" sz="5500" dirty="0"/>
                  <a:t>问题转换：以每天和前一天的价格差作为输入（见上图的最下面一行），那么问题转化为寻找数组</a:t>
                </a:r>
                <a:r>
                  <a:rPr lang="en-US" altLang="zh-CN" sz="5500" dirty="0"/>
                  <a:t>A</a:t>
                </a:r>
                <a:r>
                  <a:rPr lang="zh-CN" altLang="en-US" sz="5500" dirty="0"/>
                  <a:t>的</a:t>
                </a:r>
                <a:r>
                  <a:rPr lang="zh-CN" altLang="en-US" sz="5500" b="1" dirty="0">
                    <a:solidFill>
                      <a:srgbClr val="0000FF"/>
                    </a:solidFill>
                    <a:effectLst>
                      <a:outerShdw blurRad="38100" dist="38100" dir="2700000" algn="tl">
                        <a:srgbClr val="C0C0C0"/>
                      </a:outerShdw>
                    </a:effectLst>
                    <a:latin typeface="华文细黑" pitchFamily="2" charset="-122"/>
                    <a:ea typeface="华文细黑" pitchFamily="2" charset="-122"/>
                  </a:rPr>
                  <a:t>和最大的非空连续子数组</a:t>
                </a:r>
                <a:r>
                  <a:rPr lang="zh-CN" altLang="en-US" sz="5500" dirty="0"/>
                  <a:t>，也称</a:t>
                </a:r>
                <a:r>
                  <a:rPr lang="zh-CN" altLang="en-US" sz="5500" b="1" dirty="0">
                    <a:solidFill>
                      <a:srgbClr val="0000FF"/>
                    </a:solidFill>
                    <a:effectLst>
                      <a:outerShdw blurRad="38100" dist="38100" dir="2700000" algn="tl">
                        <a:srgbClr val="C0C0C0"/>
                      </a:outerShdw>
                    </a:effectLst>
                    <a:latin typeface="华文细黑" pitchFamily="2" charset="-122"/>
                    <a:ea typeface="华文细黑" pitchFamily="2" charset="-122"/>
                  </a:rPr>
                  <a:t>最大子数组问题</a:t>
                </a:r>
                <a:r>
                  <a:rPr lang="en-US" altLang="zh-CN" sz="5500" dirty="0"/>
                  <a:t>.</a:t>
                </a:r>
              </a:p>
              <a:p>
                <a:pPr lvl="1">
                  <a:lnSpc>
                    <a:spcPct val="120000"/>
                  </a:lnSpc>
                </a:pPr>
                <a:r>
                  <a:rPr lang="zh-CN" altLang="en-US" sz="5500" dirty="0"/>
                  <a:t>即，求</a:t>
                </a:r>
                <a:r>
                  <a:rPr lang="en-US" altLang="zh-CN" sz="5500" i="1" dirty="0" err="1"/>
                  <a:t>i</a:t>
                </a:r>
                <a:r>
                  <a:rPr lang="zh-CN" altLang="en-US" sz="5500" dirty="0"/>
                  <a:t>和</a:t>
                </a:r>
                <a:r>
                  <a:rPr lang="en-US" altLang="zh-CN" sz="5500" i="1" dirty="0"/>
                  <a:t>j</a:t>
                </a:r>
                <a:r>
                  <a:rPr lang="en-US" altLang="zh-CN" sz="5500" dirty="0"/>
                  <a:t> (1 </a:t>
                </a:r>
                <a:r>
                  <a:rPr lang="en-US" altLang="zh-CN" sz="5500" dirty="0">
                    <a:sym typeface="Symbol" panose="05050102010706020507" pitchFamily="18" charset="2"/>
                  </a:rPr>
                  <a:t> </a:t>
                </a:r>
                <a:r>
                  <a:rPr lang="en-US" altLang="zh-CN" sz="5500" i="1" dirty="0" err="1">
                    <a:sym typeface="Symbol" panose="05050102010706020507" pitchFamily="18" charset="2"/>
                  </a:rPr>
                  <a:t>i</a:t>
                </a:r>
                <a:r>
                  <a:rPr lang="en-US" altLang="zh-CN" sz="5500" i="1" dirty="0">
                    <a:sym typeface="Symbol" panose="05050102010706020507" pitchFamily="18" charset="2"/>
                  </a:rPr>
                  <a:t> </a:t>
                </a:r>
                <a:r>
                  <a:rPr lang="en-US" altLang="zh-CN" sz="5500" dirty="0">
                    <a:sym typeface="Symbol" panose="05050102010706020507" pitchFamily="18" charset="2"/>
                  </a:rPr>
                  <a:t>&lt; </a:t>
                </a:r>
                <a:r>
                  <a:rPr lang="en-US" altLang="zh-CN" sz="5500" i="1" dirty="0">
                    <a:sym typeface="Symbol" panose="05050102010706020507" pitchFamily="18" charset="2"/>
                  </a:rPr>
                  <a:t>j </a:t>
                </a:r>
                <a:r>
                  <a:rPr lang="en-US" altLang="zh-CN" sz="5500" dirty="0">
                    <a:sym typeface="Symbol" panose="05050102010706020507" pitchFamily="18" charset="2"/>
                  </a:rPr>
                  <a:t> </a:t>
                </a:r>
                <a:r>
                  <a:rPr lang="en-US" altLang="zh-CN" sz="5500" i="1" dirty="0">
                    <a:sym typeface="Symbol" panose="05050102010706020507" pitchFamily="18" charset="2"/>
                  </a:rPr>
                  <a:t>n</a:t>
                </a:r>
                <a:r>
                  <a:rPr lang="en-US" altLang="zh-CN" sz="5500" dirty="0"/>
                  <a:t>)</a:t>
                </a:r>
                <a:r>
                  <a:rPr lang="zh-CN" altLang="en-US" sz="5500" dirty="0"/>
                  <a:t>，使得</a:t>
                </a:r>
                <a14:m>
                  <m:oMath xmlns:m="http://schemas.openxmlformats.org/officeDocument/2006/math">
                    <m:sSubSup>
                      <m:sSubSupPr>
                        <m:ctrlPr>
                          <a:rPr lang="en-US" altLang="zh-CN" sz="5500" i="1" smtClean="0">
                            <a:latin typeface="Cambria Math" panose="02040503050406030204" pitchFamily="18" charset="0"/>
                          </a:rPr>
                        </m:ctrlPr>
                      </m:sSubSupPr>
                      <m:e>
                        <m:r>
                          <a:rPr lang="en-US" altLang="zh-CN" sz="5500" i="1" smtClean="0">
                            <a:latin typeface="Cambria Math" panose="02040503050406030204" pitchFamily="18" charset="0"/>
                            <a:sym typeface="Symbol" panose="05050102010706020507" pitchFamily="18" charset="2"/>
                          </a:rPr>
                          <m:t></m:t>
                        </m:r>
                      </m:e>
                      <m:sub>
                        <m:r>
                          <a:rPr lang="en-US" altLang="zh-CN" sz="5500" b="0" i="1" smtClean="0">
                            <a:latin typeface="Cambria Math" panose="02040503050406030204" pitchFamily="18" charset="0"/>
                          </a:rPr>
                          <m:t>𝑘</m:t>
                        </m:r>
                        <m:r>
                          <a:rPr lang="en-US" altLang="zh-CN" sz="5500" b="0" i="1" smtClean="0">
                            <a:latin typeface="Cambria Math" panose="02040503050406030204" pitchFamily="18" charset="0"/>
                          </a:rPr>
                          <m:t>=</m:t>
                        </m:r>
                        <m:r>
                          <a:rPr lang="en-US" altLang="zh-CN" sz="5500" b="0" i="1" smtClean="0">
                            <a:latin typeface="Cambria Math" panose="02040503050406030204" pitchFamily="18" charset="0"/>
                          </a:rPr>
                          <m:t>𝑖</m:t>
                        </m:r>
                      </m:sub>
                      <m:sup>
                        <m:r>
                          <a:rPr lang="en-US" altLang="zh-CN" sz="5500" b="0" i="1" smtClean="0">
                            <a:latin typeface="Cambria Math" panose="02040503050406030204" pitchFamily="18" charset="0"/>
                          </a:rPr>
                          <m:t>𝑗</m:t>
                        </m:r>
                      </m:sup>
                    </m:sSubSup>
                    <m:r>
                      <a:rPr lang="en-US" altLang="zh-CN" sz="5500" b="0" i="1" smtClean="0">
                        <a:latin typeface="Cambria Math" panose="02040503050406030204" pitchFamily="18" charset="0"/>
                      </a:rPr>
                      <m:t>𝐴</m:t>
                    </m:r>
                    <m:r>
                      <a:rPr lang="en-US" altLang="zh-CN" sz="5500" b="0" i="1" smtClean="0">
                        <a:latin typeface="Cambria Math" panose="02040503050406030204" pitchFamily="18" charset="0"/>
                      </a:rPr>
                      <m:t>[</m:t>
                    </m:r>
                    <m:r>
                      <a:rPr lang="en-US" altLang="zh-CN" sz="5500" b="0" i="1" smtClean="0">
                        <a:latin typeface="Cambria Math" panose="02040503050406030204" pitchFamily="18" charset="0"/>
                      </a:rPr>
                      <m:t>𝑘</m:t>
                    </m:r>
                    <m:r>
                      <a:rPr lang="en-US" altLang="zh-CN" sz="5500" b="0" i="1" smtClean="0">
                        <a:latin typeface="Cambria Math" panose="02040503050406030204" pitchFamily="18" charset="0"/>
                      </a:rPr>
                      <m:t>]</m:t>
                    </m:r>
                    <m:r>
                      <a:rPr lang="zh-CN" altLang="en-US" sz="5500" i="1">
                        <a:latin typeface="Cambria Math" panose="02040503050406030204" pitchFamily="18" charset="0"/>
                      </a:rPr>
                      <m:t>最大</m:t>
                    </m:r>
                  </m:oMath>
                </a14:m>
                <a:r>
                  <a:rPr lang="en-US" sz="5500" dirty="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7146" y="4191000"/>
                <a:ext cx="8630653" cy="2743200"/>
              </a:xfrm>
              <a:blipFill>
                <a:blip r:embed="rId3"/>
                <a:stretch>
                  <a:fillRect l="-423" t="-1770"/>
                </a:stretch>
              </a:blipFill>
              <a:ln>
                <a:solidFill>
                  <a:schemeClr val="accent1">
                    <a:shade val="50000"/>
                  </a:schemeClr>
                </a:solidFill>
              </a:ln>
            </p:spPr>
            <p:txBody>
              <a:bodyPr/>
              <a:lstStyle/>
              <a:p>
                <a:r>
                  <a:rPr lang="zh-CN" altLang="en-US">
                    <a:noFill/>
                  </a:rPr>
                  <a:t> </a:t>
                </a:r>
              </a:p>
            </p:txBody>
          </p:sp>
        </mc:Fallback>
      </mc:AlternateContent>
      <p:sp>
        <p:nvSpPr>
          <p:cNvPr id="4" name="Footer Placeholder 3"/>
          <p:cNvSpPr>
            <a:spLocks noGrp="1"/>
          </p:cNvSpPr>
          <p:nvPr>
            <p:ph type="ftr" sz="quarter" idx="11"/>
          </p:nvPr>
        </p:nvSpPr>
        <p:spPr>
          <a:xfrm>
            <a:off x="3124200" y="6502817"/>
            <a:ext cx="2895600" cy="365125"/>
          </a:xfrm>
        </p:spPr>
        <p:txBody>
          <a:bodyPr/>
          <a:lstStyle/>
          <a:p>
            <a:r>
              <a:rPr lang="en-US" dirty="0"/>
              <a:t>2-16</a:t>
            </a:r>
          </a:p>
        </p:txBody>
      </p:sp>
      <p:pic>
        <p:nvPicPr>
          <p:cNvPr id="7" name="图片 6">
            <a:extLst>
              <a:ext uri="{FF2B5EF4-FFF2-40B4-BE49-F238E27FC236}">
                <a16:creationId xmlns:a16="http://schemas.microsoft.com/office/drawing/2014/main" id="{5003AAB5-FE5A-4D34-8BEC-55B027975370}"/>
              </a:ext>
            </a:extLst>
          </p:cNvPr>
          <p:cNvPicPr>
            <a:picLocks noChangeAspect="1"/>
          </p:cNvPicPr>
          <p:nvPr/>
        </p:nvPicPr>
        <p:blipFill>
          <a:blip r:embed="rId4"/>
          <a:stretch>
            <a:fillRect/>
          </a:stretch>
        </p:blipFill>
        <p:spPr>
          <a:xfrm>
            <a:off x="1611149" y="838200"/>
            <a:ext cx="7284198" cy="3177381"/>
          </a:xfrm>
          <a:prstGeom prst="rect">
            <a:avLst/>
          </a:prstGeom>
        </p:spPr>
      </p:pic>
      <p:sp>
        <p:nvSpPr>
          <p:cNvPr id="5" name="文本框 4">
            <a:extLst>
              <a:ext uri="{FF2B5EF4-FFF2-40B4-BE49-F238E27FC236}">
                <a16:creationId xmlns:a16="http://schemas.microsoft.com/office/drawing/2014/main" id="{CCCC7B59-D5E5-CB88-ABB7-A2C016A7A12D}"/>
              </a:ext>
            </a:extLst>
          </p:cNvPr>
          <p:cNvSpPr txBox="1"/>
          <p:nvPr/>
        </p:nvSpPr>
        <p:spPr>
          <a:xfrm>
            <a:off x="21771" y="76200"/>
            <a:ext cx="1467068" cy="400110"/>
          </a:xfrm>
          <a:prstGeom prst="rect">
            <a:avLst/>
          </a:prstGeom>
          <a:noFill/>
        </p:spPr>
        <p:txBody>
          <a:bodyPr wrap="none" rtlCol="0">
            <a:spAutoFit/>
          </a:bodyPr>
          <a:lstStyle/>
          <a:p>
            <a:r>
              <a:rPr lang="zh-CN" altLang="en-US" sz="2000" dirty="0">
                <a:highlight>
                  <a:srgbClr val="FFFF00"/>
                </a:highlight>
              </a:rPr>
              <a:t>分治法例一</a:t>
            </a:r>
            <a:endParaRPr lang="en-US" sz="2000" dirty="0">
              <a:highlight>
                <a:srgbClr val="FFFF00"/>
              </a:highlight>
            </a:endParaRPr>
          </a:p>
        </p:txBody>
      </p:sp>
    </p:spTree>
    <p:extLst>
      <p:ext uri="{BB962C8B-B14F-4D97-AF65-F5344CB8AC3E}">
        <p14:creationId xmlns:p14="http://schemas.microsoft.com/office/powerpoint/2010/main" val="2267647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6362"/>
            <a:ext cx="7543800" cy="868362"/>
          </a:xfrm>
        </p:spPr>
        <p:txBody>
          <a:bodyPr>
            <a:normAutofit/>
          </a:bodyPr>
          <a:lstStyle/>
          <a:p>
            <a:pPr lvl="2" algn="l" rtl="0">
              <a:spcBef>
                <a:spcPct val="0"/>
              </a:spcBef>
            </a:pPr>
            <a:r>
              <a:rPr lang="zh-CN" altLang="en-US" sz="2400" b="1" dirty="0">
                <a:latin typeface="SimSun" pitchFamily="2" charset="-122"/>
                <a:ea typeface="SimSun" pitchFamily="2" charset="-122"/>
              </a:rPr>
              <a:t>最大子数组问题</a:t>
            </a:r>
            <a:br>
              <a:rPr lang="en-US" altLang="zh-CN" sz="2400" b="1" dirty="0">
                <a:latin typeface="SimSun" pitchFamily="2" charset="-122"/>
                <a:ea typeface="SimSun" pitchFamily="2" charset="-122"/>
              </a:rPr>
            </a:br>
            <a:endParaRPr lang="en-US" sz="2400" b="1" dirty="0">
              <a:latin typeface="SimSun" pitchFamily="2" charset="-122"/>
              <a:ea typeface="SimSun" pitchFamily="2" charset="-122"/>
            </a:endParaRPr>
          </a:p>
        </p:txBody>
      </p:sp>
      <p:sp>
        <p:nvSpPr>
          <p:cNvPr id="3" name="Content Placeholder 2"/>
          <p:cNvSpPr>
            <a:spLocks noGrp="1"/>
          </p:cNvSpPr>
          <p:nvPr>
            <p:ph idx="1"/>
          </p:nvPr>
        </p:nvSpPr>
        <p:spPr>
          <a:xfrm>
            <a:off x="304800" y="6324600"/>
            <a:ext cx="8458200" cy="533400"/>
          </a:xfrm>
          <a:ln>
            <a:noFill/>
          </a:ln>
        </p:spPr>
        <p:txBody>
          <a:bodyPr>
            <a:normAutofit/>
          </a:bodyPr>
          <a:lstStyle/>
          <a:p>
            <a:pPr marL="0" indent="0">
              <a:lnSpc>
                <a:spcPct val="120000"/>
              </a:lnSpc>
              <a:buNone/>
            </a:pPr>
            <a:r>
              <a:rPr lang="zh-CN" altLang="en-US" sz="2000" dirty="0">
                <a:latin typeface="Times" panose="02020603050405020304" pitchFamily="18" charset="0"/>
              </a:rPr>
              <a:t>算法复杂度：</a:t>
            </a:r>
            <a:r>
              <a:rPr lang="en-US" altLang="zh-CN" sz="2000" i="1" dirty="0">
                <a:latin typeface="Times" panose="02020603050405020304" pitchFamily="18" charset="0"/>
              </a:rPr>
              <a:t>T</a:t>
            </a:r>
            <a:r>
              <a:rPr lang="en-US" altLang="zh-CN" sz="2000" dirty="0">
                <a:latin typeface="Times" panose="02020603050405020304" pitchFamily="18" charset="0"/>
              </a:rPr>
              <a:t>(</a:t>
            </a:r>
            <a:r>
              <a:rPr lang="en-US" altLang="zh-CN" sz="2000" i="1" dirty="0">
                <a:latin typeface="Times" panose="02020603050405020304" pitchFamily="18" charset="0"/>
              </a:rPr>
              <a:t>n</a:t>
            </a:r>
            <a:r>
              <a:rPr lang="en-US" altLang="zh-CN" sz="2000" dirty="0">
                <a:latin typeface="Times" panose="02020603050405020304" pitchFamily="18" charset="0"/>
              </a:rPr>
              <a:t>)=2</a:t>
            </a:r>
            <a:r>
              <a:rPr lang="en-US" altLang="zh-CN" sz="2000" i="1" dirty="0">
                <a:latin typeface="Times" panose="02020603050405020304" pitchFamily="18" charset="0"/>
              </a:rPr>
              <a:t>T</a:t>
            </a:r>
            <a:r>
              <a:rPr lang="en-US" altLang="zh-CN" sz="2000" dirty="0">
                <a:latin typeface="Times" panose="02020603050405020304" pitchFamily="18" charset="0"/>
              </a:rPr>
              <a:t>(</a:t>
            </a:r>
            <a:r>
              <a:rPr lang="en-US" altLang="zh-CN" sz="2000" i="1" dirty="0">
                <a:latin typeface="Times" panose="02020603050405020304" pitchFamily="18" charset="0"/>
              </a:rPr>
              <a:t>n</a:t>
            </a:r>
            <a:r>
              <a:rPr lang="en-US" altLang="zh-CN" sz="2000" dirty="0">
                <a:latin typeface="Times" panose="02020603050405020304" pitchFamily="18" charset="0"/>
              </a:rPr>
              <a:t>/2)+</a:t>
            </a:r>
            <a:r>
              <a:rPr lang="en-US" altLang="zh-CN" sz="2000" dirty="0">
                <a:latin typeface="Times" panose="02020603050405020304" pitchFamily="18" charset="0"/>
                <a:sym typeface="Symbol" panose="05050102010706020507" pitchFamily="18" charset="2"/>
              </a:rPr>
              <a:t></a:t>
            </a:r>
            <a:r>
              <a:rPr lang="en-US" altLang="zh-CN" sz="2000" dirty="0">
                <a:latin typeface="Times" panose="02020603050405020304" pitchFamily="18" charset="0"/>
              </a:rPr>
              <a:t>(</a:t>
            </a:r>
            <a:r>
              <a:rPr lang="en-US" altLang="zh-CN" sz="2000" i="1" dirty="0">
                <a:latin typeface="Times" panose="02020603050405020304" pitchFamily="18" charset="0"/>
              </a:rPr>
              <a:t>n</a:t>
            </a:r>
            <a:r>
              <a:rPr lang="en-US" altLang="zh-CN" sz="2000" dirty="0">
                <a:latin typeface="Times" panose="02020603050405020304" pitchFamily="18" charset="0"/>
              </a:rPr>
              <a:t>) = </a:t>
            </a:r>
            <a:r>
              <a:rPr lang="en-US" altLang="zh-CN" sz="2000" dirty="0">
                <a:latin typeface="Times" panose="02020603050405020304" pitchFamily="18" charset="0"/>
                <a:sym typeface="Symbol" panose="05050102010706020507" pitchFamily="18" charset="2"/>
              </a:rPr>
              <a:t></a:t>
            </a:r>
            <a:r>
              <a:rPr lang="en-US" altLang="zh-CN" sz="2000" dirty="0">
                <a:latin typeface="Times" panose="02020603050405020304" pitchFamily="18" charset="0"/>
              </a:rPr>
              <a:t>(</a:t>
            </a:r>
            <a:r>
              <a:rPr lang="en-US" altLang="zh-CN" sz="2000" i="1" dirty="0" err="1">
                <a:latin typeface="Times" panose="02020603050405020304" pitchFamily="18" charset="0"/>
              </a:rPr>
              <a:t>n</a:t>
            </a:r>
            <a:r>
              <a:rPr lang="en-US" altLang="zh-CN" sz="2000" dirty="0" err="1">
                <a:latin typeface="Times" panose="02020603050405020304" pitchFamily="18" charset="0"/>
              </a:rPr>
              <a:t>lg</a:t>
            </a:r>
            <a:r>
              <a:rPr lang="en-US" altLang="zh-CN" sz="2000" i="1" dirty="0" err="1">
                <a:latin typeface="Times" panose="02020603050405020304" pitchFamily="18" charset="0"/>
              </a:rPr>
              <a:t>n</a:t>
            </a:r>
            <a:r>
              <a:rPr lang="en-US" altLang="zh-CN" sz="2000" dirty="0">
                <a:latin typeface="Times" panose="02020603050405020304" pitchFamily="18" charset="0"/>
              </a:rPr>
              <a:t>)</a:t>
            </a:r>
          </a:p>
        </p:txBody>
      </p:sp>
      <mc:AlternateContent xmlns:mc="http://schemas.openxmlformats.org/markup-compatibility/2006">
        <mc:Choice xmlns:a14="http://schemas.microsoft.com/office/drawing/2010/main" Requires="a14">
          <p:sp>
            <p:nvSpPr>
              <p:cNvPr id="27" name="副标题 2">
                <a:extLst>
                  <a:ext uri="{FF2B5EF4-FFF2-40B4-BE49-F238E27FC236}">
                    <a16:creationId xmlns:a16="http://schemas.microsoft.com/office/drawing/2014/main" id="{48878A7A-9E36-47F4-A06D-D2B45F60B014}"/>
                  </a:ext>
                </a:extLst>
              </p:cNvPr>
              <p:cNvSpPr txBox="1">
                <a:spLocks/>
              </p:cNvSpPr>
              <p:nvPr/>
            </p:nvSpPr>
            <p:spPr>
              <a:xfrm>
                <a:off x="685799" y="2871538"/>
                <a:ext cx="8052453" cy="3441394"/>
              </a:xfrm>
              <a:prstGeom prst="rect">
                <a:avLst/>
              </a:prstGeom>
              <a:ln w="19050">
                <a:solidFill>
                  <a:schemeClr val="accent1">
                    <a:shade val="50000"/>
                  </a:schemeClr>
                </a:solidFill>
              </a:ln>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latin typeface="Times" panose="02020603050405020304" pitchFamily="18" charset="0"/>
                  </a:rPr>
                  <a:t>Algorithm</a:t>
                </a:r>
                <a:r>
                  <a:rPr lang="en-US" sz="2000" dirty="0">
                    <a:latin typeface="Times" panose="02020603050405020304" pitchFamily="18" charset="0"/>
                  </a:rPr>
                  <a:t> </a:t>
                </a:r>
                <a:r>
                  <a:rPr lang="en-US" sz="2000" cap="small" dirty="0">
                    <a:latin typeface="Times" panose="02020603050405020304" pitchFamily="18" charset="0"/>
                  </a:rPr>
                  <a:t>LargestIncrease</a:t>
                </a:r>
                <a:r>
                  <a:rPr lang="en-US" sz="2000" dirty="0">
                    <a:latin typeface="Times" panose="02020603050405020304" pitchFamily="18" charset="0"/>
                  </a:rPr>
                  <a:t>(</a:t>
                </a:r>
                <a:r>
                  <a:rPr lang="en-US" sz="2000" i="1" dirty="0">
                    <a:latin typeface="Times" panose="02020603050405020304" pitchFamily="18" charset="0"/>
                  </a:rPr>
                  <a:t>A</a:t>
                </a:r>
                <a:r>
                  <a:rPr lang="en-US" sz="2000" dirty="0">
                    <a:latin typeface="Times" panose="02020603050405020304" pitchFamily="18" charset="0"/>
                  </a:rPr>
                  <a:t>[], </a:t>
                </a:r>
                <a:r>
                  <a:rPr lang="en-US" sz="2000" i="1" dirty="0">
                    <a:latin typeface="Times" panose="02020603050405020304" pitchFamily="18" charset="0"/>
                  </a:rPr>
                  <a:t>low</a:t>
                </a:r>
                <a:r>
                  <a:rPr lang="en-US" sz="2000" dirty="0">
                    <a:latin typeface="Times" panose="02020603050405020304" pitchFamily="18" charset="0"/>
                  </a:rPr>
                  <a:t>, </a:t>
                </a:r>
                <a:r>
                  <a:rPr lang="en-US" sz="2000" i="1" dirty="0">
                    <a:latin typeface="Times" panose="02020603050405020304" pitchFamily="18" charset="0"/>
                  </a:rPr>
                  <a:t>high</a:t>
                </a:r>
                <a:r>
                  <a:rPr lang="en-US" sz="2000" dirty="0">
                    <a:latin typeface="Times" panose="02020603050405020304" pitchFamily="18" charset="0"/>
                  </a:rPr>
                  <a:t>)</a:t>
                </a:r>
              </a:p>
              <a:p>
                <a:pPr marL="0" indent="0">
                  <a:lnSpc>
                    <a:spcPct val="110000"/>
                  </a:lnSpc>
                  <a:spcBef>
                    <a:spcPts val="600"/>
                  </a:spcBef>
                  <a:buNone/>
                </a:pPr>
                <a:r>
                  <a:rPr lang="en-US" sz="2000" dirty="0">
                    <a:latin typeface="Times" panose="02020603050405020304" pitchFamily="18" charset="0"/>
                  </a:rPr>
                  <a:t>1    </a:t>
                </a:r>
                <a:r>
                  <a:rPr lang="en-US" sz="2000" b="1" cap="small" dirty="0">
                    <a:latin typeface="Times" panose="02020603050405020304" pitchFamily="18" charset="0"/>
                  </a:rPr>
                  <a:t>if</a:t>
                </a:r>
                <a:r>
                  <a:rPr lang="en-US" sz="2000" dirty="0">
                    <a:latin typeface="Times" panose="02020603050405020304" pitchFamily="18" charset="0"/>
                  </a:rPr>
                  <a:t> (</a:t>
                </a:r>
                <a:r>
                  <a:rPr lang="en-US" sz="2000" i="1" dirty="0">
                    <a:latin typeface="Times" panose="02020603050405020304" pitchFamily="18" charset="0"/>
                  </a:rPr>
                  <a:t>high</a:t>
                </a:r>
                <a:r>
                  <a:rPr lang="en-US" sz="2000" dirty="0">
                    <a:latin typeface="Times" panose="02020603050405020304" pitchFamily="18" charset="0"/>
                  </a:rPr>
                  <a:t> == </a:t>
                </a:r>
                <a:r>
                  <a:rPr lang="en-US" sz="2000" i="1" dirty="0">
                    <a:latin typeface="Times" panose="02020603050405020304" pitchFamily="18" charset="0"/>
                  </a:rPr>
                  <a:t>low</a:t>
                </a:r>
                <a:r>
                  <a:rPr lang="en-US" sz="2000" dirty="0">
                    <a:latin typeface="Times" panose="02020603050405020304" pitchFamily="18" charset="0"/>
                  </a:rPr>
                  <a:t>) </a:t>
                </a:r>
              </a:p>
              <a:p>
                <a:pPr marL="0" indent="0">
                  <a:lnSpc>
                    <a:spcPct val="110000"/>
                  </a:lnSpc>
                  <a:spcBef>
                    <a:spcPts val="100"/>
                  </a:spcBef>
                  <a:buNone/>
                </a:pPr>
                <a:r>
                  <a:rPr lang="en-US" sz="2000" dirty="0">
                    <a:latin typeface="Times" panose="02020603050405020304" pitchFamily="18" charset="0"/>
                  </a:rPr>
                  <a:t>2       </a:t>
                </a:r>
                <a:r>
                  <a:rPr lang="en-US" sz="2000" b="1" cap="small" dirty="0">
                    <a:latin typeface="Times" panose="02020603050405020304" pitchFamily="18" charset="0"/>
                  </a:rPr>
                  <a:t>then</a:t>
                </a:r>
                <a:r>
                  <a:rPr lang="en-US" sz="2000" b="1" dirty="0">
                    <a:latin typeface="Times" panose="02020603050405020304" pitchFamily="18" charset="0"/>
                  </a:rPr>
                  <a:t> </a:t>
                </a:r>
                <a:r>
                  <a:rPr lang="en-US" sz="2000" b="1" cap="small" dirty="0">
                    <a:latin typeface="Times" panose="02020603050405020304" pitchFamily="18" charset="0"/>
                  </a:rPr>
                  <a:t>return</a:t>
                </a:r>
                <a:r>
                  <a:rPr lang="en-US" sz="2000" dirty="0">
                    <a:latin typeface="Times" panose="02020603050405020304" pitchFamily="18" charset="0"/>
                  </a:rPr>
                  <a:t> (low, high, A[low])    //base case, one element</a:t>
                </a:r>
                <a:r>
                  <a:rPr lang="en-US" altLang="zh-CN" sz="2000" dirty="0">
                    <a:latin typeface="Times" panose="02020603050405020304" pitchFamily="18" charset="0"/>
                  </a:rPr>
                  <a:t> only </a:t>
                </a:r>
                <a:endParaRPr lang="en-US" sz="2000" dirty="0">
                  <a:latin typeface="Times" panose="02020603050405020304" pitchFamily="18" charset="0"/>
                </a:endParaRPr>
              </a:p>
              <a:p>
                <a:pPr marL="0" indent="0">
                  <a:lnSpc>
                    <a:spcPct val="110000"/>
                  </a:lnSpc>
                  <a:spcBef>
                    <a:spcPts val="100"/>
                  </a:spcBef>
                  <a:buNone/>
                </a:pPr>
                <a:r>
                  <a:rPr lang="en-US" sz="2000" dirty="0">
                    <a:latin typeface="Times" panose="02020603050405020304" pitchFamily="18" charset="0"/>
                  </a:rPr>
                  <a:t>3    </a:t>
                </a:r>
                <a:r>
                  <a:rPr lang="en-US" sz="2000" b="1" cap="small" dirty="0">
                    <a:latin typeface="Times" panose="02020603050405020304" pitchFamily="18" charset="0"/>
                  </a:rPr>
                  <a:t>else</a:t>
                </a:r>
                <a:r>
                  <a:rPr lang="en-US" sz="2000" dirty="0">
                    <a:latin typeface="Times" panose="02020603050405020304" pitchFamily="18" charset="0"/>
                  </a:rPr>
                  <a:t> </a:t>
                </a:r>
                <a:r>
                  <a:rPr lang="en-US" sz="2000" i="1" dirty="0">
                    <a:latin typeface="Times" panose="02020603050405020304" pitchFamily="18" charset="0"/>
                  </a:rPr>
                  <a:t>mid</a:t>
                </a:r>
                <a:r>
                  <a:rPr lang="en-US" sz="2000" dirty="0">
                    <a:latin typeface="Times" panose="02020603050405020304" pitchFamily="18" charset="0"/>
                  </a:rPr>
                  <a:t> </a:t>
                </a:r>
                <a:r>
                  <a:rPr lang="en-US" sz="2000" dirty="0">
                    <a:latin typeface="Times" panose="02020603050405020304" pitchFamily="18" charset="0"/>
                    <a:sym typeface="Symbol" panose="05050102010706020507" pitchFamily="18" charset="2"/>
                  </a:rPr>
                  <a:t> (</a:t>
                </a:r>
                <a:r>
                  <a:rPr lang="en-US" sz="2000" i="1" dirty="0">
                    <a:latin typeface="Times" panose="02020603050405020304" pitchFamily="18" charset="0"/>
                    <a:sym typeface="Symbol" panose="05050102010706020507" pitchFamily="18" charset="2"/>
                  </a:rPr>
                  <a:t>low</a:t>
                </a:r>
                <a:r>
                  <a:rPr lang="en-US" sz="2000" dirty="0">
                    <a:latin typeface="Times" panose="02020603050405020304" pitchFamily="18" charset="0"/>
                    <a:sym typeface="Symbol" panose="05050102010706020507" pitchFamily="18" charset="2"/>
                  </a:rPr>
                  <a:t>+</a:t>
                </a:r>
                <a:r>
                  <a:rPr lang="en-US" sz="2000" i="1" dirty="0">
                    <a:latin typeface="Times" panose="02020603050405020304" pitchFamily="18" charset="0"/>
                    <a:sym typeface="Symbol" panose="05050102010706020507" pitchFamily="18" charset="2"/>
                  </a:rPr>
                  <a:t>high</a:t>
                </a:r>
                <a:r>
                  <a:rPr lang="en-US" sz="2000" dirty="0">
                    <a:latin typeface="Times" panose="02020603050405020304" pitchFamily="18" charset="0"/>
                    <a:sym typeface="Symbol" panose="05050102010706020507" pitchFamily="18" charset="2"/>
                  </a:rPr>
                  <a:t>)/2</a:t>
                </a:r>
              </a:p>
              <a:p>
                <a:pPr marL="457200" indent="-457200">
                  <a:lnSpc>
                    <a:spcPct val="110000"/>
                  </a:lnSpc>
                  <a:spcBef>
                    <a:spcPts val="100"/>
                  </a:spcBef>
                  <a:buFont typeface="Arial" pitchFamily="34" charset="0"/>
                  <a:buAutoNum type="arabicPlain" startAt="4"/>
                </a:pPr>
                <a:r>
                  <a:rPr lang="en-US" sz="2000" dirty="0">
                    <a:latin typeface="Times" panose="02020603050405020304" pitchFamily="18" charset="0"/>
                  </a:rPr>
                  <a:t>  (</a:t>
                </a:r>
                <a:r>
                  <a:rPr lang="en-US" sz="2000" i="1" dirty="0">
                    <a:latin typeface="Times" panose="02020603050405020304" pitchFamily="18" charset="0"/>
                  </a:rPr>
                  <a:t>i</a:t>
                </a:r>
                <a:r>
                  <a:rPr lang="en-US" sz="2600" i="1" baseline="-25000" dirty="0">
                    <a:latin typeface="Times" panose="02020603050405020304" pitchFamily="18" charset="0"/>
                  </a:rPr>
                  <a:t>l</a:t>
                </a:r>
                <a:r>
                  <a:rPr lang="en-US" sz="2000" dirty="0">
                    <a:latin typeface="Times" panose="02020603050405020304" pitchFamily="18" charset="0"/>
                  </a:rPr>
                  <a:t>, </a:t>
                </a:r>
                <a:r>
                  <a:rPr lang="en-US" sz="2000" i="1" dirty="0">
                    <a:latin typeface="Times" panose="02020603050405020304" pitchFamily="18" charset="0"/>
                  </a:rPr>
                  <a:t>j</a:t>
                </a:r>
                <a:r>
                  <a:rPr lang="en-US" sz="2600" i="1" baseline="-25000" dirty="0">
                    <a:latin typeface="Times" panose="02020603050405020304" pitchFamily="18" charset="0"/>
                  </a:rPr>
                  <a:t>l</a:t>
                </a:r>
                <a:r>
                  <a:rPr lang="en-US" sz="2000" dirty="0">
                    <a:latin typeface="Times" panose="02020603050405020304" pitchFamily="18" charset="0"/>
                  </a:rPr>
                  <a:t>, </a:t>
                </a:r>
                <a:r>
                  <a:rPr lang="en-US" sz="2000" i="1" dirty="0">
                    <a:latin typeface="Times" panose="02020603050405020304" pitchFamily="18" charset="0"/>
                  </a:rPr>
                  <a:t>m</a:t>
                </a:r>
                <a:r>
                  <a:rPr lang="en-US" sz="2600" i="1" baseline="-25000" dirty="0">
                    <a:latin typeface="Times" panose="02020603050405020304" pitchFamily="18" charset="0"/>
                  </a:rPr>
                  <a:t>l</a:t>
                </a:r>
                <a:r>
                  <a:rPr lang="en-US" sz="2000" dirty="0">
                    <a:latin typeface="Times" panose="02020603050405020304" pitchFamily="18" charset="0"/>
                  </a:rPr>
                  <a:t>)  </a:t>
                </a:r>
                <a:r>
                  <a:rPr lang="en-US" sz="2000" dirty="0">
                    <a:latin typeface="Times" panose="02020603050405020304" pitchFamily="18" charset="0"/>
                    <a:sym typeface="Symbol" panose="05050102010706020507" pitchFamily="18" charset="2"/>
                  </a:rPr>
                  <a:t> </a:t>
                </a:r>
                <a:r>
                  <a:rPr lang="en-US" sz="2000" cap="small" dirty="0">
                    <a:latin typeface="Times" panose="02020603050405020304" pitchFamily="18" charset="0"/>
                  </a:rPr>
                  <a:t>LargestIncrease(</a:t>
                </a:r>
                <a:r>
                  <a:rPr lang="en-US" sz="2000" i="1" cap="small" dirty="0">
                    <a:latin typeface="Times" panose="02020603050405020304" pitchFamily="18" charset="0"/>
                  </a:rPr>
                  <a:t>A</a:t>
                </a:r>
                <a:r>
                  <a:rPr lang="en-US" sz="2000" cap="small" dirty="0">
                    <a:latin typeface="Times" panose="02020603050405020304" pitchFamily="18" charset="0"/>
                  </a:rPr>
                  <a:t>, </a:t>
                </a:r>
                <a:r>
                  <a:rPr lang="en-US" sz="2000" i="1" dirty="0">
                    <a:latin typeface="Times" panose="02020603050405020304" pitchFamily="18" charset="0"/>
                  </a:rPr>
                  <a:t>low</a:t>
                </a:r>
                <a:r>
                  <a:rPr lang="en-US" sz="2000" dirty="0">
                    <a:latin typeface="Times" panose="02020603050405020304" pitchFamily="18" charset="0"/>
                  </a:rPr>
                  <a:t>, </a:t>
                </a:r>
                <a:r>
                  <a:rPr lang="en-US" sz="2000" i="1" dirty="0">
                    <a:latin typeface="Times" panose="02020603050405020304" pitchFamily="18" charset="0"/>
                  </a:rPr>
                  <a:t>mid</a:t>
                </a:r>
                <a:r>
                  <a:rPr lang="en-US" sz="2000" cap="small" dirty="0">
                    <a:latin typeface="Times" panose="02020603050405020304" pitchFamily="18" charset="0"/>
                  </a:rPr>
                  <a:t>)         //</a:t>
                </a:r>
                <a:r>
                  <a:rPr lang="zh-CN" altLang="en-US" sz="2000" cap="small" dirty="0">
                    <a:latin typeface="Times" panose="02020603050405020304" pitchFamily="18" charset="0"/>
                  </a:rPr>
                  <a:t>求</a:t>
                </a:r>
                <a:r>
                  <a:rPr lang="en-US" altLang="zh-CN" sz="2000" i="1" dirty="0">
                    <a:latin typeface="Times" panose="02020603050405020304" pitchFamily="18" charset="0"/>
                  </a:rPr>
                  <a:t>mid</a:t>
                </a:r>
                <a:r>
                  <a:rPr lang="zh-CN" altLang="en-US" sz="2000" cap="small" dirty="0">
                    <a:latin typeface="Times" panose="02020603050405020304" pitchFamily="18" charset="0"/>
                  </a:rPr>
                  <a:t>左侧最大子数组</a:t>
                </a:r>
                <a:endParaRPr lang="en-US" sz="2000" cap="small" dirty="0">
                  <a:latin typeface="Times" panose="02020603050405020304" pitchFamily="18" charset="0"/>
                </a:endParaRPr>
              </a:p>
              <a:p>
                <a:pPr marL="457200" indent="-457200">
                  <a:lnSpc>
                    <a:spcPct val="110000"/>
                  </a:lnSpc>
                  <a:spcBef>
                    <a:spcPts val="100"/>
                  </a:spcBef>
                  <a:buFont typeface="Arial" pitchFamily="34" charset="0"/>
                  <a:buAutoNum type="arabicPlain" startAt="4"/>
                </a:pPr>
                <a:r>
                  <a:rPr lang="en-US" sz="2000" dirty="0">
                    <a:latin typeface="Times" panose="02020603050405020304" pitchFamily="18" charset="0"/>
                  </a:rPr>
                  <a:t>  (</a:t>
                </a:r>
                <a:r>
                  <a:rPr lang="en-US" sz="2000" i="1" dirty="0">
                    <a:latin typeface="Times" panose="02020603050405020304" pitchFamily="18" charset="0"/>
                  </a:rPr>
                  <a:t>i</a:t>
                </a:r>
                <a:r>
                  <a:rPr lang="en-US" altLang="zh-CN" i="1" baseline="-15000" dirty="0">
                    <a:latin typeface="Times" panose="02020603050405020304" pitchFamily="18" charset="0"/>
                  </a:rPr>
                  <a:t>r</a:t>
                </a:r>
                <a:r>
                  <a:rPr lang="en-US" sz="2000" dirty="0">
                    <a:latin typeface="Times" panose="02020603050405020304" pitchFamily="18" charset="0"/>
                  </a:rPr>
                  <a:t>, </a:t>
                </a:r>
                <a:r>
                  <a:rPr lang="en-US" sz="2000" i="1" dirty="0">
                    <a:latin typeface="Times" panose="02020603050405020304" pitchFamily="18" charset="0"/>
                  </a:rPr>
                  <a:t>j</a:t>
                </a:r>
                <a:r>
                  <a:rPr lang="en-US" i="1" baseline="-15000" dirty="0">
                    <a:latin typeface="Times" panose="02020603050405020304" pitchFamily="18" charset="0"/>
                  </a:rPr>
                  <a:t>r</a:t>
                </a:r>
                <a:r>
                  <a:rPr lang="en-US" sz="2000" dirty="0">
                    <a:latin typeface="Times" panose="02020603050405020304" pitchFamily="18" charset="0"/>
                  </a:rPr>
                  <a:t>, </a:t>
                </a:r>
                <a:r>
                  <a:rPr lang="en-US" sz="2000" i="1" dirty="0">
                    <a:latin typeface="Times" panose="02020603050405020304" pitchFamily="18" charset="0"/>
                  </a:rPr>
                  <a:t>m</a:t>
                </a:r>
                <a:r>
                  <a:rPr lang="en-US" sz="2800" i="1" baseline="-15000" dirty="0">
                    <a:latin typeface="Times" panose="02020603050405020304" pitchFamily="18" charset="0"/>
                  </a:rPr>
                  <a:t>r</a:t>
                </a:r>
                <a:r>
                  <a:rPr lang="en-US" sz="2000" dirty="0">
                    <a:latin typeface="Times" panose="02020603050405020304" pitchFamily="18" charset="0"/>
                  </a:rPr>
                  <a:t>) </a:t>
                </a:r>
                <a:r>
                  <a:rPr lang="en-US" sz="2000" dirty="0">
                    <a:latin typeface="Times" panose="02020603050405020304" pitchFamily="18" charset="0"/>
                    <a:sym typeface="Symbol" panose="05050102010706020507" pitchFamily="18" charset="2"/>
                  </a:rPr>
                  <a:t> </a:t>
                </a:r>
                <a:r>
                  <a:rPr lang="en-US" sz="2000" cap="small" dirty="0">
                    <a:latin typeface="Times" panose="02020603050405020304" pitchFamily="18" charset="0"/>
                  </a:rPr>
                  <a:t>LargestIncrease(</a:t>
                </a:r>
                <a:r>
                  <a:rPr lang="en-US" sz="2000" i="1" cap="small" dirty="0">
                    <a:latin typeface="Times" panose="02020603050405020304" pitchFamily="18" charset="0"/>
                  </a:rPr>
                  <a:t>A</a:t>
                </a:r>
                <a:r>
                  <a:rPr lang="en-US" sz="2000" cap="small" dirty="0">
                    <a:latin typeface="Times" panose="02020603050405020304" pitchFamily="18" charset="0"/>
                  </a:rPr>
                  <a:t>, </a:t>
                </a:r>
                <a:r>
                  <a:rPr lang="en-US" sz="2000" i="1" dirty="0">
                    <a:latin typeface="Times" panose="02020603050405020304" pitchFamily="18" charset="0"/>
                  </a:rPr>
                  <a:t>mid+</a:t>
                </a:r>
                <a:r>
                  <a:rPr lang="en-US" sz="2000" dirty="0">
                    <a:latin typeface="Times" panose="02020603050405020304" pitchFamily="18" charset="0"/>
                  </a:rPr>
                  <a:t>1</a:t>
                </a:r>
                <a:r>
                  <a:rPr lang="en-US" sz="2000" i="1" dirty="0">
                    <a:latin typeface="Times" panose="02020603050405020304" pitchFamily="18" charset="0"/>
                  </a:rPr>
                  <a:t>, high</a:t>
                </a:r>
                <a:r>
                  <a:rPr lang="en-US" sz="2000" cap="small" dirty="0">
                    <a:latin typeface="Times" panose="02020603050405020304" pitchFamily="18" charset="0"/>
                  </a:rPr>
                  <a:t>)  //</a:t>
                </a:r>
                <a:r>
                  <a:rPr lang="zh-CN" altLang="en-US" sz="2000" cap="small" dirty="0">
                    <a:latin typeface="Times" panose="02020603050405020304" pitchFamily="18" charset="0"/>
                  </a:rPr>
                  <a:t>求</a:t>
                </a:r>
                <a:r>
                  <a:rPr lang="en-US" altLang="zh-CN" sz="2000" i="1" dirty="0">
                    <a:latin typeface="Times" panose="02020603050405020304" pitchFamily="18" charset="0"/>
                  </a:rPr>
                  <a:t>mid</a:t>
                </a:r>
                <a:r>
                  <a:rPr lang="zh-CN" altLang="en-US" sz="2000" cap="small" dirty="0">
                    <a:latin typeface="Times" panose="02020603050405020304" pitchFamily="18" charset="0"/>
                  </a:rPr>
                  <a:t>右侧最大子数组 </a:t>
                </a:r>
                <a:endParaRPr lang="en-US" sz="2000" cap="small" dirty="0">
                  <a:latin typeface="Times" panose="02020603050405020304" pitchFamily="18" charset="0"/>
                </a:endParaRPr>
              </a:p>
              <a:p>
                <a:pPr marL="457200" indent="-457200">
                  <a:lnSpc>
                    <a:spcPct val="110000"/>
                  </a:lnSpc>
                  <a:spcBef>
                    <a:spcPts val="100"/>
                  </a:spcBef>
                  <a:buFont typeface="Arial" pitchFamily="34" charset="0"/>
                  <a:buAutoNum type="arabicPlain" startAt="4"/>
                </a:pPr>
                <a:r>
                  <a:rPr lang="zh-CN" altLang="en-US" sz="2000" dirty="0">
                    <a:latin typeface="Times" panose="02020603050405020304" pitchFamily="18" charset="0"/>
                  </a:rPr>
                  <a:t>  找到</a:t>
                </a:r>
                <a:r>
                  <a:rPr lang="en-US" sz="2000" i="1" dirty="0">
                    <a:latin typeface="Times" panose="02020603050405020304" pitchFamily="18" charset="0"/>
                  </a:rPr>
                  <a:t>i</a:t>
                </a:r>
                <a:r>
                  <a:rPr lang="en-US" altLang="zh-CN" sz="2800" i="1" baseline="-15000" dirty="0">
                    <a:latin typeface="Times" panose="02020603050405020304" pitchFamily="18" charset="0"/>
                  </a:rPr>
                  <a:t>m</a:t>
                </a:r>
                <a:r>
                  <a:rPr lang="zh-CN" altLang="en-US" sz="2000" dirty="0">
                    <a:latin typeface="Times" panose="02020603050405020304" pitchFamily="18" charset="0"/>
                  </a:rPr>
                  <a:t>使得</a:t>
                </a:r>
                <a:r>
                  <a:rPr lang="en-US" altLang="zh-CN" sz="2000" i="1" dirty="0">
                    <a:latin typeface="Times" panose="02020603050405020304" pitchFamily="18" charset="0"/>
                  </a:rPr>
                  <a:t>L</a:t>
                </a:r>
                <a:r>
                  <a:rPr lang="en-US" altLang="zh-CN" sz="2000" dirty="0">
                    <a:latin typeface="Times" panose="02020603050405020304" pitchFamily="18" charset="0"/>
                  </a:rPr>
                  <a:t>=</a:t>
                </a:r>
                <a14:m>
                  <m:oMath xmlns:m="http://schemas.openxmlformats.org/officeDocument/2006/math">
                    <m:nary>
                      <m:naryPr>
                        <m:chr m:val="∑"/>
                        <m:limLoc m:val="subSup"/>
                        <m:ctrlPr>
                          <a:rPr lang="en-US" altLang="zh-CN" sz="2000" i="1" smtClean="0">
                            <a:latin typeface="Cambria Math" panose="02040503050406030204" pitchFamily="18" charset="0"/>
                          </a:rPr>
                        </m:ctrlPr>
                      </m:naryPr>
                      <m:sub>
                        <m:r>
                          <m:rPr>
                            <m:brk m:alnAt="25"/>
                          </m:rPr>
                          <a:rPr lang="en-US" altLang="zh-CN" sz="2000" i="1" smtClean="0">
                            <a:latin typeface="Cambria Math" panose="02040503050406030204" pitchFamily="18" charset="0"/>
                          </a:rPr>
                          <m:t>𝑘</m:t>
                        </m:r>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𝑖</m:t>
                            </m:r>
                          </m:e>
                          <m:sub>
                            <m:r>
                              <a:rPr lang="en-US" altLang="zh-CN" sz="2000" i="1" smtClean="0">
                                <a:latin typeface="Cambria Math" panose="02040503050406030204" pitchFamily="18" charset="0"/>
                              </a:rPr>
                              <m:t>𝑚</m:t>
                            </m:r>
                          </m:sub>
                        </m:sSub>
                      </m:sub>
                      <m:sup>
                        <m:r>
                          <a:rPr lang="en-US" altLang="zh-CN" sz="2000" i="1" smtClean="0">
                            <a:latin typeface="Cambria Math" panose="02040503050406030204" pitchFamily="18" charset="0"/>
                          </a:rPr>
                          <m:t>𝑚𝑖𝑑</m:t>
                        </m:r>
                      </m:sup>
                      <m:e>
                        <m:r>
                          <a:rPr lang="en-US" altLang="zh-CN" sz="2000" i="1" smtClean="0">
                            <a:latin typeface="Cambria Math" panose="02040503050406030204" pitchFamily="18" charset="0"/>
                          </a:rPr>
                          <m:t>𝐴</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𝑘</m:t>
                        </m:r>
                        <m:r>
                          <a:rPr lang="en-US" altLang="zh-CN" sz="2000" i="1" smtClean="0">
                            <a:latin typeface="Cambria Math" panose="02040503050406030204" pitchFamily="18" charset="0"/>
                          </a:rPr>
                          <m:t>]</m:t>
                        </m:r>
                      </m:e>
                    </m:nary>
                    <m:r>
                      <a:rPr lang="zh-CN" altLang="en-US" sz="2000" i="1">
                        <a:latin typeface="Cambria Math" panose="02040503050406030204" pitchFamily="18" charset="0"/>
                      </a:rPr>
                      <m:t>最大</m:t>
                    </m:r>
                  </m:oMath>
                </a14:m>
                <a:endParaRPr lang="en-US" sz="2000" dirty="0">
                  <a:latin typeface="Times" panose="02020603050405020304" pitchFamily="18" charset="0"/>
                </a:endParaRPr>
              </a:p>
              <a:p>
                <a:pPr marL="457200" indent="-457200">
                  <a:lnSpc>
                    <a:spcPct val="110000"/>
                  </a:lnSpc>
                  <a:spcBef>
                    <a:spcPts val="100"/>
                  </a:spcBef>
                  <a:buFont typeface="Arial" pitchFamily="34" charset="0"/>
                  <a:buAutoNum type="arabicPlain" startAt="4"/>
                </a:pPr>
                <a:r>
                  <a:rPr lang="zh-CN" altLang="en-US" sz="2000" dirty="0">
                    <a:latin typeface="Times" panose="02020603050405020304" pitchFamily="18" charset="0"/>
                  </a:rPr>
                  <a:t>  找到</a:t>
                </a:r>
                <a:r>
                  <a:rPr lang="en-US" altLang="zh-CN" sz="2000" i="1" dirty="0">
                    <a:latin typeface="Times" panose="02020603050405020304" pitchFamily="18" charset="0"/>
                  </a:rPr>
                  <a:t>j</a:t>
                </a:r>
                <a:r>
                  <a:rPr lang="en-US" altLang="zh-CN" sz="2800" i="1" baseline="-15000" dirty="0">
                    <a:latin typeface="Times" panose="02020603050405020304" pitchFamily="18" charset="0"/>
                  </a:rPr>
                  <a:t>m</a:t>
                </a:r>
                <a:r>
                  <a:rPr lang="zh-CN" altLang="en-US" sz="2000" dirty="0">
                    <a:latin typeface="Times" panose="02020603050405020304" pitchFamily="18" charset="0"/>
                  </a:rPr>
                  <a:t>使得</a:t>
                </a:r>
                <a:r>
                  <a:rPr lang="en-US" altLang="zh-CN" sz="2000" i="1" dirty="0">
                    <a:latin typeface="Times" panose="02020603050405020304" pitchFamily="18" charset="0"/>
                  </a:rPr>
                  <a:t>R</a:t>
                </a:r>
                <a:r>
                  <a:rPr lang="en-US" altLang="zh-CN" sz="2000" dirty="0">
                    <a:latin typeface="Times" panose="02020603050405020304" pitchFamily="18" charset="0"/>
                  </a:rPr>
                  <a:t>=</a:t>
                </a:r>
                <a14:m>
                  <m:oMath xmlns:m="http://schemas.openxmlformats.org/officeDocument/2006/math">
                    <m:nary>
                      <m:naryPr>
                        <m:chr m:val="∑"/>
                        <m:limLoc m:val="subSup"/>
                        <m:ctrlPr>
                          <a:rPr lang="en-US" altLang="zh-CN" sz="2000" i="1" smtClean="0">
                            <a:latin typeface="Cambria Math" panose="02040503050406030204" pitchFamily="18" charset="0"/>
                          </a:rPr>
                        </m:ctrlPr>
                      </m:naryPr>
                      <m:sub>
                        <m:r>
                          <m:rPr>
                            <m:brk m:alnAt="25"/>
                          </m:rPr>
                          <a:rPr lang="en-US" altLang="zh-CN" sz="2000" i="1" smtClean="0">
                            <a:latin typeface="Cambria Math" panose="02040503050406030204" pitchFamily="18" charset="0"/>
                          </a:rPr>
                          <m:t>𝑘</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𝑚𝑖𝑑</m:t>
                        </m:r>
                        <m:r>
                          <a:rPr lang="en-US" altLang="zh-CN" sz="2000" i="1" smtClean="0">
                            <a:latin typeface="Cambria Math" panose="02040503050406030204" pitchFamily="18" charset="0"/>
                          </a:rPr>
                          <m:t>+1</m:t>
                        </m:r>
                      </m:sub>
                      <m:sup>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𝑗</m:t>
                            </m:r>
                          </m:e>
                          <m:sub>
                            <m:r>
                              <a:rPr lang="en-US" altLang="zh-CN" sz="2000" i="1" smtClean="0">
                                <a:latin typeface="Cambria Math" panose="02040503050406030204" pitchFamily="18" charset="0"/>
                              </a:rPr>
                              <m:t>𝑚</m:t>
                            </m:r>
                          </m:sub>
                        </m:sSub>
                      </m:sup>
                      <m:e>
                        <m:r>
                          <a:rPr lang="en-US" altLang="zh-CN" sz="2000" i="1" smtClean="0">
                            <a:latin typeface="Cambria Math" panose="02040503050406030204" pitchFamily="18" charset="0"/>
                          </a:rPr>
                          <m:t>𝐴</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𝑘</m:t>
                        </m:r>
                        <m:r>
                          <a:rPr lang="en-US" altLang="zh-CN" sz="2000" i="1" smtClean="0">
                            <a:latin typeface="Cambria Math" panose="02040503050406030204" pitchFamily="18" charset="0"/>
                          </a:rPr>
                          <m:t>]</m:t>
                        </m:r>
                      </m:e>
                    </m:nary>
                    <m:r>
                      <a:rPr lang="zh-CN" altLang="en-US" sz="2000" i="1">
                        <a:latin typeface="Cambria Math" panose="02040503050406030204" pitchFamily="18" charset="0"/>
                      </a:rPr>
                      <m:t>最大</m:t>
                    </m:r>
                  </m:oMath>
                </a14:m>
                <a:endParaRPr lang="en-US" sz="2000" dirty="0">
                  <a:latin typeface="Times" panose="02020603050405020304" pitchFamily="18" charset="0"/>
                </a:endParaRPr>
              </a:p>
              <a:p>
                <a:pPr marL="457200" indent="-457200">
                  <a:lnSpc>
                    <a:spcPct val="110000"/>
                  </a:lnSpc>
                  <a:spcBef>
                    <a:spcPts val="100"/>
                  </a:spcBef>
                  <a:buFont typeface="Arial" pitchFamily="34" charset="0"/>
                  <a:buAutoNum type="arabicPlain" startAt="4"/>
                </a:pPr>
                <a:r>
                  <a:rPr lang="en-US" altLang="zh-CN" sz="2000" cap="small" dirty="0">
                    <a:latin typeface="Times" panose="02020603050405020304" pitchFamily="18" charset="0"/>
                  </a:rPr>
                  <a:t>  </a:t>
                </a:r>
                <a:r>
                  <a:rPr lang="en-US" altLang="zh-CN" sz="2000" b="1" cap="small" dirty="0">
                    <a:latin typeface="Times" panose="02020603050405020304" pitchFamily="18" charset="0"/>
                  </a:rPr>
                  <a:t>if</a:t>
                </a:r>
                <a:r>
                  <a:rPr lang="zh-CN" altLang="en-US" sz="2000" dirty="0">
                    <a:latin typeface="Times" panose="02020603050405020304" pitchFamily="18" charset="0"/>
                  </a:rPr>
                  <a:t> </a:t>
                </a:r>
                <a:r>
                  <a:rPr lang="en-US" altLang="zh-CN" sz="2000" dirty="0">
                    <a:latin typeface="Times" panose="02020603050405020304" pitchFamily="18" charset="0"/>
                  </a:rPr>
                  <a:t>(</a:t>
                </a:r>
                <a:r>
                  <a:rPr lang="en-US" sz="2000" i="1" dirty="0">
                    <a:latin typeface="Times" panose="02020603050405020304" pitchFamily="18" charset="0"/>
                  </a:rPr>
                  <a:t>m</a:t>
                </a:r>
                <a:r>
                  <a:rPr lang="en-US" sz="3100" i="1" baseline="-15000" dirty="0">
                    <a:latin typeface="Times" panose="02020603050405020304" pitchFamily="18" charset="0"/>
                  </a:rPr>
                  <a:t>l</a:t>
                </a:r>
                <a:r>
                  <a:rPr lang="zh-CN" altLang="en-US" sz="2800" i="1" baseline="-25000" dirty="0">
                    <a:latin typeface="Times" panose="02020603050405020304" pitchFamily="18" charset="0"/>
                  </a:rPr>
                  <a:t> </a:t>
                </a:r>
                <a:r>
                  <a:rPr lang="en-US" altLang="zh-CN" sz="2000" dirty="0">
                    <a:latin typeface="Times" panose="02020603050405020304" pitchFamily="18" charset="0"/>
                    <a:sym typeface="Symbol" panose="05050102010706020507" pitchFamily="18" charset="2"/>
                  </a:rPr>
                  <a:t></a:t>
                </a:r>
                <a:r>
                  <a:rPr lang="en-US" altLang="zh-CN" sz="2000" dirty="0">
                    <a:latin typeface="Times" panose="02020603050405020304" pitchFamily="18" charset="0"/>
                  </a:rPr>
                  <a:t> </a:t>
                </a:r>
                <a:r>
                  <a:rPr lang="en-US" sz="2000" i="1" dirty="0" err="1">
                    <a:latin typeface="Times" panose="02020603050405020304" pitchFamily="18" charset="0"/>
                  </a:rPr>
                  <a:t>m</a:t>
                </a:r>
                <a:r>
                  <a:rPr lang="en-US" sz="3100" i="1" baseline="-15000" dirty="0" err="1">
                    <a:latin typeface="Times" panose="02020603050405020304" pitchFamily="18" charset="0"/>
                  </a:rPr>
                  <a:t>r</a:t>
                </a:r>
                <a:r>
                  <a:rPr lang="en-US" altLang="zh-CN" sz="2000" dirty="0">
                    <a:latin typeface="Times" panose="02020603050405020304" pitchFamily="18" charset="0"/>
                  </a:rPr>
                  <a:t> and </a:t>
                </a:r>
                <a:r>
                  <a:rPr lang="en-US" sz="2000" i="1" dirty="0">
                    <a:latin typeface="Times" panose="02020603050405020304" pitchFamily="18" charset="0"/>
                  </a:rPr>
                  <a:t>m</a:t>
                </a:r>
                <a:r>
                  <a:rPr lang="en-US" sz="3100" i="1" baseline="-15000" dirty="0">
                    <a:latin typeface="Times" panose="02020603050405020304" pitchFamily="18" charset="0"/>
                  </a:rPr>
                  <a:t>l</a:t>
                </a:r>
                <a:r>
                  <a:rPr lang="en-US" sz="2800" i="1" baseline="-25000" dirty="0">
                    <a:latin typeface="Times" panose="02020603050405020304" pitchFamily="18" charset="0"/>
                  </a:rPr>
                  <a:t> </a:t>
                </a:r>
                <a:r>
                  <a:rPr lang="en-US" altLang="zh-CN" sz="2000" dirty="0">
                    <a:latin typeface="Times" panose="02020603050405020304" pitchFamily="18" charset="0"/>
                    <a:sym typeface="Symbol" panose="05050102010706020507" pitchFamily="18" charset="2"/>
                  </a:rPr>
                  <a:t> </a:t>
                </a:r>
                <a:r>
                  <a:rPr lang="en-US" altLang="zh-CN" sz="2000" i="1" dirty="0">
                    <a:latin typeface="Times" panose="02020603050405020304" pitchFamily="18" charset="0"/>
                  </a:rPr>
                  <a:t>L</a:t>
                </a:r>
                <a:r>
                  <a:rPr lang="en-US" altLang="zh-CN" sz="2000" dirty="0">
                    <a:latin typeface="Times" panose="02020603050405020304" pitchFamily="18" charset="0"/>
                  </a:rPr>
                  <a:t>+</a:t>
                </a:r>
                <a:r>
                  <a:rPr lang="en-US" altLang="zh-CN" sz="2000" i="1" dirty="0">
                    <a:latin typeface="Times" panose="02020603050405020304" pitchFamily="18" charset="0"/>
                  </a:rPr>
                  <a:t>R</a:t>
                </a:r>
                <a:r>
                  <a:rPr lang="en-US" altLang="zh-CN" sz="2000" dirty="0">
                    <a:latin typeface="Times" panose="02020603050405020304" pitchFamily="18" charset="0"/>
                  </a:rPr>
                  <a:t>), </a:t>
                </a:r>
                <a:r>
                  <a:rPr lang="en-US" altLang="zh-CN" sz="2000" b="1" cap="small" dirty="0">
                    <a:latin typeface="Times" panose="02020603050405020304" pitchFamily="18" charset="0"/>
                  </a:rPr>
                  <a:t>then</a:t>
                </a:r>
                <a:r>
                  <a:rPr lang="en-US" altLang="zh-CN" sz="2000" dirty="0">
                    <a:latin typeface="Times" panose="02020603050405020304" pitchFamily="18" charset="0"/>
                  </a:rPr>
                  <a:t> </a:t>
                </a:r>
                <a:r>
                  <a:rPr lang="en-US" altLang="zh-CN" sz="2000" i="1" dirty="0" err="1">
                    <a:latin typeface="Times" panose="02020603050405020304" pitchFamily="18" charset="0"/>
                  </a:rPr>
                  <a:t>i</a:t>
                </a:r>
                <a:r>
                  <a:rPr lang="en-US" altLang="zh-CN" sz="2000" dirty="0">
                    <a:latin typeface="Times" panose="02020603050405020304" pitchFamily="18" charset="0"/>
                  </a:rPr>
                  <a:t> </a:t>
                </a:r>
                <a:r>
                  <a:rPr lang="en-US" altLang="zh-CN" sz="2000" dirty="0">
                    <a:latin typeface="Times" panose="02020603050405020304" pitchFamily="18" charset="0"/>
                    <a:sym typeface="Symbol" panose="05050102010706020507" pitchFamily="18" charset="2"/>
                  </a:rPr>
                  <a:t></a:t>
                </a:r>
                <a:r>
                  <a:rPr lang="en-US" sz="2000" i="1" dirty="0">
                    <a:latin typeface="Times" panose="02020603050405020304" pitchFamily="18" charset="0"/>
                  </a:rPr>
                  <a:t> i</a:t>
                </a:r>
                <a:r>
                  <a:rPr lang="en-US" sz="3100" i="1" baseline="-15000" dirty="0">
                    <a:latin typeface="Times" panose="02020603050405020304" pitchFamily="18" charset="0"/>
                  </a:rPr>
                  <a:t>l</a:t>
                </a:r>
                <a:r>
                  <a:rPr lang="en-US" sz="2000" dirty="0">
                    <a:latin typeface="Times" panose="02020603050405020304" pitchFamily="18" charset="0"/>
                  </a:rPr>
                  <a:t>, </a:t>
                </a:r>
                <a:r>
                  <a:rPr lang="en-US" sz="2000" i="1" dirty="0">
                    <a:latin typeface="Times" panose="02020603050405020304" pitchFamily="18" charset="0"/>
                  </a:rPr>
                  <a:t>j</a:t>
                </a:r>
                <a:r>
                  <a:rPr lang="en-US" altLang="zh-CN" sz="2000" dirty="0">
                    <a:latin typeface="Times" panose="02020603050405020304" pitchFamily="18" charset="0"/>
                    <a:sym typeface="Symbol" panose="05050102010706020507" pitchFamily="18" charset="2"/>
                  </a:rPr>
                  <a:t> </a:t>
                </a:r>
                <a:r>
                  <a:rPr lang="en-US" sz="2000" dirty="0">
                    <a:latin typeface="Times" panose="02020603050405020304" pitchFamily="18" charset="0"/>
                  </a:rPr>
                  <a:t> </a:t>
                </a:r>
                <a:r>
                  <a:rPr lang="en-US" sz="2000" i="1" dirty="0" err="1">
                    <a:latin typeface="Times" panose="02020603050405020304" pitchFamily="18" charset="0"/>
                  </a:rPr>
                  <a:t>j</a:t>
                </a:r>
                <a:r>
                  <a:rPr lang="en-US" sz="3100" i="1" baseline="-15000" dirty="0" err="1">
                    <a:latin typeface="Times" panose="02020603050405020304" pitchFamily="18" charset="0"/>
                  </a:rPr>
                  <a:t>l</a:t>
                </a:r>
                <a:r>
                  <a:rPr lang="en-US" sz="2000" dirty="0">
                    <a:latin typeface="Times" panose="02020603050405020304" pitchFamily="18" charset="0"/>
                  </a:rPr>
                  <a:t>, </a:t>
                </a:r>
                <a:r>
                  <a:rPr lang="en-US" sz="2000" i="1" dirty="0">
                    <a:latin typeface="Times" panose="02020603050405020304" pitchFamily="18" charset="0"/>
                  </a:rPr>
                  <a:t>m</a:t>
                </a:r>
                <a:r>
                  <a:rPr lang="en-US" altLang="zh-CN" sz="2000" dirty="0">
                    <a:latin typeface="Times" panose="02020603050405020304" pitchFamily="18" charset="0"/>
                    <a:sym typeface="Symbol" panose="05050102010706020507" pitchFamily="18" charset="2"/>
                  </a:rPr>
                  <a:t>  </a:t>
                </a:r>
                <a:r>
                  <a:rPr lang="en-US" sz="2000" i="1" dirty="0">
                    <a:latin typeface="Times" panose="02020603050405020304" pitchFamily="18" charset="0"/>
                  </a:rPr>
                  <a:t>m</a:t>
                </a:r>
                <a:r>
                  <a:rPr lang="en-US" sz="3100" i="1" baseline="-15000" dirty="0">
                    <a:latin typeface="Times" panose="02020603050405020304" pitchFamily="18" charset="0"/>
                  </a:rPr>
                  <a:t>l</a:t>
                </a:r>
                <a:r>
                  <a:rPr lang="en-US" sz="2200" dirty="0">
                    <a:latin typeface="Times" panose="02020603050405020304" pitchFamily="18" charset="0"/>
                  </a:rPr>
                  <a:t>;</a:t>
                </a:r>
              </a:p>
              <a:p>
                <a:pPr marL="457200" indent="-457200">
                  <a:lnSpc>
                    <a:spcPct val="110000"/>
                  </a:lnSpc>
                  <a:spcBef>
                    <a:spcPts val="100"/>
                  </a:spcBef>
                  <a:buFont typeface="Arial" pitchFamily="34" charset="0"/>
                  <a:buAutoNum type="arabicPlain" startAt="4"/>
                </a:pPr>
                <a:r>
                  <a:rPr lang="en-US" sz="2000" cap="small" dirty="0">
                    <a:latin typeface="Times" panose="02020603050405020304" pitchFamily="18" charset="0"/>
                  </a:rPr>
                  <a:t>      </a:t>
                </a:r>
                <a:r>
                  <a:rPr lang="en-US" sz="2000" b="1" cap="small" dirty="0">
                    <a:latin typeface="Times" panose="02020603050405020304" pitchFamily="18" charset="0"/>
                  </a:rPr>
                  <a:t>else</a:t>
                </a:r>
                <a:r>
                  <a:rPr lang="en-US" sz="2000" dirty="0">
                    <a:latin typeface="Times" panose="02020603050405020304" pitchFamily="18" charset="0"/>
                  </a:rPr>
                  <a:t> if (</a:t>
                </a:r>
                <a:r>
                  <a:rPr lang="en-US" sz="2000" i="1" dirty="0" err="1">
                    <a:latin typeface="Times" panose="02020603050405020304" pitchFamily="18" charset="0"/>
                  </a:rPr>
                  <a:t>m</a:t>
                </a:r>
                <a:r>
                  <a:rPr lang="en-US" sz="3100" i="1" baseline="-15000" dirty="0" err="1">
                    <a:latin typeface="Times" panose="02020603050405020304" pitchFamily="18" charset="0"/>
                  </a:rPr>
                  <a:t>r</a:t>
                </a:r>
                <a:r>
                  <a:rPr lang="zh-CN" altLang="en-US" sz="2000" dirty="0">
                    <a:latin typeface="Times" panose="02020603050405020304" pitchFamily="18" charset="0"/>
                  </a:rPr>
                  <a:t> </a:t>
                </a:r>
                <a:r>
                  <a:rPr lang="en-US" altLang="zh-CN" sz="2000" dirty="0">
                    <a:latin typeface="Times" panose="02020603050405020304" pitchFamily="18" charset="0"/>
                    <a:sym typeface="Symbol" panose="05050102010706020507" pitchFamily="18" charset="2"/>
                  </a:rPr>
                  <a:t></a:t>
                </a:r>
                <a:r>
                  <a:rPr lang="en-US" altLang="zh-CN" sz="2000" dirty="0">
                    <a:latin typeface="Times" panose="02020603050405020304" pitchFamily="18" charset="0"/>
                  </a:rPr>
                  <a:t> </a:t>
                </a:r>
                <a:r>
                  <a:rPr lang="en-US" sz="2000" i="1" dirty="0">
                    <a:latin typeface="Times" panose="02020603050405020304" pitchFamily="18" charset="0"/>
                  </a:rPr>
                  <a:t>m</a:t>
                </a:r>
                <a:r>
                  <a:rPr lang="en-US" sz="3100" i="1" baseline="-15000" dirty="0">
                    <a:latin typeface="Times" panose="02020603050405020304" pitchFamily="18" charset="0"/>
                  </a:rPr>
                  <a:t>l</a:t>
                </a:r>
                <a:r>
                  <a:rPr lang="en-US" altLang="zh-CN" sz="2000" dirty="0">
                    <a:latin typeface="Times" panose="02020603050405020304" pitchFamily="18" charset="0"/>
                  </a:rPr>
                  <a:t> and </a:t>
                </a:r>
                <a:r>
                  <a:rPr lang="en-US" sz="2000" i="1" dirty="0" err="1">
                    <a:latin typeface="Times" panose="02020603050405020304" pitchFamily="18" charset="0"/>
                  </a:rPr>
                  <a:t>m</a:t>
                </a:r>
                <a:r>
                  <a:rPr lang="en-US" sz="3100" i="1" baseline="-15000" dirty="0" err="1">
                    <a:latin typeface="Times" panose="02020603050405020304" pitchFamily="18" charset="0"/>
                  </a:rPr>
                  <a:t>r</a:t>
                </a:r>
                <a:r>
                  <a:rPr lang="zh-CN" altLang="en-US" sz="2000" dirty="0">
                    <a:latin typeface="Times" panose="02020603050405020304" pitchFamily="18" charset="0"/>
                  </a:rPr>
                  <a:t> </a:t>
                </a:r>
                <a:r>
                  <a:rPr lang="en-US" altLang="zh-CN" sz="2000" dirty="0">
                    <a:latin typeface="Times" panose="02020603050405020304" pitchFamily="18" charset="0"/>
                    <a:sym typeface="Symbol" panose="05050102010706020507" pitchFamily="18" charset="2"/>
                  </a:rPr>
                  <a:t></a:t>
                </a:r>
                <a:r>
                  <a:rPr lang="en-US" altLang="zh-CN" sz="2000" dirty="0">
                    <a:latin typeface="Times" panose="02020603050405020304" pitchFamily="18" charset="0"/>
                  </a:rPr>
                  <a:t> </a:t>
                </a:r>
                <a:r>
                  <a:rPr lang="en-US" altLang="zh-CN" sz="2000" i="1" dirty="0">
                    <a:latin typeface="Times" panose="02020603050405020304" pitchFamily="18" charset="0"/>
                  </a:rPr>
                  <a:t>L</a:t>
                </a:r>
                <a:r>
                  <a:rPr lang="en-US" altLang="zh-CN" sz="2000" dirty="0">
                    <a:latin typeface="Times" panose="02020603050405020304" pitchFamily="18" charset="0"/>
                  </a:rPr>
                  <a:t>+</a:t>
                </a:r>
                <a:r>
                  <a:rPr lang="en-US" altLang="zh-CN" sz="2000" i="1" dirty="0">
                    <a:latin typeface="Times" panose="02020603050405020304" pitchFamily="18" charset="0"/>
                  </a:rPr>
                  <a:t>R</a:t>
                </a:r>
                <a:r>
                  <a:rPr lang="en-US" altLang="zh-CN" sz="2000" dirty="0">
                    <a:latin typeface="Times" panose="02020603050405020304" pitchFamily="18" charset="0"/>
                  </a:rPr>
                  <a:t>), </a:t>
                </a:r>
                <a:r>
                  <a:rPr lang="en-US" altLang="zh-CN" sz="2000" cap="small" dirty="0">
                    <a:latin typeface="Times" panose="02020603050405020304" pitchFamily="18" charset="0"/>
                  </a:rPr>
                  <a:t>then</a:t>
                </a:r>
                <a:r>
                  <a:rPr lang="en-US" altLang="zh-CN" sz="2000" dirty="0">
                    <a:latin typeface="Times" panose="02020603050405020304" pitchFamily="18" charset="0"/>
                  </a:rPr>
                  <a:t> </a:t>
                </a:r>
                <a:r>
                  <a:rPr lang="en-US" altLang="zh-CN" sz="2000" i="1" dirty="0" err="1">
                    <a:latin typeface="Times" panose="02020603050405020304" pitchFamily="18" charset="0"/>
                  </a:rPr>
                  <a:t>i</a:t>
                </a:r>
                <a:r>
                  <a:rPr lang="en-US" altLang="zh-CN" sz="2000" dirty="0">
                    <a:latin typeface="Times" panose="02020603050405020304" pitchFamily="18" charset="0"/>
                  </a:rPr>
                  <a:t> </a:t>
                </a:r>
                <a:r>
                  <a:rPr lang="en-US" altLang="zh-CN" sz="2000" dirty="0">
                    <a:latin typeface="Times" panose="02020603050405020304" pitchFamily="18" charset="0"/>
                    <a:sym typeface="Symbol" panose="05050102010706020507" pitchFamily="18" charset="2"/>
                  </a:rPr>
                  <a:t></a:t>
                </a:r>
                <a:r>
                  <a:rPr lang="en-US" sz="2000" i="1" dirty="0">
                    <a:latin typeface="Times" panose="02020603050405020304" pitchFamily="18" charset="0"/>
                  </a:rPr>
                  <a:t> i</a:t>
                </a:r>
                <a:r>
                  <a:rPr lang="en-US" sz="3100" i="1" baseline="-15000" dirty="0">
                    <a:latin typeface="Times" panose="02020603050405020304" pitchFamily="18" charset="0"/>
                  </a:rPr>
                  <a:t>r</a:t>
                </a:r>
                <a:r>
                  <a:rPr lang="en-US" sz="2000" dirty="0">
                    <a:latin typeface="Times" panose="02020603050405020304" pitchFamily="18" charset="0"/>
                  </a:rPr>
                  <a:t>, </a:t>
                </a:r>
                <a:r>
                  <a:rPr lang="en-US" sz="2000" i="1" dirty="0">
                    <a:latin typeface="Times" panose="02020603050405020304" pitchFamily="18" charset="0"/>
                  </a:rPr>
                  <a:t>j</a:t>
                </a:r>
                <a:r>
                  <a:rPr lang="en-US" altLang="zh-CN" sz="2000" dirty="0">
                    <a:latin typeface="Times" panose="02020603050405020304" pitchFamily="18" charset="0"/>
                    <a:sym typeface="Symbol" panose="05050102010706020507" pitchFamily="18" charset="2"/>
                  </a:rPr>
                  <a:t> </a:t>
                </a:r>
                <a:r>
                  <a:rPr lang="en-US" sz="2000" dirty="0">
                    <a:latin typeface="Times" panose="02020603050405020304" pitchFamily="18" charset="0"/>
                  </a:rPr>
                  <a:t> </a:t>
                </a:r>
                <a:r>
                  <a:rPr lang="en-US" sz="2000" i="1" dirty="0" err="1">
                    <a:latin typeface="Times" panose="02020603050405020304" pitchFamily="18" charset="0"/>
                  </a:rPr>
                  <a:t>j</a:t>
                </a:r>
                <a:r>
                  <a:rPr lang="en-US" sz="3100" i="1" baseline="-15000" dirty="0" err="1">
                    <a:latin typeface="Times" panose="02020603050405020304" pitchFamily="18" charset="0"/>
                  </a:rPr>
                  <a:t>r</a:t>
                </a:r>
                <a:r>
                  <a:rPr lang="en-US" sz="2000" dirty="0">
                    <a:latin typeface="Times" panose="02020603050405020304" pitchFamily="18" charset="0"/>
                  </a:rPr>
                  <a:t>, </a:t>
                </a:r>
                <a:r>
                  <a:rPr lang="en-US" sz="2000" i="1" dirty="0">
                    <a:latin typeface="Times" panose="02020603050405020304" pitchFamily="18" charset="0"/>
                  </a:rPr>
                  <a:t>m</a:t>
                </a:r>
                <a:r>
                  <a:rPr lang="en-US" altLang="zh-CN" sz="2000" dirty="0">
                    <a:latin typeface="Times" panose="02020603050405020304" pitchFamily="18" charset="0"/>
                    <a:sym typeface="Symbol" panose="05050102010706020507" pitchFamily="18" charset="2"/>
                  </a:rPr>
                  <a:t>  </a:t>
                </a:r>
                <a:r>
                  <a:rPr lang="en-US" sz="2000" i="1" dirty="0" err="1">
                    <a:latin typeface="Times" panose="02020603050405020304" pitchFamily="18" charset="0"/>
                  </a:rPr>
                  <a:t>m</a:t>
                </a:r>
                <a:r>
                  <a:rPr lang="en-US" sz="3100" i="1" baseline="-15000" dirty="0" err="1">
                    <a:latin typeface="Times" panose="02020603050405020304" pitchFamily="18" charset="0"/>
                  </a:rPr>
                  <a:t>r</a:t>
                </a:r>
                <a:r>
                  <a:rPr lang="en-US" sz="2200" dirty="0">
                    <a:latin typeface="Times" panose="02020603050405020304" pitchFamily="18" charset="0"/>
                  </a:rPr>
                  <a:t>;</a:t>
                </a:r>
              </a:p>
              <a:p>
                <a:pPr marL="457200" indent="-457200">
                  <a:lnSpc>
                    <a:spcPct val="110000"/>
                  </a:lnSpc>
                  <a:spcBef>
                    <a:spcPts val="100"/>
                  </a:spcBef>
                  <a:buFont typeface="Arial" pitchFamily="34" charset="0"/>
                  <a:buAutoNum type="arabicPlain" startAt="4"/>
                </a:pPr>
                <a:r>
                  <a:rPr lang="en-US" sz="2000" cap="small" dirty="0">
                    <a:latin typeface="Times" panose="02020603050405020304" pitchFamily="18" charset="0"/>
                  </a:rPr>
                  <a:t>      </a:t>
                </a:r>
                <a:r>
                  <a:rPr lang="en-US" sz="2000" b="1" cap="small" dirty="0">
                    <a:latin typeface="Times" panose="02020603050405020304" pitchFamily="18" charset="0"/>
                  </a:rPr>
                  <a:t>else</a:t>
                </a:r>
                <a:r>
                  <a:rPr lang="en-US" sz="2000" dirty="0">
                    <a:latin typeface="Times" panose="02020603050405020304" pitchFamily="18" charset="0"/>
                  </a:rPr>
                  <a:t> </a:t>
                </a:r>
                <a:r>
                  <a:rPr lang="en-US" altLang="zh-CN" sz="2000" dirty="0">
                    <a:latin typeface="Times" panose="02020603050405020304" pitchFamily="18" charset="0"/>
                  </a:rPr>
                  <a:t> </a:t>
                </a:r>
                <a:r>
                  <a:rPr lang="en-US" altLang="zh-CN" sz="2000" i="1" dirty="0" err="1">
                    <a:latin typeface="Times" panose="02020603050405020304" pitchFamily="18" charset="0"/>
                  </a:rPr>
                  <a:t>i</a:t>
                </a:r>
                <a:r>
                  <a:rPr lang="en-US" altLang="zh-CN" sz="2000" dirty="0">
                    <a:latin typeface="Times" panose="02020603050405020304" pitchFamily="18" charset="0"/>
                  </a:rPr>
                  <a:t> </a:t>
                </a:r>
                <a:r>
                  <a:rPr lang="en-US" altLang="zh-CN" sz="2000" dirty="0">
                    <a:latin typeface="Times" panose="02020603050405020304" pitchFamily="18" charset="0"/>
                    <a:sym typeface="Symbol" panose="05050102010706020507" pitchFamily="18" charset="2"/>
                  </a:rPr>
                  <a:t></a:t>
                </a:r>
                <a:r>
                  <a:rPr lang="en-US" sz="2000" i="1" dirty="0">
                    <a:latin typeface="Times" panose="02020603050405020304" pitchFamily="18" charset="0"/>
                  </a:rPr>
                  <a:t> </a:t>
                </a:r>
                <a:r>
                  <a:rPr lang="en-US" sz="2000" i="1" dirty="0" err="1">
                    <a:latin typeface="Times" panose="02020603050405020304" pitchFamily="18" charset="0"/>
                  </a:rPr>
                  <a:t>i</a:t>
                </a:r>
                <a:r>
                  <a:rPr lang="en-US" altLang="zh-CN" sz="3100" i="1" baseline="-15000" dirty="0" err="1">
                    <a:latin typeface="Times" panose="02020603050405020304" pitchFamily="18" charset="0"/>
                  </a:rPr>
                  <a:t>m</a:t>
                </a:r>
                <a:r>
                  <a:rPr lang="en-US" sz="2000" dirty="0">
                    <a:latin typeface="Times" panose="02020603050405020304" pitchFamily="18" charset="0"/>
                  </a:rPr>
                  <a:t>, </a:t>
                </a:r>
                <a:r>
                  <a:rPr lang="en-US" sz="2000" i="1" dirty="0">
                    <a:latin typeface="Times" panose="02020603050405020304" pitchFamily="18" charset="0"/>
                  </a:rPr>
                  <a:t>j</a:t>
                </a:r>
                <a:r>
                  <a:rPr lang="en-US" altLang="zh-CN" sz="2000" dirty="0">
                    <a:latin typeface="Times" panose="02020603050405020304" pitchFamily="18" charset="0"/>
                    <a:sym typeface="Symbol" panose="05050102010706020507" pitchFamily="18" charset="2"/>
                  </a:rPr>
                  <a:t> </a:t>
                </a:r>
                <a:r>
                  <a:rPr lang="en-US" sz="2000" dirty="0">
                    <a:latin typeface="Times" panose="02020603050405020304" pitchFamily="18" charset="0"/>
                  </a:rPr>
                  <a:t> </a:t>
                </a:r>
                <a:r>
                  <a:rPr lang="en-US" sz="2000" i="1" dirty="0" err="1">
                    <a:latin typeface="Times" panose="02020603050405020304" pitchFamily="18" charset="0"/>
                  </a:rPr>
                  <a:t>j</a:t>
                </a:r>
                <a:r>
                  <a:rPr lang="en-US" sz="3100" i="1" baseline="-15000" dirty="0" err="1">
                    <a:latin typeface="Times" panose="02020603050405020304" pitchFamily="18" charset="0"/>
                  </a:rPr>
                  <a:t>m</a:t>
                </a:r>
                <a:r>
                  <a:rPr lang="en-US" sz="2000" dirty="0">
                    <a:latin typeface="Times" panose="02020603050405020304" pitchFamily="18" charset="0"/>
                  </a:rPr>
                  <a:t>, </a:t>
                </a:r>
                <a:r>
                  <a:rPr lang="en-US" sz="2000" i="1" dirty="0">
                    <a:latin typeface="Times" panose="02020603050405020304" pitchFamily="18" charset="0"/>
                  </a:rPr>
                  <a:t>m</a:t>
                </a:r>
                <a:r>
                  <a:rPr lang="en-US" altLang="zh-CN" sz="2000" dirty="0">
                    <a:latin typeface="Times" panose="02020603050405020304" pitchFamily="18" charset="0"/>
                    <a:sym typeface="Symbol" panose="05050102010706020507" pitchFamily="18" charset="2"/>
                  </a:rPr>
                  <a:t>  </a:t>
                </a:r>
                <a:r>
                  <a:rPr lang="en-US" sz="2000" i="1" dirty="0">
                    <a:latin typeface="Times" panose="02020603050405020304" pitchFamily="18" charset="0"/>
                  </a:rPr>
                  <a:t>L+R</a:t>
                </a:r>
                <a:r>
                  <a:rPr lang="en-US" sz="2000" dirty="0">
                    <a:latin typeface="Times" panose="02020603050405020304" pitchFamily="18" charset="0"/>
                  </a:rPr>
                  <a:t>; </a:t>
                </a:r>
              </a:p>
              <a:p>
                <a:pPr marL="457200" indent="-457200">
                  <a:lnSpc>
                    <a:spcPct val="110000"/>
                  </a:lnSpc>
                  <a:spcBef>
                    <a:spcPts val="100"/>
                  </a:spcBef>
                  <a:buFont typeface="Arial" pitchFamily="34" charset="0"/>
                  <a:buAutoNum type="arabicPlain" startAt="4"/>
                </a:pPr>
                <a:r>
                  <a:rPr lang="en-US" sz="2000" b="1" cap="small" dirty="0">
                    <a:latin typeface="Times" panose="02020603050405020304" pitchFamily="18" charset="0"/>
                  </a:rPr>
                  <a:t>return</a:t>
                </a:r>
                <a:r>
                  <a:rPr lang="en-US" sz="2000" dirty="0">
                    <a:latin typeface="Times" panose="02020603050405020304" pitchFamily="18" charset="0"/>
                  </a:rPr>
                  <a:t> (</a:t>
                </a:r>
                <a:r>
                  <a:rPr lang="en-US" altLang="zh-CN" sz="2000" i="1" dirty="0" err="1">
                    <a:latin typeface="Times" panose="02020603050405020304" pitchFamily="18" charset="0"/>
                  </a:rPr>
                  <a:t>i</a:t>
                </a:r>
                <a:r>
                  <a:rPr lang="en-US" altLang="zh-CN" sz="2000" dirty="0">
                    <a:latin typeface="Times" panose="02020603050405020304" pitchFamily="18" charset="0"/>
                  </a:rPr>
                  <a:t>, </a:t>
                </a:r>
                <a:r>
                  <a:rPr lang="en-US" altLang="zh-CN" sz="2000" i="1" dirty="0">
                    <a:latin typeface="Times" panose="02020603050405020304" pitchFamily="18" charset="0"/>
                  </a:rPr>
                  <a:t>j</a:t>
                </a:r>
                <a:r>
                  <a:rPr lang="en-US" altLang="zh-CN" sz="2000" dirty="0">
                    <a:latin typeface="Times" panose="02020603050405020304" pitchFamily="18" charset="0"/>
                  </a:rPr>
                  <a:t>, </a:t>
                </a:r>
                <a:r>
                  <a:rPr lang="en-US" altLang="zh-CN" sz="2000" i="1" dirty="0">
                    <a:latin typeface="Times" panose="02020603050405020304" pitchFamily="18" charset="0"/>
                  </a:rPr>
                  <a:t>m</a:t>
                </a:r>
                <a:r>
                  <a:rPr lang="en-US" altLang="zh-CN" sz="2000" dirty="0">
                    <a:latin typeface="Times" panose="02020603050405020304" pitchFamily="18" charset="0"/>
                  </a:rPr>
                  <a:t>)  </a:t>
                </a:r>
                <a:endParaRPr lang="en-US" sz="2000" dirty="0">
                  <a:latin typeface="Times" panose="02020603050405020304" pitchFamily="18" charset="0"/>
                </a:endParaRPr>
              </a:p>
              <a:p>
                <a:endParaRPr lang="en-US" dirty="0"/>
              </a:p>
            </p:txBody>
          </p:sp>
        </mc:Choice>
        <mc:Fallback>
          <p:sp>
            <p:nvSpPr>
              <p:cNvPr id="27" name="副标题 2">
                <a:extLst>
                  <a:ext uri="{FF2B5EF4-FFF2-40B4-BE49-F238E27FC236}">
                    <a16:creationId xmlns:a16="http://schemas.microsoft.com/office/drawing/2014/main" id="{48878A7A-9E36-47F4-A06D-D2B45F60B014}"/>
                  </a:ext>
                </a:extLst>
              </p:cNvPr>
              <p:cNvSpPr txBox="1">
                <a:spLocks noRot="1" noChangeAspect="1" noMove="1" noResize="1" noEditPoints="1" noAdjustHandles="1" noChangeArrowheads="1" noChangeShapeType="1" noTextEdit="1"/>
              </p:cNvSpPr>
              <p:nvPr/>
            </p:nvSpPr>
            <p:spPr>
              <a:xfrm>
                <a:off x="685799" y="2871538"/>
                <a:ext cx="8052453" cy="3441394"/>
              </a:xfrm>
              <a:prstGeom prst="rect">
                <a:avLst/>
              </a:prstGeom>
              <a:blipFill>
                <a:blip r:embed="rId3"/>
                <a:stretch>
                  <a:fillRect l="-378" t="-1585"/>
                </a:stretch>
              </a:blipFill>
              <a:ln w="19050">
                <a:solidFill>
                  <a:schemeClr val="accent1">
                    <a:shade val="50000"/>
                  </a:schemeClr>
                </a:solidFill>
              </a:ln>
            </p:spPr>
            <p:txBody>
              <a:bodyPr/>
              <a:lstStyle/>
              <a:p>
                <a:r>
                  <a:rPr lang="zh-CN" altLang="en-US">
                    <a:noFill/>
                  </a:rPr>
                  <a:t> </a:t>
                </a:r>
              </a:p>
            </p:txBody>
          </p:sp>
        </mc:Fallback>
      </mc:AlternateContent>
      <p:sp>
        <p:nvSpPr>
          <p:cNvPr id="4" name="右大括号 3">
            <a:extLst>
              <a:ext uri="{FF2B5EF4-FFF2-40B4-BE49-F238E27FC236}">
                <a16:creationId xmlns:a16="http://schemas.microsoft.com/office/drawing/2014/main" id="{C7AB569D-4E3B-4356-BCC3-773E211C5287}"/>
              </a:ext>
            </a:extLst>
          </p:cNvPr>
          <p:cNvSpPr/>
          <p:nvPr/>
        </p:nvSpPr>
        <p:spPr>
          <a:xfrm>
            <a:off x="4724400" y="4495800"/>
            <a:ext cx="152400" cy="4572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文本框 5">
            <a:extLst>
              <a:ext uri="{FF2B5EF4-FFF2-40B4-BE49-F238E27FC236}">
                <a16:creationId xmlns:a16="http://schemas.microsoft.com/office/drawing/2014/main" id="{3E638E44-62F3-40A1-B0D7-070546267CA4}"/>
              </a:ext>
            </a:extLst>
          </p:cNvPr>
          <p:cNvSpPr txBox="1"/>
          <p:nvPr/>
        </p:nvSpPr>
        <p:spPr>
          <a:xfrm>
            <a:off x="4852737" y="4539734"/>
            <a:ext cx="3408305" cy="369332"/>
          </a:xfrm>
          <a:prstGeom prst="rect">
            <a:avLst/>
          </a:prstGeom>
          <a:noFill/>
        </p:spPr>
        <p:txBody>
          <a:bodyPr wrap="none" rtlCol="0">
            <a:spAutoFit/>
          </a:bodyPr>
          <a:lstStyle/>
          <a:p>
            <a:r>
              <a:rPr lang="zh-CN" altLang="en-US" dirty="0"/>
              <a:t>注：</a:t>
            </a:r>
            <a:r>
              <a:rPr lang="en-US" altLang="zh-CN" i="1" dirty="0"/>
              <a:t>L</a:t>
            </a:r>
            <a:r>
              <a:rPr lang="zh-CN" altLang="en-US" dirty="0"/>
              <a:t>和</a:t>
            </a:r>
            <a:r>
              <a:rPr lang="en-US" altLang="zh-CN" i="1" dirty="0"/>
              <a:t>R</a:t>
            </a:r>
            <a:r>
              <a:rPr lang="zh-CN" altLang="en-US" dirty="0"/>
              <a:t>的求解方式是</a:t>
            </a:r>
            <a:r>
              <a:rPr lang="zh-CN" altLang="en-US" dirty="0">
                <a:solidFill>
                  <a:srgbClr val="FF0000"/>
                </a:solidFill>
              </a:rPr>
              <a:t>遍历求解</a:t>
            </a:r>
            <a:endParaRPr lang="en-US" dirty="0">
              <a:solidFill>
                <a:srgbClr val="FF0000"/>
              </a:solidFill>
            </a:endParaRPr>
          </a:p>
        </p:txBody>
      </p:sp>
      <p:grpSp>
        <p:nvGrpSpPr>
          <p:cNvPr id="11" name="组合 10">
            <a:extLst>
              <a:ext uri="{FF2B5EF4-FFF2-40B4-BE49-F238E27FC236}">
                <a16:creationId xmlns:a16="http://schemas.microsoft.com/office/drawing/2014/main" id="{070CC034-5D57-436B-B2B0-CCD796398769}"/>
              </a:ext>
            </a:extLst>
          </p:cNvPr>
          <p:cNvGrpSpPr/>
          <p:nvPr/>
        </p:nvGrpSpPr>
        <p:grpSpPr>
          <a:xfrm>
            <a:off x="168030" y="3192228"/>
            <a:ext cx="593970" cy="2582725"/>
            <a:chOff x="168030" y="3192228"/>
            <a:chExt cx="593970" cy="2582725"/>
          </a:xfrm>
        </p:grpSpPr>
        <p:sp>
          <p:nvSpPr>
            <p:cNvPr id="5" name="文本框 4">
              <a:extLst>
                <a:ext uri="{FF2B5EF4-FFF2-40B4-BE49-F238E27FC236}">
                  <a16:creationId xmlns:a16="http://schemas.microsoft.com/office/drawing/2014/main" id="{70ECA5BA-D784-4901-99E3-EC0A5B28A226}"/>
                </a:ext>
              </a:extLst>
            </p:cNvPr>
            <p:cNvSpPr txBox="1"/>
            <p:nvPr/>
          </p:nvSpPr>
          <p:spPr>
            <a:xfrm>
              <a:off x="178126" y="3192228"/>
              <a:ext cx="279074" cy="268032"/>
            </a:xfrm>
            <a:prstGeom prst="rect">
              <a:avLst/>
            </a:prstGeom>
            <a:solidFill>
              <a:srgbClr val="FFFF00"/>
            </a:solidFill>
            <a:ln w="22225">
              <a:solidFill>
                <a:schemeClr val="tx1"/>
              </a:solidFill>
            </a:ln>
          </p:spPr>
          <p:txBody>
            <a:bodyPr wrap="square" lIns="18000" tIns="10800" rIns="18000" bIns="10800" rtlCol="0">
              <a:spAutoFit/>
            </a:bodyPr>
            <a:lstStyle/>
            <a:p>
              <a:pPr algn="ctr"/>
              <a:r>
                <a:rPr lang="zh-CN" altLang="en-US" sz="1600" dirty="0"/>
                <a:t>底</a:t>
              </a:r>
              <a:endParaRPr lang="en-US" sz="1600" dirty="0"/>
            </a:p>
          </p:txBody>
        </p:sp>
        <p:sp>
          <p:nvSpPr>
            <p:cNvPr id="9" name="箭头: 右 8">
              <a:extLst>
                <a:ext uri="{FF2B5EF4-FFF2-40B4-BE49-F238E27FC236}">
                  <a16:creationId xmlns:a16="http://schemas.microsoft.com/office/drawing/2014/main" id="{FEBCD805-F3B3-461F-A1A4-F6E5734F8390}"/>
                </a:ext>
              </a:extLst>
            </p:cNvPr>
            <p:cNvSpPr/>
            <p:nvPr/>
          </p:nvSpPr>
          <p:spPr>
            <a:xfrm>
              <a:off x="533400" y="3268785"/>
              <a:ext cx="228600" cy="115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39F3F5A2-1276-4C91-9AAA-297EC3A8C2F6}"/>
                </a:ext>
              </a:extLst>
            </p:cNvPr>
            <p:cNvSpPr txBox="1"/>
            <p:nvPr/>
          </p:nvSpPr>
          <p:spPr>
            <a:xfrm>
              <a:off x="178126" y="3665677"/>
              <a:ext cx="279074" cy="268032"/>
            </a:xfrm>
            <a:prstGeom prst="rect">
              <a:avLst/>
            </a:prstGeom>
            <a:solidFill>
              <a:srgbClr val="FFFF00"/>
            </a:solidFill>
            <a:ln w="22225">
              <a:solidFill>
                <a:schemeClr val="tx1"/>
              </a:solidFill>
            </a:ln>
          </p:spPr>
          <p:txBody>
            <a:bodyPr wrap="square" lIns="18000" tIns="10800" rIns="18000" bIns="10800" rtlCol="0">
              <a:spAutoFit/>
            </a:bodyPr>
            <a:lstStyle>
              <a:defPPr>
                <a:defRPr lang="en-US"/>
              </a:defPPr>
              <a:lvl1pPr algn="ctr">
                <a:defRPr sz="1600"/>
              </a:lvl1pPr>
            </a:lstStyle>
            <a:p>
              <a:r>
                <a:rPr lang="zh-CN" altLang="en-US"/>
                <a:t>分</a:t>
              </a:r>
              <a:endParaRPr lang="en-US" dirty="0"/>
            </a:p>
          </p:txBody>
        </p:sp>
        <p:sp>
          <p:nvSpPr>
            <p:cNvPr id="14" name="箭头: 右 13">
              <a:extLst>
                <a:ext uri="{FF2B5EF4-FFF2-40B4-BE49-F238E27FC236}">
                  <a16:creationId xmlns:a16="http://schemas.microsoft.com/office/drawing/2014/main" id="{2E16EFB3-A3ED-4E89-B7DA-52C62F7C2A61}"/>
                </a:ext>
              </a:extLst>
            </p:cNvPr>
            <p:cNvSpPr/>
            <p:nvPr/>
          </p:nvSpPr>
          <p:spPr>
            <a:xfrm>
              <a:off x="495300" y="3742234"/>
              <a:ext cx="228600" cy="115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文本框 14">
              <a:extLst>
                <a:ext uri="{FF2B5EF4-FFF2-40B4-BE49-F238E27FC236}">
                  <a16:creationId xmlns:a16="http://schemas.microsoft.com/office/drawing/2014/main" id="{9E1938F2-1554-4B6D-8524-35B5B5CEDB2C}"/>
                </a:ext>
              </a:extLst>
            </p:cNvPr>
            <p:cNvSpPr txBox="1"/>
            <p:nvPr/>
          </p:nvSpPr>
          <p:spPr>
            <a:xfrm>
              <a:off x="168030" y="5029200"/>
              <a:ext cx="279074" cy="268032"/>
            </a:xfrm>
            <a:prstGeom prst="rect">
              <a:avLst/>
            </a:prstGeom>
            <a:solidFill>
              <a:srgbClr val="FFFF00"/>
            </a:solidFill>
            <a:ln w="22225">
              <a:solidFill>
                <a:schemeClr val="tx1"/>
              </a:solidFill>
            </a:ln>
          </p:spPr>
          <p:txBody>
            <a:bodyPr wrap="square" lIns="18000" tIns="10800" rIns="18000" bIns="10800" rtlCol="0">
              <a:spAutoFit/>
            </a:bodyPr>
            <a:lstStyle>
              <a:defPPr>
                <a:defRPr lang="en-US"/>
              </a:defPPr>
              <a:lvl1pPr algn="ctr">
                <a:defRPr sz="1600"/>
              </a:lvl1pPr>
            </a:lstStyle>
            <a:p>
              <a:r>
                <a:rPr lang="zh-CN" altLang="en-US"/>
                <a:t>合</a:t>
              </a:r>
              <a:endParaRPr lang="en-US" dirty="0"/>
            </a:p>
          </p:txBody>
        </p:sp>
        <p:sp>
          <p:nvSpPr>
            <p:cNvPr id="10" name="左大括号 9">
              <a:extLst>
                <a:ext uri="{FF2B5EF4-FFF2-40B4-BE49-F238E27FC236}">
                  <a16:creationId xmlns:a16="http://schemas.microsoft.com/office/drawing/2014/main" id="{D637DE0B-DB49-478E-929F-5DDDE1565D8F}"/>
                </a:ext>
              </a:extLst>
            </p:cNvPr>
            <p:cNvSpPr/>
            <p:nvPr/>
          </p:nvSpPr>
          <p:spPr>
            <a:xfrm>
              <a:off x="533400" y="4539734"/>
              <a:ext cx="190500" cy="1235219"/>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CC875B0-F257-59E1-1BA6-1CACE3617EF3}"/>
                  </a:ext>
                </a:extLst>
              </p:cNvPr>
              <p:cNvSpPr txBox="1"/>
              <p:nvPr/>
            </p:nvSpPr>
            <p:spPr>
              <a:xfrm>
                <a:off x="2518002" y="2183854"/>
                <a:ext cx="6634162" cy="440185"/>
              </a:xfrm>
              <a:prstGeom prst="rect">
                <a:avLst/>
              </a:prstGeom>
              <a:noFill/>
            </p:spPr>
            <p:txBody>
              <a:bodyPr wrap="square">
                <a:spAutoFit/>
              </a:bodyPr>
              <a:lstStyle/>
              <a:p>
                <a:r>
                  <a:rPr lang="zh-CN" altLang="en-US" sz="1800" dirty="0"/>
                  <a:t>跨越中点的组合的最大值</a:t>
                </a:r>
                <a:r>
                  <a:rPr lang="en-US" altLang="zh-CN" sz="1800" i="1" dirty="0"/>
                  <a:t>= L</a:t>
                </a:r>
                <a14:m>
                  <m:oMath xmlns:m="http://schemas.openxmlformats.org/officeDocument/2006/math">
                    <m:r>
                      <a:rPr lang="en-US" altLang="zh-CN" sz="1800" b="0" i="0" smtClean="0">
                        <a:latin typeface="Cambria Math" panose="02040503050406030204" pitchFamily="18" charset="0"/>
                      </a:rPr>
                      <m:t>+</m:t>
                    </m:r>
                    <m:r>
                      <a:rPr lang="en-US" altLang="zh-CN" sz="1800" b="0" i="1" smtClean="0">
                        <a:latin typeface="Cambria Math" panose="02040503050406030204" pitchFamily="18" charset="0"/>
                      </a:rPr>
                      <m:t>𝑅</m:t>
                    </m:r>
                    <m:r>
                      <a:rPr lang="en-US" altLang="zh-CN" sz="1800" b="0" i="0" smtClean="0">
                        <a:latin typeface="Cambria Math" panose="02040503050406030204" pitchFamily="18" charset="0"/>
                      </a:rPr>
                      <m:t>= </m:t>
                    </m:r>
                    <m:nary>
                      <m:naryPr>
                        <m:chr m:val="∑"/>
                        <m:limLoc m:val="subSup"/>
                        <m:ctrlPr>
                          <a:rPr lang="en-US" altLang="zh-CN" sz="1800" i="1" smtClean="0">
                            <a:latin typeface="Cambria Math" panose="02040503050406030204" pitchFamily="18" charset="0"/>
                          </a:rPr>
                        </m:ctrlPr>
                      </m:naryPr>
                      <m:sub>
                        <m:r>
                          <m:rPr>
                            <m:brk m:alnAt="25"/>
                          </m:rPr>
                          <a:rPr lang="en-US" altLang="zh-CN" sz="1800" i="1" smtClean="0">
                            <a:latin typeface="Cambria Math" panose="02040503050406030204" pitchFamily="18" charset="0"/>
                          </a:rPr>
                          <m:t>𝑘</m:t>
                        </m:r>
                        <m:r>
                          <a:rPr lang="en-US" altLang="zh-CN" sz="1800" i="1" smtClean="0">
                            <a:latin typeface="Cambria Math" panose="02040503050406030204" pitchFamily="18" charset="0"/>
                          </a:rPr>
                          <m:t>=</m:t>
                        </m:r>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𝑖</m:t>
                            </m:r>
                          </m:e>
                          <m:sub>
                            <m:r>
                              <a:rPr lang="en-US" altLang="zh-CN" sz="1800" i="1" smtClean="0">
                                <a:latin typeface="Cambria Math" panose="02040503050406030204" pitchFamily="18" charset="0"/>
                              </a:rPr>
                              <m:t>𝑚</m:t>
                            </m:r>
                          </m:sub>
                        </m:sSub>
                      </m:sub>
                      <m:sup>
                        <m:r>
                          <a:rPr lang="en-US" altLang="zh-CN" sz="1800" i="1" smtClean="0">
                            <a:latin typeface="Cambria Math" panose="02040503050406030204" pitchFamily="18" charset="0"/>
                          </a:rPr>
                          <m:t>𝑚𝑖𝑑</m:t>
                        </m:r>
                      </m:sup>
                      <m:e>
                        <m:r>
                          <a:rPr lang="en-US" altLang="zh-CN" sz="1800" i="1" smtClean="0">
                            <a:latin typeface="Cambria Math" panose="02040503050406030204" pitchFamily="18" charset="0"/>
                          </a:rPr>
                          <m:t>𝐴</m:t>
                        </m:r>
                        <m:r>
                          <a:rPr lang="en-US" altLang="zh-CN" sz="1800" i="1" smtClean="0">
                            <a:latin typeface="Cambria Math" panose="02040503050406030204" pitchFamily="18" charset="0"/>
                          </a:rPr>
                          <m:t>[</m:t>
                        </m:r>
                        <m:r>
                          <a:rPr lang="en-US" altLang="zh-CN" sz="1800" i="1" smtClean="0">
                            <a:latin typeface="Cambria Math" panose="02040503050406030204" pitchFamily="18" charset="0"/>
                          </a:rPr>
                          <m:t>𝑘</m:t>
                        </m:r>
                        <m:r>
                          <a:rPr lang="en-US" altLang="zh-CN" sz="1800" i="1" smtClean="0">
                            <a:latin typeface="Cambria Math" panose="02040503050406030204" pitchFamily="18" charset="0"/>
                          </a:rPr>
                          <m:t>]</m:t>
                        </m:r>
                      </m:e>
                    </m:nary>
                  </m:oMath>
                </a14:m>
                <a:r>
                  <a:rPr lang="en-US" altLang="zh-CN" dirty="0"/>
                  <a:t>+ </a:t>
                </a:r>
                <a14:m>
                  <m:oMath xmlns:m="http://schemas.openxmlformats.org/officeDocument/2006/math">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𝑚𝑖𝑑</m:t>
                        </m:r>
                        <m:r>
                          <a:rPr lang="en-US" altLang="zh-CN" i="1">
                            <a:latin typeface="Cambria Math" panose="02040503050406030204" pitchFamily="18" charset="0"/>
                          </a:rPr>
                          <m:t>+1</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𝑗</m:t>
                            </m:r>
                          </m:e>
                          <m:sub>
                            <m:r>
                              <a:rPr lang="en-US" altLang="zh-CN" i="1">
                                <a:latin typeface="Cambria Math" panose="02040503050406030204" pitchFamily="18" charset="0"/>
                              </a:rPr>
                              <m:t>𝑚</m:t>
                            </m:r>
                          </m:sub>
                        </m:sSub>
                      </m:sup>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e>
                    </m:nary>
                  </m:oMath>
                </a14:m>
                <a:endParaRPr lang="en-US" dirty="0"/>
              </a:p>
            </p:txBody>
          </p:sp>
        </mc:Choice>
        <mc:Fallback xmlns="">
          <p:sp>
            <p:nvSpPr>
              <p:cNvPr id="17" name="文本框 16">
                <a:extLst>
                  <a:ext uri="{FF2B5EF4-FFF2-40B4-BE49-F238E27FC236}">
                    <a16:creationId xmlns:a16="http://schemas.microsoft.com/office/drawing/2014/main" id="{4CC875B0-F257-59E1-1BA6-1CACE3617EF3}"/>
                  </a:ext>
                </a:extLst>
              </p:cNvPr>
              <p:cNvSpPr txBox="1">
                <a:spLocks noRot="1" noChangeAspect="1" noMove="1" noResize="1" noEditPoints="1" noAdjustHandles="1" noChangeArrowheads="1" noChangeShapeType="1" noTextEdit="1"/>
              </p:cNvSpPr>
              <p:nvPr/>
            </p:nvSpPr>
            <p:spPr>
              <a:xfrm>
                <a:off x="2518002" y="2183854"/>
                <a:ext cx="6634162" cy="440185"/>
              </a:xfrm>
              <a:prstGeom prst="rect">
                <a:avLst/>
              </a:prstGeom>
              <a:blipFill>
                <a:blip r:embed="rId5"/>
                <a:stretch>
                  <a:fillRect l="-735" t="-91667" b="-150000"/>
                </a:stretch>
              </a:blipFill>
            </p:spPr>
            <p:txBody>
              <a:bodyPr/>
              <a:lstStyle/>
              <a:p>
                <a:r>
                  <a:rPr lang="en-US">
                    <a:noFill/>
                  </a:rPr>
                  <a:t> </a:t>
                </a:r>
              </a:p>
            </p:txBody>
          </p:sp>
        </mc:Fallback>
      </mc:AlternateContent>
      <p:grpSp>
        <p:nvGrpSpPr>
          <p:cNvPr id="53" name="组合 52">
            <a:extLst>
              <a:ext uri="{FF2B5EF4-FFF2-40B4-BE49-F238E27FC236}">
                <a16:creationId xmlns:a16="http://schemas.microsoft.com/office/drawing/2014/main" id="{CC221581-787F-8319-C0CB-B29671267B40}"/>
              </a:ext>
            </a:extLst>
          </p:cNvPr>
          <p:cNvGrpSpPr/>
          <p:nvPr/>
        </p:nvGrpSpPr>
        <p:grpSpPr>
          <a:xfrm>
            <a:off x="2667000" y="181792"/>
            <a:ext cx="6041267" cy="1787904"/>
            <a:chOff x="1789926" y="2781293"/>
            <a:chExt cx="3188830" cy="902998"/>
          </a:xfrm>
        </p:grpSpPr>
        <p:sp>
          <p:nvSpPr>
            <p:cNvPr id="54" name="矩形 53">
              <a:extLst>
                <a:ext uri="{FF2B5EF4-FFF2-40B4-BE49-F238E27FC236}">
                  <a16:creationId xmlns:a16="http://schemas.microsoft.com/office/drawing/2014/main" id="{CC617932-2F95-9981-E6A7-EE3AFD4BB7E3}"/>
                </a:ext>
              </a:extLst>
            </p:cNvPr>
            <p:cNvSpPr/>
            <p:nvPr/>
          </p:nvSpPr>
          <p:spPr>
            <a:xfrm>
              <a:off x="1894618"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5" name="矩形 54">
              <a:extLst>
                <a:ext uri="{FF2B5EF4-FFF2-40B4-BE49-F238E27FC236}">
                  <a16:creationId xmlns:a16="http://schemas.microsoft.com/office/drawing/2014/main" id="{112E29EE-554B-4825-2D2D-69624F0B9C11}"/>
                </a:ext>
              </a:extLst>
            </p:cNvPr>
            <p:cNvSpPr/>
            <p:nvPr/>
          </p:nvSpPr>
          <p:spPr>
            <a:xfrm>
              <a:off x="2066269"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6" name="矩形 55">
              <a:extLst>
                <a:ext uri="{FF2B5EF4-FFF2-40B4-BE49-F238E27FC236}">
                  <a16:creationId xmlns:a16="http://schemas.microsoft.com/office/drawing/2014/main" id="{027DD9A2-A0B0-919C-95F7-230F731DC841}"/>
                </a:ext>
              </a:extLst>
            </p:cNvPr>
            <p:cNvSpPr/>
            <p:nvPr/>
          </p:nvSpPr>
          <p:spPr>
            <a:xfrm>
              <a:off x="2235515"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7" name="矩形 56">
              <a:extLst>
                <a:ext uri="{FF2B5EF4-FFF2-40B4-BE49-F238E27FC236}">
                  <a16:creationId xmlns:a16="http://schemas.microsoft.com/office/drawing/2014/main" id="{624277DC-5779-093A-C6DE-8F80895B5F1E}"/>
                </a:ext>
              </a:extLst>
            </p:cNvPr>
            <p:cNvSpPr/>
            <p:nvPr/>
          </p:nvSpPr>
          <p:spPr>
            <a:xfrm>
              <a:off x="2404761"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8" name="矩形 57">
              <a:extLst>
                <a:ext uri="{FF2B5EF4-FFF2-40B4-BE49-F238E27FC236}">
                  <a16:creationId xmlns:a16="http://schemas.microsoft.com/office/drawing/2014/main" id="{65046AFC-EB16-EF93-9025-DD36140D0495}"/>
                </a:ext>
              </a:extLst>
            </p:cNvPr>
            <p:cNvSpPr/>
            <p:nvPr/>
          </p:nvSpPr>
          <p:spPr>
            <a:xfrm>
              <a:off x="2574007"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9" name="矩形 58">
              <a:extLst>
                <a:ext uri="{FF2B5EF4-FFF2-40B4-BE49-F238E27FC236}">
                  <a16:creationId xmlns:a16="http://schemas.microsoft.com/office/drawing/2014/main" id="{EBC432DE-E184-775A-336F-DA5FBA56A44A}"/>
                </a:ext>
              </a:extLst>
            </p:cNvPr>
            <p:cNvSpPr/>
            <p:nvPr/>
          </p:nvSpPr>
          <p:spPr>
            <a:xfrm>
              <a:off x="2743253"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60" name="矩形 59">
              <a:extLst>
                <a:ext uri="{FF2B5EF4-FFF2-40B4-BE49-F238E27FC236}">
                  <a16:creationId xmlns:a16="http://schemas.microsoft.com/office/drawing/2014/main" id="{82531AA3-8A72-AE2C-1CAC-CCAF22F50637}"/>
                </a:ext>
              </a:extLst>
            </p:cNvPr>
            <p:cNvSpPr/>
            <p:nvPr/>
          </p:nvSpPr>
          <p:spPr>
            <a:xfrm>
              <a:off x="2914904"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61" name="矩形 60">
              <a:extLst>
                <a:ext uri="{FF2B5EF4-FFF2-40B4-BE49-F238E27FC236}">
                  <a16:creationId xmlns:a16="http://schemas.microsoft.com/office/drawing/2014/main" id="{E51C39E3-32B7-9B53-CA30-BBAC513D7E7F}"/>
                </a:ext>
              </a:extLst>
            </p:cNvPr>
            <p:cNvSpPr/>
            <p:nvPr/>
          </p:nvSpPr>
          <p:spPr>
            <a:xfrm>
              <a:off x="3084150"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62" name="矩形 61">
              <a:extLst>
                <a:ext uri="{FF2B5EF4-FFF2-40B4-BE49-F238E27FC236}">
                  <a16:creationId xmlns:a16="http://schemas.microsoft.com/office/drawing/2014/main" id="{139CC203-0B14-9ADB-B16A-AB2DC79BC284}"/>
                </a:ext>
              </a:extLst>
            </p:cNvPr>
            <p:cNvSpPr/>
            <p:nvPr/>
          </p:nvSpPr>
          <p:spPr>
            <a:xfrm>
              <a:off x="3253396"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63" name="矩形 62">
              <a:extLst>
                <a:ext uri="{FF2B5EF4-FFF2-40B4-BE49-F238E27FC236}">
                  <a16:creationId xmlns:a16="http://schemas.microsoft.com/office/drawing/2014/main" id="{BA51A5DF-A669-22F8-E6BE-41F2A61F4D16}"/>
                </a:ext>
              </a:extLst>
            </p:cNvPr>
            <p:cNvSpPr/>
            <p:nvPr/>
          </p:nvSpPr>
          <p:spPr>
            <a:xfrm>
              <a:off x="3422642"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64" name="矩形 63">
              <a:extLst>
                <a:ext uri="{FF2B5EF4-FFF2-40B4-BE49-F238E27FC236}">
                  <a16:creationId xmlns:a16="http://schemas.microsoft.com/office/drawing/2014/main" id="{1D9410E9-28AE-9633-A9AD-12883B18E2D7}"/>
                </a:ext>
              </a:extLst>
            </p:cNvPr>
            <p:cNvSpPr/>
            <p:nvPr/>
          </p:nvSpPr>
          <p:spPr>
            <a:xfrm>
              <a:off x="3591888"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65" name="矩形 64">
              <a:extLst>
                <a:ext uri="{FF2B5EF4-FFF2-40B4-BE49-F238E27FC236}">
                  <a16:creationId xmlns:a16="http://schemas.microsoft.com/office/drawing/2014/main" id="{EB8D2211-2915-32DB-4C61-0EABA3028DCA}"/>
                </a:ext>
              </a:extLst>
            </p:cNvPr>
            <p:cNvSpPr/>
            <p:nvPr/>
          </p:nvSpPr>
          <p:spPr>
            <a:xfrm>
              <a:off x="3763539"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66" name="矩形 65">
              <a:extLst>
                <a:ext uri="{FF2B5EF4-FFF2-40B4-BE49-F238E27FC236}">
                  <a16:creationId xmlns:a16="http://schemas.microsoft.com/office/drawing/2014/main" id="{294B87F6-C46E-068A-E5FF-73AC88777131}"/>
                </a:ext>
              </a:extLst>
            </p:cNvPr>
            <p:cNvSpPr/>
            <p:nvPr/>
          </p:nvSpPr>
          <p:spPr>
            <a:xfrm>
              <a:off x="3932785"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67" name="矩形 66">
              <a:extLst>
                <a:ext uri="{FF2B5EF4-FFF2-40B4-BE49-F238E27FC236}">
                  <a16:creationId xmlns:a16="http://schemas.microsoft.com/office/drawing/2014/main" id="{F836DF49-7871-3018-8471-1611F34B1FE2}"/>
                </a:ext>
              </a:extLst>
            </p:cNvPr>
            <p:cNvSpPr/>
            <p:nvPr/>
          </p:nvSpPr>
          <p:spPr>
            <a:xfrm>
              <a:off x="4102031"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68" name="矩形 67">
              <a:extLst>
                <a:ext uri="{FF2B5EF4-FFF2-40B4-BE49-F238E27FC236}">
                  <a16:creationId xmlns:a16="http://schemas.microsoft.com/office/drawing/2014/main" id="{5B539653-76A2-EC42-1C5B-5D32D72DFB2A}"/>
                </a:ext>
              </a:extLst>
            </p:cNvPr>
            <p:cNvSpPr/>
            <p:nvPr/>
          </p:nvSpPr>
          <p:spPr>
            <a:xfrm>
              <a:off x="4271277"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69" name="矩形 68">
              <a:extLst>
                <a:ext uri="{FF2B5EF4-FFF2-40B4-BE49-F238E27FC236}">
                  <a16:creationId xmlns:a16="http://schemas.microsoft.com/office/drawing/2014/main" id="{550DD291-CFA2-CB6F-5AB9-288756C0D7F7}"/>
                </a:ext>
              </a:extLst>
            </p:cNvPr>
            <p:cNvSpPr/>
            <p:nvPr/>
          </p:nvSpPr>
          <p:spPr>
            <a:xfrm>
              <a:off x="4440523" y="3213329"/>
              <a:ext cx="169246" cy="169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cxnSp>
          <p:nvCxnSpPr>
            <p:cNvPr id="70" name="直接连接符 69">
              <a:extLst>
                <a:ext uri="{FF2B5EF4-FFF2-40B4-BE49-F238E27FC236}">
                  <a16:creationId xmlns:a16="http://schemas.microsoft.com/office/drawing/2014/main" id="{5E3B5079-EC23-726C-F884-C0A34F1AE9A0}"/>
                </a:ext>
              </a:extLst>
            </p:cNvPr>
            <p:cNvCxnSpPr>
              <a:cxnSpLocks/>
            </p:cNvCxnSpPr>
            <p:nvPr/>
          </p:nvCxnSpPr>
          <p:spPr>
            <a:xfrm>
              <a:off x="3253396" y="3152212"/>
              <a:ext cx="0" cy="276788"/>
            </a:xfrm>
            <a:prstGeom prst="line">
              <a:avLst/>
            </a:prstGeom>
            <a:ln w="5080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EE6C5D7E-736D-1C4B-F10F-0256805EED72}"/>
                </a:ext>
              </a:extLst>
            </p:cNvPr>
            <p:cNvSpPr txBox="1"/>
            <p:nvPr/>
          </p:nvSpPr>
          <p:spPr>
            <a:xfrm>
              <a:off x="1789926" y="3025254"/>
              <a:ext cx="273470" cy="186535"/>
            </a:xfrm>
            <a:prstGeom prst="rect">
              <a:avLst/>
            </a:prstGeom>
            <a:noFill/>
          </p:spPr>
          <p:txBody>
            <a:bodyPr wrap="none" rtlCol="0">
              <a:spAutoFit/>
            </a:bodyPr>
            <a:lstStyle/>
            <a:p>
              <a:r>
                <a:rPr lang="en-US" i="1" dirty="0">
                  <a:latin typeface="Times" panose="02020603050405020304" pitchFamily="18" charset="0"/>
                </a:rPr>
                <a:t>low</a:t>
              </a:r>
            </a:p>
          </p:txBody>
        </p:sp>
        <p:sp>
          <p:nvSpPr>
            <p:cNvPr id="72" name="文本框 71">
              <a:extLst>
                <a:ext uri="{FF2B5EF4-FFF2-40B4-BE49-F238E27FC236}">
                  <a16:creationId xmlns:a16="http://schemas.microsoft.com/office/drawing/2014/main" id="{305F6A5B-060C-006B-1EE2-0EC07E6E2910}"/>
                </a:ext>
              </a:extLst>
            </p:cNvPr>
            <p:cNvSpPr txBox="1"/>
            <p:nvPr/>
          </p:nvSpPr>
          <p:spPr>
            <a:xfrm>
              <a:off x="4334740" y="3002801"/>
              <a:ext cx="337776" cy="202079"/>
            </a:xfrm>
            <a:prstGeom prst="rect">
              <a:avLst/>
            </a:prstGeom>
            <a:noFill/>
          </p:spPr>
          <p:txBody>
            <a:bodyPr wrap="none" rtlCol="0">
              <a:spAutoFit/>
            </a:bodyPr>
            <a:lstStyle/>
            <a:p>
              <a:r>
                <a:rPr lang="en-US" sz="2000" i="1" dirty="0">
                  <a:latin typeface="Times" panose="02020603050405020304" pitchFamily="18" charset="0"/>
                </a:rPr>
                <a:t>high</a:t>
              </a:r>
            </a:p>
          </p:txBody>
        </p:sp>
        <p:sp>
          <p:nvSpPr>
            <p:cNvPr id="73" name="文本框 72">
              <a:extLst>
                <a:ext uri="{FF2B5EF4-FFF2-40B4-BE49-F238E27FC236}">
                  <a16:creationId xmlns:a16="http://schemas.microsoft.com/office/drawing/2014/main" id="{7C73AAD2-CA5B-9994-58AA-4AF2165B34FA}"/>
                </a:ext>
              </a:extLst>
            </p:cNvPr>
            <p:cNvSpPr txBox="1"/>
            <p:nvPr/>
          </p:nvSpPr>
          <p:spPr>
            <a:xfrm>
              <a:off x="3010252" y="3036755"/>
              <a:ext cx="280239" cy="186535"/>
            </a:xfrm>
            <a:prstGeom prst="rect">
              <a:avLst/>
            </a:prstGeom>
            <a:noFill/>
          </p:spPr>
          <p:txBody>
            <a:bodyPr wrap="none" rtlCol="0">
              <a:spAutoFit/>
            </a:bodyPr>
            <a:lstStyle/>
            <a:p>
              <a:r>
                <a:rPr lang="en-US" i="1" dirty="0">
                  <a:latin typeface="Times" panose="02020603050405020304" pitchFamily="18" charset="0"/>
                </a:rPr>
                <a:t>mid</a:t>
              </a:r>
            </a:p>
          </p:txBody>
        </p:sp>
        <p:sp>
          <p:nvSpPr>
            <p:cNvPr id="74" name="文本框 73">
              <a:extLst>
                <a:ext uri="{FF2B5EF4-FFF2-40B4-BE49-F238E27FC236}">
                  <a16:creationId xmlns:a16="http://schemas.microsoft.com/office/drawing/2014/main" id="{4BD9774E-438E-46C9-9FD0-ADFC472FD55A}"/>
                </a:ext>
              </a:extLst>
            </p:cNvPr>
            <p:cNvSpPr txBox="1"/>
            <p:nvPr/>
          </p:nvSpPr>
          <p:spPr>
            <a:xfrm>
              <a:off x="3180436" y="3329884"/>
              <a:ext cx="423235" cy="186535"/>
            </a:xfrm>
            <a:prstGeom prst="rect">
              <a:avLst/>
            </a:prstGeom>
            <a:noFill/>
          </p:spPr>
          <p:txBody>
            <a:bodyPr wrap="none" rtlCol="0">
              <a:spAutoFit/>
            </a:bodyPr>
            <a:lstStyle/>
            <a:p>
              <a:r>
                <a:rPr lang="en-US" i="1" dirty="0">
                  <a:latin typeface="Times" panose="02020603050405020304" pitchFamily="18" charset="0"/>
                </a:rPr>
                <a:t>mid+</a:t>
              </a:r>
              <a:r>
                <a:rPr lang="en-US" dirty="0">
                  <a:latin typeface="Times" panose="02020603050405020304" pitchFamily="18" charset="0"/>
                </a:rPr>
                <a:t>1</a:t>
              </a:r>
            </a:p>
          </p:txBody>
        </p:sp>
        <p:sp>
          <p:nvSpPr>
            <p:cNvPr id="75" name="右大括号 74">
              <a:extLst>
                <a:ext uri="{FF2B5EF4-FFF2-40B4-BE49-F238E27FC236}">
                  <a16:creationId xmlns:a16="http://schemas.microsoft.com/office/drawing/2014/main" id="{2C533014-2A9D-063B-32F7-4A14AA7B660C}"/>
                </a:ext>
              </a:extLst>
            </p:cNvPr>
            <p:cNvSpPr/>
            <p:nvPr/>
          </p:nvSpPr>
          <p:spPr>
            <a:xfrm rot="5400000">
              <a:off x="2434455" y="3194799"/>
              <a:ext cx="104016" cy="501897"/>
            </a:xfrm>
            <a:prstGeom prst="rightBrace">
              <a:avLst>
                <a:gd name="adj1" fmla="val 0"/>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400"/>
            </a:p>
          </p:txBody>
        </p:sp>
        <p:sp>
          <p:nvSpPr>
            <p:cNvPr id="76" name="文本框 75">
              <a:extLst>
                <a:ext uri="{FF2B5EF4-FFF2-40B4-BE49-F238E27FC236}">
                  <a16:creationId xmlns:a16="http://schemas.microsoft.com/office/drawing/2014/main" id="{AADA28AD-A7A3-2630-859C-5BB5165E926E}"/>
                </a:ext>
              </a:extLst>
            </p:cNvPr>
            <p:cNvSpPr txBox="1"/>
            <p:nvPr/>
          </p:nvSpPr>
          <p:spPr>
            <a:xfrm>
              <a:off x="1897190" y="3497756"/>
              <a:ext cx="1251597" cy="186535"/>
            </a:xfrm>
            <a:prstGeom prst="rect">
              <a:avLst/>
            </a:prstGeom>
            <a:noFill/>
          </p:spPr>
          <p:txBody>
            <a:bodyPr wrap="none" rtlCol="0">
              <a:spAutoFit/>
            </a:bodyPr>
            <a:lstStyle/>
            <a:p>
              <a:r>
                <a:rPr lang="zh-CN" altLang="en-US" dirty="0">
                  <a:latin typeface="Times" panose="02020603050405020304" pitchFamily="18" charset="0"/>
                </a:rPr>
                <a:t>完全位于</a:t>
              </a:r>
              <a:r>
                <a:rPr lang="en-US" altLang="zh-CN" i="1" dirty="0">
                  <a:latin typeface="Times" panose="02020603050405020304" pitchFamily="18" charset="0"/>
                </a:rPr>
                <a:t>A</a:t>
              </a:r>
              <a:r>
                <a:rPr lang="en-US" altLang="zh-CN" dirty="0">
                  <a:latin typeface="Times" panose="02020603050405020304" pitchFamily="18" charset="0"/>
                </a:rPr>
                <a:t>[</a:t>
              </a:r>
              <a:r>
                <a:rPr lang="en-US" altLang="zh-CN" i="1" dirty="0" err="1">
                  <a:latin typeface="Times" panose="02020603050405020304" pitchFamily="18" charset="0"/>
                </a:rPr>
                <a:t>low</a:t>
              </a:r>
              <a:r>
                <a:rPr lang="en-US" altLang="zh-CN" dirty="0" err="1">
                  <a:latin typeface="Times" panose="02020603050405020304" pitchFamily="18" charset="0"/>
                </a:rPr>
                <a:t>,</a:t>
              </a:r>
              <a:r>
                <a:rPr lang="en-US" altLang="zh-CN" i="1" dirty="0" err="1">
                  <a:latin typeface="Times" panose="02020603050405020304" pitchFamily="18" charset="0"/>
                </a:rPr>
                <a:t>mid</a:t>
              </a:r>
              <a:r>
                <a:rPr lang="en-US" altLang="zh-CN" dirty="0">
                  <a:latin typeface="Times" panose="02020603050405020304" pitchFamily="18" charset="0"/>
                </a:rPr>
                <a:t>]</a:t>
              </a:r>
              <a:r>
                <a:rPr lang="zh-CN" altLang="en-US" dirty="0">
                  <a:latin typeface="Times" panose="02020603050405020304" pitchFamily="18" charset="0"/>
                </a:rPr>
                <a:t>中</a:t>
              </a:r>
              <a:endParaRPr lang="en-US" dirty="0">
                <a:latin typeface="Times" panose="02020603050405020304" pitchFamily="18" charset="0"/>
              </a:endParaRPr>
            </a:p>
          </p:txBody>
        </p:sp>
        <p:sp>
          <p:nvSpPr>
            <p:cNvPr id="77" name="右大括号 76">
              <a:extLst>
                <a:ext uri="{FF2B5EF4-FFF2-40B4-BE49-F238E27FC236}">
                  <a16:creationId xmlns:a16="http://schemas.microsoft.com/office/drawing/2014/main" id="{B26D16B7-80C8-2ED8-47CE-88EF07AD0A6B}"/>
                </a:ext>
              </a:extLst>
            </p:cNvPr>
            <p:cNvSpPr/>
            <p:nvPr/>
          </p:nvSpPr>
          <p:spPr>
            <a:xfrm rot="5400000">
              <a:off x="3972060" y="3194799"/>
              <a:ext cx="104016" cy="501897"/>
            </a:xfrm>
            <a:prstGeom prst="rightBrace">
              <a:avLst>
                <a:gd name="adj1" fmla="val 0"/>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400"/>
            </a:p>
          </p:txBody>
        </p:sp>
        <p:sp>
          <p:nvSpPr>
            <p:cNvPr id="78" name="文本框 77">
              <a:extLst>
                <a:ext uri="{FF2B5EF4-FFF2-40B4-BE49-F238E27FC236}">
                  <a16:creationId xmlns:a16="http://schemas.microsoft.com/office/drawing/2014/main" id="{8C940A99-7001-F4FD-774F-A7A57842E5EA}"/>
                </a:ext>
              </a:extLst>
            </p:cNvPr>
            <p:cNvSpPr txBox="1"/>
            <p:nvPr/>
          </p:nvSpPr>
          <p:spPr>
            <a:xfrm>
              <a:off x="3513087" y="3497756"/>
              <a:ext cx="1465669" cy="186535"/>
            </a:xfrm>
            <a:prstGeom prst="rect">
              <a:avLst/>
            </a:prstGeom>
            <a:noFill/>
          </p:spPr>
          <p:txBody>
            <a:bodyPr wrap="none" rtlCol="0">
              <a:spAutoFit/>
            </a:bodyPr>
            <a:lstStyle/>
            <a:p>
              <a:r>
                <a:rPr lang="zh-CN" altLang="en-US" dirty="0">
                  <a:latin typeface="Times" panose="02020603050405020304" pitchFamily="18" charset="0"/>
                </a:rPr>
                <a:t>完全位于</a:t>
              </a:r>
              <a:r>
                <a:rPr lang="en-US" altLang="zh-CN" i="1" dirty="0">
                  <a:latin typeface="Times" panose="02020603050405020304" pitchFamily="18" charset="0"/>
                </a:rPr>
                <a:t>A</a:t>
              </a:r>
              <a:r>
                <a:rPr lang="en-US" altLang="zh-CN" dirty="0">
                  <a:latin typeface="Times" panose="02020603050405020304" pitchFamily="18" charset="0"/>
                </a:rPr>
                <a:t>[</a:t>
              </a:r>
              <a:r>
                <a:rPr lang="en-US" altLang="zh-CN" i="1" dirty="0">
                  <a:latin typeface="Times" panose="02020603050405020304" pitchFamily="18" charset="0"/>
                </a:rPr>
                <a:t>mid+</a:t>
              </a:r>
              <a:r>
                <a:rPr lang="en-US" altLang="zh-CN" dirty="0">
                  <a:latin typeface="Times" panose="02020603050405020304" pitchFamily="18" charset="0"/>
                </a:rPr>
                <a:t>1</a:t>
              </a:r>
              <a:r>
                <a:rPr lang="en-US" altLang="zh-CN" i="1" dirty="0">
                  <a:latin typeface="Times" panose="02020603050405020304" pitchFamily="18" charset="0"/>
                </a:rPr>
                <a:t>, high</a:t>
              </a:r>
              <a:r>
                <a:rPr lang="en-US" altLang="zh-CN" dirty="0">
                  <a:latin typeface="Times" panose="02020603050405020304" pitchFamily="18" charset="0"/>
                </a:rPr>
                <a:t>]</a:t>
              </a:r>
              <a:r>
                <a:rPr lang="zh-CN" altLang="en-US" dirty="0">
                  <a:latin typeface="Times" panose="02020603050405020304" pitchFamily="18" charset="0"/>
                </a:rPr>
                <a:t>中</a:t>
              </a:r>
              <a:endParaRPr lang="en-US" dirty="0">
                <a:latin typeface="Times" panose="02020603050405020304" pitchFamily="18" charset="0"/>
              </a:endParaRPr>
            </a:p>
          </p:txBody>
        </p:sp>
        <p:sp>
          <p:nvSpPr>
            <p:cNvPr id="79" name="右大括号 78">
              <a:extLst>
                <a:ext uri="{FF2B5EF4-FFF2-40B4-BE49-F238E27FC236}">
                  <a16:creationId xmlns:a16="http://schemas.microsoft.com/office/drawing/2014/main" id="{8EDFBA54-06D2-2C94-3B1D-F9F2B4777E31}"/>
                </a:ext>
              </a:extLst>
            </p:cNvPr>
            <p:cNvSpPr/>
            <p:nvPr/>
          </p:nvSpPr>
          <p:spPr>
            <a:xfrm rot="16200000">
              <a:off x="3268707" y="2485663"/>
              <a:ext cx="146944" cy="1181217"/>
            </a:xfrm>
            <a:prstGeom prst="rightBrace">
              <a:avLst>
                <a:gd name="adj1" fmla="val 1087"/>
                <a:gd name="adj2" fmla="val 4615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400"/>
            </a:p>
          </p:txBody>
        </p:sp>
        <p:cxnSp>
          <p:nvCxnSpPr>
            <p:cNvPr id="80" name="直接连接符 79">
              <a:extLst>
                <a:ext uri="{FF2B5EF4-FFF2-40B4-BE49-F238E27FC236}">
                  <a16:creationId xmlns:a16="http://schemas.microsoft.com/office/drawing/2014/main" id="{3256C705-3077-A2EC-D563-BC7132AA5653}"/>
                </a:ext>
              </a:extLst>
            </p:cNvPr>
            <p:cNvCxnSpPr>
              <a:cxnSpLocks/>
            </p:cNvCxnSpPr>
            <p:nvPr/>
          </p:nvCxnSpPr>
          <p:spPr>
            <a:xfrm flipV="1">
              <a:off x="3251110" y="2830683"/>
              <a:ext cx="4572" cy="344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C318FA15-B67D-EE0D-FC92-B6BC59C50336}"/>
                </a:ext>
              </a:extLst>
            </p:cNvPr>
            <p:cNvCxnSpPr/>
            <p:nvPr/>
          </p:nvCxnSpPr>
          <p:spPr>
            <a:xfrm>
              <a:off x="3251110" y="2975726"/>
              <a:ext cx="681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00B29591-A38F-7345-49F0-C6DDA7ECEEA6}"/>
                </a:ext>
              </a:extLst>
            </p:cNvPr>
            <p:cNvCxnSpPr/>
            <p:nvPr/>
          </p:nvCxnSpPr>
          <p:spPr>
            <a:xfrm flipH="1">
              <a:off x="2737412" y="2975726"/>
              <a:ext cx="513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C380016D-5CE7-0211-E372-424F17A86BBD}"/>
                </a:ext>
              </a:extLst>
            </p:cNvPr>
            <p:cNvSpPr txBox="1"/>
            <p:nvPr/>
          </p:nvSpPr>
          <p:spPr>
            <a:xfrm>
              <a:off x="2948833" y="2791853"/>
              <a:ext cx="166011" cy="233168"/>
            </a:xfrm>
            <a:prstGeom prst="rect">
              <a:avLst/>
            </a:prstGeom>
            <a:noFill/>
          </p:spPr>
          <p:txBody>
            <a:bodyPr wrap="none" rtlCol="0">
              <a:spAutoFit/>
            </a:bodyPr>
            <a:lstStyle/>
            <a:p>
              <a:r>
                <a:rPr lang="en-US" sz="2400" i="1" dirty="0"/>
                <a:t>L</a:t>
              </a:r>
              <a:endParaRPr lang="en-US" sz="4400" i="1" dirty="0"/>
            </a:p>
          </p:txBody>
        </p:sp>
        <p:sp>
          <p:nvSpPr>
            <p:cNvPr id="84" name="文本框 83">
              <a:extLst>
                <a:ext uri="{FF2B5EF4-FFF2-40B4-BE49-F238E27FC236}">
                  <a16:creationId xmlns:a16="http://schemas.microsoft.com/office/drawing/2014/main" id="{622A76B5-8EC6-735B-1C4C-DBB996A3DA6F}"/>
                </a:ext>
              </a:extLst>
            </p:cNvPr>
            <p:cNvSpPr txBox="1"/>
            <p:nvPr/>
          </p:nvSpPr>
          <p:spPr>
            <a:xfrm>
              <a:off x="3363716" y="2781293"/>
              <a:ext cx="185472" cy="233168"/>
            </a:xfrm>
            <a:prstGeom prst="rect">
              <a:avLst/>
            </a:prstGeom>
            <a:noFill/>
          </p:spPr>
          <p:txBody>
            <a:bodyPr wrap="none" rtlCol="0">
              <a:spAutoFit/>
            </a:bodyPr>
            <a:lstStyle/>
            <a:p>
              <a:r>
                <a:rPr lang="en-US" sz="2400" i="1" dirty="0"/>
                <a:t>R</a:t>
              </a:r>
              <a:endParaRPr lang="en-US" sz="4400" i="1" dirty="0"/>
            </a:p>
          </p:txBody>
        </p:sp>
      </p:grpSp>
      <p:sp>
        <p:nvSpPr>
          <p:cNvPr id="85" name="文本框 84">
            <a:extLst>
              <a:ext uri="{FF2B5EF4-FFF2-40B4-BE49-F238E27FC236}">
                <a16:creationId xmlns:a16="http://schemas.microsoft.com/office/drawing/2014/main" id="{558965A4-36C1-7543-E513-6967BB27C714}"/>
              </a:ext>
            </a:extLst>
          </p:cNvPr>
          <p:cNvSpPr txBox="1"/>
          <p:nvPr/>
        </p:nvSpPr>
        <p:spPr>
          <a:xfrm>
            <a:off x="4996787" y="-14542"/>
            <a:ext cx="1107996" cy="369332"/>
          </a:xfrm>
          <a:prstGeom prst="rect">
            <a:avLst/>
          </a:prstGeom>
          <a:noFill/>
        </p:spPr>
        <p:txBody>
          <a:bodyPr wrap="none" rtlCol="0">
            <a:spAutoFit/>
          </a:bodyPr>
          <a:lstStyle/>
          <a:p>
            <a:r>
              <a:rPr lang="zh-CN" altLang="en-US" dirty="0"/>
              <a:t>跨越中点</a:t>
            </a:r>
            <a:endParaRPr lang="en-US" dirty="0"/>
          </a:p>
        </p:txBody>
      </p:sp>
    </p:spTree>
    <p:extLst>
      <p:ext uri="{BB962C8B-B14F-4D97-AF65-F5344CB8AC3E}">
        <p14:creationId xmlns:p14="http://schemas.microsoft.com/office/powerpoint/2010/main" val="345251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A5EB2C62-0CC0-47D1-B89D-D0F7A348CD82}"/>
              </a:ext>
            </a:extLst>
          </p:cNvPr>
          <p:cNvPicPr>
            <a:picLocks noChangeAspect="1"/>
          </p:cNvPicPr>
          <p:nvPr/>
        </p:nvPicPr>
        <p:blipFill>
          <a:blip r:embed="rId3"/>
          <a:stretch>
            <a:fillRect/>
          </a:stretch>
        </p:blipFill>
        <p:spPr>
          <a:xfrm>
            <a:off x="-87923" y="3276600"/>
            <a:ext cx="9286967" cy="3075876"/>
          </a:xfrm>
          <a:prstGeom prst="rect">
            <a:avLst/>
          </a:prstGeom>
        </p:spPr>
      </p:pic>
      <p:sp>
        <p:nvSpPr>
          <p:cNvPr id="2" name="Title 1"/>
          <p:cNvSpPr>
            <a:spLocks noGrp="1"/>
          </p:cNvSpPr>
          <p:nvPr>
            <p:ph type="title"/>
          </p:nvPr>
        </p:nvSpPr>
        <p:spPr>
          <a:xfrm>
            <a:off x="-76200" y="-106362"/>
            <a:ext cx="7543800" cy="868362"/>
          </a:xfrm>
        </p:spPr>
        <p:txBody>
          <a:bodyPr>
            <a:normAutofit/>
          </a:bodyPr>
          <a:lstStyle/>
          <a:p>
            <a:pPr lvl="2" algn="l" rtl="0">
              <a:spcBef>
                <a:spcPct val="0"/>
              </a:spcBef>
            </a:pPr>
            <a:r>
              <a:rPr lang="zh-CN" altLang="en-US" sz="2400" b="1" dirty="0">
                <a:latin typeface="SimSun" pitchFamily="2" charset="-122"/>
                <a:ea typeface="SimSun" pitchFamily="2" charset="-122"/>
              </a:rPr>
              <a:t>最大子数组问题</a:t>
            </a:r>
            <a:br>
              <a:rPr lang="en-US" altLang="zh-CN" sz="2400" b="1" dirty="0">
                <a:latin typeface="SimSun" pitchFamily="2" charset="-122"/>
                <a:ea typeface="SimSun" pitchFamily="2" charset="-122"/>
              </a:rPr>
            </a:br>
            <a:endParaRPr lang="en-US" sz="2400" b="1" dirty="0">
              <a:latin typeface="SimSun" pitchFamily="2" charset="-122"/>
              <a:ea typeface="SimSun" pitchFamily="2" charset="-122"/>
            </a:endParaRPr>
          </a:p>
        </p:txBody>
      </p:sp>
      <p:sp>
        <p:nvSpPr>
          <p:cNvPr id="32" name="箭头: 下 31">
            <a:extLst>
              <a:ext uri="{FF2B5EF4-FFF2-40B4-BE49-F238E27FC236}">
                <a16:creationId xmlns:a16="http://schemas.microsoft.com/office/drawing/2014/main" id="{42278195-ED8F-4056-B0DB-2F204B5EFBBF}"/>
              </a:ext>
            </a:extLst>
          </p:cNvPr>
          <p:cNvSpPr/>
          <p:nvPr/>
        </p:nvSpPr>
        <p:spPr>
          <a:xfrm>
            <a:off x="4555560" y="2690343"/>
            <a:ext cx="702240" cy="586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图片 32">
            <a:extLst>
              <a:ext uri="{FF2B5EF4-FFF2-40B4-BE49-F238E27FC236}">
                <a16:creationId xmlns:a16="http://schemas.microsoft.com/office/drawing/2014/main" id="{C3E37627-C1D2-4E65-B6CA-2C8CB0700A5C}"/>
              </a:ext>
            </a:extLst>
          </p:cNvPr>
          <p:cNvPicPr>
            <a:picLocks noChangeAspect="1"/>
          </p:cNvPicPr>
          <p:nvPr/>
        </p:nvPicPr>
        <p:blipFill>
          <a:blip r:embed="rId4"/>
          <a:stretch>
            <a:fillRect/>
          </a:stretch>
        </p:blipFill>
        <p:spPr>
          <a:xfrm>
            <a:off x="1210980" y="327819"/>
            <a:ext cx="7391400" cy="2238539"/>
          </a:xfrm>
          <a:prstGeom prst="rect">
            <a:avLst/>
          </a:prstGeom>
        </p:spPr>
      </p:pic>
      <p:cxnSp>
        <p:nvCxnSpPr>
          <p:cNvPr id="4" name="直接箭头连接符 3">
            <a:extLst>
              <a:ext uri="{FF2B5EF4-FFF2-40B4-BE49-F238E27FC236}">
                <a16:creationId xmlns:a16="http://schemas.microsoft.com/office/drawing/2014/main" id="{B3148A52-A35F-C1F3-6B85-D98251602879}"/>
              </a:ext>
            </a:extLst>
          </p:cNvPr>
          <p:cNvCxnSpPr>
            <a:cxnSpLocks/>
          </p:cNvCxnSpPr>
          <p:nvPr/>
        </p:nvCxnSpPr>
        <p:spPr>
          <a:xfrm>
            <a:off x="4648200" y="4191000"/>
            <a:ext cx="3429000" cy="0"/>
          </a:xfrm>
          <a:prstGeom prst="straightConnector1">
            <a:avLst/>
          </a:prstGeom>
          <a:ln w="508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D2986217-E765-6ACC-A3BA-099E2FB3AF47}"/>
              </a:ext>
            </a:extLst>
          </p:cNvPr>
          <p:cNvCxnSpPr>
            <a:cxnSpLocks/>
          </p:cNvCxnSpPr>
          <p:nvPr/>
        </p:nvCxnSpPr>
        <p:spPr>
          <a:xfrm flipH="1">
            <a:off x="2438400" y="4191000"/>
            <a:ext cx="2209800" cy="0"/>
          </a:xfrm>
          <a:prstGeom prst="straightConnector1">
            <a:avLst/>
          </a:prstGeom>
          <a:ln w="50800">
            <a:solidFill>
              <a:srgbClr val="0070C0"/>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81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914400"/>
            <a:ext cx="7772400" cy="5441950"/>
          </a:xfrm>
        </p:spPr>
        <p:txBody>
          <a:bodyPr>
            <a:normAutofit fontScale="70000" lnSpcReduction="20000"/>
          </a:bodyPr>
          <a:lstStyle/>
          <a:p>
            <a:pPr algn="l"/>
            <a:r>
              <a:rPr lang="en-US" sz="4000" b="1" dirty="0">
                <a:solidFill>
                  <a:schemeClr val="tx1"/>
                </a:solidFill>
                <a:latin typeface="Times New Roman" pitchFamily="18" charset="0"/>
                <a:cs typeface="Times New Roman" pitchFamily="18" charset="0"/>
              </a:rPr>
              <a:t>2.1</a:t>
            </a:r>
            <a:r>
              <a:rPr lang="en-US" sz="4000" b="1" dirty="0">
                <a:solidFill>
                  <a:schemeClr val="tx1"/>
                </a:solidFill>
              </a:rPr>
              <a:t>	</a:t>
            </a:r>
            <a:r>
              <a:rPr lang="zh-CN" altLang="en-US" sz="4000" b="1" dirty="0">
                <a:solidFill>
                  <a:schemeClr val="tx1"/>
                </a:solidFill>
              </a:rPr>
              <a:t>分治法原理</a:t>
            </a:r>
            <a:r>
              <a:rPr lang="zh-CN" altLang="en-US" sz="4000" dirty="0">
                <a:solidFill>
                  <a:schemeClr val="tx1"/>
                </a:solidFill>
              </a:rPr>
              <a:t>（</a:t>
            </a:r>
            <a:r>
              <a:rPr lang="en-US" altLang="zh-CN" sz="4000" dirty="0">
                <a:solidFill>
                  <a:schemeClr val="tx1"/>
                </a:solidFill>
              </a:rPr>
              <a:t>1/2</a:t>
            </a:r>
            <a:r>
              <a:rPr lang="zh-CN" altLang="en-US" sz="4000" dirty="0">
                <a:solidFill>
                  <a:schemeClr val="tx1"/>
                </a:solidFill>
              </a:rPr>
              <a:t>） </a:t>
            </a:r>
            <a:r>
              <a:rPr lang="en-US" altLang="zh-CN" sz="4000" dirty="0">
                <a:solidFill>
                  <a:schemeClr val="tx1"/>
                </a:solidFill>
              </a:rPr>
              <a:t>	</a:t>
            </a:r>
          </a:p>
          <a:p>
            <a:pPr algn="l"/>
            <a:endParaRPr lang="en-US" altLang="zh-CN" dirty="0">
              <a:solidFill>
                <a:schemeClr val="tx1"/>
              </a:solidFill>
            </a:endParaRPr>
          </a:p>
          <a:p>
            <a:pPr marL="457200" indent="-457200" algn="l">
              <a:lnSpc>
                <a:spcPct val="115000"/>
              </a:lnSpc>
              <a:buFont typeface="Arial" panose="020B0604020202020204" pitchFamily="34" charset="0"/>
              <a:buChar char="•"/>
            </a:pPr>
            <a:r>
              <a:rPr lang="zh-CN" altLang="en-US" dirty="0">
                <a:solidFill>
                  <a:schemeClr val="tx1"/>
                </a:solidFill>
              </a:rPr>
              <a:t>当输入数据的规模很小时，比如只有一个或两个数字，则绝大多数的问题都很容易解。可是当输入规模很大时，问题往往变得很难。</a:t>
            </a:r>
            <a:endParaRPr lang="en-US" altLang="zh-CN" dirty="0">
              <a:solidFill>
                <a:schemeClr val="tx1"/>
              </a:solidFill>
            </a:endParaRPr>
          </a:p>
          <a:p>
            <a:pPr marL="457200" indent="-457200" algn="l">
              <a:lnSpc>
                <a:spcPct val="115000"/>
              </a:lnSpc>
              <a:buFont typeface="Arial" panose="020B0604020202020204" pitchFamily="34" charset="0"/>
              <a:buChar char="•"/>
            </a:pPr>
            <a:endParaRPr lang="en-US" altLang="zh-CN" dirty="0">
              <a:solidFill>
                <a:schemeClr val="tx1"/>
              </a:solidFill>
            </a:endParaRPr>
          </a:p>
          <a:p>
            <a:pPr marL="457200" indent="-457200" algn="l">
              <a:lnSpc>
                <a:spcPct val="115000"/>
              </a:lnSpc>
              <a:buFont typeface="Arial" panose="020B0604020202020204" pitchFamily="34" charset="0"/>
              <a:buChar char="•"/>
            </a:pPr>
            <a:r>
              <a:rPr lang="zh-CN" altLang="en-US" dirty="0">
                <a:solidFill>
                  <a:schemeClr val="tx1"/>
                </a:solidFill>
              </a:rPr>
              <a:t>算法设计的一个基本方法就是寻找</a:t>
            </a:r>
            <a:r>
              <a:rPr lang="zh-CN" altLang="en-US" sz="3400" dirty="0">
                <a:solidFill>
                  <a:srgbClr val="0000FF"/>
                </a:solidFill>
                <a:effectLst>
                  <a:outerShdw blurRad="38100" dist="38100" dir="2700000" algn="tl">
                    <a:srgbClr val="C0C0C0"/>
                  </a:outerShdw>
                </a:effectLst>
                <a:latin typeface="仿宋" panose="02010609060101010101" pitchFamily="49" charset="-122"/>
                <a:ea typeface="仿宋" panose="02010609060101010101" pitchFamily="49" charset="-122"/>
              </a:rPr>
              <a:t>大规模问题的解</a:t>
            </a:r>
            <a:r>
              <a:rPr lang="zh-CN" altLang="en-US" dirty="0">
                <a:solidFill>
                  <a:schemeClr val="tx1"/>
                </a:solidFill>
              </a:rPr>
              <a:t>与</a:t>
            </a:r>
            <a:r>
              <a:rPr lang="zh-CN" altLang="en-US" sz="3400" dirty="0">
                <a:solidFill>
                  <a:srgbClr val="0000FF"/>
                </a:solidFill>
                <a:effectLst>
                  <a:outerShdw blurRad="38100" dist="38100" dir="2700000" algn="tl">
                    <a:srgbClr val="C0C0C0"/>
                  </a:outerShdw>
                </a:effectLst>
                <a:latin typeface="仿宋" panose="02010609060101010101" pitchFamily="49" charset="-122"/>
                <a:ea typeface="仿宋" panose="02010609060101010101" pitchFamily="49" charset="-122"/>
              </a:rPr>
              <a:t>小规摸问题的解</a:t>
            </a:r>
            <a:r>
              <a:rPr lang="zh-CN" altLang="en-US" dirty="0">
                <a:solidFill>
                  <a:schemeClr val="tx1"/>
                </a:solidFill>
              </a:rPr>
              <a:t>之间的关系。分治术是这种方法之一。</a:t>
            </a:r>
            <a:endParaRPr lang="en-US" altLang="zh-CN" dirty="0">
              <a:solidFill>
                <a:schemeClr val="tx1"/>
              </a:solidFill>
            </a:endParaRPr>
          </a:p>
          <a:p>
            <a:pPr marL="457200" indent="-457200" algn="l">
              <a:lnSpc>
                <a:spcPct val="115000"/>
              </a:lnSpc>
              <a:buFont typeface="Arial" panose="020B0604020202020204" pitchFamily="34" charset="0"/>
              <a:buChar char="•"/>
            </a:pPr>
            <a:endParaRPr lang="en-US" altLang="zh-CN" dirty="0">
              <a:solidFill>
                <a:schemeClr val="tx1"/>
              </a:solidFill>
            </a:endParaRPr>
          </a:p>
          <a:p>
            <a:pPr marL="457200" indent="-457200" algn="l">
              <a:lnSpc>
                <a:spcPct val="115000"/>
              </a:lnSpc>
              <a:buFont typeface="Arial" panose="020B0604020202020204" pitchFamily="34" charset="0"/>
              <a:buChar char="•"/>
            </a:pPr>
            <a:r>
              <a:rPr lang="zh-CN" altLang="en-US" dirty="0">
                <a:solidFill>
                  <a:schemeClr val="tx1"/>
                </a:solidFill>
              </a:rPr>
              <a:t>简单地说，分治术的做法是将</a:t>
            </a:r>
            <a:r>
              <a:rPr lang="zh-CN" altLang="en-US" sz="3400" dirty="0">
                <a:solidFill>
                  <a:srgbClr val="0000FF"/>
                </a:solidFill>
                <a:effectLst>
                  <a:outerShdw blurRad="38100" dist="38100" dir="2700000" algn="tl">
                    <a:srgbClr val="C0C0C0"/>
                  </a:outerShdw>
                </a:effectLst>
                <a:latin typeface="仿宋" panose="02010609060101010101" pitchFamily="49" charset="-122"/>
                <a:ea typeface="仿宋" panose="02010609060101010101" pitchFamily="49" charset="-122"/>
              </a:rPr>
              <a:t>一个规模为</a:t>
            </a:r>
            <a:r>
              <a:rPr lang="en-US" sz="3400" i="1"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rPr>
              <a:t>n</a:t>
            </a:r>
            <a:r>
              <a:rPr lang="zh-CN" altLang="en-US" sz="3400" dirty="0">
                <a:solidFill>
                  <a:srgbClr val="0000FF"/>
                </a:solidFill>
                <a:effectLst>
                  <a:outerShdw blurRad="38100" dist="38100" dir="2700000" algn="tl">
                    <a:srgbClr val="C0C0C0"/>
                  </a:outerShdw>
                </a:effectLst>
                <a:latin typeface="仿宋" panose="02010609060101010101" pitchFamily="49" charset="-122"/>
                <a:ea typeface="仿宋" panose="02010609060101010101" pitchFamily="49" charset="-122"/>
              </a:rPr>
              <a:t>的问题</a:t>
            </a:r>
            <a:r>
              <a:rPr lang="zh-CN" altLang="en-US" dirty="0">
                <a:solidFill>
                  <a:schemeClr val="tx1"/>
                </a:solidFill>
              </a:rPr>
              <a:t>分解为</a:t>
            </a:r>
            <a:r>
              <a:rPr lang="zh-CN" altLang="en-US" sz="3400" dirty="0">
                <a:solidFill>
                  <a:srgbClr val="FF0000"/>
                </a:solidFill>
                <a:effectLst>
                  <a:outerShdw blurRad="38100" dist="38100" dir="2700000" algn="tl">
                    <a:srgbClr val="C0C0C0"/>
                  </a:outerShdw>
                </a:effectLst>
                <a:latin typeface="仿宋" panose="02010609060101010101" pitchFamily="49" charset="-122"/>
                <a:ea typeface="仿宋" panose="02010609060101010101" pitchFamily="49" charset="-122"/>
              </a:rPr>
              <a:t>整数个</a:t>
            </a:r>
            <a:r>
              <a:rPr lang="zh-CN" altLang="en-US" sz="3400" dirty="0">
                <a:solidFill>
                  <a:srgbClr val="0000FF"/>
                </a:solidFill>
                <a:effectLst>
                  <a:outerShdw blurRad="38100" dist="38100" dir="2700000" algn="tl">
                    <a:srgbClr val="C0C0C0"/>
                  </a:outerShdw>
                </a:effectLst>
                <a:latin typeface="仿宋" panose="02010609060101010101" pitchFamily="49" charset="-122"/>
                <a:ea typeface="仿宋" panose="02010609060101010101" pitchFamily="49" charset="-122"/>
              </a:rPr>
              <a:t>规模小些的子问题</a:t>
            </a:r>
            <a:r>
              <a:rPr lang="zh-CN" altLang="en-US" dirty="0">
                <a:solidFill>
                  <a:schemeClr val="tx1"/>
                </a:solidFill>
              </a:rPr>
              <a:t>，然后找出这些子问题的解并最终由此得到原问题的解。</a:t>
            </a:r>
            <a:endParaRPr lang="en-US" altLang="zh-CN" dirty="0">
              <a:solidFill>
                <a:schemeClr val="tx1"/>
              </a:solidFill>
            </a:endParaRPr>
          </a:p>
          <a:p>
            <a:pPr marL="914400" lvl="1" indent="-457200" algn="l">
              <a:lnSpc>
                <a:spcPct val="115000"/>
              </a:lnSpc>
              <a:buFont typeface="Arial" panose="020B0604020202020204" pitchFamily="34" charset="0"/>
              <a:buChar char="•"/>
            </a:pPr>
            <a:r>
              <a:rPr lang="zh-CN" altLang="en-US" dirty="0">
                <a:solidFill>
                  <a:schemeClr val="tx1"/>
                </a:solidFill>
              </a:rPr>
              <a:t>在解决这些子问题时，分治术要求用</a:t>
            </a:r>
            <a:r>
              <a:rPr lang="zh-CN" altLang="en-US" dirty="0">
                <a:solidFill>
                  <a:srgbClr val="0000FF"/>
                </a:solidFill>
              </a:rPr>
              <a:t>完全同样的方法</a:t>
            </a:r>
            <a:r>
              <a:rPr lang="zh-CN" altLang="en-US" dirty="0">
                <a:solidFill>
                  <a:srgbClr val="FF0000"/>
                </a:solidFill>
              </a:rPr>
              <a:t>递归</a:t>
            </a:r>
            <a:r>
              <a:rPr lang="zh-CN" altLang="en-US" dirty="0">
                <a:solidFill>
                  <a:schemeClr val="tx1"/>
                </a:solidFill>
              </a:rPr>
              <a:t>解出。即，必须把这些子问题进一步分为规模更小的子问题直至问题的规模小到可以直接解出。</a:t>
            </a:r>
            <a:endParaRPr lang="en-US" sz="2000" dirty="0">
              <a:solidFill>
                <a:schemeClr val="tx1"/>
              </a:solidFill>
            </a:endParaRPr>
          </a:p>
        </p:txBody>
      </p:sp>
      <p:sp>
        <p:nvSpPr>
          <p:cNvPr id="4" name="Footer Placeholder 3"/>
          <p:cNvSpPr>
            <a:spLocks noGrp="1"/>
          </p:cNvSpPr>
          <p:nvPr>
            <p:ph type="ftr" sz="quarter" idx="11"/>
          </p:nvPr>
        </p:nvSpPr>
        <p:spPr/>
        <p:txBody>
          <a:bodyPr/>
          <a:lstStyle/>
          <a:p>
            <a:r>
              <a:rPr lang="en-US" dirty="0"/>
              <a:t>2-</a:t>
            </a:r>
            <a:fld id="{DECBA994-0F1E-4A86-942E-FEC68F235D3B}" type="slidenum">
              <a:rPr lang="en-US" smtClean="0"/>
              <a:t>2</a:t>
            </a:fld>
            <a:endParaRPr lang="en-US" dirty="0"/>
          </a:p>
        </p:txBody>
      </p:sp>
      <p:sp>
        <p:nvSpPr>
          <p:cNvPr id="6" name="文本框 5">
            <a:extLst>
              <a:ext uri="{FF2B5EF4-FFF2-40B4-BE49-F238E27FC236}">
                <a16:creationId xmlns:a16="http://schemas.microsoft.com/office/drawing/2014/main" id="{DE1D372A-1565-4AA9-ADCB-A911D2AFAB10}"/>
              </a:ext>
            </a:extLst>
          </p:cNvPr>
          <p:cNvSpPr txBox="1"/>
          <p:nvPr/>
        </p:nvSpPr>
        <p:spPr>
          <a:xfrm>
            <a:off x="86380" y="1676400"/>
            <a:ext cx="523220" cy="4343400"/>
          </a:xfrm>
          <a:prstGeom prst="rect">
            <a:avLst/>
          </a:prstGeom>
          <a:solidFill>
            <a:srgbClr val="FFC000">
              <a:alpha val="61000"/>
            </a:srgbClr>
          </a:solidFill>
          <a:ln w="38100">
            <a:solidFill>
              <a:schemeClr val="tx1"/>
            </a:solidFill>
          </a:ln>
        </p:spPr>
        <p:txBody>
          <a:bodyPr vert="eaVert" wrap="square" rtlCol="0">
            <a:spAutoFit/>
          </a:bodyPr>
          <a:lstStyle/>
          <a:p>
            <a:pPr algn="ctr"/>
            <a:r>
              <a:rPr lang="zh-CN" altLang="en-US" sz="2200" dirty="0"/>
              <a:t>递    </a:t>
            </a:r>
            <a:r>
              <a:rPr lang="en-US" altLang="zh-CN" sz="2200" dirty="0"/>
              <a:t>	    </a:t>
            </a:r>
            <a:r>
              <a:rPr lang="zh-CN" altLang="en-US" sz="2200" dirty="0"/>
              <a:t>归</a:t>
            </a:r>
            <a:r>
              <a:rPr lang="en-US" altLang="zh-CN" sz="2200" dirty="0"/>
              <a:t>	      </a:t>
            </a:r>
            <a:r>
              <a:rPr lang="zh-CN" altLang="en-US" sz="2200" dirty="0"/>
              <a:t>调</a:t>
            </a:r>
            <a:r>
              <a:rPr lang="en-US" altLang="zh-CN" sz="2200" dirty="0"/>
              <a:t>	         </a:t>
            </a:r>
            <a:r>
              <a:rPr lang="zh-CN" altLang="en-US" sz="2200" dirty="0"/>
              <a:t>用</a:t>
            </a:r>
            <a:endParaRPr lang="en-US" sz="2200" dirty="0"/>
          </a:p>
        </p:txBody>
      </p:sp>
      <p:sp>
        <p:nvSpPr>
          <p:cNvPr id="7" name="文本框 6">
            <a:extLst>
              <a:ext uri="{FF2B5EF4-FFF2-40B4-BE49-F238E27FC236}">
                <a16:creationId xmlns:a16="http://schemas.microsoft.com/office/drawing/2014/main" id="{929BC1F4-C798-43E4-B0B0-7B0C7ADB142C}"/>
              </a:ext>
            </a:extLst>
          </p:cNvPr>
          <p:cNvSpPr txBox="1"/>
          <p:nvPr/>
        </p:nvSpPr>
        <p:spPr>
          <a:xfrm>
            <a:off x="8458200" y="1676400"/>
            <a:ext cx="523220" cy="4343400"/>
          </a:xfrm>
          <a:prstGeom prst="rect">
            <a:avLst/>
          </a:prstGeom>
          <a:solidFill>
            <a:srgbClr val="FFC000">
              <a:alpha val="61000"/>
            </a:srgbClr>
          </a:solidFill>
          <a:ln w="38100">
            <a:solidFill>
              <a:schemeClr val="tx1"/>
            </a:solidFill>
          </a:ln>
        </p:spPr>
        <p:txBody>
          <a:bodyPr vert="eaVert" wrap="square" rtlCol="0">
            <a:spAutoFit/>
          </a:bodyPr>
          <a:lstStyle/>
          <a:p>
            <a:pPr algn="ctr"/>
            <a:r>
              <a:rPr lang="zh-CN" altLang="en-US" sz="2200" dirty="0"/>
              <a:t>自    </a:t>
            </a:r>
            <a:r>
              <a:rPr lang="en-US" altLang="zh-CN" sz="2200" dirty="0"/>
              <a:t>	    </a:t>
            </a:r>
            <a:r>
              <a:rPr lang="zh-CN" altLang="en-US" sz="2200" dirty="0"/>
              <a:t>顶</a:t>
            </a:r>
            <a:r>
              <a:rPr lang="en-US" altLang="zh-CN" sz="2200" dirty="0"/>
              <a:t>	      </a:t>
            </a:r>
            <a:r>
              <a:rPr lang="zh-CN" altLang="en-US" sz="2200" dirty="0"/>
              <a:t>而</a:t>
            </a:r>
            <a:r>
              <a:rPr lang="en-US" altLang="zh-CN" sz="2200" dirty="0"/>
              <a:t>	         </a:t>
            </a:r>
            <a:r>
              <a:rPr lang="zh-CN" altLang="en-US" sz="2200" dirty="0"/>
              <a:t>下</a:t>
            </a:r>
            <a:endParaRPr lang="en-US" sz="2200" dirty="0"/>
          </a:p>
        </p:txBody>
      </p:sp>
    </p:spTree>
    <p:extLst>
      <p:ext uri="{BB962C8B-B14F-4D97-AF65-F5344CB8AC3E}">
        <p14:creationId xmlns:p14="http://schemas.microsoft.com/office/powerpoint/2010/main" val="410066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01E7C-69DE-4B39-9FF8-A5ED37B33900}"/>
              </a:ext>
            </a:extLst>
          </p:cNvPr>
          <p:cNvSpPr>
            <a:spLocks noGrp="1"/>
          </p:cNvSpPr>
          <p:nvPr>
            <p:ph type="ctrTitle"/>
          </p:nvPr>
        </p:nvSpPr>
        <p:spPr>
          <a:xfrm>
            <a:off x="685800" y="228600"/>
            <a:ext cx="7772400" cy="1470025"/>
          </a:xfrm>
        </p:spPr>
        <p:txBody>
          <a:bodyPr>
            <a:normAutofit/>
          </a:bodyPr>
          <a:lstStyle/>
          <a:p>
            <a:r>
              <a:rPr lang="zh-CN" altLang="en-US" sz="3600" dirty="0"/>
              <a:t>一种线性时间求解最大子数组的方法</a:t>
            </a:r>
            <a:endParaRPr lang="en-US" sz="3600" dirty="0"/>
          </a:p>
        </p:txBody>
      </p:sp>
      <p:sp>
        <p:nvSpPr>
          <p:cNvPr id="11" name="Rectangle 8">
            <a:extLst>
              <a:ext uri="{FF2B5EF4-FFF2-40B4-BE49-F238E27FC236}">
                <a16:creationId xmlns:a16="http://schemas.microsoft.com/office/drawing/2014/main" id="{7B37E2A2-CBB3-4259-96AE-8C2D1D7C4AE9}"/>
              </a:ext>
            </a:extLst>
          </p:cNvPr>
          <p:cNvSpPr>
            <a:spLocks noChangeArrowheads="1"/>
          </p:cNvSpPr>
          <p:nvPr/>
        </p:nvSpPr>
        <p:spPr bwMode="auto">
          <a:xfrm>
            <a:off x="2133600" y="3810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文本框 19">
            <a:extLst>
              <a:ext uri="{FF2B5EF4-FFF2-40B4-BE49-F238E27FC236}">
                <a16:creationId xmlns:a16="http://schemas.microsoft.com/office/drawing/2014/main" id="{0F01D0D1-2867-4BB6-8701-3312A9A46E49}"/>
              </a:ext>
            </a:extLst>
          </p:cNvPr>
          <p:cNvSpPr txBox="1"/>
          <p:nvPr/>
        </p:nvSpPr>
        <p:spPr>
          <a:xfrm>
            <a:off x="533400" y="3962400"/>
            <a:ext cx="8209299" cy="2308324"/>
          </a:xfrm>
          <a:prstGeom prst="rect">
            <a:avLst/>
          </a:prstGeom>
          <a:noFill/>
        </p:spPr>
        <p:txBody>
          <a:bodyPr wrap="none" rtlCol="0">
            <a:spAutoFit/>
          </a:bodyPr>
          <a:lstStyle/>
          <a:p>
            <a:r>
              <a:rPr lang="en-US" sz="2000" dirty="0"/>
              <a:t>SUM: </a:t>
            </a:r>
            <a:r>
              <a:rPr lang="zh-CN" altLang="en-US" sz="2000" dirty="0"/>
              <a:t>从</a:t>
            </a:r>
            <a:r>
              <a:rPr lang="en-US" altLang="zh-CN" sz="2000" dirty="0"/>
              <a:t>A[1]</a:t>
            </a:r>
            <a:r>
              <a:rPr lang="zh-CN" altLang="en-US" sz="2000" dirty="0"/>
              <a:t>到当前元素的所有数组元素的和；但是，当</a:t>
            </a:r>
            <a:r>
              <a:rPr lang="zh-CN" altLang="en-US" sz="2000" dirty="0">
                <a:solidFill>
                  <a:srgbClr val="0000FF"/>
                </a:solidFill>
              </a:rPr>
              <a:t>累计和</a:t>
            </a:r>
            <a:r>
              <a:rPr lang="zh-CN" altLang="en-US" sz="2000" dirty="0"/>
              <a:t>为</a:t>
            </a:r>
            <a:r>
              <a:rPr lang="zh-CN" altLang="en-US" sz="2000" dirty="0">
                <a:solidFill>
                  <a:srgbClr val="FF0000"/>
                </a:solidFill>
              </a:rPr>
              <a:t>负</a:t>
            </a:r>
            <a:r>
              <a:rPr lang="zh-CN" altLang="en-US" sz="2000" dirty="0"/>
              <a:t>时会</a:t>
            </a:r>
            <a:endParaRPr lang="en-US" altLang="zh-CN" sz="2000" dirty="0"/>
          </a:p>
          <a:p>
            <a:r>
              <a:rPr lang="zh-CN" altLang="en-US" sz="2000" dirty="0">
                <a:solidFill>
                  <a:srgbClr val="0000FF"/>
                </a:solidFill>
              </a:rPr>
              <a:t>           立刻清零</a:t>
            </a:r>
            <a:r>
              <a:rPr lang="zh-CN" altLang="en-US" sz="2000" dirty="0"/>
              <a:t>，从下一个元素重新开始求和。</a:t>
            </a:r>
            <a:endParaRPr lang="en-US" altLang="zh-CN" sz="2000" dirty="0"/>
          </a:p>
          <a:p>
            <a:r>
              <a:rPr lang="en-US" altLang="zh-CN" sz="2000" dirty="0"/>
              <a:t>           ——</a:t>
            </a:r>
            <a:r>
              <a:rPr lang="zh-CN" altLang="en-US" sz="2000" dirty="0"/>
              <a:t>这样一种方式求和，可以从反证法的角度看，加上前面那段负</a:t>
            </a:r>
            <a:endParaRPr lang="en-US" altLang="zh-CN" sz="2000" dirty="0"/>
          </a:p>
          <a:p>
            <a:r>
              <a:rPr lang="zh-CN" altLang="en-US" sz="2000" dirty="0"/>
              <a:t>                   的值会使所谓当前最大子数组变得更小</a:t>
            </a:r>
            <a:r>
              <a:rPr lang="en-US" altLang="zh-CN" sz="2000" dirty="0"/>
              <a:t>.</a:t>
            </a:r>
          </a:p>
          <a:p>
            <a:r>
              <a:rPr lang="en-US" sz="2000" dirty="0"/>
              <a:t>B</a:t>
            </a:r>
            <a:r>
              <a:rPr lang="en-US" altLang="zh-CN" sz="2400" baseline="-25000" dirty="0"/>
              <a:t>sum</a:t>
            </a:r>
            <a:r>
              <a:rPr lang="en-US" altLang="zh-CN" sz="2000" dirty="0"/>
              <a:t>:  </a:t>
            </a:r>
            <a:r>
              <a:rPr lang="zh-CN" altLang="en-US" sz="2000" dirty="0"/>
              <a:t>迄今为止的最大子数组和的值</a:t>
            </a:r>
            <a:r>
              <a:rPr lang="en-US" altLang="zh-CN" sz="2000" dirty="0"/>
              <a:t>.</a:t>
            </a:r>
          </a:p>
          <a:p>
            <a:endParaRPr lang="en-US" sz="2000" dirty="0"/>
          </a:p>
          <a:p>
            <a:r>
              <a:rPr lang="zh-CN" altLang="en-US" sz="2400" dirty="0"/>
              <a:t>上述算法的计算复杂度为：</a:t>
            </a:r>
            <a:r>
              <a:rPr lang="zh-CN" altLang="en-US" sz="2400" i="1" dirty="0">
                <a:sym typeface="Symbol" panose="05050102010706020507" pitchFamily="18" charset="2"/>
              </a:rPr>
              <a:t></a:t>
            </a:r>
            <a:r>
              <a:rPr lang="en-US" altLang="zh-CN" sz="2400" dirty="0">
                <a:sym typeface="Symbol" panose="05050102010706020507" pitchFamily="18" charset="2"/>
              </a:rPr>
              <a:t>(</a:t>
            </a:r>
            <a:r>
              <a:rPr lang="en-US" altLang="zh-CN" sz="2400" i="1" dirty="0">
                <a:sym typeface="Symbol" panose="05050102010706020507" pitchFamily="18" charset="2"/>
              </a:rPr>
              <a:t>n</a:t>
            </a:r>
            <a:r>
              <a:rPr lang="en-US" altLang="zh-CN" sz="2400" dirty="0">
                <a:sym typeface="Symbol" panose="05050102010706020507" pitchFamily="18" charset="2"/>
              </a:rPr>
              <a:t>)</a:t>
            </a:r>
            <a:endParaRPr lang="en-US" sz="2400" dirty="0"/>
          </a:p>
        </p:txBody>
      </p:sp>
      <p:sp>
        <p:nvSpPr>
          <p:cNvPr id="22" name="文本框 21">
            <a:extLst>
              <a:ext uri="{FF2B5EF4-FFF2-40B4-BE49-F238E27FC236}">
                <a16:creationId xmlns:a16="http://schemas.microsoft.com/office/drawing/2014/main" id="{1C32208C-4763-4EBF-889F-5D88718CC7FD}"/>
              </a:ext>
            </a:extLst>
          </p:cNvPr>
          <p:cNvSpPr txBox="1"/>
          <p:nvPr/>
        </p:nvSpPr>
        <p:spPr>
          <a:xfrm>
            <a:off x="131802" y="133098"/>
            <a:ext cx="1107996" cy="369332"/>
          </a:xfrm>
          <a:prstGeom prst="rect">
            <a:avLst/>
          </a:prstGeom>
          <a:noFill/>
        </p:spPr>
        <p:txBody>
          <a:bodyPr wrap="none" rtlCol="0">
            <a:spAutoFit/>
          </a:bodyPr>
          <a:lstStyle/>
          <a:p>
            <a:r>
              <a:rPr lang="zh-CN" altLang="en-US" dirty="0"/>
              <a:t>补充材料</a:t>
            </a:r>
            <a:endParaRPr lang="en-US" dirty="0"/>
          </a:p>
        </p:txBody>
      </p:sp>
      <p:graphicFrame>
        <p:nvGraphicFramePr>
          <p:cNvPr id="8" name="表格 7">
            <a:extLst>
              <a:ext uri="{FF2B5EF4-FFF2-40B4-BE49-F238E27FC236}">
                <a16:creationId xmlns:a16="http://schemas.microsoft.com/office/drawing/2014/main" id="{E1CEBFAF-E0FE-45ED-8D18-AD626D013DFF}"/>
              </a:ext>
            </a:extLst>
          </p:cNvPr>
          <p:cNvGraphicFramePr>
            <a:graphicFrameLocks noGrp="1"/>
          </p:cNvGraphicFramePr>
          <p:nvPr>
            <p:extLst>
              <p:ext uri="{D42A27DB-BD31-4B8C-83A1-F6EECF244321}">
                <p14:modId xmlns:p14="http://schemas.microsoft.com/office/powerpoint/2010/main" val="167159532"/>
              </p:ext>
            </p:extLst>
          </p:nvPr>
        </p:nvGraphicFramePr>
        <p:xfrm>
          <a:off x="533400" y="1470530"/>
          <a:ext cx="7924803" cy="2031282"/>
        </p:xfrm>
        <a:graphic>
          <a:graphicData uri="http://schemas.openxmlformats.org/drawingml/2006/table">
            <a:tbl>
              <a:tblPr firstRow="1" firstCol="1" bandRow="1">
                <a:tableStyleId>{5C22544A-7EE6-4342-B048-85BDC9FD1C3A}</a:tableStyleId>
              </a:tblPr>
              <a:tblGrid>
                <a:gridCol w="492545">
                  <a:extLst>
                    <a:ext uri="{9D8B030D-6E8A-4147-A177-3AD203B41FA5}">
                      <a16:colId xmlns:a16="http://schemas.microsoft.com/office/drawing/2014/main" val="1670649019"/>
                    </a:ext>
                  </a:extLst>
                </a:gridCol>
                <a:gridCol w="560581">
                  <a:extLst>
                    <a:ext uri="{9D8B030D-6E8A-4147-A177-3AD203B41FA5}">
                      <a16:colId xmlns:a16="http://schemas.microsoft.com/office/drawing/2014/main" val="2100574502"/>
                    </a:ext>
                  </a:extLst>
                </a:gridCol>
                <a:gridCol w="560581">
                  <a:extLst>
                    <a:ext uri="{9D8B030D-6E8A-4147-A177-3AD203B41FA5}">
                      <a16:colId xmlns:a16="http://schemas.microsoft.com/office/drawing/2014/main" val="2793994979"/>
                    </a:ext>
                  </a:extLst>
                </a:gridCol>
                <a:gridCol w="561540">
                  <a:extLst>
                    <a:ext uri="{9D8B030D-6E8A-4147-A177-3AD203B41FA5}">
                      <a16:colId xmlns:a16="http://schemas.microsoft.com/office/drawing/2014/main" val="2810769677"/>
                    </a:ext>
                  </a:extLst>
                </a:gridCol>
                <a:gridCol w="561540">
                  <a:extLst>
                    <a:ext uri="{9D8B030D-6E8A-4147-A177-3AD203B41FA5}">
                      <a16:colId xmlns:a16="http://schemas.microsoft.com/office/drawing/2014/main" val="1468226165"/>
                    </a:ext>
                  </a:extLst>
                </a:gridCol>
                <a:gridCol w="561540">
                  <a:extLst>
                    <a:ext uri="{9D8B030D-6E8A-4147-A177-3AD203B41FA5}">
                      <a16:colId xmlns:a16="http://schemas.microsoft.com/office/drawing/2014/main" val="851350580"/>
                    </a:ext>
                  </a:extLst>
                </a:gridCol>
                <a:gridCol w="561540">
                  <a:extLst>
                    <a:ext uri="{9D8B030D-6E8A-4147-A177-3AD203B41FA5}">
                      <a16:colId xmlns:a16="http://schemas.microsoft.com/office/drawing/2014/main" val="2156648475"/>
                    </a:ext>
                  </a:extLst>
                </a:gridCol>
                <a:gridCol w="561540">
                  <a:extLst>
                    <a:ext uri="{9D8B030D-6E8A-4147-A177-3AD203B41FA5}">
                      <a16:colId xmlns:a16="http://schemas.microsoft.com/office/drawing/2014/main" val="1902838297"/>
                    </a:ext>
                  </a:extLst>
                </a:gridCol>
                <a:gridCol w="561540">
                  <a:extLst>
                    <a:ext uri="{9D8B030D-6E8A-4147-A177-3AD203B41FA5}">
                      <a16:colId xmlns:a16="http://schemas.microsoft.com/office/drawing/2014/main" val="20940799"/>
                    </a:ext>
                  </a:extLst>
                </a:gridCol>
                <a:gridCol w="561540">
                  <a:extLst>
                    <a:ext uri="{9D8B030D-6E8A-4147-A177-3AD203B41FA5}">
                      <a16:colId xmlns:a16="http://schemas.microsoft.com/office/drawing/2014/main" val="3711319167"/>
                    </a:ext>
                  </a:extLst>
                </a:gridCol>
                <a:gridCol w="595079">
                  <a:extLst>
                    <a:ext uri="{9D8B030D-6E8A-4147-A177-3AD203B41FA5}">
                      <a16:colId xmlns:a16="http://schemas.microsoft.com/office/drawing/2014/main" val="4217905852"/>
                    </a:ext>
                  </a:extLst>
                </a:gridCol>
                <a:gridCol w="595079">
                  <a:extLst>
                    <a:ext uri="{9D8B030D-6E8A-4147-A177-3AD203B41FA5}">
                      <a16:colId xmlns:a16="http://schemas.microsoft.com/office/drawing/2014/main" val="633943266"/>
                    </a:ext>
                  </a:extLst>
                </a:gridCol>
                <a:gridCol w="595079">
                  <a:extLst>
                    <a:ext uri="{9D8B030D-6E8A-4147-A177-3AD203B41FA5}">
                      <a16:colId xmlns:a16="http://schemas.microsoft.com/office/drawing/2014/main" val="2057240835"/>
                    </a:ext>
                  </a:extLst>
                </a:gridCol>
                <a:gridCol w="595079">
                  <a:extLst>
                    <a:ext uri="{9D8B030D-6E8A-4147-A177-3AD203B41FA5}">
                      <a16:colId xmlns:a16="http://schemas.microsoft.com/office/drawing/2014/main" val="4096513523"/>
                    </a:ext>
                  </a:extLst>
                </a:gridCol>
              </a:tblGrid>
              <a:tr h="581594">
                <a:tc>
                  <a:txBody>
                    <a:bodyPr/>
                    <a:lstStyle/>
                    <a:p>
                      <a:pPr algn="ctr">
                        <a:lnSpc>
                          <a:spcPct val="150000"/>
                        </a:lnSpc>
                      </a:pPr>
                      <a:r>
                        <a:rPr lang="zh-CN" sz="1400">
                          <a:effectLst/>
                        </a:rPr>
                        <a:t>数组</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A[1]</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A[2]</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A[3]</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A[4]</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A[5]</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A[6]</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A[7]</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A[8]</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A[9]</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A[10]</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A[11]</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A[12]</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A[13]</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530563577"/>
                  </a:ext>
                </a:extLst>
              </a:tr>
              <a:tr h="581594">
                <a:tc>
                  <a:txBody>
                    <a:bodyPr/>
                    <a:lstStyle/>
                    <a:p>
                      <a:pPr algn="ctr">
                        <a:lnSpc>
                          <a:spcPct val="150000"/>
                        </a:lnSpc>
                      </a:pPr>
                      <a:r>
                        <a:rPr lang="zh-CN" sz="1400">
                          <a:effectLst/>
                        </a:rPr>
                        <a:t>数值</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just">
                        <a:lnSpc>
                          <a:spcPct val="150000"/>
                        </a:lnSpc>
                      </a:pPr>
                      <a:r>
                        <a:rPr lang="en-US" sz="1800">
                          <a:effectLst/>
                        </a:rPr>
                        <a:t>13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-25</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20</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-16</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-23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18</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20</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-7</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12</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-5</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-22</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1352855"/>
                  </a:ext>
                </a:extLst>
              </a:tr>
              <a:tr h="434047">
                <a:tc>
                  <a:txBody>
                    <a:bodyPr/>
                    <a:lstStyle/>
                    <a:p>
                      <a:pPr algn="ctr">
                        <a:spcBef>
                          <a:spcPts val="600"/>
                        </a:spcBef>
                        <a:spcAft>
                          <a:spcPts val="600"/>
                        </a:spcAft>
                      </a:pPr>
                      <a:r>
                        <a:rPr lang="en-US" sz="1600">
                          <a:effectLst/>
                        </a:rPr>
                        <a:t>SUM</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5944922"/>
                  </a:ext>
                </a:extLst>
              </a:tr>
              <a:tr h="434047">
                <a:tc>
                  <a:txBody>
                    <a:bodyPr/>
                    <a:lstStyle/>
                    <a:p>
                      <a:pPr algn="ctr">
                        <a:spcBef>
                          <a:spcPts val="600"/>
                        </a:spcBef>
                        <a:spcAft>
                          <a:spcPts val="600"/>
                        </a:spcAft>
                      </a:pPr>
                      <a:r>
                        <a:rPr lang="en-US" sz="1600" dirty="0">
                          <a:effectLst/>
                        </a:rPr>
                        <a:t>B</a:t>
                      </a:r>
                      <a:r>
                        <a:rPr lang="en-US" sz="1600" baseline="-25000" dirty="0">
                          <a:effectLst/>
                        </a:rPr>
                        <a:t>sum</a:t>
                      </a:r>
                      <a:endParaRPr lang="en-US" sz="1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just">
                        <a:spcBef>
                          <a:spcPts val="600"/>
                        </a:spcBef>
                        <a:spcAft>
                          <a:spcPts val="6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53694658"/>
                  </a:ext>
                </a:extLst>
              </a:tr>
            </a:tbl>
          </a:graphicData>
        </a:graphic>
      </p:graphicFrame>
    </p:spTree>
    <p:extLst>
      <p:ext uri="{BB962C8B-B14F-4D97-AF65-F5344CB8AC3E}">
        <p14:creationId xmlns:p14="http://schemas.microsoft.com/office/powerpoint/2010/main" val="4289509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01E7C-69DE-4B39-9FF8-A5ED37B33900}"/>
              </a:ext>
            </a:extLst>
          </p:cNvPr>
          <p:cNvSpPr>
            <a:spLocks noGrp="1"/>
          </p:cNvSpPr>
          <p:nvPr>
            <p:ph type="ctrTitle"/>
          </p:nvPr>
        </p:nvSpPr>
        <p:spPr>
          <a:xfrm>
            <a:off x="685800" y="228600"/>
            <a:ext cx="7772400" cy="1470025"/>
          </a:xfrm>
        </p:spPr>
        <p:txBody>
          <a:bodyPr>
            <a:normAutofit/>
          </a:bodyPr>
          <a:lstStyle/>
          <a:p>
            <a:r>
              <a:rPr lang="zh-CN" altLang="en-US" sz="3600" dirty="0"/>
              <a:t>一种线性时间求解最大子数组的方法</a:t>
            </a:r>
            <a:endParaRPr lang="en-US" sz="3600" dirty="0"/>
          </a:p>
        </p:txBody>
      </p:sp>
      <p:sp>
        <p:nvSpPr>
          <p:cNvPr id="11" name="Rectangle 8">
            <a:extLst>
              <a:ext uri="{FF2B5EF4-FFF2-40B4-BE49-F238E27FC236}">
                <a16:creationId xmlns:a16="http://schemas.microsoft.com/office/drawing/2014/main" id="{7B37E2A2-CBB3-4259-96AE-8C2D1D7C4AE9}"/>
              </a:ext>
            </a:extLst>
          </p:cNvPr>
          <p:cNvSpPr>
            <a:spLocks noChangeArrowheads="1"/>
          </p:cNvSpPr>
          <p:nvPr/>
        </p:nvSpPr>
        <p:spPr bwMode="auto">
          <a:xfrm>
            <a:off x="2133600" y="3810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文本框 21">
            <a:extLst>
              <a:ext uri="{FF2B5EF4-FFF2-40B4-BE49-F238E27FC236}">
                <a16:creationId xmlns:a16="http://schemas.microsoft.com/office/drawing/2014/main" id="{1C32208C-4763-4EBF-889F-5D88718CC7FD}"/>
              </a:ext>
            </a:extLst>
          </p:cNvPr>
          <p:cNvSpPr txBox="1"/>
          <p:nvPr/>
        </p:nvSpPr>
        <p:spPr>
          <a:xfrm>
            <a:off x="131802" y="133098"/>
            <a:ext cx="1107996" cy="369332"/>
          </a:xfrm>
          <a:prstGeom prst="rect">
            <a:avLst/>
          </a:prstGeom>
          <a:noFill/>
        </p:spPr>
        <p:txBody>
          <a:bodyPr wrap="none" rtlCol="0">
            <a:spAutoFit/>
          </a:bodyPr>
          <a:lstStyle/>
          <a:p>
            <a:r>
              <a:rPr lang="zh-CN" altLang="en-US" dirty="0"/>
              <a:t>补充材料</a:t>
            </a:r>
            <a:endParaRPr lang="en-US" dirty="0"/>
          </a:p>
        </p:txBody>
      </p:sp>
      <p:graphicFrame>
        <p:nvGraphicFramePr>
          <p:cNvPr id="3" name="表格 2">
            <a:extLst>
              <a:ext uri="{FF2B5EF4-FFF2-40B4-BE49-F238E27FC236}">
                <a16:creationId xmlns:a16="http://schemas.microsoft.com/office/drawing/2014/main" id="{A94D9680-AEF5-46FA-BEBE-EC77DE48679C}"/>
              </a:ext>
            </a:extLst>
          </p:cNvPr>
          <p:cNvGraphicFramePr>
            <a:graphicFrameLocks noGrp="1"/>
          </p:cNvGraphicFramePr>
          <p:nvPr/>
        </p:nvGraphicFramePr>
        <p:xfrm>
          <a:off x="533400" y="1470530"/>
          <a:ext cx="7924803" cy="2031282"/>
        </p:xfrm>
        <a:graphic>
          <a:graphicData uri="http://schemas.openxmlformats.org/drawingml/2006/table">
            <a:tbl>
              <a:tblPr firstRow="1" firstCol="1" bandRow="1">
                <a:tableStyleId>{5C22544A-7EE6-4342-B048-85BDC9FD1C3A}</a:tableStyleId>
              </a:tblPr>
              <a:tblGrid>
                <a:gridCol w="492545">
                  <a:extLst>
                    <a:ext uri="{9D8B030D-6E8A-4147-A177-3AD203B41FA5}">
                      <a16:colId xmlns:a16="http://schemas.microsoft.com/office/drawing/2014/main" val="1670649019"/>
                    </a:ext>
                  </a:extLst>
                </a:gridCol>
                <a:gridCol w="560581">
                  <a:extLst>
                    <a:ext uri="{9D8B030D-6E8A-4147-A177-3AD203B41FA5}">
                      <a16:colId xmlns:a16="http://schemas.microsoft.com/office/drawing/2014/main" val="2100574502"/>
                    </a:ext>
                  </a:extLst>
                </a:gridCol>
                <a:gridCol w="560581">
                  <a:extLst>
                    <a:ext uri="{9D8B030D-6E8A-4147-A177-3AD203B41FA5}">
                      <a16:colId xmlns:a16="http://schemas.microsoft.com/office/drawing/2014/main" val="2793994979"/>
                    </a:ext>
                  </a:extLst>
                </a:gridCol>
                <a:gridCol w="561540">
                  <a:extLst>
                    <a:ext uri="{9D8B030D-6E8A-4147-A177-3AD203B41FA5}">
                      <a16:colId xmlns:a16="http://schemas.microsoft.com/office/drawing/2014/main" val="2810769677"/>
                    </a:ext>
                  </a:extLst>
                </a:gridCol>
                <a:gridCol w="561540">
                  <a:extLst>
                    <a:ext uri="{9D8B030D-6E8A-4147-A177-3AD203B41FA5}">
                      <a16:colId xmlns:a16="http://schemas.microsoft.com/office/drawing/2014/main" val="1468226165"/>
                    </a:ext>
                  </a:extLst>
                </a:gridCol>
                <a:gridCol w="561540">
                  <a:extLst>
                    <a:ext uri="{9D8B030D-6E8A-4147-A177-3AD203B41FA5}">
                      <a16:colId xmlns:a16="http://schemas.microsoft.com/office/drawing/2014/main" val="851350580"/>
                    </a:ext>
                  </a:extLst>
                </a:gridCol>
                <a:gridCol w="561540">
                  <a:extLst>
                    <a:ext uri="{9D8B030D-6E8A-4147-A177-3AD203B41FA5}">
                      <a16:colId xmlns:a16="http://schemas.microsoft.com/office/drawing/2014/main" val="2156648475"/>
                    </a:ext>
                  </a:extLst>
                </a:gridCol>
                <a:gridCol w="561540">
                  <a:extLst>
                    <a:ext uri="{9D8B030D-6E8A-4147-A177-3AD203B41FA5}">
                      <a16:colId xmlns:a16="http://schemas.microsoft.com/office/drawing/2014/main" val="1902838297"/>
                    </a:ext>
                  </a:extLst>
                </a:gridCol>
                <a:gridCol w="561540">
                  <a:extLst>
                    <a:ext uri="{9D8B030D-6E8A-4147-A177-3AD203B41FA5}">
                      <a16:colId xmlns:a16="http://schemas.microsoft.com/office/drawing/2014/main" val="20940799"/>
                    </a:ext>
                  </a:extLst>
                </a:gridCol>
                <a:gridCol w="561540">
                  <a:extLst>
                    <a:ext uri="{9D8B030D-6E8A-4147-A177-3AD203B41FA5}">
                      <a16:colId xmlns:a16="http://schemas.microsoft.com/office/drawing/2014/main" val="3711319167"/>
                    </a:ext>
                  </a:extLst>
                </a:gridCol>
                <a:gridCol w="595079">
                  <a:extLst>
                    <a:ext uri="{9D8B030D-6E8A-4147-A177-3AD203B41FA5}">
                      <a16:colId xmlns:a16="http://schemas.microsoft.com/office/drawing/2014/main" val="4217905852"/>
                    </a:ext>
                  </a:extLst>
                </a:gridCol>
                <a:gridCol w="595079">
                  <a:extLst>
                    <a:ext uri="{9D8B030D-6E8A-4147-A177-3AD203B41FA5}">
                      <a16:colId xmlns:a16="http://schemas.microsoft.com/office/drawing/2014/main" val="633943266"/>
                    </a:ext>
                  </a:extLst>
                </a:gridCol>
                <a:gridCol w="595079">
                  <a:extLst>
                    <a:ext uri="{9D8B030D-6E8A-4147-A177-3AD203B41FA5}">
                      <a16:colId xmlns:a16="http://schemas.microsoft.com/office/drawing/2014/main" val="2057240835"/>
                    </a:ext>
                  </a:extLst>
                </a:gridCol>
                <a:gridCol w="595079">
                  <a:extLst>
                    <a:ext uri="{9D8B030D-6E8A-4147-A177-3AD203B41FA5}">
                      <a16:colId xmlns:a16="http://schemas.microsoft.com/office/drawing/2014/main" val="4096513523"/>
                    </a:ext>
                  </a:extLst>
                </a:gridCol>
              </a:tblGrid>
              <a:tr h="581594">
                <a:tc>
                  <a:txBody>
                    <a:bodyPr/>
                    <a:lstStyle/>
                    <a:p>
                      <a:pPr algn="ctr">
                        <a:lnSpc>
                          <a:spcPct val="150000"/>
                        </a:lnSpc>
                      </a:pPr>
                      <a:r>
                        <a:rPr lang="zh-CN" sz="1400">
                          <a:effectLst/>
                        </a:rPr>
                        <a:t>数组</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A[1]</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A[2]</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A[3]</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A[4]</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A[5]</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A[6]</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A[7]</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A[8]</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A[9]</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A[10]</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A[11]</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A[12]</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lnSpc>
                          <a:spcPct val="150000"/>
                        </a:lnSpc>
                      </a:pPr>
                      <a:r>
                        <a:rPr lang="en-US" sz="1600">
                          <a:effectLst/>
                        </a:rPr>
                        <a:t>A[13]</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530563577"/>
                  </a:ext>
                </a:extLst>
              </a:tr>
              <a:tr h="581594">
                <a:tc>
                  <a:txBody>
                    <a:bodyPr/>
                    <a:lstStyle/>
                    <a:p>
                      <a:pPr algn="ctr">
                        <a:lnSpc>
                          <a:spcPct val="150000"/>
                        </a:lnSpc>
                      </a:pPr>
                      <a:r>
                        <a:rPr lang="zh-CN" sz="1400">
                          <a:effectLst/>
                        </a:rPr>
                        <a:t>数值</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just">
                        <a:lnSpc>
                          <a:spcPct val="150000"/>
                        </a:lnSpc>
                      </a:pPr>
                      <a:r>
                        <a:rPr lang="en-US" sz="1800">
                          <a:effectLst/>
                        </a:rPr>
                        <a:t>13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-25</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20</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-16</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-23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18</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20</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-7</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12</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-5</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pPr>
                      <a:r>
                        <a:rPr lang="en-US" sz="1800">
                          <a:effectLst/>
                        </a:rPr>
                        <a:t>-22</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1352855"/>
                  </a:ext>
                </a:extLst>
              </a:tr>
              <a:tr h="434047">
                <a:tc>
                  <a:txBody>
                    <a:bodyPr/>
                    <a:lstStyle/>
                    <a:p>
                      <a:pPr algn="ctr">
                        <a:spcBef>
                          <a:spcPts val="600"/>
                        </a:spcBef>
                        <a:spcAft>
                          <a:spcPts val="600"/>
                        </a:spcAft>
                      </a:pPr>
                      <a:r>
                        <a:rPr lang="en-US" sz="1600">
                          <a:effectLst/>
                        </a:rPr>
                        <a:t>SUM</a:t>
                      </a:r>
                      <a:endParaRPr lang="en-US" sz="1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just">
                        <a:spcBef>
                          <a:spcPts val="600"/>
                        </a:spcBef>
                        <a:spcAft>
                          <a:spcPts val="600"/>
                        </a:spcAft>
                      </a:pPr>
                      <a:r>
                        <a:rPr lang="en-US" sz="1800">
                          <a:effectLst/>
                        </a:rPr>
                        <a:t>13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10</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-15</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20</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17</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1</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-22</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18</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38</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31</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43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38</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16</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5944922"/>
                  </a:ext>
                </a:extLst>
              </a:tr>
              <a:tr h="434047">
                <a:tc>
                  <a:txBody>
                    <a:bodyPr/>
                    <a:lstStyle/>
                    <a:p>
                      <a:pPr algn="ctr">
                        <a:spcBef>
                          <a:spcPts val="600"/>
                        </a:spcBef>
                        <a:spcAft>
                          <a:spcPts val="600"/>
                        </a:spcAft>
                      </a:pPr>
                      <a:r>
                        <a:rPr lang="en-US" sz="1600" dirty="0">
                          <a:effectLst/>
                        </a:rPr>
                        <a:t>B</a:t>
                      </a:r>
                      <a:r>
                        <a:rPr lang="en-US" sz="1600" baseline="-25000" dirty="0">
                          <a:effectLst/>
                        </a:rPr>
                        <a:t>sum</a:t>
                      </a:r>
                      <a:endParaRPr lang="en-US" sz="1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just">
                        <a:spcBef>
                          <a:spcPts val="600"/>
                        </a:spcBef>
                        <a:spcAft>
                          <a:spcPts val="600"/>
                        </a:spcAft>
                      </a:pPr>
                      <a:r>
                        <a:rPr lang="en-US" sz="1800">
                          <a:effectLst/>
                        </a:rPr>
                        <a:t>13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13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13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20</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20</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20</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20</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20</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38</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38</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43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a:effectLst/>
                        </a:rPr>
                        <a:t>43</a:t>
                      </a:r>
                      <a:endParaRPr lang="en-US"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dirty="0">
                          <a:effectLst/>
                        </a:rPr>
                        <a:t>43</a:t>
                      </a:r>
                      <a:endParaRPr lang="en-US"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53694658"/>
                  </a:ext>
                </a:extLst>
              </a:tr>
            </a:tbl>
          </a:graphicData>
        </a:graphic>
      </p:graphicFrame>
      <p:sp>
        <p:nvSpPr>
          <p:cNvPr id="4" name="文本框 3">
            <a:extLst>
              <a:ext uri="{FF2B5EF4-FFF2-40B4-BE49-F238E27FC236}">
                <a16:creationId xmlns:a16="http://schemas.microsoft.com/office/drawing/2014/main" id="{D1D7C097-6162-4AB8-9FC7-35EBF0C9DBCA}"/>
              </a:ext>
            </a:extLst>
          </p:cNvPr>
          <p:cNvSpPr txBox="1"/>
          <p:nvPr/>
        </p:nvSpPr>
        <p:spPr>
          <a:xfrm>
            <a:off x="7720206" y="43934"/>
            <a:ext cx="1415773" cy="461665"/>
          </a:xfrm>
          <a:prstGeom prst="rect">
            <a:avLst/>
          </a:prstGeom>
          <a:noFill/>
        </p:spPr>
        <p:txBody>
          <a:bodyPr wrap="none" rtlCol="0">
            <a:spAutoFit/>
          </a:bodyPr>
          <a:lstStyle/>
          <a:p>
            <a:pPr algn="r"/>
            <a:r>
              <a:rPr lang="zh-CN" altLang="en-US" sz="2400" b="1" dirty="0">
                <a:solidFill>
                  <a:srgbClr val="FF0000"/>
                </a:solidFill>
              </a:rPr>
              <a:t>求解过程</a:t>
            </a:r>
            <a:endParaRPr lang="en-US" sz="2400" b="1" dirty="0">
              <a:solidFill>
                <a:srgbClr val="FF0000"/>
              </a:solidFill>
            </a:endParaRPr>
          </a:p>
        </p:txBody>
      </p:sp>
      <p:cxnSp>
        <p:nvCxnSpPr>
          <p:cNvPr id="6" name="直接连接符 5">
            <a:extLst>
              <a:ext uri="{FF2B5EF4-FFF2-40B4-BE49-F238E27FC236}">
                <a16:creationId xmlns:a16="http://schemas.microsoft.com/office/drawing/2014/main" id="{268B757D-5B43-AF21-D7B2-006323EC3484}"/>
              </a:ext>
            </a:extLst>
          </p:cNvPr>
          <p:cNvCxnSpPr>
            <a:cxnSpLocks/>
          </p:cNvCxnSpPr>
          <p:nvPr/>
        </p:nvCxnSpPr>
        <p:spPr>
          <a:xfrm>
            <a:off x="5029200" y="3657600"/>
            <a:ext cx="2209800" cy="0"/>
          </a:xfrm>
          <a:prstGeom prst="line">
            <a:avLst/>
          </a:prstGeom>
          <a:ln w="2222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53CDBFE-4134-424E-B231-230BFFA2A84A}"/>
              </a:ext>
            </a:extLst>
          </p:cNvPr>
          <p:cNvSpPr txBox="1"/>
          <p:nvPr/>
        </p:nvSpPr>
        <p:spPr>
          <a:xfrm>
            <a:off x="533400" y="3962400"/>
            <a:ext cx="8209299" cy="2308324"/>
          </a:xfrm>
          <a:prstGeom prst="rect">
            <a:avLst/>
          </a:prstGeom>
          <a:noFill/>
        </p:spPr>
        <p:txBody>
          <a:bodyPr wrap="none" rtlCol="0">
            <a:spAutoFit/>
          </a:bodyPr>
          <a:lstStyle/>
          <a:p>
            <a:r>
              <a:rPr lang="en-US" sz="2000" dirty="0"/>
              <a:t>SUM: </a:t>
            </a:r>
            <a:r>
              <a:rPr lang="zh-CN" altLang="en-US" sz="2000" dirty="0"/>
              <a:t>从</a:t>
            </a:r>
            <a:r>
              <a:rPr lang="en-US" altLang="zh-CN" sz="2000" dirty="0"/>
              <a:t>A[1]</a:t>
            </a:r>
            <a:r>
              <a:rPr lang="zh-CN" altLang="en-US" sz="2000" dirty="0"/>
              <a:t>到当前元素的所有数组元素的和；但是，当</a:t>
            </a:r>
            <a:r>
              <a:rPr lang="zh-CN" altLang="en-US" sz="2000" dirty="0">
                <a:solidFill>
                  <a:srgbClr val="0000FF"/>
                </a:solidFill>
              </a:rPr>
              <a:t>累计和</a:t>
            </a:r>
            <a:r>
              <a:rPr lang="zh-CN" altLang="en-US" sz="2000" dirty="0"/>
              <a:t>为</a:t>
            </a:r>
            <a:r>
              <a:rPr lang="zh-CN" altLang="en-US" sz="2000" dirty="0">
                <a:solidFill>
                  <a:srgbClr val="FF0000"/>
                </a:solidFill>
              </a:rPr>
              <a:t>负</a:t>
            </a:r>
            <a:r>
              <a:rPr lang="zh-CN" altLang="en-US" sz="2000" dirty="0"/>
              <a:t>时会</a:t>
            </a:r>
            <a:endParaRPr lang="en-US" altLang="zh-CN" sz="2000" dirty="0"/>
          </a:p>
          <a:p>
            <a:r>
              <a:rPr lang="zh-CN" altLang="en-US" sz="2000" dirty="0">
                <a:solidFill>
                  <a:srgbClr val="0000FF"/>
                </a:solidFill>
              </a:rPr>
              <a:t>           立刻清零</a:t>
            </a:r>
            <a:r>
              <a:rPr lang="zh-CN" altLang="en-US" sz="2000" dirty="0"/>
              <a:t>，从下一个元素重新开始求和。</a:t>
            </a:r>
            <a:endParaRPr lang="en-US" altLang="zh-CN" sz="2000" dirty="0"/>
          </a:p>
          <a:p>
            <a:r>
              <a:rPr lang="en-US" altLang="zh-CN" sz="2000" dirty="0"/>
              <a:t>           ——</a:t>
            </a:r>
            <a:r>
              <a:rPr lang="zh-CN" altLang="en-US" sz="2000" dirty="0"/>
              <a:t>这样一种方式求和，可以从反证法的角度看，加上前面那段负</a:t>
            </a:r>
            <a:endParaRPr lang="en-US" altLang="zh-CN" sz="2000" dirty="0"/>
          </a:p>
          <a:p>
            <a:r>
              <a:rPr lang="zh-CN" altLang="en-US" sz="2000" dirty="0"/>
              <a:t>                   的值会使所谓当前最大子数组变得更小</a:t>
            </a:r>
            <a:r>
              <a:rPr lang="en-US" altLang="zh-CN" sz="2000" dirty="0"/>
              <a:t>.</a:t>
            </a:r>
          </a:p>
          <a:p>
            <a:r>
              <a:rPr lang="en-US" sz="2000" dirty="0"/>
              <a:t>B</a:t>
            </a:r>
            <a:r>
              <a:rPr lang="en-US" altLang="zh-CN" sz="2400" baseline="-25000" dirty="0"/>
              <a:t>sum</a:t>
            </a:r>
            <a:r>
              <a:rPr lang="en-US" altLang="zh-CN" sz="2000" dirty="0"/>
              <a:t>:  </a:t>
            </a:r>
            <a:r>
              <a:rPr lang="zh-CN" altLang="en-US" sz="2000" dirty="0"/>
              <a:t>迄今为止的最大子数组和的值</a:t>
            </a:r>
            <a:r>
              <a:rPr lang="en-US" altLang="zh-CN" sz="2000" dirty="0"/>
              <a:t>.</a:t>
            </a:r>
          </a:p>
          <a:p>
            <a:endParaRPr lang="en-US" sz="2000" dirty="0"/>
          </a:p>
          <a:p>
            <a:r>
              <a:rPr lang="zh-CN" altLang="en-US" sz="2400" dirty="0"/>
              <a:t>上述算法的计算复杂度为：</a:t>
            </a:r>
            <a:r>
              <a:rPr lang="zh-CN" altLang="en-US" sz="2400" i="1" dirty="0">
                <a:sym typeface="Symbol" panose="05050102010706020507" pitchFamily="18" charset="2"/>
              </a:rPr>
              <a:t></a:t>
            </a:r>
            <a:r>
              <a:rPr lang="en-US" altLang="zh-CN" sz="2400" dirty="0">
                <a:sym typeface="Symbol" panose="05050102010706020507" pitchFamily="18" charset="2"/>
              </a:rPr>
              <a:t>(</a:t>
            </a:r>
            <a:r>
              <a:rPr lang="en-US" altLang="zh-CN" sz="2400" i="1" dirty="0">
                <a:sym typeface="Symbol" panose="05050102010706020507" pitchFamily="18" charset="2"/>
              </a:rPr>
              <a:t>n</a:t>
            </a:r>
            <a:r>
              <a:rPr lang="en-US" altLang="zh-CN" sz="2400" dirty="0">
                <a:sym typeface="Symbol" panose="05050102010706020507" pitchFamily="18" charset="2"/>
              </a:rPr>
              <a:t>)</a:t>
            </a:r>
            <a:endParaRPr lang="en-US" sz="2400" dirty="0"/>
          </a:p>
        </p:txBody>
      </p:sp>
    </p:spTree>
    <p:extLst>
      <p:ext uri="{BB962C8B-B14F-4D97-AF65-F5344CB8AC3E}">
        <p14:creationId xmlns:p14="http://schemas.microsoft.com/office/powerpoint/2010/main" val="2947273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2-21</a:t>
            </a:r>
          </a:p>
        </p:txBody>
      </p:sp>
      <p:sp>
        <p:nvSpPr>
          <p:cNvPr id="3" name="TextBox 2"/>
          <p:cNvSpPr txBox="1"/>
          <p:nvPr/>
        </p:nvSpPr>
        <p:spPr>
          <a:xfrm>
            <a:off x="838200" y="838200"/>
            <a:ext cx="8077200" cy="5408340"/>
          </a:xfrm>
          <a:prstGeom prst="rect">
            <a:avLst/>
          </a:prstGeom>
          <a:noFill/>
        </p:spPr>
        <p:txBody>
          <a:bodyPr wrap="square" rtlCol="0">
            <a:spAutoFit/>
          </a:bodyPr>
          <a:lstStyle/>
          <a:p>
            <a:pPr marL="0" lvl="1"/>
            <a:r>
              <a:rPr lang="zh-CN" altLang="en-US" sz="2800" b="1" dirty="0">
                <a:latin typeface="Times New Roman" pitchFamily="18" charset="0"/>
                <a:ea typeface="SimSun" pitchFamily="2" charset="-122"/>
                <a:cs typeface="Times New Roman" pitchFamily="18" charset="0"/>
              </a:rPr>
              <a:t>最近点对问题</a:t>
            </a:r>
            <a:endParaRPr lang="en-US" altLang="zh-CN" sz="2800" b="1" dirty="0">
              <a:latin typeface="Times New Roman" pitchFamily="18" charset="0"/>
              <a:ea typeface="SimSun" pitchFamily="2" charset="-122"/>
              <a:cs typeface="Times New Roman" pitchFamily="18" charset="0"/>
            </a:endParaRPr>
          </a:p>
          <a:p>
            <a:pPr marL="0" lvl="1"/>
            <a:endParaRPr lang="en-US" sz="2400" b="1" dirty="0">
              <a:latin typeface="Times New Roman" pitchFamily="18" charset="0"/>
              <a:ea typeface="SimSun" pitchFamily="2" charset="-122"/>
              <a:cs typeface="Times New Roman" pitchFamily="18" charset="0"/>
            </a:endParaRPr>
          </a:p>
          <a:p>
            <a:pPr marL="0" lvl="1" indent="457200">
              <a:lnSpc>
                <a:spcPct val="150000"/>
              </a:lnSpc>
            </a:pPr>
            <a:r>
              <a:rPr lang="zh-CN" altLang="en-US" sz="2400" dirty="0">
                <a:latin typeface="Times New Roman" pitchFamily="18" charset="0"/>
                <a:ea typeface="SimSun" pitchFamily="2" charset="-122"/>
                <a:cs typeface="Times New Roman" pitchFamily="18" charset="0"/>
              </a:rPr>
              <a:t>给定平面上</a:t>
            </a:r>
            <a:r>
              <a:rPr lang="en-US" sz="2400" i="1" dirty="0">
                <a:latin typeface="Times New Roman" pitchFamily="18" charset="0"/>
                <a:ea typeface="SimSun" pitchFamily="2" charset="-122"/>
                <a:cs typeface="Times New Roman" pitchFamily="18" charset="0"/>
              </a:rPr>
              <a:t>n</a:t>
            </a:r>
            <a:r>
              <a:rPr lang="zh-CN" altLang="en-US" sz="2400" dirty="0">
                <a:latin typeface="Times New Roman" pitchFamily="18" charset="0"/>
                <a:ea typeface="SimSun" pitchFamily="2" charset="-122"/>
                <a:cs typeface="Times New Roman" pitchFamily="18" charset="0"/>
              </a:rPr>
              <a:t>个点的集合</a:t>
            </a:r>
            <a:r>
              <a:rPr lang="en-US" sz="2400" i="1" dirty="0">
                <a:latin typeface="Times New Roman" pitchFamily="18" charset="0"/>
                <a:ea typeface="SimSun" pitchFamily="2" charset="-122"/>
                <a:cs typeface="Times New Roman" pitchFamily="18" charset="0"/>
              </a:rPr>
              <a:t>P</a:t>
            </a:r>
            <a:r>
              <a:rPr lang="zh-CN" altLang="en-US" sz="2400" dirty="0">
                <a:latin typeface="Times New Roman" pitchFamily="18" charset="0"/>
                <a:ea typeface="SimSun" pitchFamily="2" charset="-122"/>
                <a:cs typeface="Times New Roman" pitchFamily="18" charset="0"/>
              </a:rPr>
              <a:t>，</a:t>
            </a:r>
            <a:r>
              <a:rPr lang="zh-CN" altLang="en-US" sz="2400" b="1" dirty="0">
                <a:solidFill>
                  <a:srgbClr val="FF0000"/>
                </a:solidFill>
                <a:latin typeface="Times New Roman" pitchFamily="18" charset="0"/>
                <a:ea typeface="SimSun" pitchFamily="2" charset="-122"/>
                <a:cs typeface="Times New Roman" pitchFamily="18" charset="0"/>
              </a:rPr>
              <a:t>最近点对问题</a:t>
            </a:r>
            <a:r>
              <a:rPr lang="zh-CN" altLang="en-US" sz="2400" dirty="0">
                <a:latin typeface="Times New Roman" pitchFamily="18" charset="0"/>
                <a:ea typeface="SimSun" pitchFamily="2" charset="-122"/>
                <a:cs typeface="Times New Roman" pitchFamily="18" charset="0"/>
              </a:rPr>
              <a:t>是找出其中的两个点</a:t>
            </a:r>
            <a:r>
              <a:rPr lang="en-US" sz="2400" i="1" dirty="0">
                <a:latin typeface="Times New Roman" pitchFamily="18" charset="0"/>
                <a:ea typeface="SimSun" pitchFamily="2" charset="-122"/>
                <a:cs typeface="Times New Roman" pitchFamily="18" charset="0"/>
              </a:rPr>
              <a:t>a</a:t>
            </a:r>
            <a:r>
              <a:rPr lang="zh-CN" altLang="en-US" sz="2400" dirty="0">
                <a:latin typeface="Times New Roman" pitchFamily="18" charset="0"/>
                <a:ea typeface="SimSun" pitchFamily="2" charset="-122"/>
                <a:cs typeface="Times New Roman" pitchFamily="18" charset="0"/>
              </a:rPr>
              <a:t>和</a:t>
            </a:r>
            <a:r>
              <a:rPr lang="en-US" sz="2400" i="1" dirty="0">
                <a:latin typeface="Times New Roman" pitchFamily="18" charset="0"/>
                <a:ea typeface="SimSun" pitchFamily="2" charset="-122"/>
                <a:cs typeface="Times New Roman" pitchFamily="18" charset="0"/>
              </a:rPr>
              <a:t>b</a:t>
            </a:r>
            <a:r>
              <a:rPr lang="zh-CN" altLang="en-US" sz="2400" dirty="0">
                <a:latin typeface="Times New Roman" pitchFamily="18" charset="0"/>
                <a:ea typeface="SimSun" pitchFamily="2" charset="-122"/>
                <a:cs typeface="Times New Roman" pitchFamily="18" charset="0"/>
              </a:rPr>
              <a:t>使得这一对点之间的距离是所有点对之间距离最短的，即</a:t>
            </a:r>
            <a:r>
              <a:rPr lang="en-US" sz="2400" i="1" dirty="0">
                <a:latin typeface="Times New Roman" pitchFamily="18" charset="0"/>
                <a:ea typeface="SimSun" pitchFamily="2" charset="-122"/>
                <a:cs typeface="Times New Roman" pitchFamily="18" charset="0"/>
              </a:rPr>
              <a:t>d</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a</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 b</a:t>
            </a:r>
            <a:r>
              <a:rPr lang="en-US" sz="2400" dirty="0">
                <a:latin typeface="Times New Roman" pitchFamily="18" charset="0"/>
                <a:ea typeface="SimSun" pitchFamily="2" charset="-122"/>
                <a:cs typeface="Times New Roman" pitchFamily="18" charset="0"/>
              </a:rPr>
              <a:t>) = </a:t>
            </a:r>
            <a:r>
              <a:rPr lang="en-US" sz="2400" i="1" dirty="0">
                <a:latin typeface="Times New Roman" pitchFamily="18" charset="0"/>
                <a:ea typeface="SimSun" pitchFamily="2" charset="-122"/>
                <a:cs typeface="Times New Roman" pitchFamily="18" charset="0"/>
              </a:rPr>
              <a:t>Min</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d</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u</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 v</a:t>
            </a:r>
            <a:r>
              <a:rPr lang="en-US" sz="2400" dirty="0">
                <a:latin typeface="Times New Roman" pitchFamily="18" charset="0"/>
                <a:ea typeface="SimSun" pitchFamily="2" charset="-122"/>
                <a:cs typeface="Times New Roman" pitchFamily="18" charset="0"/>
              </a:rPr>
              <a:t>) | </a:t>
            </a:r>
            <a:r>
              <a:rPr lang="en-US" sz="2400" i="1" dirty="0">
                <a:latin typeface="Times New Roman" pitchFamily="18" charset="0"/>
                <a:ea typeface="SimSun" pitchFamily="2" charset="-122"/>
                <a:cs typeface="Times New Roman" pitchFamily="18" charset="0"/>
              </a:rPr>
              <a:t>u</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 v</a:t>
            </a:r>
            <a:r>
              <a:rPr lang="en-US" sz="2400" dirty="0">
                <a:latin typeface="Times New Roman" pitchFamily="18" charset="0"/>
                <a:ea typeface="SimSun" pitchFamily="2" charset="-122"/>
                <a:cs typeface="Times New Roman" pitchFamily="18" charset="0"/>
              </a:rPr>
              <a:t> </a:t>
            </a:r>
            <a:r>
              <a:rPr lang="en-US" sz="2400" dirty="0">
                <a:latin typeface="Times New Roman" pitchFamily="18" charset="0"/>
                <a:ea typeface="SimSun" pitchFamily="2" charset="-122"/>
                <a:cs typeface="Times New Roman" pitchFamily="18" charset="0"/>
                <a:sym typeface="Symbol"/>
              </a:rPr>
              <a:t></a:t>
            </a:r>
            <a:r>
              <a:rPr lang="en-US" sz="2400" i="1" dirty="0">
                <a:latin typeface="Times New Roman" pitchFamily="18" charset="0"/>
                <a:ea typeface="SimSun" pitchFamily="2" charset="-122"/>
                <a:cs typeface="Times New Roman" pitchFamily="18" charset="0"/>
              </a:rPr>
              <a:t> P</a:t>
            </a:r>
            <a:r>
              <a:rPr lang="en-US" sz="2400" dirty="0">
                <a:latin typeface="Times New Roman" pitchFamily="18" charset="0"/>
                <a:ea typeface="SimSun" pitchFamily="2" charset="-122"/>
                <a:cs typeface="Times New Roman" pitchFamily="18" charset="0"/>
              </a:rPr>
              <a:t>}</a:t>
            </a:r>
            <a:r>
              <a:rPr lang="zh-CN" altLang="en-US" sz="2400" dirty="0">
                <a:latin typeface="Times New Roman" pitchFamily="18" charset="0"/>
                <a:ea typeface="SimSun" pitchFamily="2" charset="-122"/>
                <a:cs typeface="Times New Roman" pitchFamily="18" charset="0"/>
              </a:rPr>
              <a:t>。</a:t>
            </a:r>
            <a:endParaRPr lang="en-US" altLang="zh-CN" sz="2400" dirty="0">
              <a:latin typeface="Times New Roman" pitchFamily="18" charset="0"/>
              <a:ea typeface="SimSun" pitchFamily="2" charset="-122"/>
              <a:cs typeface="Times New Roman" pitchFamily="18" charset="0"/>
            </a:endParaRPr>
          </a:p>
          <a:p>
            <a:pPr marL="800100" lvl="2" indent="-342900">
              <a:lnSpc>
                <a:spcPct val="150000"/>
              </a:lnSpc>
              <a:buFont typeface="Arial" panose="020B0604020202020204" pitchFamily="34" charset="0"/>
              <a:buChar char="•"/>
            </a:pPr>
            <a:r>
              <a:rPr lang="zh-CN" altLang="en-US" sz="2400" dirty="0">
                <a:latin typeface="Times New Roman" pitchFamily="18" charset="0"/>
                <a:ea typeface="SimSun" pitchFamily="2" charset="-122"/>
                <a:cs typeface="Times New Roman" pitchFamily="18" charset="0"/>
              </a:rPr>
              <a:t>这一问题在计算机图形学、交通控制领域拥有广泛的应用</a:t>
            </a:r>
            <a:r>
              <a:rPr lang="en-US" altLang="zh-CN" sz="2400" dirty="0">
                <a:latin typeface="Times New Roman" pitchFamily="18" charset="0"/>
                <a:ea typeface="SimSun" pitchFamily="2" charset="-122"/>
                <a:cs typeface="Times New Roman" pitchFamily="18" charset="0"/>
              </a:rPr>
              <a:t>.</a:t>
            </a:r>
          </a:p>
          <a:p>
            <a:pPr marL="0" lvl="1" indent="457200">
              <a:lnSpc>
                <a:spcPct val="150000"/>
              </a:lnSpc>
              <a:spcBef>
                <a:spcPts val="1200"/>
              </a:spcBef>
            </a:pPr>
            <a:r>
              <a:rPr lang="zh-CN" altLang="en-US" sz="2400" dirty="0">
                <a:latin typeface="Times New Roman" pitchFamily="18" charset="0"/>
                <a:ea typeface="SimSun" pitchFamily="2" charset="-122"/>
                <a:cs typeface="Times New Roman" pitchFamily="18" charset="0"/>
              </a:rPr>
              <a:t>如果我们算出所有点对之间的距离，那么因为有</a:t>
            </a:r>
            <a:r>
              <a:rPr lang="en-US" sz="2400" i="1" dirty="0">
                <a:latin typeface="Times New Roman" pitchFamily="18" charset="0"/>
                <a:ea typeface="SimSun" pitchFamily="2" charset="-122"/>
                <a:cs typeface="Times New Roman" pitchFamily="18" charset="0"/>
              </a:rPr>
              <a:t>n</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n</a:t>
            </a:r>
            <a:r>
              <a:rPr lang="en-US" sz="2400" dirty="0">
                <a:latin typeface="Times New Roman" pitchFamily="18" charset="0"/>
                <a:ea typeface="SimSun" pitchFamily="2" charset="-122"/>
                <a:cs typeface="Times New Roman" pitchFamily="18" charset="0"/>
              </a:rPr>
              <a:t>-1)/2</a:t>
            </a:r>
            <a:r>
              <a:rPr lang="zh-CN" altLang="en-US" sz="2400" dirty="0">
                <a:latin typeface="Times New Roman" pitchFamily="18" charset="0"/>
                <a:ea typeface="SimSun" pitchFamily="2" charset="-122"/>
                <a:cs typeface="Times New Roman" pitchFamily="18" charset="0"/>
              </a:rPr>
              <a:t>个不同的点对，这个方法需要 </a:t>
            </a:r>
            <a:r>
              <a:rPr lang="en-US" sz="2400" dirty="0">
                <a:latin typeface="Times New Roman" pitchFamily="18" charset="0"/>
                <a:ea typeface="SimSun" pitchFamily="2" charset="-122"/>
                <a:cs typeface="Times New Roman" pitchFamily="18" charset="0"/>
                <a:sym typeface="Symbol"/>
              </a:rPr>
              <a:t></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n</a:t>
            </a:r>
            <a:r>
              <a:rPr lang="en-US" sz="3200" baseline="30000" dirty="0">
                <a:latin typeface="Times New Roman" pitchFamily="18" charset="0"/>
                <a:ea typeface="SimSun" pitchFamily="2" charset="-122"/>
                <a:cs typeface="Times New Roman" pitchFamily="18" charset="0"/>
              </a:rPr>
              <a:t>2</a:t>
            </a:r>
            <a:r>
              <a:rPr lang="en-US" sz="2400" dirty="0">
                <a:latin typeface="Times New Roman" pitchFamily="18" charset="0"/>
                <a:ea typeface="SimSun" pitchFamily="2" charset="-122"/>
                <a:cs typeface="Times New Roman" pitchFamily="18" charset="0"/>
              </a:rPr>
              <a:t>) </a:t>
            </a:r>
            <a:r>
              <a:rPr lang="zh-CN" altLang="en-US" sz="2400" dirty="0">
                <a:latin typeface="Times New Roman" pitchFamily="18" charset="0"/>
                <a:ea typeface="SimSun" pitchFamily="2" charset="-122"/>
                <a:cs typeface="Times New Roman" pitchFamily="18" charset="0"/>
              </a:rPr>
              <a:t>时间。 下面我们介绍一个只需要</a:t>
            </a:r>
            <a:r>
              <a:rPr lang="en-US" sz="2400" dirty="0">
                <a:latin typeface="Times New Roman" pitchFamily="18" charset="0"/>
                <a:ea typeface="SimSun" pitchFamily="2" charset="-122"/>
                <a:cs typeface="Times New Roman" pitchFamily="18" charset="0"/>
              </a:rPr>
              <a:t>O(</a:t>
            </a:r>
            <a:r>
              <a:rPr lang="en-US" sz="2400" i="1" dirty="0" err="1">
                <a:latin typeface="Times New Roman" pitchFamily="18" charset="0"/>
                <a:ea typeface="SimSun" pitchFamily="2" charset="-122"/>
                <a:cs typeface="Times New Roman" pitchFamily="18" charset="0"/>
              </a:rPr>
              <a:t>n</a:t>
            </a:r>
            <a:r>
              <a:rPr lang="en-US" sz="2400" dirty="0" err="1">
                <a:latin typeface="Times New Roman" pitchFamily="18" charset="0"/>
                <a:ea typeface="SimSun" pitchFamily="2" charset="-122"/>
                <a:cs typeface="Times New Roman" pitchFamily="18" charset="0"/>
              </a:rPr>
              <a:t>lg</a:t>
            </a:r>
            <a:r>
              <a:rPr lang="en-US" sz="2400" i="1" dirty="0" err="1">
                <a:latin typeface="Times New Roman" pitchFamily="18" charset="0"/>
                <a:ea typeface="SimSun" pitchFamily="2" charset="-122"/>
                <a:cs typeface="Times New Roman" pitchFamily="18" charset="0"/>
              </a:rPr>
              <a:t>n</a:t>
            </a:r>
            <a:r>
              <a:rPr lang="en-US" sz="2400" dirty="0">
                <a:latin typeface="Times New Roman" pitchFamily="18" charset="0"/>
                <a:ea typeface="SimSun" pitchFamily="2" charset="-122"/>
                <a:cs typeface="Times New Roman" pitchFamily="18" charset="0"/>
              </a:rPr>
              <a:t>) </a:t>
            </a:r>
            <a:r>
              <a:rPr lang="zh-CN" altLang="en-US" sz="2400" dirty="0">
                <a:latin typeface="Times New Roman" pitchFamily="18" charset="0"/>
                <a:ea typeface="SimSun" pitchFamily="2" charset="-122"/>
                <a:cs typeface="Times New Roman" pitchFamily="18" charset="0"/>
              </a:rPr>
              <a:t>时间的分治法。</a:t>
            </a:r>
            <a:endParaRPr lang="en-US" sz="2400" dirty="0">
              <a:latin typeface="Times New Roman" pitchFamily="18" charset="0"/>
              <a:ea typeface="SimSun" pitchFamily="2" charset="-122"/>
              <a:cs typeface="Times New Roman" pitchFamily="18" charset="0"/>
            </a:endParaRPr>
          </a:p>
        </p:txBody>
      </p:sp>
      <p:sp>
        <p:nvSpPr>
          <p:cNvPr id="4" name="文本框 3">
            <a:extLst>
              <a:ext uri="{FF2B5EF4-FFF2-40B4-BE49-F238E27FC236}">
                <a16:creationId xmlns:a16="http://schemas.microsoft.com/office/drawing/2014/main" id="{9261BEE5-E4A0-7D93-759F-FC4FC518CB85}"/>
              </a:ext>
            </a:extLst>
          </p:cNvPr>
          <p:cNvSpPr txBox="1"/>
          <p:nvPr/>
        </p:nvSpPr>
        <p:spPr>
          <a:xfrm>
            <a:off x="21771" y="76200"/>
            <a:ext cx="1467068" cy="400110"/>
          </a:xfrm>
          <a:prstGeom prst="rect">
            <a:avLst/>
          </a:prstGeom>
          <a:noFill/>
        </p:spPr>
        <p:txBody>
          <a:bodyPr wrap="none" rtlCol="0">
            <a:spAutoFit/>
          </a:bodyPr>
          <a:lstStyle/>
          <a:p>
            <a:r>
              <a:rPr lang="zh-CN" altLang="en-US" sz="2000" dirty="0">
                <a:highlight>
                  <a:srgbClr val="FFFF00"/>
                </a:highlight>
              </a:rPr>
              <a:t>分治法例二</a:t>
            </a:r>
            <a:endParaRPr lang="en-US" sz="2000" dirty="0">
              <a:highlight>
                <a:srgbClr val="FFFF00"/>
              </a:highlight>
            </a:endParaRPr>
          </a:p>
        </p:txBody>
      </p:sp>
    </p:spTree>
    <p:extLst>
      <p:ext uri="{BB962C8B-B14F-4D97-AF65-F5344CB8AC3E}">
        <p14:creationId xmlns:p14="http://schemas.microsoft.com/office/powerpoint/2010/main" val="1846873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FEB8ADF-390A-31F1-3769-D55983110CBC}"/>
              </a:ext>
            </a:extLst>
          </p:cNvPr>
          <p:cNvSpPr/>
          <p:nvPr/>
        </p:nvSpPr>
        <p:spPr>
          <a:xfrm>
            <a:off x="2251100" y="2652894"/>
            <a:ext cx="3962981" cy="20574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椭圆 4">
            <a:extLst>
              <a:ext uri="{FF2B5EF4-FFF2-40B4-BE49-F238E27FC236}">
                <a16:creationId xmlns:a16="http://schemas.microsoft.com/office/drawing/2014/main" id="{E53D30F8-BC28-2E6D-971F-017384C950FC}"/>
              </a:ext>
            </a:extLst>
          </p:cNvPr>
          <p:cNvSpPr/>
          <p:nvPr/>
        </p:nvSpPr>
        <p:spPr>
          <a:xfrm>
            <a:off x="2559970" y="2972236"/>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椭圆 5">
            <a:extLst>
              <a:ext uri="{FF2B5EF4-FFF2-40B4-BE49-F238E27FC236}">
                <a16:creationId xmlns:a16="http://schemas.microsoft.com/office/drawing/2014/main" id="{728A7F9F-D434-3E93-F60D-44D93AFEB4AA}"/>
              </a:ext>
            </a:extLst>
          </p:cNvPr>
          <p:cNvSpPr/>
          <p:nvPr/>
        </p:nvSpPr>
        <p:spPr>
          <a:xfrm>
            <a:off x="2470974" y="3449505"/>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椭圆 6">
            <a:extLst>
              <a:ext uri="{FF2B5EF4-FFF2-40B4-BE49-F238E27FC236}">
                <a16:creationId xmlns:a16="http://schemas.microsoft.com/office/drawing/2014/main" id="{660B7A91-B73D-508B-8E6B-52A63E553154}"/>
              </a:ext>
            </a:extLst>
          </p:cNvPr>
          <p:cNvSpPr/>
          <p:nvPr/>
        </p:nvSpPr>
        <p:spPr>
          <a:xfrm>
            <a:off x="5140009" y="3133653"/>
            <a:ext cx="88997" cy="889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椭圆 7">
            <a:extLst>
              <a:ext uri="{FF2B5EF4-FFF2-40B4-BE49-F238E27FC236}">
                <a16:creationId xmlns:a16="http://schemas.microsoft.com/office/drawing/2014/main" id="{87A08E03-97A2-375C-E3C4-DB864E4B9C77}"/>
              </a:ext>
            </a:extLst>
          </p:cNvPr>
          <p:cNvSpPr/>
          <p:nvPr/>
        </p:nvSpPr>
        <p:spPr>
          <a:xfrm>
            <a:off x="4977721" y="4133560"/>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椭圆 8">
            <a:extLst>
              <a:ext uri="{FF2B5EF4-FFF2-40B4-BE49-F238E27FC236}">
                <a16:creationId xmlns:a16="http://schemas.microsoft.com/office/drawing/2014/main" id="{F4A84767-CAB9-D64A-CA43-A811C7EFDEF0}"/>
              </a:ext>
            </a:extLst>
          </p:cNvPr>
          <p:cNvSpPr/>
          <p:nvPr/>
        </p:nvSpPr>
        <p:spPr>
          <a:xfrm>
            <a:off x="2742874" y="4407532"/>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椭圆 9">
            <a:extLst>
              <a:ext uri="{FF2B5EF4-FFF2-40B4-BE49-F238E27FC236}">
                <a16:creationId xmlns:a16="http://schemas.microsoft.com/office/drawing/2014/main" id="{291F234F-FB1A-1DBA-D4AD-877D0E6A4560}"/>
              </a:ext>
            </a:extLst>
          </p:cNvPr>
          <p:cNvSpPr/>
          <p:nvPr/>
        </p:nvSpPr>
        <p:spPr>
          <a:xfrm>
            <a:off x="5376025" y="4007044"/>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椭圆 10">
            <a:extLst>
              <a:ext uri="{FF2B5EF4-FFF2-40B4-BE49-F238E27FC236}">
                <a16:creationId xmlns:a16="http://schemas.microsoft.com/office/drawing/2014/main" id="{AA06FD65-192F-4669-EB6C-417521C6213F}"/>
              </a:ext>
            </a:extLst>
          </p:cNvPr>
          <p:cNvSpPr/>
          <p:nvPr/>
        </p:nvSpPr>
        <p:spPr>
          <a:xfrm>
            <a:off x="5815775" y="4453774"/>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椭圆 11">
            <a:extLst>
              <a:ext uri="{FF2B5EF4-FFF2-40B4-BE49-F238E27FC236}">
                <a16:creationId xmlns:a16="http://schemas.microsoft.com/office/drawing/2014/main" id="{D6F258C2-2AAC-48FE-A917-2832FD1937FD}"/>
              </a:ext>
            </a:extLst>
          </p:cNvPr>
          <p:cNvSpPr/>
          <p:nvPr/>
        </p:nvSpPr>
        <p:spPr>
          <a:xfrm>
            <a:off x="3250352" y="3776699"/>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椭圆 12">
            <a:extLst>
              <a:ext uri="{FF2B5EF4-FFF2-40B4-BE49-F238E27FC236}">
                <a16:creationId xmlns:a16="http://schemas.microsoft.com/office/drawing/2014/main" id="{DC95FD5A-AD71-E4DD-AD90-F72AE5A008FA}"/>
              </a:ext>
            </a:extLst>
          </p:cNvPr>
          <p:cNvSpPr/>
          <p:nvPr/>
        </p:nvSpPr>
        <p:spPr>
          <a:xfrm>
            <a:off x="3501638" y="4364778"/>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椭圆 13">
            <a:extLst>
              <a:ext uri="{FF2B5EF4-FFF2-40B4-BE49-F238E27FC236}">
                <a16:creationId xmlns:a16="http://schemas.microsoft.com/office/drawing/2014/main" id="{12D7AB6C-B5B8-A507-270A-8A7330619260}"/>
              </a:ext>
            </a:extLst>
          </p:cNvPr>
          <p:cNvSpPr/>
          <p:nvPr/>
        </p:nvSpPr>
        <p:spPr>
          <a:xfrm>
            <a:off x="5319311" y="3437290"/>
            <a:ext cx="88997" cy="889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椭圆 14">
            <a:extLst>
              <a:ext uri="{FF2B5EF4-FFF2-40B4-BE49-F238E27FC236}">
                <a16:creationId xmlns:a16="http://schemas.microsoft.com/office/drawing/2014/main" id="{A9996F24-1A80-4757-9075-8B6DCA070EEC}"/>
              </a:ext>
            </a:extLst>
          </p:cNvPr>
          <p:cNvSpPr/>
          <p:nvPr/>
        </p:nvSpPr>
        <p:spPr>
          <a:xfrm>
            <a:off x="5694059" y="3694683"/>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椭圆 15">
            <a:extLst>
              <a:ext uri="{FF2B5EF4-FFF2-40B4-BE49-F238E27FC236}">
                <a16:creationId xmlns:a16="http://schemas.microsoft.com/office/drawing/2014/main" id="{91986D09-E0C8-9309-EA5B-A6C66EFDBA62}"/>
              </a:ext>
            </a:extLst>
          </p:cNvPr>
          <p:cNvSpPr/>
          <p:nvPr/>
        </p:nvSpPr>
        <p:spPr>
          <a:xfrm>
            <a:off x="3889799" y="3560314"/>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椭圆 16">
            <a:extLst>
              <a:ext uri="{FF2B5EF4-FFF2-40B4-BE49-F238E27FC236}">
                <a16:creationId xmlns:a16="http://schemas.microsoft.com/office/drawing/2014/main" id="{58A4F8DF-41B5-71F1-F91D-599720A4768F}"/>
              </a:ext>
            </a:extLst>
          </p:cNvPr>
          <p:cNvSpPr/>
          <p:nvPr/>
        </p:nvSpPr>
        <p:spPr>
          <a:xfrm>
            <a:off x="4483003" y="3637096"/>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椭圆 17">
            <a:extLst>
              <a:ext uri="{FF2B5EF4-FFF2-40B4-BE49-F238E27FC236}">
                <a16:creationId xmlns:a16="http://schemas.microsoft.com/office/drawing/2014/main" id="{D4DEFEB4-7967-E5AA-A5DD-24B67DB50AFE}"/>
              </a:ext>
            </a:extLst>
          </p:cNvPr>
          <p:cNvSpPr/>
          <p:nvPr/>
        </p:nvSpPr>
        <p:spPr>
          <a:xfrm>
            <a:off x="3590635" y="2821291"/>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椭圆 18">
            <a:extLst>
              <a:ext uri="{FF2B5EF4-FFF2-40B4-BE49-F238E27FC236}">
                <a16:creationId xmlns:a16="http://schemas.microsoft.com/office/drawing/2014/main" id="{F69A5219-DA19-EEE4-CC8D-706E39B73469}"/>
              </a:ext>
            </a:extLst>
          </p:cNvPr>
          <p:cNvSpPr/>
          <p:nvPr/>
        </p:nvSpPr>
        <p:spPr>
          <a:xfrm>
            <a:off x="4374047" y="4498273"/>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直接连接符 20">
            <a:extLst>
              <a:ext uri="{FF2B5EF4-FFF2-40B4-BE49-F238E27FC236}">
                <a16:creationId xmlns:a16="http://schemas.microsoft.com/office/drawing/2014/main" id="{A8B36412-5CF2-4DE2-FAE6-ED256B5EDDE7}"/>
              </a:ext>
            </a:extLst>
          </p:cNvPr>
          <p:cNvCxnSpPr>
            <a:cxnSpLocks/>
          </p:cNvCxnSpPr>
          <p:nvPr/>
        </p:nvCxnSpPr>
        <p:spPr>
          <a:xfrm>
            <a:off x="4072919" y="2239321"/>
            <a:ext cx="0" cy="2832197"/>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126BBA5-CD9C-D588-7D86-A8A604434EA1}"/>
              </a:ext>
            </a:extLst>
          </p:cNvPr>
          <p:cNvSpPr/>
          <p:nvPr/>
        </p:nvSpPr>
        <p:spPr>
          <a:xfrm>
            <a:off x="4134487" y="2972236"/>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椭圆 22">
            <a:extLst>
              <a:ext uri="{FF2B5EF4-FFF2-40B4-BE49-F238E27FC236}">
                <a16:creationId xmlns:a16="http://schemas.microsoft.com/office/drawing/2014/main" id="{792D9D98-06CF-1455-FC5F-6D6DE1A73C95}"/>
              </a:ext>
            </a:extLst>
          </p:cNvPr>
          <p:cNvSpPr/>
          <p:nvPr/>
        </p:nvSpPr>
        <p:spPr>
          <a:xfrm>
            <a:off x="4134487" y="4182421"/>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5" name="直接连接符 24">
            <a:extLst>
              <a:ext uri="{FF2B5EF4-FFF2-40B4-BE49-F238E27FC236}">
                <a16:creationId xmlns:a16="http://schemas.microsoft.com/office/drawing/2014/main" id="{1136455C-DCF4-C7E8-1B6F-9354693AFC4F}"/>
              </a:ext>
            </a:extLst>
          </p:cNvPr>
          <p:cNvCxnSpPr>
            <a:cxnSpLocks/>
            <a:stCxn id="5" idx="0"/>
            <a:endCxn id="6" idx="0"/>
          </p:cNvCxnSpPr>
          <p:nvPr/>
        </p:nvCxnSpPr>
        <p:spPr>
          <a:xfrm flipH="1">
            <a:off x="2515472" y="2972236"/>
            <a:ext cx="88997" cy="477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30183410-CC93-7F43-D09D-B5B9CCDCF435}"/>
              </a:ext>
            </a:extLst>
          </p:cNvPr>
          <p:cNvCxnSpPr>
            <a:cxnSpLocks/>
            <a:stCxn id="7" idx="1"/>
            <a:endCxn id="14" idx="4"/>
          </p:cNvCxnSpPr>
          <p:nvPr/>
        </p:nvCxnSpPr>
        <p:spPr>
          <a:xfrm>
            <a:off x="5153043" y="3146687"/>
            <a:ext cx="210767" cy="379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5FF9104A-343D-8DF7-8FA6-ADB63A0D0CE3}"/>
                  </a:ext>
                </a:extLst>
              </p:cNvPr>
              <p:cNvSpPr txBox="1"/>
              <p:nvPr/>
            </p:nvSpPr>
            <p:spPr>
              <a:xfrm>
                <a:off x="5269280" y="3167967"/>
                <a:ext cx="16511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𝛿</m:t>
                      </m:r>
                    </m:oMath>
                  </m:oMathPara>
                </a14:m>
                <a:endParaRPr lang="en-US" sz="1350" dirty="0"/>
              </a:p>
            </p:txBody>
          </p:sp>
        </mc:Choice>
        <mc:Fallback xmlns="">
          <p:sp>
            <p:nvSpPr>
              <p:cNvPr id="38" name="文本框 37">
                <a:extLst>
                  <a:ext uri="{FF2B5EF4-FFF2-40B4-BE49-F238E27FC236}">
                    <a16:creationId xmlns:a16="http://schemas.microsoft.com/office/drawing/2014/main" id="{5FF9104A-343D-8DF7-8FA6-ADB63A0D0CE3}"/>
                  </a:ext>
                </a:extLst>
              </p:cNvPr>
              <p:cNvSpPr txBox="1">
                <a:spLocks noRot="1" noChangeAspect="1" noMove="1" noResize="1" noEditPoints="1" noAdjustHandles="1" noChangeArrowheads="1" noChangeShapeType="1" noTextEdit="1"/>
              </p:cNvSpPr>
              <p:nvPr/>
            </p:nvSpPr>
            <p:spPr>
              <a:xfrm>
                <a:off x="5269280" y="3167967"/>
                <a:ext cx="165110" cy="246221"/>
              </a:xfrm>
              <a:prstGeom prst="rect">
                <a:avLst/>
              </a:prstGeom>
              <a:blipFill>
                <a:blip r:embed="rId4"/>
                <a:stretch>
                  <a:fillRect l="-29630" r="-25926" b="-7500"/>
                </a:stretch>
              </a:blipFill>
            </p:spPr>
            <p:txBody>
              <a:bodyPr/>
              <a:lstStyle/>
              <a:p>
                <a:r>
                  <a:rPr lang="en-US">
                    <a:noFill/>
                  </a:rPr>
                  <a:t> </a:t>
                </a:r>
              </a:p>
            </p:txBody>
          </p:sp>
        </mc:Fallback>
      </mc:AlternateContent>
      <p:grpSp>
        <p:nvGrpSpPr>
          <p:cNvPr id="2" name="组合 1">
            <a:extLst>
              <a:ext uri="{FF2B5EF4-FFF2-40B4-BE49-F238E27FC236}">
                <a16:creationId xmlns:a16="http://schemas.microsoft.com/office/drawing/2014/main" id="{15177106-1B0C-9125-0F52-DAF1398DE3BC}"/>
              </a:ext>
            </a:extLst>
          </p:cNvPr>
          <p:cNvGrpSpPr/>
          <p:nvPr/>
        </p:nvGrpSpPr>
        <p:grpSpPr>
          <a:xfrm>
            <a:off x="3656073" y="2349338"/>
            <a:ext cx="847036" cy="2565125"/>
            <a:chOff x="3656073" y="2349338"/>
            <a:chExt cx="847036" cy="2565125"/>
          </a:xfrm>
        </p:grpSpPr>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1376B8C5-5E08-81D7-A1BB-1EB6C70A37A7}"/>
                    </a:ext>
                  </a:extLst>
                </p:cNvPr>
                <p:cNvSpPr txBox="1"/>
                <p:nvPr/>
              </p:nvSpPr>
              <p:spPr>
                <a:xfrm>
                  <a:off x="4235020" y="2349338"/>
                  <a:ext cx="13817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ea typeface="Cambria Math" panose="02040503050406030204" pitchFamily="18" charset="0"/>
                          </a:rPr>
                          <m:t>𝛿</m:t>
                        </m:r>
                      </m:oMath>
                    </m:oMathPara>
                  </a14:m>
                  <a:endParaRPr lang="en-US" sz="1350" dirty="0"/>
                </a:p>
              </p:txBody>
            </p:sp>
          </mc:Choice>
          <mc:Fallback xmlns="">
            <p:sp>
              <p:nvSpPr>
                <p:cNvPr id="32" name="文本框 31">
                  <a:extLst>
                    <a:ext uri="{FF2B5EF4-FFF2-40B4-BE49-F238E27FC236}">
                      <a16:creationId xmlns:a16="http://schemas.microsoft.com/office/drawing/2014/main" id="{1376B8C5-5E08-81D7-A1BB-1EB6C70A37A7}"/>
                    </a:ext>
                  </a:extLst>
                </p:cNvPr>
                <p:cNvSpPr txBox="1">
                  <a:spLocks noRot="1" noChangeAspect="1" noMove="1" noResize="1" noEditPoints="1" noAdjustHandles="1" noChangeArrowheads="1" noChangeShapeType="1" noTextEdit="1"/>
                </p:cNvSpPr>
                <p:nvPr/>
              </p:nvSpPr>
              <p:spPr>
                <a:xfrm>
                  <a:off x="4235020" y="2349338"/>
                  <a:ext cx="138178" cy="207749"/>
                </a:xfrm>
                <a:prstGeom prst="rect">
                  <a:avLst/>
                </a:prstGeom>
                <a:blipFill>
                  <a:blip r:embed="rId5"/>
                  <a:stretch>
                    <a:fillRect l="-36364" r="-27273" b="-8824"/>
                  </a:stretch>
                </a:blipFill>
              </p:spPr>
              <p:txBody>
                <a:bodyPr/>
                <a:lstStyle/>
                <a:p>
                  <a:r>
                    <a:rPr lang="en-US">
                      <a:noFill/>
                    </a:rPr>
                    <a:t> </a:t>
                  </a:r>
                </a:p>
              </p:txBody>
            </p:sp>
          </mc:Fallback>
        </mc:AlternateContent>
        <p:grpSp>
          <p:nvGrpSpPr>
            <p:cNvPr id="59" name="组合 58">
              <a:extLst>
                <a:ext uri="{FF2B5EF4-FFF2-40B4-BE49-F238E27FC236}">
                  <a16:creationId xmlns:a16="http://schemas.microsoft.com/office/drawing/2014/main" id="{FE70BEDB-6319-14F2-7F91-80394AFB6768}"/>
                </a:ext>
              </a:extLst>
            </p:cNvPr>
            <p:cNvGrpSpPr/>
            <p:nvPr/>
          </p:nvGrpSpPr>
          <p:grpSpPr>
            <a:xfrm>
              <a:off x="3656073" y="2391139"/>
              <a:ext cx="847036" cy="2523324"/>
              <a:chOff x="4874764" y="2045185"/>
              <a:chExt cx="1129381" cy="3364432"/>
            </a:xfrm>
          </p:grpSpPr>
          <p:cxnSp>
            <p:nvCxnSpPr>
              <p:cNvPr id="34" name="直接连接符 33">
                <a:extLst>
                  <a:ext uri="{FF2B5EF4-FFF2-40B4-BE49-F238E27FC236}">
                    <a16:creationId xmlns:a16="http://schemas.microsoft.com/office/drawing/2014/main" id="{923AA416-DA6B-4229-B13E-A125A4D2E60D}"/>
                  </a:ext>
                </a:extLst>
              </p:cNvPr>
              <p:cNvCxnSpPr>
                <a:cxnSpLocks/>
              </p:cNvCxnSpPr>
              <p:nvPr/>
            </p:nvCxnSpPr>
            <p:spPr>
              <a:xfrm>
                <a:off x="4874764" y="2045185"/>
                <a:ext cx="32939" cy="3357453"/>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C0B6BD1A-9191-3E6C-BCEE-1020F7568524}"/>
                  </a:ext>
                </a:extLst>
              </p:cNvPr>
              <p:cNvCxnSpPr>
                <a:cxnSpLocks/>
              </p:cNvCxnSpPr>
              <p:nvPr/>
            </p:nvCxnSpPr>
            <p:spPr>
              <a:xfrm>
                <a:off x="5971206" y="2052164"/>
                <a:ext cx="32939" cy="3357453"/>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B17AD86-FC49-C354-91EF-334AB51FD35D}"/>
                    </a:ext>
                  </a:extLst>
                </p:cNvPr>
                <p:cNvSpPr txBox="1"/>
                <p:nvPr/>
              </p:nvSpPr>
              <p:spPr>
                <a:xfrm>
                  <a:off x="3787863" y="2349338"/>
                  <a:ext cx="13817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ea typeface="Cambria Math" panose="02040503050406030204" pitchFamily="18" charset="0"/>
                          </a:rPr>
                          <m:t>𝛿</m:t>
                        </m:r>
                      </m:oMath>
                    </m:oMathPara>
                  </a14:m>
                  <a:endParaRPr lang="en-US" sz="1350" dirty="0"/>
                </a:p>
              </p:txBody>
            </p:sp>
          </mc:Choice>
          <mc:Fallback xmlns="">
            <p:sp>
              <p:nvSpPr>
                <p:cNvPr id="39" name="文本框 38">
                  <a:extLst>
                    <a:ext uri="{FF2B5EF4-FFF2-40B4-BE49-F238E27FC236}">
                      <a16:creationId xmlns:a16="http://schemas.microsoft.com/office/drawing/2014/main" id="{BB17AD86-FC49-C354-91EF-334AB51FD35D}"/>
                    </a:ext>
                  </a:extLst>
                </p:cNvPr>
                <p:cNvSpPr txBox="1">
                  <a:spLocks noRot="1" noChangeAspect="1" noMove="1" noResize="1" noEditPoints="1" noAdjustHandles="1" noChangeArrowheads="1" noChangeShapeType="1" noTextEdit="1"/>
                </p:cNvSpPr>
                <p:nvPr/>
              </p:nvSpPr>
              <p:spPr>
                <a:xfrm>
                  <a:off x="3787863" y="2349338"/>
                  <a:ext cx="138178" cy="207749"/>
                </a:xfrm>
                <a:prstGeom prst="rect">
                  <a:avLst/>
                </a:prstGeom>
                <a:blipFill>
                  <a:blip r:embed="rId6"/>
                  <a:stretch>
                    <a:fillRect l="-30435" r="-26087" b="-8824"/>
                  </a:stretch>
                </a:blipFill>
              </p:spPr>
              <p:txBody>
                <a:bodyPr/>
                <a:lstStyle/>
                <a:p>
                  <a:r>
                    <a:rPr lang="en-US">
                      <a:noFill/>
                    </a:rPr>
                    <a:t> </a:t>
                  </a:r>
                </a:p>
              </p:txBody>
            </p:sp>
          </mc:Fallback>
        </mc:AlternateContent>
      </p:grpSp>
      <p:sp>
        <p:nvSpPr>
          <p:cNvPr id="43" name="椭圆 42">
            <a:extLst>
              <a:ext uri="{FF2B5EF4-FFF2-40B4-BE49-F238E27FC236}">
                <a16:creationId xmlns:a16="http://schemas.microsoft.com/office/drawing/2014/main" id="{60EA79E1-12D8-6E02-10BD-F564C780B3D5}"/>
              </a:ext>
            </a:extLst>
          </p:cNvPr>
          <p:cNvSpPr/>
          <p:nvPr/>
        </p:nvSpPr>
        <p:spPr>
          <a:xfrm>
            <a:off x="4176731" y="3358763"/>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7" name="组合 46">
            <a:extLst>
              <a:ext uri="{FF2B5EF4-FFF2-40B4-BE49-F238E27FC236}">
                <a16:creationId xmlns:a16="http://schemas.microsoft.com/office/drawing/2014/main" id="{73D7788C-E251-5154-123F-FAC1768FC86A}"/>
              </a:ext>
            </a:extLst>
          </p:cNvPr>
          <p:cNvGrpSpPr/>
          <p:nvPr/>
        </p:nvGrpSpPr>
        <p:grpSpPr>
          <a:xfrm>
            <a:off x="3437199" y="3222650"/>
            <a:ext cx="1702811" cy="382163"/>
            <a:chOff x="4582931" y="3153866"/>
            <a:chExt cx="2270415" cy="509551"/>
          </a:xfrm>
        </p:grpSpPr>
        <p:cxnSp>
          <p:nvCxnSpPr>
            <p:cNvPr id="40" name="直接连接符 39">
              <a:extLst>
                <a:ext uri="{FF2B5EF4-FFF2-40B4-BE49-F238E27FC236}">
                  <a16:creationId xmlns:a16="http://schemas.microsoft.com/office/drawing/2014/main" id="{07D5E983-BF1D-FE67-D9DE-D9579DAA04C3}"/>
                </a:ext>
              </a:extLst>
            </p:cNvPr>
            <p:cNvCxnSpPr>
              <a:cxnSpLocks/>
            </p:cNvCxnSpPr>
            <p:nvPr/>
          </p:nvCxnSpPr>
          <p:spPr>
            <a:xfrm>
              <a:off x="4582931" y="3663417"/>
              <a:ext cx="2246786" cy="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C5EC521-F18C-4000-68FF-EB4D91BD5ABE}"/>
                </a:ext>
              </a:extLst>
            </p:cNvPr>
            <p:cNvCxnSpPr>
              <a:cxnSpLocks/>
            </p:cNvCxnSpPr>
            <p:nvPr/>
          </p:nvCxnSpPr>
          <p:spPr>
            <a:xfrm>
              <a:off x="4606560" y="3153866"/>
              <a:ext cx="2246786" cy="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0A829865-AC2D-8C5E-1B25-C7F8B33595AF}"/>
                    </a:ext>
                  </a:extLst>
                </p:cNvPr>
                <p:cNvSpPr txBox="1"/>
                <p:nvPr/>
              </p:nvSpPr>
              <p:spPr>
                <a:xfrm>
                  <a:off x="6046401" y="3276362"/>
                  <a:ext cx="1842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ea typeface="Cambria Math" panose="02040503050406030204" pitchFamily="18" charset="0"/>
                          </a:rPr>
                          <m:t>𝛿</m:t>
                        </m:r>
                      </m:oMath>
                    </m:oMathPara>
                  </a14:m>
                  <a:endParaRPr lang="en-US" sz="1350" dirty="0"/>
                </a:p>
              </p:txBody>
            </p:sp>
          </mc:Choice>
          <mc:Fallback xmlns="">
            <p:sp>
              <p:nvSpPr>
                <p:cNvPr id="44" name="文本框 43">
                  <a:extLst>
                    <a:ext uri="{FF2B5EF4-FFF2-40B4-BE49-F238E27FC236}">
                      <a16:creationId xmlns:a16="http://schemas.microsoft.com/office/drawing/2014/main" id="{0A829865-AC2D-8C5E-1B25-C7F8B33595AF}"/>
                    </a:ext>
                  </a:extLst>
                </p:cNvPr>
                <p:cNvSpPr txBox="1">
                  <a:spLocks noRot="1" noChangeAspect="1" noMove="1" noResize="1" noEditPoints="1" noAdjustHandles="1" noChangeArrowheads="1" noChangeShapeType="1" noTextEdit="1"/>
                </p:cNvSpPr>
                <p:nvPr/>
              </p:nvSpPr>
              <p:spPr>
                <a:xfrm>
                  <a:off x="6046401" y="3276362"/>
                  <a:ext cx="184237" cy="276999"/>
                </a:xfrm>
                <a:prstGeom prst="rect">
                  <a:avLst/>
                </a:prstGeom>
                <a:blipFill>
                  <a:blip r:embed="rId7"/>
                  <a:stretch>
                    <a:fillRect l="-34783" r="-21739" b="-5882"/>
                  </a:stretch>
                </a:blipFill>
              </p:spPr>
              <p:txBody>
                <a:bodyPr/>
                <a:lstStyle/>
                <a:p>
                  <a:r>
                    <a:rPr lang="en-US">
                      <a:noFill/>
                    </a:rPr>
                    <a:t> </a:t>
                  </a:r>
                </a:p>
              </p:txBody>
            </p:sp>
          </mc:Fallback>
        </mc:AlternateContent>
        <p:cxnSp>
          <p:nvCxnSpPr>
            <p:cNvPr id="46" name="直接箭头连接符 45">
              <a:extLst>
                <a:ext uri="{FF2B5EF4-FFF2-40B4-BE49-F238E27FC236}">
                  <a16:creationId xmlns:a16="http://schemas.microsoft.com/office/drawing/2014/main" id="{9C03A3B0-EEFE-7C42-79DC-72B4D156FAAC}"/>
                </a:ext>
              </a:extLst>
            </p:cNvPr>
            <p:cNvCxnSpPr/>
            <p:nvPr/>
          </p:nvCxnSpPr>
          <p:spPr>
            <a:xfrm>
              <a:off x="6324018" y="3153866"/>
              <a:ext cx="0" cy="5095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8" name="组合 57">
            <a:extLst>
              <a:ext uri="{FF2B5EF4-FFF2-40B4-BE49-F238E27FC236}">
                <a16:creationId xmlns:a16="http://schemas.microsoft.com/office/drawing/2014/main" id="{C5421940-6F6E-F8B6-0FE8-3ACCE2F9EDA3}"/>
              </a:ext>
            </a:extLst>
          </p:cNvPr>
          <p:cNvGrpSpPr/>
          <p:nvPr/>
        </p:nvGrpSpPr>
        <p:grpSpPr>
          <a:xfrm>
            <a:off x="3635074" y="3217414"/>
            <a:ext cx="851371" cy="403102"/>
            <a:chOff x="4846765" y="3146885"/>
            <a:chExt cx="1135161" cy="537469"/>
          </a:xfrm>
        </p:grpSpPr>
        <p:cxnSp>
          <p:nvCxnSpPr>
            <p:cNvPr id="49" name="直接连接符 48">
              <a:extLst>
                <a:ext uri="{FF2B5EF4-FFF2-40B4-BE49-F238E27FC236}">
                  <a16:creationId xmlns:a16="http://schemas.microsoft.com/office/drawing/2014/main" id="{9D3CE71A-E728-2B4B-8DD6-B5649E590B1C}"/>
                </a:ext>
              </a:extLst>
            </p:cNvPr>
            <p:cNvCxnSpPr>
              <a:cxnSpLocks/>
            </p:cNvCxnSpPr>
            <p:nvPr/>
          </p:nvCxnSpPr>
          <p:spPr>
            <a:xfrm>
              <a:off x="5143168" y="3146885"/>
              <a:ext cx="0" cy="523511"/>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5745F3F8-60CB-3979-6A61-8A71619A3AAA}"/>
                </a:ext>
              </a:extLst>
            </p:cNvPr>
            <p:cNvCxnSpPr>
              <a:cxnSpLocks/>
            </p:cNvCxnSpPr>
            <p:nvPr/>
          </p:nvCxnSpPr>
          <p:spPr>
            <a:xfrm flipH="1">
              <a:off x="4846765" y="3401662"/>
              <a:ext cx="561649" cy="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16838BA9-1E5E-4D49-AC40-F226AF145B9C}"/>
                </a:ext>
              </a:extLst>
            </p:cNvPr>
            <p:cNvCxnSpPr>
              <a:cxnSpLocks/>
            </p:cNvCxnSpPr>
            <p:nvPr/>
          </p:nvCxnSpPr>
          <p:spPr>
            <a:xfrm>
              <a:off x="5716680" y="3160843"/>
              <a:ext cx="0" cy="523511"/>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D5ACFEEA-B0C0-2D14-70B9-E9BEC9CB72C2}"/>
                </a:ext>
              </a:extLst>
            </p:cNvPr>
            <p:cNvCxnSpPr>
              <a:cxnSpLocks/>
            </p:cNvCxnSpPr>
            <p:nvPr/>
          </p:nvCxnSpPr>
          <p:spPr>
            <a:xfrm flipH="1">
              <a:off x="5420277" y="3401660"/>
              <a:ext cx="561649" cy="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grpSp>
      <p:sp>
        <p:nvSpPr>
          <p:cNvPr id="57" name="文本框 56">
            <a:extLst>
              <a:ext uri="{FF2B5EF4-FFF2-40B4-BE49-F238E27FC236}">
                <a16:creationId xmlns:a16="http://schemas.microsoft.com/office/drawing/2014/main" id="{C80D8E5F-8F3D-382B-45C9-22F72B698C8A}"/>
              </a:ext>
            </a:extLst>
          </p:cNvPr>
          <p:cNvSpPr txBox="1"/>
          <p:nvPr/>
        </p:nvSpPr>
        <p:spPr>
          <a:xfrm>
            <a:off x="1581005" y="5275687"/>
            <a:ext cx="7353295" cy="1477328"/>
          </a:xfrm>
          <a:prstGeom prst="rect">
            <a:avLst/>
          </a:prstGeom>
          <a:noFill/>
        </p:spPr>
        <p:txBody>
          <a:bodyPr wrap="none" rtlCol="0">
            <a:spAutoFit/>
          </a:bodyPr>
          <a:lstStyle/>
          <a:p>
            <a:r>
              <a:rPr lang="zh-CN" altLang="en-US" dirty="0"/>
              <a:t>底：</a:t>
            </a:r>
            <a:r>
              <a:rPr lang="zh-CN" altLang="en-US" dirty="0">
                <a:latin typeface="Times New Roman" pitchFamily="18" charset="0"/>
                <a:ea typeface="SimSun" pitchFamily="2" charset="-122"/>
                <a:cs typeface="Times New Roman" pitchFamily="18" charset="0"/>
              </a:rPr>
              <a:t>当</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3</a:t>
            </a:r>
            <a:r>
              <a:rPr lang="zh-CN" altLang="en-US" dirty="0">
                <a:latin typeface="Times New Roman" pitchFamily="18" charset="0"/>
                <a:ea typeface="SimSun" pitchFamily="2" charset="-122"/>
                <a:cs typeface="Times New Roman" pitchFamily="18" charset="0"/>
              </a:rPr>
              <a:t>，直接求解</a:t>
            </a:r>
            <a:r>
              <a:rPr lang="en-US" altLang="zh-CN" dirty="0">
                <a:latin typeface="Times New Roman" pitchFamily="18" charset="0"/>
                <a:ea typeface="SimSun" pitchFamily="2" charset="-122"/>
                <a:cs typeface="Times New Roman" pitchFamily="18" charset="0"/>
              </a:rPr>
              <a:t>;</a:t>
            </a:r>
            <a:endParaRPr lang="en-US" altLang="zh-CN" dirty="0"/>
          </a:p>
          <a:p>
            <a:r>
              <a:rPr lang="zh-CN" altLang="en-US" dirty="0"/>
              <a:t>分：将图尽量二等分，分别递归求解左右两边的最近点对的距离</a:t>
            </a:r>
            <a:r>
              <a:rPr lang="zh-CN" altLang="en-US" dirty="0">
                <a:sym typeface="Symbol" panose="05050102010706020507" pitchFamily="18" charset="2"/>
              </a:rPr>
              <a:t>；</a:t>
            </a:r>
            <a:endParaRPr lang="en-US" altLang="zh-CN" dirty="0">
              <a:sym typeface="Symbol" panose="05050102010706020507" pitchFamily="18" charset="2"/>
            </a:endParaRPr>
          </a:p>
          <a:p>
            <a:r>
              <a:rPr lang="zh-CN" altLang="en-US" dirty="0">
                <a:sym typeface="Symbol" panose="05050102010706020507" pitchFamily="18" charset="2"/>
              </a:rPr>
              <a:t>合：取</a:t>
            </a:r>
            <a:r>
              <a:rPr lang="zh-CN" altLang="en-US" dirty="0"/>
              <a:t>左右两边的最近点对的距离中小的，记做</a:t>
            </a:r>
            <a:r>
              <a:rPr lang="zh-CN" altLang="en-US" dirty="0">
                <a:sym typeface="Symbol" panose="05050102010706020507" pitchFamily="18" charset="2"/>
              </a:rPr>
              <a:t>；再求解跨越切分</a:t>
            </a:r>
            <a:endParaRPr lang="en-US" altLang="zh-CN" dirty="0">
              <a:sym typeface="Symbol" panose="05050102010706020507" pitchFamily="18" charset="2"/>
            </a:endParaRPr>
          </a:p>
          <a:p>
            <a:r>
              <a:rPr lang="en-US" altLang="zh-CN" dirty="0">
                <a:sym typeface="Symbol" panose="05050102010706020507" pitchFamily="18" charset="2"/>
              </a:rPr>
              <a:t>         </a:t>
            </a:r>
            <a:r>
              <a:rPr lang="zh-CN" altLang="en-US" dirty="0">
                <a:sym typeface="Symbol" panose="05050102010706020507" pitchFamily="18" charset="2"/>
              </a:rPr>
              <a:t>线的最近点对</a:t>
            </a:r>
            <a:r>
              <a:rPr lang="en-US" altLang="zh-CN" dirty="0">
                <a:sym typeface="Symbol" panose="05050102010706020507" pitchFamily="18" charset="2"/>
              </a:rPr>
              <a:t>..</a:t>
            </a:r>
            <a:r>
              <a:rPr lang="zh-CN" altLang="en-US" dirty="0">
                <a:sym typeface="Symbol" panose="05050102010706020507" pitchFamily="18" charset="2"/>
              </a:rPr>
              <a:t>只需要取切分线左右</a:t>
            </a:r>
            <a:r>
              <a:rPr lang="en-US" dirty="0">
                <a:sym typeface="Symbol" panose="05050102010706020507" pitchFamily="18" charset="2"/>
              </a:rPr>
              <a:t></a:t>
            </a:r>
            <a:r>
              <a:rPr lang="zh-CN" altLang="en-US" dirty="0">
                <a:sym typeface="Symbol" panose="05050102010706020507" pitchFamily="18" charset="2"/>
              </a:rPr>
              <a:t>范围内的点，并且每个点只需</a:t>
            </a:r>
            <a:endParaRPr lang="en-US" altLang="zh-CN" dirty="0">
              <a:sym typeface="Symbol" panose="05050102010706020507" pitchFamily="18" charset="2"/>
            </a:endParaRPr>
          </a:p>
          <a:p>
            <a:r>
              <a:rPr lang="en-US" altLang="zh-CN" dirty="0">
                <a:sym typeface="Symbol" panose="05050102010706020507" pitchFamily="18" charset="2"/>
              </a:rPr>
              <a:t>         </a:t>
            </a:r>
            <a:r>
              <a:rPr lang="zh-CN" altLang="en-US" dirty="0">
                <a:sym typeface="Symbol" panose="05050102010706020507" pitchFamily="18" charset="2"/>
              </a:rPr>
              <a:t>要判断最多与其它</a:t>
            </a:r>
            <a:r>
              <a:rPr lang="en-US" altLang="zh-CN" dirty="0">
                <a:sym typeface="Symbol" panose="05050102010706020507" pitchFamily="18" charset="2"/>
              </a:rPr>
              <a:t>7</a:t>
            </a:r>
            <a:r>
              <a:rPr lang="en-US" dirty="0">
                <a:sym typeface="Symbol" panose="05050102010706020507" pitchFamily="18" charset="2"/>
              </a:rPr>
              <a:t> </a:t>
            </a:r>
            <a:r>
              <a:rPr lang="zh-CN" altLang="en-US" dirty="0">
                <a:sym typeface="Symbol" panose="05050102010706020507" pitchFamily="18" charset="2"/>
              </a:rPr>
              <a:t>个点的距离</a:t>
            </a:r>
            <a:r>
              <a:rPr lang="en-US" altLang="zh-CN" dirty="0">
                <a:sym typeface="Symbol" panose="05050102010706020507" pitchFamily="18" charset="2"/>
              </a:rPr>
              <a:t>.</a:t>
            </a:r>
            <a:endParaRPr lang="en-US" dirty="0"/>
          </a:p>
        </p:txBody>
      </p:sp>
      <p:sp>
        <p:nvSpPr>
          <p:cNvPr id="60" name="文本框 59">
            <a:extLst>
              <a:ext uri="{FF2B5EF4-FFF2-40B4-BE49-F238E27FC236}">
                <a16:creationId xmlns:a16="http://schemas.microsoft.com/office/drawing/2014/main" id="{D4B6C168-4180-9A1C-12C9-93F72AA45831}"/>
              </a:ext>
            </a:extLst>
          </p:cNvPr>
          <p:cNvSpPr txBox="1"/>
          <p:nvPr/>
        </p:nvSpPr>
        <p:spPr>
          <a:xfrm>
            <a:off x="3773784" y="3543094"/>
            <a:ext cx="290464" cy="338554"/>
          </a:xfrm>
          <a:prstGeom prst="rect">
            <a:avLst/>
          </a:prstGeom>
          <a:noFill/>
        </p:spPr>
        <p:txBody>
          <a:bodyPr wrap="square" rtlCol="0">
            <a:spAutoFit/>
          </a:bodyPr>
          <a:lstStyle/>
          <a:p>
            <a:r>
              <a:rPr lang="en-US" sz="1600" i="1" dirty="0"/>
              <a:t>u</a:t>
            </a:r>
            <a:endParaRPr lang="en-US" sz="1350" i="1" dirty="0"/>
          </a:p>
        </p:txBody>
      </p:sp>
      <p:grpSp>
        <p:nvGrpSpPr>
          <p:cNvPr id="65" name="组合 64">
            <a:extLst>
              <a:ext uri="{FF2B5EF4-FFF2-40B4-BE49-F238E27FC236}">
                <a16:creationId xmlns:a16="http://schemas.microsoft.com/office/drawing/2014/main" id="{CD8B7592-FD87-2862-4B8F-424DA9CDA02D}"/>
              </a:ext>
            </a:extLst>
          </p:cNvPr>
          <p:cNvGrpSpPr/>
          <p:nvPr/>
        </p:nvGrpSpPr>
        <p:grpSpPr>
          <a:xfrm>
            <a:off x="533400" y="1323175"/>
            <a:ext cx="8735084" cy="2082702"/>
            <a:chOff x="711199" y="621233"/>
            <a:chExt cx="11646781" cy="2776936"/>
          </a:xfrm>
        </p:grpSpPr>
        <p:sp>
          <p:nvSpPr>
            <p:cNvPr id="61" name="矩形 60">
              <a:extLst>
                <a:ext uri="{FF2B5EF4-FFF2-40B4-BE49-F238E27FC236}">
                  <a16:creationId xmlns:a16="http://schemas.microsoft.com/office/drawing/2014/main" id="{2CD58E05-ACC6-2E09-6A49-6FCFF3935077}"/>
                </a:ext>
              </a:extLst>
            </p:cNvPr>
            <p:cNvSpPr/>
            <p:nvPr/>
          </p:nvSpPr>
          <p:spPr>
            <a:xfrm>
              <a:off x="4885430" y="3155611"/>
              <a:ext cx="257735" cy="2425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3" name="直接箭头连接符 62">
              <a:extLst>
                <a:ext uri="{FF2B5EF4-FFF2-40B4-BE49-F238E27FC236}">
                  <a16:creationId xmlns:a16="http://schemas.microsoft.com/office/drawing/2014/main" id="{B0583DA8-A776-6901-42AC-2CC5E923B2B3}"/>
                </a:ext>
              </a:extLst>
            </p:cNvPr>
            <p:cNvCxnSpPr>
              <a:cxnSpLocks/>
            </p:cNvCxnSpPr>
            <p:nvPr/>
          </p:nvCxnSpPr>
          <p:spPr>
            <a:xfrm>
              <a:off x="3550914" y="1391450"/>
              <a:ext cx="1295851" cy="1762415"/>
            </a:xfrm>
            <a:prstGeom prst="straightConnector1">
              <a:avLst/>
            </a:prstGeom>
            <a:ln w="22225">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720B9DEE-6D27-1F61-2BBD-8BE257A86FA8}"/>
                </a:ext>
              </a:extLst>
            </p:cNvPr>
            <p:cNvSpPr txBox="1"/>
            <p:nvPr/>
          </p:nvSpPr>
          <p:spPr>
            <a:xfrm>
              <a:off x="711199" y="621233"/>
              <a:ext cx="11646781" cy="861775"/>
            </a:xfrm>
            <a:prstGeom prst="rect">
              <a:avLst/>
            </a:prstGeom>
            <a:noFill/>
          </p:spPr>
          <p:txBody>
            <a:bodyPr wrap="none" rtlCol="0">
              <a:spAutoFit/>
            </a:bodyPr>
            <a:lstStyle/>
            <a:p>
              <a:r>
                <a:rPr lang="zh-CN" altLang="en-US" dirty="0"/>
                <a:t>这个小正方形边长</a:t>
              </a:r>
              <a:r>
                <a:rPr lang="zh-CN" altLang="en-US" dirty="0">
                  <a:sym typeface="Symbol" panose="05050102010706020507" pitchFamily="18" charset="2"/>
                </a:rPr>
                <a:t></a:t>
              </a:r>
              <a:r>
                <a:rPr lang="en-US" altLang="zh-CN" dirty="0">
                  <a:sym typeface="Symbol" panose="05050102010706020507" pitchFamily="18" charset="2"/>
                </a:rPr>
                <a:t>/2</a:t>
              </a:r>
              <a:r>
                <a:rPr lang="zh-CN" altLang="en-US" dirty="0">
                  <a:sym typeface="Symbol" panose="05050102010706020507" pitchFamily="18" charset="2"/>
                </a:rPr>
                <a:t>，对角线长度</a:t>
              </a:r>
              <a:r>
                <a:rPr lang="en-US" altLang="zh-CN" dirty="0">
                  <a:sym typeface="Symbol" panose="05050102010706020507" pitchFamily="18" charset="2"/>
                </a:rPr>
                <a:t>sqrt(2)/2</a:t>
              </a:r>
              <a:r>
                <a:rPr lang="zh-CN" altLang="en-US" dirty="0">
                  <a:sym typeface="Symbol" panose="05050102010706020507" pitchFamily="18" charset="2"/>
                </a:rPr>
                <a:t>，每个小正方形里最多只能有一个点，</a:t>
              </a:r>
              <a:endParaRPr lang="en-US" altLang="zh-CN" dirty="0">
                <a:sym typeface="Symbol" panose="05050102010706020507" pitchFamily="18" charset="2"/>
              </a:endParaRPr>
            </a:p>
            <a:p>
              <a:r>
                <a:rPr lang="zh-CN" altLang="en-US" dirty="0">
                  <a:sym typeface="Symbol" panose="05050102010706020507" pitchFamily="18" charset="2"/>
                </a:rPr>
                <a:t>否则与“</a:t>
              </a:r>
              <a:r>
                <a:rPr lang="zh-CN" altLang="zh-CN" dirty="0">
                  <a:sym typeface="Symbol" panose="05050102010706020507" pitchFamily="18" charset="2"/>
                </a:rPr>
                <a:t></a:t>
              </a:r>
              <a:r>
                <a:rPr lang="zh-CN" altLang="en-US" dirty="0">
                  <a:sym typeface="Symbol" panose="05050102010706020507" pitchFamily="18" charset="2"/>
                </a:rPr>
                <a:t>是当前左右两边最近点对之间的距离”这一假设相矛盾</a:t>
              </a:r>
              <a:endParaRPr lang="en-US" dirty="0"/>
            </a:p>
          </p:txBody>
        </p:sp>
      </p:grpSp>
      <p:sp>
        <p:nvSpPr>
          <p:cNvPr id="3" name="椭圆 2">
            <a:extLst>
              <a:ext uri="{FF2B5EF4-FFF2-40B4-BE49-F238E27FC236}">
                <a16:creationId xmlns:a16="http://schemas.microsoft.com/office/drawing/2014/main" id="{08B86115-EB0C-FB5A-5CC4-E2F9B8426E33}"/>
              </a:ext>
            </a:extLst>
          </p:cNvPr>
          <p:cNvSpPr/>
          <p:nvPr/>
        </p:nvSpPr>
        <p:spPr>
          <a:xfrm>
            <a:off x="3667234" y="3952263"/>
            <a:ext cx="88997" cy="88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文本框 19">
            <a:extLst>
              <a:ext uri="{FF2B5EF4-FFF2-40B4-BE49-F238E27FC236}">
                <a16:creationId xmlns:a16="http://schemas.microsoft.com/office/drawing/2014/main" id="{B87BE3C9-F3A8-E080-40F5-D8E1346124B0}"/>
              </a:ext>
            </a:extLst>
          </p:cNvPr>
          <p:cNvSpPr txBox="1"/>
          <p:nvPr/>
        </p:nvSpPr>
        <p:spPr>
          <a:xfrm>
            <a:off x="3590635" y="3957417"/>
            <a:ext cx="276038" cy="338554"/>
          </a:xfrm>
          <a:prstGeom prst="rect">
            <a:avLst/>
          </a:prstGeom>
          <a:noFill/>
        </p:spPr>
        <p:txBody>
          <a:bodyPr wrap="square" rtlCol="0">
            <a:spAutoFit/>
          </a:bodyPr>
          <a:lstStyle/>
          <a:p>
            <a:r>
              <a:rPr lang="en-US" altLang="zh-CN" sz="1600" i="1" dirty="0"/>
              <a:t>v</a:t>
            </a:r>
            <a:endParaRPr lang="en-US" sz="1350" i="1" dirty="0"/>
          </a:p>
        </p:txBody>
      </p:sp>
      <p:sp>
        <p:nvSpPr>
          <p:cNvPr id="28" name="文本框 27">
            <a:extLst>
              <a:ext uri="{FF2B5EF4-FFF2-40B4-BE49-F238E27FC236}">
                <a16:creationId xmlns:a16="http://schemas.microsoft.com/office/drawing/2014/main" id="{D37D1185-C702-F58D-051C-BBF4809AAEA3}"/>
              </a:ext>
            </a:extLst>
          </p:cNvPr>
          <p:cNvSpPr txBox="1"/>
          <p:nvPr/>
        </p:nvSpPr>
        <p:spPr>
          <a:xfrm>
            <a:off x="362966" y="672176"/>
            <a:ext cx="5733033" cy="523220"/>
          </a:xfrm>
          <a:prstGeom prst="rect">
            <a:avLst/>
          </a:prstGeom>
          <a:noFill/>
        </p:spPr>
        <p:txBody>
          <a:bodyPr wrap="square">
            <a:spAutoFit/>
          </a:bodyPr>
          <a:lstStyle/>
          <a:p>
            <a:pPr marL="0" lvl="1"/>
            <a:r>
              <a:rPr lang="zh-CN" altLang="en-US" sz="2800" b="1" dirty="0">
                <a:latin typeface="Times New Roman" pitchFamily="18" charset="0"/>
                <a:ea typeface="SimSun" pitchFamily="2" charset="-122"/>
                <a:cs typeface="Times New Roman" pitchFamily="18" charset="0"/>
              </a:rPr>
              <a:t>从分治的角度，解剖最近点对问题</a:t>
            </a:r>
            <a:endParaRPr lang="en-US" altLang="zh-CN" sz="2800"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426642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2-22</a:t>
            </a:r>
          </a:p>
        </p:txBody>
      </p:sp>
      <p:sp>
        <p:nvSpPr>
          <p:cNvPr id="3" name="TextBox 2"/>
          <p:cNvSpPr txBox="1"/>
          <p:nvPr/>
        </p:nvSpPr>
        <p:spPr>
          <a:xfrm>
            <a:off x="533400" y="838200"/>
            <a:ext cx="8458200" cy="4858318"/>
          </a:xfrm>
          <a:prstGeom prst="rect">
            <a:avLst/>
          </a:prstGeom>
          <a:noFill/>
        </p:spPr>
        <p:txBody>
          <a:bodyPr wrap="square" rtlCol="0">
            <a:spAutoFit/>
          </a:bodyPr>
          <a:lstStyle/>
          <a:p>
            <a:pPr>
              <a:lnSpc>
                <a:spcPct val="150000"/>
              </a:lnSpc>
            </a:pPr>
            <a:r>
              <a:rPr lang="zh-CN" altLang="en-US" sz="2400" b="1" u="sng" dirty="0"/>
              <a:t>准备工作</a:t>
            </a:r>
            <a:endParaRPr lang="en-US" sz="2400" dirty="0"/>
          </a:p>
          <a:p>
            <a:pPr marL="457200" indent="-457200">
              <a:lnSpc>
                <a:spcPct val="200000"/>
              </a:lnSpc>
              <a:buFont typeface="Symbol" pitchFamily="18" charset="2"/>
              <a:buChar char="·"/>
            </a:pPr>
            <a:r>
              <a:rPr lang="zh-CN" altLang="en-US" sz="2000" dirty="0">
                <a:latin typeface="Times New Roman" pitchFamily="18" charset="0"/>
                <a:ea typeface="SimSun" pitchFamily="2" charset="-122"/>
                <a:cs typeface="Times New Roman" pitchFamily="18" charset="0"/>
              </a:rPr>
              <a:t>把集合</a:t>
            </a:r>
            <a:r>
              <a:rPr lang="en-US" sz="2000" i="1" dirty="0">
                <a:latin typeface="Times New Roman" pitchFamily="18" charset="0"/>
                <a:ea typeface="SimSun" pitchFamily="2" charset="-122"/>
                <a:cs typeface="Times New Roman" pitchFamily="18" charset="0"/>
              </a:rPr>
              <a:t>P</a:t>
            </a:r>
            <a:r>
              <a:rPr lang="zh-CN" altLang="en-US" sz="2000" dirty="0">
                <a:latin typeface="Times New Roman" pitchFamily="18" charset="0"/>
                <a:ea typeface="SimSun" pitchFamily="2" charset="-122"/>
                <a:cs typeface="Times New Roman" pitchFamily="18" charset="0"/>
              </a:rPr>
              <a:t>中</a:t>
            </a:r>
            <a:r>
              <a:rPr lang="en-US"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个点，即：</a:t>
            </a:r>
            <a:r>
              <a:rPr lang="en-US" sz="2000" i="1" dirty="0">
                <a:latin typeface="Times New Roman" pitchFamily="18" charset="0"/>
                <a:ea typeface="SimSun" pitchFamily="2" charset="-122"/>
                <a:cs typeface="Times New Roman" pitchFamily="18" charset="0"/>
              </a:rPr>
              <a:t>p</a:t>
            </a:r>
            <a:r>
              <a:rPr lang="en-US" sz="2800" baseline="-25000" dirty="0">
                <a:latin typeface="Times New Roman" pitchFamily="18" charset="0"/>
                <a:ea typeface="SimSun" pitchFamily="2" charset="-122"/>
                <a:cs typeface="Times New Roman" pitchFamily="18" charset="0"/>
              </a:rPr>
              <a:t>1</a:t>
            </a:r>
            <a:r>
              <a:rPr lang="en-US" sz="2000" baseline="-25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x</a:t>
            </a:r>
            <a:r>
              <a:rPr lang="en-US" sz="2800" baseline="-2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y</a:t>
            </a:r>
            <a:r>
              <a:rPr lang="en-US" sz="2800" baseline="-2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p</a:t>
            </a:r>
            <a:r>
              <a:rPr lang="en-US" sz="2000" baseline="-25000" dirty="0">
                <a:latin typeface="Times New Roman" pitchFamily="18" charset="0"/>
                <a:ea typeface="SimSun" pitchFamily="2" charset="-122"/>
                <a:cs typeface="Times New Roman" pitchFamily="18" charset="0"/>
              </a:rPr>
              <a:t>2 </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x</a:t>
            </a:r>
            <a:r>
              <a:rPr lang="en-US" sz="2800" baseline="-2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y</a:t>
            </a:r>
            <a:r>
              <a:rPr lang="en-US" sz="2800" baseline="-2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  …, </a:t>
            </a:r>
            <a:r>
              <a:rPr lang="en-US" sz="2000"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x</a:t>
            </a:r>
            <a:r>
              <a:rPr lang="en-US" sz="2800" i="1" baseline="-25000" dirty="0" err="1">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y</a:t>
            </a:r>
            <a:r>
              <a:rPr lang="en-US" sz="2800" i="1" baseline="-25000" dirty="0" err="1">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按</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坐标从小到大排序并存放在数组</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中，使得</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[1] ≤ </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[2] ≤ … ≤ </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57200" indent="-457200">
              <a:lnSpc>
                <a:spcPct val="200000"/>
              </a:lnSpc>
              <a:buFont typeface="Symbol" pitchFamily="18" charset="2"/>
              <a:buChar char="·"/>
            </a:pPr>
            <a:r>
              <a:rPr lang="zh-CN" altLang="en-US" sz="2000" dirty="0">
                <a:latin typeface="Times New Roman" pitchFamily="18" charset="0"/>
                <a:ea typeface="SimSun" pitchFamily="2" charset="-122"/>
                <a:cs typeface="Times New Roman" pitchFamily="18" charset="0"/>
              </a:rPr>
              <a:t>把这</a:t>
            </a:r>
            <a:r>
              <a:rPr lang="en-US"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个点按它们</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坐标从小到大排序并存放在数组</a:t>
            </a:r>
            <a:r>
              <a:rPr lang="en-US" sz="2000" i="1" dirty="0">
                <a:latin typeface="Times New Roman" pitchFamily="18" charset="0"/>
                <a:ea typeface="SimSun" pitchFamily="2" charset="-122"/>
                <a:cs typeface="Times New Roman" pitchFamily="18" charset="0"/>
              </a:rPr>
              <a:t>Y</a:t>
            </a:r>
            <a:r>
              <a:rPr lang="zh-CN" altLang="en-US" sz="2000" dirty="0">
                <a:latin typeface="Times New Roman" pitchFamily="18" charset="0"/>
                <a:ea typeface="SimSun" pitchFamily="2" charset="-122"/>
                <a:cs typeface="Times New Roman" pitchFamily="18" charset="0"/>
              </a:rPr>
              <a:t>中。</a:t>
            </a:r>
            <a:endParaRPr lang="en-US" altLang="zh-CN" sz="2000" dirty="0">
              <a:latin typeface="Times New Roman" pitchFamily="18" charset="0"/>
              <a:ea typeface="SimSun" pitchFamily="2" charset="-122"/>
              <a:cs typeface="Times New Roman" pitchFamily="18" charset="0"/>
            </a:endParaRPr>
          </a:p>
          <a:p>
            <a:pPr marL="457200" indent="-457200">
              <a:lnSpc>
                <a:spcPct val="200000"/>
              </a:lnSpc>
              <a:buFont typeface="Symbol" pitchFamily="18" charset="2"/>
              <a:buChar char="·"/>
            </a:pPr>
            <a:r>
              <a:rPr lang="zh-CN" altLang="en-US" sz="2000" dirty="0">
                <a:latin typeface="Times New Roman" pitchFamily="18" charset="0"/>
                <a:ea typeface="SimSun" pitchFamily="2" charset="-122"/>
                <a:cs typeface="Times New Roman" pitchFamily="18" charset="0"/>
              </a:rPr>
              <a:t>建立每个点与数组</a:t>
            </a:r>
            <a:r>
              <a:rPr lang="en-US" altLang="zh-CN" sz="2000" i="1" dirty="0" err="1">
                <a:latin typeface="Times New Roman" pitchFamily="18" charset="0"/>
                <a:ea typeface="SimSun" pitchFamily="2" charset="-122"/>
                <a:cs typeface="Times New Roman" pitchFamily="18" charset="0"/>
              </a:rPr>
              <a:t>X</a:t>
            </a:r>
            <a:r>
              <a:rPr lang="en-US" altLang="zh-CN" sz="2000" dirty="0" err="1">
                <a:latin typeface="Times New Roman" pitchFamily="18" charset="0"/>
                <a:ea typeface="SimSun" pitchFamily="2" charset="-122"/>
                <a:cs typeface="Times New Roman" pitchFamily="18" charset="0"/>
              </a:rPr>
              <a:t>和</a:t>
            </a:r>
            <a:r>
              <a:rPr lang="en-US" altLang="zh-CN" sz="2000" i="1" dirty="0" err="1">
                <a:latin typeface="Times New Roman" pitchFamily="18" charset="0"/>
                <a:ea typeface="SimSun" pitchFamily="2" charset="-122"/>
                <a:cs typeface="Times New Roman" pitchFamily="18" charset="0"/>
              </a:rPr>
              <a:t>Y</a:t>
            </a:r>
            <a:r>
              <a:rPr lang="en-US" altLang="zh-CN" sz="2000" dirty="0" err="1">
                <a:latin typeface="Times New Roman" pitchFamily="18" charset="0"/>
                <a:ea typeface="SimSun" pitchFamily="2" charset="-122"/>
                <a:cs typeface="Times New Roman" pitchFamily="18" charset="0"/>
              </a:rPr>
              <a:t>的</a:t>
            </a:r>
            <a:r>
              <a:rPr lang="zh-CN" altLang="en-US" sz="2000" dirty="0">
                <a:latin typeface="Times New Roman" pitchFamily="18" charset="0"/>
                <a:ea typeface="SimSun" pitchFamily="2" charset="-122"/>
                <a:cs typeface="Times New Roman" pitchFamily="18" charset="0"/>
              </a:rPr>
              <a:t>关系使得从一个点的</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坐标可以在</a:t>
            </a:r>
            <a:r>
              <a:rPr lang="en-US" sz="2000" dirty="0">
                <a:latin typeface="Times New Roman" pitchFamily="18" charset="0"/>
                <a:ea typeface="SimSun" pitchFamily="2" charset="-122"/>
                <a:cs typeface="Times New Roman" pitchFamily="18" charset="0"/>
              </a:rPr>
              <a:t>O(1)</a:t>
            </a:r>
            <a:r>
              <a:rPr lang="zh-CN" altLang="en-US" sz="2000" dirty="0">
                <a:latin typeface="Times New Roman" pitchFamily="18" charset="0"/>
                <a:ea typeface="SimSun" pitchFamily="2" charset="-122"/>
                <a:cs typeface="Times New Roman" pitchFamily="18" charset="0"/>
              </a:rPr>
              <a:t>时间内找到它的</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坐标在数组</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中序号，反之亦然。</a:t>
            </a:r>
            <a:endParaRPr lang="en-US" altLang="zh-CN" sz="2000" dirty="0">
              <a:latin typeface="Times New Roman" pitchFamily="18" charset="0"/>
              <a:ea typeface="SimSun" pitchFamily="2" charset="-122"/>
              <a:cs typeface="Times New Roman" pitchFamily="18" charset="0"/>
            </a:endParaRPr>
          </a:p>
          <a:p>
            <a:pPr marL="457200" indent="-457200">
              <a:lnSpc>
                <a:spcPct val="200000"/>
              </a:lnSpc>
              <a:buFont typeface="Symbol" pitchFamily="18" charset="2"/>
              <a:buChar char="·"/>
            </a:pPr>
            <a:r>
              <a:rPr lang="zh-CN" altLang="en-US" sz="2000" dirty="0">
                <a:latin typeface="Times New Roman" pitchFamily="18" charset="0"/>
                <a:ea typeface="SimSun" pitchFamily="2" charset="-122"/>
                <a:cs typeface="Times New Roman" pitchFamily="18" charset="0"/>
              </a:rPr>
              <a:t>如果</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3, </a:t>
            </a:r>
            <a:r>
              <a:rPr lang="zh-CN" altLang="en-US" sz="2000" dirty="0">
                <a:latin typeface="Times New Roman" pitchFamily="18" charset="0"/>
                <a:ea typeface="SimSun" pitchFamily="2" charset="-122"/>
                <a:cs typeface="Times New Roman" pitchFamily="18" charset="0"/>
              </a:rPr>
              <a:t>那么我们可以直接地算出最多</a:t>
            </a:r>
            <a:r>
              <a:rPr lang="en-US" sz="2000" dirty="0">
                <a:latin typeface="Times New Roman" pitchFamily="18" charset="0"/>
                <a:ea typeface="SimSun" pitchFamily="2" charset="-122"/>
                <a:cs typeface="Times New Roman" pitchFamily="18" charset="0"/>
              </a:rPr>
              <a:t>3</a:t>
            </a:r>
            <a:r>
              <a:rPr lang="zh-CN" altLang="en-US" sz="2000" dirty="0">
                <a:latin typeface="Times New Roman" pitchFamily="18" charset="0"/>
                <a:ea typeface="SimSun" pitchFamily="2" charset="-122"/>
                <a:cs typeface="Times New Roman" pitchFamily="18" charset="0"/>
              </a:rPr>
              <a:t>个点对的距离即可。所以假设</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&gt; 3</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665919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2-23</a:t>
            </a:r>
          </a:p>
        </p:txBody>
      </p:sp>
      <p:sp>
        <p:nvSpPr>
          <p:cNvPr id="3" name="TextBox 2"/>
          <p:cNvSpPr txBox="1"/>
          <p:nvPr/>
        </p:nvSpPr>
        <p:spPr>
          <a:xfrm>
            <a:off x="685800" y="491103"/>
            <a:ext cx="8305800" cy="6133730"/>
          </a:xfrm>
          <a:prstGeom prst="rect">
            <a:avLst/>
          </a:prstGeom>
          <a:noFill/>
        </p:spPr>
        <p:txBody>
          <a:bodyPr wrap="square" rtlCol="0">
            <a:spAutoFit/>
          </a:bodyPr>
          <a:lstStyle/>
          <a:p>
            <a:pPr>
              <a:lnSpc>
                <a:spcPct val="150000"/>
              </a:lnSpc>
            </a:pPr>
            <a:r>
              <a:rPr lang="zh-CN" altLang="en-US" sz="2400" b="1" u="sng" dirty="0">
                <a:latin typeface="Times New Roman" pitchFamily="18" charset="0"/>
                <a:ea typeface="SimSun" pitchFamily="2" charset="-122"/>
                <a:cs typeface="Times New Roman" pitchFamily="18" charset="0"/>
              </a:rPr>
              <a:t>分治法的底</a:t>
            </a:r>
            <a:endParaRPr lang="en-US" sz="2400" dirty="0">
              <a:latin typeface="Times New Roman" pitchFamily="18" charset="0"/>
              <a:ea typeface="SimSun" pitchFamily="2" charset="-122"/>
              <a:cs typeface="Times New Roman" pitchFamily="18" charset="0"/>
            </a:endParaRPr>
          </a:p>
          <a:p>
            <a:pPr indent="457200">
              <a:lnSpc>
                <a:spcPct val="150000"/>
              </a:lnSpc>
            </a:pPr>
            <a:r>
              <a:rPr lang="zh-CN" altLang="en-US" dirty="0">
                <a:latin typeface="Times New Roman" pitchFamily="18" charset="0"/>
                <a:ea typeface="SimSun" pitchFamily="2" charset="-122"/>
                <a:cs typeface="Times New Roman" pitchFamily="18" charset="0"/>
              </a:rPr>
              <a:t>当</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3, </a:t>
            </a:r>
            <a:r>
              <a:rPr lang="zh-CN" altLang="en-US" dirty="0">
                <a:latin typeface="Times New Roman" pitchFamily="18" charset="0"/>
                <a:ea typeface="SimSun" pitchFamily="2" charset="-122"/>
                <a:cs typeface="Times New Roman" pitchFamily="18" charset="0"/>
              </a:rPr>
              <a:t>我们可以直接地算出最多</a:t>
            </a:r>
            <a:r>
              <a:rPr lang="en-US" dirty="0">
                <a:latin typeface="Times New Roman" pitchFamily="18" charset="0"/>
                <a:ea typeface="SimSun" pitchFamily="2" charset="-122"/>
                <a:cs typeface="Times New Roman" pitchFamily="18" charset="0"/>
              </a:rPr>
              <a:t>3</a:t>
            </a:r>
            <a:r>
              <a:rPr lang="zh-CN" altLang="en-US" dirty="0">
                <a:latin typeface="Times New Roman" pitchFamily="18" charset="0"/>
                <a:ea typeface="SimSun" pitchFamily="2" charset="-122"/>
                <a:cs typeface="Times New Roman" pitchFamily="18" charset="0"/>
              </a:rPr>
              <a:t>个点对的距离即可。所以当问题规模小于等于</a:t>
            </a:r>
            <a:r>
              <a:rPr lang="en-US" dirty="0">
                <a:latin typeface="Times New Roman" pitchFamily="18" charset="0"/>
                <a:ea typeface="SimSun" pitchFamily="2" charset="-122"/>
                <a:cs typeface="Times New Roman" pitchFamily="18" charset="0"/>
              </a:rPr>
              <a:t>3</a:t>
            </a:r>
            <a:r>
              <a:rPr lang="zh-CN" altLang="en-US" dirty="0">
                <a:latin typeface="Times New Roman" pitchFamily="18" charset="0"/>
                <a:ea typeface="SimSun" pitchFamily="2" charset="-122"/>
                <a:cs typeface="Times New Roman" pitchFamily="18" charset="0"/>
              </a:rPr>
              <a:t>时，分治法见底。</a:t>
            </a:r>
            <a:endParaRPr lang="en-US" sz="2800" dirty="0"/>
          </a:p>
          <a:p>
            <a:pPr>
              <a:lnSpc>
                <a:spcPct val="150000"/>
              </a:lnSpc>
            </a:pPr>
            <a:r>
              <a:rPr lang="zh-CN" altLang="en-US" sz="2400" b="1" u="sng" dirty="0">
                <a:latin typeface="Times New Roman" pitchFamily="18" charset="0"/>
                <a:ea typeface="SimSun" pitchFamily="2" charset="-122"/>
                <a:cs typeface="Times New Roman" pitchFamily="18" charset="0"/>
              </a:rPr>
              <a:t>分治法的分</a:t>
            </a:r>
            <a:endParaRPr lang="en-US" sz="2400" dirty="0">
              <a:latin typeface="Times New Roman" pitchFamily="18" charset="0"/>
              <a:ea typeface="SimSun" pitchFamily="2" charset="-122"/>
              <a:cs typeface="Times New Roman" pitchFamily="18" charset="0"/>
            </a:endParaRPr>
          </a:p>
          <a:p>
            <a:pPr indent="457200">
              <a:lnSpc>
                <a:spcPct val="150000"/>
              </a:lnSpc>
            </a:pP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中的点的</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坐标放在数组</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中，</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 ≤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[2] ≤ … ≤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indent="457200">
              <a:lnSpc>
                <a:spcPct val="150000"/>
              </a:lnSpc>
            </a:pPr>
            <a:r>
              <a:rPr lang="zh-CN" altLang="en-US" dirty="0">
                <a:latin typeface="Times New Roman" pitchFamily="18" charset="0"/>
                <a:ea typeface="SimSun" pitchFamily="2" charset="-122"/>
                <a:cs typeface="Times New Roman" pitchFamily="18" charset="0"/>
              </a:rPr>
              <a:t>而且也按它们</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坐标从小到大排序并有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[1] ≤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[2] ≤ … ≤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indent="457200">
              <a:lnSpc>
                <a:spcPct val="150000"/>
              </a:lnSpc>
            </a:pPr>
            <a:r>
              <a:rPr lang="zh-CN" altLang="en-US" dirty="0">
                <a:latin typeface="Times New Roman" pitchFamily="18" charset="0"/>
                <a:ea typeface="SimSun" pitchFamily="2" charset="-122"/>
                <a:cs typeface="Times New Roman" pitchFamily="18" charset="0"/>
              </a:rPr>
              <a:t>下面是分治的步骤：</a:t>
            </a:r>
            <a:endParaRPr lang="en-US" sz="2800" dirty="0">
              <a:latin typeface="Times New Roman" pitchFamily="18" charset="0"/>
              <a:ea typeface="SimSun" pitchFamily="2" charset="-122"/>
              <a:cs typeface="Times New Roman" pitchFamily="18" charset="0"/>
            </a:endParaRPr>
          </a:p>
          <a:p>
            <a:pPr marL="457200" lvl="3" indent="-457200">
              <a:lnSpc>
                <a:spcPct val="150000"/>
              </a:lnSpc>
              <a:buFont typeface="Symbol" pitchFamily="18" charset="2"/>
              <a:buChar char="·"/>
            </a:pPr>
            <a:r>
              <a:rPr lang="en-US" i="1" dirty="0">
                <a:latin typeface="Times New Roman" pitchFamily="18" charset="0"/>
                <a:ea typeface="SimSun" pitchFamily="2" charset="-122"/>
                <a:cs typeface="Times New Roman" pitchFamily="18" charset="0"/>
              </a:rPr>
              <a:t>mid</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a:t>
            </a:r>
            <a:endParaRPr lang="en-US" sz="2800" dirty="0">
              <a:latin typeface="Times New Roman" pitchFamily="18" charset="0"/>
              <a:ea typeface="SimSun" pitchFamily="2" charset="-122"/>
              <a:cs typeface="Times New Roman" pitchFamily="18" charset="0"/>
              <a:sym typeface="Symbol"/>
            </a:endParaRPr>
          </a:p>
          <a:p>
            <a:pPr marL="457200" lvl="3" indent="-457200">
              <a:lnSpc>
                <a:spcPct val="150000"/>
              </a:lnSpc>
              <a:buFont typeface="Symbol" pitchFamily="18" charset="2"/>
              <a:buChar char="·"/>
            </a:pP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mid</a:t>
            </a:r>
            <a:r>
              <a:rPr lang="en-US" dirty="0">
                <a:latin typeface="Times New Roman" pitchFamily="18" charset="0"/>
                <a:ea typeface="SimSun" pitchFamily="2" charset="-122"/>
                <a:cs typeface="Times New Roman" pitchFamily="18" charset="0"/>
              </a:rPr>
              <a:t>]；</a:t>
            </a:r>
            <a:endParaRPr lang="en-US" sz="2800" dirty="0">
              <a:latin typeface="Times New Roman" pitchFamily="18" charset="0"/>
              <a:ea typeface="SimSun" pitchFamily="2" charset="-122"/>
              <a:cs typeface="Times New Roman" pitchFamily="18" charset="0"/>
            </a:endParaRPr>
          </a:p>
          <a:p>
            <a:pPr marL="457200" lvl="3" indent="-457200">
              <a:lnSpc>
                <a:spcPct val="150000"/>
              </a:lnSpc>
              <a:buFont typeface="Symbol" pitchFamily="18" charset="2"/>
              <a:buChar char="·"/>
            </a:pPr>
            <a:r>
              <a:rPr lang="zh-CN" altLang="en-US" dirty="0">
                <a:latin typeface="Times New Roman" pitchFamily="18" charset="0"/>
                <a:ea typeface="SimSun" pitchFamily="2" charset="-122"/>
                <a:cs typeface="Times New Roman" pitchFamily="18" charset="0"/>
              </a:rPr>
              <a:t>以直线</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为分界线把</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分为左右两个集合，</a:t>
            </a:r>
            <a:r>
              <a:rPr lang="en-US" i="1" dirty="0">
                <a:latin typeface="Times New Roman" pitchFamily="18" charset="0"/>
                <a:ea typeface="SimSun" pitchFamily="2" charset="-122"/>
                <a:cs typeface="Times New Roman" pitchFamily="18" charset="0"/>
              </a:rPr>
              <a:t>L </a:t>
            </a:r>
            <a:r>
              <a:rPr lang="zh-CN" altLang="en-US" dirty="0">
                <a:latin typeface="Times New Roman" pitchFamily="18" charset="0"/>
                <a:ea typeface="SimSun" pitchFamily="2" charset="-122"/>
                <a:cs typeface="Times New Roman" pitchFamily="18" charset="0"/>
              </a:rPr>
              <a:t>和</a:t>
            </a:r>
            <a:r>
              <a:rPr lang="en-US" i="1" dirty="0">
                <a:latin typeface="Times New Roman" pitchFamily="18" charset="0"/>
                <a:ea typeface="SimSun" pitchFamily="2" charset="-122"/>
                <a:cs typeface="Times New Roman" pitchFamily="18" charset="0"/>
              </a:rPr>
              <a:t>R</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lvl="3" indent="-457200">
              <a:lnSpc>
                <a:spcPct val="150000"/>
              </a:lnSpc>
              <a:buFont typeface="Symbol" pitchFamily="18" charset="2"/>
              <a:buChar char="·"/>
            </a:pPr>
            <a:r>
              <a:rPr lang="zh-CN" altLang="en-US" dirty="0">
                <a:latin typeface="Times New Roman" pitchFamily="18" charset="0"/>
                <a:ea typeface="SimSun" pitchFamily="2" charset="-122"/>
                <a:cs typeface="Times New Roman" pitchFamily="18" charset="0"/>
              </a:rPr>
              <a:t>他们的</a:t>
            </a:r>
            <a:r>
              <a:rPr lang="en-US" altLang="zh-CN" i="1" dirty="0">
                <a:latin typeface="Times New Roman" pitchFamily="18" charset="0"/>
                <a:ea typeface="SimSun" pitchFamily="2" charset="-122"/>
                <a:cs typeface="Times New Roman" pitchFamily="18" charset="0"/>
              </a:rPr>
              <a:t>X</a:t>
            </a:r>
            <a:r>
              <a:rPr lang="en-US" altLang="zh-CN" dirty="0">
                <a:latin typeface="Times New Roman" pitchFamily="18" charset="0"/>
                <a:ea typeface="SimSun" pitchFamily="2" charset="-122"/>
                <a:cs typeface="Times New Roman" pitchFamily="18" charset="0"/>
              </a:rPr>
              <a:t>-</a:t>
            </a:r>
            <a:r>
              <a:rPr lang="en-US" altLang="zh-CN" dirty="0" err="1">
                <a:latin typeface="Times New Roman" pitchFamily="18" charset="0"/>
                <a:ea typeface="SimSun" pitchFamily="2" charset="-122"/>
                <a:cs typeface="Times New Roman" pitchFamily="18" charset="0"/>
              </a:rPr>
              <a:t>坐标</a:t>
            </a:r>
            <a:r>
              <a:rPr lang="zh-CN" altLang="en-US" dirty="0">
                <a:latin typeface="Times New Roman" pitchFamily="18" charset="0"/>
                <a:ea typeface="SimSun" pitchFamily="2" charset="-122"/>
                <a:cs typeface="Times New Roman" pitchFamily="18" charset="0"/>
              </a:rPr>
              <a:t>是</a:t>
            </a:r>
            <a:r>
              <a:rPr lang="en-US" i="1" dirty="0">
                <a:latin typeface="Times New Roman" pitchFamily="18" charset="0"/>
                <a:ea typeface="SimSun" pitchFamily="2" charset="-122"/>
                <a:cs typeface="Times New Roman" pitchFamily="18" charset="0"/>
              </a:rPr>
              <a:t> X</a:t>
            </a:r>
            <a:r>
              <a:rPr lang="en-US" sz="2400" i="1" baseline="-25000"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mid</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mid</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 X</a:t>
            </a:r>
            <a:r>
              <a:rPr lang="en-US" sz="2400" i="1" baseline="-25000"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mid</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mid</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。这些点对应的</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坐标可相应地得到并排序于数组</a:t>
            </a:r>
            <a:r>
              <a:rPr lang="en-US" i="1" dirty="0">
                <a:latin typeface="Times New Roman" pitchFamily="18" charset="0"/>
                <a:ea typeface="SimSun" pitchFamily="2" charset="-122"/>
                <a:cs typeface="Times New Roman" pitchFamily="18" charset="0"/>
              </a:rPr>
              <a:t> Y</a:t>
            </a:r>
            <a:r>
              <a:rPr lang="en-US" sz="2400" i="1" baseline="-25000"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mid</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和</a:t>
            </a:r>
            <a:r>
              <a:rPr lang="en-US" i="1" dirty="0">
                <a:latin typeface="Times New Roman" pitchFamily="18" charset="0"/>
                <a:ea typeface="SimSun" pitchFamily="2" charset="-122"/>
                <a:cs typeface="Times New Roman" pitchFamily="18" charset="0"/>
              </a:rPr>
              <a:t> Y</a:t>
            </a:r>
            <a:r>
              <a:rPr lang="en-US" sz="2400" i="1" baseline="-25000"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mid</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中。</a:t>
            </a:r>
            <a:endParaRPr lang="en-US" altLang="zh-CN" dirty="0">
              <a:latin typeface="Times New Roman" pitchFamily="18" charset="0"/>
              <a:ea typeface="SimSun" pitchFamily="2" charset="-122"/>
              <a:cs typeface="Times New Roman" pitchFamily="18" charset="0"/>
            </a:endParaRPr>
          </a:p>
          <a:p>
            <a:pPr marL="914400" lvl="4" indent="-457200">
              <a:lnSpc>
                <a:spcPct val="150000"/>
              </a:lnSpc>
              <a:buFont typeface="Symbol" pitchFamily="18" charset="2"/>
              <a:buChar char="·"/>
            </a:pPr>
            <a:r>
              <a:rPr lang="zh-CN" altLang="en-US" dirty="0">
                <a:latin typeface="Times New Roman" pitchFamily="18" charset="0"/>
                <a:ea typeface="SimSun" pitchFamily="2" charset="-122"/>
                <a:cs typeface="Times New Roman" pitchFamily="18" charset="0"/>
              </a:rPr>
              <a:t>注：</a:t>
            </a:r>
            <a:r>
              <a:rPr lang="en-US" i="1" dirty="0">
                <a:latin typeface="Times New Roman" pitchFamily="18" charset="0"/>
                <a:ea typeface="SimSun" pitchFamily="2" charset="-122"/>
                <a:cs typeface="Times New Roman" pitchFamily="18" charset="0"/>
              </a:rPr>
              <a:t> X</a:t>
            </a:r>
            <a:r>
              <a:rPr lang="en-US" sz="2400" i="1" baseline="-25000"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mid</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和</a:t>
            </a:r>
            <a:r>
              <a:rPr lang="en-US" i="1" dirty="0">
                <a:latin typeface="Times New Roman" pitchFamily="18" charset="0"/>
                <a:ea typeface="SimSun" pitchFamily="2" charset="-122"/>
                <a:cs typeface="Times New Roman" pitchFamily="18" charset="0"/>
              </a:rPr>
              <a:t>Y</a:t>
            </a:r>
            <a:r>
              <a:rPr lang="en-US" sz="2400" i="1" baseline="-25000"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mid</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指的同一组点，但排序不同，前者按</a:t>
            </a:r>
            <a:r>
              <a:rPr lang="en-US" altLang="zh-CN"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坐标排序，后者按</a:t>
            </a:r>
            <a:r>
              <a:rPr lang="en-US" altLang="zh-CN" dirty="0">
                <a:latin typeface="Times New Roman" pitchFamily="18" charset="0"/>
                <a:ea typeface="SimSun" pitchFamily="2" charset="-122"/>
                <a:cs typeface="Times New Roman" pitchFamily="18" charset="0"/>
              </a:rPr>
              <a:t>Y</a:t>
            </a:r>
            <a:r>
              <a:rPr lang="zh-CN" altLang="en-US" dirty="0">
                <a:latin typeface="Times New Roman" pitchFamily="18" charset="0"/>
                <a:ea typeface="SimSun" pitchFamily="2" charset="-122"/>
                <a:cs typeface="Times New Roman" pitchFamily="18" charset="0"/>
              </a:rPr>
              <a:t>坐标排序</a:t>
            </a:r>
            <a:r>
              <a:rPr lang="en-US" altLang="zh-CN" dirty="0">
                <a:latin typeface="Times New Roman" pitchFamily="18" charset="0"/>
                <a:ea typeface="SimSun" pitchFamily="2" charset="-122"/>
                <a:cs typeface="Times New Roman" pitchFamily="18" charset="0"/>
              </a:rPr>
              <a:t>.</a:t>
            </a:r>
          </a:p>
        </p:txBody>
      </p:sp>
    </p:spTree>
    <p:extLst>
      <p:ext uri="{BB962C8B-B14F-4D97-AF65-F5344CB8AC3E}">
        <p14:creationId xmlns:p14="http://schemas.microsoft.com/office/powerpoint/2010/main" val="1243704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492875"/>
            <a:ext cx="2895600" cy="365125"/>
          </a:xfrm>
        </p:spPr>
        <p:txBody>
          <a:bodyPr/>
          <a:lstStyle/>
          <a:p>
            <a:r>
              <a:rPr lang="en-US" dirty="0"/>
              <a:t>2-24</a:t>
            </a:r>
          </a:p>
        </p:txBody>
      </p:sp>
      <p:sp>
        <p:nvSpPr>
          <p:cNvPr id="3" name="TextBox 2"/>
          <p:cNvSpPr txBox="1"/>
          <p:nvPr/>
        </p:nvSpPr>
        <p:spPr>
          <a:xfrm>
            <a:off x="838200" y="640080"/>
            <a:ext cx="7620000" cy="5586145"/>
          </a:xfrm>
          <a:prstGeom prst="rect">
            <a:avLst/>
          </a:prstGeom>
          <a:noFill/>
        </p:spPr>
        <p:txBody>
          <a:bodyPr wrap="square" rtlCol="0">
            <a:spAutoFit/>
          </a:bodyPr>
          <a:lstStyle/>
          <a:p>
            <a:r>
              <a:rPr lang="en-US" sz="2400" dirty="0" err="1">
                <a:latin typeface="SimSun" pitchFamily="2" charset="-122"/>
                <a:ea typeface="SimSun" pitchFamily="2" charset="-122"/>
              </a:rPr>
              <a:t>具体划分可由下面</a:t>
            </a:r>
            <a:r>
              <a:rPr lang="zh-CN" altLang="en-US" sz="2400" dirty="0">
                <a:latin typeface="SimSun" pitchFamily="2" charset="-122"/>
                <a:ea typeface="SimSun" pitchFamily="2" charset="-122"/>
              </a:rPr>
              <a:t>的</a:t>
            </a:r>
            <a:r>
              <a:rPr lang="en-US" sz="2400" dirty="0" err="1">
                <a:latin typeface="SimSun" pitchFamily="2" charset="-122"/>
                <a:ea typeface="SimSun" pitchFamily="2" charset="-122"/>
              </a:rPr>
              <a:t>算法完成</a:t>
            </a:r>
            <a:endParaRPr lang="en-US" sz="2400" dirty="0">
              <a:latin typeface="SimSun" pitchFamily="2" charset="-122"/>
              <a:ea typeface="SimSun" pitchFamily="2" charset="-122"/>
            </a:endParaRPr>
          </a:p>
          <a:p>
            <a:endParaRPr lang="en-US" b="1" dirty="0"/>
          </a:p>
          <a:p>
            <a:r>
              <a:rPr lang="en-US" b="1" dirty="0">
                <a:latin typeface="Times New Roman" pitchFamily="18" charset="0"/>
                <a:ea typeface="SimSun" pitchFamily="2" charset="-122"/>
                <a:cs typeface="Times New Roman" pitchFamily="18" charset="0"/>
              </a:rPr>
              <a:t>Distribution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mid</a:t>
            </a:r>
            <a:r>
              <a:rPr lang="en-US" dirty="0">
                <a:latin typeface="Times New Roman" pitchFamily="18" charset="0"/>
                <a:ea typeface="SimSun" pitchFamily="2" charset="-122"/>
                <a:cs typeface="Times New Roman" pitchFamily="18" charset="0"/>
              </a:rPr>
              <a:t>)	</a:t>
            </a:r>
          </a:p>
          <a:p>
            <a:pPr lvl="0"/>
            <a:r>
              <a:rPr lang="en-US" dirty="0">
                <a:latin typeface="Times New Roman" pitchFamily="18" charset="0"/>
                <a:ea typeface="SimSun" pitchFamily="2" charset="-122"/>
                <a:cs typeface="Times New Roman" pitchFamily="18" charset="0"/>
              </a:rPr>
              <a:t>1.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 j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1;</a:t>
            </a:r>
          </a:p>
          <a:p>
            <a:pPr lvl="0"/>
            <a:r>
              <a:rPr lang="en-US" dirty="0">
                <a:latin typeface="Times New Roman" pitchFamily="18" charset="0"/>
                <a:ea typeface="SimSun" pitchFamily="2" charset="-122"/>
                <a:cs typeface="Times New Roman" pitchFamily="18" charset="0"/>
              </a:rPr>
              <a:t>2.  </a:t>
            </a:r>
            <a:r>
              <a:rPr lang="en-US" b="1" dirty="0">
                <a:latin typeface="Times New Roman" pitchFamily="18" charset="0"/>
                <a:ea typeface="SimSun" pitchFamily="2" charset="-122"/>
                <a:cs typeface="Times New Roman" pitchFamily="18" charset="0"/>
              </a:rPr>
              <a:t>for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1 </a:t>
            </a:r>
            <a:r>
              <a:rPr lang="en-US" b="1" dirty="0">
                <a:latin typeface="Times New Roman" pitchFamily="18" charset="0"/>
                <a:ea typeface="SimSun" pitchFamily="2" charset="-122"/>
                <a:cs typeface="Times New Roman" pitchFamily="18" charset="0"/>
              </a:rPr>
              <a:t>to</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endParaRPr lang="en-US" dirty="0">
              <a:latin typeface="Times New Roman" pitchFamily="18" charset="0"/>
              <a:ea typeface="SimSun" pitchFamily="2" charset="-122"/>
              <a:cs typeface="Times New Roman" pitchFamily="18" charset="0"/>
            </a:endParaRPr>
          </a:p>
          <a:p>
            <a:pPr marL="457200" lvl="0" indent="-457200"/>
            <a:r>
              <a:rPr lang="en-US" dirty="0">
                <a:latin typeface="Times New Roman" pitchFamily="18" charset="0"/>
                <a:ea typeface="SimSun" pitchFamily="2" charset="-122"/>
                <a:cs typeface="Times New Roman" pitchFamily="18" charset="0"/>
              </a:rPr>
              <a:t>3.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对应的点的</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坐标在</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中序号</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57200" lvl="0" indent="-457200"/>
            <a:r>
              <a:rPr lang="en-US" dirty="0">
                <a:latin typeface="Times New Roman" pitchFamily="18" charset="0"/>
                <a:ea typeface="SimSun" pitchFamily="2" charset="-122"/>
                <a:cs typeface="Times New Roman" pitchFamily="18" charset="0"/>
              </a:rPr>
              <a:t>4. 	  </a:t>
            </a:r>
            <a:r>
              <a:rPr lang="en-US" b="1" dirty="0">
                <a:latin typeface="Times New Roman" pitchFamily="18" charset="0"/>
                <a:ea typeface="SimSun" pitchFamily="2" charset="-122"/>
                <a:cs typeface="Times New Roman" pitchFamily="18" charset="0"/>
              </a:rPr>
              <a:t>if</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mid</a:t>
            </a:r>
            <a:endParaRPr lang="en-US" dirty="0">
              <a:latin typeface="Times New Roman" pitchFamily="18" charset="0"/>
              <a:ea typeface="SimSun" pitchFamily="2" charset="-122"/>
              <a:cs typeface="Times New Roman" pitchFamily="18" charset="0"/>
            </a:endParaRPr>
          </a:p>
          <a:p>
            <a:pPr lvl="0"/>
            <a:r>
              <a:rPr lang="en-US" dirty="0">
                <a:latin typeface="Times New Roman" pitchFamily="18" charset="0"/>
                <a:ea typeface="SimSun" pitchFamily="2" charset="-122"/>
                <a:cs typeface="Times New Roman" pitchFamily="18" charset="0"/>
              </a:rPr>
              <a:t>5. 	</a:t>
            </a:r>
            <a:r>
              <a:rPr lang="en-US" b="1" dirty="0">
                <a:latin typeface="Times New Roman" pitchFamily="18" charset="0"/>
                <a:ea typeface="SimSun" pitchFamily="2" charset="-122"/>
                <a:cs typeface="Times New Roman" pitchFamily="18" charset="0"/>
              </a:rPr>
              <a:t>then</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Y</a:t>
            </a:r>
            <a:r>
              <a:rPr lang="en-US" sz="2400" i="1" baseline="-25000"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把</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按序排入左集合</a:t>
            </a:r>
            <a:endParaRPr lang="en-US" dirty="0">
              <a:latin typeface="Times New Roman" pitchFamily="18" charset="0"/>
              <a:ea typeface="SimSun" pitchFamily="2" charset="-122"/>
              <a:cs typeface="Times New Roman" pitchFamily="18" charset="0"/>
            </a:endParaRPr>
          </a:p>
          <a:p>
            <a:pPr lvl="0"/>
            <a:r>
              <a:rPr lang="en-US" dirty="0">
                <a:latin typeface="Times New Roman" pitchFamily="18" charset="0"/>
                <a:ea typeface="SimSun" pitchFamily="2" charset="-122"/>
                <a:cs typeface="Times New Roman" pitchFamily="18" charset="0"/>
              </a:rPr>
              <a:t>6.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+ 1;</a:t>
            </a:r>
          </a:p>
          <a:p>
            <a:pPr lvl="0"/>
            <a:r>
              <a:rPr lang="en-US" dirty="0">
                <a:latin typeface="Times New Roman" pitchFamily="18" charset="0"/>
                <a:ea typeface="SimSun" pitchFamily="2" charset="-122"/>
                <a:cs typeface="Times New Roman" pitchFamily="18" charset="0"/>
              </a:rPr>
              <a:t>7. 	</a:t>
            </a:r>
            <a:r>
              <a:rPr lang="en-US" b="1" dirty="0">
                <a:latin typeface="Times New Roman" pitchFamily="18" charset="0"/>
                <a:ea typeface="SimSun" pitchFamily="2" charset="-122"/>
                <a:cs typeface="Times New Roman" pitchFamily="18" charset="0"/>
              </a:rPr>
              <a:t>else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Y</a:t>
            </a:r>
            <a:r>
              <a:rPr lang="en-US" sz="2400" i="1" baseline="-25000"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把</a:t>
            </a:r>
            <a:r>
              <a:rPr lang="en-US" altLang="zh-CN" i="1" dirty="0">
                <a:latin typeface="Times New Roman" pitchFamily="18" charset="0"/>
                <a:ea typeface="SimSun" pitchFamily="2" charset="-122"/>
                <a:cs typeface="Times New Roman" pitchFamily="18" charset="0"/>
              </a:rPr>
              <a:t>Y</a:t>
            </a:r>
            <a:r>
              <a:rPr lang="en-US" altLang="zh-CN"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k</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按序排入右集合</a:t>
            </a:r>
            <a:endParaRPr lang="en-US" dirty="0">
              <a:latin typeface="Times New Roman" pitchFamily="18" charset="0"/>
              <a:ea typeface="SimSun" pitchFamily="2" charset="-122"/>
              <a:cs typeface="Times New Roman" pitchFamily="18" charset="0"/>
            </a:endParaRPr>
          </a:p>
          <a:p>
            <a:pPr lvl="0"/>
            <a:r>
              <a:rPr lang="en-US" dirty="0">
                <a:latin typeface="Times New Roman" pitchFamily="18" charset="0"/>
                <a:ea typeface="SimSun" pitchFamily="2" charset="-122"/>
                <a:cs typeface="Times New Roman" pitchFamily="18" charset="0"/>
              </a:rPr>
              <a:t>8. 		     </a:t>
            </a:r>
            <a:r>
              <a:rPr lang="en-US" i="1" dirty="0">
                <a:latin typeface="Times New Roman" pitchFamily="18" charset="0"/>
                <a:ea typeface="SimSun" pitchFamily="2" charset="-122"/>
                <a:cs typeface="Times New Roman" pitchFamily="18" charset="0"/>
              </a:rPr>
              <a:t>j </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 j </a:t>
            </a:r>
            <a:r>
              <a:rPr lang="en-US" dirty="0">
                <a:latin typeface="Times New Roman" pitchFamily="18" charset="0"/>
                <a:ea typeface="SimSun" pitchFamily="2" charset="-122"/>
                <a:cs typeface="Times New Roman" pitchFamily="18" charset="0"/>
              </a:rPr>
              <a:t>+ 1; 	</a:t>
            </a:r>
          </a:p>
          <a:p>
            <a:pPr marL="457200" lvl="0" indent="-457200"/>
            <a:r>
              <a:rPr lang="en-US" dirty="0">
                <a:latin typeface="Times New Roman" pitchFamily="18" charset="0"/>
                <a:ea typeface="SimSun" pitchFamily="2" charset="-122"/>
                <a:cs typeface="Times New Roman" pitchFamily="18" charset="0"/>
              </a:rPr>
              <a:t>9.   	</a:t>
            </a:r>
            <a:r>
              <a:rPr lang="en-US" b="1" dirty="0" err="1">
                <a:latin typeface="Times New Roman" pitchFamily="18" charset="0"/>
                <a:ea typeface="SimSun" pitchFamily="2" charset="-122"/>
                <a:cs typeface="Times New Roman" pitchFamily="18" charset="0"/>
              </a:rPr>
              <a:t>endif</a:t>
            </a:r>
            <a:endParaRPr lang="en-US" dirty="0">
              <a:latin typeface="Times New Roman" pitchFamily="18" charset="0"/>
              <a:ea typeface="SimSun" pitchFamily="2" charset="-122"/>
              <a:cs typeface="Times New Roman" pitchFamily="18" charset="0"/>
            </a:endParaRPr>
          </a:p>
          <a:p>
            <a:pPr lvl="0"/>
            <a:r>
              <a:rPr lang="en-US" dirty="0">
                <a:latin typeface="Times New Roman" pitchFamily="18" charset="0"/>
                <a:ea typeface="SimSun" pitchFamily="2" charset="-122"/>
                <a:cs typeface="Times New Roman" pitchFamily="18" charset="0"/>
              </a:rPr>
              <a:t>10. </a:t>
            </a:r>
            <a:r>
              <a:rPr lang="en-US" b="1" dirty="0" err="1">
                <a:latin typeface="Times New Roman" pitchFamily="18" charset="0"/>
                <a:ea typeface="SimSun" pitchFamily="2" charset="-122"/>
                <a:cs typeface="Times New Roman" pitchFamily="18" charset="0"/>
              </a:rPr>
              <a:t>endfor</a:t>
            </a:r>
            <a:endParaRPr lang="en-US" dirty="0">
              <a:latin typeface="Times New Roman" pitchFamily="18" charset="0"/>
              <a:ea typeface="SimSun" pitchFamily="2" charset="-122"/>
              <a:cs typeface="Times New Roman" pitchFamily="18" charset="0"/>
            </a:endParaRPr>
          </a:p>
          <a:p>
            <a:pPr lvl="0"/>
            <a:r>
              <a:rPr lang="en-US" dirty="0">
                <a:latin typeface="Times New Roman" pitchFamily="18" charset="0"/>
                <a:ea typeface="SimSun" pitchFamily="2" charset="-122"/>
                <a:cs typeface="Times New Roman" pitchFamily="18" charset="0"/>
              </a:rPr>
              <a:t>11. </a:t>
            </a:r>
            <a:r>
              <a:rPr lang="en-US" b="1" dirty="0">
                <a:latin typeface="Times New Roman" pitchFamily="18" charset="0"/>
                <a:ea typeface="SimSun" pitchFamily="2" charset="-122"/>
                <a:cs typeface="Times New Roman" pitchFamily="18" charset="0"/>
              </a:rPr>
              <a:t>End</a:t>
            </a:r>
            <a:endParaRPr lang="en-US" dirty="0">
              <a:latin typeface="Times New Roman" pitchFamily="18" charset="0"/>
              <a:ea typeface="SimSun" pitchFamily="2" charset="-122"/>
              <a:cs typeface="Times New Roman" pitchFamily="18" charset="0"/>
            </a:endParaRPr>
          </a:p>
          <a:p>
            <a:r>
              <a:rPr lang="en-US" b="1" dirty="0"/>
              <a:t> </a:t>
            </a:r>
          </a:p>
          <a:p>
            <a:endParaRPr lang="en-US" b="1" dirty="0"/>
          </a:p>
          <a:p>
            <a:endParaRPr lang="en-US" dirty="0"/>
          </a:p>
          <a:p>
            <a:pPr indent="457200">
              <a:lnSpc>
                <a:spcPct val="150000"/>
              </a:lnSpc>
            </a:pPr>
            <a:endParaRPr lang="en-US" dirty="0">
              <a:latin typeface="Times New Roman" pitchFamily="18" charset="0"/>
              <a:ea typeface="SimSun" pitchFamily="2" charset="-122"/>
              <a:cs typeface="Times New Roman" pitchFamily="18" charset="0"/>
            </a:endParaRPr>
          </a:p>
          <a:p>
            <a:endParaRPr lang="en-US" dirty="0"/>
          </a:p>
        </p:txBody>
      </p:sp>
      <p:sp>
        <p:nvSpPr>
          <p:cNvPr id="4" name="标注: 线形 3">
            <a:extLst>
              <a:ext uri="{FF2B5EF4-FFF2-40B4-BE49-F238E27FC236}">
                <a16:creationId xmlns:a16="http://schemas.microsoft.com/office/drawing/2014/main" id="{18ACD686-E34D-77B5-EA04-20328DAA3BE1}"/>
              </a:ext>
            </a:extLst>
          </p:cNvPr>
          <p:cNvSpPr/>
          <p:nvPr/>
        </p:nvSpPr>
        <p:spPr>
          <a:xfrm>
            <a:off x="4800600" y="1692275"/>
            <a:ext cx="4114800" cy="365125"/>
          </a:xfrm>
          <a:prstGeom prst="borderCallout1">
            <a:avLst>
              <a:gd name="adj1" fmla="val 50054"/>
              <a:gd name="adj2" fmla="val -277"/>
              <a:gd name="adj3" fmla="val 125343"/>
              <a:gd name="adj4" fmla="val -30049"/>
            </a:avLst>
          </a:prstGeom>
          <a:solidFill>
            <a:srgbClr val="FFC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i="1" dirty="0">
                <a:solidFill>
                  <a:schemeClr val="tx1"/>
                </a:solidFill>
              </a:rPr>
              <a:t>u</a:t>
            </a:r>
            <a:r>
              <a:rPr lang="zh-CN" altLang="en-US" sz="1600" dirty="0">
                <a:solidFill>
                  <a:schemeClr val="tx1"/>
                </a:solidFill>
              </a:rPr>
              <a:t>指按</a:t>
            </a:r>
            <a:r>
              <a:rPr lang="en-US" altLang="zh-CN" sz="1600" i="1" dirty="0">
                <a:solidFill>
                  <a:schemeClr val="tx1"/>
                </a:solidFill>
              </a:rPr>
              <a:t>Y</a:t>
            </a:r>
            <a:r>
              <a:rPr lang="zh-CN" altLang="en-US" sz="1600" dirty="0">
                <a:solidFill>
                  <a:schemeClr val="tx1"/>
                </a:solidFill>
              </a:rPr>
              <a:t>坐标排第</a:t>
            </a:r>
            <a:r>
              <a:rPr lang="en-US" altLang="zh-CN" sz="1600" i="1" dirty="0">
                <a:solidFill>
                  <a:schemeClr val="tx1"/>
                </a:solidFill>
              </a:rPr>
              <a:t>k</a:t>
            </a:r>
            <a:r>
              <a:rPr lang="zh-CN" altLang="en-US" sz="1600" dirty="0">
                <a:solidFill>
                  <a:schemeClr val="tx1"/>
                </a:solidFill>
              </a:rPr>
              <a:t>的点，在</a:t>
            </a:r>
            <a:r>
              <a:rPr lang="en-US" altLang="zh-CN" sz="1600" i="1" dirty="0">
                <a:solidFill>
                  <a:schemeClr val="tx1"/>
                </a:solidFill>
              </a:rPr>
              <a:t>X</a:t>
            </a:r>
            <a:r>
              <a:rPr lang="zh-CN" altLang="en-US" sz="1600" i="1" dirty="0">
                <a:solidFill>
                  <a:schemeClr val="tx1"/>
                </a:solidFill>
              </a:rPr>
              <a:t>轴</a:t>
            </a:r>
            <a:r>
              <a:rPr lang="zh-CN" altLang="en-US" sz="1600" dirty="0">
                <a:solidFill>
                  <a:schemeClr val="tx1"/>
                </a:solidFill>
              </a:rPr>
              <a:t>方向排第几</a:t>
            </a:r>
            <a:endParaRPr lang="en-US" sz="1600" dirty="0">
              <a:solidFill>
                <a:schemeClr val="tx1"/>
              </a:solidFill>
            </a:endParaRPr>
          </a:p>
        </p:txBody>
      </p:sp>
      <p:sp>
        <p:nvSpPr>
          <p:cNvPr id="6" name="文本框 5">
            <a:extLst>
              <a:ext uri="{FF2B5EF4-FFF2-40B4-BE49-F238E27FC236}">
                <a16:creationId xmlns:a16="http://schemas.microsoft.com/office/drawing/2014/main" id="{3F271901-77CE-578C-5925-8F3F5698F9C5}"/>
              </a:ext>
            </a:extLst>
          </p:cNvPr>
          <p:cNvSpPr txBox="1"/>
          <p:nvPr/>
        </p:nvSpPr>
        <p:spPr>
          <a:xfrm>
            <a:off x="314358" y="4984934"/>
            <a:ext cx="3773227" cy="1631216"/>
          </a:xfrm>
          <a:prstGeom prst="rect">
            <a:avLst/>
          </a:prstGeom>
          <a:noFill/>
        </p:spPr>
        <p:txBody>
          <a:bodyPr wrap="square">
            <a:spAutoFit/>
          </a:bodyPr>
          <a:lstStyle/>
          <a:p>
            <a:r>
              <a:rPr lang="zh-CN" altLang="en-US" sz="2000" dirty="0">
                <a:latin typeface="Times New Roman" pitchFamily="18" charset="0"/>
                <a:ea typeface="SimSun" pitchFamily="2" charset="-122"/>
                <a:cs typeface="Times New Roman" pitchFamily="18" charset="0"/>
              </a:rPr>
              <a:t>把</a:t>
            </a:r>
            <a:r>
              <a:rPr lang="en-US" sz="2000" i="1" dirty="0">
                <a:latin typeface="Times New Roman" pitchFamily="18" charset="0"/>
                <a:ea typeface="SimSun" pitchFamily="2" charset="-122"/>
                <a:cs typeface="Times New Roman" pitchFamily="18" charset="0"/>
              </a:rPr>
              <a:t>P</a:t>
            </a:r>
            <a:r>
              <a:rPr lang="zh-CN" altLang="en-US" sz="2000" dirty="0">
                <a:latin typeface="Times New Roman" pitchFamily="18" charset="0"/>
                <a:ea typeface="SimSun" pitchFamily="2" charset="-122"/>
                <a:cs typeface="Times New Roman" pitchFamily="18" charset="0"/>
              </a:rPr>
              <a:t>根据</a:t>
            </a:r>
            <a:r>
              <a:rPr lang="en-US" altLang="zh-CN" sz="2000" i="1" dirty="0">
                <a:latin typeface="Times New Roman" pitchFamily="18" charset="0"/>
                <a:ea typeface="SimSun" pitchFamily="2" charset="-122"/>
                <a:cs typeface="Times New Roman" pitchFamily="18" charset="0"/>
              </a:rPr>
              <a:t>mid</a:t>
            </a:r>
            <a:r>
              <a:rPr lang="zh-CN" altLang="en-US" sz="2000" dirty="0">
                <a:latin typeface="Times New Roman" pitchFamily="18" charset="0"/>
                <a:ea typeface="SimSun" pitchFamily="2" charset="-122"/>
                <a:cs typeface="Times New Roman" pitchFamily="18" charset="0"/>
              </a:rPr>
              <a:t>中点分为</a:t>
            </a:r>
            <a:r>
              <a:rPr lang="en-US" altLang="zh-CN"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和</a:t>
            </a:r>
            <a:r>
              <a:rPr lang="en-US" altLang="zh-CN" sz="2000" i="1" dirty="0">
                <a:latin typeface="Times New Roman" pitchFamily="18" charset="0"/>
                <a:ea typeface="SimSun" pitchFamily="2" charset="-122"/>
                <a:cs typeface="Times New Roman" pitchFamily="18" charset="0"/>
              </a:rPr>
              <a:t>R</a:t>
            </a:r>
            <a:r>
              <a:rPr lang="zh-CN" altLang="en-US" sz="2000" dirty="0">
                <a:latin typeface="Times New Roman" pitchFamily="18" charset="0"/>
                <a:ea typeface="SimSun" pitchFamily="2" charset="-122"/>
                <a:cs typeface="Times New Roman" pitchFamily="18" charset="0"/>
              </a:rPr>
              <a:t>两个子集后，递归地分别找到</a:t>
            </a:r>
            <a:r>
              <a:rPr lang="en-US" altLang="zh-CN" sz="2000" i="1" dirty="0">
                <a:latin typeface="Times New Roman" pitchFamily="18" charset="0"/>
                <a:ea typeface="SimSun" pitchFamily="2" charset="-122"/>
                <a:cs typeface="Times New Roman" pitchFamily="18" charset="0"/>
              </a:rPr>
              <a:t>L</a:t>
            </a:r>
            <a:r>
              <a:rPr lang="en-US" sz="2000" i="1"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和</a:t>
            </a:r>
            <a:r>
              <a:rPr lang="en-US" altLang="zh-CN" sz="2000" i="1" dirty="0">
                <a:latin typeface="Times New Roman" pitchFamily="18" charset="0"/>
                <a:ea typeface="SimSun" pitchFamily="2" charset="-122"/>
                <a:cs typeface="Times New Roman" pitchFamily="18" charset="0"/>
              </a:rPr>
              <a:t>R</a:t>
            </a:r>
            <a:r>
              <a:rPr lang="zh-CN" altLang="en-US" sz="2000" dirty="0">
                <a:latin typeface="Times New Roman" pitchFamily="18" charset="0"/>
                <a:ea typeface="SimSun" pitchFamily="2" charset="-122"/>
                <a:cs typeface="Times New Roman" pitchFamily="18" charset="0"/>
              </a:rPr>
              <a:t>中最近点对，其距离分别是</a:t>
            </a:r>
            <a:r>
              <a:rPr lang="en-US" sz="2000" i="1" dirty="0">
                <a:latin typeface="Times New Roman" pitchFamily="18" charset="0"/>
                <a:ea typeface="SimSun" pitchFamily="2" charset="-122"/>
                <a:cs typeface="Times New Roman" pitchFamily="18" charset="0"/>
                <a:sym typeface="Symbol"/>
              </a:rPr>
              <a:t></a:t>
            </a:r>
            <a:r>
              <a:rPr lang="en-US" sz="2800" i="1" baseline="-25000" dirty="0">
                <a:latin typeface="Times New Roman" pitchFamily="18" charset="0"/>
                <a:ea typeface="SimSun" pitchFamily="2" charset="-122"/>
                <a:cs typeface="Times New Roman" pitchFamily="18" charset="0"/>
              </a:rPr>
              <a:t>L</a:t>
            </a:r>
            <a:r>
              <a:rPr lang="en-US" sz="2000" baseline="-25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和</a:t>
            </a:r>
            <a:r>
              <a:rPr lang="zh-CN" altLang="en-US" sz="2000" i="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sym typeface="Symbol"/>
              </a:rPr>
              <a:t></a:t>
            </a:r>
            <a:r>
              <a:rPr lang="en-US" sz="2800" i="1" baseline="-25000" dirty="0">
                <a:latin typeface="Times New Roman" pitchFamily="18" charset="0"/>
                <a:ea typeface="SimSun" pitchFamily="2" charset="-122"/>
                <a:cs typeface="Times New Roman" pitchFamily="18" charset="0"/>
              </a:rPr>
              <a:t>R</a:t>
            </a:r>
            <a:r>
              <a:rPr lang="zh-CN" altLang="en-US" sz="2000" dirty="0">
                <a:latin typeface="Times New Roman" pitchFamily="18" charset="0"/>
                <a:ea typeface="SimSun" pitchFamily="2" charset="-122"/>
                <a:cs typeface="Times New Roman" pitchFamily="18" charset="0"/>
              </a:rPr>
              <a:t>，并将它们对应的点对记做</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q</a:t>
            </a:r>
            <a:r>
              <a:rPr lang="en-US" sz="2800" i="1" baseline="-25000" dirty="0" err="1">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和</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R</a:t>
            </a:r>
            <a:r>
              <a:rPr lang="zh-CN" alt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q</a:t>
            </a:r>
            <a:r>
              <a:rPr lang="en-US" sz="2800" i="1" baseline="-25000" dirty="0" err="1">
                <a:latin typeface="Times New Roman" pitchFamily="18" charset="0"/>
                <a:ea typeface="SimSun" pitchFamily="2" charset="-122"/>
                <a:cs typeface="Times New Roman" pitchFamily="18" charset="0"/>
              </a:rPr>
              <a:t>R</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sz="2000" dirty="0"/>
          </a:p>
        </p:txBody>
      </p:sp>
      <p:pic>
        <p:nvPicPr>
          <p:cNvPr id="8" name="图片 7">
            <a:extLst>
              <a:ext uri="{FF2B5EF4-FFF2-40B4-BE49-F238E27FC236}">
                <a16:creationId xmlns:a16="http://schemas.microsoft.com/office/drawing/2014/main" id="{5F2FC090-AB78-8206-0496-C7D21D963AD9}"/>
              </a:ext>
            </a:extLst>
          </p:cNvPr>
          <p:cNvPicPr>
            <a:picLocks noChangeAspect="1"/>
          </p:cNvPicPr>
          <p:nvPr/>
        </p:nvPicPr>
        <p:blipFill>
          <a:blip r:embed="rId3"/>
          <a:stretch>
            <a:fillRect/>
          </a:stretch>
        </p:blipFill>
        <p:spPr>
          <a:xfrm>
            <a:off x="4337676" y="3962400"/>
            <a:ext cx="4730124" cy="2794855"/>
          </a:xfrm>
          <a:prstGeom prst="rect">
            <a:avLst/>
          </a:prstGeom>
        </p:spPr>
      </p:pic>
      <p:sp>
        <p:nvSpPr>
          <p:cNvPr id="5" name="矩形 4">
            <a:extLst>
              <a:ext uri="{FF2B5EF4-FFF2-40B4-BE49-F238E27FC236}">
                <a16:creationId xmlns:a16="http://schemas.microsoft.com/office/drawing/2014/main" id="{A9F8BDEE-82C5-4E89-89C9-AE6AE8471972}"/>
              </a:ext>
            </a:extLst>
          </p:cNvPr>
          <p:cNvSpPr/>
          <p:nvPr/>
        </p:nvSpPr>
        <p:spPr>
          <a:xfrm>
            <a:off x="4644335" y="1022003"/>
            <a:ext cx="3813865" cy="646331"/>
          </a:xfrm>
          <a:prstGeom prst="rect">
            <a:avLst/>
          </a:prstGeom>
          <a:solidFill>
            <a:srgbClr val="FFFF00"/>
          </a:solidFill>
        </p:spPr>
        <p:txBody>
          <a:bodyPr wrap="none">
            <a:spAutoFit/>
          </a:bodyPr>
          <a:lstStyle/>
          <a:p>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确定</a:t>
            </a:r>
            <a:r>
              <a:rPr lang="en-US" altLang="zh-CN"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和</a:t>
            </a:r>
            <a:r>
              <a:rPr lang="en-US" altLang="zh-CN" i="1" dirty="0">
                <a:latin typeface="Times New Roman" pitchFamily="18" charset="0"/>
                <a:ea typeface="SimSun" pitchFamily="2" charset="-122"/>
                <a:cs typeface="Times New Roman" pitchFamily="18" charset="0"/>
              </a:rPr>
              <a:t>R</a:t>
            </a:r>
            <a:r>
              <a:rPr lang="zh-CN" altLang="en-US" dirty="0">
                <a:latin typeface="Times New Roman" pitchFamily="18" charset="0"/>
                <a:ea typeface="SimSun" pitchFamily="2" charset="-122"/>
                <a:cs typeface="Times New Roman" pitchFamily="18" charset="0"/>
              </a:rPr>
              <a:t>两个子集中各点在本子集</a:t>
            </a:r>
            <a:endParaRPr lang="en-US" altLang="zh-CN" dirty="0">
              <a:latin typeface="Times New Roman" pitchFamily="18" charset="0"/>
              <a:ea typeface="SimSun" pitchFamily="2" charset="-122"/>
              <a:cs typeface="Times New Roman" pitchFamily="18" charset="0"/>
            </a:endParaRPr>
          </a:p>
          <a:p>
            <a:r>
              <a:rPr lang="zh-CN" altLang="en-US" dirty="0">
                <a:latin typeface="Times New Roman" pitchFamily="18" charset="0"/>
                <a:ea typeface="SimSun" pitchFamily="2" charset="-122"/>
                <a:cs typeface="Times New Roman" pitchFamily="18" charset="0"/>
              </a:rPr>
              <a:t>沿</a:t>
            </a:r>
            <a:r>
              <a:rPr lang="en-US" altLang="zh-CN" dirty="0">
                <a:latin typeface="Times New Roman" pitchFamily="18" charset="0"/>
                <a:ea typeface="SimSun" pitchFamily="2" charset="-122"/>
                <a:cs typeface="Times New Roman" pitchFamily="18" charset="0"/>
              </a:rPr>
              <a:t>Y</a:t>
            </a:r>
            <a:r>
              <a:rPr lang="zh-CN" altLang="en-US" dirty="0">
                <a:latin typeface="Times New Roman" pitchFamily="18" charset="0"/>
                <a:ea typeface="SimSun" pitchFamily="2" charset="-122"/>
                <a:cs typeface="Times New Roman" pitchFamily="18" charset="0"/>
              </a:rPr>
              <a:t>坐标的排序</a:t>
            </a:r>
            <a:endParaRPr lang="zh-CN" altLang="en-US" dirty="0"/>
          </a:p>
        </p:txBody>
      </p:sp>
      <p:sp>
        <p:nvSpPr>
          <p:cNvPr id="7" name="箭头: 左 6">
            <a:extLst>
              <a:ext uri="{FF2B5EF4-FFF2-40B4-BE49-F238E27FC236}">
                <a16:creationId xmlns:a16="http://schemas.microsoft.com/office/drawing/2014/main" id="{0E46A810-FF36-4562-83CF-E4C6CDED2F6B}"/>
              </a:ext>
            </a:extLst>
          </p:cNvPr>
          <p:cNvSpPr/>
          <p:nvPr/>
        </p:nvSpPr>
        <p:spPr>
          <a:xfrm>
            <a:off x="4247243" y="1371600"/>
            <a:ext cx="377135"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8413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2-25</a:t>
            </a:r>
          </a:p>
        </p:txBody>
      </p:sp>
      <p:sp>
        <p:nvSpPr>
          <p:cNvPr id="3" name="TextBox 2"/>
          <p:cNvSpPr txBox="1"/>
          <p:nvPr/>
        </p:nvSpPr>
        <p:spPr>
          <a:xfrm>
            <a:off x="1066800" y="914400"/>
            <a:ext cx="7086600" cy="5325689"/>
          </a:xfrm>
          <a:prstGeom prst="rect">
            <a:avLst/>
          </a:prstGeom>
          <a:noFill/>
        </p:spPr>
        <p:txBody>
          <a:bodyPr wrap="square" rtlCol="0">
            <a:spAutoFit/>
          </a:bodyPr>
          <a:lstStyle/>
          <a:p>
            <a:pPr>
              <a:lnSpc>
                <a:spcPct val="150000"/>
              </a:lnSpc>
            </a:pPr>
            <a:r>
              <a:rPr lang="zh-CN" altLang="en-US" sz="2600" b="1" u="sng" dirty="0">
                <a:latin typeface="Times New Roman" pitchFamily="18" charset="0"/>
                <a:ea typeface="SimSun" pitchFamily="2" charset="-122"/>
                <a:cs typeface="Times New Roman" pitchFamily="18" charset="0"/>
              </a:rPr>
              <a:t>分治法的合</a:t>
            </a:r>
            <a:endParaRPr lang="en-US" sz="2600" dirty="0">
              <a:latin typeface="Times New Roman" pitchFamily="18" charset="0"/>
              <a:ea typeface="SimSun" pitchFamily="2" charset="-122"/>
              <a:cs typeface="Times New Roman" pitchFamily="18" charset="0"/>
            </a:endParaRPr>
          </a:p>
          <a:p>
            <a:pPr indent="457200">
              <a:lnSpc>
                <a:spcPct val="200000"/>
              </a:lnSpc>
            </a:pPr>
            <a:r>
              <a:rPr lang="zh-CN" altLang="en-US" sz="2200" dirty="0">
                <a:latin typeface="Times New Roman" pitchFamily="18" charset="0"/>
                <a:ea typeface="SimSun" pitchFamily="2" charset="-122"/>
                <a:cs typeface="Times New Roman" pitchFamily="18" charset="0"/>
              </a:rPr>
              <a:t>我们先找出</a:t>
            </a:r>
            <a:r>
              <a:rPr lang="en-US" sz="2200" i="1" dirty="0">
                <a:latin typeface="Times New Roman" pitchFamily="18" charset="0"/>
                <a:ea typeface="SimSun" pitchFamily="2" charset="-122"/>
                <a:cs typeface="Times New Roman" pitchFamily="18" charset="0"/>
                <a:sym typeface="Symbol"/>
              </a:rPr>
              <a:t></a:t>
            </a:r>
            <a:r>
              <a:rPr lang="en-US" sz="2200" dirty="0">
                <a:latin typeface="Times New Roman" pitchFamily="18" charset="0"/>
                <a:ea typeface="SimSun" pitchFamily="2" charset="-122"/>
                <a:cs typeface="Times New Roman" pitchFamily="18" charset="0"/>
              </a:rPr>
              <a:t> = Min{</a:t>
            </a:r>
            <a:r>
              <a:rPr lang="en-US" sz="2200" i="1" dirty="0">
                <a:latin typeface="Times New Roman" pitchFamily="18" charset="0"/>
                <a:ea typeface="SimSun" pitchFamily="2" charset="-122"/>
                <a:cs typeface="Times New Roman" pitchFamily="18" charset="0"/>
                <a:sym typeface="Symbol"/>
              </a:rPr>
              <a:t></a:t>
            </a:r>
            <a:r>
              <a:rPr lang="en-US" sz="2200" i="1" baseline="-25000" dirty="0">
                <a:latin typeface="Times New Roman" pitchFamily="18" charset="0"/>
                <a:ea typeface="SimSun" pitchFamily="2" charset="-122"/>
                <a:cs typeface="Times New Roman" pitchFamily="18" charset="0"/>
              </a:rPr>
              <a:t>L</a:t>
            </a:r>
            <a:r>
              <a:rPr lang="en-US" sz="2200" baseline="-25000" dirty="0">
                <a:latin typeface="Times New Roman" pitchFamily="18" charset="0"/>
                <a:ea typeface="SimSun" pitchFamily="2" charset="-122"/>
                <a:cs typeface="Times New Roman" pitchFamily="18" charset="0"/>
              </a:rPr>
              <a:t> </a:t>
            </a:r>
            <a:r>
              <a:rPr lang="zh-CN" altLang="en-US" sz="2200" dirty="0">
                <a:latin typeface="Times New Roman" pitchFamily="18" charset="0"/>
                <a:ea typeface="SimSun" pitchFamily="2" charset="-122"/>
                <a:cs typeface="Times New Roman" pitchFamily="18" charset="0"/>
              </a:rPr>
              <a:t>和</a:t>
            </a:r>
            <a:r>
              <a:rPr lang="zh-CN" altLang="en-US" sz="2200" i="1" dirty="0">
                <a:latin typeface="Times New Roman" pitchFamily="18" charset="0"/>
                <a:ea typeface="SimSun" pitchFamily="2" charset="-122"/>
                <a:cs typeface="Times New Roman" pitchFamily="18" charset="0"/>
              </a:rPr>
              <a:t> </a:t>
            </a:r>
            <a:r>
              <a:rPr lang="en-US" sz="2200" i="1" dirty="0">
                <a:latin typeface="Times New Roman" pitchFamily="18" charset="0"/>
                <a:ea typeface="SimSun" pitchFamily="2" charset="-122"/>
                <a:cs typeface="Times New Roman" pitchFamily="18" charset="0"/>
                <a:sym typeface="Symbol"/>
              </a:rPr>
              <a:t></a:t>
            </a:r>
            <a:r>
              <a:rPr lang="en-US" sz="2200" i="1" baseline="-25000" dirty="0">
                <a:latin typeface="Times New Roman" pitchFamily="18" charset="0"/>
                <a:ea typeface="SimSun" pitchFamily="2" charset="-122"/>
                <a:cs typeface="Times New Roman" pitchFamily="18" charset="0"/>
              </a:rPr>
              <a:t>R</a:t>
            </a:r>
            <a:r>
              <a:rPr lang="en-US" sz="2200" dirty="0">
                <a:latin typeface="Times New Roman" pitchFamily="18" charset="0"/>
                <a:ea typeface="SimSun" pitchFamily="2" charset="-122"/>
                <a:cs typeface="Times New Roman" pitchFamily="18" charset="0"/>
              </a:rPr>
              <a:t> }</a:t>
            </a:r>
            <a:r>
              <a:rPr lang="zh-CN" altLang="en-US" sz="2200" dirty="0">
                <a:latin typeface="Times New Roman" pitchFamily="18" charset="0"/>
                <a:ea typeface="SimSun" pitchFamily="2" charset="-122"/>
                <a:cs typeface="Times New Roman" pitchFamily="18" charset="0"/>
              </a:rPr>
              <a:t>，其对应点对为</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p</a:t>
            </a:r>
            <a:r>
              <a:rPr lang="en-US" sz="2200" dirty="0">
                <a:latin typeface="Times New Roman" pitchFamily="18" charset="0"/>
                <a:ea typeface="SimSun" pitchFamily="2" charset="-122"/>
                <a:cs typeface="Times New Roman" pitchFamily="18" charset="0"/>
              </a:rPr>
              <a:t>, </a:t>
            </a:r>
            <a:r>
              <a:rPr lang="en-US" sz="2200" i="1" dirty="0">
                <a:latin typeface="Times New Roman" pitchFamily="18" charset="0"/>
                <a:ea typeface="SimSun" pitchFamily="2" charset="-122"/>
                <a:cs typeface="Times New Roman" pitchFamily="18" charset="0"/>
              </a:rPr>
              <a:t>q</a:t>
            </a:r>
            <a:r>
              <a:rPr lang="en-US"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。显然</a:t>
            </a:r>
            <a:r>
              <a:rPr lang="en-US" sz="2200" i="1" dirty="0">
                <a:latin typeface="Times New Roman" pitchFamily="18" charset="0"/>
                <a:ea typeface="SimSun" pitchFamily="2" charset="-122"/>
                <a:cs typeface="Times New Roman" pitchFamily="18" charset="0"/>
                <a:sym typeface="Symbol"/>
              </a:rPr>
              <a:t></a:t>
            </a:r>
            <a:r>
              <a:rPr lang="en-US" sz="2200" dirty="0">
                <a:latin typeface="Times New Roman" pitchFamily="18" charset="0"/>
                <a:ea typeface="SimSun" pitchFamily="2" charset="-122"/>
                <a:cs typeface="Times New Roman" pitchFamily="18" charset="0"/>
              </a:rPr>
              <a:t> </a:t>
            </a:r>
            <a:r>
              <a:rPr lang="zh-CN" altLang="en-US" sz="2200" dirty="0">
                <a:latin typeface="Times New Roman" pitchFamily="18" charset="0"/>
                <a:ea typeface="SimSun" pitchFamily="2" charset="-122"/>
                <a:cs typeface="Times New Roman" pitchFamily="18" charset="0"/>
              </a:rPr>
              <a:t>不一定是最近点对之间的距离。但是，如果存在更近的点对</a:t>
            </a:r>
            <a:r>
              <a:rPr lang="en-US" altLang="zh-CN"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sym typeface="Symbol"/>
              </a:rPr>
              <a:t></a:t>
            </a:r>
            <a:r>
              <a:rPr lang="en-US" altLang="zh-CN" sz="2200" dirty="0">
                <a:latin typeface="Times New Roman" pitchFamily="18" charset="0"/>
                <a:ea typeface="SimSun" pitchFamily="2" charset="-122"/>
                <a:cs typeface="Times New Roman" pitchFamily="18" charset="0"/>
              </a:rPr>
              <a:t>, </a:t>
            </a:r>
            <a:r>
              <a:rPr lang="en-US" sz="2200" i="1" dirty="0">
                <a:latin typeface="Times New Roman" pitchFamily="18" charset="0"/>
                <a:ea typeface="SimSun" pitchFamily="2" charset="-122"/>
                <a:cs typeface="Times New Roman" pitchFamily="18" charset="0"/>
                <a:sym typeface="Symbol"/>
              </a:rPr>
              <a:t></a:t>
            </a:r>
            <a:r>
              <a:rPr lang="en-US" altLang="zh-CN"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，则必然是</a:t>
            </a:r>
            <a:r>
              <a:rPr lang="en-US" sz="2200" i="1" dirty="0">
                <a:latin typeface="Times New Roman" pitchFamily="18" charset="0"/>
                <a:ea typeface="SimSun" pitchFamily="2" charset="-122"/>
                <a:cs typeface="Times New Roman" pitchFamily="18" charset="0"/>
                <a:sym typeface="Symbol"/>
              </a:rPr>
              <a:t></a:t>
            </a:r>
            <a:r>
              <a:rPr lang="zh-CN" altLang="en-US" sz="2200" dirty="0">
                <a:latin typeface="Times New Roman" pitchFamily="18" charset="0"/>
                <a:ea typeface="SimSun" pitchFamily="2" charset="-122"/>
                <a:cs typeface="Times New Roman" pitchFamily="18" charset="0"/>
                <a:sym typeface="Symbol"/>
              </a:rPr>
              <a:t>和</a:t>
            </a:r>
            <a:r>
              <a:rPr lang="en-US" altLang="zh-CN" sz="2200" i="1" dirty="0">
                <a:latin typeface="Times New Roman" pitchFamily="18" charset="0"/>
                <a:ea typeface="SimSun" pitchFamily="2" charset="-122"/>
                <a:cs typeface="Times New Roman" pitchFamily="18" charset="0"/>
                <a:sym typeface="Symbol"/>
              </a:rPr>
              <a:t></a:t>
            </a:r>
            <a:r>
              <a:rPr lang="zh-CN" altLang="en-US" sz="2200" dirty="0">
                <a:latin typeface="Times New Roman" pitchFamily="18" charset="0"/>
                <a:ea typeface="SimSun" pitchFamily="2" charset="-122"/>
                <a:cs typeface="Times New Roman" pitchFamily="18" charset="0"/>
                <a:sym typeface="Symbol"/>
              </a:rPr>
              <a:t>分别</a:t>
            </a:r>
            <a:r>
              <a:rPr lang="zh-CN" altLang="en-US" sz="2200" dirty="0">
                <a:latin typeface="Times New Roman" pitchFamily="18" charset="0"/>
                <a:ea typeface="SimSun" pitchFamily="2" charset="-122"/>
                <a:cs typeface="Times New Roman" pitchFamily="18" charset="0"/>
              </a:rPr>
              <a:t>在集合</a:t>
            </a:r>
            <a:r>
              <a:rPr lang="en-US" sz="2200" i="1" dirty="0">
                <a:latin typeface="Times New Roman" pitchFamily="18" charset="0"/>
                <a:ea typeface="SimSun" pitchFamily="2" charset="-122"/>
                <a:cs typeface="Times New Roman" pitchFamily="18" charset="0"/>
              </a:rPr>
              <a:t>L</a:t>
            </a:r>
            <a:r>
              <a:rPr lang="zh-CN" altLang="en-US" sz="2200" dirty="0">
                <a:latin typeface="Times New Roman" pitchFamily="18" charset="0"/>
                <a:ea typeface="SimSun" pitchFamily="2" charset="-122"/>
                <a:cs typeface="Times New Roman" pitchFamily="18" charset="0"/>
              </a:rPr>
              <a:t>和集合</a:t>
            </a:r>
            <a:r>
              <a:rPr lang="en-US" sz="2200" i="1" dirty="0">
                <a:latin typeface="Times New Roman" pitchFamily="18" charset="0"/>
                <a:ea typeface="SimSun" pitchFamily="2" charset="-122"/>
                <a:cs typeface="Times New Roman" pitchFamily="18" charset="0"/>
              </a:rPr>
              <a:t>R</a:t>
            </a:r>
            <a:r>
              <a:rPr lang="zh-CN" altLang="en-US" sz="2200" dirty="0">
                <a:latin typeface="Times New Roman" pitchFamily="18" charset="0"/>
                <a:ea typeface="SimSun" pitchFamily="2" charset="-122"/>
                <a:cs typeface="Times New Roman" pitchFamily="18" charset="0"/>
              </a:rPr>
              <a:t>中。另外，</a:t>
            </a:r>
            <a:r>
              <a:rPr lang="en-US" sz="2200" i="1" dirty="0">
                <a:latin typeface="Times New Roman" pitchFamily="18" charset="0"/>
                <a:ea typeface="SimSun" pitchFamily="2" charset="-122"/>
                <a:cs typeface="Times New Roman" pitchFamily="18" charset="0"/>
                <a:sym typeface="Symbol"/>
              </a:rPr>
              <a:t></a:t>
            </a:r>
            <a:r>
              <a:rPr lang="zh-CN" altLang="en-US" sz="2200" dirty="0">
                <a:latin typeface="Times New Roman" pitchFamily="18" charset="0"/>
                <a:ea typeface="SimSun" pitchFamily="2" charset="-122"/>
                <a:cs typeface="Times New Roman" pitchFamily="18" charset="0"/>
              </a:rPr>
              <a:t>和</a:t>
            </a:r>
            <a:r>
              <a:rPr lang="en-US" sz="2200" i="1" dirty="0">
                <a:latin typeface="Times New Roman" pitchFamily="18" charset="0"/>
                <a:ea typeface="SimSun" pitchFamily="2" charset="-122"/>
                <a:cs typeface="Times New Roman" pitchFamily="18" charset="0"/>
                <a:sym typeface="Symbol"/>
              </a:rPr>
              <a:t></a:t>
            </a:r>
            <a:r>
              <a:rPr lang="zh-CN" altLang="en-US" sz="2200" dirty="0">
                <a:latin typeface="Times New Roman" pitchFamily="18" charset="0"/>
                <a:ea typeface="SimSun" pitchFamily="2" charset="-122"/>
                <a:cs typeface="Times New Roman" pitchFamily="18" charset="0"/>
              </a:rPr>
              <a:t>与直线 </a:t>
            </a:r>
            <a:r>
              <a:rPr lang="en-US" sz="2200" i="1" dirty="0">
                <a:latin typeface="Times New Roman" pitchFamily="18" charset="0"/>
                <a:ea typeface="SimSun" pitchFamily="2" charset="-122"/>
                <a:cs typeface="Times New Roman" pitchFamily="18" charset="0"/>
              </a:rPr>
              <a:t>x</a:t>
            </a:r>
            <a:r>
              <a:rPr lang="en-US" sz="2200" dirty="0">
                <a:latin typeface="Times New Roman" pitchFamily="18" charset="0"/>
                <a:ea typeface="SimSun" pitchFamily="2" charset="-122"/>
                <a:cs typeface="Times New Roman" pitchFamily="18" charset="0"/>
              </a:rPr>
              <a:t> = </a:t>
            </a:r>
            <a:r>
              <a:rPr lang="en-US" sz="2200" i="1" dirty="0">
                <a:latin typeface="Times New Roman" pitchFamily="18" charset="0"/>
                <a:ea typeface="SimSun" pitchFamily="2" charset="-122"/>
                <a:cs typeface="Times New Roman" pitchFamily="18" charset="0"/>
              </a:rPr>
              <a:t>l</a:t>
            </a:r>
            <a:r>
              <a:rPr lang="zh-CN" altLang="en-US" sz="2200" dirty="0">
                <a:latin typeface="Times New Roman" pitchFamily="18" charset="0"/>
                <a:ea typeface="SimSun" pitchFamily="2" charset="-122"/>
                <a:cs typeface="Times New Roman" pitchFamily="18" charset="0"/>
              </a:rPr>
              <a:t>之间的距离必须小于等于</a:t>
            </a:r>
            <a:r>
              <a:rPr lang="en-US" sz="2200" i="1" dirty="0">
                <a:latin typeface="Times New Roman" pitchFamily="18" charset="0"/>
                <a:ea typeface="SimSun" pitchFamily="2" charset="-122"/>
                <a:cs typeface="Times New Roman" pitchFamily="18" charset="0"/>
                <a:sym typeface="Symbol"/>
              </a:rPr>
              <a:t></a:t>
            </a:r>
            <a:r>
              <a:rPr lang="en-US" sz="2200" dirty="0">
                <a:latin typeface="Times New Roman" pitchFamily="18" charset="0"/>
                <a:ea typeface="SimSun" pitchFamily="2" charset="-122"/>
                <a:cs typeface="Times New Roman" pitchFamily="18" charset="0"/>
              </a:rPr>
              <a:t> </a:t>
            </a:r>
            <a:r>
              <a:rPr lang="zh-CN" altLang="en-US" sz="2200" dirty="0">
                <a:latin typeface="Times New Roman" pitchFamily="18" charset="0"/>
                <a:ea typeface="SimSun" pitchFamily="2" charset="-122"/>
                <a:cs typeface="Times New Roman" pitchFamily="18" charset="0"/>
              </a:rPr>
              <a:t>。如下图</a:t>
            </a:r>
            <a:r>
              <a:rPr lang="en-US" altLang="zh-CN" sz="2200" dirty="0">
                <a:latin typeface="Times New Roman" pitchFamily="18" charset="0"/>
                <a:ea typeface="SimSun" pitchFamily="2" charset="-122"/>
                <a:cs typeface="Times New Roman" pitchFamily="18" charset="0"/>
              </a:rPr>
              <a:t>(</a:t>
            </a:r>
            <a:r>
              <a:rPr lang="en-US" sz="2200" dirty="0">
                <a:latin typeface="Times New Roman" pitchFamily="18" charset="0"/>
                <a:ea typeface="SimSun" pitchFamily="2" charset="-122"/>
                <a:cs typeface="Times New Roman" pitchFamily="18" charset="0"/>
              </a:rPr>
              <a:t>12-14(a))</a:t>
            </a:r>
            <a:r>
              <a:rPr lang="zh-CN" altLang="en-US" sz="2200" dirty="0">
                <a:latin typeface="Times New Roman" pitchFamily="18" charset="0"/>
                <a:ea typeface="SimSun" pitchFamily="2" charset="-122"/>
                <a:cs typeface="Times New Roman" pitchFamily="18" charset="0"/>
              </a:rPr>
              <a:t>所示，我们只须检查以直线 </a:t>
            </a:r>
            <a:r>
              <a:rPr lang="en-US" sz="2200" i="1" dirty="0">
                <a:latin typeface="Times New Roman" pitchFamily="18" charset="0"/>
                <a:ea typeface="SimSun" pitchFamily="2" charset="-122"/>
                <a:cs typeface="Times New Roman" pitchFamily="18" charset="0"/>
              </a:rPr>
              <a:t>x</a:t>
            </a:r>
            <a:r>
              <a:rPr lang="en-US" sz="2200" dirty="0">
                <a:latin typeface="Times New Roman" pitchFamily="18" charset="0"/>
                <a:ea typeface="SimSun" pitchFamily="2" charset="-122"/>
                <a:cs typeface="Times New Roman" pitchFamily="18" charset="0"/>
              </a:rPr>
              <a:t> = </a:t>
            </a:r>
            <a:r>
              <a:rPr lang="en-US" sz="2200" i="1" dirty="0">
                <a:latin typeface="Times New Roman" pitchFamily="18" charset="0"/>
                <a:ea typeface="SimSun" pitchFamily="2" charset="-122"/>
                <a:cs typeface="Times New Roman" pitchFamily="18" charset="0"/>
              </a:rPr>
              <a:t>l </a:t>
            </a:r>
            <a:r>
              <a:rPr lang="zh-CN" altLang="en-US" sz="2200" dirty="0">
                <a:latin typeface="Times New Roman" pitchFamily="18" charset="0"/>
                <a:ea typeface="SimSun" pitchFamily="2" charset="-122"/>
                <a:cs typeface="Times New Roman" pitchFamily="18" charset="0"/>
              </a:rPr>
              <a:t>为中心，以</a:t>
            </a:r>
            <a:r>
              <a:rPr lang="en-US" sz="2200" i="1" dirty="0">
                <a:latin typeface="Times New Roman" pitchFamily="18" charset="0"/>
                <a:ea typeface="SimSun" pitchFamily="2" charset="-122"/>
                <a:cs typeface="Times New Roman" pitchFamily="18" charset="0"/>
                <a:sym typeface="Symbol"/>
              </a:rPr>
              <a:t></a:t>
            </a:r>
            <a:r>
              <a:rPr lang="zh-CN" altLang="en-US" sz="2200" dirty="0">
                <a:latin typeface="Times New Roman" pitchFamily="18" charset="0"/>
                <a:ea typeface="SimSun" pitchFamily="2" charset="-122"/>
                <a:cs typeface="Times New Roman" pitchFamily="18" charset="0"/>
              </a:rPr>
              <a:t>为左右最大距离的带状区域中的点对即可。我们检查这个区域中是否存在两点，其距离小于</a:t>
            </a:r>
            <a:r>
              <a:rPr lang="en-US" sz="2200" i="1" dirty="0">
                <a:latin typeface="Times New Roman" pitchFamily="18" charset="0"/>
                <a:ea typeface="SimSun" pitchFamily="2" charset="-122"/>
                <a:cs typeface="Times New Roman" pitchFamily="18" charset="0"/>
                <a:sym typeface="Symbol"/>
              </a:rPr>
              <a:t></a:t>
            </a:r>
            <a:r>
              <a:rPr lang="zh-CN" altLang="en-US" sz="2200" dirty="0">
                <a:latin typeface="Times New Roman" pitchFamily="18" charset="0"/>
                <a:ea typeface="SimSun" pitchFamily="2" charset="-122"/>
                <a:cs typeface="Times New Roman" pitchFamily="18" charset="0"/>
              </a:rPr>
              <a:t>。</a:t>
            </a:r>
            <a:endParaRPr lang="en-US" sz="22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179937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2-26</a:t>
            </a:r>
          </a:p>
        </p:txBody>
      </p:sp>
      <p:sp>
        <p:nvSpPr>
          <p:cNvPr id="3" name="Rectangle 65"/>
          <p:cNvSpPr>
            <a:spLocks noChangeArrowheads="1"/>
          </p:cNvSpPr>
          <p:nvPr/>
        </p:nvSpPr>
        <p:spPr bwMode="auto">
          <a:xfrm>
            <a:off x="2209800"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8" name="Group 67"/>
          <p:cNvGrpSpPr/>
          <p:nvPr/>
        </p:nvGrpSpPr>
        <p:grpSpPr>
          <a:xfrm>
            <a:off x="4735758" y="914402"/>
            <a:ext cx="4104578" cy="5081164"/>
            <a:chOff x="4735758" y="1143000"/>
            <a:chExt cx="3656623" cy="4852565"/>
          </a:xfrm>
        </p:grpSpPr>
        <p:sp>
          <p:nvSpPr>
            <p:cNvPr id="6" name="Rectangle 63"/>
            <p:cNvSpPr>
              <a:spLocks noChangeArrowheads="1"/>
            </p:cNvSpPr>
            <p:nvPr/>
          </p:nvSpPr>
          <p:spPr bwMode="auto">
            <a:xfrm>
              <a:off x="5282010" y="3108607"/>
              <a:ext cx="854395" cy="754734"/>
            </a:xfrm>
            <a:prstGeom prst="rect">
              <a:avLst/>
            </a:prstGeom>
            <a:solidFill>
              <a:srgbClr val="DBE5F1">
                <a:alpha val="30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2"/>
            <p:cNvSpPr>
              <a:spLocks noChangeArrowheads="1"/>
            </p:cNvSpPr>
            <p:nvPr/>
          </p:nvSpPr>
          <p:spPr bwMode="auto">
            <a:xfrm>
              <a:off x="6136405" y="3108607"/>
              <a:ext cx="868401" cy="767106"/>
            </a:xfrm>
            <a:prstGeom prst="rect">
              <a:avLst/>
            </a:prstGeom>
            <a:solidFill>
              <a:srgbClr val="DBE5F1">
                <a:alpha val="30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Line 61"/>
            <p:cNvSpPr>
              <a:spLocks noChangeShapeType="1"/>
            </p:cNvSpPr>
            <p:nvPr/>
          </p:nvSpPr>
          <p:spPr bwMode="auto">
            <a:xfrm>
              <a:off x="6136405" y="1463040"/>
              <a:ext cx="934" cy="40458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Box 60"/>
            <p:cNvSpPr txBox="1">
              <a:spLocks noChangeArrowheads="1"/>
            </p:cNvSpPr>
            <p:nvPr/>
          </p:nvSpPr>
          <p:spPr bwMode="auto">
            <a:xfrm>
              <a:off x="6080379" y="5075863"/>
              <a:ext cx="979519" cy="37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x </a:t>
              </a: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l</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10" name="Text Box 59"/>
            <p:cNvSpPr txBox="1">
              <a:spLocks noChangeArrowheads="1"/>
            </p:cNvSpPr>
            <p:nvPr/>
          </p:nvSpPr>
          <p:spPr bwMode="auto">
            <a:xfrm>
              <a:off x="5415539" y="1143000"/>
              <a:ext cx="811442" cy="61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11" name="Text Box 58"/>
            <p:cNvSpPr txBox="1">
              <a:spLocks noChangeArrowheads="1"/>
            </p:cNvSpPr>
            <p:nvPr/>
          </p:nvSpPr>
          <p:spPr bwMode="auto">
            <a:xfrm>
              <a:off x="6466024" y="1463040"/>
              <a:ext cx="811442"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12" name="Line 57"/>
            <p:cNvSpPr>
              <a:spLocks noChangeShapeType="1"/>
            </p:cNvSpPr>
            <p:nvPr/>
          </p:nvSpPr>
          <p:spPr bwMode="auto">
            <a:xfrm>
              <a:off x="6136405" y="1562022"/>
              <a:ext cx="308142" cy="8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56"/>
            <p:cNvSpPr>
              <a:spLocks noChangeShapeType="1"/>
            </p:cNvSpPr>
            <p:nvPr/>
          </p:nvSpPr>
          <p:spPr bwMode="auto">
            <a:xfrm flipH="1" flipV="1">
              <a:off x="5842269" y="1673376"/>
              <a:ext cx="294136" cy="8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55"/>
            <p:cNvSpPr>
              <a:spLocks noChangeShapeType="1"/>
            </p:cNvSpPr>
            <p:nvPr/>
          </p:nvSpPr>
          <p:spPr bwMode="auto">
            <a:xfrm>
              <a:off x="5282010" y="2799290"/>
              <a:ext cx="934" cy="2350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54"/>
            <p:cNvSpPr>
              <a:spLocks noChangeShapeType="1"/>
            </p:cNvSpPr>
            <p:nvPr/>
          </p:nvSpPr>
          <p:spPr bwMode="auto">
            <a:xfrm>
              <a:off x="6989866" y="2824035"/>
              <a:ext cx="14940" cy="2598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53"/>
            <p:cNvSpPr>
              <a:spLocks noChangeShapeType="1"/>
            </p:cNvSpPr>
            <p:nvPr/>
          </p:nvSpPr>
          <p:spPr bwMode="auto">
            <a:xfrm>
              <a:off x="4931848" y="3108607"/>
              <a:ext cx="266123" cy="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52"/>
            <p:cNvSpPr>
              <a:spLocks noChangeShapeType="1"/>
            </p:cNvSpPr>
            <p:nvPr/>
          </p:nvSpPr>
          <p:spPr bwMode="auto">
            <a:xfrm>
              <a:off x="4945855" y="3875713"/>
              <a:ext cx="266123" cy="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51"/>
            <p:cNvSpPr>
              <a:spLocks noChangeShapeType="1"/>
            </p:cNvSpPr>
            <p:nvPr/>
          </p:nvSpPr>
          <p:spPr bwMode="auto">
            <a:xfrm>
              <a:off x="5057907" y="3133352"/>
              <a:ext cx="934" cy="74236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 Box 50"/>
            <p:cNvSpPr txBox="1">
              <a:spLocks noChangeArrowheads="1"/>
            </p:cNvSpPr>
            <p:nvPr/>
          </p:nvSpPr>
          <p:spPr bwMode="auto">
            <a:xfrm>
              <a:off x="4735758" y="3343688"/>
              <a:ext cx="657370"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20" name="Text Box 49"/>
            <p:cNvSpPr txBox="1">
              <a:spLocks noChangeArrowheads="1"/>
            </p:cNvSpPr>
            <p:nvPr/>
          </p:nvSpPr>
          <p:spPr bwMode="auto">
            <a:xfrm>
              <a:off x="5493041" y="2675563"/>
              <a:ext cx="657370" cy="5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21" name="Text Box 48"/>
            <p:cNvSpPr txBox="1">
              <a:spLocks noChangeArrowheads="1"/>
            </p:cNvSpPr>
            <p:nvPr/>
          </p:nvSpPr>
          <p:spPr bwMode="auto">
            <a:xfrm>
              <a:off x="6515512" y="2663191"/>
              <a:ext cx="723487" cy="53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22" name="Line 47"/>
            <p:cNvSpPr>
              <a:spLocks noChangeShapeType="1"/>
            </p:cNvSpPr>
            <p:nvPr/>
          </p:nvSpPr>
          <p:spPr bwMode="auto">
            <a:xfrm>
              <a:off x="5268004" y="2923017"/>
              <a:ext cx="896414" cy="8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46"/>
            <p:cNvSpPr>
              <a:spLocks noChangeShapeType="1"/>
            </p:cNvSpPr>
            <p:nvPr/>
          </p:nvSpPr>
          <p:spPr bwMode="auto">
            <a:xfrm>
              <a:off x="6136405" y="2923017"/>
              <a:ext cx="840388" cy="8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Text Box 41"/>
            <p:cNvSpPr txBox="1">
              <a:spLocks noChangeArrowheads="1"/>
            </p:cNvSpPr>
            <p:nvPr/>
          </p:nvSpPr>
          <p:spPr bwMode="auto">
            <a:xfrm>
              <a:off x="5969261" y="2960135"/>
              <a:ext cx="685383"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30" name="Text Box 39"/>
            <p:cNvSpPr txBox="1">
              <a:spLocks noChangeArrowheads="1"/>
            </p:cNvSpPr>
            <p:nvPr/>
          </p:nvSpPr>
          <p:spPr bwMode="auto">
            <a:xfrm>
              <a:off x="5113933" y="2960135"/>
              <a:ext cx="685383"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31" name="Text Box 38"/>
            <p:cNvSpPr txBox="1">
              <a:spLocks noChangeArrowheads="1"/>
            </p:cNvSpPr>
            <p:nvPr/>
          </p:nvSpPr>
          <p:spPr bwMode="auto">
            <a:xfrm>
              <a:off x="5143813" y="3689298"/>
              <a:ext cx="685383" cy="66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32" name="Text Box 37"/>
            <p:cNvSpPr txBox="1">
              <a:spLocks noChangeArrowheads="1"/>
            </p:cNvSpPr>
            <p:nvPr/>
          </p:nvSpPr>
          <p:spPr bwMode="auto">
            <a:xfrm>
              <a:off x="6858417" y="2936057"/>
              <a:ext cx="685383"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33" name="Text Box 36"/>
            <p:cNvSpPr txBox="1">
              <a:spLocks noChangeArrowheads="1"/>
            </p:cNvSpPr>
            <p:nvPr/>
          </p:nvSpPr>
          <p:spPr bwMode="auto">
            <a:xfrm>
              <a:off x="6894268" y="3692165"/>
              <a:ext cx="573332" cy="34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34" name="Text Box 35"/>
            <p:cNvSpPr txBox="1">
              <a:spLocks noChangeArrowheads="1"/>
            </p:cNvSpPr>
            <p:nvPr/>
          </p:nvSpPr>
          <p:spPr bwMode="auto">
            <a:xfrm>
              <a:off x="4819797" y="5678000"/>
              <a:ext cx="3572584" cy="31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r>
                <a:rPr kumimoji="0" lang="en-US" altLang="zh-CN" b="1" i="0" u="none" strike="noStrike" cap="none" normalizeH="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zh-CN" altLang="en-US"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最多</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8</a:t>
              </a:r>
              <a:r>
                <a:rPr kumimoji="0" lang="zh-CN" altLang="en-US"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个点可出现在</a:t>
              </a:r>
              <a:r>
                <a:rPr kumimoji="0" lang="zh-CN" altLang="en-US"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zh-CN" altLang="en-US"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矩形之中</a:t>
              </a:r>
            </a:p>
          </p:txBody>
        </p:sp>
      </p:grpSp>
      <p:grpSp>
        <p:nvGrpSpPr>
          <p:cNvPr id="69" name="Group 68"/>
          <p:cNvGrpSpPr/>
          <p:nvPr/>
        </p:nvGrpSpPr>
        <p:grpSpPr>
          <a:xfrm>
            <a:off x="288720" y="1066800"/>
            <a:ext cx="4388187" cy="5009129"/>
            <a:chOff x="1219200" y="1388804"/>
            <a:chExt cx="3838707" cy="4709985"/>
          </a:xfrm>
        </p:grpSpPr>
        <p:sp>
          <p:nvSpPr>
            <p:cNvPr id="35" name="Text Box 34"/>
            <p:cNvSpPr txBox="1">
              <a:spLocks noChangeArrowheads="1"/>
            </p:cNvSpPr>
            <p:nvPr/>
          </p:nvSpPr>
          <p:spPr bwMode="auto">
            <a:xfrm>
              <a:off x="2243540" y="1388804"/>
              <a:ext cx="811442" cy="61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36" name="Text Box 33"/>
            <p:cNvSpPr txBox="1">
              <a:spLocks noChangeArrowheads="1"/>
            </p:cNvSpPr>
            <p:nvPr/>
          </p:nvSpPr>
          <p:spPr bwMode="auto">
            <a:xfrm>
              <a:off x="2537676" y="4580956"/>
              <a:ext cx="811442"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37" name="Text Box 32"/>
            <p:cNvSpPr txBox="1">
              <a:spLocks noChangeArrowheads="1"/>
            </p:cNvSpPr>
            <p:nvPr/>
          </p:nvSpPr>
          <p:spPr bwMode="auto">
            <a:xfrm>
              <a:off x="3952329" y="4395366"/>
              <a:ext cx="685383" cy="4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38" name="Text Box 31"/>
            <p:cNvSpPr txBox="1">
              <a:spLocks noChangeArrowheads="1"/>
            </p:cNvSpPr>
            <p:nvPr/>
          </p:nvSpPr>
          <p:spPr bwMode="auto">
            <a:xfrm>
              <a:off x="3224927" y="3343688"/>
              <a:ext cx="643364"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39" name="Text Box 30"/>
            <p:cNvSpPr txBox="1">
              <a:spLocks noChangeArrowheads="1"/>
            </p:cNvSpPr>
            <p:nvPr/>
          </p:nvSpPr>
          <p:spPr bwMode="auto">
            <a:xfrm>
              <a:off x="3314568" y="1438295"/>
              <a:ext cx="811442"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
          <p:nvSpPr>
            <p:cNvPr id="40" name="Text Box 29"/>
            <p:cNvSpPr txBox="1">
              <a:spLocks noChangeArrowheads="1"/>
            </p:cNvSpPr>
            <p:nvPr/>
          </p:nvSpPr>
          <p:spPr bwMode="auto">
            <a:xfrm>
              <a:off x="3826271" y="3714868"/>
              <a:ext cx="811442" cy="42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Y</a:t>
              </a: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b="0" i="1" u="none" strike="noStrike" cap="none" normalizeH="0" baseline="0">
                <a:ln>
                  <a:noFill/>
                </a:ln>
                <a:solidFill>
                  <a:schemeClr val="tx1"/>
                </a:solidFill>
                <a:effectLst/>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endParaRPr>
            </a:p>
          </p:txBody>
        </p:sp>
        <p:sp>
          <p:nvSpPr>
            <p:cNvPr id="41" name="Text Box 28"/>
            <p:cNvSpPr txBox="1">
              <a:spLocks noChangeArrowheads="1"/>
            </p:cNvSpPr>
            <p:nvPr/>
          </p:nvSpPr>
          <p:spPr bwMode="auto">
            <a:xfrm>
              <a:off x="2413485" y="1834221"/>
              <a:ext cx="811442"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42" name="Text Box 27"/>
            <p:cNvSpPr txBox="1">
              <a:spLocks noChangeArrowheads="1"/>
            </p:cNvSpPr>
            <p:nvPr/>
          </p:nvSpPr>
          <p:spPr bwMode="auto">
            <a:xfrm>
              <a:off x="1585236" y="3219961"/>
              <a:ext cx="657370"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43" name="Text Box 26"/>
            <p:cNvSpPr txBox="1">
              <a:spLocks noChangeArrowheads="1"/>
            </p:cNvSpPr>
            <p:nvPr/>
          </p:nvSpPr>
          <p:spPr bwMode="auto">
            <a:xfrm>
              <a:off x="3784252" y="1784730"/>
              <a:ext cx="811442"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44" name="Text Box 25"/>
            <p:cNvSpPr txBox="1">
              <a:spLocks noChangeArrowheads="1"/>
            </p:cNvSpPr>
            <p:nvPr/>
          </p:nvSpPr>
          <p:spPr bwMode="auto">
            <a:xfrm>
              <a:off x="1585236" y="2329128"/>
              <a:ext cx="811442"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45" name="Text Box 24"/>
            <p:cNvSpPr txBox="1">
              <a:spLocks noChangeArrowheads="1"/>
            </p:cNvSpPr>
            <p:nvPr/>
          </p:nvSpPr>
          <p:spPr bwMode="auto">
            <a:xfrm>
              <a:off x="3349117" y="2267265"/>
              <a:ext cx="811442"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46" name="Text Box 23"/>
            <p:cNvSpPr txBox="1">
              <a:spLocks noChangeArrowheads="1"/>
            </p:cNvSpPr>
            <p:nvPr/>
          </p:nvSpPr>
          <p:spPr bwMode="auto">
            <a:xfrm>
              <a:off x="2216461" y="4135540"/>
              <a:ext cx="811442"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47" name="Text Box 22"/>
            <p:cNvSpPr txBox="1">
              <a:spLocks noChangeArrowheads="1"/>
            </p:cNvSpPr>
            <p:nvPr/>
          </p:nvSpPr>
          <p:spPr bwMode="auto">
            <a:xfrm>
              <a:off x="2243540" y="3467415"/>
              <a:ext cx="643364"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48" name="Text Box 21"/>
            <p:cNvSpPr txBox="1">
              <a:spLocks noChangeArrowheads="1"/>
            </p:cNvSpPr>
            <p:nvPr/>
          </p:nvSpPr>
          <p:spPr bwMode="auto">
            <a:xfrm>
              <a:off x="2313572" y="3677750"/>
              <a:ext cx="811442"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49" name="Text Box 20"/>
            <p:cNvSpPr txBox="1">
              <a:spLocks noChangeArrowheads="1"/>
            </p:cNvSpPr>
            <p:nvPr/>
          </p:nvSpPr>
          <p:spPr bwMode="auto">
            <a:xfrm>
              <a:off x="2537676" y="2514718"/>
              <a:ext cx="811442"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50" name="Text Box 19"/>
            <p:cNvSpPr txBox="1">
              <a:spLocks noChangeArrowheads="1"/>
            </p:cNvSpPr>
            <p:nvPr/>
          </p:nvSpPr>
          <p:spPr bwMode="auto">
            <a:xfrm>
              <a:off x="3027902" y="5125354"/>
              <a:ext cx="811442" cy="383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x </a:t>
              </a: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l</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51" name="Text Box 18"/>
            <p:cNvSpPr txBox="1">
              <a:spLocks noChangeArrowheads="1"/>
            </p:cNvSpPr>
            <p:nvPr/>
          </p:nvSpPr>
          <p:spPr bwMode="auto">
            <a:xfrm>
              <a:off x="3056849" y="3306570"/>
              <a:ext cx="811442" cy="5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52" name="Line 17"/>
            <p:cNvSpPr>
              <a:spLocks noChangeShapeType="1"/>
            </p:cNvSpPr>
            <p:nvPr/>
          </p:nvSpPr>
          <p:spPr bwMode="auto">
            <a:xfrm flipH="1">
              <a:off x="3041909" y="1475413"/>
              <a:ext cx="13073" cy="40829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6"/>
            <p:cNvSpPr>
              <a:spLocks noChangeShapeType="1"/>
            </p:cNvSpPr>
            <p:nvPr/>
          </p:nvSpPr>
          <p:spPr bwMode="auto">
            <a:xfrm>
              <a:off x="3040975" y="1537276"/>
              <a:ext cx="30814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15"/>
            <p:cNvSpPr>
              <a:spLocks noChangeShapeType="1"/>
            </p:cNvSpPr>
            <p:nvPr/>
          </p:nvSpPr>
          <p:spPr bwMode="auto">
            <a:xfrm flipH="1" flipV="1">
              <a:off x="2746839" y="1648631"/>
              <a:ext cx="294136" cy="8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5" name="Group 12"/>
            <p:cNvGrpSpPr>
              <a:grpSpLocks/>
            </p:cNvGrpSpPr>
            <p:nvPr/>
          </p:nvGrpSpPr>
          <p:grpSpPr bwMode="auto">
            <a:xfrm>
              <a:off x="2243540" y="3158098"/>
              <a:ext cx="1624751" cy="717616"/>
              <a:chOff x="13387" y="13275"/>
              <a:chExt cx="1740" cy="870"/>
            </a:xfrm>
          </p:grpSpPr>
          <p:sp>
            <p:nvSpPr>
              <p:cNvPr id="66" name="Rectangle 14"/>
              <p:cNvSpPr>
                <a:spLocks noChangeArrowheads="1"/>
              </p:cNvSpPr>
              <p:nvPr/>
            </p:nvSpPr>
            <p:spPr bwMode="auto">
              <a:xfrm>
                <a:off x="13387" y="13275"/>
                <a:ext cx="870" cy="870"/>
              </a:xfrm>
              <a:prstGeom prst="rect">
                <a:avLst/>
              </a:prstGeom>
              <a:solidFill>
                <a:srgbClr val="DBE5F1">
                  <a:alpha val="30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13"/>
              <p:cNvSpPr>
                <a:spLocks noChangeArrowheads="1"/>
              </p:cNvSpPr>
              <p:nvPr/>
            </p:nvSpPr>
            <p:spPr bwMode="auto">
              <a:xfrm>
                <a:off x="14257" y="13275"/>
                <a:ext cx="870" cy="870"/>
              </a:xfrm>
              <a:prstGeom prst="rect">
                <a:avLst/>
              </a:prstGeom>
              <a:solidFill>
                <a:srgbClr val="DBE5F1">
                  <a:alpha val="30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56" name="Line 11"/>
            <p:cNvSpPr>
              <a:spLocks noChangeShapeType="1"/>
            </p:cNvSpPr>
            <p:nvPr/>
          </p:nvSpPr>
          <p:spPr bwMode="auto">
            <a:xfrm>
              <a:off x="2243540" y="1475413"/>
              <a:ext cx="934" cy="40087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10"/>
            <p:cNvSpPr>
              <a:spLocks noChangeShapeType="1"/>
            </p:cNvSpPr>
            <p:nvPr/>
          </p:nvSpPr>
          <p:spPr bwMode="auto">
            <a:xfrm>
              <a:off x="3868290" y="1475413"/>
              <a:ext cx="934" cy="40087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9"/>
            <p:cNvSpPr>
              <a:spLocks noChangeShapeType="1"/>
            </p:cNvSpPr>
            <p:nvPr/>
          </p:nvSpPr>
          <p:spPr bwMode="auto">
            <a:xfrm>
              <a:off x="2244474" y="2922192"/>
              <a:ext cx="1625684" cy="8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8"/>
            <p:cNvSpPr>
              <a:spLocks noChangeShapeType="1"/>
            </p:cNvSpPr>
            <p:nvPr/>
          </p:nvSpPr>
          <p:spPr bwMode="auto">
            <a:xfrm>
              <a:off x="1696354" y="3158098"/>
              <a:ext cx="3791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7"/>
            <p:cNvSpPr>
              <a:spLocks noChangeShapeType="1"/>
            </p:cNvSpPr>
            <p:nvPr/>
          </p:nvSpPr>
          <p:spPr bwMode="auto">
            <a:xfrm>
              <a:off x="1696354" y="3875713"/>
              <a:ext cx="3931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6"/>
            <p:cNvSpPr>
              <a:spLocks noChangeShapeType="1"/>
            </p:cNvSpPr>
            <p:nvPr/>
          </p:nvSpPr>
          <p:spPr bwMode="auto">
            <a:xfrm>
              <a:off x="1920457" y="3158098"/>
              <a:ext cx="0" cy="71761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Text Box 5"/>
            <p:cNvSpPr txBox="1">
              <a:spLocks noChangeArrowheads="1"/>
            </p:cNvSpPr>
            <p:nvPr/>
          </p:nvSpPr>
          <p:spPr bwMode="auto">
            <a:xfrm>
              <a:off x="3875761" y="3064890"/>
              <a:ext cx="895480" cy="37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Y</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endParaRPr kumimoji="0" lang="en-US" altLang="zh-CN"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endParaRPr>
            </a:p>
          </p:txBody>
        </p:sp>
        <p:sp>
          <p:nvSpPr>
            <p:cNvPr id="63" name="Text Box 4"/>
            <p:cNvSpPr txBox="1">
              <a:spLocks noChangeArrowheads="1"/>
            </p:cNvSpPr>
            <p:nvPr/>
          </p:nvSpPr>
          <p:spPr bwMode="auto">
            <a:xfrm>
              <a:off x="1486257" y="4952137"/>
              <a:ext cx="1021539" cy="42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x</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 </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64" name="Text Box 3"/>
            <p:cNvSpPr txBox="1">
              <a:spLocks noChangeArrowheads="1"/>
            </p:cNvSpPr>
            <p:nvPr/>
          </p:nvSpPr>
          <p:spPr bwMode="auto">
            <a:xfrm>
              <a:off x="3893502" y="5014000"/>
              <a:ext cx="1021539" cy="42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x</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 </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p>
          </p:txBody>
        </p:sp>
        <p:sp>
          <p:nvSpPr>
            <p:cNvPr id="65" name="Text Box 2"/>
            <p:cNvSpPr txBox="1">
              <a:spLocks noChangeArrowheads="1"/>
            </p:cNvSpPr>
            <p:nvPr/>
          </p:nvSpPr>
          <p:spPr bwMode="auto">
            <a:xfrm>
              <a:off x="1219200" y="5715236"/>
              <a:ext cx="3838707" cy="383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CN"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 </a:t>
              </a:r>
              <a:r>
                <a:rPr kumimoji="0" lang="zh-CN" altLang="en-US"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点对 </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zh-CN" altLang="en-US"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必须出现在 </a:t>
              </a:r>
              <a:r>
                <a:rPr kumimoji="0" lang="zh-CN" altLang="en-US"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kumimoji="0" lang="zh-CN" altLang="en-US"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zh-CN" altLang="en-US"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矩形中</a:t>
              </a:r>
            </a:p>
          </p:txBody>
        </p:sp>
      </p:grpSp>
      <p:cxnSp>
        <p:nvCxnSpPr>
          <p:cNvPr id="5" name="直接连接符 4">
            <a:extLst>
              <a:ext uri="{FF2B5EF4-FFF2-40B4-BE49-F238E27FC236}">
                <a16:creationId xmlns:a16="http://schemas.microsoft.com/office/drawing/2014/main" id="{6BFFA4BE-A45F-4660-4E0C-D1E1FA29DE16}"/>
              </a:ext>
            </a:extLst>
          </p:cNvPr>
          <p:cNvCxnSpPr>
            <a:cxnSpLocks/>
          </p:cNvCxnSpPr>
          <p:nvPr/>
        </p:nvCxnSpPr>
        <p:spPr>
          <a:xfrm flipV="1">
            <a:off x="5348929" y="3353068"/>
            <a:ext cx="1845327" cy="3481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2741563A-F24F-F712-9C43-66AD4F64C5EB}"/>
              </a:ext>
            </a:extLst>
          </p:cNvPr>
          <p:cNvCxnSpPr/>
          <p:nvPr/>
        </p:nvCxnSpPr>
        <p:spPr>
          <a:xfrm>
            <a:off x="5870160" y="2971800"/>
            <a:ext cx="0" cy="79185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88B9C10E-9E03-95F6-038E-A943C0BF65D2}"/>
              </a:ext>
            </a:extLst>
          </p:cNvPr>
          <p:cNvCxnSpPr/>
          <p:nvPr/>
        </p:nvCxnSpPr>
        <p:spPr>
          <a:xfrm>
            <a:off x="6782996" y="2971800"/>
            <a:ext cx="0" cy="79185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E28EE51-649F-4615-8A72-0545A2D1D823}"/>
              </a:ext>
            </a:extLst>
          </p:cNvPr>
          <p:cNvSpPr txBox="1"/>
          <p:nvPr/>
        </p:nvSpPr>
        <p:spPr>
          <a:xfrm>
            <a:off x="4017486" y="6051872"/>
            <a:ext cx="954107" cy="369332"/>
          </a:xfrm>
          <a:prstGeom prst="rect">
            <a:avLst/>
          </a:prstGeom>
          <a:noFill/>
        </p:spPr>
        <p:txBody>
          <a:bodyPr wrap="none" rtlCol="0">
            <a:spAutoFit/>
          </a:bodyPr>
          <a:lstStyle/>
          <a:p>
            <a:r>
              <a:rPr lang="zh-CN" altLang="en-US" dirty="0"/>
              <a:t>图</a:t>
            </a:r>
            <a:r>
              <a:rPr lang="en-US" altLang="zh-CN" dirty="0"/>
              <a:t>12-14</a:t>
            </a:r>
            <a:endParaRPr lang="zh-CN" altLang="en-US" dirty="0"/>
          </a:p>
        </p:txBody>
      </p:sp>
    </p:spTree>
    <p:extLst>
      <p:ext uri="{BB962C8B-B14F-4D97-AF65-F5344CB8AC3E}">
        <p14:creationId xmlns:p14="http://schemas.microsoft.com/office/powerpoint/2010/main" val="2994700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477000" y="6492875"/>
            <a:ext cx="2895600" cy="365125"/>
          </a:xfrm>
        </p:spPr>
        <p:txBody>
          <a:bodyPr/>
          <a:lstStyle/>
          <a:p>
            <a:r>
              <a:rPr lang="en-US" dirty="0"/>
              <a:t>2-27</a:t>
            </a:r>
          </a:p>
        </p:txBody>
      </p:sp>
      <p:sp>
        <p:nvSpPr>
          <p:cNvPr id="4" name="TextBox 3"/>
          <p:cNvSpPr txBox="1"/>
          <p:nvPr/>
        </p:nvSpPr>
        <p:spPr>
          <a:xfrm>
            <a:off x="990600" y="685800"/>
            <a:ext cx="7924800" cy="5666231"/>
          </a:xfrm>
          <a:prstGeom prst="rect">
            <a:avLst/>
          </a:prstGeom>
          <a:noFill/>
        </p:spPr>
        <p:txBody>
          <a:bodyPr wrap="square" rtlCol="0">
            <a:spAutoFit/>
          </a:bodyPr>
          <a:lstStyle/>
          <a:p>
            <a:pPr>
              <a:lnSpc>
                <a:spcPct val="150000"/>
              </a:lnSpc>
            </a:pPr>
            <a:r>
              <a:rPr lang="zh-CN" altLang="en-US" sz="2400" b="1" dirty="0">
                <a:latin typeface="Times New Roman" pitchFamily="18" charset="0"/>
                <a:ea typeface="SimSun" pitchFamily="2" charset="-122"/>
                <a:cs typeface="Times New Roman" pitchFamily="18" charset="0"/>
              </a:rPr>
              <a:t>具体做法：</a:t>
            </a:r>
            <a:endParaRPr lang="en-US" sz="2400" b="1" dirty="0">
              <a:latin typeface="Times New Roman" pitchFamily="18" charset="0"/>
              <a:ea typeface="SimSun" pitchFamily="2" charset="-122"/>
              <a:cs typeface="Times New Roman" pitchFamily="18" charset="0"/>
            </a:endParaRPr>
          </a:p>
          <a:p>
            <a:pPr marL="457200" lvl="0" indent="-457200">
              <a:lnSpc>
                <a:spcPct val="150000"/>
              </a:lnSpc>
            </a:pPr>
            <a:r>
              <a:rPr lang="en-US" altLang="zh-CN" dirty="0">
                <a:latin typeface="Times New Roman" pitchFamily="18" charset="0"/>
                <a:ea typeface="SimSun" pitchFamily="2" charset="-122"/>
                <a:cs typeface="Times New Roman" pitchFamily="18" charset="0"/>
              </a:rPr>
              <a:t>(1)	</a:t>
            </a:r>
            <a:r>
              <a:rPr lang="zh-CN" altLang="en-US" sz="2000" dirty="0">
                <a:latin typeface="Times New Roman" pitchFamily="18" charset="0"/>
                <a:ea typeface="SimSun" pitchFamily="2" charset="-122"/>
                <a:cs typeface="Times New Roman" pitchFamily="18" charset="0"/>
              </a:rPr>
              <a:t>把</a:t>
            </a:r>
            <a:r>
              <a:rPr lang="zh-CN" altLang="en-US" sz="2000" dirty="0">
                <a:highlight>
                  <a:srgbClr val="FFFF00"/>
                </a:highlight>
                <a:latin typeface="Times New Roman" pitchFamily="18" charset="0"/>
                <a:ea typeface="SimSun" pitchFamily="2" charset="-122"/>
                <a:cs typeface="Times New Roman" pitchFamily="18" charset="0"/>
              </a:rPr>
              <a:t>带状区域中的点</a:t>
            </a:r>
            <a:r>
              <a:rPr lang="zh-CN" altLang="en-US" sz="2000" dirty="0">
                <a:latin typeface="Times New Roman" pitchFamily="18" charset="0"/>
                <a:ea typeface="SimSun" pitchFamily="2" charset="-122"/>
                <a:cs typeface="Times New Roman" pitchFamily="18" charset="0"/>
              </a:rPr>
              <a:t>按它们的</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坐标从小到大排序于数组</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[1..</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。这一步可由下面程序完成：</a:t>
            </a:r>
            <a:endParaRPr lang="en-US" sz="3200" dirty="0">
              <a:latin typeface="Times New Roman" pitchFamily="18" charset="0"/>
              <a:ea typeface="SimSun" pitchFamily="2" charset="-122"/>
              <a:cs typeface="Times New Roman" pitchFamily="18" charset="0"/>
            </a:endParaRPr>
          </a:p>
          <a:p>
            <a:pPr marL="457200"/>
            <a:r>
              <a:rPr lang="en-US" sz="2000" b="1" dirty="0">
                <a:latin typeface="Times New Roman" pitchFamily="18" charset="0"/>
                <a:ea typeface="SimSun" pitchFamily="2" charset="-122"/>
                <a:cs typeface="Times New Roman" pitchFamily="18" charset="0"/>
              </a:rPr>
              <a:t>Delta-Selection </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[1..</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[1..</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endParaRPr lang="en-US" sz="3200" dirty="0">
              <a:latin typeface="Times New Roman" pitchFamily="18" charset="0"/>
              <a:ea typeface="SimSun" pitchFamily="2" charset="-122"/>
              <a:cs typeface="Times New Roman" pitchFamily="18" charset="0"/>
            </a:endParaRPr>
          </a:p>
          <a:p>
            <a:pPr lvl="1"/>
            <a:r>
              <a:rPr lang="en-US" sz="2000" i="1" dirty="0" err="1">
                <a:latin typeface="Times New Roman" pitchFamily="18" charset="0"/>
                <a:ea typeface="SimSun" pitchFamily="2" charset="-122"/>
                <a:cs typeface="Times New Roman" pitchFamily="18" charset="0"/>
              </a:rPr>
              <a:t>i</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1</a:t>
            </a:r>
            <a:endParaRPr lang="en-US" sz="3200" dirty="0">
              <a:latin typeface="Times New Roman" pitchFamily="18" charset="0"/>
              <a:ea typeface="SimSun" pitchFamily="2" charset="-122"/>
              <a:cs typeface="Times New Roman" pitchFamily="18" charset="0"/>
            </a:endParaRPr>
          </a:p>
          <a:p>
            <a:pPr lvl="1"/>
            <a:r>
              <a:rPr lang="en-US" sz="2000" b="1" dirty="0">
                <a:latin typeface="Times New Roman" pitchFamily="18" charset="0"/>
                <a:ea typeface="SimSun" pitchFamily="2" charset="-122"/>
                <a:cs typeface="Times New Roman" pitchFamily="18" charset="0"/>
              </a:rPr>
              <a:t>for </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1 </a:t>
            </a:r>
            <a:r>
              <a:rPr lang="en-US" sz="2000" b="1" dirty="0">
                <a:latin typeface="Times New Roman" pitchFamily="18" charset="0"/>
                <a:ea typeface="SimSun" pitchFamily="2" charset="-122"/>
                <a:cs typeface="Times New Roman" pitchFamily="18" charset="0"/>
              </a:rPr>
              <a:t>to</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n</a:t>
            </a:r>
            <a:endParaRPr lang="en-US" sz="3200" dirty="0">
              <a:latin typeface="Times New Roman" pitchFamily="18" charset="0"/>
              <a:ea typeface="SimSun" pitchFamily="2" charset="-122"/>
              <a:cs typeface="Times New Roman" pitchFamily="18" charset="0"/>
            </a:endParaRPr>
          </a:p>
          <a:p>
            <a:pPr lvl="1"/>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u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对应的</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坐标在</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[1..</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中序号</a:t>
            </a:r>
            <a:endParaRPr lang="en-US" sz="3200" dirty="0">
              <a:latin typeface="Times New Roman" pitchFamily="18" charset="0"/>
              <a:ea typeface="SimSun" pitchFamily="2" charset="-122"/>
              <a:cs typeface="Times New Roman" pitchFamily="18" charset="0"/>
            </a:endParaRPr>
          </a:p>
          <a:p>
            <a:pPr lvl="1"/>
            <a:r>
              <a:rPr lang="en-US" sz="2000" dirty="0">
                <a:latin typeface="Times New Roman" pitchFamily="18" charset="0"/>
                <a:ea typeface="SimSun" pitchFamily="2" charset="-122"/>
                <a:cs typeface="Times New Roman" pitchFamily="18" charset="0"/>
              </a:rPr>
              <a:t> 	</a:t>
            </a:r>
            <a:r>
              <a:rPr lang="en-US" sz="2000" b="1" dirty="0">
                <a:latin typeface="Times New Roman" pitchFamily="18" charset="0"/>
                <a:ea typeface="SimSun" pitchFamily="2" charset="-122"/>
                <a:cs typeface="Times New Roman" pitchFamily="18" charset="0"/>
              </a:rPr>
              <a:t>if</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&lt; </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b="1" dirty="0">
                <a:latin typeface="Times New Roman" pitchFamily="18" charset="0"/>
                <a:ea typeface="SimSun" pitchFamily="2" charset="-122"/>
                <a:cs typeface="Times New Roman" pitchFamily="18" charset="0"/>
              </a:rPr>
              <a:t>and</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&lt; </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a:t>
            </a:r>
          </a:p>
          <a:p>
            <a:pPr lvl="1"/>
            <a:r>
              <a:rPr lang="en-US" sz="2000" dirty="0">
                <a:latin typeface="Times New Roman" pitchFamily="18" charset="0"/>
                <a:ea typeface="SimSun" pitchFamily="2" charset="-122"/>
                <a:cs typeface="Times New Roman" pitchFamily="18" charset="0"/>
              </a:rPr>
              <a:t> 				//则</a:t>
            </a:r>
            <a:r>
              <a:rPr lang="zh-CN" altLang="en-US" sz="2000" dirty="0">
                <a:latin typeface="Times New Roman" pitchFamily="18" charset="0"/>
                <a:ea typeface="SimSun" pitchFamily="2" charset="-122"/>
                <a:cs typeface="Times New Roman" pitchFamily="18" charset="0"/>
              </a:rPr>
              <a:t>把在带状区域内点根据</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值排序</a:t>
            </a:r>
            <a:endParaRPr lang="en-US" sz="3200" dirty="0">
              <a:latin typeface="Times New Roman" pitchFamily="18" charset="0"/>
              <a:ea typeface="SimSun" pitchFamily="2" charset="-122"/>
              <a:cs typeface="Times New Roman" pitchFamily="18" charset="0"/>
            </a:endParaRPr>
          </a:p>
          <a:p>
            <a:pPr lvl="1"/>
            <a:r>
              <a:rPr lang="en-US" sz="2000" dirty="0">
                <a:latin typeface="Times New Roman" pitchFamily="18" charset="0"/>
                <a:ea typeface="SimSun" pitchFamily="2" charset="-122"/>
                <a:cs typeface="Times New Roman" pitchFamily="18" charset="0"/>
              </a:rPr>
              <a:t> 		</a:t>
            </a:r>
            <a:r>
              <a:rPr lang="en-US" sz="2000" b="1" dirty="0">
                <a:latin typeface="Times New Roman" pitchFamily="18" charset="0"/>
                <a:ea typeface="SimSun" pitchFamily="2" charset="-122"/>
                <a:cs typeface="Times New Roman" pitchFamily="18" charset="0"/>
              </a:rPr>
              <a:t>then</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a:t>
            </a:r>
            <a:endParaRPr lang="en-US" sz="3200" dirty="0">
              <a:latin typeface="Times New Roman" pitchFamily="18" charset="0"/>
              <a:ea typeface="SimSun" pitchFamily="2" charset="-122"/>
              <a:cs typeface="Times New Roman" pitchFamily="18" charset="0"/>
            </a:endParaRPr>
          </a:p>
          <a:p>
            <a:pPr lvl="1"/>
            <a:r>
              <a:rPr lang="en-US" sz="2000"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i</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i</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+ 1</a:t>
            </a:r>
            <a:endParaRPr lang="en-US" sz="3200" dirty="0">
              <a:latin typeface="Times New Roman" pitchFamily="18" charset="0"/>
              <a:ea typeface="SimSun" pitchFamily="2" charset="-122"/>
              <a:cs typeface="Times New Roman" pitchFamily="18" charset="0"/>
            </a:endParaRPr>
          </a:p>
          <a:p>
            <a:pPr lvl="1"/>
            <a:r>
              <a:rPr lang="en-US" sz="2000" dirty="0">
                <a:latin typeface="Times New Roman" pitchFamily="18" charset="0"/>
                <a:ea typeface="SimSun" pitchFamily="2" charset="-122"/>
                <a:cs typeface="Times New Roman" pitchFamily="18" charset="0"/>
              </a:rPr>
              <a:t>   	</a:t>
            </a:r>
            <a:r>
              <a:rPr lang="en-US" sz="2000" b="1" dirty="0" err="1">
                <a:latin typeface="Times New Roman" pitchFamily="18" charset="0"/>
                <a:ea typeface="SimSun" pitchFamily="2" charset="-122"/>
                <a:cs typeface="Times New Roman" pitchFamily="18" charset="0"/>
              </a:rPr>
              <a:t>endif</a:t>
            </a:r>
            <a:endParaRPr lang="en-US" sz="3200" dirty="0">
              <a:latin typeface="Times New Roman" pitchFamily="18" charset="0"/>
              <a:ea typeface="SimSun" pitchFamily="2" charset="-122"/>
              <a:cs typeface="Times New Roman" pitchFamily="18" charset="0"/>
            </a:endParaRPr>
          </a:p>
          <a:p>
            <a:pPr lvl="1"/>
            <a:r>
              <a:rPr lang="en-US" sz="2000" b="1" dirty="0" err="1">
                <a:latin typeface="Times New Roman" pitchFamily="18" charset="0"/>
                <a:ea typeface="SimSun" pitchFamily="2" charset="-122"/>
                <a:cs typeface="Times New Roman" pitchFamily="18" charset="0"/>
              </a:rPr>
              <a:t>endfor</a:t>
            </a:r>
            <a:endParaRPr lang="en-US" sz="3200" dirty="0">
              <a:latin typeface="Times New Roman" pitchFamily="18" charset="0"/>
              <a:ea typeface="SimSun" pitchFamily="2" charset="-122"/>
              <a:cs typeface="Times New Roman" pitchFamily="18" charset="0"/>
            </a:endParaRPr>
          </a:p>
          <a:p>
            <a:pPr lvl="1"/>
            <a:r>
              <a:rPr lang="en-US" sz="2000" i="1" dirty="0">
                <a:latin typeface="Times New Roman" pitchFamily="18" charset="0"/>
                <a:ea typeface="SimSun" pitchFamily="2" charset="-122"/>
                <a:cs typeface="Times New Roman" pitchFamily="18" charset="0"/>
              </a:rPr>
              <a:t>m </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i</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1 				//</a:t>
            </a:r>
            <a:r>
              <a:rPr lang="zh-CN" altLang="en-US" sz="2000" dirty="0">
                <a:latin typeface="Times New Roman" pitchFamily="18" charset="0"/>
                <a:ea typeface="SimSun" pitchFamily="2" charset="-122"/>
                <a:cs typeface="Times New Roman" pitchFamily="18" charset="0"/>
              </a:rPr>
              <a:t>带状区域内有</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个点</a:t>
            </a:r>
            <a:endParaRPr lang="en-US" sz="3200" dirty="0">
              <a:latin typeface="Times New Roman" pitchFamily="18" charset="0"/>
              <a:ea typeface="SimSun" pitchFamily="2" charset="-122"/>
              <a:cs typeface="Times New Roman" pitchFamily="18" charset="0"/>
            </a:endParaRPr>
          </a:p>
          <a:p>
            <a:pPr lvl="1"/>
            <a:r>
              <a:rPr lang="en-US" sz="2000" b="1" dirty="0">
                <a:latin typeface="Times New Roman" pitchFamily="18" charset="0"/>
                <a:ea typeface="SimSun" pitchFamily="2" charset="-122"/>
                <a:cs typeface="Times New Roman" pitchFamily="18" charset="0"/>
              </a:rPr>
              <a:t>End</a:t>
            </a:r>
            <a:endParaRPr lang="en-US" sz="3200" dirty="0">
              <a:latin typeface="Times New Roman" pitchFamily="18" charset="0"/>
              <a:ea typeface="SimSun" pitchFamily="2" charset="-122"/>
              <a:cs typeface="Times New Roman" pitchFamily="18" charset="0"/>
            </a:endParaRPr>
          </a:p>
          <a:p>
            <a:pPr>
              <a:lnSpc>
                <a:spcPct val="150000"/>
              </a:lnSpc>
            </a:pPr>
            <a:r>
              <a:rPr lang="zh-CN" altLang="en-US" sz="2000" dirty="0">
                <a:latin typeface="Times New Roman" pitchFamily="18" charset="0"/>
                <a:ea typeface="SimSun" pitchFamily="2" charset="-122"/>
                <a:cs typeface="Times New Roman" pitchFamily="18" charset="0"/>
              </a:rPr>
              <a:t>显然</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[1..</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是一个从小到大排好序的序列。</a:t>
            </a:r>
            <a:endParaRPr lang="en-US" sz="28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744527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3900" y="914400"/>
            <a:ext cx="7696200" cy="4800600"/>
          </a:xfrm>
        </p:spPr>
        <p:txBody>
          <a:bodyPr>
            <a:normAutofit/>
          </a:bodyPr>
          <a:lstStyle/>
          <a:p>
            <a:pPr algn="l"/>
            <a:r>
              <a:rPr lang="en-US" sz="2800" b="1" dirty="0">
                <a:solidFill>
                  <a:schemeClr val="tx1"/>
                </a:solidFill>
                <a:latin typeface="Times New Roman" pitchFamily="18" charset="0"/>
                <a:cs typeface="Times New Roman" pitchFamily="18" charset="0"/>
              </a:rPr>
              <a:t>2.1</a:t>
            </a:r>
            <a:r>
              <a:rPr lang="en-US" sz="2800" b="1" dirty="0">
                <a:solidFill>
                  <a:schemeClr val="tx1"/>
                </a:solidFill>
              </a:rPr>
              <a:t>	</a:t>
            </a:r>
            <a:r>
              <a:rPr lang="zh-CN" altLang="en-US" sz="2800" b="1" dirty="0">
                <a:solidFill>
                  <a:schemeClr val="tx1"/>
                </a:solidFill>
              </a:rPr>
              <a:t>分治法原理</a:t>
            </a:r>
            <a:r>
              <a:rPr lang="en-US" altLang="zh-CN" sz="2800" dirty="0">
                <a:solidFill>
                  <a:schemeClr val="tx1"/>
                </a:solidFill>
              </a:rPr>
              <a:t> </a:t>
            </a:r>
            <a:r>
              <a:rPr lang="zh-CN" altLang="en-US" sz="2800" dirty="0">
                <a:solidFill>
                  <a:schemeClr val="tx1"/>
                </a:solidFill>
              </a:rPr>
              <a:t>（</a:t>
            </a:r>
            <a:r>
              <a:rPr lang="en-US" altLang="zh-CN" sz="2800" dirty="0">
                <a:solidFill>
                  <a:schemeClr val="tx1"/>
                </a:solidFill>
              </a:rPr>
              <a:t>2/2</a:t>
            </a:r>
            <a:r>
              <a:rPr lang="zh-CN" altLang="en-US" sz="2800" dirty="0">
                <a:solidFill>
                  <a:schemeClr val="tx1"/>
                </a:solidFill>
              </a:rPr>
              <a:t>） </a:t>
            </a:r>
            <a:r>
              <a:rPr lang="en-US" altLang="zh-CN" sz="2800" dirty="0">
                <a:solidFill>
                  <a:schemeClr val="tx1"/>
                </a:solidFill>
              </a:rPr>
              <a:t>	</a:t>
            </a:r>
          </a:p>
          <a:p>
            <a:pPr algn="l"/>
            <a:endParaRPr lang="en-US" altLang="zh-CN" sz="2400" dirty="0">
              <a:solidFill>
                <a:schemeClr val="tx1"/>
              </a:solidFill>
            </a:endParaRPr>
          </a:p>
          <a:p>
            <a:pPr algn="l"/>
            <a:r>
              <a:rPr lang="zh-CN" altLang="en-US" sz="2400" dirty="0">
                <a:solidFill>
                  <a:schemeClr val="tx1"/>
                </a:solidFill>
              </a:rPr>
              <a:t>讲明三件事：</a:t>
            </a:r>
            <a:endParaRPr lang="en-US" sz="2400" dirty="0">
              <a:solidFill>
                <a:schemeClr val="tx1"/>
              </a:solidFill>
            </a:endParaRPr>
          </a:p>
          <a:p>
            <a:pPr marL="914400" lvl="0" indent="-914400" algn="l">
              <a:spcBef>
                <a:spcPts val="1200"/>
              </a:spcBef>
            </a:pPr>
            <a:r>
              <a:rPr lang="zh-CN" altLang="en-US" sz="2400" dirty="0">
                <a:solidFill>
                  <a:schemeClr val="tx1"/>
                </a:solidFill>
                <a:sym typeface="Symbol"/>
              </a:rPr>
              <a:t></a:t>
            </a:r>
            <a:r>
              <a:rPr lang="en-US" altLang="zh-CN" sz="2400" dirty="0">
                <a:solidFill>
                  <a:schemeClr val="tx1"/>
                </a:solidFill>
                <a:sym typeface="Symbol"/>
              </a:rPr>
              <a:t> </a:t>
            </a:r>
            <a:r>
              <a:rPr lang="zh-CN" altLang="en-US" sz="2400" dirty="0">
                <a:solidFill>
                  <a:srgbClr val="0000FF"/>
                </a:solidFill>
                <a:effectLst>
                  <a:outerShdw blurRad="38100" dist="38100" dir="2700000" algn="tl">
                    <a:srgbClr val="C0C0C0"/>
                  </a:outerShdw>
                </a:effectLst>
                <a:latin typeface="华文细黑" pitchFamily="2" charset="-122"/>
                <a:ea typeface="华文细黑" pitchFamily="2" charset="-122"/>
              </a:rPr>
              <a:t>底</a:t>
            </a:r>
            <a:r>
              <a:rPr lang="zh-CN" altLang="en-US" sz="2400" dirty="0">
                <a:solidFill>
                  <a:schemeClr val="tx1"/>
                </a:solidFill>
              </a:rPr>
              <a:t>：</a:t>
            </a:r>
            <a:r>
              <a:rPr lang="en-US" altLang="zh-CN" sz="2400" dirty="0">
                <a:solidFill>
                  <a:schemeClr val="tx1"/>
                </a:solidFill>
              </a:rPr>
              <a:t>	</a:t>
            </a:r>
            <a:r>
              <a:rPr lang="zh-CN" altLang="en-US" sz="2400" dirty="0">
                <a:solidFill>
                  <a:schemeClr val="tx1"/>
                </a:solidFill>
              </a:rPr>
              <a:t>对足够小的输入规模，如何直接解出。</a:t>
            </a:r>
            <a:endParaRPr lang="en-US" sz="2400" dirty="0">
              <a:solidFill>
                <a:schemeClr val="tx1"/>
              </a:solidFill>
            </a:endParaRPr>
          </a:p>
          <a:p>
            <a:pPr marL="914400" lvl="0" indent="-914400" algn="l">
              <a:spcBef>
                <a:spcPts val="1200"/>
              </a:spcBef>
            </a:pPr>
            <a:r>
              <a:rPr lang="zh-CN" altLang="en-US" sz="2400" dirty="0">
                <a:solidFill>
                  <a:schemeClr val="tx1"/>
                </a:solidFill>
                <a:sym typeface="Symbol"/>
              </a:rPr>
              <a:t> </a:t>
            </a:r>
            <a:r>
              <a:rPr lang="zh-CN" altLang="en-US" sz="2400" dirty="0">
                <a:solidFill>
                  <a:srgbClr val="0000FF"/>
                </a:solidFill>
                <a:effectLst>
                  <a:outerShdw blurRad="38100" dist="38100" dir="2700000" algn="tl">
                    <a:srgbClr val="C0C0C0"/>
                  </a:outerShdw>
                </a:effectLst>
                <a:latin typeface="华文细黑" pitchFamily="2" charset="-122"/>
                <a:ea typeface="华文细黑" pitchFamily="2" charset="-122"/>
              </a:rPr>
              <a:t>分</a:t>
            </a:r>
            <a:r>
              <a:rPr lang="zh-CN" altLang="en-US" sz="2400" dirty="0">
                <a:solidFill>
                  <a:schemeClr val="tx1"/>
                </a:solidFill>
              </a:rPr>
              <a:t>： 如何将输入规模</a:t>
            </a:r>
            <a:r>
              <a:rPr lang="zh-CN" altLang="en-US" sz="2400" dirty="0">
                <a:solidFill>
                  <a:schemeClr val="tx1"/>
                </a:solidFill>
                <a:latin typeface="Times New Roman" pitchFamily="18" charset="0"/>
                <a:cs typeface="Times New Roman" pitchFamily="18" charset="0"/>
              </a:rPr>
              <a:t>为 </a:t>
            </a:r>
            <a:r>
              <a:rPr lang="en-US" sz="2400" i="1" dirty="0">
                <a:solidFill>
                  <a:schemeClr val="tx1"/>
                </a:solidFill>
                <a:latin typeface="Times New Roman" pitchFamily="18" charset="0"/>
                <a:cs typeface="Times New Roman" pitchFamily="18" charset="0"/>
              </a:rPr>
              <a:t>n </a:t>
            </a:r>
            <a:r>
              <a:rPr lang="zh-CN" altLang="en-US" sz="2400" dirty="0">
                <a:solidFill>
                  <a:schemeClr val="tx1"/>
                </a:solidFill>
              </a:rPr>
              <a:t>的问题分解为规模小一些的子问题。</a:t>
            </a:r>
            <a:r>
              <a:rPr lang="zh-CN" altLang="en-US" sz="2400" u="heavy" dirty="0">
                <a:solidFill>
                  <a:schemeClr val="tx1"/>
                </a:solidFill>
                <a:uFill>
                  <a:solidFill>
                    <a:srgbClr val="FF0000"/>
                  </a:solidFill>
                </a:uFill>
              </a:rPr>
              <a:t>子问题在形式上与原问题完全相同，只是规模小一些</a:t>
            </a:r>
            <a:r>
              <a:rPr lang="zh-CN" altLang="en-US" sz="2400" dirty="0">
                <a:solidFill>
                  <a:schemeClr val="tx1"/>
                </a:solidFill>
              </a:rPr>
              <a:t>。</a:t>
            </a:r>
            <a:endParaRPr lang="en-US" sz="2400" dirty="0">
              <a:solidFill>
                <a:schemeClr val="tx1"/>
              </a:solidFill>
            </a:endParaRPr>
          </a:p>
          <a:p>
            <a:pPr marL="914400" lvl="0" indent="-914400" algn="l">
              <a:spcBef>
                <a:spcPts val="1200"/>
              </a:spcBef>
            </a:pPr>
            <a:r>
              <a:rPr lang="zh-CN" altLang="en-US" sz="2400" dirty="0">
                <a:solidFill>
                  <a:schemeClr val="tx1"/>
                </a:solidFill>
                <a:sym typeface="Symbol"/>
              </a:rPr>
              <a:t> </a:t>
            </a:r>
            <a:r>
              <a:rPr lang="zh-CN" altLang="en-US" sz="2400" dirty="0">
                <a:solidFill>
                  <a:srgbClr val="0000FF"/>
                </a:solidFill>
                <a:effectLst>
                  <a:outerShdw blurRad="38100" dist="38100" dir="2700000" algn="tl">
                    <a:srgbClr val="C0C0C0"/>
                  </a:outerShdw>
                </a:effectLst>
                <a:latin typeface="华文细黑" pitchFamily="2" charset="-122"/>
                <a:ea typeface="华文细黑" pitchFamily="2" charset="-122"/>
              </a:rPr>
              <a:t>合</a:t>
            </a:r>
            <a:r>
              <a:rPr lang="zh-CN" altLang="en-US" sz="2400" dirty="0">
                <a:solidFill>
                  <a:schemeClr val="tx1"/>
                </a:solidFill>
              </a:rPr>
              <a:t>：如何通过各个子问题的解获得原问题的解。</a:t>
            </a:r>
            <a:endParaRPr lang="en-US" sz="2400" dirty="0">
              <a:solidFill>
                <a:schemeClr val="tx1"/>
              </a:solidFill>
            </a:endParaRPr>
          </a:p>
          <a:p>
            <a:pPr marL="914400" indent="-914400" algn="l"/>
            <a:endParaRPr lang="en-US" sz="2400" dirty="0"/>
          </a:p>
        </p:txBody>
      </p:sp>
      <p:sp>
        <p:nvSpPr>
          <p:cNvPr id="4" name="Footer Placeholder 3"/>
          <p:cNvSpPr>
            <a:spLocks noGrp="1"/>
          </p:cNvSpPr>
          <p:nvPr>
            <p:ph type="ftr" sz="quarter" idx="11"/>
          </p:nvPr>
        </p:nvSpPr>
        <p:spPr/>
        <p:txBody>
          <a:bodyPr/>
          <a:lstStyle/>
          <a:p>
            <a:r>
              <a:rPr lang="en-US" dirty="0"/>
              <a:t>2-</a:t>
            </a:r>
            <a:fld id="{DECBA994-0F1E-4A86-942E-FEC68F235D3B}" type="slidenum">
              <a:rPr lang="en-US" smtClean="0"/>
              <a:t>3</a:t>
            </a:fld>
            <a:endParaRPr lang="en-US" dirty="0"/>
          </a:p>
        </p:txBody>
      </p:sp>
      <p:sp>
        <p:nvSpPr>
          <p:cNvPr id="7" name="文本框 6">
            <a:extLst>
              <a:ext uri="{FF2B5EF4-FFF2-40B4-BE49-F238E27FC236}">
                <a16:creationId xmlns:a16="http://schemas.microsoft.com/office/drawing/2014/main" id="{D117DFDC-90AF-434C-AD01-EB9D6DBFA0AA}"/>
              </a:ext>
            </a:extLst>
          </p:cNvPr>
          <p:cNvSpPr txBox="1"/>
          <p:nvPr/>
        </p:nvSpPr>
        <p:spPr>
          <a:xfrm>
            <a:off x="152400" y="6348514"/>
            <a:ext cx="8839200" cy="400110"/>
          </a:xfrm>
          <a:prstGeom prst="rect">
            <a:avLst/>
          </a:prstGeom>
          <a:solidFill>
            <a:srgbClr val="FFC000"/>
          </a:solidFill>
          <a:ln w="38100">
            <a:solidFill>
              <a:schemeClr val="tx1"/>
            </a:solidFill>
          </a:ln>
        </p:spPr>
        <p:txBody>
          <a:bodyPr wrap="square">
            <a:spAutoFit/>
          </a:bodyPr>
          <a:lstStyle/>
          <a:p>
            <a:pPr algn="ctr"/>
            <a:r>
              <a:rPr lang="zh-CN" altLang="en-US" sz="2000" dirty="0"/>
              <a:t>分治法：子问题之间</a:t>
            </a:r>
            <a:r>
              <a:rPr lang="zh-CN" altLang="en-US" sz="2000" dirty="0">
                <a:solidFill>
                  <a:srgbClr val="FF0000"/>
                </a:solidFill>
              </a:rPr>
              <a:t>互不相交、相互独立</a:t>
            </a:r>
            <a:r>
              <a:rPr lang="zh-CN" altLang="en-US" sz="2000" dirty="0"/>
              <a:t>，每一个子问题都是一个全新的问题</a:t>
            </a:r>
            <a:endParaRPr lang="en-US" sz="2000" dirty="0"/>
          </a:p>
        </p:txBody>
      </p:sp>
    </p:spTree>
    <p:extLst>
      <p:ext uri="{BB962C8B-B14F-4D97-AF65-F5344CB8AC3E}">
        <p14:creationId xmlns:p14="http://schemas.microsoft.com/office/powerpoint/2010/main" val="209670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12-52</a:t>
            </a:r>
          </a:p>
        </p:txBody>
      </p:sp>
      <p:sp>
        <p:nvSpPr>
          <p:cNvPr id="3" name="TextBox 2"/>
          <p:cNvSpPr txBox="1"/>
          <p:nvPr/>
        </p:nvSpPr>
        <p:spPr>
          <a:xfrm>
            <a:off x="381000" y="609600"/>
            <a:ext cx="8610600" cy="2896306"/>
          </a:xfrm>
          <a:prstGeom prst="rect">
            <a:avLst/>
          </a:prstGeom>
          <a:noFill/>
        </p:spPr>
        <p:txBody>
          <a:bodyPr wrap="square" rtlCol="0">
            <a:spAutoFit/>
          </a:bodyPr>
          <a:lstStyle/>
          <a:p>
            <a:pPr marL="457200" lvl="0" indent="-457200" algn="just">
              <a:lnSpc>
                <a:spcPct val="150000"/>
              </a:lnSpc>
              <a:buAutoNum type="arabicParenBoth" startAt="2"/>
            </a:pPr>
            <a:r>
              <a:rPr lang="zh-CN" altLang="en-US" dirty="0">
                <a:latin typeface="Times New Roman" pitchFamily="18" charset="0"/>
                <a:ea typeface="SimSun" pitchFamily="2" charset="-122"/>
                <a:cs typeface="Times New Roman" pitchFamily="18" charset="0"/>
              </a:rPr>
              <a:t>逐点检查</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 看是否有</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&lt;</a:t>
            </a:r>
            <a:r>
              <a:rPr lang="en-US" i="1" dirty="0">
                <a:latin typeface="Times New Roman" pitchFamily="18" charset="0"/>
                <a:ea typeface="SimSun" pitchFamily="2" charset="-122"/>
                <a:cs typeface="Times New Roman" pitchFamily="18" charset="0"/>
              </a:rPr>
              <a:t> j</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，使得对应两点间距离小于</a:t>
            </a:r>
            <a:r>
              <a:rPr lang="en-US" i="1"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914400" lvl="0" indent="-457200" algn="just">
              <a:lnSpc>
                <a:spcPct val="125000"/>
              </a:lnSpc>
              <a:buFont typeface="Symbol" pitchFamily="18" charset="2"/>
              <a:buChar char="·"/>
            </a:pP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对应的点是</a:t>
            </a:r>
            <a:r>
              <a:rPr lang="en-US" i="1"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，它的</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坐标是</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，如下图所示，我们只需检查以直线</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 </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 </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，和</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 </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所围成的</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的矩形中的点与</a:t>
            </a:r>
            <a:r>
              <a:rPr lang="en-US" i="1"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的距离即可。</a:t>
            </a:r>
            <a:endParaRPr lang="en-US" altLang="zh-CN" dirty="0">
              <a:latin typeface="Times New Roman" pitchFamily="18" charset="0"/>
              <a:ea typeface="SimSun" pitchFamily="2" charset="-122"/>
              <a:cs typeface="Times New Roman" pitchFamily="18" charset="0"/>
            </a:endParaRPr>
          </a:p>
          <a:p>
            <a:pPr marL="914400" lvl="0" indent="-457200" algn="just">
              <a:lnSpc>
                <a:spcPct val="125000"/>
              </a:lnSpc>
              <a:buFont typeface="Symbol" pitchFamily="18" charset="2"/>
              <a:buChar char="·"/>
            </a:pPr>
            <a:r>
              <a:rPr lang="zh-CN" altLang="en-US" dirty="0">
                <a:latin typeface="Times New Roman" pitchFamily="18" charset="0"/>
                <a:ea typeface="SimSun" pitchFamily="2" charset="-122"/>
                <a:cs typeface="Times New Roman" pitchFamily="18" charset="0"/>
              </a:rPr>
              <a:t>在矩形的左半部的</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的正方形中，</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中最多可以有</a:t>
            </a:r>
            <a:r>
              <a:rPr lang="en-US" dirty="0">
                <a:latin typeface="Times New Roman" pitchFamily="18" charset="0"/>
                <a:ea typeface="SimSun" pitchFamily="2" charset="-122"/>
                <a:cs typeface="Times New Roman" pitchFamily="18" charset="0"/>
              </a:rPr>
              <a:t>4</a:t>
            </a:r>
            <a:r>
              <a:rPr lang="zh-CN" altLang="en-US" dirty="0">
                <a:latin typeface="Times New Roman" pitchFamily="18" charset="0"/>
                <a:ea typeface="SimSun" pitchFamily="2" charset="-122"/>
                <a:cs typeface="Times New Roman" pitchFamily="18" charset="0"/>
              </a:rPr>
              <a:t>个点落在这个正方形中。</a:t>
            </a:r>
            <a:endParaRPr lang="en-US" altLang="zh-CN" dirty="0">
              <a:latin typeface="Times New Roman" pitchFamily="18" charset="0"/>
              <a:ea typeface="SimSun" pitchFamily="2" charset="-122"/>
              <a:cs typeface="Times New Roman" pitchFamily="18" charset="0"/>
            </a:endParaRPr>
          </a:p>
          <a:p>
            <a:pPr marL="1371600" lvl="1" indent="-457200" algn="just">
              <a:lnSpc>
                <a:spcPct val="125000"/>
              </a:lnSpc>
              <a:buFont typeface="Wingdings" panose="05000000000000000000" pitchFamily="2" charset="2"/>
              <a:buChar char="v"/>
            </a:pPr>
            <a:r>
              <a:rPr lang="zh-CN" altLang="en-US" dirty="0">
                <a:latin typeface="Times New Roman" pitchFamily="18" charset="0"/>
                <a:ea typeface="SimSun" pitchFamily="2" charset="-122"/>
                <a:cs typeface="Times New Roman" pitchFamily="18" charset="0"/>
                <a:sym typeface="Symbol"/>
              </a:rPr>
              <a:t>可以把左半部分切割成</a:t>
            </a:r>
            <a:r>
              <a:rPr lang="en-US" altLang="zh-CN" dirty="0">
                <a:latin typeface="Times New Roman" pitchFamily="18" charset="0"/>
                <a:ea typeface="SimSun" pitchFamily="2" charset="-122"/>
                <a:cs typeface="Times New Roman" pitchFamily="18" charset="0"/>
                <a:sym typeface="Symbol"/>
              </a:rPr>
              <a:t>4</a:t>
            </a:r>
            <a:r>
              <a:rPr lang="zh-CN" altLang="en-US" dirty="0">
                <a:latin typeface="Times New Roman" pitchFamily="18" charset="0"/>
                <a:ea typeface="SimSun" pitchFamily="2" charset="-122"/>
                <a:cs typeface="Times New Roman" pitchFamily="18" charset="0"/>
                <a:sym typeface="Symbol"/>
              </a:rPr>
              <a:t>个</a:t>
            </a:r>
            <a:r>
              <a:rPr lang="en-US" dirty="0">
                <a:latin typeface="Times New Roman" pitchFamily="18" charset="0"/>
                <a:ea typeface="SimSun" pitchFamily="2" charset="-122"/>
                <a:cs typeface="Times New Roman" pitchFamily="18" charset="0"/>
                <a:sym typeface="Symbol"/>
              </a:rPr>
              <a:t>/2</a:t>
            </a:r>
            <a:r>
              <a:rPr lang="en-US" dirty="0">
                <a:latin typeface="Times New Roman" pitchFamily="18" charset="0"/>
                <a:ea typeface="SimSun" pitchFamily="2" charset="-122"/>
                <a:cs typeface="Times New Roman" pitchFamily="18" charset="0"/>
                <a:sym typeface="Symbol" panose="05050102010706020507" pitchFamily="18" charset="2"/>
              </a:rPr>
              <a:t></a:t>
            </a:r>
            <a:r>
              <a:rPr lang="en-US" dirty="0">
                <a:latin typeface="Times New Roman" pitchFamily="18" charset="0"/>
                <a:ea typeface="SimSun" pitchFamily="2" charset="-122"/>
                <a:cs typeface="Times New Roman" pitchFamily="18" charset="0"/>
                <a:sym typeface="Symbol"/>
              </a:rPr>
              <a:t> /2</a:t>
            </a:r>
            <a:r>
              <a:rPr lang="zh-CN" altLang="en-US" dirty="0">
                <a:latin typeface="Times New Roman" pitchFamily="18" charset="0"/>
                <a:ea typeface="SimSun" pitchFamily="2" charset="-122"/>
                <a:cs typeface="Times New Roman" pitchFamily="18" charset="0"/>
                <a:sym typeface="Symbol"/>
              </a:rPr>
              <a:t>的小正方形，则每个小正方形里最多只能有一个点</a:t>
            </a:r>
            <a:r>
              <a:rPr lang="en-US" altLang="zh-CN"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sym typeface="Symbol"/>
              </a:rPr>
              <a:t>因为小正方形对角线才</a:t>
            </a:r>
            <a:r>
              <a:rPr lang="en-US" altLang="zh-CN" dirty="0">
                <a:latin typeface="Times New Roman" pitchFamily="18" charset="0"/>
                <a:ea typeface="SimSun" pitchFamily="2" charset="-122"/>
                <a:cs typeface="Times New Roman" pitchFamily="18" charset="0"/>
                <a:sym typeface="Symbol"/>
              </a:rPr>
              <a:t>sqrt(2)</a:t>
            </a:r>
            <a:r>
              <a:rPr lang="en-US" dirty="0">
                <a:latin typeface="Times New Roman" pitchFamily="18" charset="0"/>
                <a:ea typeface="SimSun" pitchFamily="2" charset="-122"/>
                <a:cs typeface="Times New Roman" pitchFamily="18" charset="0"/>
                <a:sym typeface="Symbol" panose="05050102010706020507" pitchFamily="18" charset="2"/>
              </a:rPr>
              <a:t> </a:t>
            </a:r>
            <a:r>
              <a:rPr lang="en-US" dirty="0">
                <a:latin typeface="Times New Roman" pitchFamily="18" charset="0"/>
                <a:ea typeface="SimSun" pitchFamily="2" charset="-122"/>
                <a:cs typeface="Times New Roman" pitchFamily="18" charset="0"/>
                <a:sym typeface="Symbol"/>
              </a:rPr>
              <a:t> /2 &lt; </a:t>
            </a:r>
            <a:r>
              <a:rPr lang="en-US" altLang="zh-CN" dirty="0">
                <a:latin typeface="Times New Roman" pitchFamily="18" charset="0"/>
                <a:ea typeface="SimSun" pitchFamily="2" charset="-122"/>
                <a:cs typeface="Times New Roman" pitchFamily="18" charset="0"/>
                <a:sym typeface="Symbol"/>
              </a:rPr>
              <a:t>】.</a:t>
            </a:r>
            <a:endParaRPr lang="en-US" altLang="zh-CN" dirty="0">
              <a:latin typeface="Times New Roman" pitchFamily="18" charset="0"/>
              <a:ea typeface="SimSun" pitchFamily="2" charset="-122"/>
              <a:cs typeface="Times New Roman" pitchFamily="18" charset="0"/>
            </a:endParaRPr>
          </a:p>
        </p:txBody>
      </p:sp>
      <p:grpSp>
        <p:nvGrpSpPr>
          <p:cNvPr id="16" name="组合 15">
            <a:extLst>
              <a:ext uri="{FF2B5EF4-FFF2-40B4-BE49-F238E27FC236}">
                <a16:creationId xmlns:a16="http://schemas.microsoft.com/office/drawing/2014/main" id="{8AC19777-CD34-5FE4-F347-19892ACEEBA6}"/>
              </a:ext>
            </a:extLst>
          </p:cNvPr>
          <p:cNvGrpSpPr/>
          <p:nvPr/>
        </p:nvGrpSpPr>
        <p:grpSpPr>
          <a:xfrm>
            <a:off x="3230186" y="3657600"/>
            <a:ext cx="3303963" cy="3115381"/>
            <a:chOff x="3230186" y="3657600"/>
            <a:chExt cx="3303963" cy="3115381"/>
          </a:xfrm>
        </p:grpSpPr>
        <p:pic>
          <p:nvPicPr>
            <p:cNvPr id="7" name="图片 6">
              <a:extLst>
                <a:ext uri="{FF2B5EF4-FFF2-40B4-BE49-F238E27FC236}">
                  <a16:creationId xmlns:a16="http://schemas.microsoft.com/office/drawing/2014/main" id="{12EA6386-03D6-97D1-FEF8-9DD28039DF5B}"/>
                </a:ext>
              </a:extLst>
            </p:cNvPr>
            <p:cNvPicPr>
              <a:picLocks noChangeAspect="1"/>
            </p:cNvPicPr>
            <p:nvPr/>
          </p:nvPicPr>
          <p:blipFill>
            <a:blip r:embed="rId2"/>
            <a:stretch>
              <a:fillRect/>
            </a:stretch>
          </p:blipFill>
          <p:spPr>
            <a:xfrm>
              <a:off x="3230186" y="3657600"/>
              <a:ext cx="3303963" cy="3115381"/>
            </a:xfrm>
            <a:prstGeom prst="rect">
              <a:avLst/>
            </a:prstGeom>
          </p:spPr>
        </p:pic>
        <p:cxnSp>
          <p:nvCxnSpPr>
            <p:cNvPr id="9" name="直接连接符 8">
              <a:extLst>
                <a:ext uri="{FF2B5EF4-FFF2-40B4-BE49-F238E27FC236}">
                  <a16:creationId xmlns:a16="http://schemas.microsoft.com/office/drawing/2014/main" id="{19230015-2B00-F2FC-0272-9BB76A446141}"/>
                </a:ext>
              </a:extLst>
            </p:cNvPr>
            <p:cNvCxnSpPr>
              <a:cxnSpLocks/>
            </p:cNvCxnSpPr>
            <p:nvPr/>
          </p:nvCxnSpPr>
          <p:spPr>
            <a:xfrm>
              <a:off x="4114800" y="4816230"/>
              <a:ext cx="1524000" cy="0"/>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1719B78-528B-9C99-1151-72785DD849C4}"/>
                </a:ext>
              </a:extLst>
            </p:cNvPr>
            <p:cNvCxnSpPr>
              <a:cxnSpLocks/>
            </p:cNvCxnSpPr>
            <p:nvPr/>
          </p:nvCxnSpPr>
          <p:spPr>
            <a:xfrm>
              <a:off x="4527060" y="4465515"/>
              <a:ext cx="0" cy="701430"/>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5313B4C-D017-1EA8-197E-DED63F78EB9C}"/>
                </a:ext>
              </a:extLst>
            </p:cNvPr>
            <p:cNvCxnSpPr>
              <a:cxnSpLocks/>
            </p:cNvCxnSpPr>
            <p:nvPr/>
          </p:nvCxnSpPr>
          <p:spPr>
            <a:xfrm>
              <a:off x="5257800" y="4465515"/>
              <a:ext cx="0" cy="701430"/>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grpSp>
      <p:sp>
        <p:nvSpPr>
          <p:cNvPr id="5" name="文本框 4">
            <a:extLst>
              <a:ext uri="{FF2B5EF4-FFF2-40B4-BE49-F238E27FC236}">
                <a16:creationId xmlns:a16="http://schemas.microsoft.com/office/drawing/2014/main" id="{CDABB4B5-9ACD-266D-158D-C6A413A09CE1}"/>
              </a:ext>
            </a:extLst>
          </p:cNvPr>
          <p:cNvSpPr txBox="1"/>
          <p:nvPr/>
        </p:nvSpPr>
        <p:spPr>
          <a:xfrm>
            <a:off x="304800" y="3505906"/>
            <a:ext cx="8184661" cy="1442061"/>
          </a:xfrm>
          <a:prstGeom prst="rect">
            <a:avLst/>
          </a:prstGeom>
          <a:noFill/>
        </p:spPr>
        <p:txBody>
          <a:bodyPr wrap="square">
            <a:spAutoFit/>
          </a:bodyPr>
          <a:lstStyle/>
          <a:p>
            <a:pPr marL="914400" lvl="0" indent="-457200" algn="just">
              <a:lnSpc>
                <a:spcPct val="125000"/>
              </a:lnSpc>
              <a:buFont typeface="Symbol" pitchFamily="18" charset="2"/>
              <a:buChar char="·"/>
            </a:pPr>
            <a:r>
              <a:rPr lang="zh-CN" altLang="en-US" dirty="0">
                <a:latin typeface="Times New Roman" pitchFamily="18" charset="0"/>
                <a:ea typeface="SimSun" pitchFamily="2" charset="-122"/>
                <a:cs typeface="Times New Roman" pitchFamily="18" charset="0"/>
              </a:rPr>
              <a:t>同理，</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中最多可以有</a:t>
            </a:r>
            <a:r>
              <a:rPr lang="en-US" dirty="0">
                <a:latin typeface="Times New Roman" pitchFamily="18" charset="0"/>
                <a:ea typeface="SimSun" pitchFamily="2" charset="-122"/>
                <a:cs typeface="Times New Roman" pitchFamily="18" charset="0"/>
              </a:rPr>
              <a:t>4</a:t>
            </a:r>
            <a:r>
              <a:rPr lang="zh-CN" altLang="en-US" dirty="0">
                <a:latin typeface="Times New Roman" pitchFamily="18" charset="0"/>
                <a:ea typeface="SimSun" pitchFamily="2" charset="-122"/>
                <a:cs typeface="Times New Roman" pitchFamily="18" charset="0"/>
              </a:rPr>
              <a:t>个点落在右半部的</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的正方形中。</a:t>
            </a:r>
            <a:endParaRPr lang="en-US" altLang="zh-CN" dirty="0">
              <a:latin typeface="Times New Roman" pitchFamily="18" charset="0"/>
              <a:ea typeface="SimSun" pitchFamily="2" charset="-122"/>
              <a:cs typeface="Times New Roman" pitchFamily="18" charset="0"/>
            </a:endParaRPr>
          </a:p>
          <a:p>
            <a:pPr marL="914400" lvl="0" indent="-457200" algn="just">
              <a:lnSpc>
                <a:spcPct val="125000"/>
              </a:lnSpc>
              <a:buFont typeface="Symbol" pitchFamily="18" charset="2"/>
              <a:buChar char="·"/>
            </a:pPr>
            <a:r>
              <a:rPr lang="zh-CN" altLang="en-US" dirty="0">
                <a:latin typeface="Times New Roman" pitchFamily="18" charset="0"/>
                <a:ea typeface="SimSun" pitchFamily="2" charset="-122"/>
                <a:cs typeface="Times New Roman" pitchFamily="18" charset="0"/>
              </a:rPr>
              <a:t>因此，最多可以有</a:t>
            </a:r>
            <a:r>
              <a:rPr lang="en-US" dirty="0">
                <a:latin typeface="Times New Roman" pitchFamily="18" charset="0"/>
                <a:ea typeface="SimSun" pitchFamily="2" charset="-122"/>
                <a:cs typeface="Times New Roman" pitchFamily="18" charset="0"/>
              </a:rPr>
              <a:t>8</a:t>
            </a:r>
            <a:r>
              <a:rPr lang="zh-CN" altLang="en-US" dirty="0">
                <a:latin typeface="Times New Roman" pitchFamily="18" charset="0"/>
                <a:ea typeface="SimSun" pitchFamily="2" charset="-122"/>
                <a:cs typeface="Times New Roman" pitchFamily="18" charset="0"/>
              </a:rPr>
              <a:t>个点落在这个</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的矩形中。</a:t>
            </a:r>
            <a:r>
              <a:rPr lang="en-US" altLang="zh-CN" dirty="0">
                <a:latin typeface="Times New Roman" pitchFamily="18" charset="0"/>
                <a:ea typeface="SimSun" pitchFamily="2" charset="-122"/>
                <a:cs typeface="Times New Roman" pitchFamily="18" charset="0"/>
              </a:rPr>
              <a:t>(见</a:t>
            </a:r>
            <a:r>
              <a:rPr lang="zh-CN" altLang="en-US" dirty="0">
                <a:latin typeface="Times New Roman" pitchFamily="18" charset="0"/>
                <a:ea typeface="SimSun" pitchFamily="2" charset="-122"/>
                <a:cs typeface="Times New Roman" pitchFamily="18" charset="0"/>
              </a:rPr>
              <a:t>图</a:t>
            </a:r>
            <a:r>
              <a:rPr lang="en-US" dirty="0">
                <a:latin typeface="Times New Roman" pitchFamily="18" charset="0"/>
                <a:ea typeface="SimSun" pitchFamily="2" charset="-122"/>
                <a:cs typeface="Times New Roman" pitchFamily="18" charset="0"/>
              </a:rPr>
              <a:t>12-14(b))</a:t>
            </a:r>
          </a:p>
          <a:p>
            <a:pPr marL="914400" lvl="0" indent="-457200" algn="just">
              <a:lnSpc>
                <a:spcPct val="125000"/>
              </a:lnSpc>
              <a:buFont typeface="Symbol" pitchFamily="18" charset="2"/>
              <a:buChar char="·"/>
            </a:pPr>
            <a:r>
              <a:rPr lang="zh-CN" altLang="en-US" dirty="0">
                <a:latin typeface="Times New Roman" pitchFamily="18" charset="0"/>
                <a:ea typeface="SimSun" pitchFamily="2" charset="-122"/>
                <a:cs typeface="Times New Roman" pitchFamily="18" charset="0"/>
              </a:rPr>
              <a:t>因此，我们只须检查对应于</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+2], …</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+7]</a:t>
            </a:r>
            <a:r>
              <a:rPr lang="zh-CN" altLang="en-US" dirty="0">
                <a:latin typeface="Times New Roman" pitchFamily="18" charset="0"/>
                <a:ea typeface="SimSun" pitchFamily="2" charset="-122"/>
                <a:cs typeface="Times New Roman" pitchFamily="18" charset="0"/>
              </a:rPr>
              <a:t>的</a:t>
            </a:r>
            <a:r>
              <a:rPr lang="en-US" dirty="0">
                <a:latin typeface="Times New Roman" pitchFamily="18" charset="0"/>
                <a:ea typeface="SimSun" pitchFamily="2" charset="-122"/>
                <a:cs typeface="Times New Roman" pitchFamily="18" charset="0"/>
              </a:rPr>
              <a:t>7</a:t>
            </a:r>
            <a:r>
              <a:rPr lang="zh-CN" altLang="en-US" dirty="0">
                <a:latin typeface="Times New Roman" pitchFamily="18" charset="0"/>
                <a:ea typeface="SimSun" pitchFamily="2" charset="-122"/>
                <a:cs typeface="Times New Roman" pitchFamily="18" charset="0"/>
              </a:rPr>
              <a:t>个点与点</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的距离即可。这部分伪码如下：</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222831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2-29</a:t>
            </a:r>
          </a:p>
        </p:txBody>
      </p:sp>
      <p:sp>
        <p:nvSpPr>
          <p:cNvPr id="3" name="TextBox 2"/>
          <p:cNvSpPr txBox="1"/>
          <p:nvPr/>
        </p:nvSpPr>
        <p:spPr>
          <a:xfrm>
            <a:off x="914400" y="317828"/>
            <a:ext cx="7924800" cy="6220229"/>
          </a:xfrm>
          <a:prstGeom prst="rect">
            <a:avLst/>
          </a:prstGeom>
          <a:noFill/>
        </p:spPr>
        <p:txBody>
          <a:bodyPr wrap="square" rtlCol="0">
            <a:spAutoFit/>
          </a:bodyPr>
          <a:lstStyle/>
          <a:p>
            <a:pPr>
              <a:lnSpc>
                <a:spcPct val="150000"/>
              </a:lnSpc>
            </a:pPr>
            <a:r>
              <a:rPr lang="en-US" sz="2000" b="1" dirty="0">
                <a:latin typeface="Times New Roman" pitchFamily="18" charset="0"/>
                <a:ea typeface="SimSun" pitchFamily="2" charset="-122"/>
                <a:cs typeface="Times New Roman" pitchFamily="18" charset="0"/>
              </a:rPr>
              <a:t>Combine</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[1..</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sym typeface="Symbol"/>
              </a:rPr>
              <a:t></a:t>
            </a:r>
            <a:r>
              <a:rPr lang="en-US" sz="2800" i="1" baseline="-25000"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q</a:t>
            </a:r>
            <a:r>
              <a:rPr lang="en-US" sz="2800" i="1" baseline="-25000"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a:t>
            </a:r>
            <a:endParaRPr lang="en-US" sz="3200" dirty="0">
              <a:latin typeface="Times New Roman" pitchFamily="18" charset="0"/>
              <a:ea typeface="SimSun" pitchFamily="2" charset="-122"/>
              <a:cs typeface="Times New Roman" pitchFamily="18" charset="0"/>
            </a:endParaRPr>
          </a:p>
          <a:p>
            <a:pPr>
              <a:lnSpc>
                <a:spcPct val="150000"/>
              </a:lnSpc>
            </a:pPr>
            <a:r>
              <a:rPr lang="en-US" sz="2000" dirty="0">
                <a:latin typeface="Times New Roman" pitchFamily="18" charset="0"/>
                <a:ea typeface="SimSun" pitchFamily="2" charset="-122"/>
                <a:cs typeface="Times New Roman" pitchFamily="18" charset="0"/>
              </a:rPr>
              <a:t>1. //</a:t>
            </a:r>
            <a:r>
              <a:rPr lang="en-US" sz="2000" i="1"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Min</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sym typeface="Symbol"/>
              </a:rPr>
              <a:t></a:t>
            </a:r>
            <a:r>
              <a:rPr lang="en-US" sz="2800" i="1" baseline="-25000"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sym typeface="Symbol"/>
              </a:rPr>
              <a:t></a:t>
            </a:r>
            <a:r>
              <a:rPr lang="en-US" sz="2800" i="1" baseline="-25000" dirty="0">
                <a:latin typeface="Times New Roman" pitchFamily="18" charset="0"/>
                <a:ea typeface="SimSun" pitchFamily="2" charset="-122"/>
                <a:cs typeface="Times New Roman" pitchFamily="18" charset="0"/>
              </a:rPr>
              <a:t>R</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，输出点对</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q</a:t>
            </a:r>
            <a:r>
              <a:rPr lang="en-US" sz="2800" i="1" baseline="-25000"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及它们的距离</a:t>
            </a:r>
            <a:r>
              <a:rPr lang="en-US" sz="2000" i="1" dirty="0">
                <a:latin typeface="Times New Roman" pitchFamily="18" charset="0"/>
                <a:ea typeface="SimSun" pitchFamily="2" charset="-122"/>
                <a:cs typeface="Times New Roman" pitchFamily="18" charset="0"/>
                <a:sym typeface="Symbol"/>
              </a:rPr>
              <a:t></a:t>
            </a:r>
            <a:r>
              <a:rPr lang="en-US" sz="2800" i="1" baseline="-25000" dirty="0">
                <a:latin typeface="Times New Roman" pitchFamily="18" charset="0"/>
                <a:ea typeface="SimSun" pitchFamily="2" charset="-122"/>
                <a:cs typeface="Times New Roman" pitchFamily="18" charset="0"/>
              </a:rPr>
              <a:t>c</a:t>
            </a:r>
          </a:p>
          <a:p>
            <a:pPr>
              <a:lnSpc>
                <a:spcPct val="150000"/>
              </a:lnSpc>
            </a:pPr>
            <a:r>
              <a:rPr lang="en-US" sz="2000" dirty="0">
                <a:latin typeface="Times New Roman" pitchFamily="18" charset="0"/>
                <a:ea typeface="SimSun" pitchFamily="2" charset="-122"/>
                <a:cs typeface="Times New Roman" pitchFamily="18" charset="0"/>
                <a:sym typeface="Symbol"/>
              </a:rPr>
              <a:t>2.    </a:t>
            </a:r>
            <a:r>
              <a:rPr lang="en-US" sz="2000" i="1" dirty="0">
                <a:latin typeface="Times New Roman" pitchFamily="18" charset="0"/>
                <a:ea typeface="SimSun" pitchFamily="2" charset="-122"/>
                <a:cs typeface="Times New Roman" pitchFamily="18" charset="0"/>
                <a:sym typeface="Symbol"/>
              </a:rPr>
              <a:t></a:t>
            </a:r>
            <a:r>
              <a:rPr lang="en-US" sz="2000" i="1" baseline="-25000" dirty="0">
                <a:latin typeface="Times New Roman" pitchFamily="18" charset="0"/>
                <a:ea typeface="SimSun" pitchFamily="2" charset="-122"/>
                <a:cs typeface="Times New Roman" pitchFamily="18" charset="0"/>
              </a:rPr>
              <a:t> </a:t>
            </a:r>
            <a:r>
              <a:rPr lang="en-US" sz="2800" i="1" baseline="-25000" dirty="0">
                <a:latin typeface="Times New Roman" pitchFamily="18" charset="0"/>
                <a:ea typeface="SimSun" pitchFamily="2" charset="-122"/>
                <a:cs typeface="Times New Roman" pitchFamily="18" charset="0"/>
              </a:rPr>
              <a:t>c</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endParaRPr lang="en-US" sz="3200" dirty="0">
              <a:latin typeface="Times New Roman" pitchFamily="18" charset="0"/>
              <a:ea typeface="SimSun" pitchFamily="2" charset="-122"/>
              <a:cs typeface="Times New Roman" pitchFamily="18" charset="0"/>
            </a:endParaRPr>
          </a:p>
          <a:p>
            <a:pPr marL="0" lvl="1">
              <a:lnSpc>
                <a:spcPct val="150000"/>
              </a:lnSpc>
            </a:pPr>
            <a:r>
              <a:rPr lang="en-US" sz="2000" dirty="0">
                <a:latin typeface="Times New Roman" pitchFamily="18" charset="0"/>
                <a:ea typeface="SimSun" pitchFamily="2" charset="-122"/>
                <a:cs typeface="Times New Roman" pitchFamily="18" charset="0"/>
              </a:rPr>
              <a:t>3.</a:t>
            </a:r>
            <a:r>
              <a:rPr lang="en-US" sz="2000" b="1" dirty="0">
                <a:latin typeface="Times New Roman" pitchFamily="18" charset="0"/>
                <a:ea typeface="SimSun" pitchFamily="2" charset="-122"/>
                <a:cs typeface="Times New Roman" pitchFamily="18" charset="0"/>
              </a:rPr>
              <a:t>    for</a:t>
            </a:r>
            <a:r>
              <a:rPr lang="en-US" sz="2000"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1 </a:t>
            </a:r>
            <a:r>
              <a:rPr lang="en-US" sz="2000" b="1" dirty="0">
                <a:latin typeface="Times New Roman" pitchFamily="18" charset="0"/>
                <a:ea typeface="SimSun" pitchFamily="2" charset="-122"/>
                <a:cs typeface="Times New Roman" pitchFamily="18" charset="0"/>
              </a:rPr>
              <a:t>to</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m                </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对带状区域里每个点进行循环</a:t>
            </a:r>
            <a:endParaRPr lang="en-US" sz="3200" dirty="0">
              <a:latin typeface="Times New Roman" pitchFamily="18" charset="0"/>
              <a:ea typeface="SimSun" pitchFamily="2" charset="-122"/>
              <a:cs typeface="Times New Roman" pitchFamily="18" charset="0"/>
            </a:endParaRPr>
          </a:p>
          <a:p>
            <a:pPr marL="0" lvl="1">
              <a:lnSpc>
                <a:spcPct val="150000"/>
              </a:lnSpc>
            </a:pPr>
            <a:r>
              <a:rPr lang="en-US" sz="2000" dirty="0">
                <a:latin typeface="Times New Roman" pitchFamily="18" charset="0"/>
                <a:ea typeface="SimSun" pitchFamily="2" charset="-122"/>
                <a:cs typeface="Times New Roman" pitchFamily="18" charset="0"/>
              </a:rPr>
              <a:t>4.</a:t>
            </a:r>
            <a:r>
              <a:rPr lang="en-US" sz="2000" b="1" dirty="0">
                <a:latin typeface="Times New Roman" pitchFamily="18" charset="0"/>
                <a:ea typeface="SimSun" pitchFamily="2" charset="-122"/>
                <a:cs typeface="Times New Roman" pitchFamily="18" charset="0"/>
              </a:rPr>
              <a:t> 	for</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1 </a:t>
            </a:r>
            <a:r>
              <a:rPr lang="en-US" sz="2000" b="1" dirty="0">
                <a:latin typeface="Times New Roman" pitchFamily="18" charset="0"/>
                <a:ea typeface="SimSun" pitchFamily="2" charset="-122"/>
                <a:cs typeface="Times New Roman" pitchFamily="18" charset="0"/>
              </a:rPr>
              <a:t>to</a:t>
            </a:r>
            <a:r>
              <a:rPr lang="en-US" sz="2000" dirty="0">
                <a:latin typeface="Times New Roman" pitchFamily="18" charset="0"/>
                <a:ea typeface="SimSun" pitchFamily="2" charset="-122"/>
                <a:cs typeface="Times New Roman" pitchFamily="18" charset="0"/>
              </a:rPr>
              <a:t> 7         //</a:t>
            </a:r>
            <a:r>
              <a:rPr lang="en-US" i="1"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注：</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与</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之间的垂直距离未必</a:t>
            </a:r>
            <a:r>
              <a:rPr lang="en-US" altLang="zh-CN" dirty="0">
                <a:latin typeface="Times New Roman" pitchFamily="18" charset="0"/>
                <a:ea typeface="SimSun" pitchFamily="2" charset="-122"/>
                <a:cs typeface="Times New Roman" pitchFamily="18" charset="0"/>
              </a:rPr>
              <a:t>&lt;</a:t>
            </a:r>
            <a:r>
              <a:rPr lang="en-US" altLang="zh-CN" dirty="0">
                <a:latin typeface="Times New Roman" pitchFamily="18" charset="0"/>
                <a:ea typeface="SimSun" pitchFamily="2" charset="-122"/>
                <a:cs typeface="Times New Roman" pitchFamily="18" charset="0"/>
                <a:sym typeface="Symbol" panose="05050102010706020507" pitchFamily="18" charset="2"/>
              </a:rPr>
              <a:t></a:t>
            </a:r>
            <a:endParaRPr lang="en-US" dirty="0">
              <a:latin typeface="Times New Roman" pitchFamily="18" charset="0"/>
              <a:ea typeface="SimSun" pitchFamily="2" charset="-122"/>
              <a:cs typeface="Times New Roman" pitchFamily="18" charset="0"/>
            </a:endParaRPr>
          </a:p>
          <a:p>
            <a:pPr marL="0" lvl="1">
              <a:lnSpc>
                <a:spcPct val="150000"/>
              </a:lnSpc>
            </a:pPr>
            <a:r>
              <a:rPr lang="en-US" sz="2000" dirty="0">
                <a:latin typeface="Times New Roman" pitchFamily="18" charset="0"/>
                <a:ea typeface="SimSun" pitchFamily="2" charset="-122"/>
                <a:cs typeface="Times New Roman" pitchFamily="18" charset="0"/>
              </a:rPr>
              <a:t>5.</a:t>
            </a:r>
            <a:r>
              <a:rPr lang="en-US" sz="2000" b="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highlight>
                  <a:srgbClr val="FFFF00"/>
                </a:highlight>
                <a:latin typeface="Times New Roman" pitchFamily="18" charset="0"/>
                <a:ea typeface="SimSun" pitchFamily="2" charset="-122"/>
                <a:cs typeface="Times New Roman" pitchFamily="18" charset="0"/>
              </a:rPr>
              <a:t>Y’</a:t>
            </a:r>
            <a:r>
              <a:rPr lang="en-US" sz="2000" dirty="0">
                <a:highlight>
                  <a:srgbClr val="FFFF00"/>
                </a:highlight>
                <a:latin typeface="Times New Roman" pitchFamily="18" charset="0"/>
                <a:ea typeface="SimSun" pitchFamily="2" charset="-122"/>
                <a:cs typeface="Times New Roman" pitchFamily="18" charset="0"/>
              </a:rPr>
              <a:t>[</a:t>
            </a:r>
            <a:r>
              <a:rPr lang="en-US" sz="2000" i="1" dirty="0" err="1">
                <a:highlight>
                  <a:srgbClr val="FFFF00"/>
                </a:highlight>
                <a:latin typeface="Times New Roman" pitchFamily="18" charset="0"/>
                <a:ea typeface="SimSun" pitchFamily="2" charset="-122"/>
                <a:cs typeface="Times New Roman" pitchFamily="18" charset="0"/>
              </a:rPr>
              <a:t>i</a:t>
            </a:r>
            <a:r>
              <a:rPr lang="en-US" sz="2000" dirty="0" err="1">
                <a:highlight>
                  <a:srgbClr val="FFFF00"/>
                </a:highlight>
                <a:latin typeface="Times New Roman" pitchFamily="18" charset="0"/>
                <a:ea typeface="SimSun" pitchFamily="2" charset="-122"/>
                <a:cs typeface="Times New Roman" pitchFamily="18" charset="0"/>
              </a:rPr>
              <a:t>+</a:t>
            </a:r>
            <a:r>
              <a:rPr lang="en-US" sz="2000" i="1" dirty="0" err="1">
                <a:highlight>
                  <a:srgbClr val="FFFF00"/>
                </a:highlight>
                <a:latin typeface="Times New Roman" pitchFamily="18" charset="0"/>
                <a:ea typeface="SimSun" pitchFamily="2" charset="-122"/>
                <a:cs typeface="Times New Roman" pitchFamily="18" charset="0"/>
              </a:rPr>
              <a:t>j</a:t>
            </a:r>
            <a:r>
              <a:rPr lang="en-US" sz="2000" dirty="0">
                <a:highlight>
                  <a:srgbClr val="FFFF00"/>
                </a:highlight>
                <a:latin typeface="Times New Roman" pitchFamily="18" charset="0"/>
                <a:ea typeface="SimSun" pitchFamily="2" charset="-122"/>
                <a:cs typeface="Times New Roman" pitchFamily="18" charset="0"/>
              </a:rPr>
              <a:t>]</a:t>
            </a:r>
            <a:r>
              <a:rPr lang="zh-CN" altLang="en-US" sz="2000" dirty="0">
                <a:highlight>
                  <a:srgbClr val="FFFF00"/>
                </a:highlight>
                <a:latin typeface="Times New Roman" pitchFamily="18" charset="0"/>
                <a:ea typeface="SimSun" pitchFamily="2" charset="-122"/>
                <a:cs typeface="Times New Roman" pitchFamily="18" charset="0"/>
              </a:rPr>
              <a:t>对应的点</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与</a:t>
            </a:r>
            <a:r>
              <a:rPr lang="en-US" altLang="zh-CN" sz="2000" dirty="0">
                <a:latin typeface="Times New Roman" pitchFamily="18" charset="0"/>
                <a:ea typeface="SimSun" pitchFamily="2" charset="-122"/>
                <a:cs typeface="Times New Roman" pitchFamily="18" charset="0"/>
              </a:rPr>
              <a:t>“</a:t>
            </a:r>
            <a:r>
              <a:rPr lang="en-US" sz="2000" i="1" dirty="0">
                <a:highlight>
                  <a:srgbClr val="FFFF00"/>
                </a:highlight>
                <a:latin typeface="Times New Roman" pitchFamily="18" charset="0"/>
                <a:ea typeface="SimSun" pitchFamily="2" charset="-122"/>
                <a:cs typeface="Times New Roman" pitchFamily="18" charset="0"/>
              </a:rPr>
              <a:t>Y’</a:t>
            </a:r>
            <a:r>
              <a:rPr lang="en-US" sz="2000" dirty="0">
                <a:highlight>
                  <a:srgbClr val="FFFF00"/>
                </a:highlight>
                <a:latin typeface="Times New Roman" pitchFamily="18" charset="0"/>
                <a:ea typeface="SimSun" pitchFamily="2" charset="-122"/>
                <a:cs typeface="Times New Roman" pitchFamily="18" charset="0"/>
              </a:rPr>
              <a:t>[</a:t>
            </a:r>
            <a:r>
              <a:rPr lang="en-US" sz="2000" i="1" dirty="0" err="1">
                <a:highlight>
                  <a:srgbClr val="FFFF00"/>
                </a:highlight>
                <a:latin typeface="Times New Roman" pitchFamily="18" charset="0"/>
                <a:ea typeface="SimSun" pitchFamily="2" charset="-122"/>
                <a:cs typeface="Times New Roman" pitchFamily="18" charset="0"/>
              </a:rPr>
              <a:t>i</a:t>
            </a:r>
            <a:r>
              <a:rPr lang="en-US" sz="2000" dirty="0">
                <a:highlight>
                  <a:srgbClr val="FFFF00"/>
                </a:highlight>
                <a:latin typeface="Times New Roman" pitchFamily="18" charset="0"/>
                <a:ea typeface="SimSun" pitchFamily="2" charset="-122"/>
                <a:cs typeface="Times New Roman" pitchFamily="18" charset="0"/>
              </a:rPr>
              <a:t>]</a:t>
            </a:r>
            <a:r>
              <a:rPr lang="zh-CN" altLang="en-US" sz="2000" dirty="0">
                <a:highlight>
                  <a:srgbClr val="FFFF00"/>
                </a:highlight>
                <a:latin typeface="Times New Roman" pitchFamily="18" charset="0"/>
                <a:ea typeface="SimSun" pitchFamily="2" charset="-122"/>
                <a:cs typeface="Times New Roman" pitchFamily="18" charset="0"/>
              </a:rPr>
              <a:t>对应的点</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之间的距离</a:t>
            </a:r>
            <a:endParaRPr lang="en-US" sz="3200" dirty="0">
              <a:latin typeface="Times New Roman" pitchFamily="18" charset="0"/>
              <a:ea typeface="SimSun" pitchFamily="2" charset="-122"/>
              <a:cs typeface="Times New Roman" pitchFamily="18" charset="0"/>
            </a:endParaRPr>
          </a:p>
          <a:p>
            <a:pPr marL="0" lvl="1">
              <a:lnSpc>
                <a:spcPct val="150000"/>
              </a:lnSpc>
            </a:pPr>
            <a:r>
              <a:rPr lang="en-US" sz="2000" dirty="0">
                <a:latin typeface="Times New Roman" pitchFamily="18" charset="0"/>
                <a:ea typeface="SimSun" pitchFamily="2" charset="-122"/>
                <a:cs typeface="Times New Roman" pitchFamily="18" charset="0"/>
              </a:rPr>
              <a:t>6. 		</a:t>
            </a:r>
            <a:r>
              <a:rPr lang="en-US" sz="2000" b="1" dirty="0">
                <a:latin typeface="Times New Roman" pitchFamily="18" charset="0"/>
                <a:ea typeface="SimSun" pitchFamily="2" charset="-122"/>
                <a:cs typeface="Times New Roman" pitchFamily="18" charset="0"/>
              </a:rPr>
              <a:t>if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 &lt; </a:t>
            </a:r>
            <a:r>
              <a:rPr lang="en-US" sz="2000" i="1" dirty="0">
                <a:latin typeface="Times New Roman" pitchFamily="18" charset="0"/>
                <a:ea typeface="SimSun" pitchFamily="2" charset="-122"/>
                <a:cs typeface="Times New Roman" pitchFamily="18" charset="0"/>
                <a:sym typeface="Symbol"/>
              </a:rPr>
              <a:t></a:t>
            </a:r>
            <a:r>
              <a:rPr lang="en-US" sz="2000" i="1" baseline="-25000" dirty="0">
                <a:latin typeface="Times New Roman" pitchFamily="18" charset="0"/>
                <a:ea typeface="SimSun" pitchFamily="2" charset="-122"/>
                <a:cs typeface="Times New Roman" pitchFamily="18" charset="0"/>
              </a:rPr>
              <a:t> </a:t>
            </a:r>
            <a:r>
              <a:rPr lang="en-US" sz="2800" i="1" baseline="-25000" dirty="0">
                <a:latin typeface="Times New Roman" pitchFamily="18" charset="0"/>
                <a:ea typeface="SimSun" pitchFamily="2" charset="-122"/>
                <a:cs typeface="Times New Roman" pitchFamily="18" charset="0"/>
              </a:rPr>
              <a:t>c</a:t>
            </a:r>
            <a:endParaRPr lang="en-US" sz="3200" dirty="0">
              <a:latin typeface="Times New Roman" pitchFamily="18" charset="0"/>
              <a:ea typeface="SimSun" pitchFamily="2" charset="-122"/>
              <a:cs typeface="Times New Roman" pitchFamily="18" charset="0"/>
            </a:endParaRPr>
          </a:p>
          <a:p>
            <a:pPr marL="0" lvl="1">
              <a:lnSpc>
                <a:spcPct val="150000"/>
              </a:lnSpc>
            </a:pPr>
            <a:r>
              <a:rPr lang="en-US" sz="2000" dirty="0">
                <a:latin typeface="Times New Roman" pitchFamily="18" charset="0"/>
                <a:ea typeface="SimSun" pitchFamily="2" charset="-122"/>
                <a:cs typeface="Times New Roman" pitchFamily="18" charset="0"/>
              </a:rPr>
              <a:t>7. 		      </a:t>
            </a:r>
            <a:r>
              <a:rPr lang="en-US" sz="2000" b="1" dirty="0">
                <a:latin typeface="Times New Roman" pitchFamily="18" charset="0"/>
                <a:ea typeface="SimSun" pitchFamily="2" charset="-122"/>
                <a:cs typeface="Times New Roman" pitchFamily="18" charset="0"/>
              </a:rPr>
              <a:t>then</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sym typeface="Symbol"/>
              </a:rPr>
              <a:t></a:t>
            </a:r>
            <a:r>
              <a:rPr lang="en-US" sz="2000" i="1" baseline="-25000" dirty="0">
                <a:latin typeface="Times New Roman" pitchFamily="18" charset="0"/>
                <a:ea typeface="SimSun" pitchFamily="2" charset="-122"/>
                <a:cs typeface="Times New Roman" pitchFamily="18" charset="0"/>
              </a:rPr>
              <a:t> </a:t>
            </a:r>
            <a:r>
              <a:rPr lang="en-US" sz="2800" i="1" baseline="-25000"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endParaRPr lang="en-US" sz="3200" dirty="0">
              <a:latin typeface="Times New Roman" pitchFamily="18" charset="0"/>
              <a:ea typeface="SimSun" pitchFamily="2" charset="-122"/>
              <a:cs typeface="Times New Roman" pitchFamily="18" charset="0"/>
            </a:endParaRPr>
          </a:p>
          <a:p>
            <a:pPr marL="0" lvl="1">
              <a:lnSpc>
                <a:spcPct val="150000"/>
              </a:lnSpc>
            </a:pPr>
            <a:r>
              <a:rPr lang="en-US" sz="2000" dirty="0">
                <a:latin typeface="Times New Roman" pitchFamily="18" charset="0"/>
                <a:ea typeface="SimSun" pitchFamily="2" charset="-122"/>
                <a:cs typeface="Times New Roman" pitchFamily="18" charset="0"/>
              </a:rPr>
              <a:t>8. 			</a:t>
            </a:r>
            <a:r>
              <a:rPr lang="en-US" sz="2000"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对应的点</a:t>
            </a:r>
            <a:r>
              <a:rPr lang="en-US" altLang="zh-CN" sz="2000" dirty="0">
                <a:latin typeface="Times New Roman" pitchFamily="18" charset="0"/>
                <a:ea typeface="SimSun" pitchFamily="2" charset="-122"/>
                <a:cs typeface="Times New Roman" pitchFamily="18" charset="0"/>
              </a:rPr>
              <a:t>;</a:t>
            </a:r>
            <a:endParaRPr lang="en-US" sz="3200" dirty="0">
              <a:latin typeface="Times New Roman" pitchFamily="18" charset="0"/>
              <a:ea typeface="SimSun" pitchFamily="2" charset="-122"/>
              <a:cs typeface="Times New Roman" pitchFamily="18" charset="0"/>
            </a:endParaRPr>
          </a:p>
          <a:p>
            <a:pPr marL="0" lvl="1">
              <a:lnSpc>
                <a:spcPct val="150000"/>
              </a:lnSpc>
            </a:pPr>
            <a:r>
              <a:rPr lang="en-US" sz="2000" dirty="0">
                <a:latin typeface="Times New Roman" pitchFamily="18" charset="0"/>
                <a:ea typeface="SimSun" pitchFamily="2" charset="-122"/>
                <a:cs typeface="Times New Roman" pitchFamily="18" charset="0"/>
              </a:rPr>
              <a:t>9. 			</a:t>
            </a:r>
            <a:r>
              <a:rPr lang="en-US" sz="2000" i="1" dirty="0">
                <a:latin typeface="Times New Roman" pitchFamily="18" charset="0"/>
                <a:ea typeface="SimSun" pitchFamily="2" charset="-122"/>
                <a:cs typeface="Times New Roman" pitchFamily="18" charset="0"/>
              </a:rPr>
              <a:t>q</a:t>
            </a:r>
            <a:r>
              <a:rPr lang="en-US" sz="2800" i="1" baseline="-25000"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err="1">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对应的点</a:t>
            </a:r>
            <a:r>
              <a:rPr lang="en-US" altLang="zh-CN" sz="2000" dirty="0">
                <a:latin typeface="Times New Roman" pitchFamily="18" charset="0"/>
                <a:ea typeface="SimSun" pitchFamily="2" charset="-122"/>
                <a:cs typeface="Times New Roman" pitchFamily="18" charset="0"/>
              </a:rPr>
              <a:t>;</a:t>
            </a:r>
            <a:endParaRPr lang="en-US" sz="3200" dirty="0">
              <a:latin typeface="Times New Roman" pitchFamily="18" charset="0"/>
              <a:ea typeface="SimSun" pitchFamily="2" charset="-122"/>
              <a:cs typeface="Times New Roman" pitchFamily="18" charset="0"/>
            </a:endParaRPr>
          </a:p>
          <a:p>
            <a:pPr marL="0" lvl="1">
              <a:lnSpc>
                <a:spcPct val="150000"/>
              </a:lnSpc>
            </a:pPr>
            <a:r>
              <a:rPr lang="en-US" sz="2000" dirty="0">
                <a:latin typeface="Times New Roman" pitchFamily="18" charset="0"/>
                <a:ea typeface="SimSun" pitchFamily="2" charset="-122"/>
                <a:cs typeface="Times New Roman" pitchFamily="18" charset="0"/>
              </a:rPr>
              <a:t>10. 		</a:t>
            </a:r>
            <a:r>
              <a:rPr lang="en-US" sz="2000" b="1" dirty="0" err="1">
                <a:latin typeface="Times New Roman" pitchFamily="18" charset="0"/>
                <a:ea typeface="SimSun" pitchFamily="2" charset="-122"/>
                <a:cs typeface="Times New Roman" pitchFamily="18" charset="0"/>
              </a:rPr>
              <a:t>endif</a:t>
            </a:r>
            <a:endParaRPr lang="en-US" sz="3200" dirty="0">
              <a:latin typeface="Times New Roman" pitchFamily="18" charset="0"/>
              <a:ea typeface="SimSun" pitchFamily="2" charset="-122"/>
              <a:cs typeface="Times New Roman" pitchFamily="18" charset="0"/>
            </a:endParaRPr>
          </a:p>
          <a:p>
            <a:pPr marL="0" lvl="1">
              <a:lnSpc>
                <a:spcPct val="150000"/>
              </a:lnSpc>
            </a:pPr>
            <a:r>
              <a:rPr lang="en-US" sz="2000" dirty="0">
                <a:latin typeface="Times New Roman" pitchFamily="18" charset="0"/>
                <a:ea typeface="SimSun" pitchFamily="2" charset="-122"/>
                <a:cs typeface="Times New Roman" pitchFamily="18" charset="0"/>
              </a:rPr>
              <a:t>11.  	</a:t>
            </a:r>
            <a:r>
              <a:rPr lang="en-US" sz="2000" b="1" dirty="0" err="1">
                <a:latin typeface="Times New Roman" pitchFamily="18" charset="0"/>
                <a:ea typeface="SimSun" pitchFamily="2" charset="-122"/>
                <a:cs typeface="Times New Roman" pitchFamily="18" charset="0"/>
              </a:rPr>
              <a:t>endfor</a:t>
            </a:r>
            <a:endParaRPr lang="en-US" sz="3200" dirty="0">
              <a:latin typeface="Times New Roman" pitchFamily="18" charset="0"/>
              <a:ea typeface="SimSun" pitchFamily="2" charset="-122"/>
              <a:cs typeface="Times New Roman" pitchFamily="18" charset="0"/>
            </a:endParaRPr>
          </a:p>
          <a:p>
            <a:pPr marL="0" lvl="1">
              <a:lnSpc>
                <a:spcPct val="150000"/>
              </a:lnSpc>
            </a:pPr>
            <a:r>
              <a:rPr lang="en-US" sz="2000" dirty="0">
                <a:latin typeface="Times New Roman" pitchFamily="18" charset="0"/>
                <a:ea typeface="SimSun" pitchFamily="2" charset="-122"/>
                <a:cs typeface="Times New Roman" pitchFamily="18" charset="0"/>
              </a:rPr>
              <a:t>12. </a:t>
            </a:r>
            <a:r>
              <a:rPr lang="en-US" sz="2000" b="1" dirty="0">
                <a:latin typeface="Times New Roman" pitchFamily="18" charset="0"/>
                <a:ea typeface="SimSun" pitchFamily="2" charset="-122"/>
                <a:cs typeface="Times New Roman" pitchFamily="18" charset="0"/>
              </a:rPr>
              <a:t>Return</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800" i="1" baseline="-25000"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q</a:t>
            </a:r>
            <a:r>
              <a:rPr lang="en-US" sz="2800" i="1" baseline="-25000"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a:t>
            </a:r>
            <a:endParaRPr lang="en-US" sz="32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610513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12-54</a:t>
            </a:r>
          </a:p>
        </p:txBody>
      </p:sp>
      <p:sp>
        <p:nvSpPr>
          <p:cNvPr id="3" name="TextBox 2"/>
          <p:cNvSpPr txBox="1"/>
          <p:nvPr/>
        </p:nvSpPr>
        <p:spPr>
          <a:xfrm>
            <a:off x="914400" y="883920"/>
            <a:ext cx="7315200" cy="501291"/>
          </a:xfrm>
          <a:prstGeom prst="rect">
            <a:avLst/>
          </a:prstGeom>
          <a:noFill/>
        </p:spPr>
        <p:txBody>
          <a:bodyPr wrap="square" rtlCol="0">
            <a:spAutoFit/>
          </a:bodyPr>
          <a:lstStyle/>
          <a:p>
            <a:pPr marL="457200" lvl="0" indent="-457200">
              <a:lnSpc>
                <a:spcPct val="150000"/>
              </a:lnSpc>
            </a:pPr>
            <a:r>
              <a:rPr lang="en-US" altLang="zh-CN" sz="2000" dirty="0"/>
              <a:t>(3)	</a:t>
            </a:r>
            <a:r>
              <a:rPr lang="zh-CN" altLang="en-US" sz="2000" dirty="0">
                <a:latin typeface="Times New Roman" pitchFamily="18" charset="0"/>
                <a:ea typeface="SimSun" pitchFamily="2" charset="-122"/>
                <a:cs typeface="Times New Roman" pitchFamily="18" charset="0"/>
              </a:rPr>
              <a:t>如果</a:t>
            </a:r>
            <a:r>
              <a:rPr lang="en-US" sz="2000" i="1" dirty="0">
                <a:latin typeface="Times New Roman" pitchFamily="18" charset="0"/>
                <a:ea typeface="SimSun" pitchFamily="2" charset="-122"/>
                <a:cs typeface="Times New Roman" pitchFamily="18" charset="0"/>
                <a:sym typeface="Symbol"/>
              </a:rPr>
              <a:t></a:t>
            </a:r>
            <a:r>
              <a:rPr lang="en-US" sz="2800" i="1" baseline="-25000"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&lt; </a:t>
            </a:r>
            <a:r>
              <a:rPr lang="en-US" sz="2000" i="1"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，则输出</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sym typeface="Symbol"/>
              </a:rPr>
              <a:t></a:t>
            </a:r>
            <a:r>
              <a:rPr lang="en-US" sz="2800" i="1" baseline="-25000"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q</a:t>
            </a:r>
            <a:r>
              <a:rPr lang="en-US" sz="2800" i="1" baseline="-25000"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，否则</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q</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p:txBody>
      </p:sp>
      <p:sp>
        <p:nvSpPr>
          <p:cNvPr id="4" name="TextBox 3"/>
          <p:cNvSpPr txBox="1"/>
          <p:nvPr/>
        </p:nvSpPr>
        <p:spPr>
          <a:xfrm>
            <a:off x="914400" y="1905000"/>
            <a:ext cx="7467600" cy="3494418"/>
          </a:xfrm>
          <a:prstGeom prst="rect">
            <a:avLst/>
          </a:prstGeom>
          <a:noFill/>
        </p:spPr>
        <p:txBody>
          <a:bodyPr wrap="square" rtlCol="0">
            <a:spAutoFit/>
          </a:bodyPr>
          <a:lstStyle/>
          <a:p>
            <a:pPr>
              <a:lnSpc>
                <a:spcPct val="200000"/>
              </a:lnSpc>
            </a:pPr>
            <a:r>
              <a:rPr lang="en-US" sz="2600" b="1" dirty="0" err="1">
                <a:latin typeface="Times New Roman" pitchFamily="18" charset="0"/>
                <a:ea typeface="SimSun" pitchFamily="2" charset="-122"/>
                <a:cs typeface="Times New Roman" pitchFamily="18" charset="0"/>
              </a:rPr>
              <a:t>算法复杂度</a:t>
            </a:r>
            <a:endParaRPr lang="en-US" sz="2600" dirty="0">
              <a:latin typeface="Times New Roman" pitchFamily="18" charset="0"/>
              <a:ea typeface="SimSun" pitchFamily="2" charset="-122"/>
              <a:cs typeface="Times New Roman" pitchFamily="18" charset="0"/>
            </a:endParaRPr>
          </a:p>
          <a:p>
            <a:pPr indent="457200">
              <a:lnSpc>
                <a:spcPct val="200000"/>
              </a:lnSpc>
            </a:pPr>
            <a:r>
              <a:rPr lang="zh-CN" altLang="en-US" sz="2200" dirty="0">
                <a:latin typeface="Times New Roman" pitchFamily="18" charset="0"/>
                <a:ea typeface="SimSun" pitchFamily="2" charset="-122"/>
                <a:cs typeface="Times New Roman" pitchFamily="18" charset="0"/>
              </a:rPr>
              <a:t>分治法的合并部分总共需要</a:t>
            </a:r>
            <a:r>
              <a:rPr lang="en-US" sz="2200" dirty="0">
                <a:latin typeface="Times New Roman" pitchFamily="18" charset="0"/>
                <a:ea typeface="SimSun" pitchFamily="2" charset="-122"/>
                <a:cs typeface="Times New Roman" pitchFamily="18" charset="0"/>
              </a:rPr>
              <a:t>O(</a:t>
            </a:r>
            <a:r>
              <a:rPr lang="en-US" sz="2200" i="1" dirty="0">
                <a:latin typeface="Times New Roman" pitchFamily="18" charset="0"/>
                <a:ea typeface="SimSun" pitchFamily="2" charset="-122"/>
                <a:cs typeface="Times New Roman" pitchFamily="18" charset="0"/>
              </a:rPr>
              <a:t>n</a:t>
            </a:r>
            <a:r>
              <a:rPr lang="en-US"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时间。因为分治法的分与合总共需要</a:t>
            </a:r>
            <a:r>
              <a:rPr lang="en-US" sz="2200" dirty="0">
                <a:latin typeface="Times New Roman" pitchFamily="18" charset="0"/>
                <a:ea typeface="SimSun" pitchFamily="2" charset="-122"/>
                <a:cs typeface="Times New Roman" pitchFamily="18" charset="0"/>
              </a:rPr>
              <a:t>O(</a:t>
            </a:r>
            <a:r>
              <a:rPr lang="en-US" sz="2200" i="1" dirty="0">
                <a:latin typeface="Times New Roman" pitchFamily="18" charset="0"/>
                <a:ea typeface="SimSun" pitchFamily="2" charset="-122"/>
                <a:cs typeface="Times New Roman" pitchFamily="18" charset="0"/>
              </a:rPr>
              <a:t>n</a:t>
            </a:r>
            <a:r>
              <a:rPr lang="en-US"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时间，我们可以为分治法的复杂度</a:t>
            </a:r>
            <a:r>
              <a:rPr lang="en-US" sz="2200" i="1" dirty="0">
                <a:latin typeface="Times New Roman" pitchFamily="18" charset="0"/>
                <a:ea typeface="SimSun" pitchFamily="2" charset="-122"/>
                <a:cs typeface="Times New Roman" pitchFamily="18" charset="0"/>
              </a:rPr>
              <a:t>T</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n</a:t>
            </a:r>
            <a:r>
              <a:rPr lang="en-US"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建立如下递推关系：</a:t>
            </a:r>
            <a:r>
              <a:rPr lang="en-US" sz="2200" i="1" dirty="0">
                <a:latin typeface="Times New Roman" pitchFamily="18" charset="0"/>
                <a:ea typeface="SimSun" pitchFamily="2" charset="-122"/>
                <a:cs typeface="Times New Roman" pitchFamily="18" charset="0"/>
              </a:rPr>
              <a:t>T</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n</a:t>
            </a:r>
            <a:r>
              <a:rPr lang="en-US" sz="2200" dirty="0">
                <a:latin typeface="Times New Roman" pitchFamily="18" charset="0"/>
                <a:ea typeface="SimSun" pitchFamily="2" charset="-122"/>
                <a:cs typeface="Times New Roman" pitchFamily="18" charset="0"/>
              </a:rPr>
              <a:t>) = 2</a:t>
            </a:r>
            <a:r>
              <a:rPr lang="en-US" sz="2200" i="1" dirty="0">
                <a:latin typeface="Times New Roman" pitchFamily="18" charset="0"/>
                <a:ea typeface="SimSun" pitchFamily="2" charset="-122"/>
                <a:cs typeface="Times New Roman" pitchFamily="18" charset="0"/>
              </a:rPr>
              <a:t>T</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n</a:t>
            </a:r>
            <a:r>
              <a:rPr lang="en-US" sz="2200" dirty="0">
                <a:latin typeface="Times New Roman" pitchFamily="18" charset="0"/>
                <a:ea typeface="SimSun" pitchFamily="2" charset="-122"/>
                <a:cs typeface="Times New Roman" pitchFamily="18" charset="0"/>
              </a:rPr>
              <a:t>/2) + O(</a:t>
            </a:r>
            <a:r>
              <a:rPr lang="en-US" sz="2200" i="1" dirty="0">
                <a:latin typeface="Times New Roman" pitchFamily="18" charset="0"/>
                <a:ea typeface="SimSun" pitchFamily="2" charset="-122"/>
                <a:cs typeface="Times New Roman" pitchFamily="18" charset="0"/>
              </a:rPr>
              <a:t>n</a:t>
            </a:r>
            <a:r>
              <a:rPr lang="en-US"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。解出这个关系后得这个分治算法的复杂度为</a:t>
            </a:r>
            <a:r>
              <a:rPr lang="en-US" sz="2200" i="1" dirty="0">
                <a:latin typeface="Times New Roman" pitchFamily="18" charset="0"/>
                <a:ea typeface="SimSun" pitchFamily="2" charset="-122"/>
                <a:cs typeface="Times New Roman" pitchFamily="18" charset="0"/>
              </a:rPr>
              <a:t>T</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n</a:t>
            </a:r>
            <a:r>
              <a:rPr lang="en-US" sz="2200" dirty="0">
                <a:latin typeface="Times New Roman" pitchFamily="18" charset="0"/>
                <a:ea typeface="SimSun" pitchFamily="2" charset="-122"/>
                <a:cs typeface="Times New Roman" pitchFamily="18" charset="0"/>
              </a:rPr>
              <a:t>) = 2</a:t>
            </a:r>
            <a:r>
              <a:rPr lang="en-US" sz="2200" i="1" dirty="0">
                <a:latin typeface="Times New Roman" pitchFamily="18" charset="0"/>
                <a:ea typeface="SimSun" pitchFamily="2" charset="-122"/>
                <a:cs typeface="Times New Roman" pitchFamily="18" charset="0"/>
              </a:rPr>
              <a:t>T</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n</a:t>
            </a:r>
            <a:r>
              <a:rPr lang="en-US" sz="2200" dirty="0">
                <a:latin typeface="Times New Roman" pitchFamily="18" charset="0"/>
                <a:ea typeface="SimSun" pitchFamily="2" charset="-122"/>
                <a:cs typeface="Times New Roman" pitchFamily="18" charset="0"/>
              </a:rPr>
              <a:t>/2) + O(</a:t>
            </a:r>
            <a:r>
              <a:rPr lang="en-US" sz="2200" i="1" dirty="0">
                <a:latin typeface="Times New Roman" pitchFamily="18" charset="0"/>
                <a:ea typeface="SimSun" pitchFamily="2" charset="-122"/>
                <a:cs typeface="Times New Roman" pitchFamily="18" charset="0"/>
              </a:rPr>
              <a:t>n</a:t>
            </a:r>
            <a:r>
              <a:rPr lang="en-US" sz="2200" dirty="0">
                <a:latin typeface="Times New Roman" pitchFamily="18" charset="0"/>
                <a:ea typeface="SimSun" pitchFamily="2" charset="-122"/>
                <a:cs typeface="Times New Roman" pitchFamily="18" charset="0"/>
              </a:rPr>
              <a:t>) = O(</a:t>
            </a:r>
            <a:r>
              <a:rPr lang="en-US" sz="2200" i="1" dirty="0" err="1">
                <a:latin typeface="Times New Roman" pitchFamily="18" charset="0"/>
                <a:ea typeface="SimSun" pitchFamily="2" charset="-122"/>
                <a:cs typeface="Times New Roman" pitchFamily="18" charset="0"/>
              </a:rPr>
              <a:t>n</a:t>
            </a:r>
            <a:r>
              <a:rPr lang="en-US" sz="2200" dirty="0" err="1">
                <a:latin typeface="Times New Roman" pitchFamily="18" charset="0"/>
                <a:ea typeface="SimSun" pitchFamily="2" charset="-122"/>
                <a:cs typeface="Times New Roman" pitchFamily="18" charset="0"/>
              </a:rPr>
              <a:t>lg</a:t>
            </a:r>
            <a:r>
              <a:rPr lang="en-US" sz="2200" i="1" dirty="0" err="1">
                <a:latin typeface="Times New Roman" pitchFamily="18" charset="0"/>
                <a:ea typeface="SimSun" pitchFamily="2" charset="-122"/>
                <a:cs typeface="Times New Roman" pitchFamily="18" charset="0"/>
              </a:rPr>
              <a:t>n</a:t>
            </a:r>
            <a:r>
              <a:rPr lang="en-US"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a:t>
            </a:r>
            <a:endParaRPr lang="en-US" sz="22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623535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01E7C-69DE-4B39-9FF8-A5ED37B33900}"/>
              </a:ext>
            </a:extLst>
          </p:cNvPr>
          <p:cNvSpPr>
            <a:spLocks noGrp="1"/>
          </p:cNvSpPr>
          <p:nvPr>
            <p:ph type="ctrTitle"/>
          </p:nvPr>
        </p:nvSpPr>
        <p:spPr>
          <a:xfrm>
            <a:off x="685800" y="228600"/>
            <a:ext cx="7772400" cy="1470025"/>
          </a:xfrm>
        </p:spPr>
        <p:txBody>
          <a:bodyPr>
            <a:normAutofit/>
          </a:bodyPr>
          <a:lstStyle/>
          <a:p>
            <a:r>
              <a:rPr lang="zh-CN" altLang="en-US" sz="4000" b="1" dirty="0"/>
              <a:t>其它分治算法的例子</a:t>
            </a:r>
            <a:endParaRPr lang="en-US" sz="4000" b="1" dirty="0"/>
          </a:p>
        </p:txBody>
      </p:sp>
      <p:sp>
        <p:nvSpPr>
          <p:cNvPr id="3" name="副标题 2">
            <a:extLst>
              <a:ext uri="{FF2B5EF4-FFF2-40B4-BE49-F238E27FC236}">
                <a16:creationId xmlns:a16="http://schemas.microsoft.com/office/drawing/2014/main" id="{E81D6147-2F8B-4179-B92C-C17B5BE94F69}"/>
              </a:ext>
            </a:extLst>
          </p:cNvPr>
          <p:cNvSpPr>
            <a:spLocks noGrp="1"/>
          </p:cNvSpPr>
          <p:nvPr>
            <p:ph type="subTitle" idx="1"/>
          </p:nvPr>
        </p:nvSpPr>
        <p:spPr>
          <a:xfrm>
            <a:off x="838200" y="1718678"/>
            <a:ext cx="7772400" cy="4377322"/>
          </a:xfrm>
        </p:spPr>
        <p:txBody>
          <a:bodyPr>
            <a:normAutofit/>
          </a:bodyPr>
          <a:lstStyle/>
          <a:p>
            <a:pPr lvl="0" algn="just">
              <a:tabLst>
                <a:tab pos="457200" algn="l"/>
              </a:tabLst>
            </a:pPr>
            <a:r>
              <a:rPr lang="zh-CN" altLang="en-US" sz="2800" dirty="0">
                <a:solidFill>
                  <a:schemeClr val="tx1"/>
                </a:solidFill>
                <a:latin typeface="Times New Roman" panose="02020603050405020304" pitchFamily="18" charset="0"/>
                <a:ea typeface="宋体" panose="02010600030101010101" pitchFamily="2" charset="-122"/>
              </a:rPr>
              <a:t>几种排序算法</a:t>
            </a:r>
            <a:endParaRPr lang="en-US" altLang="zh-CN" sz="2800" dirty="0">
              <a:solidFill>
                <a:schemeClr val="tx1"/>
              </a:solidFill>
              <a:latin typeface="Times New Roman" panose="02020603050405020304" pitchFamily="18" charset="0"/>
              <a:ea typeface="宋体" panose="02010600030101010101" pitchFamily="2" charset="-122"/>
            </a:endParaRPr>
          </a:p>
          <a:p>
            <a:pPr marL="285750" lvl="0" indent="-285750" algn="just">
              <a:spcBef>
                <a:spcPts val="1800"/>
              </a:spcBef>
              <a:buFont typeface="Arial" panose="020B0604020202020204" pitchFamily="34" charset="0"/>
              <a:buChar char="•"/>
              <a:tabLst>
                <a:tab pos="457200" algn="l"/>
              </a:tabLst>
            </a:pPr>
            <a:r>
              <a:rPr lang="zh-CN" altLang="en-US" sz="2400" dirty="0">
                <a:solidFill>
                  <a:schemeClr val="tx1"/>
                </a:solidFill>
                <a:latin typeface="Times New Roman" panose="02020603050405020304" pitchFamily="18" charset="0"/>
                <a:ea typeface="宋体" panose="02010600030101010101" pitchFamily="2" charset="-122"/>
              </a:rPr>
              <a:t>归并排序</a:t>
            </a:r>
            <a:endParaRPr lang="en-US" altLang="zh-CN" sz="2400" dirty="0">
              <a:solidFill>
                <a:schemeClr val="tx1"/>
              </a:solidFill>
              <a:latin typeface="Times New Roman" panose="02020603050405020304" pitchFamily="18" charset="0"/>
              <a:ea typeface="宋体" panose="02010600030101010101" pitchFamily="2" charset="-122"/>
            </a:endParaRPr>
          </a:p>
          <a:p>
            <a:pPr marL="285750" lvl="0" indent="-285750" algn="just">
              <a:spcBef>
                <a:spcPts val="1800"/>
              </a:spcBef>
              <a:buFont typeface="Arial" panose="020B0604020202020204" pitchFamily="34" charset="0"/>
              <a:buChar char="•"/>
              <a:tabLst>
                <a:tab pos="457200" algn="l"/>
              </a:tabLst>
            </a:pPr>
            <a:r>
              <a:rPr lang="zh-CN" altLang="en-US" sz="2400" dirty="0">
                <a:solidFill>
                  <a:schemeClr val="tx1"/>
                </a:solidFill>
                <a:latin typeface="Times New Roman" panose="02020603050405020304" pitchFamily="18" charset="0"/>
                <a:ea typeface="宋体" panose="02010600030101010101" pitchFamily="2" charset="-122"/>
              </a:rPr>
              <a:t>快排序</a:t>
            </a:r>
            <a:endParaRPr lang="en-US" altLang="zh-CN" sz="2400" dirty="0">
              <a:solidFill>
                <a:schemeClr val="tx1"/>
              </a:solidFill>
              <a:latin typeface="Times New Roman" panose="02020603050405020304" pitchFamily="18" charset="0"/>
              <a:ea typeface="宋体" panose="02010600030101010101" pitchFamily="2" charset="-122"/>
            </a:endParaRPr>
          </a:p>
          <a:p>
            <a:pPr marL="285750" lvl="0" indent="-285750" algn="just">
              <a:spcBef>
                <a:spcPts val="1800"/>
              </a:spcBef>
              <a:buFont typeface="Arial" panose="020B0604020202020204" pitchFamily="34" charset="0"/>
              <a:buChar char="•"/>
              <a:tabLst>
                <a:tab pos="457200" algn="l"/>
              </a:tabLst>
            </a:pPr>
            <a:r>
              <a:rPr lang="zh-CN" altLang="en-US" sz="2400" dirty="0">
                <a:solidFill>
                  <a:schemeClr val="tx1"/>
                </a:solidFill>
                <a:latin typeface="Times New Roman" panose="02020603050405020304" pitchFamily="18" charset="0"/>
                <a:ea typeface="宋体" panose="02010600030101010101" pitchFamily="2" charset="-122"/>
              </a:rPr>
              <a:t>寻找</a:t>
            </a:r>
            <a:r>
              <a:rPr lang="zh-CN" altLang="en-US" sz="2400" dirty="0">
                <a:solidFill>
                  <a:schemeClr val="tx1"/>
                </a:solidFill>
                <a:latin typeface="+mn-ea"/>
              </a:rPr>
              <a:t>中位数或第</a:t>
            </a:r>
            <a:r>
              <a:rPr lang="en-US" altLang="zh-CN" sz="2400" i="1" dirty="0" err="1">
                <a:solidFill>
                  <a:schemeClr val="tx1"/>
                </a:solidFill>
                <a:latin typeface="Times" panose="02020603050405020304" pitchFamily="18" charset="0"/>
              </a:rPr>
              <a:t>i</a:t>
            </a:r>
            <a:r>
              <a:rPr lang="zh-CN" altLang="en-US" sz="2400" dirty="0">
                <a:solidFill>
                  <a:schemeClr val="tx1"/>
                </a:solidFill>
                <a:latin typeface="+mn-ea"/>
              </a:rPr>
              <a:t>顺序数</a:t>
            </a:r>
            <a:endParaRPr lang="en-US" altLang="zh-CN" sz="2400" dirty="0">
              <a:solidFill>
                <a:schemeClr val="tx1"/>
              </a:solidFill>
              <a:latin typeface="+mn-ea"/>
            </a:endParaRPr>
          </a:p>
          <a:p>
            <a:pPr lvl="0" algn="just">
              <a:tabLst>
                <a:tab pos="457200" algn="l"/>
              </a:tabLst>
            </a:pPr>
            <a:endParaRPr lang="fr-FR" sz="1800" dirty="0">
              <a:solidFill>
                <a:schemeClr val="tx1"/>
              </a:solidFill>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2C51DFDC-3522-4836-8E97-B90096D478D0}"/>
              </a:ext>
            </a:extLst>
          </p:cNvPr>
          <p:cNvSpPr txBox="1"/>
          <p:nvPr/>
        </p:nvSpPr>
        <p:spPr>
          <a:xfrm>
            <a:off x="190500" y="5429071"/>
            <a:ext cx="8763000" cy="1200329"/>
          </a:xfrm>
          <a:prstGeom prst="rect">
            <a:avLst/>
          </a:prstGeom>
          <a:solidFill>
            <a:srgbClr val="FFC000"/>
          </a:solidFill>
          <a:ln w="25400">
            <a:solidFill>
              <a:schemeClr val="tx1"/>
            </a:solidFill>
          </a:ln>
        </p:spPr>
        <p:txBody>
          <a:bodyPr wrap="square">
            <a:spAutoFit/>
          </a:bodyPr>
          <a:lstStyle/>
          <a:p>
            <a:pPr marL="342900" indent="-342900">
              <a:buFont typeface="Arial" panose="020B0604020202020204" pitchFamily="34" charset="0"/>
              <a:buChar char="•"/>
            </a:pPr>
            <a:r>
              <a:rPr lang="zh-CN" altLang="en-US" sz="2400" dirty="0"/>
              <a:t>分治法的关键：底、分、合，自顶而下的递归调用；</a:t>
            </a:r>
            <a:endParaRPr lang="en-US" altLang="zh-CN" sz="2400" dirty="0"/>
          </a:p>
          <a:p>
            <a:pPr marL="342900" indent="-342900">
              <a:buFont typeface="Arial" panose="020B0604020202020204" pitchFamily="34" charset="0"/>
              <a:buChar char="•"/>
            </a:pPr>
            <a:r>
              <a:rPr lang="zh-CN" altLang="en-US" sz="2400" dirty="0"/>
              <a:t>子问题之间互不相交、相互独立，每一个子问题都是一个全新的问题</a:t>
            </a:r>
            <a:r>
              <a:rPr lang="en-US" altLang="zh-CN" sz="2400" dirty="0"/>
              <a:t>.</a:t>
            </a:r>
            <a:endParaRPr lang="en-US" sz="2400" dirty="0"/>
          </a:p>
        </p:txBody>
      </p:sp>
    </p:spTree>
    <p:extLst>
      <p:ext uri="{BB962C8B-B14F-4D97-AF65-F5344CB8AC3E}">
        <p14:creationId xmlns:p14="http://schemas.microsoft.com/office/powerpoint/2010/main" val="1215731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01E7C-69DE-4B39-9FF8-A5ED37B33900}"/>
              </a:ext>
            </a:extLst>
          </p:cNvPr>
          <p:cNvSpPr>
            <a:spLocks noGrp="1"/>
          </p:cNvSpPr>
          <p:nvPr>
            <p:ph type="ctrTitle"/>
          </p:nvPr>
        </p:nvSpPr>
        <p:spPr>
          <a:xfrm>
            <a:off x="685800" y="364763"/>
            <a:ext cx="7772400" cy="1470025"/>
          </a:xfrm>
        </p:spPr>
        <p:txBody>
          <a:bodyPr>
            <a:normAutofit/>
          </a:bodyPr>
          <a:lstStyle/>
          <a:p>
            <a:r>
              <a:rPr lang="zh-CN" altLang="en-US" sz="4000" b="1" dirty="0"/>
              <a:t>课后作业</a:t>
            </a:r>
            <a:endParaRPr lang="en-US" sz="4000" b="1" dirty="0"/>
          </a:p>
        </p:txBody>
      </p:sp>
      <p:sp>
        <p:nvSpPr>
          <p:cNvPr id="3" name="副标题 2">
            <a:extLst>
              <a:ext uri="{FF2B5EF4-FFF2-40B4-BE49-F238E27FC236}">
                <a16:creationId xmlns:a16="http://schemas.microsoft.com/office/drawing/2014/main" id="{E81D6147-2F8B-4179-B92C-C17B5BE94F69}"/>
              </a:ext>
            </a:extLst>
          </p:cNvPr>
          <p:cNvSpPr>
            <a:spLocks noGrp="1"/>
          </p:cNvSpPr>
          <p:nvPr>
            <p:ph type="subTitle" idx="1"/>
          </p:nvPr>
        </p:nvSpPr>
        <p:spPr>
          <a:xfrm>
            <a:off x="838200" y="1718678"/>
            <a:ext cx="8077200" cy="4910722"/>
          </a:xfrm>
        </p:spPr>
        <p:txBody>
          <a:bodyPr>
            <a:normAutofit lnSpcReduction="10000"/>
          </a:bodyPr>
          <a:lstStyle/>
          <a:p>
            <a:pPr lvl="0" algn="just">
              <a:tabLst>
                <a:tab pos="457200" algn="l"/>
              </a:tabLst>
            </a:pPr>
            <a:r>
              <a:rPr lang="en-US" altLang="zh-CN" sz="1800" dirty="0">
                <a:solidFill>
                  <a:schemeClr val="tx1"/>
                </a:solidFill>
                <a:effectLst/>
                <a:latin typeface="Times New Roman" panose="02020603050405020304" pitchFamily="18" charset="0"/>
                <a:ea typeface="宋体" panose="02010600030101010101" pitchFamily="2" charset="-122"/>
              </a:rPr>
              <a:t>1.  </a:t>
            </a:r>
            <a:r>
              <a:rPr lang="zh-CN" altLang="en-US" sz="1800" dirty="0">
                <a:solidFill>
                  <a:schemeClr val="tx1"/>
                </a:solidFill>
                <a:effectLst/>
                <a:latin typeface="Times New Roman" panose="02020603050405020304" pitchFamily="18" charset="0"/>
                <a:ea typeface="宋体" panose="02010600030101010101" pitchFamily="2" charset="-122"/>
              </a:rPr>
              <a:t>求解下述递归关系的渐进界</a:t>
            </a:r>
            <a:endParaRPr lang="fr-FR" sz="1800" dirty="0">
              <a:solidFill>
                <a:schemeClr val="tx1"/>
              </a:solidFill>
              <a:effectLst/>
              <a:latin typeface="Times New Roman" panose="02020603050405020304" pitchFamily="18" charset="0"/>
              <a:ea typeface="宋体" panose="02010600030101010101" pitchFamily="2" charset="-122"/>
            </a:endParaRPr>
          </a:p>
          <a:p>
            <a:pPr marL="342900" lvl="0" indent="-342900" algn="just">
              <a:buFont typeface="+mj-lt"/>
              <a:buAutoNum type="alphaLcParenBoth"/>
              <a:tabLst>
                <a:tab pos="457200" algn="l"/>
              </a:tabLst>
            </a:pPr>
            <a:r>
              <a:rPr lang="fr-FR" sz="1800" dirty="0">
                <a:solidFill>
                  <a:schemeClr val="tx1"/>
                </a:solidFill>
                <a:effectLst/>
                <a:latin typeface="Times New Roman" panose="02020603050405020304" pitchFamily="18" charset="0"/>
                <a:ea typeface="宋体" panose="02010600030101010101" pitchFamily="2" charset="-122"/>
              </a:rPr>
              <a:t>T(</a:t>
            </a:r>
            <a:r>
              <a:rPr lang="fr-FR" sz="1800" i="1" dirty="0">
                <a:solidFill>
                  <a:schemeClr val="tx1"/>
                </a:solidFill>
                <a:effectLst/>
                <a:latin typeface="Times New Roman" panose="02020603050405020304" pitchFamily="18" charset="0"/>
                <a:ea typeface="宋体" panose="02010600030101010101" pitchFamily="2" charset="-122"/>
              </a:rPr>
              <a:t>n</a:t>
            </a:r>
            <a:r>
              <a:rPr lang="fr-FR" sz="1800" dirty="0">
                <a:solidFill>
                  <a:schemeClr val="tx1"/>
                </a:solidFill>
                <a:effectLst/>
                <a:latin typeface="Times New Roman" panose="02020603050405020304" pitchFamily="18" charset="0"/>
                <a:ea typeface="宋体" panose="02010600030101010101" pitchFamily="2" charset="-122"/>
              </a:rPr>
              <a:t>) = 9T(</a:t>
            </a:r>
            <a:r>
              <a:rPr lang="fr-FR" sz="1800" i="1" dirty="0">
                <a:solidFill>
                  <a:schemeClr val="tx1"/>
                </a:solidFill>
                <a:effectLst/>
                <a:latin typeface="Times New Roman" panose="02020603050405020304" pitchFamily="18" charset="0"/>
                <a:ea typeface="宋体" panose="02010600030101010101" pitchFamily="2" charset="-122"/>
              </a:rPr>
              <a:t>n</a:t>
            </a:r>
            <a:r>
              <a:rPr lang="fr-FR" sz="1800" dirty="0">
                <a:solidFill>
                  <a:schemeClr val="tx1"/>
                </a:solidFill>
                <a:effectLst/>
                <a:latin typeface="Times New Roman" panose="02020603050405020304" pitchFamily="18" charset="0"/>
                <a:ea typeface="宋体" panose="02010600030101010101" pitchFamily="2" charset="-122"/>
              </a:rPr>
              <a:t>/3) + </a:t>
            </a:r>
            <a:r>
              <a:rPr lang="fr-FR" sz="1800" i="1" dirty="0">
                <a:solidFill>
                  <a:schemeClr val="tx1"/>
                </a:solidFill>
                <a:effectLst/>
                <a:latin typeface="Times New Roman" panose="02020603050405020304" pitchFamily="18" charset="0"/>
                <a:ea typeface="宋体" panose="02010600030101010101" pitchFamily="2" charset="-122"/>
              </a:rPr>
              <a:t>n</a:t>
            </a:r>
            <a:r>
              <a:rPr lang="fr-FR" sz="1800" dirty="0">
                <a:solidFill>
                  <a:schemeClr val="tx1"/>
                </a:solidFill>
                <a:effectLst/>
                <a:latin typeface="Times New Roman" panose="02020603050405020304" pitchFamily="18" charset="0"/>
                <a:ea typeface="宋体" panose="02010600030101010101" pitchFamily="2" charset="-122"/>
              </a:rPr>
              <a:t>		</a:t>
            </a:r>
            <a:endParaRPr lang="en-US" sz="1800" dirty="0">
              <a:solidFill>
                <a:schemeClr val="tx1"/>
              </a:solidFill>
              <a:effectLst/>
              <a:latin typeface="Times New Roman" panose="02020603050405020304" pitchFamily="18" charset="0"/>
              <a:ea typeface="宋体" panose="02010600030101010101" pitchFamily="2" charset="-122"/>
            </a:endParaRPr>
          </a:p>
          <a:p>
            <a:pPr marL="342900" lvl="0" indent="-342900" algn="just">
              <a:buFont typeface="+mj-lt"/>
              <a:buAutoNum type="alphaLcParenBoth"/>
              <a:tabLst>
                <a:tab pos="457200" algn="l"/>
              </a:tabLst>
            </a:pPr>
            <a:r>
              <a:rPr lang="fr-FR" sz="1800" dirty="0">
                <a:solidFill>
                  <a:schemeClr val="tx1"/>
                </a:solidFill>
                <a:effectLst/>
                <a:latin typeface="Times New Roman" panose="02020603050405020304" pitchFamily="18" charset="0"/>
                <a:ea typeface="宋体" panose="02010600030101010101" pitchFamily="2" charset="-122"/>
              </a:rPr>
              <a:t>T(</a:t>
            </a:r>
            <a:r>
              <a:rPr lang="fr-FR" sz="1800" i="1" dirty="0">
                <a:solidFill>
                  <a:schemeClr val="tx1"/>
                </a:solidFill>
                <a:effectLst/>
                <a:latin typeface="Times New Roman" panose="02020603050405020304" pitchFamily="18" charset="0"/>
                <a:ea typeface="宋体" panose="02010600030101010101" pitchFamily="2" charset="-122"/>
              </a:rPr>
              <a:t>n</a:t>
            </a:r>
            <a:r>
              <a:rPr lang="fr-FR" sz="1800" dirty="0">
                <a:solidFill>
                  <a:schemeClr val="tx1"/>
                </a:solidFill>
                <a:effectLst/>
                <a:latin typeface="Times New Roman" panose="02020603050405020304" pitchFamily="18" charset="0"/>
                <a:ea typeface="宋体" panose="02010600030101010101" pitchFamily="2" charset="-122"/>
              </a:rPr>
              <a:t>) =T(2</a:t>
            </a:r>
            <a:r>
              <a:rPr lang="fr-FR" sz="1800" i="1" dirty="0">
                <a:solidFill>
                  <a:schemeClr val="tx1"/>
                </a:solidFill>
                <a:effectLst/>
                <a:latin typeface="Times New Roman" panose="02020603050405020304" pitchFamily="18" charset="0"/>
                <a:ea typeface="宋体" panose="02010600030101010101" pitchFamily="2" charset="-122"/>
              </a:rPr>
              <a:t>n</a:t>
            </a:r>
            <a:r>
              <a:rPr lang="fr-FR" sz="1800" dirty="0">
                <a:solidFill>
                  <a:schemeClr val="tx1"/>
                </a:solidFill>
                <a:effectLst/>
                <a:latin typeface="Times New Roman" panose="02020603050405020304" pitchFamily="18" charset="0"/>
                <a:ea typeface="宋体" panose="02010600030101010101" pitchFamily="2" charset="-122"/>
              </a:rPr>
              <a:t>/3) +1		</a:t>
            </a:r>
            <a:endParaRPr lang="en-US" sz="1800" dirty="0">
              <a:solidFill>
                <a:schemeClr val="tx1"/>
              </a:solidFill>
              <a:effectLst/>
              <a:latin typeface="Times New Roman" panose="02020603050405020304" pitchFamily="18" charset="0"/>
              <a:ea typeface="宋体" panose="02010600030101010101" pitchFamily="2" charset="-122"/>
            </a:endParaRPr>
          </a:p>
          <a:p>
            <a:pPr marL="342900" lvl="0" indent="-342900" algn="just">
              <a:buFont typeface="+mj-lt"/>
              <a:buAutoNum type="alphaLcParenBoth"/>
              <a:tabLst>
                <a:tab pos="457200" algn="l"/>
              </a:tabLst>
            </a:pPr>
            <a:r>
              <a:rPr lang="fr-FR" sz="1800" dirty="0">
                <a:solidFill>
                  <a:schemeClr val="tx1"/>
                </a:solidFill>
                <a:effectLst/>
                <a:latin typeface="Times New Roman" panose="02020603050405020304" pitchFamily="18" charset="0"/>
                <a:ea typeface="宋体" panose="02010600030101010101" pitchFamily="2" charset="-122"/>
              </a:rPr>
              <a:t>T(</a:t>
            </a:r>
            <a:r>
              <a:rPr lang="fr-FR" sz="1800" i="1" dirty="0">
                <a:solidFill>
                  <a:schemeClr val="tx1"/>
                </a:solidFill>
                <a:effectLst/>
                <a:latin typeface="Times New Roman" panose="02020603050405020304" pitchFamily="18" charset="0"/>
                <a:ea typeface="宋体" panose="02010600030101010101" pitchFamily="2" charset="-122"/>
              </a:rPr>
              <a:t>n</a:t>
            </a:r>
            <a:r>
              <a:rPr lang="fr-FR" sz="1800" dirty="0">
                <a:solidFill>
                  <a:schemeClr val="tx1"/>
                </a:solidFill>
                <a:effectLst/>
                <a:latin typeface="Times New Roman" panose="02020603050405020304" pitchFamily="18" charset="0"/>
                <a:ea typeface="宋体" panose="02010600030101010101" pitchFamily="2" charset="-122"/>
              </a:rPr>
              <a:t>) = 3T(</a:t>
            </a:r>
            <a:r>
              <a:rPr lang="fr-FR" sz="1800" i="1" dirty="0">
                <a:solidFill>
                  <a:schemeClr val="tx1"/>
                </a:solidFill>
                <a:effectLst/>
                <a:latin typeface="Times New Roman" panose="02020603050405020304" pitchFamily="18" charset="0"/>
                <a:ea typeface="宋体" panose="02010600030101010101" pitchFamily="2" charset="-122"/>
              </a:rPr>
              <a:t>n</a:t>
            </a:r>
            <a:r>
              <a:rPr lang="fr-FR" sz="1800" dirty="0">
                <a:solidFill>
                  <a:schemeClr val="tx1"/>
                </a:solidFill>
                <a:effectLst/>
                <a:latin typeface="Times New Roman" panose="02020603050405020304" pitchFamily="18" charset="0"/>
                <a:ea typeface="宋体" panose="02010600030101010101" pitchFamily="2" charset="-122"/>
              </a:rPr>
              <a:t>/4) + </a:t>
            </a:r>
            <a:r>
              <a:rPr lang="fr-FR" sz="1800" i="1" dirty="0">
                <a:solidFill>
                  <a:schemeClr val="tx1"/>
                </a:solidFill>
                <a:effectLst/>
                <a:latin typeface="Times New Roman" panose="02020603050405020304" pitchFamily="18" charset="0"/>
                <a:ea typeface="宋体" panose="02010600030101010101" pitchFamily="2" charset="-122"/>
              </a:rPr>
              <a:t>n</a:t>
            </a:r>
            <a:r>
              <a:rPr lang="fr-FR" sz="1800" dirty="0">
                <a:solidFill>
                  <a:schemeClr val="tx1"/>
                </a:solidFill>
                <a:effectLst/>
                <a:latin typeface="Times New Roman" panose="02020603050405020304" pitchFamily="18" charset="0"/>
                <a:ea typeface="宋体" panose="02010600030101010101" pitchFamily="2" charset="-122"/>
              </a:rPr>
              <a:t>lg</a:t>
            </a:r>
            <a:r>
              <a:rPr lang="fr-FR" sz="1800" i="1" dirty="0">
                <a:solidFill>
                  <a:schemeClr val="tx1"/>
                </a:solidFill>
                <a:effectLst/>
                <a:latin typeface="Times New Roman" panose="02020603050405020304" pitchFamily="18" charset="0"/>
                <a:ea typeface="宋体" panose="02010600030101010101" pitchFamily="2" charset="-122"/>
              </a:rPr>
              <a:t>n</a:t>
            </a:r>
            <a:r>
              <a:rPr lang="fr-FR" sz="1800" dirty="0">
                <a:solidFill>
                  <a:schemeClr val="tx1"/>
                </a:solidFill>
                <a:effectLst/>
                <a:latin typeface="Times New Roman" panose="02020603050405020304" pitchFamily="18" charset="0"/>
                <a:ea typeface="宋体" panose="02010600030101010101" pitchFamily="2" charset="-122"/>
              </a:rPr>
              <a:t>.	</a:t>
            </a:r>
          </a:p>
          <a:p>
            <a:pPr lvl="0" algn="just">
              <a:tabLst>
                <a:tab pos="457200" algn="l"/>
              </a:tabLst>
            </a:pPr>
            <a:endParaRPr lang="fr-FR" sz="1800" dirty="0">
              <a:solidFill>
                <a:schemeClr val="tx1"/>
              </a:solidFill>
              <a:latin typeface="Times New Roman" panose="02020603050405020304" pitchFamily="18" charset="0"/>
              <a:ea typeface="宋体" panose="02010600030101010101" pitchFamily="2" charset="-122"/>
            </a:endParaRPr>
          </a:p>
          <a:p>
            <a:pPr algn="just">
              <a:tabLst>
                <a:tab pos="457200" algn="l"/>
              </a:tabLst>
            </a:pPr>
            <a:r>
              <a:rPr lang="fr-FR" sz="1800" dirty="0">
                <a:solidFill>
                  <a:schemeClr val="tx1"/>
                </a:solidFill>
                <a:latin typeface="Times New Roman" panose="02020603050405020304" pitchFamily="18" charset="0"/>
                <a:ea typeface="宋体" panose="02010600030101010101" pitchFamily="2" charset="-122"/>
              </a:rPr>
              <a:t>2</a:t>
            </a:r>
            <a:r>
              <a:rPr lang="en-US" altLang="zh-CN" sz="1800" dirty="0">
                <a:solidFill>
                  <a:schemeClr val="tx1"/>
                </a:solidFill>
                <a:latin typeface="Times New Roman" panose="02020603050405020304" pitchFamily="18" charset="0"/>
                <a:ea typeface="宋体" panose="02010600030101010101" pitchFamily="2" charset="-122"/>
              </a:rPr>
              <a:t>. </a:t>
            </a:r>
            <a:r>
              <a:rPr lang="zh-CN" sz="1800" dirty="0">
                <a:solidFill>
                  <a:schemeClr val="tx1"/>
                </a:solidFill>
                <a:effectLst/>
                <a:latin typeface="Times New Roman" panose="02020603050405020304" pitchFamily="18" charset="0"/>
                <a:ea typeface="宋体" panose="02010600030101010101" pitchFamily="2" charset="-122"/>
              </a:rPr>
              <a:t>假定我们开着一辆车，从城市</a:t>
            </a:r>
            <a:r>
              <a:rPr lang="en-US" sz="1800" dirty="0">
                <a:solidFill>
                  <a:schemeClr val="tx1"/>
                </a:solidFill>
                <a:effectLst/>
                <a:latin typeface="Times New Roman" panose="02020603050405020304" pitchFamily="18" charset="0"/>
                <a:ea typeface="宋体" panose="02010600030101010101" pitchFamily="2" charset="-122"/>
              </a:rPr>
              <a:t>A</a:t>
            </a:r>
            <a:r>
              <a:rPr lang="zh-CN" sz="1800" dirty="0">
                <a:solidFill>
                  <a:schemeClr val="tx1"/>
                </a:solidFill>
                <a:effectLst/>
                <a:latin typeface="Times New Roman" panose="02020603050405020304" pitchFamily="18" charset="0"/>
                <a:ea typeface="宋体" panose="02010600030101010101" pitchFamily="2" charset="-122"/>
              </a:rPr>
              <a:t>到城市</a:t>
            </a:r>
            <a:r>
              <a:rPr lang="en-US" sz="1800" dirty="0">
                <a:solidFill>
                  <a:schemeClr val="tx1"/>
                </a:solidFill>
                <a:effectLst/>
                <a:latin typeface="Times New Roman" panose="02020603050405020304" pitchFamily="18" charset="0"/>
                <a:ea typeface="宋体" panose="02010600030101010101" pitchFamily="2" charset="-122"/>
              </a:rPr>
              <a:t>B</a:t>
            </a:r>
            <a:r>
              <a:rPr lang="zh-CN" sz="1800" dirty="0">
                <a:solidFill>
                  <a:schemeClr val="tx1"/>
                </a:solidFill>
                <a:effectLst/>
                <a:latin typeface="Times New Roman" panose="02020603050405020304" pitchFamily="18" charset="0"/>
                <a:ea typeface="宋体" panose="02010600030101010101" pitchFamily="2" charset="-122"/>
              </a:rPr>
              <a:t>，沿途经过</a:t>
            </a:r>
            <a:r>
              <a:rPr lang="en-US" sz="1800" dirty="0">
                <a:solidFill>
                  <a:schemeClr val="tx1"/>
                </a:solidFill>
                <a:effectLst/>
                <a:latin typeface="Times New Roman" panose="02020603050405020304" pitchFamily="18" charset="0"/>
                <a:ea typeface="宋体" panose="02010600030101010101" pitchFamily="2" charset="-122"/>
              </a:rPr>
              <a:t>n</a:t>
            </a:r>
            <a:r>
              <a:rPr lang="zh-CN" sz="1800" dirty="0">
                <a:solidFill>
                  <a:schemeClr val="tx1"/>
                </a:solidFill>
                <a:effectLst/>
                <a:latin typeface="Times New Roman" panose="02020603050405020304" pitchFamily="18" charset="0"/>
                <a:ea typeface="宋体" panose="02010600030101010101" pitchFamily="2" charset="-122"/>
              </a:rPr>
              <a:t>个苹果市场，包括城市</a:t>
            </a:r>
            <a:r>
              <a:rPr lang="en-US" sz="1800" dirty="0">
                <a:solidFill>
                  <a:schemeClr val="tx1"/>
                </a:solidFill>
                <a:effectLst/>
                <a:latin typeface="Times New Roman" panose="02020603050405020304" pitchFamily="18" charset="0"/>
                <a:ea typeface="宋体" panose="02010600030101010101" pitchFamily="2" charset="-122"/>
              </a:rPr>
              <a:t>A</a:t>
            </a:r>
            <a:r>
              <a:rPr lang="zh-CN" sz="1800" dirty="0">
                <a:solidFill>
                  <a:schemeClr val="tx1"/>
                </a:solidFill>
                <a:effectLst/>
                <a:latin typeface="Times New Roman" panose="02020603050405020304" pitchFamily="18" charset="0"/>
                <a:ea typeface="宋体" panose="02010600030101010101" pitchFamily="2" charset="-122"/>
              </a:rPr>
              <a:t>和城市</a:t>
            </a:r>
            <a:r>
              <a:rPr lang="en-US" sz="1800" dirty="0">
                <a:solidFill>
                  <a:schemeClr val="tx1"/>
                </a:solidFill>
                <a:effectLst/>
                <a:latin typeface="Times New Roman" panose="02020603050405020304" pitchFamily="18" charset="0"/>
                <a:ea typeface="宋体" panose="02010600030101010101" pitchFamily="2" charset="-122"/>
              </a:rPr>
              <a:t>B</a:t>
            </a:r>
            <a:r>
              <a:rPr lang="zh-CN" sz="1800" dirty="0">
                <a:solidFill>
                  <a:schemeClr val="tx1"/>
                </a:solidFill>
                <a:effectLst/>
                <a:latin typeface="Times New Roman" panose="02020603050405020304" pitchFamily="18" charset="0"/>
                <a:ea typeface="宋体" panose="02010600030101010101" pitchFamily="2" charset="-122"/>
              </a:rPr>
              <a:t>的苹果市场，编号为</a:t>
            </a:r>
            <a:r>
              <a:rPr lang="en-US" sz="1800" dirty="0">
                <a:solidFill>
                  <a:schemeClr val="tx1"/>
                </a:solidFill>
                <a:effectLst/>
                <a:latin typeface="Times New Roman" panose="02020603050405020304" pitchFamily="18" charset="0"/>
                <a:ea typeface="宋体" panose="02010600030101010101" pitchFamily="2" charset="-122"/>
              </a:rPr>
              <a:t>1~</a:t>
            </a:r>
            <a:r>
              <a:rPr lang="en-US" sz="1800" i="1" dirty="0">
                <a:solidFill>
                  <a:schemeClr val="tx1"/>
                </a:solidFill>
                <a:effectLst/>
                <a:latin typeface="Times New Roman" panose="02020603050405020304" pitchFamily="18" charset="0"/>
                <a:ea typeface="宋体" panose="02010600030101010101" pitchFamily="2" charset="-122"/>
              </a:rPr>
              <a:t>n</a:t>
            </a:r>
            <a:r>
              <a:rPr lang="zh-CN" sz="1800" dirty="0">
                <a:solidFill>
                  <a:schemeClr val="tx1"/>
                </a:solidFill>
                <a:effectLst/>
                <a:latin typeface="Times New Roman" panose="02020603050405020304" pitchFamily="18" charset="0"/>
                <a:ea typeface="宋体" panose="02010600030101010101" pitchFamily="2" charset="-122"/>
              </a:rPr>
              <a:t>。在市场</a:t>
            </a:r>
            <a:r>
              <a:rPr lang="en-US" sz="1800" i="1" dirty="0" err="1">
                <a:solidFill>
                  <a:schemeClr val="tx1"/>
                </a:solidFill>
                <a:effectLst/>
                <a:latin typeface="Times New Roman" panose="02020603050405020304" pitchFamily="18" charset="0"/>
                <a:ea typeface="宋体" panose="02010600030101010101" pitchFamily="2" charset="-122"/>
              </a:rPr>
              <a:t>i</a:t>
            </a:r>
            <a:r>
              <a:rPr lang="en-US" sz="1800" dirty="0">
                <a:solidFill>
                  <a:schemeClr val="tx1"/>
                </a:solidFill>
                <a:effectLst/>
                <a:latin typeface="Times New Roman" panose="02020603050405020304" pitchFamily="18" charset="0"/>
                <a:ea typeface="宋体" panose="02010600030101010101" pitchFamily="2" charset="-122"/>
              </a:rPr>
              <a:t>, 1</a:t>
            </a:r>
            <a:r>
              <a:rPr lang="en-US" sz="1800" dirty="0">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lang="en-US" sz="1800" i="1" dirty="0">
                <a:solidFill>
                  <a:schemeClr val="tx1"/>
                </a:solidFill>
                <a:effectLst/>
                <a:latin typeface="Times New Roman" panose="02020603050405020304" pitchFamily="18" charset="0"/>
                <a:ea typeface="宋体" panose="02010600030101010101" pitchFamily="2" charset="-122"/>
              </a:rPr>
              <a:t>i</a:t>
            </a:r>
            <a:r>
              <a:rPr lang="en-US" sz="1800" dirty="0">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lang="en-US" sz="1800" i="1" dirty="0">
                <a:solidFill>
                  <a:schemeClr val="tx1"/>
                </a:solidFill>
                <a:effectLst/>
                <a:latin typeface="Times New Roman" panose="02020603050405020304" pitchFamily="18" charset="0"/>
                <a:ea typeface="宋体" panose="02010600030101010101" pitchFamily="2" charset="-122"/>
              </a:rPr>
              <a:t>n</a:t>
            </a:r>
            <a:r>
              <a:rPr lang="zh-CN" sz="1800" dirty="0">
                <a:solidFill>
                  <a:schemeClr val="tx1"/>
                </a:solidFill>
                <a:effectLst/>
                <a:latin typeface="Times New Roman" panose="02020603050405020304" pitchFamily="18" charset="0"/>
                <a:ea typeface="宋体" panose="02010600030101010101" pitchFamily="2" charset="-122"/>
              </a:rPr>
              <a:t>，从顾客的角度看，每斤苹果的买入价</a:t>
            </a:r>
            <a:r>
              <a:rPr lang="en-US" sz="1800" i="1" dirty="0">
                <a:solidFill>
                  <a:schemeClr val="tx1"/>
                </a:solidFill>
                <a:effectLst/>
                <a:latin typeface="Times New Roman" panose="02020603050405020304" pitchFamily="18" charset="0"/>
                <a:ea typeface="宋体" panose="02010600030101010101" pitchFamily="2" charset="-122"/>
              </a:rPr>
              <a:t>B</a:t>
            </a:r>
            <a:r>
              <a:rPr lang="en-US" sz="1800" dirty="0">
                <a:solidFill>
                  <a:schemeClr val="tx1"/>
                </a:solidFill>
                <a:effectLst/>
                <a:latin typeface="Times New Roman" panose="02020603050405020304" pitchFamily="18" charset="0"/>
                <a:ea typeface="宋体" panose="02010600030101010101" pitchFamily="2" charset="-122"/>
              </a:rPr>
              <a:t>[</a:t>
            </a:r>
            <a:r>
              <a:rPr lang="en-US" sz="1800" i="1" dirty="0" err="1">
                <a:solidFill>
                  <a:schemeClr val="tx1"/>
                </a:solidFill>
                <a:effectLst/>
                <a:latin typeface="Times New Roman" panose="02020603050405020304" pitchFamily="18" charset="0"/>
                <a:ea typeface="宋体" panose="02010600030101010101" pitchFamily="2" charset="-122"/>
              </a:rPr>
              <a:t>i</a:t>
            </a:r>
            <a:r>
              <a:rPr lang="en-US" sz="1800" dirty="0">
                <a:solidFill>
                  <a:schemeClr val="tx1"/>
                </a:solidFill>
                <a:effectLst/>
                <a:latin typeface="Times New Roman" panose="02020603050405020304" pitchFamily="18" charset="0"/>
                <a:ea typeface="宋体" panose="02010600030101010101" pitchFamily="2" charset="-122"/>
              </a:rPr>
              <a:t>]</a:t>
            </a:r>
            <a:r>
              <a:rPr lang="zh-CN" sz="1800" dirty="0">
                <a:solidFill>
                  <a:schemeClr val="tx1"/>
                </a:solidFill>
                <a:effectLst/>
                <a:latin typeface="Times New Roman" panose="02020603050405020304" pitchFamily="18" charset="0"/>
                <a:ea typeface="宋体" panose="02010600030101010101" pitchFamily="2" charset="-122"/>
              </a:rPr>
              <a:t>和卖出价</a:t>
            </a:r>
            <a:r>
              <a:rPr lang="en-US" sz="1800" i="1" dirty="0">
                <a:solidFill>
                  <a:schemeClr val="tx1"/>
                </a:solidFill>
                <a:effectLst/>
                <a:latin typeface="Times New Roman" panose="02020603050405020304" pitchFamily="18" charset="0"/>
                <a:ea typeface="宋体" panose="02010600030101010101" pitchFamily="2" charset="-122"/>
              </a:rPr>
              <a:t>S</a:t>
            </a:r>
            <a:r>
              <a:rPr lang="en-US" sz="1800" dirty="0">
                <a:solidFill>
                  <a:schemeClr val="tx1"/>
                </a:solidFill>
                <a:effectLst/>
                <a:latin typeface="Times New Roman" panose="02020603050405020304" pitchFamily="18" charset="0"/>
                <a:ea typeface="宋体" panose="02010600030101010101" pitchFamily="2" charset="-122"/>
              </a:rPr>
              <a:t>[</a:t>
            </a:r>
            <a:r>
              <a:rPr lang="en-US" sz="1800" i="1" dirty="0" err="1">
                <a:solidFill>
                  <a:schemeClr val="tx1"/>
                </a:solidFill>
                <a:effectLst/>
                <a:latin typeface="Times New Roman" panose="02020603050405020304" pitchFamily="18" charset="0"/>
                <a:ea typeface="宋体" panose="02010600030101010101" pitchFamily="2" charset="-122"/>
              </a:rPr>
              <a:t>i</a:t>
            </a:r>
            <a:r>
              <a:rPr lang="en-US" sz="1800" dirty="0">
                <a:solidFill>
                  <a:schemeClr val="tx1"/>
                </a:solidFill>
                <a:effectLst/>
                <a:latin typeface="Times New Roman" panose="02020603050405020304" pitchFamily="18" charset="0"/>
                <a:ea typeface="宋体" panose="02010600030101010101" pitchFamily="2" charset="-122"/>
              </a:rPr>
              <a:t>]</a:t>
            </a:r>
            <a:r>
              <a:rPr lang="zh-CN" sz="1800" dirty="0">
                <a:solidFill>
                  <a:schemeClr val="tx1"/>
                </a:solidFill>
                <a:effectLst/>
                <a:latin typeface="Times New Roman" panose="02020603050405020304" pitchFamily="18" charset="0"/>
                <a:ea typeface="宋体" panose="02010600030101010101" pitchFamily="2" charset="-122"/>
              </a:rPr>
              <a:t>都已知（单位是元）。下图给出了一个</a:t>
            </a:r>
            <a:r>
              <a:rPr lang="en-US" sz="1800" i="1" dirty="0">
                <a:solidFill>
                  <a:schemeClr val="tx1"/>
                </a:solidFill>
                <a:effectLst/>
                <a:latin typeface="Times New Roman" panose="02020603050405020304" pitchFamily="18" charset="0"/>
                <a:ea typeface="宋体" panose="02010600030101010101" pitchFamily="2" charset="-122"/>
              </a:rPr>
              <a:t>n</a:t>
            </a:r>
            <a:r>
              <a:rPr lang="en-US" sz="1800" dirty="0">
                <a:solidFill>
                  <a:schemeClr val="tx1"/>
                </a:solidFill>
                <a:effectLst/>
                <a:latin typeface="Times New Roman" panose="02020603050405020304" pitchFamily="18" charset="0"/>
                <a:ea typeface="宋体" panose="02010600030101010101" pitchFamily="2" charset="-122"/>
              </a:rPr>
              <a:t>=6</a:t>
            </a:r>
            <a:r>
              <a:rPr lang="zh-CN" sz="1800" dirty="0">
                <a:solidFill>
                  <a:schemeClr val="tx1"/>
                </a:solidFill>
                <a:effectLst/>
                <a:latin typeface="Times New Roman" panose="02020603050405020304" pitchFamily="18" charset="0"/>
                <a:ea typeface="宋体" panose="02010600030101010101" pitchFamily="2" charset="-122"/>
              </a:rPr>
              <a:t>的情况。 </a:t>
            </a:r>
            <a:endParaRPr lang="en-US" sz="1800" dirty="0">
              <a:solidFill>
                <a:schemeClr val="tx1"/>
              </a:solidFill>
              <a:effectLst/>
              <a:latin typeface="Times New Roman" panose="02020603050405020304" pitchFamily="18" charset="0"/>
              <a:ea typeface="宋体" panose="02010600030101010101" pitchFamily="2" charset="-122"/>
            </a:endParaRPr>
          </a:p>
          <a:p>
            <a:pPr lvl="0" algn="just">
              <a:tabLst>
                <a:tab pos="457200" algn="l"/>
              </a:tabLst>
            </a:pPr>
            <a:endParaRPr lang="fr-FR" sz="1800" dirty="0">
              <a:solidFill>
                <a:schemeClr val="tx1"/>
              </a:solidFill>
              <a:latin typeface="Times New Roman" panose="02020603050405020304" pitchFamily="18" charset="0"/>
              <a:ea typeface="宋体" panose="02010600030101010101" pitchFamily="2" charset="-122"/>
            </a:endParaRPr>
          </a:p>
          <a:p>
            <a:pPr lvl="0" algn="just">
              <a:tabLst>
                <a:tab pos="457200" algn="l"/>
              </a:tabLst>
            </a:pPr>
            <a:endParaRPr lang="fr-FR" sz="1800" dirty="0">
              <a:solidFill>
                <a:schemeClr val="tx1"/>
              </a:solidFill>
              <a:latin typeface="Times New Roman" panose="02020603050405020304" pitchFamily="18" charset="0"/>
              <a:ea typeface="宋体" panose="02010600030101010101" pitchFamily="2" charset="-122"/>
            </a:endParaRPr>
          </a:p>
          <a:p>
            <a:pPr lvl="0" algn="just">
              <a:tabLst>
                <a:tab pos="457200" algn="l"/>
              </a:tabLst>
            </a:pPr>
            <a:endParaRPr lang="fr-FR" sz="1800" dirty="0">
              <a:solidFill>
                <a:schemeClr val="tx1"/>
              </a:solidFill>
              <a:latin typeface="Times New Roman" panose="02020603050405020304" pitchFamily="18" charset="0"/>
              <a:ea typeface="宋体" panose="02010600030101010101" pitchFamily="2" charset="-122"/>
            </a:endParaRPr>
          </a:p>
          <a:p>
            <a:pPr lvl="0" algn="just">
              <a:tabLst>
                <a:tab pos="457200" algn="l"/>
              </a:tabLst>
            </a:pPr>
            <a:r>
              <a:rPr 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现在，我们计划找一个市场</a:t>
            </a:r>
            <a:r>
              <a:rPr lang="en-US" sz="1800" i="1" dirty="0" err="1">
                <a:solidFill>
                  <a:schemeClr val="tx1"/>
                </a:solidFill>
                <a:effectLst/>
                <a:latin typeface="Times New Roman" panose="02020603050405020304" pitchFamily="18" charset="0"/>
                <a:ea typeface="宋体" panose="02010600030101010101" pitchFamily="2" charset="-122"/>
              </a:rPr>
              <a:t>i</a:t>
            </a:r>
            <a:r>
              <a:rPr 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买苹果，然后找一个市场</a:t>
            </a:r>
            <a:r>
              <a:rPr lang="en-US" sz="1800" i="1" dirty="0" err="1">
                <a:solidFill>
                  <a:schemeClr val="tx1"/>
                </a:solidFill>
                <a:effectLst/>
                <a:latin typeface="Times New Roman" panose="02020603050405020304" pitchFamily="18" charset="0"/>
                <a:ea typeface="宋体" panose="02010600030101010101" pitchFamily="2" charset="-122"/>
              </a:rPr>
              <a:t>j</a:t>
            </a:r>
            <a:r>
              <a:rPr lang="en-US" sz="18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i="1" dirty="0" err="1">
                <a:solidFill>
                  <a:schemeClr val="tx1"/>
                </a:solidFill>
                <a:effectLst/>
                <a:latin typeface="Times New Roman" panose="02020603050405020304" pitchFamily="18" charset="0"/>
                <a:ea typeface="宋体" panose="02010600030101010101" pitchFamily="2" charset="-122"/>
              </a:rPr>
              <a:t>i</a:t>
            </a:r>
            <a:r>
              <a:rPr 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卖苹果，并使得赚的钱尽量多（如果不赚钱的话，则使亏的钱尽量少）。假设车不允许向回开，并且只做一次买卖。例如上面的例子中，最佳方案是在市场</a:t>
            </a:r>
            <a:r>
              <a:rPr lang="en-US" sz="1800" dirty="0">
                <a:solidFill>
                  <a:schemeClr val="tx1"/>
                </a:solidFill>
                <a:effectLst/>
                <a:latin typeface="Times New Roman" panose="02020603050405020304" pitchFamily="18" charset="0"/>
                <a:ea typeface="宋体" panose="02010600030101010101" pitchFamily="2" charset="-122"/>
              </a:rPr>
              <a:t>4</a:t>
            </a:r>
            <a:r>
              <a:rPr 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买入，在市场</a:t>
            </a:r>
            <a:r>
              <a:rPr lang="en-US" sz="1800" dirty="0">
                <a:solidFill>
                  <a:schemeClr val="tx1"/>
                </a:solidFill>
                <a:effectLst/>
                <a:latin typeface="Times New Roman" panose="02020603050405020304" pitchFamily="18" charset="0"/>
                <a:ea typeface="宋体" panose="02010600030101010101" pitchFamily="2" charset="-122"/>
              </a:rPr>
              <a:t>6</a:t>
            </a:r>
            <a:r>
              <a:rPr 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卖出，每斤可赚差价为</a:t>
            </a:r>
            <a:r>
              <a:rPr lang="en-US" sz="1800" dirty="0">
                <a:solidFill>
                  <a:schemeClr val="tx1"/>
                </a:solidFill>
                <a:effectLst/>
                <a:latin typeface="Times New Roman" panose="02020603050405020304" pitchFamily="18" charset="0"/>
                <a:ea typeface="宋体" panose="02010600030101010101" pitchFamily="2" charset="-122"/>
              </a:rPr>
              <a:t>7-2=5</a:t>
            </a:r>
            <a:r>
              <a:rPr 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元。请设计一个</a:t>
            </a:r>
            <a:r>
              <a:rPr lang="zh-CN" sz="1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分治算法</a:t>
            </a:r>
            <a:r>
              <a:rPr 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找出买入的市场</a:t>
            </a:r>
            <a:r>
              <a:rPr lang="en-US" sz="1800" i="1" dirty="0" err="1">
                <a:solidFill>
                  <a:schemeClr val="tx1"/>
                </a:solidFill>
                <a:effectLst/>
                <a:latin typeface="Times New Roman" panose="02020603050405020304" pitchFamily="18" charset="0"/>
                <a:ea typeface="宋体" panose="02010600030101010101" pitchFamily="2" charset="-122"/>
              </a:rPr>
              <a:t>i</a:t>
            </a:r>
            <a:r>
              <a:rPr 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和卖出的市场</a:t>
            </a:r>
            <a:r>
              <a:rPr lang="en-US" sz="1800" i="1" dirty="0">
                <a:solidFill>
                  <a:schemeClr val="tx1"/>
                </a:solidFill>
                <a:effectLst/>
                <a:latin typeface="Times New Roman" panose="02020603050405020304" pitchFamily="18" charset="0"/>
                <a:ea typeface="宋体" panose="02010600030101010101" pitchFamily="2" charset="-122"/>
              </a:rPr>
              <a:t>j</a:t>
            </a:r>
            <a:r>
              <a:rPr 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并使得利润最大或亏损最少，并分析问题的</a:t>
            </a:r>
            <a:r>
              <a:rPr lang="zh-CN" sz="1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复杂度</a:t>
            </a:r>
            <a:r>
              <a:rPr 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lvl="0">
              <a:tabLst>
                <a:tab pos="457200" algn="l"/>
              </a:tabLst>
            </a:pPr>
            <a:endParaRPr lang="en-US"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0">
              <a:tabLst>
                <a:tab pos="457200" algn="l"/>
              </a:tabLst>
            </a:pPr>
            <a:endParaRPr lang="fr-FR" sz="1800" dirty="0">
              <a:solidFill>
                <a:schemeClr val="tx1"/>
              </a:solidFill>
              <a:latin typeface="Times New Roman" panose="02020603050405020304" pitchFamily="18" charset="0"/>
              <a:ea typeface="宋体" panose="02010600030101010101" pitchFamily="2" charset="-122"/>
            </a:endParaRPr>
          </a:p>
        </p:txBody>
      </p:sp>
      <p:graphicFrame>
        <p:nvGraphicFramePr>
          <p:cNvPr id="12" name="对象 11">
            <a:extLst>
              <a:ext uri="{FF2B5EF4-FFF2-40B4-BE49-F238E27FC236}">
                <a16:creationId xmlns:a16="http://schemas.microsoft.com/office/drawing/2014/main" id="{87CB1D97-3A0C-4EB3-AC73-C5A3E24BCF08}"/>
              </a:ext>
            </a:extLst>
          </p:cNvPr>
          <p:cNvGraphicFramePr>
            <a:graphicFrameLocks noChangeAspect="1"/>
          </p:cNvGraphicFramePr>
          <p:nvPr>
            <p:extLst>
              <p:ext uri="{D42A27DB-BD31-4B8C-83A1-F6EECF244321}">
                <p14:modId xmlns:p14="http://schemas.microsoft.com/office/powerpoint/2010/main" val="3725529577"/>
              </p:ext>
            </p:extLst>
          </p:nvPr>
        </p:nvGraphicFramePr>
        <p:xfrm>
          <a:off x="2209800" y="3962400"/>
          <a:ext cx="4987925" cy="976313"/>
        </p:xfrm>
        <a:graphic>
          <a:graphicData uri="http://schemas.openxmlformats.org/presentationml/2006/ole">
            <mc:AlternateContent xmlns:mc="http://schemas.openxmlformats.org/markup-compatibility/2006">
              <mc:Choice xmlns:v="urn:schemas-microsoft-com:vml" Requires="v">
                <p:oleObj spid="_x0000_s1062" name="Picture" r:id="rId3" imgW="4971960" imgH="971640" progId="Word.Picture.8">
                  <p:embed/>
                </p:oleObj>
              </mc:Choice>
              <mc:Fallback>
                <p:oleObj name="Picture" r:id="rId3" imgW="4971960" imgH="971640" progId="Word.Picture.8">
                  <p:embed/>
                  <p:pic>
                    <p:nvPicPr>
                      <p:cNvPr id="0" name="Object 7"/>
                      <p:cNvPicPr>
                        <a:picLocks noChangeAspect="1" noChangeArrowheads="1"/>
                      </p:cNvPicPr>
                      <p:nvPr/>
                    </p:nvPicPr>
                    <p:blipFill>
                      <a:blip r:embed="rId4"/>
                      <a:srcRect/>
                      <a:stretch>
                        <a:fillRect/>
                      </a:stretch>
                    </p:blipFill>
                    <p:spPr bwMode="auto">
                      <a:xfrm>
                        <a:off x="2209800" y="3962400"/>
                        <a:ext cx="4987925"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本框 3">
            <a:extLst>
              <a:ext uri="{FF2B5EF4-FFF2-40B4-BE49-F238E27FC236}">
                <a16:creationId xmlns:a16="http://schemas.microsoft.com/office/drawing/2014/main" id="{76792053-802E-B07F-76E7-9DC41F3AA2B6}"/>
              </a:ext>
            </a:extLst>
          </p:cNvPr>
          <p:cNvSpPr txBox="1"/>
          <p:nvPr/>
        </p:nvSpPr>
        <p:spPr>
          <a:xfrm>
            <a:off x="152400" y="33434"/>
            <a:ext cx="7175362" cy="369332"/>
          </a:xfrm>
          <a:prstGeom prst="rect">
            <a:avLst/>
          </a:prstGeom>
          <a:noFill/>
        </p:spPr>
        <p:txBody>
          <a:bodyPr wrap="none" rtlCol="0">
            <a:spAutoFit/>
          </a:bodyPr>
          <a:lstStyle/>
          <a:p>
            <a:r>
              <a:rPr lang="zh-CN" altLang="en-US" dirty="0">
                <a:solidFill>
                  <a:srgbClr val="FF0000"/>
                </a:solidFill>
                <a:latin typeface="华文细黑" panose="02010600040101010101" pitchFamily="2" charset="-122"/>
                <a:ea typeface="华文细黑" panose="02010600040101010101" pitchFamily="2" charset="-122"/>
              </a:rPr>
              <a:t>注：本课程期末成绩</a:t>
            </a:r>
            <a:r>
              <a:rPr lang="en-US" altLang="zh-CN" dirty="0">
                <a:solidFill>
                  <a:srgbClr val="FF0000"/>
                </a:solidFill>
                <a:latin typeface="华文细黑" panose="02010600040101010101" pitchFamily="2" charset="-122"/>
                <a:ea typeface="华文细黑" panose="02010600040101010101" pitchFamily="2" charset="-122"/>
              </a:rPr>
              <a:t>max{</a:t>
            </a:r>
            <a:r>
              <a:rPr lang="zh-CN" altLang="en-US" dirty="0">
                <a:solidFill>
                  <a:srgbClr val="FF0000"/>
                </a:solidFill>
                <a:latin typeface="华文细黑" panose="02010600040101010101" pitchFamily="2" charset="-122"/>
                <a:ea typeface="华文细黑" panose="02010600040101010101" pitchFamily="2" charset="-122"/>
              </a:rPr>
              <a:t>考试成绩，</a:t>
            </a:r>
            <a:r>
              <a:rPr lang="en-US" altLang="zh-CN" dirty="0">
                <a:solidFill>
                  <a:srgbClr val="FF0000"/>
                </a:solidFill>
                <a:latin typeface="华文细黑" panose="02010600040101010101" pitchFamily="2" charset="-122"/>
                <a:ea typeface="华文细黑" panose="02010600040101010101" pitchFamily="2" charset="-122"/>
              </a:rPr>
              <a:t> 70%*</a:t>
            </a:r>
            <a:r>
              <a:rPr lang="zh-CN" altLang="en-US" dirty="0">
                <a:solidFill>
                  <a:srgbClr val="FF0000"/>
                </a:solidFill>
                <a:latin typeface="华文细黑" panose="02010600040101010101" pitchFamily="2" charset="-122"/>
                <a:ea typeface="华文细黑" panose="02010600040101010101" pitchFamily="2" charset="-122"/>
              </a:rPr>
              <a:t>考试成绩</a:t>
            </a:r>
            <a:r>
              <a:rPr lang="en-US" altLang="zh-CN" dirty="0">
                <a:solidFill>
                  <a:srgbClr val="FF0000"/>
                </a:solidFill>
                <a:latin typeface="华文细黑" panose="02010600040101010101" pitchFamily="2" charset="-122"/>
                <a:ea typeface="华文细黑" panose="02010600040101010101" pitchFamily="2" charset="-122"/>
              </a:rPr>
              <a:t>+30%</a:t>
            </a:r>
            <a:r>
              <a:rPr lang="zh-CN" altLang="en-US" dirty="0">
                <a:solidFill>
                  <a:srgbClr val="FF0000"/>
                </a:solidFill>
                <a:latin typeface="华文细黑" panose="02010600040101010101" pitchFamily="2" charset="-122"/>
                <a:ea typeface="华文细黑" panose="02010600040101010101" pitchFamily="2" charset="-122"/>
              </a:rPr>
              <a:t>*平时成绩</a:t>
            </a:r>
            <a:r>
              <a:rPr lang="en-US" altLang="zh-CN" dirty="0">
                <a:solidFill>
                  <a:srgbClr val="FF0000"/>
                </a:solidFill>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369508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lvl="2" algn="l" rtl="0">
              <a:spcBef>
                <a:spcPct val="0"/>
              </a:spcBef>
            </a:pPr>
            <a:r>
              <a:rPr lang="zh-CN" altLang="en-US" sz="2400" b="1" dirty="0">
                <a:latin typeface="SimSun" pitchFamily="2" charset="-122"/>
                <a:ea typeface="SimSun" pitchFamily="2" charset="-122"/>
              </a:rPr>
              <a:t>分治法</a:t>
            </a:r>
            <a:r>
              <a:rPr lang="zh-CN" sz="2400" b="1" dirty="0">
                <a:latin typeface="SimSun" pitchFamily="2" charset="-122"/>
                <a:ea typeface="SimSun" pitchFamily="2" charset="-122"/>
              </a:rPr>
              <a:t>一个例子 </a:t>
            </a:r>
            <a:r>
              <a:rPr lang="en-US" sz="2400" b="1" dirty="0">
                <a:latin typeface="SimSun" pitchFamily="2" charset="-122"/>
                <a:ea typeface="SimSun" pitchFamily="2" charset="-122"/>
                <a:sym typeface="Symbol"/>
              </a:rPr>
              <a:t></a:t>
            </a:r>
            <a:r>
              <a:rPr lang="en-US" sz="2400" b="1" dirty="0">
                <a:latin typeface="SimSun" pitchFamily="2" charset="-122"/>
                <a:ea typeface="SimSun" pitchFamily="2" charset="-122"/>
              </a:rPr>
              <a:t> </a:t>
            </a:r>
            <a:r>
              <a:rPr lang="zh-CN" altLang="en-US" sz="2700" kern="12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二元搜索</a:t>
            </a:r>
            <a:br>
              <a:rPr lang="en-US" altLang="zh-CN" sz="2400" b="1" dirty="0">
                <a:latin typeface="SimSun" pitchFamily="2" charset="-122"/>
                <a:ea typeface="SimSun" pitchFamily="2" charset="-122"/>
              </a:rPr>
            </a:br>
            <a:r>
              <a:rPr lang="zh-CN" altLang="en-US" sz="2400" b="1" dirty="0">
                <a:latin typeface="SimSun" pitchFamily="2" charset="-122"/>
                <a:ea typeface="SimSun" pitchFamily="2" charset="-122"/>
              </a:rPr>
              <a:t>问题：</a:t>
            </a:r>
            <a:r>
              <a:rPr lang="zh-CN" altLang="en-US" sz="1800" dirty="0"/>
              <a:t>从</a:t>
            </a:r>
            <a:r>
              <a:rPr lang="en-US" sz="1800" i="1" dirty="0">
                <a:solidFill>
                  <a:srgbClr val="FF0000"/>
                </a:solidFill>
              </a:rPr>
              <a:t>n</a:t>
            </a:r>
            <a:r>
              <a:rPr lang="zh-CN" sz="1800" dirty="0">
                <a:solidFill>
                  <a:srgbClr val="FF0000"/>
                </a:solidFill>
              </a:rPr>
              <a:t>个</a:t>
            </a:r>
            <a:r>
              <a:rPr lang="zh-CN" altLang="en-US" sz="1800" dirty="0">
                <a:solidFill>
                  <a:srgbClr val="FF0000"/>
                </a:solidFill>
              </a:rPr>
              <a:t>有序</a:t>
            </a:r>
            <a:r>
              <a:rPr lang="zh-CN" sz="1800" dirty="0">
                <a:solidFill>
                  <a:srgbClr val="FF0000"/>
                </a:solidFill>
              </a:rPr>
              <a:t>数字</a:t>
            </a:r>
            <a:r>
              <a:rPr lang="zh-CN" sz="1800" dirty="0"/>
              <a:t>中</a:t>
            </a:r>
            <a:r>
              <a:rPr lang="zh-CN" altLang="en-US" sz="1800" dirty="0"/>
              <a:t>，</a:t>
            </a:r>
            <a:r>
              <a:rPr lang="zh-CN" sz="1800" dirty="0"/>
              <a:t>查找是否有一个数等于要找的数</a:t>
            </a:r>
            <a:r>
              <a:rPr lang="en-US" sz="1800" i="1" dirty="0"/>
              <a:t>x</a:t>
            </a:r>
            <a:r>
              <a:rPr lang="zh-CN" sz="1800" dirty="0"/>
              <a:t>。如果是</a:t>
            </a:r>
            <a:r>
              <a:rPr lang="en-US" sz="1800" i="1" dirty="0"/>
              <a:t>A</a:t>
            </a:r>
            <a:r>
              <a:rPr lang="en-US" sz="1800" dirty="0"/>
              <a:t>[</a:t>
            </a:r>
            <a:r>
              <a:rPr lang="en-US" sz="1800" i="1" dirty="0" err="1"/>
              <a:t>i</a:t>
            </a:r>
            <a:r>
              <a:rPr lang="en-US" sz="1800" dirty="0"/>
              <a:t>] = </a:t>
            </a:r>
            <a:r>
              <a:rPr lang="en-US" sz="1800" i="1" dirty="0"/>
              <a:t>x</a:t>
            </a:r>
            <a:r>
              <a:rPr lang="en-US" sz="1800" dirty="0"/>
              <a:t>, </a:t>
            </a:r>
            <a:r>
              <a:rPr lang="zh-CN" sz="1800" dirty="0"/>
              <a:t>则报告序号</a:t>
            </a:r>
            <a:r>
              <a:rPr lang="en-US" sz="1800" i="1" dirty="0" err="1"/>
              <a:t>i</a:t>
            </a:r>
            <a:r>
              <a:rPr lang="zh-CN" sz="1800" dirty="0"/>
              <a:t>，否则报告</a:t>
            </a:r>
            <a:r>
              <a:rPr lang="zh-CN" altLang="en-US" sz="1800" dirty="0"/>
              <a:t>“</a:t>
            </a:r>
            <a:r>
              <a:rPr lang="zh-CN" sz="1800" dirty="0"/>
              <a:t>无</a:t>
            </a:r>
            <a:r>
              <a:rPr lang="en-US" sz="1800" dirty="0"/>
              <a:t> (</a:t>
            </a:r>
            <a:r>
              <a:rPr lang="en-US" sz="1800" i="1" cap="small" dirty="0"/>
              <a:t>nil</a:t>
            </a:r>
            <a:r>
              <a:rPr lang="en-US" sz="1800" dirty="0"/>
              <a:t>)</a:t>
            </a:r>
            <a:r>
              <a:rPr lang="zh-CN" altLang="en-US" sz="1800" dirty="0"/>
              <a:t>”</a:t>
            </a:r>
            <a:endParaRPr lang="en-US" sz="2400" b="1" dirty="0">
              <a:latin typeface="SimSun" pitchFamily="2" charset="-122"/>
              <a:ea typeface="SimSun" pitchFamily="2" charset="-122"/>
            </a:endParaRPr>
          </a:p>
        </p:txBody>
      </p:sp>
      <p:sp>
        <p:nvSpPr>
          <p:cNvPr id="3" name="Content Placeholder 2"/>
          <p:cNvSpPr>
            <a:spLocks noGrp="1"/>
          </p:cNvSpPr>
          <p:nvPr>
            <p:ph idx="1"/>
          </p:nvPr>
        </p:nvSpPr>
        <p:spPr>
          <a:xfrm>
            <a:off x="342900" y="1460648"/>
            <a:ext cx="8534400" cy="4343400"/>
          </a:xfrm>
          <a:ln>
            <a:solidFill>
              <a:schemeClr val="accent1">
                <a:shade val="50000"/>
              </a:schemeClr>
            </a:solidFill>
          </a:ln>
        </p:spPr>
        <p:txBody>
          <a:bodyPr>
            <a:normAutofit fontScale="55000" lnSpcReduction="20000"/>
          </a:bodyPr>
          <a:lstStyle/>
          <a:p>
            <a:pPr marL="0" indent="0">
              <a:spcBef>
                <a:spcPts val="600"/>
              </a:spcBef>
              <a:buNone/>
            </a:pPr>
            <a:r>
              <a:rPr lang="en-US" b="1" dirty="0">
                <a:latin typeface="Times New Roman" pitchFamily="18" charset="0"/>
                <a:cs typeface="Times New Roman" pitchFamily="18" charset="0"/>
              </a:rPr>
              <a:t>Binary-Search</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a:t>
            </a:r>
          </a:p>
          <a:p>
            <a:pPr marL="0" indent="0">
              <a:spcBef>
                <a:spcPts val="600"/>
              </a:spcBef>
              <a:buNone/>
            </a:pPr>
            <a:r>
              <a:rPr lang="zh-CN" altLang="en-US" b="1" dirty="0">
                <a:latin typeface="Times New Roman" pitchFamily="18" charset="0"/>
                <a:cs typeface="Times New Roman" pitchFamily="18" charset="0"/>
              </a:rPr>
              <a:t>输入</a:t>
            </a:r>
            <a:r>
              <a:rPr lang="zh-CN" altLang="en-US" dirty="0">
                <a:latin typeface="Times New Roman" pitchFamily="18" charset="0"/>
                <a:cs typeface="Times New Roman" pitchFamily="18" charset="0"/>
              </a:rPr>
              <a:t>：任一段子序列，</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+1] ≤  … ≤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a:t>
            </a:r>
            <a:r>
              <a:rPr lang="en-US" dirty="0">
                <a:latin typeface="SimSun" panose="02010600030101010101" pitchFamily="2" charset="-122"/>
                <a:ea typeface="SimSun" panose="02010600030101010101" pitchFamily="2" charset="-122"/>
                <a:cs typeface="Times New Roman" pitchFamily="18" charset="0"/>
              </a:rPr>
              <a:t>，</a:t>
            </a:r>
            <a:r>
              <a:rPr lang="en-US" dirty="0" err="1">
                <a:latin typeface="SimSun" panose="02010600030101010101" pitchFamily="2" charset="-122"/>
                <a:ea typeface="SimSun" panose="02010600030101010101" pitchFamily="2" charset="-122"/>
                <a:cs typeface="Times New Roman" pitchFamily="18" charset="0"/>
              </a:rPr>
              <a:t>和要找的数字</a:t>
            </a:r>
            <a:r>
              <a:rPr lang="en-US" i="1" dirty="0" err="1">
                <a:latin typeface="Times New Roman" panose="02020603050405020304" pitchFamily="18" charset="0"/>
                <a:ea typeface="SimSun" panose="02010600030101010101" pitchFamily="2" charset="-122"/>
                <a:cs typeface="Times New Roman" panose="02020603050405020304" pitchFamily="18" charset="0"/>
              </a:rPr>
              <a:t>x</a:t>
            </a:r>
            <a:r>
              <a:rPr lang="zh-CN" altLang="en-US"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spcBef>
                <a:spcPts val="600"/>
              </a:spcBef>
              <a:buNone/>
            </a:pPr>
            <a:r>
              <a:rPr lang="zh-CN" altLang="en-US" b="1" dirty="0">
                <a:latin typeface="Times New Roman" pitchFamily="18" charset="0"/>
                <a:cs typeface="Times New Roman" pitchFamily="18" charset="0"/>
              </a:rPr>
              <a:t>输出</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如果序列中有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否则 </a:t>
            </a:r>
            <a:r>
              <a:rPr lang="en-US" i="1" cap="small" dirty="0">
                <a:latin typeface="Times New Roman" pitchFamily="18" charset="0"/>
                <a:cs typeface="Times New Roman" pitchFamily="18" charset="0"/>
              </a:rPr>
              <a:t>nil</a:t>
            </a:r>
            <a:r>
              <a:rPr lang="zh-CN" altLang="en-US" dirty="0">
                <a:latin typeface="Times New Roman" pitchFamily="18" charset="0"/>
                <a:cs typeface="Times New Roman" pitchFamily="18" charset="0"/>
              </a:rPr>
              <a:t>。</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514350" lvl="0" indent="-514350">
              <a:spcBef>
                <a:spcPts val="1200"/>
              </a:spcBef>
              <a:buFont typeface="+mj-lt"/>
              <a:buAutoNum type="arabicPeriod"/>
            </a:pPr>
            <a:r>
              <a:rPr lang="en-US" b="1" dirty="0">
                <a:latin typeface="Times New Roman" pitchFamily="18" charset="0"/>
                <a:cs typeface="Times New Roman" pitchFamily="18" charset="0"/>
              </a:rPr>
              <a:t>if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&gt; </a:t>
            </a:r>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  		      </a:t>
            </a:r>
            <a:r>
              <a:rPr lang="en-US" dirty="0">
                <a:latin typeface="SimSun" panose="02010600030101010101" pitchFamily="2" charset="-122"/>
                <a:ea typeface="SimSun" panose="02010600030101010101" pitchFamily="2" charset="-122"/>
                <a:cs typeface="Times New Roman" pitchFamily="18" charset="0"/>
              </a:rPr>
              <a:t>//</a:t>
            </a:r>
            <a:r>
              <a:rPr lang="en-US" dirty="0" err="1">
                <a:latin typeface="SimSun" panose="02010600030101010101" pitchFamily="2" charset="-122"/>
                <a:ea typeface="SimSun" panose="02010600030101010101" pitchFamily="2" charset="-122"/>
                <a:cs typeface="Times New Roman" pitchFamily="18" charset="0"/>
              </a:rPr>
              <a:t>表明数组为空集</a:t>
            </a:r>
            <a:r>
              <a:rPr lang="en-US" dirty="0">
                <a:latin typeface="SimSun" panose="02010600030101010101" pitchFamily="2" charset="-122"/>
                <a:ea typeface="SimSun" panose="02010600030101010101" pitchFamily="2" charset="-122"/>
                <a:cs typeface="Times New Roman" pitchFamily="18" charset="0"/>
              </a:rPr>
              <a:t>...</a:t>
            </a:r>
            <a:r>
              <a:rPr lang="zh-CN" altLang="en-US" dirty="0">
                <a:latin typeface="SimSun" panose="02010600030101010101" pitchFamily="2" charset="-122"/>
                <a:ea typeface="SimSun" panose="02010600030101010101" pitchFamily="2" charset="-122"/>
                <a:cs typeface="Times New Roman" pitchFamily="18" charset="0"/>
              </a:rPr>
              <a:t>这就是这个问题的</a:t>
            </a:r>
            <a:r>
              <a:rPr lang="zh-CN" altLang="en-US" sz="3200" dirty="0"/>
              <a:t>“</a:t>
            </a:r>
            <a:r>
              <a:rPr lang="zh-CN" altLang="en-US" dirty="0">
                <a:solidFill>
                  <a:srgbClr val="FF0000"/>
                </a:solidFill>
                <a:latin typeface="SimSun" panose="02010600030101010101" pitchFamily="2" charset="-122"/>
                <a:ea typeface="SimSun" panose="02010600030101010101" pitchFamily="2" charset="-122"/>
                <a:cs typeface="Times New Roman" pitchFamily="18" charset="0"/>
              </a:rPr>
              <a:t>底</a:t>
            </a:r>
            <a:r>
              <a:rPr lang="zh-CN" altLang="en-US" sz="3200" dirty="0"/>
              <a:t>”</a:t>
            </a:r>
            <a:endParaRPr lang="en-US" dirty="0">
              <a:latin typeface="SimSun" panose="02010600030101010101" pitchFamily="2" charset="-122"/>
              <a:ea typeface="SimSun" panose="02010600030101010101" pitchFamily="2" charset="-122"/>
              <a:cs typeface="Times New Roman" pitchFamily="18" charset="0"/>
            </a:endParaRPr>
          </a:p>
          <a:p>
            <a:pPr marL="514350" lvl="0" indent="-514350">
              <a:buFont typeface="+mj-lt"/>
              <a:buAutoNum type="arabicPeriod"/>
            </a:pPr>
            <a:r>
              <a:rPr lang="en-US" b="1" dirty="0">
                <a:latin typeface="Times New Roman" pitchFamily="18" charset="0"/>
                <a:cs typeface="Times New Roman" pitchFamily="18" charset="0"/>
              </a:rPr>
              <a:t>	then return</a:t>
            </a:r>
            <a:r>
              <a:rPr lang="en-US" dirty="0">
                <a:latin typeface="Times New Roman" pitchFamily="18" charset="0"/>
                <a:cs typeface="Times New Roman" pitchFamily="18" charset="0"/>
              </a:rPr>
              <a:t> (</a:t>
            </a:r>
            <a:r>
              <a:rPr lang="en-US" sz="3300" i="1" cap="small" dirty="0"/>
              <a:t>nil</a:t>
            </a:r>
            <a:r>
              <a:rPr lang="en-US" dirty="0">
                <a:latin typeface="Times New Roman" pitchFamily="18" charset="0"/>
                <a:cs typeface="Times New Roman" pitchFamily="18" charset="0"/>
              </a:rPr>
              <a:t>)</a:t>
            </a:r>
          </a:p>
          <a:p>
            <a:pPr marL="514350" lvl="0" indent="-514350">
              <a:buFont typeface="+mj-lt"/>
              <a:buAutoNum type="arabicPeriod"/>
            </a:pPr>
            <a:r>
              <a:rPr lang="en-US" b="1" dirty="0">
                <a:latin typeface="Times New Roman" pitchFamily="18" charset="0"/>
                <a:cs typeface="Times New Roman" pitchFamily="18" charset="0"/>
              </a:rPr>
              <a:t>endif</a:t>
            </a:r>
            <a:endParaRPr lang="en-US" dirty="0">
              <a:latin typeface="Times New Roman" pitchFamily="18" charset="0"/>
              <a:cs typeface="Times New Roman" pitchFamily="18" charset="0"/>
            </a:endParaRPr>
          </a:p>
          <a:p>
            <a:pPr marL="514350" lvl="0" indent="-514350">
              <a:buFont typeface="+mj-lt"/>
              <a:buAutoNum type="arabicPeriod"/>
            </a:pPr>
            <a:r>
              <a:rPr lang="en-US" i="1" dirty="0">
                <a:latin typeface="Times New Roman" pitchFamily="18" charset="0"/>
                <a:cs typeface="Times New Roman" pitchFamily="18" charset="0"/>
              </a:rPr>
              <a:t>midpoint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p</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r</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endParaRPr lang="en-US" dirty="0">
              <a:latin typeface="Times New Roman" pitchFamily="18" charset="0"/>
              <a:cs typeface="Times New Roman" pitchFamily="18" charset="0"/>
            </a:endParaRPr>
          </a:p>
          <a:p>
            <a:pPr marL="514350" lvl="0" indent="-514350">
              <a:buFont typeface="+mj-lt"/>
              <a:buAutoNum type="arabicPeriod"/>
            </a:pPr>
            <a:r>
              <a:rPr lang="en-US" b="1" dirty="0">
                <a:latin typeface="Times New Roman" pitchFamily="18" charset="0"/>
                <a:cs typeface="Times New Roman" pitchFamily="18" charset="0"/>
              </a:rPr>
              <a:t>if</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midpoint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x                //</a:t>
            </a:r>
            <a:r>
              <a:rPr lang="zh-CN" altLang="en-US" dirty="0">
                <a:latin typeface="Times New Roman" pitchFamily="18" charset="0"/>
                <a:cs typeface="Times New Roman" pitchFamily="18" charset="0"/>
              </a:rPr>
              <a:t>“</a:t>
            </a:r>
            <a:r>
              <a:rPr lang="zh-CN" altLang="en-US" dirty="0">
                <a:solidFill>
                  <a:srgbClr val="FF0000"/>
                </a:solidFill>
                <a:latin typeface="Times New Roman" pitchFamily="18" charset="0"/>
                <a:cs typeface="Times New Roman" pitchFamily="18" charset="0"/>
              </a:rPr>
              <a:t>底</a:t>
            </a:r>
            <a:r>
              <a:rPr lang="zh-CN" altLang="en-US" dirty="0">
                <a:latin typeface="Times New Roman" pitchFamily="18" charset="0"/>
                <a:cs typeface="Times New Roman" pitchFamily="18" charset="0"/>
              </a:rPr>
              <a:t>”的另外一种情况</a:t>
            </a:r>
            <a:r>
              <a:rPr lang="en-US" dirty="0">
                <a:latin typeface="Times New Roman" pitchFamily="18" charset="0"/>
                <a:cs typeface="Times New Roman" pitchFamily="18" charset="0"/>
              </a:rPr>
              <a:t>                                               </a:t>
            </a:r>
          </a:p>
          <a:p>
            <a:pPr marL="514350" lvl="0" indent="-514350">
              <a:buFont typeface="+mj-lt"/>
              <a:buAutoNum type="arabicPeriod"/>
            </a:pPr>
            <a:r>
              <a:rPr lang="en-US" b="1" dirty="0">
                <a:latin typeface="Times New Roman" pitchFamily="18" charset="0"/>
                <a:cs typeface="Times New Roman" pitchFamily="18" charset="0"/>
              </a:rPr>
              <a:t> 	then return</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midpoint</a:t>
            </a:r>
            <a:r>
              <a:rPr lang="en-US" dirty="0">
                <a:latin typeface="Times New Roman" pitchFamily="18" charset="0"/>
                <a:cs typeface="Times New Roman" pitchFamily="18" charset="0"/>
              </a:rPr>
              <a:t>)</a:t>
            </a:r>
          </a:p>
          <a:p>
            <a:pPr marL="514350" lvl="0" indent="-514350">
              <a:buFont typeface="+mj-lt"/>
              <a:buAutoNum type="arabicPeriod"/>
            </a:pPr>
            <a:r>
              <a:rPr lang="en-US" b="1" dirty="0">
                <a:latin typeface="Times New Roman" pitchFamily="18" charset="0"/>
                <a:cs typeface="Times New Roman" pitchFamily="18" charset="0"/>
              </a:rPr>
              <a:t>	else if</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&lt;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midpoint</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如何“</a:t>
            </a:r>
            <a:r>
              <a:rPr lang="zh-CN" altLang="en-US" dirty="0">
                <a:solidFill>
                  <a:srgbClr val="FF0000"/>
                </a:solidFill>
                <a:latin typeface="Times New Roman" pitchFamily="18" charset="0"/>
                <a:cs typeface="Times New Roman" pitchFamily="18" charset="0"/>
              </a:rPr>
              <a:t>分</a:t>
            </a:r>
            <a:r>
              <a:rPr lang="zh-CN" altLang="en-US"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514350" lvl="0" indent="-514350">
              <a:buFont typeface="+mj-lt"/>
              <a:buAutoNum type="arabicPeriod"/>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then </a:t>
            </a:r>
            <a:r>
              <a:rPr lang="en-US" dirty="0" err="1">
                <a:latin typeface="Times New Roman" pitchFamily="18" charset="0"/>
                <a:cs typeface="Times New Roman" pitchFamily="18" charset="0"/>
              </a:rPr>
              <a:t>BinarySearch</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midpoint</a:t>
            </a:r>
            <a:r>
              <a:rPr lang="en-US" dirty="0">
                <a:latin typeface="Times New Roman" pitchFamily="18" charset="0"/>
                <a:cs typeface="Times New Roman" pitchFamily="18" charset="0"/>
              </a:rPr>
              <a:t>-1, </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a:t>
            </a:r>
          </a:p>
          <a:p>
            <a:pPr marL="514350" lvl="0" indent="-514350">
              <a:buFont typeface="+mj-lt"/>
              <a:buAutoNum type="arabicPeriod"/>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else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BinarySearch</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midpoint</a:t>
            </a:r>
            <a:r>
              <a:rPr lang="en-US" dirty="0">
                <a:latin typeface="Times New Roman" pitchFamily="18" charset="0"/>
                <a:cs typeface="Times New Roman" pitchFamily="18" charset="0"/>
              </a:rPr>
              <a:t>+1, </a:t>
            </a:r>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a:t>
            </a:r>
          </a:p>
          <a:p>
            <a:pPr marL="514350" lvl="0" indent="-514350">
              <a:buFont typeface="+mj-lt"/>
              <a:buAutoNum type="arabicPeriod"/>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endif</a:t>
            </a:r>
            <a:endParaRPr lang="en-US" dirty="0">
              <a:latin typeface="Times New Roman" pitchFamily="18" charset="0"/>
              <a:cs typeface="Times New Roman" pitchFamily="18" charset="0"/>
            </a:endParaRPr>
          </a:p>
          <a:p>
            <a:pPr marL="514350" lvl="0" indent="-514350">
              <a:buFont typeface="+mj-lt"/>
              <a:buAutoNum type="arabicPeriod"/>
            </a:pPr>
            <a:r>
              <a:rPr lang="en-US" b="1" dirty="0">
                <a:latin typeface="Times New Roman" pitchFamily="18" charset="0"/>
                <a:cs typeface="Times New Roman" pitchFamily="18" charset="0"/>
              </a:rPr>
              <a:t>endif</a:t>
            </a:r>
            <a:endParaRPr lang="en-US" dirty="0">
              <a:latin typeface="Times New Roman" pitchFamily="18" charset="0"/>
              <a:cs typeface="Times New Roman" pitchFamily="18" charset="0"/>
            </a:endParaRPr>
          </a:p>
          <a:p>
            <a:pPr marL="514350" lvl="0" indent="-514350">
              <a:buFont typeface="+mj-lt"/>
              <a:buAutoNum type="arabicPeriod"/>
            </a:pPr>
            <a:r>
              <a:rPr lang="en-US" b="1" dirty="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a:t>2-2</a:t>
            </a:r>
          </a:p>
        </p:txBody>
      </p:sp>
      <p:sp>
        <p:nvSpPr>
          <p:cNvPr id="5" name="矩形 4">
            <a:extLst>
              <a:ext uri="{FF2B5EF4-FFF2-40B4-BE49-F238E27FC236}">
                <a16:creationId xmlns:a16="http://schemas.microsoft.com/office/drawing/2014/main" id="{4378782C-F9A4-4194-98EE-AE88323140DD}"/>
              </a:ext>
            </a:extLst>
          </p:cNvPr>
          <p:cNvSpPr/>
          <p:nvPr/>
        </p:nvSpPr>
        <p:spPr>
          <a:xfrm>
            <a:off x="228600" y="6121697"/>
            <a:ext cx="8763000" cy="646331"/>
          </a:xfrm>
          <a:prstGeom prst="rect">
            <a:avLst/>
          </a:prstGeom>
          <a:solidFill>
            <a:srgbClr val="FFC000"/>
          </a:solidFill>
          <a:ln w="12700">
            <a:solidFill>
              <a:schemeClr val="accent1">
                <a:shade val="50000"/>
              </a:schemeClr>
            </a:solidFill>
          </a:ln>
        </p:spPr>
        <p:txBody>
          <a:bodyPr wrap="square">
            <a:spAutoFit/>
          </a:bodyPr>
          <a:lstStyle/>
          <a:p>
            <a:r>
              <a:rPr lang="zh-CN" altLang="en-US" dirty="0">
                <a:latin typeface="Times New Roman" panose="02020603050405020304" pitchFamily="18" charset="0"/>
                <a:cs typeface="Times New Roman" panose="02020603050405020304" pitchFamily="18" charset="0"/>
              </a:rPr>
              <a:t>上面的算法只是一个子程序，要搜索数组</a:t>
            </a:r>
            <a:r>
              <a:rPr lang="en-US" i="1" dirty="0">
                <a:latin typeface="Times New Roman" panose="02020603050405020304" pitchFamily="18" charset="0"/>
                <a:ea typeface="宋体" panose="02010600030101010101" pitchFamily="2" charset="-122"/>
              </a:rPr>
              <a:t>A</a:t>
            </a:r>
            <a:r>
              <a:rPr lang="en-US" dirty="0">
                <a:latin typeface="Times New Roman" panose="02020603050405020304" pitchFamily="18" charset="0"/>
                <a:ea typeface="宋体" panose="02010600030101010101" pitchFamily="2" charset="-122"/>
              </a:rPr>
              <a:t>[1], </a:t>
            </a:r>
            <a:r>
              <a:rPr lang="en-US" i="1" dirty="0">
                <a:latin typeface="Times New Roman" panose="02020603050405020304" pitchFamily="18" charset="0"/>
                <a:ea typeface="宋体" panose="02010600030101010101" pitchFamily="2" charset="-122"/>
              </a:rPr>
              <a:t>A</a:t>
            </a:r>
            <a:r>
              <a:rPr lang="en-US" dirty="0">
                <a:latin typeface="Times New Roman" panose="02020603050405020304" pitchFamily="18" charset="0"/>
                <a:ea typeface="宋体" panose="02010600030101010101" pitchFamily="2" charset="-122"/>
              </a:rPr>
              <a:t>[2], …, </a:t>
            </a:r>
            <a:r>
              <a:rPr lang="en-US" i="1" dirty="0">
                <a:latin typeface="Times New Roman" panose="02020603050405020304" pitchFamily="18" charset="0"/>
                <a:ea typeface="宋体" panose="02010600030101010101" pitchFamily="2" charset="-122"/>
              </a:rPr>
              <a:t>A</a:t>
            </a:r>
            <a:r>
              <a:rPr lang="en-US" dirty="0">
                <a:latin typeface="Times New Roman" panose="02020603050405020304" pitchFamily="18" charset="0"/>
                <a:ea typeface="宋体" panose="02010600030101010101" pitchFamily="2" charset="-122"/>
              </a:rPr>
              <a:t>[</a:t>
            </a:r>
            <a:r>
              <a:rPr lang="en-US" i="1" dirty="0">
                <a:latin typeface="Times New Roman" panose="02020603050405020304" pitchFamily="18" charset="0"/>
                <a:ea typeface="宋体" panose="02010600030101010101" pitchFamily="2" charset="-122"/>
              </a:rPr>
              <a:t>n</a:t>
            </a:r>
            <a:r>
              <a:rPr 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cs typeface="Times New Roman" panose="02020603050405020304" pitchFamily="18" charset="0"/>
              </a:rPr>
              <a:t>时，主程序需要调用</a:t>
            </a:r>
            <a:r>
              <a:rPr lang="en-US" b="1" dirty="0" err="1">
                <a:latin typeface="Times New Roman" panose="02020603050405020304" pitchFamily="18" charset="0"/>
                <a:ea typeface="宋体" panose="02010600030101010101" pitchFamily="2" charset="-122"/>
              </a:rPr>
              <a:t>BinarySearch</a:t>
            </a:r>
            <a:r>
              <a:rPr lang="en-US" dirty="0">
                <a:latin typeface="Times New Roman" panose="02020603050405020304" pitchFamily="18" charset="0"/>
                <a:ea typeface="宋体" panose="02010600030101010101" pitchFamily="2" charset="-122"/>
              </a:rPr>
              <a:t> (</a:t>
            </a:r>
            <a:r>
              <a:rPr lang="en-US" i="1" dirty="0">
                <a:latin typeface="Times New Roman" panose="02020603050405020304" pitchFamily="18" charset="0"/>
                <a:ea typeface="宋体" panose="02010600030101010101" pitchFamily="2" charset="-122"/>
              </a:rPr>
              <a:t>A</a:t>
            </a:r>
            <a:r>
              <a:rPr lang="en-US" dirty="0">
                <a:latin typeface="Times New Roman" panose="02020603050405020304" pitchFamily="18" charset="0"/>
                <a:ea typeface="宋体" panose="02010600030101010101" pitchFamily="2" charset="-122"/>
              </a:rPr>
              <a:t>, 1, </a:t>
            </a:r>
            <a:r>
              <a:rPr lang="en-US" i="1" dirty="0">
                <a:latin typeface="Times New Roman" panose="02020603050405020304" pitchFamily="18" charset="0"/>
                <a:ea typeface="宋体" panose="02010600030101010101" pitchFamily="2" charset="-122"/>
              </a:rPr>
              <a:t>n</a:t>
            </a:r>
            <a:r>
              <a:rPr lang="en-US" dirty="0">
                <a:latin typeface="Times New Roman" panose="02020603050405020304" pitchFamily="18" charset="0"/>
                <a:ea typeface="宋体" panose="02010600030101010101" pitchFamily="2" charset="-122"/>
              </a:rPr>
              <a:t>, </a:t>
            </a:r>
            <a:r>
              <a:rPr lang="en-US" i="1" dirty="0">
                <a:latin typeface="Times New Roman" panose="02020603050405020304" pitchFamily="18" charset="0"/>
                <a:ea typeface="宋体" panose="02010600030101010101" pitchFamily="2" charset="-122"/>
              </a:rPr>
              <a:t>x</a:t>
            </a:r>
            <a:r>
              <a:rPr lang="en-US" dirty="0">
                <a:latin typeface="Times New Roman" panose="02020603050405020304" pitchFamily="18" charset="0"/>
                <a:ea typeface="宋体" panose="02010600030101010101" pitchFamily="2" charset="-122"/>
              </a:rPr>
              <a:t>)</a:t>
            </a:r>
            <a:endParaRPr lang="en-US" dirty="0"/>
          </a:p>
        </p:txBody>
      </p:sp>
      <p:sp>
        <p:nvSpPr>
          <p:cNvPr id="7" name="文本框 6">
            <a:extLst>
              <a:ext uri="{FF2B5EF4-FFF2-40B4-BE49-F238E27FC236}">
                <a16:creationId xmlns:a16="http://schemas.microsoft.com/office/drawing/2014/main" id="{9417FFE6-26C0-4A06-80F6-D76E192CC701}"/>
              </a:ext>
            </a:extLst>
          </p:cNvPr>
          <p:cNvSpPr txBox="1"/>
          <p:nvPr/>
        </p:nvSpPr>
        <p:spPr>
          <a:xfrm>
            <a:off x="228600" y="4807595"/>
            <a:ext cx="8763000" cy="1231106"/>
          </a:xfrm>
          <a:prstGeom prst="rect">
            <a:avLst/>
          </a:prstGeom>
          <a:solidFill>
            <a:srgbClr val="FFC000"/>
          </a:solidFill>
          <a:ln w="38100">
            <a:solidFill>
              <a:schemeClr val="accent1">
                <a:shade val="50000"/>
              </a:schemeClr>
            </a:solidFill>
          </a:ln>
        </p:spPr>
        <p:txBody>
          <a:bodyPr wrap="square">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zh-CN" altLang="en-US" dirty="0"/>
              <a:t>需要注意的是，上面的算法中，输入的序列是从</a:t>
            </a:r>
            <a:r>
              <a:rPr lang="en-US" i="1"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A</a:t>
            </a:r>
            <a:r>
              <a:rPr lang="en-US"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a:t>
            </a:r>
            <a:r>
              <a:rPr lang="en-US" i="1"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p</a:t>
            </a:r>
            <a:r>
              <a:rPr lang="en-US"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a:t>
            </a:r>
            <a:r>
              <a:rPr lang="en-US"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sym typeface="Symbol" panose="05050102010706020507" pitchFamily="18" charset="2"/>
              </a:rPr>
              <a:t>…</a:t>
            </a:r>
            <a:r>
              <a:rPr lang="en-US" i="1"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A</a:t>
            </a:r>
            <a:r>
              <a:rPr lang="en-US"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a:t>
            </a:r>
            <a:r>
              <a:rPr lang="en-US" i="1"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r</a:t>
            </a:r>
            <a:r>
              <a:rPr lang="en-US"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a:t>
            </a:r>
            <a:r>
              <a:rPr lang="en-US" dirty="0"/>
              <a:t>, </a:t>
            </a:r>
            <a:r>
              <a:rPr lang="zh-CN" altLang="en-US" dirty="0"/>
              <a:t>而不是</a:t>
            </a:r>
            <a:r>
              <a:rPr lang="en-US" sz="1800" i="1"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A</a:t>
            </a:r>
            <a:r>
              <a:rPr lang="en-US" sz="1800"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[1]</a:t>
            </a:r>
            <a:r>
              <a:rPr lang="en-US" sz="1800"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sym typeface="Symbol" panose="05050102010706020507" pitchFamily="18" charset="2"/>
              </a:rPr>
              <a:t>…</a:t>
            </a:r>
            <a:r>
              <a:rPr lang="en-US" sz="1800" i="1"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A</a:t>
            </a:r>
            <a:r>
              <a:rPr lang="en-US" sz="1800"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a:t>
            </a:r>
            <a:r>
              <a:rPr lang="en-US" sz="1800" i="1"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n</a:t>
            </a:r>
            <a:r>
              <a:rPr lang="en-US" sz="1800"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a:t>
            </a:r>
            <a:r>
              <a:rPr lang="zh-CN" altLang="en-US" dirty="0"/>
              <a:t>。这是因为分治求解或者递归过程中，</a:t>
            </a:r>
            <a:r>
              <a:rPr lang="zh-CN" altLang="en-US" b="1"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子序列的长短以及其在原序列中的位置是变化的</a:t>
            </a:r>
            <a:r>
              <a:rPr lang="zh-CN" altLang="en-US" dirty="0"/>
              <a:t>，而采用的算法则完全一样。因此，我们必须</a:t>
            </a:r>
            <a:r>
              <a:rPr lang="zh-CN" altLang="en-US" b="1"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用变量而不是常数</a:t>
            </a:r>
            <a:r>
              <a:rPr lang="zh-CN" altLang="en-US" dirty="0"/>
              <a:t>来</a:t>
            </a:r>
            <a:r>
              <a:rPr lang="zh-CN" altLang="en-US" b="1" dirty="0">
                <a:solidFill>
                  <a:srgbClr val="0000FF"/>
                </a:solidFill>
                <a:effectLst>
                  <a:outerShdw blurRad="38100" dist="38100" dir="2700000" algn="tl">
                    <a:srgbClr val="C0C0C0"/>
                  </a:outerShdw>
                </a:effectLst>
                <a:latin typeface="Times" panose="02020603050405020304" pitchFamily="18" charset="0"/>
                <a:ea typeface="仿宋" panose="02010609060101010101" pitchFamily="49" charset="-122"/>
                <a:cs typeface="+mn-cs"/>
              </a:rPr>
              <a:t>指定搜索的区间</a:t>
            </a:r>
            <a:r>
              <a:rPr lang="zh-CN" altLang="en-US" dirty="0"/>
              <a:t>，这是在设计递归算法时要注意的地方。 </a:t>
            </a:r>
            <a:endParaRPr lang="en-US" dirty="0"/>
          </a:p>
        </p:txBody>
      </p:sp>
      <p:sp>
        <p:nvSpPr>
          <p:cNvPr id="6" name="文本框 5">
            <a:extLst>
              <a:ext uri="{FF2B5EF4-FFF2-40B4-BE49-F238E27FC236}">
                <a16:creationId xmlns:a16="http://schemas.microsoft.com/office/drawing/2014/main" id="{35AF6C0E-6BE5-4C67-A5FA-9E32FF79BD79}"/>
              </a:ext>
            </a:extLst>
          </p:cNvPr>
          <p:cNvSpPr txBox="1"/>
          <p:nvPr/>
        </p:nvSpPr>
        <p:spPr>
          <a:xfrm>
            <a:off x="6204774" y="4539933"/>
            <a:ext cx="2672526" cy="369332"/>
          </a:xfrm>
          <a:prstGeom prst="rect">
            <a:avLst/>
          </a:prstGeom>
          <a:noFill/>
        </p:spPr>
        <p:txBody>
          <a:bodyPr wrap="none" rtlCol="0">
            <a:spAutoFit/>
          </a:bodyPr>
          <a:lstStyle/>
          <a:p>
            <a:r>
              <a:rPr lang="en-US" altLang="zh-CN" dirty="0"/>
              <a:t>//</a:t>
            </a:r>
            <a:r>
              <a:rPr lang="zh-CN" altLang="en-US" dirty="0"/>
              <a:t>“</a:t>
            </a:r>
            <a:r>
              <a:rPr lang="zh-CN" altLang="en-US" dirty="0">
                <a:solidFill>
                  <a:srgbClr val="FF0000"/>
                </a:solidFill>
              </a:rPr>
              <a:t>合</a:t>
            </a:r>
            <a:r>
              <a:rPr lang="zh-CN" altLang="en-US" dirty="0"/>
              <a:t>”不需要额外操作</a:t>
            </a:r>
            <a:endParaRPr lang="en-US" dirty="0"/>
          </a:p>
        </p:txBody>
      </p:sp>
    </p:spTree>
    <p:extLst>
      <p:ext uri="{BB962C8B-B14F-4D97-AF65-F5344CB8AC3E}">
        <p14:creationId xmlns:p14="http://schemas.microsoft.com/office/powerpoint/2010/main" val="384021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lvl="1" algn="l" rtl="0">
              <a:spcBef>
                <a:spcPct val="0"/>
              </a:spcBef>
            </a:pPr>
            <a:r>
              <a:rPr lang="en-US" sz="2800" b="1" dirty="0">
                <a:latin typeface="Times New Roman" pitchFamily="18" charset="0"/>
                <a:cs typeface="Times New Roman" pitchFamily="18" charset="0"/>
              </a:rPr>
              <a:t>2.2</a:t>
            </a:r>
            <a:r>
              <a:rPr lang="en-US" sz="2800" b="1" dirty="0"/>
              <a:t>	</a:t>
            </a:r>
            <a:r>
              <a:rPr lang="zh-CN" sz="2800" b="1" dirty="0">
                <a:latin typeface="SimSun" pitchFamily="2" charset="-122"/>
                <a:ea typeface="SimSun" pitchFamily="2" charset="-122"/>
              </a:rPr>
              <a:t>递推关系求解</a:t>
            </a:r>
            <a:endParaRPr lang="en-US" sz="2800" b="1" dirty="0">
              <a:latin typeface="SimSun" pitchFamily="2" charset="-122"/>
              <a:ea typeface="SimSun" pitchFamily="2" charset="-122"/>
            </a:endParaRPr>
          </a:p>
        </p:txBody>
      </p:sp>
      <p:sp>
        <p:nvSpPr>
          <p:cNvPr id="3" name="Content Placeholder 2"/>
          <p:cNvSpPr>
            <a:spLocks noGrp="1"/>
          </p:cNvSpPr>
          <p:nvPr>
            <p:ph idx="1"/>
          </p:nvPr>
        </p:nvSpPr>
        <p:spPr>
          <a:xfrm>
            <a:off x="457200" y="1371600"/>
            <a:ext cx="8229600" cy="5029200"/>
          </a:xfrm>
        </p:spPr>
        <p:txBody>
          <a:bodyPr>
            <a:normAutofit/>
          </a:bodyPr>
          <a:lstStyle/>
          <a:p>
            <a:pPr marL="457200" indent="0">
              <a:buNone/>
            </a:pPr>
            <a:r>
              <a:rPr lang="en-US" sz="2400" dirty="0" err="1">
                <a:latin typeface="SimSun" pitchFamily="2" charset="-122"/>
                <a:ea typeface="SimSun" pitchFamily="2" charset="-122"/>
                <a:cs typeface="Times New Roman" pitchFamily="18" charset="0"/>
              </a:rPr>
              <a:t>分治法的复杂度往往</a:t>
            </a:r>
            <a:r>
              <a:rPr lang="zh-CN" altLang="en-US" sz="2400" dirty="0">
                <a:latin typeface="SimSun" pitchFamily="2" charset="-122"/>
                <a:ea typeface="SimSun" pitchFamily="2" charset="-122"/>
                <a:cs typeface="Times New Roman" pitchFamily="18" charset="0"/>
              </a:rPr>
              <a:t>需要求</a:t>
            </a:r>
            <a:r>
              <a:rPr lang="en-US" sz="2400" dirty="0" err="1">
                <a:latin typeface="SimSun" pitchFamily="2" charset="-122"/>
                <a:ea typeface="SimSun" pitchFamily="2" charset="-122"/>
                <a:cs typeface="Times New Roman" pitchFamily="18" charset="0"/>
              </a:rPr>
              <a:t>解以下的</a:t>
            </a:r>
            <a:r>
              <a:rPr lang="en-US" sz="2400" dirty="0" err="1">
                <a:solidFill>
                  <a:srgbClr val="0000FF"/>
                </a:solidFill>
                <a:effectLst>
                  <a:outerShdw blurRad="38100" dist="38100" dir="2700000" algn="tl">
                    <a:srgbClr val="C0C0C0"/>
                  </a:outerShdw>
                </a:effectLst>
                <a:latin typeface="华文细黑" pitchFamily="2" charset="-122"/>
                <a:ea typeface="华文细黑" pitchFamily="2" charset="-122"/>
              </a:rPr>
              <a:t>递推关系</a:t>
            </a:r>
            <a:r>
              <a:rPr lang="en-US" sz="2400" dirty="0">
                <a:latin typeface="SimSun" pitchFamily="2" charset="-122"/>
                <a:ea typeface="SimSun" pitchFamily="2" charset="-122"/>
                <a:cs typeface="Times New Roman" pitchFamily="18" charset="0"/>
              </a:rPr>
              <a:t>：</a:t>
            </a:r>
            <a:endParaRPr lang="en-US" sz="2400" i="1" dirty="0"/>
          </a:p>
          <a:p>
            <a:pPr marL="0" indent="0">
              <a:buNone/>
            </a:pPr>
            <a:r>
              <a:rPr lang="en-US" sz="2400" i="1" dirty="0">
                <a:latin typeface="Times New Roman" pitchFamily="18" charset="0"/>
                <a:cs typeface="Times New Roman" pitchFamily="18" charset="0"/>
              </a:rPr>
              <a:t>	T</a:t>
            </a:r>
            <a:r>
              <a:rPr lang="en-US" sz="2400" dirty="0">
                <a:latin typeface="Times New Roman" pitchFamily="18" charset="0"/>
                <a:cs typeface="Times New Roman" pitchFamily="18" charset="0"/>
              </a:rPr>
              <a:t>(1) = </a:t>
            </a:r>
            <a:r>
              <a:rPr lang="en-US" sz="2400" i="1" dirty="0">
                <a:latin typeface="Times New Roman" pitchFamily="18" charset="0"/>
                <a:cs typeface="Times New Roman" pitchFamily="18" charset="0"/>
              </a:rPr>
              <a:t>c</a:t>
            </a:r>
            <a:endParaRPr lang="en-US" sz="2400" dirty="0">
              <a:latin typeface="Times New Roman" pitchFamily="18" charset="0"/>
              <a:cs typeface="Times New Roman" pitchFamily="18" charset="0"/>
            </a:endParaRPr>
          </a:p>
          <a:p>
            <a:pPr marL="0" indent="0">
              <a:buNone/>
            </a:pPr>
            <a:r>
              <a:rPr lang="en-US" sz="2400" i="1" dirty="0">
                <a:latin typeface="Times New Roman" pitchFamily="18" charset="0"/>
                <a:cs typeface="Times New Roman" pitchFamily="18" charset="0"/>
              </a:rPr>
              <a:t>	T</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aT</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a:t>
            </a:r>
          </a:p>
          <a:p>
            <a:pPr marL="1074738" indent="-1074738">
              <a:buNone/>
            </a:pPr>
            <a:r>
              <a:rPr 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含义：分解成</a:t>
            </a:r>
            <a:r>
              <a:rPr lang="en-US" altLang="zh-CN" sz="2400" i="1" dirty="0">
                <a:latin typeface="Times New Roman" pitchFamily="18" charset="0"/>
                <a:cs typeface="Times New Roman" pitchFamily="18" charset="0"/>
              </a:rPr>
              <a:t>a</a:t>
            </a:r>
            <a:r>
              <a:rPr lang="zh-CN" altLang="en-US" sz="2400" dirty="0">
                <a:latin typeface="Times New Roman" pitchFamily="18" charset="0"/>
                <a:cs typeface="Times New Roman" pitchFamily="18" charset="0"/>
              </a:rPr>
              <a:t>个子问题、每个子问题规模是原问题的</a:t>
            </a:r>
            <a:r>
              <a:rPr lang="en-US" altLang="zh-CN" sz="2400" dirty="0">
                <a:latin typeface="Times New Roman" pitchFamily="18" charset="0"/>
                <a:cs typeface="Times New Roman" pitchFamily="18" charset="0"/>
              </a:rPr>
              <a:t>1/</a:t>
            </a:r>
            <a:r>
              <a:rPr lang="en-US" altLang="zh-CN" sz="2400" i="1"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 分解和合并花费的总时间是</a:t>
            </a:r>
            <a:r>
              <a:rPr lang="en-US" altLang="zh-CN" sz="2400" i="1" dirty="0">
                <a:latin typeface="Times New Roman" pitchFamily="18" charset="0"/>
                <a:cs typeface="Times New Roman" pitchFamily="18" charset="0"/>
              </a:rPr>
              <a:t>f</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457200" indent="0">
              <a:spcBef>
                <a:spcPts val="1800"/>
              </a:spcBef>
              <a:buNone/>
            </a:pPr>
            <a:r>
              <a:rPr lang="zh-CN" altLang="en-US" sz="2400" dirty="0">
                <a:latin typeface="SimSun" pitchFamily="2" charset="-122"/>
                <a:ea typeface="SimSun" pitchFamily="2" charset="-122"/>
                <a:cs typeface="Times New Roman" pitchFamily="18" charset="0"/>
              </a:rPr>
              <a:t>求解一个递推关系的复杂度的</a:t>
            </a:r>
            <a:r>
              <a:rPr lang="en-US" sz="2400" dirty="0" err="1">
                <a:latin typeface="SimSun" pitchFamily="2" charset="-122"/>
                <a:ea typeface="SimSun" pitchFamily="2" charset="-122"/>
                <a:cs typeface="Times New Roman" pitchFamily="18" charset="0"/>
              </a:rPr>
              <a:t>主要方法</a:t>
            </a:r>
            <a:r>
              <a:rPr lang="en-US" sz="2400" dirty="0">
                <a:latin typeface="SimSun" pitchFamily="2" charset="-122"/>
                <a:ea typeface="SimSun" pitchFamily="2" charset="-122"/>
                <a:cs typeface="Times New Roman" pitchFamily="18" charset="0"/>
              </a:rPr>
              <a:t>：</a:t>
            </a:r>
          </a:p>
          <a:p>
            <a:pPr marL="800100">
              <a:buFont typeface="Symbol"/>
              <a:buChar char="·"/>
            </a:pPr>
            <a:r>
              <a:rPr lang="en-US" sz="2400" dirty="0" err="1">
                <a:solidFill>
                  <a:srgbClr val="0000FF"/>
                </a:solidFill>
                <a:effectLst>
                  <a:outerShdw blurRad="38100" dist="38100" dir="2700000" algn="tl">
                    <a:srgbClr val="C0C0C0"/>
                  </a:outerShdw>
                </a:effectLst>
                <a:latin typeface="华文细黑" pitchFamily="2" charset="-122"/>
                <a:ea typeface="华文细黑" pitchFamily="2" charset="-122"/>
                <a:sym typeface="Symbol"/>
              </a:rPr>
              <a:t>替换法</a:t>
            </a:r>
            <a:r>
              <a:rPr lang="en-US" sz="2400" dirty="0">
                <a:latin typeface="SimSun" pitchFamily="2" charset="-122"/>
                <a:ea typeface="SimSun" pitchFamily="2" charset="-122"/>
                <a:cs typeface="Times New Roman" pitchFamily="18" charset="0"/>
                <a:sym typeface="Symbol"/>
              </a:rPr>
              <a:t>:</a:t>
            </a:r>
          </a:p>
          <a:p>
            <a:pPr marL="914400" lvl="1" indent="0">
              <a:buNone/>
            </a:pPr>
            <a:r>
              <a:rPr lang="en-US" sz="2400" dirty="0" err="1">
                <a:latin typeface="SimSun" pitchFamily="2" charset="-122"/>
                <a:ea typeface="SimSun" pitchFamily="2" charset="-122"/>
                <a:cs typeface="Times New Roman" pitchFamily="18" charset="0"/>
                <a:sym typeface="Symbol"/>
              </a:rPr>
              <a:t>先猜想一个复杂度，然后用归纳法证明其正确</a:t>
            </a:r>
            <a:r>
              <a:rPr lang="en-US" sz="2000" dirty="0">
                <a:latin typeface="SimSun" pitchFamily="2" charset="-122"/>
                <a:ea typeface="SimSun" pitchFamily="2" charset="-122"/>
                <a:cs typeface="Times New Roman" pitchFamily="18" charset="0"/>
                <a:sym typeface="Symbol"/>
              </a:rPr>
              <a:t>。</a:t>
            </a:r>
            <a:endParaRPr lang="en-US" sz="2400" dirty="0">
              <a:latin typeface="SimSun" pitchFamily="2" charset="-122"/>
              <a:ea typeface="SimSun" pitchFamily="2" charset="-122"/>
              <a:cs typeface="Times New Roman" pitchFamily="18" charset="0"/>
              <a:sym typeface="Symbol"/>
            </a:endParaRPr>
          </a:p>
          <a:p>
            <a:pPr marL="800100">
              <a:buFont typeface="Symbol"/>
              <a:buChar char="·"/>
            </a:pPr>
            <a:r>
              <a:rPr lang="en-US" sz="2400" dirty="0" err="1">
                <a:solidFill>
                  <a:srgbClr val="0000FF"/>
                </a:solidFill>
                <a:effectLst>
                  <a:outerShdw blurRad="38100" dist="38100" dir="2700000" algn="tl">
                    <a:srgbClr val="C0C0C0"/>
                  </a:outerShdw>
                </a:effectLst>
                <a:latin typeface="华文细黑" pitchFamily="2" charset="-122"/>
                <a:ea typeface="华文细黑" pitchFamily="2" charset="-122"/>
                <a:sym typeface="Symbol"/>
              </a:rPr>
              <a:t>序列求和法</a:t>
            </a:r>
            <a:endParaRPr lang="en-US" sz="2400" dirty="0">
              <a:solidFill>
                <a:srgbClr val="0000FF"/>
              </a:solidFill>
              <a:effectLst>
                <a:outerShdw blurRad="38100" dist="38100" dir="2700000" algn="tl">
                  <a:srgbClr val="C0C0C0"/>
                </a:outerShdw>
              </a:effectLst>
              <a:latin typeface="华文细黑" pitchFamily="2" charset="-122"/>
              <a:ea typeface="华文细黑" pitchFamily="2" charset="-122"/>
              <a:sym typeface="Symbol"/>
            </a:endParaRPr>
          </a:p>
          <a:p>
            <a:pPr marL="914400" indent="0">
              <a:buNone/>
            </a:pPr>
            <a:r>
              <a:rPr lang="en-US" sz="2400" dirty="0" err="1">
                <a:latin typeface="SimSun" pitchFamily="2" charset="-122"/>
                <a:ea typeface="SimSun" pitchFamily="2" charset="-122"/>
                <a:cs typeface="Times New Roman" pitchFamily="18" charset="0"/>
                <a:sym typeface="Symbol"/>
              </a:rPr>
              <a:t>从原递推关系逐步展开后得</a:t>
            </a:r>
            <a:r>
              <a:rPr lang="zh-CN" altLang="en-US" sz="2400" dirty="0">
                <a:latin typeface="SimSun" pitchFamily="2" charset="-122"/>
                <a:ea typeface="SimSun" pitchFamily="2" charset="-122"/>
                <a:cs typeface="Times New Roman" pitchFamily="18" charset="0"/>
                <a:sym typeface="Symbol"/>
              </a:rPr>
              <a:t>到</a:t>
            </a:r>
            <a:r>
              <a:rPr lang="en-US" sz="2400" dirty="0">
                <a:latin typeface="SimSun" pitchFamily="2" charset="-122"/>
                <a:ea typeface="SimSun" pitchFamily="2" charset="-122"/>
                <a:cs typeface="Times New Roman" pitchFamily="18" charset="0"/>
                <a:sym typeface="Symbol"/>
              </a:rPr>
              <a:t>一</a:t>
            </a:r>
            <a:r>
              <a:rPr lang="zh-CN" altLang="en-US" sz="2400" dirty="0">
                <a:latin typeface="SimSun" pitchFamily="2" charset="-122"/>
                <a:ea typeface="SimSun" pitchFamily="2" charset="-122"/>
                <a:cs typeface="Times New Roman" pitchFamily="18" charset="0"/>
                <a:sym typeface="Symbol"/>
              </a:rPr>
              <a:t>个</a:t>
            </a:r>
            <a:r>
              <a:rPr lang="en-US" sz="2400" dirty="0" err="1">
                <a:latin typeface="SimSun" pitchFamily="2" charset="-122"/>
                <a:ea typeface="SimSun" pitchFamily="2" charset="-122"/>
                <a:cs typeface="Times New Roman" pitchFamily="18" charset="0"/>
                <a:sym typeface="Symbol"/>
              </a:rPr>
              <a:t>序列</a:t>
            </a:r>
            <a:r>
              <a:rPr lang="en-US" sz="2400" dirty="0">
                <a:latin typeface="SimSun" pitchFamily="2" charset="-122"/>
                <a:ea typeface="SimSun" pitchFamily="2" charset="-122"/>
                <a:cs typeface="Times New Roman" pitchFamily="18" charset="0"/>
                <a:sym typeface="Symbol"/>
              </a:rPr>
              <a:t>，</a:t>
            </a:r>
          </a:p>
          <a:p>
            <a:pPr marL="914400" indent="0">
              <a:buNone/>
            </a:pPr>
            <a:r>
              <a:rPr lang="en-US" sz="2400" dirty="0" err="1">
                <a:latin typeface="SimSun" pitchFamily="2" charset="-122"/>
                <a:ea typeface="SimSun" pitchFamily="2" charset="-122"/>
                <a:cs typeface="Times New Roman" pitchFamily="18" charset="0"/>
                <a:sym typeface="Symbol"/>
              </a:rPr>
              <a:t>然后对该序列求和后得</a:t>
            </a:r>
            <a:r>
              <a:rPr lang="zh-CN" altLang="en-US" sz="2400" dirty="0">
                <a:latin typeface="SimSun" pitchFamily="2" charset="-122"/>
                <a:ea typeface="SimSun" pitchFamily="2" charset="-122"/>
                <a:cs typeface="Times New Roman" pitchFamily="18" charset="0"/>
                <a:sym typeface="Symbol"/>
              </a:rPr>
              <a:t>到</a:t>
            </a:r>
            <a:r>
              <a:rPr lang="en-US" sz="2400" dirty="0">
                <a:latin typeface="SimSun" pitchFamily="2" charset="-122"/>
                <a:ea typeface="SimSun" pitchFamily="2" charset="-122"/>
                <a:cs typeface="Times New Roman" pitchFamily="18" charset="0"/>
                <a:sym typeface="Symbol"/>
              </a:rPr>
              <a:t>解。</a:t>
            </a:r>
            <a:endParaRPr lang="en-US" sz="2400" dirty="0">
              <a:latin typeface="SimSun" pitchFamily="2" charset="-122"/>
              <a:ea typeface="SimSun" pitchFamily="2" charset="-122"/>
              <a:cs typeface="Times New Roman" pitchFamily="18" charset="0"/>
            </a:endParaRPr>
          </a:p>
        </p:txBody>
      </p:sp>
      <p:sp>
        <p:nvSpPr>
          <p:cNvPr id="4" name="Footer Placeholder 3"/>
          <p:cNvSpPr>
            <a:spLocks noGrp="1"/>
          </p:cNvSpPr>
          <p:nvPr>
            <p:ph type="ftr" sz="quarter" idx="11"/>
          </p:nvPr>
        </p:nvSpPr>
        <p:spPr/>
        <p:txBody>
          <a:bodyPr/>
          <a:lstStyle/>
          <a:p>
            <a:r>
              <a:rPr lang="en-US" dirty="0"/>
              <a:t>2-5</a:t>
            </a:r>
          </a:p>
        </p:txBody>
      </p:sp>
    </p:spTree>
    <p:extLst>
      <p:ext uri="{BB962C8B-B14F-4D97-AF65-F5344CB8AC3E}">
        <p14:creationId xmlns:p14="http://schemas.microsoft.com/office/powerpoint/2010/main" val="24597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7038"/>
            <a:ext cx="8229600" cy="1249362"/>
          </a:xfrm>
        </p:spPr>
        <p:txBody>
          <a:bodyPr>
            <a:noAutofit/>
          </a:bodyPr>
          <a:lstStyle/>
          <a:p>
            <a:pPr algn="l">
              <a:lnSpc>
                <a:spcPct val="150000"/>
              </a:lnSpc>
            </a:pPr>
            <a:r>
              <a:rPr lang="zh-CN" altLang="en-US" sz="1800" b="1" dirty="0">
                <a:latin typeface="Times New Roman" pitchFamily="18" charset="0"/>
                <a:ea typeface="SimSun" pitchFamily="2" charset="-122"/>
                <a:cs typeface="Times New Roman" pitchFamily="18" charset="0"/>
              </a:rPr>
              <a:t>例</a:t>
            </a:r>
            <a:r>
              <a:rPr lang="en-US" sz="1800" b="1" dirty="0">
                <a:latin typeface="Times New Roman" pitchFamily="18" charset="0"/>
                <a:ea typeface="SimSun" pitchFamily="2" charset="-122"/>
                <a:cs typeface="Times New Roman" pitchFamily="18" charset="0"/>
              </a:rPr>
              <a:t> 2.2 	</a:t>
            </a:r>
            <a:r>
              <a:rPr lang="en-US" sz="1800" dirty="0" err="1">
                <a:latin typeface="SimSun" panose="02010600030101010101" pitchFamily="2" charset="-122"/>
                <a:ea typeface="SimSun" panose="02010600030101010101" pitchFamily="2" charset="-122"/>
                <a:cs typeface="Times New Roman" pitchFamily="18" charset="0"/>
              </a:rPr>
              <a:t>用</a:t>
            </a:r>
            <a:r>
              <a:rPr lang="en-US" sz="1800" b="1" dirty="0" err="1">
                <a:solidFill>
                  <a:srgbClr val="0000FF"/>
                </a:solidFill>
                <a:effectLst>
                  <a:outerShdw blurRad="38100" dist="38100" dir="2700000" algn="tl">
                    <a:srgbClr val="C0C0C0"/>
                  </a:outerShdw>
                </a:effectLst>
                <a:latin typeface="华文细黑" pitchFamily="2" charset="-122"/>
                <a:ea typeface="华文细黑" pitchFamily="2" charset="-122"/>
                <a:cs typeface="+mn-cs"/>
              </a:rPr>
              <a:t>替换法</a:t>
            </a:r>
            <a:r>
              <a:rPr lang="en-US" sz="1800" dirty="0">
                <a:latin typeface="SimSun" panose="02010600030101010101" pitchFamily="2" charset="-122"/>
                <a:ea typeface="SimSun" panose="02010600030101010101" pitchFamily="2" charset="-122"/>
                <a:cs typeface="Times New Roman" pitchFamily="18" charset="0"/>
              </a:rPr>
              <a:t> </a:t>
            </a:r>
            <a:r>
              <a:rPr lang="zh-CN" altLang="en-US" sz="1800" dirty="0">
                <a:latin typeface="SimSun" panose="02010600030101010101" pitchFamily="2" charset="-122"/>
                <a:ea typeface="SimSun" panose="02010600030101010101" pitchFamily="2" charset="-122"/>
                <a:cs typeface="Times New Roman" pitchFamily="18" charset="0"/>
              </a:rPr>
              <a:t>确定以下递推关系表示的算法复杂度</a:t>
            </a:r>
            <a:br>
              <a:rPr lang="en-US" sz="1800" dirty="0">
                <a:latin typeface="SimSun" panose="02010600030101010101" pitchFamily="2" charset="-122"/>
                <a:ea typeface="SimSun" panose="02010600030101010101" pitchFamily="2" charset="-122"/>
                <a:cs typeface="Times New Roman" pitchFamily="18" charset="0"/>
              </a:rPr>
            </a:br>
            <a:r>
              <a:rPr lang="en-US" sz="1800" b="1" dirty="0">
                <a:latin typeface="Times New Roman" pitchFamily="18" charset="0"/>
                <a:ea typeface="SimSun" pitchFamily="2" charset="-122"/>
                <a:cs typeface="Times New Roman" pitchFamily="18" charset="0"/>
              </a:rPr>
              <a:t>	</a:t>
            </a:r>
            <a:r>
              <a:rPr lang="en-US" sz="1800" i="1" dirty="0">
                <a:latin typeface="Times New Roman" pitchFamily="18" charset="0"/>
                <a:ea typeface="SimSun" pitchFamily="2" charset="-122"/>
                <a:cs typeface="Times New Roman" pitchFamily="18" charset="0"/>
              </a:rPr>
              <a:t>T</a:t>
            </a:r>
            <a:r>
              <a:rPr lang="en-US" sz="1800" dirty="0">
                <a:latin typeface="Times New Roman" pitchFamily="18" charset="0"/>
                <a:ea typeface="SimSun" pitchFamily="2" charset="-122"/>
                <a:cs typeface="Times New Roman" pitchFamily="18" charset="0"/>
              </a:rPr>
              <a:t>(</a:t>
            </a:r>
            <a:r>
              <a:rPr lang="en-US" sz="1800" i="1" dirty="0">
                <a:latin typeface="Times New Roman" pitchFamily="18" charset="0"/>
                <a:ea typeface="SimSun" pitchFamily="2" charset="-122"/>
                <a:cs typeface="Times New Roman" pitchFamily="18" charset="0"/>
              </a:rPr>
              <a:t>n</a:t>
            </a:r>
            <a:r>
              <a:rPr lang="en-US" sz="1800" dirty="0">
                <a:latin typeface="Times New Roman" pitchFamily="18" charset="0"/>
                <a:ea typeface="SimSun" pitchFamily="2" charset="-122"/>
                <a:cs typeface="Times New Roman" pitchFamily="18" charset="0"/>
              </a:rPr>
              <a:t>) = </a:t>
            </a:r>
            <a:r>
              <a:rPr lang="en-US" sz="1800" dirty="0">
                <a:latin typeface="Times New Roman" pitchFamily="18" charset="0"/>
                <a:ea typeface="SimSun" pitchFamily="2" charset="-122"/>
                <a:cs typeface="Times New Roman" pitchFamily="18" charset="0"/>
                <a:sym typeface="Symbol"/>
              </a:rPr>
              <a:t></a:t>
            </a:r>
            <a:r>
              <a:rPr lang="en-US" sz="1800" dirty="0">
                <a:latin typeface="Times New Roman" pitchFamily="18" charset="0"/>
                <a:ea typeface="SimSun" pitchFamily="2" charset="-122"/>
                <a:cs typeface="Times New Roman" pitchFamily="18" charset="0"/>
              </a:rPr>
              <a:t>(1)</a:t>
            </a:r>
            <a:r>
              <a:rPr lang="zh-CN" altLang="en-US" sz="1800" dirty="0">
                <a:latin typeface="Times New Roman" pitchFamily="18" charset="0"/>
                <a:ea typeface="SimSun" pitchFamily="2" charset="-122"/>
                <a:cs typeface="Times New Roman" pitchFamily="18" charset="0"/>
              </a:rPr>
              <a:t>，</a:t>
            </a:r>
            <a:r>
              <a:rPr lang="en-US" altLang="zh-CN" sz="1800" dirty="0">
                <a:latin typeface="Times New Roman" pitchFamily="18" charset="0"/>
                <a:ea typeface="SimSun" pitchFamily="2" charset="-122"/>
                <a:cs typeface="Times New Roman" pitchFamily="18" charset="0"/>
              </a:rPr>
              <a:t>		</a:t>
            </a:r>
            <a:r>
              <a:rPr lang="zh-CN" altLang="en-US" sz="1800" dirty="0">
                <a:latin typeface="Times New Roman" pitchFamily="18" charset="0"/>
                <a:ea typeface="SimSun" pitchFamily="2" charset="-122"/>
                <a:cs typeface="Times New Roman" pitchFamily="18" charset="0"/>
              </a:rPr>
              <a:t>当</a:t>
            </a:r>
            <a:r>
              <a:rPr lang="en-US" sz="1800" dirty="0">
                <a:latin typeface="Times New Roman" pitchFamily="18" charset="0"/>
                <a:ea typeface="SimSun" pitchFamily="2" charset="-122"/>
                <a:cs typeface="Times New Roman" pitchFamily="18" charset="0"/>
              </a:rPr>
              <a:t>1≤ </a:t>
            </a:r>
            <a:r>
              <a:rPr lang="en-US" sz="1800" i="1" dirty="0">
                <a:latin typeface="Times New Roman" pitchFamily="18" charset="0"/>
                <a:ea typeface="SimSun" pitchFamily="2" charset="-122"/>
                <a:cs typeface="Times New Roman" pitchFamily="18" charset="0"/>
              </a:rPr>
              <a:t>n</a:t>
            </a:r>
            <a:r>
              <a:rPr lang="en-US" sz="1800" dirty="0">
                <a:latin typeface="Times New Roman" pitchFamily="18" charset="0"/>
                <a:ea typeface="SimSun" pitchFamily="2" charset="-122"/>
                <a:cs typeface="Times New Roman" pitchFamily="18" charset="0"/>
              </a:rPr>
              <a:t> ≤ 4 </a:t>
            </a:r>
            <a:r>
              <a:rPr lang="zh-CN" altLang="en-US" sz="1800" dirty="0">
                <a:latin typeface="Times New Roman" pitchFamily="18" charset="0"/>
                <a:ea typeface="SimSun" pitchFamily="2" charset="-122"/>
                <a:cs typeface="Times New Roman" pitchFamily="18" charset="0"/>
              </a:rPr>
              <a:t>时，</a:t>
            </a:r>
            <a:br>
              <a:rPr lang="en-US" sz="1800" dirty="0">
                <a:latin typeface="Times New Roman" pitchFamily="18" charset="0"/>
                <a:ea typeface="SimSun" pitchFamily="2" charset="-122"/>
                <a:cs typeface="Times New Roman" pitchFamily="18" charset="0"/>
              </a:rPr>
            </a:br>
            <a:r>
              <a:rPr lang="en-US" sz="1800" dirty="0">
                <a:latin typeface="Times New Roman" pitchFamily="18" charset="0"/>
                <a:ea typeface="SimSun" pitchFamily="2" charset="-122"/>
                <a:cs typeface="Times New Roman" pitchFamily="18" charset="0"/>
              </a:rPr>
              <a:t>	</a:t>
            </a:r>
            <a:r>
              <a:rPr lang="en-US" sz="1800" i="1" dirty="0">
                <a:latin typeface="Times New Roman" pitchFamily="18" charset="0"/>
                <a:ea typeface="SimSun" pitchFamily="2" charset="-122"/>
                <a:cs typeface="Times New Roman" pitchFamily="18" charset="0"/>
              </a:rPr>
              <a:t>T</a:t>
            </a:r>
            <a:r>
              <a:rPr lang="en-US" sz="1800" dirty="0">
                <a:latin typeface="Times New Roman" pitchFamily="18" charset="0"/>
                <a:ea typeface="SimSun" pitchFamily="2" charset="-122"/>
                <a:cs typeface="Times New Roman" pitchFamily="18" charset="0"/>
              </a:rPr>
              <a:t>(</a:t>
            </a:r>
            <a:r>
              <a:rPr lang="en-US" sz="1800" i="1" dirty="0">
                <a:latin typeface="Times New Roman" pitchFamily="18" charset="0"/>
                <a:ea typeface="SimSun" pitchFamily="2" charset="-122"/>
                <a:cs typeface="Times New Roman" pitchFamily="18" charset="0"/>
              </a:rPr>
              <a:t>n</a:t>
            </a:r>
            <a:r>
              <a:rPr lang="en-US" sz="1800" dirty="0">
                <a:latin typeface="Times New Roman" pitchFamily="18" charset="0"/>
                <a:ea typeface="SimSun" pitchFamily="2" charset="-122"/>
                <a:cs typeface="Times New Roman" pitchFamily="18" charset="0"/>
              </a:rPr>
              <a:t>) = 2</a:t>
            </a:r>
            <a:r>
              <a:rPr lang="en-US" sz="1800" i="1" dirty="0">
                <a:latin typeface="Times New Roman" pitchFamily="18" charset="0"/>
                <a:ea typeface="SimSun" pitchFamily="2" charset="-122"/>
                <a:cs typeface="Times New Roman" pitchFamily="18" charset="0"/>
              </a:rPr>
              <a:t>T</a:t>
            </a:r>
            <a:r>
              <a:rPr lang="en-US" sz="1800" dirty="0">
                <a:latin typeface="Times New Roman" pitchFamily="18" charset="0"/>
                <a:ea typeface="SimSun" pitchFamily="2" charset="-122"/>
                <a:cs typeface="Times New Roman" pitchFamily="18" charset="0"/>
              </a:rPr>
              <a:t>(</a:t>
            </a:r>
            <a:r>
              <a:rPr lang="en-US" sz="1800" dirty="0">
                <a:latin typeface="Times New Roman" pitchFamily="18" charset="0"/>
                <a:ea typeface="SimSun" pitchFamily="2" charset="-122"/>
                <a:cs typeface="Times New Roman" pitchFamily="18" charset="0"/>
                <a:sym typeface="Symbol"/>
              </a:rPr>
              <a:t></a:t>
            </a:r>
            <a:r>
              <a:rPr lang="en-US" sz="1800" i="1" dirty="0">
                <a:latin typeface="Times New Roman" pitchFamily="18" charset="0"/>
                <a:ea typeface="SimSun" pitchFamily="2" charset="-122"/>
                <a:cs typeface="Times New Roman" pitchFamily="18" charset="0"/>
              </a:rPr>
              <a:t>n</a:t>
            </a:r>
            <a:r>
              <a:rPr lang="en-US" sz="1800" dirty="0">
                <a:latin typeface="Times New Roman" pitchFamily="18" charset="0"/>
                <a:ea typeface="SimSun" pitchFamily="2" charset="-122"/>
                <a:cs typeface="Times New Roman" pitchFamily="18" charset="0"/>
              </a:rPr>
              <a:t>/2</a:t>
            </a:r>
            <a:r>
              <a:rPr lang="en-US" sz="1800" dirty="0">
                <a:latin typeface="Times New Roman" pitchFamily="18" charset="0"/>
                <a:ea typeface="SimSun" pitchFamily="2" charset="-122"/>
                <a:cs typeface="Times New Roman" pitchFamily="18" charset="0"/>
                <a:sym typeface="Symbol"/>
              </a:rPr>
              <a:t></a:t>
            </a:r>
            <a:r>
              <a:rPr lang="en-US" sz="1800" dirty="0">
                <a:latin typeface="Times New Roman" pitchFamily="18" charset="0"/>
                <a:ea typeface="SimSun" pitchFamily="2" charset="-122"/>
                <a:cs typeface="Times New Roman" pitchFamily="18" charset="0"/>
              </a:rPr>
              <a:t>) + </a:t>
            </a:r>
            <a:r>
              <a:rPr lang="en-US" sz="1800" i="1" dirty="0">
                <a:latin typeface="Times New Roman" pitchFamily="18" charset="0"/>
                <a:ea typeface="SimSun" pitchFamily="2" charset="-122"/>
                <a:cs typeface="Times New Roman" pitchFamily="18" charset="0"/>
              </a:rPr>
              <a:t>n</a:t>
            </a:r>
            <a:r>
              <a:rPr lang="zh-CN" altLang="en-US" sz="1800" dirty="0">
                <a:latin typeface="Times New Roman" pitchFamily="18" charset="0"/>
                <a:ea typeface="SimSun" pitchFamily="2" charset="-122"/>
                <a:cs typeface="Times New Roman" pitchFamily="18" charset="0"/>
              </a:rPr>
              <a:t>。</a:t>
            </a:r>
            <a:r>
              <a:rPr lang="en-US" altLang="zh-CN" sz="1800" dirty="0">
                <a:latin typeface="Times New Roman" pitchFamily="18" charset="0"/>
                <a:ea typeface="SimSun" pitchFamily="2" charset="-122"/>
                <a:cs typeface="Times New Roman" pitchFamily="18" charset="0"/>
              </a:rPr>
              <a:t>	</a:t>
            </a:r>
            <a:r>
              <a:rPr lang="en-US" sz="1800" i="1" dirty="0">
                <a:latin typeface="Times New Roman" pitchFamily="18" charset="0"/>
                <a:ea typeface="SimSun" pitchFamily="2" charset="-122"/>
                <a:cs typeface="Times New Roman" pitchFamily="18" charset="0"/>
              </a:rPr>
              <a:t>n</a:t>
            </a:r>
            <a:r>
              <a:rPr lang="en-US" sz="1800" dirty="0">
                <a:latin typeface="Times New Roman" pitchFamily="18" charset="0"/>
                <a:ea typeface="SimSun" pitchFamily="2" charset="-122"/>
                <a:cs typeface="Times New Roman" pitchFamily="18" charset="0"/>
              </a:rPr>
              <a:t> &gt; 4 </a:t>
            </a:r>
          </a:p>
        </p:txBody>
      </p:sp>
      <p:sp>
        <p:nvSpPr>
          <p:cNvPr id="7" name="Footer Placeholder 6"/>
          <p:cNvSpPr>
            <a:spLocks noGrp="1"/>
          </p:cNvSpPr>
          <p:nvPr>
            <p:ph type="ftr" sz="quarter" idx="11"/>
          </p:nvPr>
        </p:nvSpPr>
        <p:spPr/>
        <p:txBody>
          <a:bodyPr/>
          <a:lstStyle/>
          <a:p>
            <a:r>
              <a:rPr lang="en-US" dirty="0"/>
              <a:t>2-6</a:t>
            </a:r>
          </a:p>
        </p:txBody>
      </p:sp>
      <p:sp>
        <p:nvSpPr>
          <p:cNvPr id="3" name="TextBox 2"/>
          <p:cNvSpPr txBox="1"/>
          <p:nvPr/>
        </p:nvSpPr>
        <p:spPr>
          <a:xfrm>
            <a:off x="533400" y="1647885"/>
            <a:ext cx="8382000" cy="4390304"/>
          </a:xfrm>
          <a:prstGeom prst="rect">
            <a:avLst/>
          </a:prstGeom>
          <a:noFill/>
        </p:spPr>
        <p:txBody>
          <a:bodyPr wrap="square" rtlCol="0">
            <a:spAutoFit/>
          </a:bodyPr>
          <a:lstStyle/>
          <a:p>
            <a:pPr>
              <a:lnSpc>
                <a:spcPct val="175000"/>
              </a:lnSpc>
            </a:pPr>
            <a:r>
              <a:rPr lang="zh-CN" altLang="en-US" b="1" dirty="0"/>
              <a:t>解</a:t>
            </a:r>
            <a:r>
              <a:rPr lang="zh-CN" altLang="en-US" dirty="0"/>
              <a:t>：</a:t>
            </a:r>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我们猜测</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a:t>
            </a:r>
            <a:r>
              <a:rPr lang="en-US" dirty="0">
                <a:latin typeface="Times New Roman" pitchFamily="18" charset="0"/>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n</a:t>
            </a:r>
            <a:r>
              <a:rPr lang="en-US" dirty="0" err="1">
                <a:latin typeface="Times New Roman" pitchFamily="18" charset="0"/>
                <a:ea typeface="SimSun" pitchFamily="2" charset="-122"/>
                <a:cs typeface="Times New Roman" pitchFamily="18" charset="0"/>
              </a:rPr>
              <a:t>lg</a:t>
            </a:r>
            <a:r>
              <a:rPr lang="en-US" i="1"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。这样，</a:t>
            </a:r>
            <a:r>
              <a:rPr lang="zh-CN" altLang="en-US" dirty="0"/>
              <a:t>先证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a:t>
            </a:r>
            <a:r>
              <a:rPr lang="en-US" dirty="0">
                <a:latin typeface="Times New Roman" pitchFamily="18" charset="0"/>
                <a:ea typeface="SimSun" pitchFamily="2" charset="-122"/>
                <a:cs typeface="Times New Roman" pitchFamily="18" charset="0"/>
                <a:sym typeface="Symbol"/>
              </a:rPr>
              <a:t>O</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n</a:t>
            </a:r>
            <a:r>
              <a:rPr lang="en-US" dirty="0" err="1">
                <a:latin typeface="Times New Roman" pitchFamily="18" charset="0"/>
                <a:ea typeface="SimSun" pitchFamily="2" charset="-122"/>
                <a:cs typeface="Times New Roman" pitchFamily="18" charset="0"/>
              </a:rPr>
              <a:t>lg</a:t>
            </a:r>
            <a:r>
              <a:rPr lang="en-US" i="1"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再证</a:t>
            </a:r>
            <a:r>
              <a:rPr lang="en-US" i="1" dirty="0" err="1">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n</a:t>
            </a:r>
            <a:r>
              <a:rPr lang="en-US" dirty="0" err="1">
                <a:latin typeface="Times New Roman" pitchFamily="18" charset="0"/>
                <a:ea typeface="SimSun" pitchFamily="2" charset="-122"/>
                <a:cs typeface="Times New Roman" pitchFamily="18" charset="0"/>
              </a:rPr>
              <a:t>lg</a:t>
            </a:r>
            <a:r>
              <a:rPr lang="en-US" i="1"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a:lnSpc>
                <a:spcPct val="175000"/>
              </a:lnSpc>
            </a:pPr>
            <a:r>
              <a:rPr lang="en-US" altLang="zh-CN" dirty="0"/>
              <a:t>	</a:t>
            </a:r>
            <a:r>
              <a:rPr lang="zh-CN" altLang="en-US" dirty="0"/>
              <a:t>先证明：存在   </a:t>
            </a:r>
            <a:r>
              <a:rPr lang="en-US" i="1" dirty="0"/>
              <a:t>c </a:t>
            </a:r>
            <a:r>
              <a:rPr lang="en-US" dirty="0"/>
              <a:t>&gt; 0 ，</a:t>
            </a:r>
            <a:r>
              <a:rPr lang="zh-CN" altLang="en-US" dirty="0"/>
              <a:t>使得当 </a:t>
            </a:r>
            <a:r>
              <a:rPr lang="en-US" i="1" dirty="0"/>
              <a:t>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4</a:t>
            </a:r>
            <a:r>
              <a:rPr lang="zh-CN" altLang="en-US" dirty="0">
                <a:latin typeface="Times New Roman" pitchFamily="18" charset="0"/>
                <a:cs typeface="Times New Roman" pitchFamily="18" charset="0"/>
              </a:rPr>
              <a:t>时，</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cn</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zh-CN" altLang="en-US"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lnSpc>
                <a:spcPct val="175000"/>
              </a:lnSpc>
            </a:pPr>
            <a:r>
              <a:rPr lang="zh-CN" altLang="en-US" b="1" dirty="0">
                <a:latin typeface="Times New Roman" pitchFamily="18" charset="0"/>
                <a:cs typeface="Times New Roman" pitchFamily="18" charset="0"/>
              </a:rPr>
              <a:t>归纳基础</a:t>
            </a:r>
            <a:r>
              <a:rPr lang="en-US" dirty="0">
                <a:latin typeface="Times New Roman" pitchFamily="18" charset="0"/>
                <a:cs typeface="Times New Roman" pitchFamily="18" charset="0"/>
              </a:rPr>
              <a:t>:    </a:t>
            </a:r>
            <a:r>
              <a:rPr lang="zh-CN" altLang="en-US" dirty="0">
                <a:latin typeface="Times New Roman" pitchFamily="18" charset="0"/>
                <a:ea typeface="SimSun" pitchFamily="2" charset="-122"/>
                <a:cs typeface="Times New Roman" pitchFamily="18" charset="0"/>
              </a:rPr>
              <a:t>当</a:t>
            </a:r>
            <a:r>
              <a:rPr lang="zh-CN" altLang="en-US" i="1"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4</a:t>
            </a:r>
            <a:r>
              <a:rPr lang="zh-CN" altLang="en-US" dirty="0">
                <a:latin typeface="Times New Roman" pitchFamily="18" charset="0"/>
                <a:ea typeface="SimSun" pitchFamily="2" charset="-122"/>
                <a:cs typeface="Times New Roman" pitchFamily="18" charset="0"/>
              </a:rPr>
              <a:t>时，</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，故存在</a:t>
            </a:r>
            <a:r>
              <a:rPr lang="en-US" i="1" dirty="0">
                <a:latin typeface="Times New Roman" pitchFamily="18" charset="0"/>
                <a:ea typeface="SimSun" pitchFamily="2" charset="-122"/>
                <a:cs typeface="Times New Roman" pitchFamily="18" charset="0"/>
              </a:rPr>
              <a:t>c</a:t>
            </a:r>
            <a:r>
              <a:rPr lang="zh-CN" altLang="en-US" dirty="0">
                <a:latin typeface="Times New Roman" pitchFamily="18" charset="0"/>
                <a:ea typeface="SimSun" pitchFamily="2" charset="-122"/>
                <a:cs typeface="Times New Roman" pitchFamily="18" charset="0"/>
              </a:rPr>
              <a:t>使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cn</a:t>
            </a:r>
            <a:r>
              <a:rPr lang="en-US" dirty="0" err="1">
                <a:latin typeface="Times New Roman" pitchFamily="18" charset="0"/>
                <a:ea typeface="SimSun" pitchFamily="2" charset="-122"/>
                <a:cs typeface="Times New Roman" pitchFamily="18" charset="0"/>
              </a:rPr>
              <a:t>lg</a:t>
            </a:r>
            <a:r>
              <a:rPr lang="en-US" i="1" dirty="0" err="1">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。可假定</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 &gt; 1</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65138" indent="-465138">
              <a:lnSpc>
                <a:spcPct val="175000"/>
              </a:lnSpc>
            </a:pPr>
            <a:r>
              <a:rPr lang="zh-CN" altLang="en-US" b="1" dirty="0"/>
              <a:t>归纳步骤</a:t>
            </a:r>
            <a:r>
              <a:rPr lang="en-US" dirty="0"/>
              <a:t>:     </a:t>
            </a:r>
            <a:r>
              <a:rPr lang="zh-CN" altLang="en-US" dirty="0"/>
              <a:t>假设当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4, 5, …,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 </a:t>
            </a:r>
            <a:r>
              <a:rPr lang="zh-CN" altLang="en-US" dirty="0">
                <a:latin typeface="Times New Roman" pitchFamily="18" charset="0"/>
                <a:ea typeface="SimSun" pitchFamily="2" charset="-122"/>
                <a:cs typeface="Times New Roman" pitchFamily="18" charset="0"/>
              </a:rPr>
              <a:t>时，</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cn</a:t>
            </a:r>
            <a:r>
              <a:rPr lang="en-US" dirty="0" err="1">
                <a:latin typeface="Times New Roman" pitchFamily="18" charset="0"/>
                <a:ea typeface="SimSun" pitchFamily="2" charset="-122"/>
                <a:cs typeface="Times New Roman" pitchFamily="18" charset="0"/>
              </a:rPr>
              <a:t>lg</a:t>
            </a:r>
            <a:r>
              <a:rPr lang="en-US" i="1" dirty="0" err="1">
                <a:latin typeface="Times New Roman" pitchFamily="18" charset="0"/>
                <a:ea typeface="SimSun" pitchFamily="2" charset="-122"/>
                <a:cs typeface="Times New Roman" pitchFamily="18" charset="0"/>
              </a:rPr>
              <a:t>n</a:t>
            </a:r>
            <a:r>
              <a:rPr lang="en-US" i="1" dirty="0">
                <a:latin typeface="Times New Roman" pitchFamily="18" charset="0"/>
                <a:ea typeface="SimSun" pitchFamily="2" charset="-122"/>
                <a:cs typeface="Times New Roman" pitchFamily="18" charset="0"/>
              </a:rPr>
              <a:t> </a:t>
            </a:r>
            <a:r>
              <a:rPr lang="en-US" dirty="0" err="1">
                <a:latin typeface="SimSun" pitchFamily="2" charset="-122"/>
                <a:ea typeface="SimSun" pitchFamily="2" charset="-122"/>
                <a:cs typeface="Times New Roman" pitchFamily="18" charset="0"/>
              </a:rPr>
              <a:t>成立</a:t>
            </a:r>
            <a:r>
              <a:rPr lang="en-US" dirty="0">
                <a:latin typeface="SimSun" pitchFamily="2" charset="-122"/>
                <a:ea typeface="SimSun" pitchFamily="2" charset="-122"/>
                <a:cs typeface="Times New Roman" pitchFamily="18" charset="0"/>
              </a:rPr>
              <a:t>，</a:t>
            </a:r>
            <a:r>
              <a:rPr lang="zh-CN" altLang="en-US" dirty="0">
                <a:latin typeface="SimSun" pitchFamily="2" charset="-122"/>
                <a:ea typeface="SimSun" pitchFamily="2" charset="-122"/>
                <a:cs typeface="Times New Roman" pitchFamily="18" charset="0"/>
              </a:rPr>
              <a:t>那么我们需要证明，</a:t>
            </a:r>
            <a:r>
              <a:rPr lang="zh-CN" altLang="en-US" dirty="0">
                <a:latin typeface="Times New Roman" pitchFamily="18" charset="0"/>
                <a:ea typeface="SimSun" pitchFamily="2" charset="-122"/>
                <a:cs typeface="Times New Roman" pitchFamily="18" charset="0"/>
              </a:rPr>
              <a:t>当 </a:t>
            </a:r>
            <a:r>
              <a:rPr lang="en-US" i="1" dirty="0">
                <a:latin typeface="Times New Roman" pitchFamily="18" charset="0"/>
                <a:ea typeface="SimSun" pitchFamily="2" charset="-122"/>
                <a:cs typeface="Times New Roman" pitchFamily="18" charset="0"/>
              </a:rPr>
              <a:t>n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5) </a:t>
            </a:r>
            <a:r>
              <a:rPr lang="zh-CN" altLang="en-US" dirty="0">
                <a:latin typeface="Times New Roman" pitchFamily="18" charset="0"/>
                <a:ea typeface="SimSun" pitchFamily="2" charset="-122"/>
                <a:cs typeface="Times New Roman" pitchFamily="18" charset="0"/>
              </a:rPr>
              <a:t>时</a:t>
            </a:r>
            <a:r>
              <a:rPr lang="en-US" dirty="0">
                <a:latin typeface="Times New Roman" pitchFamily="18" charset="0"/>
                <a:ea typeface="SimSun" pitchFamily="2" charset="-122"/>
                <a:cs typeface="Times New Roman" pitchFamily="18" charset="0"/>
              </a:rPr>
              <a:t>,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cn</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zh-CN" altLang="en-US" dirty="0">
                <a:latin typeface="Times New Roman" pitchFamily="18" charset="0"/>
                <a:cs typeface="Times New Roman" pitchFamily="18" charset="0"/>
              </a:rPr>
              <a:t>仍然成立。</a:t>
            </a:r>
            <a:r>
              <a:rPr lang="en-US" i="1" dirty="0">
                <a:latin typeface="Times New Roman" pitchFamily="18" charset="0"/>
                <a:cs typeface="Times New Roman" pitchFamily="18" charset="0"/>
              </a:rPr>
              <a:t> </a:t>
            </a:r>
            <a:r>
              <a:rPr lang="zh-CN" altLang="en-US" dirty="0">
                <a:latin typeface="Times New Roman" pitchFamily="18" charset="0"/>
                <a:cs typeface="Times New Roman" pitchFamily="18" charset="0"/>
              </a:rPr>
              <a:t>当</a:t>
            </a:r>
            <a:r>
              <a:rPr lang="en-US" altLang="zh-CN" i="1" dirty="0">
                <a:latin typeface="Times New Roman" pitchFamily="18" charset="0"/>
                <a:cs typeface="Times New Roman" pitchFamily="18" charset="0"/>
              </a:rPr>
              <a:t>n=k</a:t>
            </a:r>
            <a:r>
              <a:rPr lang="zh-CN" altLang="en-US" dirty="0">
                <a:latin typeface="Times New Roman" pitchFamily="18" charset="0"/>
                <a:cs typeface="Times New Roman" pitchFamily="18" charset="0"/>
              </a:rPr>
              <a:t>时，</a:t>
            </a:r>
            <a:r>
              <a:rPr lang="en-US" altLang="zh-CN" dirty="0" err="1">
                <a:latin typeface="Times New Roman" pitchFamily="18" charset="0"/>
                <a:ea typeface="SimSun" pitchFamily="2" charset="-122"/>
                <a:cs typeface="Times New Roman" pitchFamily="18" charset="0"/>
              </a:rPr>
              <a:t>因为</a:t>
            </a:r>
            <a:r>
              <a:rPr lang="en-US" dirty="0" err="1">
                <a:latin typeface="Times New Roman" pitchFamily="18" charset="0"/>
                <a:ea typeface="SimSun" pitchFamily="2" charset="-122"/>
                <a:cs typeface="Times New Roman" pitchFamily="18" charset="0"/>
                <a:sym typeface="Symbol"/>
              </a:rPr>
              <a:t></a:t>
            </a:r>
            <a:r>
              <a:rPr lang="en-US" i="1"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 </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-1，</a:t>
            </a:r>
            <a:r>
              <a:rPr lang="zh-CN" altLang="en-US" dirty="0">
                <a:latin typeface="Times New Roman" pitchFamily="18" charset="0"/>
                <a:ea typeface="SimSun" pitchFamily="2" charset="-122"/>
                <a:cs typeface="Times New Roman" pitchFamily="18" charset="0"/>
              </a:rPr>
              <a:t>由归纳假设得到</a:t>
            </a:r>
            <a:r>
              <a:rPr lang="en-US" dirty="0">
                <a:latin typeface="Times New Roman" pitchFamily="18" charset="0"/>
                <a:ea typeface="SimSun" pitchFamily="2" charset="-122"/>
                <a:cs typeface="Times New Roman" pitchFamily="18" charset="0"/>
              </a:rPr>
              <a:t> </a:t>
            </a:r>
          </a:p>
          <a:p>
            <a:pPr marL="465138" indent="-465138">
              <a:lnSpc>
                <a:spcPct val="175000"/>
              </a:lnSpc>
            </a:pPr>
            <a:r>
              <a:rPr lang="en-US" i="1" dirty="0">
                <a:latin typeface="Times New Roman" pitchFamily="18" charset="0"/>
                <a:ea typeface="SimSun" pitchFamily="2" charset="-122"/>
                <a:cs typeface="Times New Roman" pitchFamily="18" charset="0"/>
              </a:rPr>
              <a:t>		T</a:t>
            </a:r>
            <a:r>
              <a:rPr 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lg</a:t>
            </a:r>
            <a:r>
              <a:rPr 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/2)</a:t>
            </a:r>
            <a:r>
              <a:rPr lang="en-US" dirty="0" err="1">
                <a:latin typeface="Times New Roman" pitchFamily="18" charset="0"/>
                <a:ea typeface="SimSun" pitchFamily="2" charset="-122"/>
                <a:cs typeface="Times New Roman" pitchFamily="18" charset="0"/>
              </a:rPr>
              <a:t>lg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/2) = (</a:t>
            </a:r>
            <a:r>
              <a:rPr lang="en-US" i="1" dirty="0" err="1">
                <a:latin typeface="Times New Roman" pitchFamily="18" charset="0"/>
                <a:ea typeface="SimSun" pitchFamily="2" charset="-122"/>
                <a:cs typeface="Times New Roman" pitchFamily="18" charset="0"/>
              </a:rPr>
              <a:t>cn</a:t>
            </a:r>
            <a:r>
              <a:rPr lang="en-US" dirty="0">
                <a:latin typeface="Times New Roman" pitchFamily="18" charset="0"/>
                <a:ea typeface="SimSun" pitchFamily="2" charset="-122"/>
                <a:cs typeface="Times New Roman" pitchFamily="18" charset="0"/>
              </a:rPr>
              <a:t>/2)(</a:t>
            </a:r>
            <a:r>
              <a:rPr lang="en-US" dirty="0" err="1">
                <a:latin typeface="Times New Roman" pitchFamily="18" charset="0"/>
                <a:ea typeface="SimSun" pitchFamily="2" charset="-122"/>
                <a:cs typeface="Times New Roman" pitchFamily="18" charset="0"/>
              </a:rPr>
              <a:t>lg</a:t>
            </a:r>
            <a:r>
              <a:rPr lang="en-US" i="1"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-1)</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a:lnSpc>
                <a:spcPct val="175000"/>
              </a:lnSpc>
            </a:pPr>
            <a:r>
              <a:rPr lang="zh-CN" altLang="en-US" dirty="0">
                <a:latin typeface="Times New Roman" pitchFamily="18" charset="0"/>
                <a:ea typeface="SimSun" pitchFamily="2" charset="-122"/>
                <a:cs typeface="Times New Roman" pitchFamily="18" charset="0"/>
              </a:rPr>
              <a:t>进而从递推关系得到</a:t>
            </a:r>
            <a:endParaRPr lang="en-US" dirty="0">
              <a:latin typeface="Times New Roman" pitchFamily="18" charset="0"/>
              <a:ea typeface="SimSun" pitchFamily="2" charset="-122"/>
              <a:cs typeface="Times New Roman" pitchFamily="18" charset="0"/>
            </a:endParaRPr>
          </a:p>
          <a:p>
            <a:pPr marL="225425">
              <a:lnSpc>
                <a:spcPct val="175000"/>
              </a:lnSpc>
            </a:pP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2</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n </a:t>
            </a:r>
            <a:r>
              <a:rPr lang="en-US" dirty="0">
                <a:latin typeface="Times New Roman" pitchFamily="18" charset="0"/>
                <a:ea typeface="SimSun" pitchFamily="2" charset="-122"/>
                <a:cs typeface="Times New Roman" pitchFamily="18" charset="0"/>
              </a:rPr>
              <a:t>≤ 2(</a:t>
            </a:r>
            <a:r>
              <a:rPr lang="en-US" i="1" dirty="0" err="1">
                <a:latin typeface="Times New Roman" pitchFamily="18" charset="0"/>
                <a:ea typeface="SimSun" pitchFamily="2" charset="-122"/>
                <a:cs typeface="Times New Roman" pitchFamily="18" charset="0"/>
              </a:rPr>
              <a:t>cn</a:t>
            </a:r>
            <a:r>
              <a:rPr lang="en-US" dirty="0">
                <a:latin typeface="Times New Roman" pitchFamily="18" charset="0"/>
                <a:ea typeface="SimSun" pitchFamily="2" charset="-122"/>
                <a:cs typeface="Times New Roman" pitchFamily="18" charset="0"/>
              </a:rPr>
              <a:t>/2)(</a:t>
            </a:r>
            <a:r>
              <a:rPr lang="en-US" dirty="0" err="1">
                <a:latin typeface="Times New Roman" pitchFamily="18" charset="0"/>
                <a:ea typeface="SimSun" pitchFamily="2" charset="-122"/>
                <a:cs typeface="Times New Roman" pitchFamily="18" charset="0"/>
              </a:rPr>
              <a:t>lg</a:t>
            </a:r>
            <a:r>
              <a:rPr lang="en-US" i="1"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-1) +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cn</a:t>
            </a:r>
            <a:r>
              <a:rPr lang="en-US" dirty="0" err="1">
                <a:latin typeface="Times New Roman" pitchFamily="18" charset="0"/>
                <a:ea typeface="SimSun" pitchFamily="2" charset="-122"/>
                <a:cs typeface="Times New Roman" pitchFamily="18" charset="0"/>
              </a:rPr>
              <a:t>lg</a:t>
            </a:r>
            <a:r>
              <a:rPr lang="en-US" i="1"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cn</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cn</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zh-CN" altLang="en-US" dirty="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dirty="0"/>
              <a:t>(</a:t>
            </a:r>
            <a:r>
              <a:rPr lang="zh-CN" altLang="en-US" dirty="0"/>
              <a:t>因为</a:t>
            </a:r>
            <a:r>
              <a:rPr lang="en-US" i="1" dirty="0"/>
              <a:t>c</a:t>
            </a:r>
            <a:r>
              <a:rPr lang="en-US" dirty="0"/>
              <a:t> &gt; 1)</a:t>
            </a:r>
          </a:p>
        </p:txBody>
      </p:sp>
      <p:sp>
        <p:nvSpPr>
          <p:cNvPr id="4" name="矩形 3">
            <a:extLst>
              <a:ext uri="{FF2B5EF4-FFF2-40B4-BE49-F238E27FC236}">
                <a16:creationId xmlns:a16="http://schemas.microsoft.com/office/drawing/2014/main" id="{EA5A73A5-1CF5-47AF-8828-D8E6F7F618B0}"/>
              </a:ext>
            </a:extLst>
          </p:cNvPr>
          <p:cNvSpPr/>
          <p:nvPr/>
        </p:nvSpPr>
        <p:spPr>
          <a:xfrm>
            <a:off x="549442" y="6152147"/>
            <a:ext cx="2943434"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这就证明了</a:t>
            </a:r>
            <a:r>
              <a:rPr lang="en-US" i="1" dirty="0">
                <a:latin typeface="Times New Roman" panose="02020603050405020304" pitchFamily="18" charset="0"/>
                <a:ea typeface="宋体" panose="02010600030101010101" pitchFamily="2" charset="-122"/>
              </a:rPr>
              <a:t>T</a:t>
            </a:r>
            <a:r>
              <a:rPr lang="en-US" dirty="0">
                <a:latin typeface="Times New Roman" panose="02020603050405020304" pitchFamily="18" charset="0"/>
                <a:ea typeface="宋体" panose="02010600030101010101" pitchFamily="2" charset="-122"/>
              </a:rPr>
              <a:t>(</a:t>
            </a:r>
            <a:r>
              <a:rPr lang="en-US" i="1" dirty="0">
                <a:latin typeface="Times New Roman" panose="02020603050405020304" pitchFamily="18" charset="0"/>
                <a:ea typeface="宋体" panose="02010600030101010101" pitchFamily="2" charset="-122"/>
              </a:rPr>
              <a:t>n</a:t>
            </a:r>
            <a:r>
              <a:rPr lang="en-US" dirty="0">
                <a:latin typeface="Times New Roman" panose="02020603050405020304" pitchFamily="18" charset="0"/>
                <a:ea typeface="宋体" panose="02010600030101010101" pitchFamily="2" charset="-122"/>
              </a:rPr>
              <a:t>) = </a:t>
            </a:r>
            <a:r>
              <a:rPr lang="en-US"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dirty="0">
                <a:latin typeface="Times New Roman" panose="02020603050405020304" pitchFamily="18" charset="0"/>
                <a:ea typeface="宋体" panose="02010600030101010101" pitchFamily="2" charset="-122"/>
              </a:rPr>
              <a:t>(</a:t>
            </a:r>
            <a:r>
              <a:rPr lang="en-US" i="1" dirty="0" err="1">
                <a:latin typeface="Times New Roman" panose="02020603050405020304" pitchFamily="18" charset="0"/>
                <a:ea typeface="宋体" panose="02010600030101010101" pitchFamily="2" charset="-122"/>
              </a:rPr>
              <a:t>n</a:t>
            </a:r>
            <a:r>
              <a:rPr lang="en-US" dirty="0" err="1">
                <a:latin typeface="Times New Roman" panose="02020603050405020304" pitchFamily="18" charset="0"/>
                <a:ea typeface="宋体" panose="02010600030101010101" pitchFamily="2" charset="-122"/>
              </a:rPr>
              <a:t>lg</a:t>
            </a:r>
            <a:r>
              <a:rPr lang="en-US" i="1" dirty="0" err="1">
                <a:latin typeface="Times New Roman" panose="02020603050405020304" pitchFamily="18" charset="0"/>
                <a:ea typeface="宋体" panose="02010600030101010101" pitchFamily="2" charset="-122"/>
              </a:rPr>
              <a:t>n</a:t>
            </a:r>
            <a:r>
              <a:rPr 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284203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292885"/>
            <a:ext cx="7772400" cy="6213496"/>
          </a:xfrm>
          <a:prstGeom prst="rect">
            <a:avLst/>
          </a:prstGeom>
          <a:noFill/>
        </p:spPr>
        <p:txBody>
          <a:bodyPr wrap="square" rtlCol="0">
            <a:spAutoFit/>
          </a:bodyPr>
          <a:lstStyle/>
          <a:p>
            <a:pPr>
              <a:lnSpc>
                <a:spcPct val="150000"/>
              </a:lnSpc>
            </a:pPr>
            <a:r>
              <a:rPr lang="zh-CN" altLang="en-US" dirty="0"/>
              <a:t>再证</a:t>
            </a:r>
            <a:r>
              <a:rPr lang="en-US" altLang="zh-CN" dirty="0"/>
              <a:t>: </a:t>
            </a:r>
            <a:r>
              <a:rPr lang="en-US" i="1" dirty="0"/>
              <a:t>T</a:t>
            </a:r>
            <a:r>
              <a:rPr lang="en-US" dirty="0"/>
              <a:t>(</a:t>
            </a:r>
            <a:r>
              <a:rPr lang="en-US" i="1" dirty="0"/>
              <a:t>n</a:t>
            </a:r>
            <a:r>
              <a:rPr lang="en-US" dirty="0"/>
              <a:t>) = </a:t>
            </a:r>
            <a:r>
              <a:rPr lang="en-US" dirty="0">
                <a:sym typeface="Symbol" panose="05050102010706020507" pitchFamily="18" charset="2"/>
              </a:rPr>
              <a:t></a:t>
            </a:r>
            <a:r>
              <a:rPr lang="en-US" dirty="0"/>
              <a:t>(</a:t>
            </a:r>
            <a:r>
              <a:rPr lang="en-US" i="1" dirty="0" err="1"/>
              <a:t>n</a:t>
            </a:r>
            <a:r>
              <a:rPr lang="en-US" dirty="0" err="1"/>
              <a:t>lg</a:t>
            </a:r>
            <a:r>
              <a:rPr lang="en-US" i="1" dirty="0" err="1"/>
              <a:t>n</a:t>
            </a:r>
            <a:r>
              <a:rPr lang="en-US" dirty="0"/>
              <a:t>) </a:t>
            </a:r>
            <a:endParaRPr lang="en-US" dirty="0">
              <a:latin typeface="Times New Roman" pitchFamily="18" charset="0"/>
              <a:cs typeface="Times New Roman" pitchFamily="18" charset="0"/>
            </a:endParaRPr>
          </a:p>
          <a:p>
            <a:pPr marL="457200" indent="-457200">
              <a:lnSpc>
                <a:spcPct val="150000"/>
              </a:lnSpc>
              <a:spcBef>
                <a:spcPts val="600"/>
              </a:spcBef>
            </a:pPr>
            <a:r>
              <a:rPr lang="zh-CN" altLang="en-US" dirty="0"/>
              <a:t>         为了这</a:t>
            </a:r>
            <a:r>
              <a:rPr lang="zh-CN" altLang="en-US" dirty="0">
                <a:latin typeface="Times" panose="02020603050405020304" pitchFamily="18" charset="0"/>
              </a:rPr>
              <a:t>一目标，我们假定当</a:t>
            </a:r>
            <a:r>
              <a:rPr lang="en-US" i="1" dirty="0">
                <a:latin typeface="Times" panose="02020603050405020304" pitchFamily="18" charset="0"/>
              </a:rPr>
              <a:t>n</a:t>
            </a:r>
            <a:r>
              <a:rPr lang="en-US" dirty="0">
                <a:latin typeface="Times" panose="02020603050405020304" pitchFamily="18" charset="0"/>
              </a:rPr>
              <a:t> =4</a:t>
            </a:r>
            <a:r>
              <a:rPr lang="zh-CN" altLang="en-US" dirty="0">
                <a:latin typeface="Times" panose="02020603050405020304" pitchFamily="18" charset="0"/>
              </a:rPr>
              <a:t>时，</a:t>
            </a:r>
            <a:r>
              <a:rPr lang="en-US" i="1" dirty="0">
                <a:latin typeface="Times" panose="02020603050405020304" pitchFamily="18" charset="0"/>
              </a:rPr>
              <a:t>T</a:t>
            </a:r>
            <a:r>
              <a:rPr lang="en-US" dirty="0">
                <a:latin typeface="Times" panose="02020603050405020304" pitchFamily="18" charset="0"/>
              </a:rPr>
              <a:t>(</a:t>
            </a:r>
            <a:r>
              <a:rPr lang="en-US" i="1" dirty="0">
                <a:latin typeface="Times" panose="02020603050405020304" pitchFamily="18" charset="0"/>
              </a:rPr>
              <a:t>n</a:t>
            </a:r>
            <a:r>
              <a:rPr lang="en-US" dirty="0">
                <a:latin typeface="Times" panose="02020603050405020304" pitchFamily="18" charset="0"/>
              </a:rPr>
              <a:t>) ≥ </a:t>
            </a:r>
            <a:r>
              <a:rPr lang="en-US" i="1" dirty="0">
                <a:latin typeface="Times" panose="02020603050405020304" pitchFamily="18" charset="0"/>
              </a:rPr>
              <a:t>d</a:t>
            </a:r>
            <a:r>
              <a:rPr lang="en-US" dirty="0">
                <a:latin typeface="Times" panose="02020603050405020304" pitchFamily="18" charset="0"/>
              </a:rPr>
              <a:t>(</a:t>
            </a:r>
            <a:r>
              <a:rPr lang="en-US" i="1" dirty="0" err="1">
                <a:latin typeface="Times" panose="02020603050405020304" pitchFamily="18" charset="0"/>
              </a:rPr>
              <a:t>n</a:t>
            </a:r>
            <a:r>
              <a:rPr lang="en-US" dirty="0" err="1">
                <a:latin typeface="Times" panose="02020603050405020304" pitchFamily="18" charset="0"/>
              </a:rPr>
              <a:t>lg</a:t>
            </a:r>
            <a:r>
              <a:rPr lang="en-US" i="1" dirty="0" err="1">
                <a:latin typeface="Times" panose="02020603050405020304" pitchFamily="18" charset="0"/>
              </a:rPr>
              <a:t>n</a:t>
            </a:r>
            <a:r>
              <a:rPr lang="en-US" dirty="0">
                <a:latin typeface="Times" panose="02020603050405020304" pitchFamily="18" charset="0"/>
              </a:rPr>
              <a:t> + </a:t>
            </a:r>
            <a:r>
              <a:rPr lang="en-US" i="1" dirty="0">
                <a:latin typeface="Times" panose="02020603050405020304" pitchFamily="18" charset="0"/>
              </a:rPr>
              <a:t>n</a:t>
            </a:r>
            <a:r>
              <a:rPr lang="en-US" dirty="0">
                <a:latin typeface="Times" panose="02020603050405020304" pitchFamily="18" charset="0"/>
              </a:rPr>
              <a:t>)</a:t>
            </a:r>
            <a:r>
              <a:rPr lang="zh-CN" altLang="en-US" dirty="0">
                <a:latin typeface="Times" panose="02020603050405020304" pitchFamily="18" charset="0"/>
              </a:rPr>
              <a:t>，这里</a:t>
            </a:r>
            <a:r>
              <a:rPr lang="en-US" i="1" dirty="0">
                <a:latin typeface="Times" panose="02020603050405020304" pitchFamily="18" charset="0"/>
              </a:rPr>
              <a:t>d</a:t>
            </a:r>
            <a:r>
              <a:rPr lang="zh-CN" altLang="en-US" dirty="0">
                <a:latin typeface="Times" panose="02020603050405020304" pitchFamily="18" charset="0"/>
              </a:rPr>
              <a:t>是一常数并且</a:t>
            </a:r>
            <a:r>
              <a:rPr lang="en-US" dirty="0">
                <a:latin typeface="Times" panose="02020603050405020304" pitchFamily="18" charset="0"/>
              </a:rPr>
              <a:t> 0 &lt; </a:t>
            </a:r>
            <a:r>
              <a:rPr lang="en-US" i="1" dirty="0">
                <a:latin typeface="Times" panose="02020603050405020304" pitchFamily="18" charset="0"/>
              </a:rPr>
              <a:t>d</a:t>
            </a:r>
            <a:r>
              <a:rPr lang="en-US" dirty="0">
                <a:latin typeface="Times" panose="02020603050405020304" pitchFamily="18" charset="0"/>
              </a:rPr>
              <a:t> &lt; 1/4</a:t>
            </a:r>
            <a:r>
              <a:rPr lang="zh-CN" altLang="en-US" dirty="0">
                <a:latin typeface="Times" panose="02020603050405020304" pitchFamily="18" charset="0"/>
              </a:rPr>
              <a:t>。我们还假定当</a:t>
            </a:r>
            <a:r>
              <a:rPr lang="en-US" i="1" dirty="0">
                <a:latin typeface="Times" panose="02020603050405020304" pitchFamily="18" charset="0"/>
              </a:rPr>
              <a:t>n</a:t>
            </a:r>
            <a:r>
              <a:rPr lang="en-US" dirty="0">
                <a:latin typeface="Times" panose="02020603050405020304" pitchFamily="18" charset="0"/>
              </a:rPr>
              <a:t> = 4, 5, …, (</a:t>
            </a:r>
            <a:r>
              <a:rPr lang="en-US" i="1" dirty="0">
                <a:latin typeface="Times" panose="02020603050405020304" pitchFamily="18" charset="0"/>
              </a:rPr>
              <a:t>k</a:t>
            </a:r>
            <a:r>
              <a:rPr lang="en-US" dirty="0">
                <a:latin typeface="Times" panose="02020603050405020304" pitchFamily="18" charset="0"/>
              </a:rPr>
              <a:t>-1) </a:t>
            </a:r>
            <a:r>
              <a:rPr lang="zh-CN" altLang="en-US" dirty="0">
                <a:latin typeface="Times" panose="02020603050405020304" pitchFamily="18" charset="0"/>
              </a:rPr>
              <a:t>时，</a:t>
            </a:r>
            <a:r>
              <a:rPr lang="en-US" i="1" dirty="0">
                <a:latin typeface="Times" panose="02020603050405020304" pitchFamily="18" charset="0"/>
              </a:rPr>
              <a:t>T</a:t>
            </a:r>
            <a:r>
              <a:rPr lang="en-US" dirty="0">
                <a:latin typeface="Times" panose="02020603050405020304" pitchFamily="18" charset="0"/>
              </a:rPr>
              <a:t>(</a:t>
            </a:r>
            <a:r>
              <a:rPr lang="en-US" i="1" dirty="0">
                <a:latin typeface="Times" panose="02020603050405020304" pitchFamily="18" charset="0"/>
              </a:rPr>
              <a:t>n</a:t>
            </a:r>
            <a:r>
              <a:rPr lang="en-US" dirty="0">
                <a:latin typeface="Times" panose="02020603050405020304" pitchFamily="18" charset="0"/>
              </a:rPr>
              <a:t>) ≥ </a:t>
            </a:r>
            <a:r>
              <a:rPr lang="en-US" i="1" dirty="0">
                <a:latin typeface="Times" panose="02020603050405020304" pitchFamily="18" charset="0"/>
              </a:rPr>
              <a:t>d</a:t>
            </a:r>
            <a:r>
              <a:rPr lang="en-US" dirty="0">
                <a:latin typeface="Times" panose="02020603050405020304" pitchFamily="18" charset="0"/>
              </a:rPr>
              <a:t>(</a:t>
            </a:r>
            <a:r>
              <a:rPr lang="en-US" i="1" dirty="0" err="1">
                <a:latin typeface="Times" panose="02020603050405020304" pitchFamily="18" charset="0"/>
              </a:rPr>
              <a:t>n</a:t>
            </a:r>
            <a:r>
              <a:rPr lang="en-US" dirty="0" err="1">
                <a:latin typeface="Times" panose="02020603050405020304" pitchFamily="18" charset="0"/>
              </a:rPr>
              <a:t>lg</a:t>
            </a:r>
            <a:r>
              <a:rPr lang="en-US" i="1" dirty="0" err="1">
                <a:latin typeface="Times" panose="02020603050405020304" pitchFamily="18" charset="0"/>
              </a:rPr>
              <a:t>n</a:t>
            </a:r>
            <a:r>
              <a:rPr lang="en-US" dirty="0">
                <a:latin typeface="Times" panose="02020603050405020304" pitchFamily="18" charset="0"/>
              </a:rPr>
              <a:t> + </a:t>
            </a:r>
            <a:r>
              <a:rPr lang="en-US" i="1" dirty="0">
                <a:latin typeface="Times" panose="02020603050405020304" pitchFamily="18" charset="0"/>
              </a:rPr>
              <a:t>n</a:t>
            </a:r>
            <a:r>
              <a:rPr lang="en-US" dirty="0">
                <a:latin typeface="Times" panose="02020603050405020304" pitchFamily="18" charset="0"/>
              </a:rPr>
              <a:t>) </a:t>
            </a:r>
            <a:r>
              <a:rPr lang="zh-CN" altLang="en-US" dirty="0">
                <a:latin typeface="Times" panose="02020603050405020304" pitchFamily="18" charset="0"/>
              </a:rPr>
              <a:t>成立。那么当 </a:t>
            </a:r>
            <a:r>
              <a:rPr lang="en-US" i="1" dirty="0">
                <a:latin typeface="Times" panose="02020603050405020304" pitchFamily="18" charset="0"/>
              </a:rPr>
              <a:t>n</a:t>
            </a:r>
            <a:r>
              <a:rPr lang="en-US" dirty="0">
                <a:latin typeface="Times" panose="02020603050405020304" pitchFamily="18" charset="0"/>
              </a:rPr>
              <a:t> = </a:t>
            </a:r>
            <a:r>
              <a:rPr lang="en-US" i="1" dirty="0">
                <a:latin typeface="Times" panose="02020603050405020304" pitchFamily="18" charset="0"/>
              </a:rPr>
              <a:t>k</a:t>
            </a:r>
            <a:r>
              <a:rPr lang="zh-CN" altLang="en-US" dirty="0">
                <a:latin typeface="Times" panose="02020603050405020304" pitchFamily="18" charset="0"/>
              </a:rPr>
              <a:t>时</a:t>
            </a:r>
            <a:r>
              <a:rPr lang="en-US" dirty="0">
                <a:latin typeface="Times" panose="02020603050405020304" pitchFamily="18" charset="0"/>
              </a:rPr>
              <a:t>, </a:t>
            </a:r>
            <a:r>
              <a:rPr lang="zh-CN" altLang="en-US" dirty="0">
                <a:latin typeface="Times" panose="02020603050405020304" pitchFamily="18" charset="0"/>
              </a:rPr>
              <a:t>我们有以下推导。首先，因为</a:t>
            </a:r>
            <a:r>
              <a:rPr lang="en-US" dirty="0">
                <a:latin typeface="Times" panose="02020603050405020304" pitchFamily="18" charset="0"/>
                <a:sym typeface="Symbol" panose="05050102010706020507" pitchFamily="18" charset="2"/>
              </a:rPr>
              <a:t></a:t>
            </a:r>
            <a:r>
              <a:rPr lang="en-US" i="1" dirty="0">
                <a:latin typeface="Times" panose="02020603050405020304" pitchFamily="18" charset="0"/>
              </a:rPr>
              <a:t>n</a:t>
            </a:r>
            <a:r>
              <a:rPr lang="en-US" dirty="0">
                <a:latin typeface="Times" panose="02020603050405020304" pitchFamily="18" charset="0"/>
              </a:rPr>
              <a:t>/2</a:t>
            </a:r>
            <a:r>
              <a:rPr lang="en-US" dirty="0">
                <a:latin typeface="Times" panose="02020603050405020304" pitchFamily="18" charset="0"/>
                <a:sym typeface="Symbol" panose="05050102010706020507" pitchFamily="18" charset="2"/>
              </a:rPr>
              <a:t></a:t>
            </a:r>
            <a:r>
              <a:rPr lang="en-US" dirty="0">
                <a:latin typeface="Times" panose="02020603050405020304" pitchFamily="18" charset="0"/>
              </a:rPr>
              <a:t> = </a:t>
            </a:r>
            <a:r>
              <a:rPr lang="en-US" dirty="0">
                <a:latin typeface="Times" panose="02020603050405020304" pitchFamily="18" charset="0"/>
                <a:sym typeface="Symbol" panose="05050102010706020507" pitchFamily="18" charset="2"/>
              </a:rPr>
              <a:t></a:t>
            </a:r>
            <a:r>
              <a:rPr lang="en-US" i="1" dirty="0">
                <a:latin typeface="Times" panose="02020603050405020304" pitchFamily="18" charset="0"/>
              </a:rPr>
              <a:t>k</a:t>
            </a:r>
            <a:r>
              <a:rPr lang="en-US" dirty="0">
                <a:latin typeface="Times" panose="02020603050405020304" pitchFamily="18" charset="0"/>
              </a:rPr>
              <a:t>/2</a:t>
            </a:r>
            <a:r>
              <a:rPr lang="en-US" dirty="0">
                <a:latin typeface="Times" panose="02020603050405020304" pitchFamily="18" charset="0"/>
                <a:sym typeface="Symbol" panose="05050102010706020507" pitchFamily="18" charset="2"/>
              </a:rPr>
              <a:t></a:t>
            </a:r>
            <a:r>
              <a:rPr lang="en-US" dirty="0">
                <a:latin typeface="Times" panose="02020603050405020304" pitchFamily="18" charset="0"/>
              </a:rPr>
              <a:t>  ≤ </a:t>
            </a:r>
            <a:r>
              <a:rPr lang="en-US" i="1" dirty="0">
                <a:latin typeface="Times" panose="02020603050405020304" pitchFamily="18" charset="0"/>
              </a:rPr>
              <a:t>k</a:t>
            </a:r>
            <a:r>
              <a:rPr lang="en-US" dirty="0">
                <a:latin typeface="Times" panose="02020603050405020304" pitchFamily="18" charset="0"/>
              </a:rPr>
              <a:t> -1</a:t>
            </a:r>
            <a:r>
              <a:rPr lang="zh-CN" altLang="en-US" dirty="0">
                <a:latin typeface="Times" panose="02020603050405020304" pitchFamily="18" charset="0"/>
              </a:rPr>
              <a:t>。 </a:t>
            </a:r>
            <a:endParaRPr lang="en-US" altLang="zh-CN" dirty="0">
              <a:latin typeface="Times" panose="02020603050405020304" pitchFamily="18" charset="0"/>
              <a:cs typeface="Times New Roman" pitchFamily="18" charset="0"/>
            </a:endParaRPr>
          </a:p>
          <a:p>
            <a:pPr marL="457200" indent="-457200">
              <a:lnSpc>
                <a:spcPct val="150000"/>
              </a:lnSpc>
              <a:spcBef>
                <a:spcPts val="600"/>
              </a:spcBef>
            </a:pPr>
            <a:r>
              <a:rPr lang="zh-CN" altLang="en-US" dirty="0">
                <a:latin typeface="Times New Roman" pitchFamily="18" charset="0"/>
                <a:cs typeface="Times New Roman" pitchFamily="18" charset="0"/>
              </a:rPr>
              <a:t>   由归纳假设得到：</a:t>
            </a:r>
            <a:endParaRPr lang="en-US" dirty="0">
              <a:latin typeface="Times New Roman" pitchFamily="18" charset="0"/>
              <a:cs typeface="Times New Roman" pitchFamily="18" charset="0"/>
            </a:endParaRPr>
          </a:p>
          <a:p>
            <a:pPr marL="225425" defTabSz="974725">
              <a:lnSpc>
                <a:spcPct val="150000"/>
              </a:lnSpc>
              <a:spcBef>
                <a:spcPts val="600"/>
              </a:spcBef>
            </a:pP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)lg(</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p>
          <a:p>
            <a:pPr marL="225425" defTabSz="974725">
              <a:lnSpc>
                <a:spcPct val="150000"/>
              </a:lnSpc>
              <a:spcBef>
                <a:spcPts val="600"/>
              </a:spcBef>
            </a:pP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/2 - 1)</a:t>
            </a:r>
            <a:r>
              <a:rPr lang="en-US" altLang="zh-CN" dirty="0">
                <a:latin typeface="Times New Roman" pitchFamily="18" charset="0"/>
                <a:cs typeface="Times New Roman" pitchFamily="18" charset="0"/>
              </a:rPr>
              <a:t>lg(</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/4)</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 – 1)</a:t>
            </a:r>
          </a:p>
          <a:p>
            <a:pPr marL="225425" defTabSz="974725">
              <a:lnSpc>
                <a:spcPct val="150000"/>
              </a:lnSpc>
              <a:spcBef>
                <a:spcPts val="600"/>
              </a:spcBef>
            </a:pP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/2 - 1)(</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 - 2)+ </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 – 1)</a:t>
            </a:r>
          </a:p>
          <a:p>
            <a:pPr>
              <a:lnSpc>
                <a:spcPct val="150000"/>
              </a:lnSpc>
              <a:spcBef>
                <a:spcPts val="600"/>
              </a:spcBef>
            </a:pP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dn</a:t>
            </a:r>
            <a:r>
              <a:rPr lang="en-US" dirty="0">
                <a:latin typeface="Times New Roman" pitchFamily="18" charset="0"/>
                <a:cs typeface="Times New Roman" pitchFamily="18" charset="0"/>
              </a:rPr>
              <a:t>/2 - </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 - 2)+ </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 – 1)</a:t>
            </a:r>
            <a:endParaRPr lang="en-US" i="1" dirty="0">
              <a:latin typeface="Times New Roman" pitchFamily="18" charset="0"/>
              <a:cs typeface="Times New Roman" pitchFamily="18" charset="0"/>
            </a:endParaRPr>
          </a:p>
          <a:p>
            <a:pPr>
              <a:lnSpc>
                <a:spcPct val="150000"/>
              </a:lnSpc>
              <a:spcBef>
                <a:spcPts val="600"/>
              </a:spcBef>
            </a:pP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dn</a:t>
            </a:r>
            <a:r>
              <a:rPr lang="en-US" dirty="0">
                <a:latin typeface="Times New Roman" pitchFamily="18" charset="0"/>
                <a:cs typeface="Times New Roman" pitchFamily="18" charset="0"/>
              </a:rPr>
              <a:t>/2)</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 +2</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d</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dn</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dn</a:t>
            </a:r>
            <a:r>
              <a:rPr lang="en-US" dirty="0">
                <a:latin typeface="Times New Roman" pitchFamily="18" charset="0"/>
                <a:cs typeface="Times New Roman" pitchFamily="18" charset="0"/>
              </a:rPr>
              <a:t>/2 – </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 </a:t>
            </a:r>
          </a:p>
          <a:p>
            <a:pPr>
              <a:lnSpc>
                <a:spcPct val="150000"/>
              </a:lnSpc>
              <a:spcBef>
                <a:spcPts val="600"/>
              </a:spcBef>
            </a:pP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dn</a:t>
            </a:r>
            <a:r>
              <a:rPr lang="en-US" dirty="0">
                <a:latin typeface="Times New Roman" pitchFamily="18" charset="0"/>
                <a:cs typeface="Times New Roman" pitchFamily="18" charset="0"/>
              </a:rPr>
              <a:t>/2)</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i="1" dirty="0">
                <a:latin typeface="Times New Roman" pitchFamily="18" charset="0"/>
                <a:cs typeface="Times New Roman" pitchFamily="18" charset="0"/>
              </a:rPr>
              <a:t> +</a:t>
            </a:r>
            <a:r>
              <a:rPr lang="en-US" i="1" dirty="0">
                <a:solidFill>
                  <a:srgbClr val="FF0000"/>
                </a:solidFill>
                <a:latin typeface="Times New Roman" pitchFamily="18" charset="0"/>
                <a:cs typeface="Times New Roman" pitchFamily="18" charset="0"/>
              </a:rPr>
              <a:t>d </a:t>
            </a:r>
            <a:r>
              <a:rPr lang="en-US"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d</a:t>
            </a:r>
            <a:r>
              <a:rPr lang="en-US" dirty="0" err="1">
                <a:solidFill>
                  <a:srgbClr val="0070C0"/>
                </a:solidFill>
                <a:latin typeface="Times New Roman" pitchFamily="18" charset="0"/>
                <a:cs typeface="Times New Roman" pitchFamily="18" charset="0"/>
              </a:rPr>
              <a:t>lg</a:t>
            </a:r>
            <a:r>
              <a:rPr lang="en-US" i="1" dirty="0" err="1">
                <a:solidFill>
                  <a:srgbClr val="0070C0"/>
                </a:solidFill>
                <a:latin typeface="Times New Roman" pitchFamily="18" charset="0"/>
                <a:cs typeface="Times New Roman" pitchFamily="18" charset="0"/>
              </a:rPr>
              <a:t>n</a:t>
            </a:r>
            <a:r>
              <a:rPr lang="en-US" i="1" dirty="0">
                <a:solidFill>
                  <a:srgbClr val="0070C0"/>
                </a:solidFill>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dn</a:t>
            </a:r>
            <a:r>
              <a:rPr lang="en-US" dirty="0">
                <a:latin typeface="Times New Roman" pitchFamily="18" charset="0"/>
                <a:cs typeface="Times New Roman" pitchFamily="18" charset="0"/>
              </a:rPr>
              <a:t>/2</a:t>
            </a:r>
          </a:p>
          <a:p>
            <a:pPr>
              <a:lnSpc>
                <a:spcPct val="150000"/>
              </a:lnSpc>
              <a:spcBef>
                <a:spcPts val="600"/>
              </a:spcBef>
            </a:pPr>
            <a:r>
              <a:rPr lang="en-US" dirty="0">
                <a:latin typeface="Times New Roman" pitchFamily="18" charset="0"/>
                <a:cs typeface="Times New Roman" pitchFamily="18" charset="0"/>
              </a:rPr>
              <a:t>                  &gt; (</a:t>
            </a:r>
            <a:r>
              <a:rPr lang="en-US" i="1" dirty="0" err="1">
                <a:latin typeface="Times New Roman" pitchFamily="18" charset="0"/>
                <a:cs typeface="Times New Roman" pitchFamily="18" charset="0"/>
              </a:rPr>
              <a:t>dn</a:t>
            </a:r>
            <a:r>
              <a:rPr lang="en-US" dirty="0">
                <a:latin typeface="Times New Roman" pitchFamily="18" charset="0"/>
                <a:cs typeface="Times New Roman" pitchFamily="18" charset="0"/>
              </a:rPr>
              <a:t>/2)</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i="1" dirty="0">
                <a:latin typeface="Times New Roman" pitchFamily="18" charset="0"/>
                <a:cs typeface="Times New Roman" pitchFamily="18" charset="0"/>
              </a:rPr>
              <a:t> </a:t>
            </a:r>
            <a:r>
              <a:rPr lang="en-US" i="1" dirty="0">
                <a:solidFill>
                  <a:srgbClr val="0070C0"/>
                </a:solidFill>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dn</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dn</a:t>
            </a:r>
            <a:r>
              <a:rPr lang="en-US" dirty="0">
                <a:latin typeface="Times New Roman" pitchFamily="18" charset="0"/>
                <a:cs typeface="Times New Roman" pitchFamily="18" charset="0"/>
              </a:rPr>
              <a:t>/2       </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因为</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 &lt;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p>
          <a:p>
            <a:pPr>
              <a:lnSpc>
                <a:spcPct val="150000"/>
              </a:lnSpc>
              <a:spcBef>
                <a:spcPts val="600"/>
              </a:spcBef>
            </a:pP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dn</a:t>
            </a:r>
            <a:r>
              <a:rPr lang="en-US" dirty="0">
                <a:latin typeface="Times New Roman" pitchFamily="18" charset="0"/>
                <a:cs typeface="Times New Roman" pitchFamily="18" charset="0"/>
              </a:rPr>
              <a:t>/2)</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 3</a:t>
            </a:r>
            <a:r>
              <a:rPr lang="en-US" i="1" dirty="0">
                <a:latin typeface="Times New Roman" pitchFamily="18" charset="0"/>
                <a:cs typeface="Times New Roman" pitchFamily="18" charset="0"/>
              </a:rPr>
              <a:t>dn</a:t>
            </a:r>
            <a:r>
              <a:rPr lang="en-US" dirty="0">
                <a:latin typeface="Times New Roman" pitchFamily="18" charset="0"/>
                <a:cs typeface="Times New Roman" pitchFamily="18" charset="0"/>
              </a:rPr>
              <a:t>/2	</a:t>
            </a:r>
          </a:p>
        </p:txBody>
      </p:sp>
      <p:cxnSp>
        <p:nvCxnSpPr>
          <p:cNvPr id="4" name="直接箭头连接符 3">
            <a:extLst>
              <a:ext uri="{FF2B5EF4-FFF2-40B4-BE49-F238E27FC236}">
                <a16:creationId xmlns:a16="http://schemas.microsoft.com/office/drawing/2014/main" id="{7201E764-5CF0-4DEB-843D-9CF1BACC6657}"/>
              </a:ext>
            </a:extLst>
          </p:cNvPr>
          <p:cNvCxnSpPr>
            <a:cxnSpLocks/>
          </p:cNvCxnSpPr>
          <p:nvPr/>
        </p:nvCxnSpPr>
        <p:spPr>
          <a:xfrm flipH="1">
            <a:off x="5562600" y="533400"/>
            <a:ext cx="533400" cy="304800"/>
          </a:xfrm>
          <a:prstGeom prst="straightConnector1">
            <a:avLst/>
          </a:prstGeom>
          <a:ln w="63500" cmpd="sng">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860B4D8-435B-4F26-8A94-6157D365601C}"/>
              </a:ext>
            </a:extLst>
          </p:cNvPr>
          <p:cNvSpPr txBox="1"/>
          <p:nvPr/>
        </p:nvSpPr>
        <p:spPr>
          <a:xfrm>
            <a:off x="6019800" y="348734"/>
            <a:ext cx="2770310" cy="369332"/>
          </a:xfrm>
          <a:prstGeom prst="rect">
            <a:avLst/>
          </a:prstGeom>
          <a:noFill/>
        </p:spPr>
        <p:txBody>
          <a:bodyPr wrap="none" rtlCol="0">
            <a:spAutoFit/>
          </a:bodyPr>
          <a:lstStyle/>
          <a:p>
            <a:r>
              <a:rPr lang="zh-CN" altLang="en-US" dirty="0"/>
              <a:t>因为这里在证明</a:t>
            </a:r>
            <a:r>
              <a:rPr lang="en-US" i="1" dirty="0"/>
              <a:t>T</a:t>
            </a:r>
            <a:r>
              <a:rPr lang="en-US" dirty="0"/>
              <a:t>(</a:t>
            </a:r>
            <a:r>
              <a:rPr lang="en-US" i="1" dirty="0"/>
              <a:t>n</a:t>
            </a:r>
            <a:r>
              <a:rPr lang="en-US" dirty="0"/>
              <a:t>) = </a:t>
            </a:r>
            <a:r>
              <a:rPr lang="en-US" dirty="0">
                <a:sym typeface="Symbol" panose="05050102010706020507" pitchFamily="18" charset="2"/>
              </a:rPr>
              <a:t></a:t>
            </a:r>
            <a:r>
              <a:rPr lang="en-US" dirty="0"/>
              <a:t>(</a:t>
            </a:r>
            <a:r>
              <a:rPr lang="en-US" i="1" dirty="0">
                <a:sym typeface="Symbol" panose="05050102010706020507" pitchFamily="18" charset="2"/>
              </a:rPr>
              <a:t></a:t>
            </a:r>
            <a:r>
              <a:rPr lang="en-US" dirty="0"/>
              <a:t>)</a:t>
            </a:r>
          </a:p>
        </p:txBody>
      </p:sp>
      <p:cxnSp>
        <p:nvCxnSpPr>
          <p:cNvPr id="2" name="直接箭头连接符 1">
            <a:extLst>
              <a:ext uri="{FF2B5EF4-FFF2-40B4-BE49-F238E27FC236}">
                <a16:creationId xmlns:a16="http://schemas.microsoft.com/office/drawing/2014/main" id="{BF0B0044-B8FC-C7B3-CD44-C22BD29997F7}"/>
              </a:ext>
            </a:extLst>
          </p:cNvPr>
          <p:cNvCxnSpPr>
            <a:cxnSpLocks/>
          </p:cNvCxnSpPr>
          <p:nvPr/>
        </p:nvCxnSpPr>
        <p:spPr>
          <a:xfrm flipH="1">
            <a:off x="4267200" y="5105400"/>
            <a:ext cx="1676400" cy="533400"/>
          </a:xfrm>
          <a:prstGeom prst="straightConnector1">
            <a:avLst/>
          </a:prstGeom>
          <a:ln w="63500" cmpd="sng">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5329153-918A-B5B0-6165-07FA3F72F8D1}"/>
              </a:ext>
            </a:extLst>
          </p:cNvPr>
          <p:cNvSpPr txBox="1"/>
          <p:nvPr/>
        </p:nvSpPr>
        <p:spPr>
          <a:xfrm>
            <a:off x="5995307" y="4228237"/>
            <a:ext cx="2158093" cy="1754326"/>
          </a:xfrm>
          <a:prstGeom prst="rect">
            <a:avLst/>
          </a:prstGeom>
          <a:solidFill>
            <a:srgbClr val="FFC000">
              <a:alpha val="54000"/>
            </a:srgbClr>
          </a:solidFill>
        </p:spPr>
        <p:txBody>
          <a:bodyPr wrap="square" rtlCol="0">
            <a:spAutoFit/>
          </a:bodyPr>
          <a:lstStyle/>
          <a:p>
            <a:pPr algn="just"/>
            <a:r>
              <a:rPr lang="zh-CN" altLang="en-US" dirty="0"/>
              <a:t>这一步的转换要求：</a:t>
            </a:r>
            <a:endParaRPr lang="en-US" altLang="zh-CN" dirty="0"/>
          </a:p>
          <a:p>
            <a:pPr algn="just"/>
            <a:r>
              <a:rPr lang="en-US" i="1" dirty="0">
                <a:solidFill>
                  <a:srgbClr val="FF0000"/>
                </a:solidFill>
                <a:latin typeface="Times New Roman" pitchFamily="18" charset="0"/>
                <a:cs typeface="Times New Roman" pitchFamily="18" charset="0"/>
              </a:rPr>
              <a:t>d </a:t>
            </a:r>
            <a:r>
              <a:rPr lang="en-US"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d</a:t>
            </a:r>
            <a:r>
              <a:rPr lang="en-US" dirty="0" err="1">
                <a:solidFill>
                  <a:srgbClr val="0070C0"/>
                </a:solidFill>
                <a:latin typeface="Times New Roman" pitchFamily="18" charset="0"/>
                <a:cs typeface="Times New Roman" pitchFamily="18" charset="0"/>
              </a:rPr>
              <a:t>lg</a:t>
            </a:r>
            <a:r>
              <a:rPr lang="en-US" i="1" dirty="0" err="1">
                <a:solidFill>
                  <a:srgbClr val="0070C0"/>
                </a:solidFill>
                <a:latin typeface="Times New Roman" pitchFamily="18" charset="0"/>
                <a:cs typeface="Times New Roman" pitchFamily="18" charset="0"/>
              </a:rPr>
              <a:t>n</a:t>
            </a:r>
            <a:r>
              <a:rPr lang="en-US" i="1" dirty="0">
                <a:solidFill>
                  <a:srgbClr val="0070C0"/>
                </a:solidFill>
                <a:latin typeface="Times New Roman" pitchFamily="18" charset="0"/>
                <a:cs typeface="Times New Roman" pitchFamily="18" charset="0"/>
              </a:rPr>
              <a:t> &gt; -</a:t>
            </a:r>
            <a:r>
              <a:rPr lang="en-US" i="1" dirty="0" err="1">
                <a:solidFill>
                  <a:srgbClr val="0070C0"/>
                </a:solidFill>
                <a:latin typeface="Times New Roman" pitchFamily="18" charset="0"/>
                <a:cs typeface="Times New Roman" pitchFamily="18" charset="0"/>
              </a:rPr>
              <a:t>dn</a:t>
            </a:r>
            <a:r>
              <a:rPr lang="zh-CN" altLang="en-US" dirty="0">
                <a:solidFill>
                  <a:srgbClr val="0070C0"/>
                </a:solidFill>
                <a:latin typeface="Times New Roman" pitchFamily="18" charset="0"/>
                <a:cs typeface="Times New Roman" pitchFamily="18" charset="0"/>
              </a:rPr>
              <a:t>，</a:t>
            </a:r>
            <a:endParaRPr lang="en-US" altLang="zh-CN" dirty="0">
              <a:solidFill>
                <a:srgbClr val="0070C0"/>
              </a:solidFill>
              <a:latin typeface="Times New Roman" pitchFamily="18" charset="0"/>
              <a:cs typeface="Times New Roman" pitchFamily="18" charset="0"/>
            </a:endParaRPr>
          </a:p>
          <a:p>
            <a:pPr algn="just"/>
            <a:r>
              <a:rPr lang="zh-CN" altLang="en-US" dirty="0">
                <a:solidFill>
                  <a:srgbClr val="0070C0"/>
                </a:solidFill>
                <a:latin typeface="Times New Roman" pitchFamily="18" charset="0"/>
                <a:cs typeface="Times New Roman" pitchFamily="18" charset="0"/>
              </a:rPr>
              <a:t>也就是：</a:t>
            </a:r>
            <a:endParaRPr lang="en-US" dirty="0">
              <a:solidFill>
                <a:srgbClr val="0070C0"/>
              </a:solidFill>
              <a:latin typeface="Times New Roman" pitchFamily="18" charset="0"/>
              <a:cs typeface="Times New Roman" pitchFamily="18" charset="0"/>
            </a:endParaRPr>
          </a:p>
          <a:p>
            <a:pPr algn="just"/>
            <a:r>
              <a:rPr lang="en-US" i="1" dirty="0">
                <a:solidFill>
                  <a:srgbClr val="FF0000"/>
                </a:solidFill>
                <a:latin typeface="Times New Roman" pitchFamily="18" charset="0"/>
                <a:cs typeface="Times New Roman" pitchFamily="18" charset="0"/>
              </a:rPr>
              <a:t>d </a:t>
            </a:r>
            <a:r>
              <a:rPr lang="en-US" altLang="zh-CN" dirty="0">
                <a:solidFill>
                  <a:srgbClr val="0070C0"/>
                </a:solidFill>
                <a:latin typeface="Times New Roman" pitchFamily="18" charset="0"/>
                <a:cs typeface="Times New Roman" pitchFamily="18" charset="0"/>
              </a:rPr>
              <a:t>+</a:t>
            </a:r>
            <a:r>
              <a:rPr lang="en-US"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dn</a:t>
            </a:r>
            <a:r>
              <a:rPr lang="en-US" i="1" dirty="0">
                <a:solidFill>
                  <a:srgbClr val="0070C0"/>
                </a:solidFill>
                <a:latin typeface="Times New Roman" pitchFamily="18" charset="0"/>
                <a:cs typeface="Times New Roman" pitchFamily="18" charset="0"/>
              </a:rPr>
              <a:t> &gt; </a:t>
            </a:r>
            <a:r>
              <a:rPr lang="en-US" i="1" dirty="0" err="1">
                <a:solidFill>
                  <a:srgbClr val="0070C0"/>
                </a:solidFill>
                <a:latin typeface="Times New Roman" pitchFamily="18" charset="0"/>
                <a:cs typeface="Times New Roman" pitchFamily="18" charset="0"/>
              </a:rPr>
              <a:t>d</a:t>
            </a:r>
            <a:r>
              <a:rPr lang="en-US" dirty="0" err="1">
                <a:solidFill>
                  <a:srgbClr val="0070C0"/>
                </a:solidFill>
                <a:latin typeface="Times New Roman" pitchFamily="18" charset="0"/>
                <a:cs typeface="Times New Roman" pitchFamily="18" charset="0"/>
              </a:rPr>
              <a:t>lg</a:t>
            </a:r>
            <a:r>
              <a:rPr lang="en-US" i="1" dirty="0" err="1">
                <a:solidFill>
                  <a:srgbClr val="0070C0"/>
                </a:solidFill>
                <a:latin typeface="Times New Roman" pitchFamily="18" charset="0"/>
                <a:cs typeface="Times New Roman" pitchFamily="18" charset="0"/>
              </a:rPr>
              <a:t>n</a:t>
            </a:r>
            <a:endParaRPr lang="en-US" i="1" dirty="0">
              <a:solidFill>
                <a:srgbClr val="0070C0"/>
              </a:solidFill>
              <a:latin typeface="Times New Roman" pitchFamily="18" charset="0"/>
              <a:cs typeface="Times New Roman" pitchFamily="18" charset="0"/>
            </a:endParaRPr>
          </a:p>
          <a:p>
            <a:pPr algn="just"/>
            <a:r>
              <a:rPr lang="zh-CN" altLang="en-US" dirty="0">
                <a:solidFill>
                  <a:srgbClr val="0070C0"/>
                </a:solidFill>
                <a:latin typeface="Times New Roman" pitchFamily="18" charset="0"/>
                <a:cs typeface="Times New Roman" pitchFamily="18" charset="0"/>
              </a:rPr>
              <a:t>由于</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n &gt; </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因此</a:t>
            </a:r>
            <a:endParaRPr lang="en-US" altLang="zh-CN" dirty="0">
              <a:latin typeface="Times New Roman" pitchFamily="18" charset="0"/>
              <a:cs typeface="Times New Roman" pitchFamily="18" charset="0"/>
            </a:endParaRPr>
          </a:p>
          <a:p>
            <a:pPr algn="just"/>
            <a:r>
              <a:rPr lang="zh-CN" altLang="en-US" dirty="0">
                <a:latin typeface="Times New Roman" pitchFamily="18" charset="0"/>
                <a:cs typeface="Times New Roman" pitchFamily="18" charset="0"/>
              </a:rPr>
              <a:t>上式成立</a:t>
            </a:r>
            <a:endParaRPr lang="en-US" dirty="0"/>
          </a:p>
        </p:txBody>
      </p:sp>
    </p:spTree>
    <p:extLst>
      <p:ext uri="{BB962C8B-B14F-4D97-AF65-F5344CB8AC3E}">
        <p14:creationId xmlns:p14="http://schemas.microsoft.com/office/powerpoint/2010/main" val="151282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292885"/>
            <a:ext cx="8153400" cy="6162200"/>
          </a:xfrm>
          <a:prstGeom prst="rect">
            <a:avLst/>
          </a:prstGeom>
          <a:noFill/>
        </p:spPr>
        <p:txBody>
          <a:bodyPr wrap="square" rtlCol="0">
            <a:spAutoFit/>
          </a:bodyPr>
          <a:lstStyle/>
          <a:p>
            <a:pPr>
              <a:lnSpc>
                <a:spcPct val="140000"/>
              </a:lnSpc>
            </a:pPr>
            <a:r>
              <a:rPr lang="zh-CN" altLang="en-US" dirty="0"/>
              <a:t>再证</a:t>
            </a:r>
            <a:r>
              <a:rPr lang="en-US" altLang="zh-CN" dirty="0"/>
              <a:t>: </a:t>
            </a:r>
            <a:r>
              <a:rPr lang="en-US" i="1" dirty="0"/>
              <a:t>T</a:t>
            </a:r>
            <a:r>
              <a:rPr lang="en-US" dirty="0"/>
              <a:t>(</a:t>
            </a:r>
            <a:r>
              <a:rPr lang="en-US" i="1" dirty="0"/>
              <a:t>n</a:t>
            </a:r>
            <a:r>
              <a:rPr lang="en-US" dirty="0"/>
              <a:t>) = </a:t>
            </a:r>
            <a:r>
              <a:rPr lang="en-US" dirty="0">
                <a:sym typeface="Symbol" panose="05050102010706020507" pitchFamily="18" charset="2"/>
              </a:rPr>
              <a:t></a:t>
            </a:r>
            <a:r>
              <a:rPr lang="en-US" dirty="0"/>
              <a:t>(</a:t>
            </a:r>
            <a:r>
              <a:rPr lang="en-US" i="1" dirty="0" err="1"/>
              <a:t>n</a:t>
            </a:r>
            <a:r>
              <a:rPr lang="en-US" dirty="0" err="1"/>
              <a:t>lg</a:t>
            </a:r>
            <a:r>
              <a:rPr lang="en-US" i="1" dirty="0" err="1"/>
              <a:t>n</a:t>
            </a:r>
            <a:r>
              <a:rPr lang="en-US" dirty="0"/>
              <a:t>) </a:t>
            </a:r>
            <a:endParaRPr lang="en-US" dirty="0">
              <a:latin typeface="Times New Roman" pitchFamily="18" charset="0"/>
              <a:cs typeface="Times New Roman" pitchFamily="18" charset="0"/>
            </a:endParaRPr>
          </a:p>
          <a:p>
            <a:pPr marL="457200" indent="-457200">
              <a:lnSpc>
                <a:spcPct val="140000"/>
              </a:lnSpc>
              <a:spcBef>
                <a:spcPts val="600"/>
              </a:spcBef>
            </a:pP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接上页</a:t>
            </a:r>
            <a:r>
              <a:rPr lang="en-US" dirty="0">
                <a:latin typeface="Times New Roman" pitchFamily="18" charset="0"/>
                <a:cs typeface="Times New Roman" pitchFamily="18" charset="0"/>
              </a:rPr>
              <a:t>…</a:t>
            </a:r>
          </a:p>
          <a:p>
            <a:pPr marL="457200" indent="-457200">
              <a:lnSpc>
                <a:spcPct val="140000"/>
              </a:lnSpc>
              <a:spcBef>
                <a:spcPts val="1200"/>
              </a:spcBef>
            </a:pP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&gt; (</a:t>
            </a:r>
            <a:r>
              <a:rPr lang="en-US" i="1" dirty="0" err="1">
                <a:latin typeface="Times New Roman" pitchFamily="18" charset="0"/>
                <a:cs typeface="Times New Roman" pitchFamily="18" charset="0"/>
              </a:rPr>
              <a:t>dn</a:t>
            </a:r>
            <a:r>
              <a:rPr lang="en-US" dirty="0">
                <a:latin typeface="Times New Roman" pitchFamily="18" charset="0"/>
                <a:cs typeface="Times New Roman" pitchFamily="18" charset="0"/>
              </a:rPr>
              <a:t>/2)</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 3</a:t>
            </a:r>
            <a:r>
              <a:rPr lang="en-US" i="1" dirty="0">
                <a:latin typeface="Times New Roman" pitchFamily="18" charset="0"/>
                <a:cs typeface="Times New Roman" pitchFamily="18" charset="0"/>
              </a:rPr>
              <a:t>dn</a:t>
            </a:r>
            <a:r>
              <a:rPr lang="en-US" dirty="0">
                <a:latin typeface="Times New Roman" pitchFamily="18" charset="0"/>
                <a:cs typeface="Times New Roman" pitchFamily="18" charset="0"/>
              </a:rPr>
              <a:t>/2 	</a:t>
            </a:r>
          </a:p>
          <a:p>
            <a:pPr>
              <a:lnSpc>
                <a:spcPct val="140000"/>
              </a:lnSpc>
              <a:spcBef>
                <a:spcPts val="1200"/>
              </a:spcBef>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进而从递推关系得到</a:t>
            </a:r>
            <a:r>
              <a:rPr lang="en-US" altLang="zh-CN" dirty="0">
                <a:latin typeface="Times New Roman" pitchFamily="18" charset="0"/>
                <a:cs typeface="Times New Roman" pitchFamily="18" charset="0"/>
              </a:rPr>
              <a:t> </a:t>
            </a:r>
          </a:p>
          <a:p>
            <a:pPr>
              <a:lnSpc>
                <a:spcPct val="140000"/>
              </a:lnSpc>
              <a:spcBef>
                <a:spcPts val="1200"/>
              </a:spcBef>
            </a:pPr>
            <a:r>
              <a:rPr lang="en-US" i="1" dirty="0">
                <a:latin typeface="Times New Roman" pitchFamily="18" charset="0"/>
                <a:cs typeface="Times New Roman" pitchFamily="18" charset="0"/>
              </a:rPr>
              <a:t>	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2</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a:t>
            </a:r>
          </a:p>
          <a:p>
            <a:pPr>
              <a:lnSpc>
                <a:spcPct val="140000"/>
              </a:lnSpc>
              <a:spcBef>
                <a:spcPts val="1200"/>
              </a:spcBef>
            </a:pPr>
            <a:r>
              <a:rPr lang="en-US" dirty="0">
                <a:latin typeface="Times New Roman" pitchFamily="18" charset="0"/>
                <a:cs typeface="Times New Roman" pitchFamily="18" charset="0"/>
              </a:rPr>
              <a:t>                        ≥ 2 [(</a:t>
            </a:r>
            <a:r>
              <a:rPr lang="en-US" i="1" dirty="0" err="1">
                <a:latin typeface="Times New Roman" pitchFamily="18" charset="0"/>
                <a:cs typeface="Times New Roman" pitchFamily="18" charset="0"/>
              </a:rPr>
              <a:t>dn</a:t>
            </a:r>
            <a:r>
              <a:rPr lang="en-US" dirty="0">
                <a:latin typeface="Times New Roman" pitchFamily="18" charset="0"/>
                <a:cs typeface="Times New Roman" pitchFamily="18" charset="0"/>
              </a:rPr>
              <a:t>/2)</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 3</a:t>
            </a:r>
            <a:r>
              <a:rPr lang="en-US" i="1" dirty="0">
                <a:latin typeface="Times New Roman" pitchFamily="18" charset="0"/>
                <a:cs typeface="Times New Roman" pitchFamily="18" charset="0"/>
              </a:rPr>
              <a:t>dn</a:t>
            </a:r>
            <a:r>
              <a:rPr lang="en-US" dirty="0">
                <a:latin typeface="Times New Roman" pitchFamily="18" charset="0"/>
                <a:cs typeface="Times New Roman" pitchFamily="18" charset="0"/>
              </a:rPr>
              <a:t>/2] + </a:t>
            </a:r>
            <a:r>
              <a:rPr lang="en-US" i="1" dirty="0">
                <a:latin typeface="Times New Roman" pitchFamily="18" charset="0"/>
                <a:cs typeface="Times New Roman" pitchFamily="18" charset="0"/>
              </a:rPr>
              <a:t>n</a:t>
            </a:r>
            <a:endParaRPr lang="en-US" dirty="0">
              <a:latin typeface="Times New Roman" pitchFamily="18" charset="0"/>
              <a:cs typeface="Times New Roman" pitchFamily="18" charset="0"/>
            </a:endParaRPr>
          </a:p>
          <a:p>
            <a:pPr>
              <a:lnSpc>
                <a:spcPct val="140000"/>
              </a:lnSpc>
              <a:spcBef>
                <a:spcPts val="1200"/>
              </a:spcBef>
            </a:pP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dn</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  – 3</a:t>
            </a:r>
            <a:r>
              <a:rPr lang="en-US" i="1" dirty="0">
                <a:latin typeface="Times New Roman" pitchFamily="18" charset="0"/>
                <a:cs typeface="Times New Roman" pitchFamily="18" charset="0"/>
              </a:rPr>
              <a:t>dn</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a:t>
            </a:r>
          </a:p>
          <a:p>
            <a:pPr>
              <a:lnSpc>
                <a:spcPct val="140000"/>
              </a:lnSpc>
              <a:spcBef>
                <a:spcPts val="1200"/>
              </a:spcBef>
            </a:pP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dn</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/4		(</a:t>
            </a:r>
            <a:r>
              <a:rPr lang="zh-CN" altLang="en-US" dirty="0">
                <a:latin typeface="Times New Roman" pitchFamily="18" charset="0"/>
                <a:cs typeface="Times New Roman" pitchFamily="18" charset="0"/>
              </a:rPr>
              <a:t>因为</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 &lt; 1/4)</a:t>
            </a:r>
          </a:p>
          <a:p>
            <a:pPr>
              <a:lnSpc>
                <a:spcPct val="140000"/>
              </a:lnSpc>
              <a:spcBef>
                <a:spcPts val="1200"/>
              </a:spcBef>
            </a:pPr>
            <a:r>
              <a:rPr lang="en-US" dirty="0">
                <a:latin typeface="Times New Roman" pitchFamily="18" charset="0"/>
                <a:cs typeface="Times New Roman" pitchFamily="18" charset="0"/>
                <a:sym typeface="Symbol"/>
              </a:rPr>
              <a:t>	        </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dn</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dn</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因为</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 &lt; 1/4) </a:t>
            </a:r>
          </a:p>
          <a:p>
            <a:pPr>
              <a:lnSpc>
                <a:spcPct val="140000"/>
              </a:lnSpc>
              <a:spcBef>
                <a:spcPts val="1200"/>
              </a:spcBef>
            </a:pP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n</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p>
          <a:p>
            <a:pPr>
              <a:lnSpc>
                <a:spcPct val="140000"/>
              </a:lnSpc>
              <a:spcBef>
                <a:spcPts val="1200"/>
              </a:spcBef>
            </a:pPr>
            <a:r>
              <a:rPr lang="zh-CN" altLang="en-US" dirty="0"/>
              <a:t>                          这就证明了</a:t>
            </a:r>
            <a:r>
              <a:rPr lang="en-US" i="1" dirty="0"/>
              <a:t>T</a:t>
            </a:r>
            <a:r>
              <a:rPr lang="en-US" dirty="0"/>
              <a:t>(</a:t>
            </a:r>
            <a:r>
              <a:rPr lang="en-US" i="1" dirty="0"/>
              <a:t>n</a:t>
            </a:r>
            <a:r>
              <a:rPr lang="en-US" dirty="0"/>
              <a:t>) = </a:t>
            </a:r>
            <a:r>
              <a:rPr lang="en-US" dirty="0">
                <a:sym typeface="Symbol" panose="05050102010706020507" pitchFamily="18" charset="2"/>
              </a:rPr>
              <a:t></a:t>
            </a:r>
            <a:r>
              <a:rPr lang="en-US" dirty="0"/>
              <a:t>(</a:t>
            </a:r>
            <a:r>
              <a:rPr lang="en-US" i="1" dirty="0" err="1"/>
              <a:t>n</a:t>
            </a:r>
            <a:r>
              <a:rPr lang="en-US" dirty="0" err="1"/>
              <a:t>lg</a:t>
            </a:r>
            <a:r>
              <a:rPr lang="en-US" i="1" dirty="0" err="1"/>
              <a:t>n</a:t>
            </a:r>
            <a:r>
              <a:rPr lang="en-US" dirty="0"/>
              <a:t> + </a:t>
            </a:r>
            <a:r>
              <a:rPr lang="en-US" i="1" dirty="0"/>
              <a:t>n</a:t>
            </a:r>
            <a:r>
              <a:rPr lang="en-US" dirty="0"/>
              <a:t>) = </a:t>
            </a:r>
            <a:r>
              <a:rPr lang="en-US" dirty="0">
                <a:sym typeface="Symbol" panose="05050102010706020507" pitchFamily="18" charset="2"/>
              </a:rPr>
              <a:t></a:t>
            </a:r>
            <a:r>
              <a:rPr lang="en-US" dirty="0"/>
              <a:t>(</a:t>
            </a:r>
            <a:r>
              <a:rPr lang="en-US" i="1" dirty="0" err="1"/>
              <a:t>n</a:t>
            </a:r>
            <a:r>
              <a:rPr lang="en-US" dirty="0" err="1"/>
              <a:t>lg</a:t>
            </a:r>
            <a:r>
              <a:rPr lang="en-US" i="1" dirty="0" err="1"/>
              <a:t>n</a:t>
            </a:r>
            <a:r>
              <a:rPr lang="en-US" dirty="0"/>
              <a:t>)</a:t>
            </a:r>
            <a:r>
              <a:rPr lang="zh-CN" altLang="en-US" dirty="0"/>
              <a:t>。</a:t>
            </a:r>
            <a:endParaRPr lang="en-US" dirty="0"/>
          </a:p>
          <a:p>
            <a:pPr>
              <a:lnSpc>
                <a:spcPct val="140000"/>
              </a:lnSpc>
            </a:pPr>
            <a:r>
              <a:rPr lang="zh-CN" altLang="en-US" dirty="0">
                <a:latin typeface="Times New Roman" pitchFamily="18" charset="0"/>
                <a:cs typeface="Times New Roman" pitchFamily="18" charset="0"/>
              </a:rPr>
              <a:t>综上所述，我们有</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n</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54732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bg1"/>
          </a:solidFill>
          <a:ln>
            <a:solidFill>
              <a:schemeClr val="tx1"/>
            </a:solidFill>
          </a:ln>
        </p:spPr>
        <p:txBody>
          <a:bodyPr>
            <a:noAutofit/>
          </a:bodyPr>
          <a:lstStyle/>
          <a:p>
            <a:pPr algn="l">
              <a:lnSpc>
                <a:spcPct val="130000"/>
              </a:lnSpc>
              <a:spcBef>
                <a:spcPts val="1200"/>
              </a:spcBef>
            </a:pPr>
            <a:r>
              <a:rPr lang="zh-CN" altLang="en-US" sz="1800" b="1" dirty="0">
                <a:latin typeface="SimSun" pitchFamily="2" charset="-122"/>
                <a:ea typeface="SimSun" pitchFamily="2" charset="-122"/>
              </a:rPr>
              <a:t>例</a:t>
            </a:r>
            <a:r>
              <a:rPr lang="en-US" sz="1800" b="1" dirty="0">
                <a:latin typeface="SimSun" pitchFamily="2" charset="-122"/>
                <a:ea typeface="SimSun" pitchFamily="2" charset="-122"/>
              </a:rPr>
              <a:t> </a:t>
            </a:r>
            <a:r>
              <a:rPr lang="en-US" sz="1800" b="1" dirty="0">
                <a:latin typeface="SimSun" panose="02010600030101010101" pitchFamily="2" charset="-122"/>
                <a:ea typeface="SimSun" panose="02010600030101010101" pitchFamily="2" charset="-122"/>
                <a:cs typeface="Times New Roman" pitchFamily="18" charset="0"/>
              </a:rPr>
              <a:t>2.4 </a:t>
            </a:r>
            <a:r>
              <a:rPr lang="en-US" sz="1800" b="1" dirty="0">
                <a:latin typeface="SimSun" pitchFamily="2" charset="-122"/>
                <a:ea typeface="SimSun" pitchFamily="2" charset="-122"/>
              </a:rPr>
              <a:t>	</a:t>
            </a:r>
            <a:r>
              <a:rPr lang="zh-CN" altLang="en-US" sz="1800" dirty="0">
                <a:latin typeface="SimSun" pitchFamily="2" charset="-122"/>
                <a:ea typeface="SimSun" pitchFamily="2" charset="-122"/>
              </a:rPr>
              <a:t>用</a:t>
            </a:r>
            <a:r>
              <a:rPr lang="zh-CN" altLang="en-US" sz="1800" b="1" dirty="0">
                <a:solidFill>
                  <a:srgbClr val="0000FF"/>
                </a:solidFill>
                <a:effectLst>
                  <a:outerShdw blurRad="38100" dist="38100" dir="2700000" algn="tl">
                    <a:srgbClr val="C0C0C0"/>
                  </a:outerShdw>
                </a:effectLst>
                <a:latin typeface="华文细黑" pitchFamily="2" charset="-122"/>
                <a:ea typeface="华文细黑" pitchFamily="2" charset="-122"/>
                <a:cs typeface="+mn-cs"/>
              </a:rPr>
              <a:t>序列求和法</a:t>
            </a:r>
            <a:r>
              <a:rPr lang="zh-CN" altLang="en-US" sz="1800" dirty="0">
                <a:latin typeface="SimSun" pitchFamily="2" charset="-122"/>
                <a:ea typeface="SimSun" pitchFamily="2" charset="-122"/>
              </a:rPr>
              <a:t>决定由以下递推关系表示的算法复杂度</a:t>
            </a:r>
            <a:br>
              <a:rPr lang="en-US" sz="1800" dirty="0">
                <a:latin typeface="SimSun" pitchFamily="2" charset="-122"/>
                <a:ea typeface="SimSun" pitchFamily="2" charset="-122"/>
              </a:rPr>
            </a:br>
            <a:r>
              <a:rPr lang="en-US" sz="1800" b="1" dirty="0">
                <a:latin typeface="SimSun" pitchFamily="2" charset="-122"/>
                <a:ea typeface="SimSun" pitchFamily="2" charset="-122"/>
              </a:rPr>
              <a:t> 	</a:t>
            </a:r>
            <a:r>
              <a:rPr lang="en-US" sz="1800" i="1" dirty="0">
                <a:latin typeface="Times New Roman" pitchFamily="18" charset="0"/>
                <a:ea typeface="SimSun" pitchFamily="2" charset="-122"/>
                <a:cs typeface="Times New Roman" pitchFamily="18" charset="0"/>
              </a:rPr>
              <a:t>T</a:t>
            </a:r>
            <a:r>
              <a:rPr lang="en-US" sz="1800" dirty="0">
                <a:latin typeface="Times New Roman" pitchFamily="18" charset="0"/>
                <a:ea typeface="SimSun" pitchFamily="2" charset="-122"/>
                <a:cs typeface="Times New Roman" pitchFamily="18" charset="0"/>
              </a:rPr>
              <a:t>(1) = O(1)</a:t>
            </a:r>
            <a:br>
              <a:rPr lang="en-US" sz="1800" dirty="0">
                <a:latin typeface="Times New Roman" pitchFamily="18" charset="0"/>
                <a:ea typeface="SimSun" pitchFamily="2" charset="-122"/>
                <a:cs typeface="Times New Roman" pitchFamily="18" charset="0"/>
              </a:rPr>
            </a:br>
            <a:r>
              <a:rPr lang="en-US" sz="1800" dirty="0">
                <a:latin typeface="Times New Roman" pitchFamily="18" charset="0"/>
                <a:ea typeface="SimSun" pitchFamily="2" charset="-122"/>
                <a:cs typeface="Times New Roman" pitchFamily="18" charset="0"/>
              </a:rPr>
              <a:t>	</a:t>
            </a:r>
            <a:r>
              <a:rPr lang="fr-FR" sz="1800" i="1" dirty="0">
                <a:latin typeface="Times New Roman" pitchFamily="18" charset="0"/>
                <a:ea typeface="SimSun" pitchFamily="2" charset="-122"/>
                <a:cs typeface="Times New Roman" pitchFamily="18" charset="0"/>
              </a:rPr>
              <a:t>T</a:t>
            </a:r>
            <a:r>
              <a:rPr lang="fr-FR" sz="1800" dirty="0">
                <a:latin typeface="Times New Roman" pitchFamily="18" charset="0"/>
                <a:ea typeface="SimSun" pitchFamily="2" charset="-122"/>
                <a:cs typeface="Times New Roman" pitchFamily="18" charset="0"/>
              </a:rPr>
              <a:t>(</a:t>
            </a:r>
            <a:r>
              <a:rPr lang="fr-FR" sz="1800" i="1" dirty="0">
                <a:latin typeface="Times New Roman" pitchFamily="18" charset="0"/>
                <a:ea typeface="SimSun" pitchFamily="2" charset="-122"/>
                <a:cs typeface="Times New Roman" pitchFamily="18" charset="0"/>
              </a:rPr>
              <a:t>n</a:t>
            </a:r>
            <a:r>
              <a:rPr lang="fr-FR" sz="1800" dirty="0">
                <a:latin typeface="Times New Roman" pitchFamily="18" charset="0"/>
                <a:ea typeface="SimSun" pitchFamily="2" charset="-122"/>
                <a:cs typeface="Times New Roman" pitchFamily="18" charset="0"/>
              </a:rPr>
              <a:t>) = 2</a:t>
            </a:r>
            <a:r>
              <a:rPr lang="fr-FR" sz="1800" i="1" dirty="0">
                <a:latin typeface="Times New Roman" pitchFamily="18" charset="0"/>
                <a:ea typeface="SimSun" pitchFamily="2" charset="-122"/>
                <a:cs typeface="Times New Roman" pitchFamily="18" charset="0"/>
              </a:rPr>
              <a:t>T</a:t>
            </a:r>
            <a:r>
              <a:rPr lang="fr-FR" sz="1800" dirty="0">
                <a:latin typeface="Times New Roman" pitchFamily="18" charset="0"/>
                <a:ea typeface="SimSun" pitchFamily="2" charset="-122"/>
                <a:cs typeface="Times New Roman" pitchFamily="18" charset="0"/>
              </a:rPr>
              <a:t>(</a:t>
            </a:r>
            <a:r>
              <a:rPr lang="fr-FR" sz="1800" i="1" dirty="0">
                <a:latin typeface="Times New Roman" pitchFamily="18" charset="0"/>
                <a:ea typeface="SimSun" pitchFamily="2" charset="-122"/>
                <a:cs typeface="Times New Roman" pitchFamily="18" charset="0"/>
              </a:rPr>
              <a:t>n</a:t>
            </a:r>
            <a:r>
              <a:rPr lang="fr-FR" sz="1800" dirty="0">
                <a:latin typeface="Times New Roman" pitchFamily="18" charset="0"/>
                <a:ea typeface="SimSun" pitchFamily="2" charset="-122"/>
                <a:cs typeface="Times New Roman" pitchFamily="18" charset="0"/>
              </a:rPr>
              <a:t>/2) + </a:t>
            </a:r>
            <a:r>
              <a:rPr lang="fr-FR" sz="1800" i="1" dirty="0">
                <a:latin typeface="Times New Roman" pitchFamily="18" charset="0"/>
                <a:ea typeface="SimSun" pitchFamily="2" charset="-122"/>
                <a:cs typeface="Times New Roman" pitchFamily="18" charset="0"/>
              </a:rPr>
              <a:t>n</a:t>
            </a:r>
            <a:r>
              <a:rPr lang="fr-FR" sz="1800" dirty="0">
                <a:latin typeface="Times New Roman" pitchFamily="18" charset="0"/>
                <a:ea typeface="SimSun" pitchFamily="2" charset="-122"/>
                <a:cs typeface="Times New Roman" pitchFamily="18" charset="0"/>
              </a:rPr>
              <a:t>lg</a:t>
            </a:r>
            <a:r>
              <a:rPr lang="fr-FR" sz="1800" i="1" dirty="0">
                <a:latin typeface="Times New Roman" pitchFamily="18" charset="0"/>
                <a:ea typeface="SimSun" pitchFamily="2" charset="-122"/>
                <a:cs typeface="Times New Roman" pitchFamily="18" charset="0"/>
              </a:rPr>
              <a:t>n</a:t>
            </a:r>
            <a:endParaRPr lang="en-US" sz="1800" dirty="0">
              <a:latin typeface="Times New Roman" pitchFamily="18" charset="0"/>
              <a:ea typeface="SimSun" pitchFamily="2" charset="-122"/>
              <a:cs typeface="Times New Roman" pitchFamily="18" charset="0"/>
            </a:endParaRPr>
          </a:p>
        </p:txBody>
      </p:sp>
      <p:sp>
        <p:nvSpPr>
          <p:cNvPr id="4" name="Content Placeholder 3"/>
          <p:cNvSpPr>
            <a:spLocks noGrp="1"/>
          </p:cNvSpPr>
          <p:nvPr>
            <p:ph idx="1"/>
          </p:nvPr>
        </p:nvSpPr>
        <p:spPr>
          <a:xfrm>
            <a:off x="457200" y="1493837"/>
            <a:ext cx="8229600" cy="4754563"/>
          </a:xfrm>
        </p:spPr>
        <p:txBody>
          <a:bodyPr>
            <a:noAutofit/>
          </a:bodyPr>
          <a:lstStyle/>
          <a:p>
            <a:pPr marL="0" indent="0">
              <a:lnSpc>
                <a:spcPct val="150000"/>
              </a:lnSpc>
              <a:buNone/>
            </a:pPr>
            <a:r>
              <a:rPr lang="zh-CN" altLang="en-US" sz="1800" b="1" dirty="0">
                <a:latin typeface="SimSun" panose="02010600030101010101" pitchFamily="2" charset="-122"/>
                <a:ea typeface="SimSun" panose="02010600030101010101" pitchFamily="2" charset="-122"/>
              </a:rPr>
              <a:t>解：</a:t>
            </a:r>
            <a:r>
              <a:rPr lang="fr-FR" sz="1800" b="1" dirty="0">
                <a:latin typeface="SimSun" panose="02010600030101010101" pitchFamily="2" charset="-122"/>
                <a:ea typeface="SimSun" panose="02010600030101010101" pitchFamily="2" charset="-122"/>
              </a:rPr>
              <a:t>	</a:t>
            </a:r>
            <a:r>
              <a:rPr lang="zh-CN" altLang="en-US" sz="1800" dirty="0">
                <a:latin typeface="SimSun" panose="02010600030101010101" pitchFamily="2" charset="-122"/>
                <a:ea typeface="SimSun" panose="02010600030101010101" pitchFamily="2" charset="-122"/>
              </a:rPr>
              <a:t>先令 </a:t>
            </a:r>
            <a:r>
              <a:rPr lang="fr-FR" sz="1800" i="1" dirty="0">
                <a:latin typeface="Times New Roman" pitchFamily="18" charset="0"/>
                <a:cs typeface="Times New Roman" pitchFamily="18" charset="0"/>
              </a:rPr>
              <a:t>n</a:t>
            </a:r>
            <a:r>
              <a:rPr lang="fr-FR" sz="1800" dirty="0">
                <a:latin typeface="Times New Roman" pitchFamily="18" charset="0"/>
                <a:cs typeface="Times New Roman" pitchFamily="18" charset="0"/>
              </a:rPr>
              <a:t> = 2</a:t>
            </a:r>
            <a:r>
              <a:rPr lang="fr-FR" sz="2400" i="1" baseline="20000" dirty="0">
                <a:latin typeface="Times New Roman" pitchFamily="18" charset="0"/>
                <a:cs typeface="Times New Roman" pitchFamily="18" charset="0"/>
              </a:rPr>
              <a:t>k</a:t>
            </a:r>
            <a:r>
              <a:rPr lang="zh-CN" altLang="en-US" sz="1800" dirty="0">
                <a:latin typeface="Times New Roman" pitchFamily="18" charset="0"/>
                <a:cs typeface="Times New Roman" pitchFamily="18" charset="0"/>
              </a:rPr>
              <a:t>，</a:t>
            </a:r>
            <a:r>
              <a:rPr lang="zh-CN" altLang="en-US" sz="1800" dirty="0">
                <a:latin typeface="SimSun" panose="02010600030101010101" pitchFamily="2" charset="-122"/>
                <a:ea typeface="SimSun" panose="02010600030101010101" pitchFamily="2" charset="-122"/>
                <a:cs typeface="Times New Roman" pitchFamily="18" charset="0"/>
              </a:rPr>
              <a:t>得到</a:t>
            </a:r>
            <a:r>
              <a:rPr lang="fr-FR" sz="1800" i="1" dirty="0">
                <a:latin typeface="Times New Roman" pitchFamily="18" charset="0"/>
                <a:cs typeface="Times New Roman" pitchFamily="18" charset="0"/>
              </a:rPr>
              <a:t>T</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r>
              <a:rPr lang="fr-FR" sz="1800" dirty="0">
                <a:latin typeface="Times New Roman" pitchFamily="18" charset="0"/>
                <a:cs typeface="Times New Roman" pitchFamily="18" charset="0"/>
              </a:rPr>
              <a:t>) = 2</a:t>
            </a:r>
            <a:r>
              <a:rPr lang="fr-FR" sz="1800" i="1" dirty="0">
                <a:latin typeface="Times New Roman" pitchFamily="18" charset="0"/>
                <a:cs typeface="Times New Roman" pitchFamily="18" charset="0"/>
              </a:rPr>
              <a:t>T</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r>
              <a:rPr lang="fr-FR" sz="2400" baseline="20000" dirty="0">
                <a:latin typeface="Times New Roman" pitchFamily="18" charset="0"/>
                <a:cs typeface="Times New Roman" pitchFamily="18" charset="0"/>
              </a:rPr>
              <a:t>-1</a:t>
            </a:r>
            <a:r>
              <a:rPr lang="fr-FR" sz="1800" dirty="0">
                <a:latin typeface="Times New Roman" pitchFamily="18" charset="0"/>
                <a:cs typeface="Times New Roman" pitchFamily="18" charset="0"/>
              </a:rPr>
              <a:t>) + </a:t>
            </a:r>
            <a:r>
              <a:rPr lang="fr-FR" sz="1800" i="1" dirty="0">
                <a:latin typeface="Times New Roman" pitchFamily="18" charset="0"/>
                <a:cs typeface="Times New Roman" pitchFamily="18" charset="0"/>
              </a:rPr>
              <a:t>k</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r>
              <a:rPr lang="zh-CN" altLang="en-US" sz="1800" dirty="0">
                <a:latin typeface="Times New Roman" pitchFamily="18" charset="0"/>
                <a:cs typeface="Times New Roman" pitchFamily="18" charset="0"/>
              </a:rPr>
              <a:t>。定义</a:t>
            </a:r>
            <a:r>
              <a:rPr lang="fr-FR" sz="1800" i="1" dirty="0">
                <a:latin typeface="Times New Roman" pitchFamily="18" charset="0"/>
                <a:cs typeface="Times New Roman" pitchFamily="18" charset="0"/>
              </a:rPr>
              <a:t>W</a:t>
            </a:r>
            <a:r>
              <a:rPr lang="fr-FR" sz="1800" dirty="0">
                <a:latin typeface="Times New Roman" pitchFamily="18" charset="0"/>
                <a:cs typeface="Times New Roman" pitchFamily="18" charset="0"/>
              </a:rPr>
              <a:t>(</a:t>
            </a:r>
            <a:r>
              <a:rPr lang="fr-FR" sz="1800" i="1" dirty="0">
                <a:latin typeface="Times New Roman" pitchFamily="18" charset="0"/>
                <a:cs typeface="Times New Roman" pitchFamily="18" charset="0"/>
              </a:rPr>
              <a:t>k</a:t>
            </a:r>
            <a:r>
              <a:rPr lang="fr-FR" sz="1800" dirty="0">
                <a:latin typeface="Times New Roman" pitchFamily="18" charset="0"/>
                <a:cs typeface="Times New Roman" pitchFamily="18" charset="0"/>
              </a:rPr>
              <a:t>) =  </a:t>
            </a:r>
            <a:r>
              <a:rPr lang="fr-FR" sz="1800" i="1" dirty="0">
                <a:latin typeface="Times New Roman" pitchFamily="18" charset="0"/>
                <a:cs typeface="Times New Roman" pitchFamily="18" charset="0"/>
              </a:rPr>
              <a:t>T</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r>
              <a:rPr lang="fr-FR" sz="1800" dirty="0">
                <a:latin typeface="Times New Roman" pitchFamily="18" charset="0"/>
                <a:cs typeface="Times New Roman" pitchFamily="18" charset="0"/>
              </a:rPr>
              <a:t>) </a:t>
            </a:r>
            <a:r>
              <a:rPr lang="zh-CN" altLang="en-US" sz="1800" dirty="0">
                <a:latin typeface="Times New Roman" pitchFamily="18" charset="0"/>
                <a:cs typeface="Times New Roman" pitchFamily="18" charset="0"/>
              </a:rPr>
              <a:t>后，得到</a:t>
            </a:r>
            <a:endParaRPr lang="en-US" altLang="zh-CN" sz="1800" dirty="0">
              <a:latin typeface="Times New Roman" pitchFamily="18" charset="0"/>
              <a:cs typeface="Times New Roman" pitchFamily="18" charset="0"/>
            </a:endParaRPr>
          </a:p>
          <a:p>
            <a:pPr marL="457200" indent="0">
              <a:lnSpc>
                <a:spcPct val="180000"/>
              </a:lnSpc>
              <a:buNone/>
            </a:pPr>
            <a:r>
              <a:rPr lang="fr-FR" sz="1800" i="1" dirty="0">
                <a:latin typeface="Times New Roman" pitchFamily="18" charset="0"/>
                <a:cs typeface="Times New Roman" pitchFamily="18" charset="0"/>
              </a:rPr>
              <a:t>W</a:t>
            </a:r>
            <a:r>
              <a:rPr lang="fr-FR" sz="1800" dirty="0">
                <a:latin typeface="Times New Roman" pitchFamily="18" charset="0"/>
                <a:cs typeface="Times New Roman" pitchFamily="18" charset="0"/>
              </a:rPr>
              <a:t>(</a:t>
            </a:r>
            <a:r>
              <a:rPr lang="fr-FR" sz="1800" i="1" dirty="0">
                <a:latin typeface="Times New Roman" pitchFamily="18" charset="0"/>
                <a:cs typeface="Times New Roman" pitchFamily="18" charset="0"/>
              </a:rPr>
              <a:t>k</a:t>
            </a:r>
            <a:r>
              <a:rPr lang="fr-FR" sz="1800" dirty="0">
                <a:latin typeface="Times New Roman" pitchFamily="18" charset="0"/>
                <a:cs typeface="Times New Roman" pitchFamily="18" charset="0"/>
              </a:rPr>
              <a:t>) = 2</a:t>
            </a:r>
            <a:r>
              <a:rPr lang="fr-FR" sz="1800" i="1" dirty="0">
                <a:latin typeface="Times New Roman" pitchFamily="18" charset="0"/>
                <a:cs typeface="Times New Roman" pitchFamily="18" charset="0"/>
              </a:rPr>
              <a:t>W</a:t>
            </a:r>
            <a:r>
              <a:rPr lang="fr-FR" sz="1800" dirty="0">
                <a:latin typeface="Times New Roman" pitchFamily="18" charset="0"/>
                <a:cs typeface="Times New Roman" pitchFamily="18" charset="0"/>
              </a:rPr>
              <a:t>(</a:t>
            </a:r>
            <a:r>
              <a:rPr lang="fr-FR" sz="1800" i="1" dirty="0">
                <a:latin typeface="Times New Roman" pitchFamily="18" charset="0"/>
                <a:cs typeface="Times New Roman" pitchFamily="18" charset="0"/>
              </a:rPr>
              <a:t>k</a:t>
            </a:r>
            <a:r>
              <a:rPr lang="fr-FR" sz="1800" dirty="0">
                <a:latin typeface="Times New Roman" pitchFamily="18" charset="0"/>
                <a:cs typeface="Times New Roman" pitchFamily="18" charset="0"/>
              </a:rPr>
              <a:t>-1) + </a:t>
            </a:r>
            <a:r>
              <a:rPr lang="fr-FR" sz="1800" i="1" dirty="0">
                <a:latin typeface="Times New Roman" pitchFamily="18" charset="0"/>
                <a:cs typeface="Times New Roman" pitchFamily="18" charset="0"/>
              </a:rPr>
              <a:t>k</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endParaRPr lang="en-US" sz="2400" i="1" baseline="20000" dirty="0">
              <a:latin typeface="Times New Roman" pitchFamily="18" charset="0"/>
              <a:cs typeface="Times New Roman" pitchFamily="18" charset="0"/>
            </a:endParaRPr>
          </a:p>
          <a:p>
            <a:pPr marL="457200" indent="0">
              <a:lnSpc>
                <a:spcPct val="180000"/>
              </a:lnSpc>
              <a:spcBef>
                <a:spcPts val="0"/>
              </a:spcBef>
              <a:buNone/>
            </a:pPr>
            <a:r>
              <a:rPr lang="fr-FR" sz="1800" dirty="0">
                <a:latin typeface="Times New Roman" pitchFamily="18" charset="0"/>
                <a:cs typeface="Times New Roman" pitchFamily="18" charset="0"/>
              </a:rPr>
              <a:t>         = 2[2</a:t>
            </a:r>
            <a:r>
              <a:rPr lang="fr-FR" sz="1800" i="1" dirty="0">
                <a:latin typeface="Times New Roman" pitchFamily="18" charset="0"/>
                <a:cs typeface="Times New Roman" pitchFamily="18" charset="0"/>
              </a:rPr>
              <a:t>W</a:t>
            </a:r>
            <a:r>
              <a:rPr lang="fr-FR" sz="1800" dirty="0">
                <a:latin typeface="Times New Roman" pitchFamily="18" charset="0"/>
                <a:cs typeface="Times New Roman" pitchFamily="18" charset="0"/>
              </a:rPr>
              <a:t>(</a:t>
            </a:r>
            <a:r>
              <a:rPr lang="fr-FR" sz="1800" i="1" dirty="0">
                <a:latin typeface="Times New Roman" pitchFamily="18" charset="0"/>
                <a:cs typeface="Times New Roman" pitchFamily="18" charset="0"/>
              </a:rPr>
              <a:t>k</a:t>
            </a:r>
            <a:r>
              <a:rPr lang="fr-FR" sz="1800" dirty="0">
                <a:latin typeface="Times New Roman" pitchFamily="18" charset="0"/>
                <a:cs typeface="Times New Roman" pitchFamily="18" charset="0"/>
              </a:rPr>
              <a:t>-2) + (</a:t>
            </a:r>
            <a:r>
              <a:rPr lang="fr-FR" sz="1800" i="1" dirty="0">
                <a:latin typeface="Times New Roman" pitchFamily="18" charset="0"/>
                <a:cs typeface="Times New Roman" pitchFamily="18" charset="0"/>
              </a:rPr>
              <a:t>k</a:t>
            </a:r>
            <a:r>
              <a:rPr lang="fr-FR" sz="1800" dirty="0">
                <a:latin typeface="Times New Roman" pitchFamily="18" charset="0"/>
                <a:cs typeface="Times New Roman" pitchFamily="18" charset="0"/>
              </a:rPr>
              <a:t>-1) 2</a:t>
            </a:r>
            <a:r>
              <a:rPr lang="fr-FR" sz="2400" i="1" baseline="25000" dirty="0">
                <a:latin typeface="Times New Roman" pitchFamily="18" charset="0"/>
                <a:cs typeface="Times New Roman" pitchFamily="18" charset="0"/>
              </a:rPr>
              <a:t>k-</a:t>
            </a:r>
            <a:r>
              <a:rPr lang="fr-FR" sz="2400" baseline="30000" dirty="0">
                <a:latin typeface="Times New Roman" pitchFamily="18" charset="0"/>
                <a:cs typeface="Times New Roman" pitchFamily="18" charset="0"/>
              </a:rPr>
              <a:t>1</a:t>
            </a:r>
            <a:r>
              <a:rPr lang="fr-FR" sz="1800" dirty="0">
                <a:latin typeface="Times New Roman" pitchFamily="18" charset="0"/>
                <a:cs typeface="Times New Roman" pitchFamily="18" charset="0"/>
              </a:rPr>
              <a:t>] + </a:t>
            </a:r>
            <a:r>
              <a:rPr lang="fr-FR" sz="1800" i="1" dirty="0">
                <a:latin typeface="Times New Roman" pitchFamily="18" charset="0"/>
                <a:cs typeface="Times New Roman" pitchFamily="18" charset="0"/>
              </a:rPr>
              <a:t>k</a:t>
            </a:r>
            <a:r>
              <a:rPr lang="fr-FR" sz="1800" dirty="0">
                <a:latin typeface="Times New Roman" pitchFamily="18" charset="0"/>
                <a:cs typeface="Times New Roman" pitchFamily="18" charset="0"/>
              </a:rPr>
              <a:t>2</a:t>
            </a:r>
            <a:r>
              <a:rPr lang="fr-FR" sz="2400" i="1" baseline="25000" dirty="0">
                <a:latin typeface="Times New Roman" pitchFamily="18" charset="0"/>
                <a:cs typeface="Times New Roman" pitchFamily="18" charset="0"/>
              </a:rPr>
              <a:t>k</a:t>
            </a:r>
            <a:endParaRPr lang="en-US" sz="2400" i="1" baseline="25000" dirty="0">
              <a:latin typeface="Times New Roman" pitchFamily="18" charset="0"/>
              <a:cs typeface="Times New Roman" pitchFamily="18" charset="0"/>
            </a:endParaRPr>
          </a:p>
          <a:p>
            <a:pPr marL="457200" indent="0">
              <a:lnSpc>
                <a:spcPct val="180000"/>
              </a:lnSpc>
              <a:spcBef>
                <a:spcPts val="0"/>
              </a:spcBef>
              <a:buNone/>
            </a:pPr>
            <a:r>
              <a:rPr lang="fr-FR" sz="1800" dirty="0">
                <a:latin typeface="Times New Roman" pitchFamily="18" charset="0"/>
                <a:cs typeface="Times New Roman" pitchFamily="18" charset="0"/>
              </a:rPr>
              <a:t>         = 2</a:t>
            </a:r>
            <a:r>
              <a:rPr lang="fr-FR" sz="2400" baseline="25000" dirty="0">
                <a:latin typeface="Times New Roman" pitchFamily="18" charset="0"/>
                <a:cs typeface="Times New Roman" pitchFamily="18" charset="0"/>
              </a:rPr>
              <a:t>2</a:t>
            </a:r>
            <a:r>
              <a:rPr lang="fr-FR" sz="1800" i="1" dirty="0">
                <a:latin typeface="Times New Roman" pitchFamily="18" charset="0"/>
                <a:cs typeface="Times New Roman" pitchFamily="18" charset="0"/>
              </a:rPr>
              <a:t>W</a:t>
            </a:r>
            <a:r>
              <a:rPr lang="fr-FR" sz="1800" dirty="0">
                <a:latin typeface="Times New Roman" pitchFamily="18" charset="0"/>
                <a:cs typeface="Times New Roman" pitchFamily="18" charset="0"/>
              </a:rPr>
              <a:t>(</a:t>
            </a:r>
            <a:r>
              <a:rPr lang="fr-FR" sz="1800" i="1" dirty="0">
                <a:latin typeface="Times New Roman" pitchFamily="18" charset="0"/>
                <a:cs typeface="Times New Roman" pitchFamily="18" charset="0"/>
              </a:rPr>
              <a:t>k</a:t>
            </a:r>
            <a:r>
              <a:rPr lang="fr-FR" sz="1800" dirty="0">
                <a:latin typeface="Times New Roman" pitchFamily="18" charset="0"/>
                <a:cs typeface="Times New Roman" pitchFamily="18" charset="0"/>
              </a:rPr>
              <a:t>-2) + (</a:t>
            </a:r>
            <a:r>
              <a:rPr lang="fr-FR" sz="1800" i="1" dirty="0">
                <a:latin typeface="Times New Roman" pitchFamily="18" charset="0"/>
                <a:cs typeface="Times New Roman" pitchFamily="18" charset="0"/>
              </a:rPr>
              <a:t>k</a:t>
            </a:r>
            <a:r>
              <a:rPr lang="fr-FR" sz="1800" dirty="0">
                <a:latin typeface="Times New Roman" pitchFamily="18" charset="0"/>
                <a:cs typeface="Times New Roman" pitchFamily="18" charset="0"/>
              </a:rPr>
              <a:t>-</a:t>
            </a:r>
            <a:r>
              <a:rPr lang="en-US" sz="1800" dirty="0">
                <a:latin typeface="Times New Roman" pitchFamily="18" charset="0"/>
                <a:cs typeface="Times New Roman" pitchFamily="18" charset="0"/>
              </a:rPr>
              <a:t>1) </a:t>
            </a:r>
            <a:r>
              <a:rPr lang="fr-FR" sz="1800" dirty="0">
                <a:latin typeface="Times New Roman" pitchFamily="18" charset="0"/>
                <a:cs typeface="Times New Roman" pitchFamily="18" charset="0"/>
              </a:rPr>
              <a:t>2</a:t>
            </a:r>
            <a:r>
              <a:rPr lang="fr-FR" sz="2400" i="1" baseline="25000" dirty="0">
                <a:latin typeface="Times New Roman" pitchFamily="18" charset="0"/>
                <a:cs typeface="Times New Roman" pitchFamily="18" charset="0"/>
              </a:rPr>
              <a:t>k</a:t>
            </a:r>
            <a:r>
              <a:rPr lang="fr-FR" sz="1800" dirty="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k</a:t>
            </a:r>
            <a:r>
              <a:rPr lang="fr-FR" sz="1800" dirty="0">
                <a:latin typeface="Times New Roman" pitchFamily="18" charset="0"/>
                <a:cs typeface="Times New Roman" pitchFamily="18" charset="0"/>
              </a:rPr>
              <a:t>2</a:t>
            </a:r>
            <a:r>
              <a:rPr lang="fr-FR" sz="2400" i="1" baseline="25000" dirty="0">
                <a:latin typeface="Times New Roman" pitchFamily="18" charset="0"/>
                <a:cs typeface="Times New Roman" pitchFamily="18" charset="0"/>
              </a:rPr>
              <a:t>k</a:t>
            </a:r>
            <a:endParaRPr lang="en-US" sz="2400" i="1" baseline="25000" dirty="0">
              <a:latin typeface="Times New Roman" pitchFamily="18" charset="0"/>
              <a:cs typeface="Times New Roman" pitchFamily="18" charset="0"/>
            </a:endParaRPr>
          </a:p>
          <a:p>
            <a:pPr marL="457200" indent="0">
              <a:lnSpc>
                <a:spcPct val="180000"/>
              </a:lnSpc>
              <a:spcBef>
                <a:spcPts val="0"/>
              </a:spcBef>
              <a:buNone/>
            </a:pPr>
            <a:r>
              <a:rPr lang="en-US" sz="1800" dirty="0">
                <a:latin typeface="Times New Roman" pitchFamily="18" charset="0"/>
                <a:cs typeface="Times New Roman" pitchFamily="18" charset="0"/>
              </a:rPr>
              <a:t>         = 2</a:t>
            </a:r>
            <a:r>
              <a:rPr lang="fr-FR" sz="2400" baseline="20000" dirty="0">
                <a:latin typeface="Times New Roman" pitchFamily="18" charset="0"/>
                <a:cs typeface="Times New Roman" pitchFamily="18" charset="0"/>
              </a:rPr>
              <a:t>2</a:t>
            </a:r>
            <a:r>
              <a:rPr lang="fr-FR" sz="1800" dirty="0">
                <a:latin typeface="Times New Roman" pitchFamily="18" charset="0"/>
                <a:cs typeface="Times New Roman" pitchFamily="18" charset="0"/>
              </a:rPr>
              <a:t> </a:t>
            </a:r>
            <a:r>
              <a:rPr lang="en-US" sz="1800" dirty="0">
                <a:latin typeface="Times New Roman" pitchFamily="18" charset="0"/>
                <a:cs typeface="Times New Roman" pitchFamily="18" charset="0"/>
              </a:rPr>
              <a:t>[2</a:t>
            </a:r>
            <a:r>
              <a:rPr lang="en-US" sz="1800" i="1" dirty="0">
                <a:latin typeface="Times New Roman" pitchFamily="18" charset="0"/>
                <a:cs typeface="Times New Roman" pitchFamily="18" charset="0"/>
              </a:rPr>
              <a:t>W</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-3) + (</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-2) </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r>
              <a:rPr lang="fr-FR" sz="2400" baseline="20000" dirty="0">
                <a:latin typeface="Times New Roman" pitchFamily="18" charset="0"/>
                <a:cs typeface="Times New Roman" pitchFamily="18" charset="0"/>
              </a:rPr>
              <a:t>-2</a:t>
            </a:r>
            <a:r>
              <a:rPr lang="en-US" sz="1800" dirty="0">
                <a:latin typeface="Times New Roman" pitchFamily="18" charset="0"/>
                <a:cs typeface="Times New Roman" pitchFamily="18" charset="0"/>
              </a:rPr>
              <a:t>] + (</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-1) </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 </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k</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endParaRPr lang="en-US" sz="2400" i="1" baseline="20000" dirty="0">
              <a:latin typeface="Times New Roman" pitchFamily="18" charset="0"/>
              <a:cs typeface="Times New Roman" pitchFamily="18" charset="0"/>
            </a:endParaRPr>
          </a:p>
          <a:p>
            <a:pPr marL="457200" indent="0">
              <a:lnSpc>
                <a:spcPct val="180000"/>
              </a:lnSpc>
              <a:spcBef>
                <a:spcPts val="0"/>
              </a:spcBef>
              <a:buNone/>
            </a:pPr>
            <a:r>
              <a:rPr lang="en-US" sz="1800" dirty="0">
                <a:latin typeface="Times New Roman" pitchFamily="18" charset="0"/>
                <a:cs typeface="Times New Roman" pitchFamily="18" charset="0"/>
              </a:rPr>
              <a:t>         = 2</a:t>
            </a:r>
            <a:r>
              <a:rPr lang="fr-FR" sz="2400" baseline="20000" dirty="0">
                <a:latin typeface="Times New Roman" pitchFamily="18" charset="0"/>
                <a:cs typeface="Times New Roman" pitchFamily="18" charset="0"/>
              </a:rPr>
              <a:t>3</a:t>
            </a:r>
            <a:r>
              <a:rPr lang="en-US" sz="1800" i="1" dirty="0">
                <a:latin typeface="Times New Roman" pitchFamily="18" charset="0"/>
                <a:cs typeface="Times New Roman" pitchFamily="18" charset="0"/>
              </a:rPr>
              <a:t>W</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-3) + (</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-2) </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r>
              <a:rPr lang="fr-FR" sz="1800" dirty="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-1) </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r>
              <a:rPr lang="fr-FR" sz="1800" dirty="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k</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endParaRPr lang="en-US" sz="2400" i="1" baseline="20000" dirty="0">
              <a:latin typeface="Times New Roman" pitchFamily="18" charset="0"/>
              <a:cs typeface="Times New Roman" pitchFamily="18" charset="0"/>
            </a:endParaRPr>
          </a:p>
          <a:p>
            <a:pPr marL="457200" indent="0">
              <a:lnSpc>
                <a:spcPct val="180000"/>
              </a:lnSpc>
              <a:buNone/>
            </a:pPr>
            <a:r>
              <a:rPr lang="en-US" sz="1800" dirty="0">
                <a:latin typeface="Times New Roman" pitchFamily="18" charset="0"/>
                <a:cs typeface="Times New Roman" pitchFamily="18" charset="0"/>
              </a:rPr>
              <a:t>         = ……</a:t>
            </a:r>
          </a:p>
          <a:p>
            <a:pPr marL="457200" indent="0">
              <a:lnSpc>
                <a:spcPct val="180000"/>
              </a:lnSpc>
              <a:buNone/>
            </a:pPr>
            <a:r>
              <a:rPr lang="en-US" sz="1800" dirty="0">
                <a:latin typeface="Times New Roman" pitchFamily="18" charset="0"/>
                <a:cs typeface="Times New Roman" pitchFamily="18" charset="0"/>
              </a:rPr>
              <a:t>         = </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r>
              <a:rPr lang="fr-FR" sz="2400" baseline="20000" dirty="0">
                <a:latin typeface="Times New Roman" pitchFamily="18" charset="0"/>
                <a:cs typeface="Times New Roman" pitchFamily="18" charset="0"/>
              </a:rPr>
              <a:t>1</a:t>
            </a:r>
            <a:r>
              <a:rPr lang="en-US" sz="1800" i="1" dirty="0">
                <a:latin typeface="Times New Roman" pitchFamily="18" charset="0"/>
                <a:cs typeface="Times New Roman" pitchFamily="18" charset="0"/>
              </a:rPr>
              <a:t>W</a:t>
            </a:r>
            <a:r>
              <a:rPr lang="en-US" sz="1800" dirty="0">
                <a:latin typeface="Times New Roman" pitchFamily="18" charset="0"/>
                <a:cs typeface="Times New Roman" pitchFamily="18" charset="0"/>
              </a:rPr>
              <a:t>(1) +</a:t>
            </a:r>
            <a:r>
              <a:rPr lang="en-US" sz="1800" b="1" dirty="0">
                <a:solidFill>
                  <a:srgbClr val="0000FF"/>
                </a:solidFill>
                <a:effectLst>
                  <a:outerShdw blurRad="38100" dist="38100" dir="2700000" algn="tl">
                    <a:srgbClr val="C0C0C0"/>
                  </a:outerShdw>
                </a:effectLst>
                <a:latin typeface="华文细黑" pitchFamily="2" charset="-122"/>
                <a:ea typeface="华文细黑" pitchFamily="2" charset="-122"/>
              </a:rPr>
              <a:t> </a:t>
            </a:r>
            <a:r>
              <a:rPr lang="en-US" sz="18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2</a:t>
            </a:r>
            <a:r>
              <a:rPr lang="en-US" sz="1800" dirty="0">
                <a:latin typeface="Times New Roman" pitchFamily="18" charset="0"/>
                <a:cs typeface="Times New Roman" pitchFamily="18" charset="0"/>
              </a:rPr>
              <a:t>×</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r>
              <a:rPr lang="fr-FR" sz="1800" dirty="0">
                <a:latin typeface="Times New Roman" pitchFamily="18" charset="0"/>
                <a:cs typeface="Times New Roman" pitchFamily="18" charset="0"/>
              </a:rPr>
              <a:t> </a:t>
            </a:r>
            <a:r>
              <a:rPr lang="en-US" sz="1800" dirty="0">
                <a:latin typeface="Times New Roman" pitchFamily="18" charset="0"/>
                <a:cs typeface="Times New Roman" pitchFamily="18" charset="0"/>
              </a:rPr>
              <a:t> + </a:t>
            </a:r>
            <a:r>
              <a:rPr lang="en-US" sz="18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3</a:t>
            </a:r>
            <a:r>
              <a:rPr lang="en-US" sz="1800" dirty="0">
                <a:latin typeface="Times New Roman" pitchFamily="18" charset="0"/>
                <a:cs typeface="Times New Roman" pitchFamily="18" charset="0"/>
              </a:rPr>
              <a:t>×</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r>
              <a:rPr lang="fr-FR" sz="1800" dirty="0">
                <a:latin typeface="Times New Roman" pitchFamily="18" charset="0"/>
                <a:cs typeface="Times New Roman" pitchFamily="18" charset="0"/>
              </a:rPr>
              <a:t> </a:t>
            </a:r>
            <a:r>
              <a:rPr lang="en-US" sz="1800" dirty="0">
                <a:latin typeface="Times New Roman" pitchFamily="18" charset="0"/>
                <a:cs typeface="Times New Roman" pitchFamily="18" charset="0"/>
              </a:rPr>
              <a:t>  + …+ </a:t>
            </a:r>
            <a:r>
              <a:rPr lang="en-US" sz="18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sz="1800"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k</a:t>
            </a:r>
            <a:r>
              <a:rPr lang="en-US" sz="18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 </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 </a:t>
            </a:r>
            <a:r>
              <a:rPr lang="fr-FR" sz="1800" dirty="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k</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endParaRPr lang="en-US" sz="2400" i="1" baseline="20000" dirty="0">
              <a:latin typeface="Times New Roman" pitchFamily="18" charset="0"/>
              <a:cs typeface="Times New Roman" pitchFamily="18" charset="0"/>
            </a:endParaRPr>
          </a:p>
          <a:p>
            <a:pPr marL="457200" indent="0">
              <a:lnSpc>
                <a:spcPct val="180000"/>
              </a:lnSpc>
              <a:buNone/>
            </a:pPr>
            <a:r>
              <a:rPr lang="en-US" sz="1800" dirty="0">
                <a:latin typeface="Times New Roman" pitchFamily="18" charset="0"/>
                <a:cs typeface="Times New Roman" pitchFamily="18" charset="0"/>
              </a:rPr>
              <a:t>         = </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r>
              <a:rPr lang="fr-FR" sz="2400" baseline="20000" dirty="0">
                <a:latin typeface="Times New Roman" pitchFamily="18" charset="0"/>
                <a:cs typeface="Times New Roman" pitchFamily="18" charset="0"/>
              </a:rPr>
              <a:t>1</a:t>
            </a:r>
            <a:r>
              <a:rPr lang="en-US" sz="1800" i="1" dirty="0">
                <a:latin typeface="Times New Roman" pitchFamily="18" charset="0"/>
                <a:cs typeface="Times New Roman" pitchFamily="18" charset="0"/>
              </a:rPr>
              <a:t>W</a:t>
            </a:r>
            <a:r>
              <a:rPr lang="en-US" sz="1800" dirty="0">
                <a:latin typeface="Times New Roman" pitchFamily="18" charset="0"/>
                <a:cs typeface="Times New Roman" pitchFamily="18" charset="0"/>
              </a:rPr>
              <a:t>(1) + </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r>
              <a:rPr lang="fr-FR" sz="1800" dirty="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k</a:t>
            </a:r>
            <a:r>
              <a:rPr lang="en-US" sz="18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sz="1800"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k</a:t>
            </a:r>
            <a:r>
              <a:rPr lang="en-US" sz="18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+1)/2 -1</a:t>
            </a:r>
            <a:r>
              <a:rPr lang="en-US" sz="1800" dirty="0">
                <a:latin typeface="Times New Roman" pitchFamily="18" charset="0"/>
                <a:cs typeface="Times New Roman" pitchFamily="18" charset="0"/>
              </a:rPr>
              <a:t>] = </a:t>
            </a:r>
            <a:r>
              <a:rPr lang="en-US" sz="1800" dirty="0">
                <a:latin typeface="Times New Roman" pitchFamily="18" charset="0"/>
                <a:cs typeface="Times New Roman" pitchFamily="18" charset="0"/>
                <a:sym typeface="Symbol"/>
              </a:rPr>
              <a:t></a:t>
            </a:r>
            <a:r>
              <a:rPr lang="en-US" sz="1800" dirty="0">
                <a:latin typeface="Times New Roman" pitchFamily="18" charset="0"/>
                <a:cs typeface="Times New Roman" pitchFamily="18" charset="0"/>
              </a:rPr>
              <a:t>(</a:t>
            </a:r>
            <a:r>
              <a:rPr lang="fr-FR" sz="1800" i="1" dirty="0">
                <a:latin typeface="Times New Roman" pitchFamily="18" charset="0"/>
                <a:cs typeface="Times New Roman" pitchFamily="18" charset="0"/>
              </a:rPr>
              <a:t>k</a:t>
            </a:r>
            <a:r>
              <a:rPr lang="fr-FR" sz="2400" baseline="20000" dirty="0">
                <a:latin typeface="Times New Roman" pitchFamily="18" charset="0"/>
                <a:cs typeface="Times New Roman" pitchFamily="18" charset="0"/>
              </a:rPr>
              <a:t>2</a:t>
            </a:r>
            <a:r>
              <a:rPr lang="fr-FR" sz="1800" dirty="0">
                <a:latin typeface="Times New Roman" pitchFamily="18" charset="0"/>
                <a:cs typeface="Times New Roman" pitchFamily="18" charset="0"/>
              </a:rPr>
              <a:t>2</a:t>
            </a:r>
            <a:r>
              <a:rPr lang="fr-FR" sz="2400" i="1" baseline="20000" dirty="0">
                <a:latin typeface="Times New Roman" pitchFamily="18" charset="0"/>
                <a:cs typeface="Times New Roman" pitchFamily="18" charset="0"/>
              </a:rPr>
              <a:t>k</a:t>
            </a:r>
            <a:r>
              <a:rPr lang="en-US" sz="1800" dirty="0">
                <a:latin typeface="Times New Roman" pitchFamily="18" charset="0"/>
                <a:cs typeface="Times New Roman" pitchFamily="18" charset="0"/>
              </a:rPr>
              <a:t>)</a:t>
            </a:r>
            <a:r>
              <a:rPr lang="fr-FR" sz="1800" dirty="0">
                <a:latin typeface="Times New Roman" pitchFamily="18" charset="0"/>
                <a:cs typeface="Times New Roman" pitchFamily="18" charset="0"/>
              </a:rPr>
              <a:t> </a:t>
            </a:r>
          </a:p>
          <a:p>
            <a:pPr marL="457200" indent="0">
              <a:lnSpc>
                <a:spcPct val="180000"/>
              </a:lnSpc>
              <a:buNone/>
            </a:pPr>
            <a:r>
              <a:rPr lang="en-US" sz="1800" dirty="0">
                <a:latin typeface="Times New Roman" pitchFamily="18" charset="0"/>
                <a:cs typeface="Times New Roman" pitchFamily="18" charset="0"/>
              </a:rPr>
              <a:t>         = </a:t>
            </a:r>
            <a:r>
              <a:rPr lang="en-US" sz="1800" dirty="0">
                <a:latin typeface="Times New Roman" pitchFamily="18" charset="0"/>
                <a:cs typeface="Times New Roman" pitchFamily="18" charset="0"/>
                <a:sym typeface="Symbol"/>
              </a:rPr>
              <a:t></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n</a:t>
            </a:r>
            <a:r>
              <a:rPr lang="en-US" sz="1800" dirty="0">
                <a:latin typeface="Times New Roman" pitchFamily="18" charset="0"/>
                <a:cs typeface="Times New Roman" pitchFamily="18" charset="0"/>
              </a:rPr>
              <a:t>lg</a:t>
            </a:r>
            <a:r>
              <a:rPr lang="en-US" sz="2400" baseline="20000" dirty="0">
                <a:latin typeface="Times New Roman" pitchFamily="18" charset="0"/>
                <a:cs typeface="Times New Roman" pitchFamily="18" charset="0"/>
              </a:rPr>
              <a:t>2</a:t>
            </a:r>
            <a:r>
              <a:rPr lang="en-US" sz="1800" i="1" dirty="0">
                <a:latin typeface="Times New Roman" pitchFamily="18" charset="0"/>
                <a:cs typeface="Times New Roman" pitchFamily="18" charset="0"/>
              </a:rPr>
              <a:t>n</a:t>
            </a:r>
            <a:r>
              <a:rPr lang="en-US" sz="1800" dirty="0">
                <a:latin typeface="Times New Roman" pitchFamily="18" charset="0"/>
                <a:cs typeface="Times New Roman" pitchFamily="18" charset="0"/>
              </a:rPr>
              <a:t>)</a:t>
            </a:r>
            <a:r>
              <a:rPr lang="zh-CN" altLang="en-US" sz="1800"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dirty="0"/>
              <a:t>2-9</a:t>
            </a:r>
          </a:p>
        </p:txBody>
      </p:sp>
    </p:spTree>
    <p:extLst>
      <p:ext uri="{BB962C8B-B14F-4D97-AF65-F5344CB8AC3E}">
        <p14:creationId xmlns:p14="http://schemas.microsoft.com/office/powerpoint/2010/main" val="267170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41032</TotalTime>
  <Words>7418</Words>
  <Application>Microsoft Office PowerPoint</Application>
  <PresentationFormat>全屏显示(4:3)</PresentationFormat>
  <Paragraphs>555</Paragraphs>
  <Slides>34</Slides>
  <Notes>24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7" baseType="lpstr">
      <vt:lpstr>仿宋</vt:lpstr>
      <vt:lpstr>华文细黑</vt:lpstr>
      <vt:lpstr>SimSun</vt:lpstr>
      <vt:lpstr>SimSun</vt:lpstr>
      <vt:lpstr>Arial</vt:lpstr>
      <vt:lpstr>Calibri</vt:lpstr>
      <vt:lpstr>Cambria Math</vt:lpstr>
      <vt:lpstr>Symbol</vt:lpstr>
      <vt:lpstr>Times</vt:lpstr>
      <vt:lpstr>Times New Roman</vt:lpstr>
      <vt:lpstr>Wingdings</vt:lpstr>
      <vt:lpstr>Office Theme</vt:lpstr>
      <vt:lpstr>Picture</vt:lpstr>
      <vt:lpstr>第 2 章 分治法 (Divide and Conquer)</vt:lpstr>
      <vt:lpstr>PowerPoint 演示文稿</vt:lpstr>
      <vt:lpstr>PowerPoint 演示文稿</vt:lpstr>
      <vt:lpstr>分治法一个例子  二元搜索 问题：从n个有序数字中，查找是否有一个数等于要找的数x。如果是A[i] = x, 则报告序号i，否则报告“无 (nil)”</vt:lpstr>
      <vt:lpstr>2.2 递推关系求解</vt:lpstr>
      <vt:lpstr>例 2.2  用替换法 确定以下递推关系表示的算法复杂度  T(n) = (1)，  当1≤ n ≤ 4 时，  T(n) = 2T(n/2) + n。 n &gt; 4 </vt:lpstr>
      <vt:lpstr>PowerPoint 演示文稿</vt:lpstr>
      <vt:lpstr>PowerPoint 演示文稿</vt:lpstr>
      <vt:lpstr>例 2.4  用序列求和法决定由以下递推关系表示的算法复杂度   T(1) = O(1)  T(n) = 2T(n/2) + nlgn</vt:lpstr>
      <vt:lpstr>例 2.4  序列求和法   </vt:lpstr>
      <vt:lpstr>主方法求解(1/5)  </vt:lpstr>
      <vt:lpstr>PowerPoint 演示文稿</vt:lpstr>
      <vt:lpstr>PowerPoint 演示文稿</vt:lpstr>
      <vt:lpstr>PowerPoint 演示文稿</vt:lpstr>
      <vt:lpstr>PowerPoint 演示文稿</vt:lpstr>
      <vt:lpstr>PowerPoint 演示文稿</vt:lpstr>
      <vt:lpstr>最大子数组问题（股票增值问题） </vt:lpstr>
      <vt:lpstr>最大子数组问题 </vt:lpstr>
      <vt:lpstr>最大子数组问题 </vt:lpstr>
      <vt:lpstr>一种线性时间求解最大子数组的方法</vt:lpstr>
      <vt:lpstr>一种线性时间求解最大子数组的方法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其它分治算法的例子</vt:lpstr>
      <vt:lpstr>课后作业</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概述</dc:title>
  <dc:creator>Shen, Xiaojun</dc:creator>
  <cp:lastModifiedBy>zbx</cp:lastModifiedBy>
  <cp:revision>286</cp:revision>
  <dcterms:created xsi:type="dcterms:W3CDTF">2013-04-07T22:24:56Z</dcterms:created>
  <dcterms:modified xsi:type="dcterms:W3CDTF">2024-11-29T11:15:50Z</dcterms:modified>
</cp:coreProperties>
</file>