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81" r:id="rId3"/>
    <p:sldId id="282" r:id="rId4"/>
    <p:sldId id="257" r:id="rId5"/>
    <p:sldId id="258" r:id="rId6"/>
    <p:sldId id="287" r:id="rId7"/>
    <p:sldId id="292" r:id="rId8"/>
    <p:sldId id="263" r:id="rId9"/>
    <p:sldId id="264" r:id="rId10"/>
    <p:sldId id="265" r:id="rId11"/>
    <p:sldId id="266" r:id="rId12"/>
    <p:sldId id="267" r:id="rId13"/>
    <p:sldId id="268" r:id="rId14"/>
    <p:sldId id="269" r:id="rId15"/>
    <p:sldId id="293" r:id="rId16"/>
    <p:sldId id="290" r:id="rId17"/>
    <p:sldId id="270" r:id="rId18"/>
    <p:sldId id="271" r:id="rId19"/>
    <p:sldId id="259" r:id="rId20"/>
    <p:sldId id="260" r:id="rId21"/>
    <p:sldId id="261" r:id="rId22"/>
    <p:sldId id="294" r:id="rId23"/>
    <p:sldId id="262" r:id="rId24"/>
    <p:sldId id="289" r:id="rId25"/>
    <p:sldId id="288" r:id="rId26"/>
    <p:sldId id="272" r:id="rId27"/>
    <p:sldId id="283" r:id="rId28"/>
    <p:sldId id="273" r:id="rId29"/>
    <p:sldId id="274" r:id="rId30"/>
    <p:sldId id="286" r:id="rId31"/>
    <p:sldId id="275" r:id="rId32"/>
    <p:sldId id="276" r:id="rId33"/>
    <p:sldId id="284" r:id="rId34"/>
    <p:sldId id="277" r:id="rId35"/>
    <p:sldId id="278" r:id="rId36"/>
    <p:sldId id="285" r:id="rId37"/>
    <p:sldId id="291" r:id="rId38"/>
    <p:sldId id="295" r:id="rId39"/>
    <p:sldId id="296"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88363" autoAdjust="0"/>
  </p:normalViewPr>
  <p:slideViewPr>
    <p:cSldViewPr>
      <p:cViewPr>
        <p:scale>
          <a:sx n="60" d="100"/>
          <a:sy n="60" d="100"/>
        </p:scale>
        <p:origin x="1292" y="2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34D785B-F163-43CF-B981-E877DF1DF71D}" type="datetimeFigureOut">
              <a:rPr lang="en-US" smtClean="0"/>
              <a:t>12/27/2024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B506B48-D5BD-43D4-8162-7817950034B5}" type="slidenum">
              <a:rPr lang="en-US" smtClean="0"/>
              <a:t>‹#›</a:t>
            </a:fld>
            <a:endParaRPr lang="en-US"/>
          </a:p>
        </p:txBody>
      </p:sp>
    </p:spTree>
    <p:extLst>
      <p:ext uri="{BB962C8B-B14F-4D97-AF65-F5344CB8AC3E}">
        <p14:creationId xmlns:p14="http://schemas.microsoft.com/office/powerpoint/2010/main" val="1103837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目标：从小到大的排序</a:t>
            </a:r>
            <a:endParaRPr lang="en-US" altLang="zh-CN" dirty="0"/>
          </a:p>
          <a:p>
            <a:endParaRPr lang="en-US" dirty="0"/>
          </a:p>
          <a:p>
            <a:r>
              <a:rPr lang="zh-CN" altLang="en-US" dirty="0"/>
              <a:t>插入排序是按“先排好第一个数”，再排好前两个数，前三个数</a:t>
            </a:r>
            <a:r>
              <a:rPr lang="en-US" altLang="zh-CN" dirty="0"/>
              <a:t>…</a:t>
            </a:r>
            <a:r>
              <a:rPr lang="zh-CN" altLang="en-US" dirty="0"/>
              <a:t>但不像选择排序，后者确保排的第一个数是全局最大的，排的第二个数是全局第二大的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a:t>
            </a:fld>
            <a:endParaRPr lang="en-US"/>
          </a:p>
        </p:txBody>
      </p:sp>
    </p:spTree>
    <p:extLst>
      <p:ext uri="{BB962C8B-B14F-4D97-AF65-F5344CB8AC3E}">
        <p14:creationId xmlns:p14="http://schemas.microsoft.com/office/powerpoint/2010/main" val="547711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t>
            </a:r>
            <a:r>
              <a:rPr lang="zh-CN" altLang="en-US" dirty="0"/>
              <a:t>图怎么来的：</a:t>
            </a:r>
            <a:r>
              <a:rPr lang="en-US" altLang="zh-CN" dirty="0"/>
              <a:t>1</a:t>
            </a:r>
            <a:r>
              <a:rPr lang="zh-CN" altLang="en-US" dirty="0"/>
              <a:t>）</a:t>
            </a:r>
            <a:r>
              <a:rPr lang="en-US" altLang="zh-CN" dirty="0"/>
              <a:t>1</a:t>
            </a:r>
            <a:r>
              <a:rPr lang="zh-CN" altLang="en-US" dirty="0"/>
              <a:t>与根节点的</a:t>
            </a:r>
            <a:r>
              <a:rPr lang="en-US" altLang="zh-CN" dirty="0"/>
              <a:t>21</a:t>
            </a:r>
            <a:r>
              <a:rPr lang="zh-CN" altLang="en-US" dirty="0"/>
              <a:t>交换，然后修复堆，</a:t>
            </a:r>
            <a:r>
              <a:rPr lang="en-US" altLang="zh-CN" dirty="0"/>
              <a:t>1</a:t>
            </a:r>
            <a:r>
              <a:rPr lang="zh-CN" altLang="en-US" dirty="0"/>
              <a:t>将沿着最大子树枝</a:t>
            </a:r>
            <a:r>
              <a:rPr lang="en-US" altLang="zh-CN" dirty="0"/>
              <a:t>19-11-8</a:t>
            </a:r>
            <a:r>
              <a:rPr lang="zh-CN" altLang="en-US" dirty="0"/>
              <a:t>下降</a:t>
            </a:r>
            <a:r>
              <a:rPr lang="en-US" altLang="zh-CN" dirty="0"/>
              <a:t>【</a:t>
            </a:r>
            <a:r>
              <a:rPr lang="zh-CN" altLang="en-US" dirty="0"/>
              <a:t>见</a:t>
            </a:r>
            <a:r>
              <a:rPr lang="en-US" altLang="zh-CN" dirty="0"/>
              <a:t>(a)</a:t>
            </a:r>
            <a:r>
              <a:rPr lang="zh-CN" altLang="en-US" dirty="0"/>
              <a:t>图</a:t>
            </a:r>
            <a:r>
              <a:rPr lang="en-US" altLang="zh-CN" dirty="0"/>
              <a:t>】</a:t>
            </a:r>
            <a:r>
              <a:rPr lang="zh-CN" altLang="en-US" dirty="0"/>
              <a:t>到堆的第</a:t>
            </a:r>
            <a:r>
              <a:rPr lang="en-US" altLang="zh-CN" dirty="0"/>
              <a:t>9</a:t>
            </a:r>
            <a:r>
              <a:rPr lang="zh-CN" altLang="en-US" dirty="0"/>
              <a:t>个位置</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14</a:t>
            </a:fld>
            <a:endParaRPr lang="en-US"/>
          </a:p>
        </p:txBody>
      </p:sp>
    </p:spTree>
    <p:extLst>
      <p:ext uri="{BB962C8B-B14F-4D97-AF65-F5344CB8AC3E}">
        <p14:creationId xmlns:p14="http://schemas.microsoft.com/office/powerpoint/2010/main" val="626953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堆排序不是稳定排序</a:t>
            </a:r>
            <a:endParaRPr lang="en-US" altLang="zh-CN" dirty="0"/>
          </a:p>
          <a:p>
            <a:endParaRPr lang="en-US" dirty="0"/>
          </a:p>
          <a:p>
            <a:r>
              <a:rPr lang="zh-CN" altLang="en-US" dirty="0"/>
              <a:t>图</a:t>
            </a:r>
            <a:r>
              <a:rPr lang="en-US" altLang="zh-CN" dirty="0"/>
              <a:t>1</a:t>
            </a:r>
            <a:r>
              <a:rPr lang="zh-CN" altLang="en-US" dirty="0"/>
              <a:t>是个堆，即假定原输入序列的摆放恰好满足对特性；图</a:t>
            </a:r>
            <a:r>
              <a:rPr lang="en-US" altLang="zh-CN" dirty="0"/>
              <a:t>2</a:t>
            </a:r>
            <a:r>
              <a:rPr lang="zh-CN" altLang="en-US" dirty="0"/>
              <a:t>是第一次排序后（包括伴随的堆修复）</a:t>
            </a:r>
            <a:r>
              <a:rPr lang="en-US" altLang="zh-CN" dirty="0"/>
              <a:t>…</a:t>
            </a:r>
            <a:r>
              <a:rPr lang="zh-CN" altLang="en-US" dirty="0"/>
              <a:t>最终结果红</a:t>
            </a:r>
            <a:r>
              <a:rPr lang="en-US" altLang="zh-CN" dirty="0"/>
              <a:t>3</a:t>
            </a:r>
            <a:r>
              <a:rPr lang="zh-CN" altLang="en-US" dirty="0"/>
              <a:t>和黑</a:t>
            </a:r>
            <a:r>
              <a:rPr lang="en-US" altLang="zh-CN" dirty="0"/>
              <a:t>3</a:t>
            </a:r>
            <a:r>
              <a:rPr lang="zh-CN" altLang="en-US" dirty="0"/>
              <a:t>对调了</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16</a:t>
            </a:fld>
            <a:endParaRPr lang="en-US"/>
          </a:p>
        </p:txBody>
      </p:sp>
    </p:spTree>
    <p:extLst>
      <p:ext uri="{BB962C8B-B14F-4D97-AF65-F5344CB8AC3E}">
        <p14:creationId xmlns:p14="http://schemas.microsoft.com/office/powerpoint/2010/main" val="41265789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需要注意的是，这里所说的一个数据可能是包含多个域的记录。比如一个人由姓名、身高、体重、出生日期等组成。其中每一项称作一个域，而用来查找的域成为关键字（</a:t>
            </a:r>
            <a:r>
              <a:rPr lang="en-US" altLang="zh-CN" dirty="0"/>
              <a:t>key</a:t>
            </a:r>
            <a:r>
              <a:rPr lang="zh-CN" altLang="en-US"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17</a:t>
            </a:fld>
            <a:endParaRPr lang="en-US"/>
          </a:p>
        </p:txBody>
      </p:sp>
    </p:spTree>
    <p:extLst>
      <p:ext uri="{BB962C8B-B14F-4D97-AF65-F5344CB8AC3E}">
        <p14:creationId xmlns:p14="http://schemas.microsoft.com/office/powerpoint/2010/main" val="18602772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合并算法，不是原地排序，因为需要个额外的数组</a:t>
            </a:r>
            <a:r>
              <a:rPr lang="en-US" altLang="zh-CN" dirty="0"/>
              <a:t>C</a:t>
            </a:r>
          </a:p>
          <a:p>
            <a:endParaRPr lang="en-US" dirty="0"/>
          </a:p>
          <a:p>
            <a:r>
              <a:rPr lang="zh-CN" altLang="en-US" dirty="0"/>
              <a:t>最坏情况</a:t>
            </a:r>
            <a:r>
              <a:rPr lang="en-US" i="1" dirty="0">
                <a:latin typeface="Times New Roman" pitchFamily="18" charset="0"/>
                <a:cs typeface="Times New Roman" pitchFamily="18" charset="0"/>
              </a:rPr>
              <a:t>n</a:t>
            </a:r>
            <a:r>
              <a:rPr lang="en-US" sz="16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1600" baseline="-25000" dirty="0">
                <a:latin typeface="Times New Roman" pitchFamily="18" charset="0"/>
                <a:cs typeface="Times New Roman" pitchFamily="18" charset="0"/>
              </a:rPr>
              <a:t>2</a:t>
            </a:r>
            <a:r>
              <a:rPr lang="en-US" dirty="0">
                <a:latin typeface="Times New Roman" pitchFamily="18" charset="0"/>
                <a:cs typeface="Times New Roman" pitchFamily="18" charset="0"/>
              </a:rPr>
              <a:t> – 1 </a:t>
            </a:r>
            <a:r>
              <a:rPr lang="en-US" dirty="0" err="1">
                <a:latin typeface="SimSun" panose="02010600030101010101" pitchFamily="2" charset="-122"/>
                <a:ea typeface="SimSun" panose="02010600030101010101" pitchFamily="2" charset="-122"/>
                <a:cs typeface="Times New Roman" pitchFamily="18" charset="0"/>
              </a:rPr>
              <a:t>次比较</a:t>
            </a:r>
            <a:r>
              <a:rPr lang="zh-CN" altLang="en-US" dirty="0">
                <a:latin typeface="SimSun" panose="02010600030101010101" pitchFamily="2" charset="-122"/>
                <a:ea typeface="SimSun" panose="02010600030101010101" pitchFamily="2" charset="-122"/>
                <a:cs typeface="Times New Roman" pitchFamily="18" charset="0"/>
              </a:rPr>
              <a:t>，发生条件：</a:t>
            </a:r>
            <a:r>
              <a:rPr lang="en-US" altLang="zh-CN" dirty="0">
                <a:latin typeface="SimSun" panose="02010600030101010101" pitchFamily="2" charset="-122"/>
                <a:ea typeface="SimSun" panose="02010600030101010101" pitchFamily="2" charset="-122"/>
                <a:cs typeface="Times New Roman" pitchFamily="18" charset="0"/>
              </a:rPr>
              <a:t>A</a:t>
            </a:r>
            <a:r>
              <a:rPr lang="zh-CN" altLang="en-US" dirty="0">
                <a:latin typeface="SimSun" panose="02010600030101010101" pitchFamily="2" charset="-122"/>
                <a:ea typeface="SimSun" panose="02010600030101010101" pitchFamily="2" charset="-122"/>
                <a:cs typeface="Times New Roman" pitchFamily="18" charset="0"/>
              </a:rPr>
              <a:t>的最后一个数和</a:t>
            </a:r>
            <a:r>
              <a:rPr lang="en-US" altLang="zh-CN" dirty="0">
                <a:latin typeface="SimSun" panose="02010600030101010101" pitchFamily="2" charset="-122"/>
                <a:ea typeface="SimSun" panose="02010600030101010101" pitchFamily="2" charset="-122"/>
                <a:cs typeface="Times New Roman" pitchFamily="18" charset="0"/>
              </a:rPr>
              <a:t>B</a:t>
            </a:r>
            <a:r>
              <a:rPr lang="zh-CN" altLang="en-US" dirty="0">
                <a:latin typeface="SimSun" panose="02010600030101010101" pitchFamily="2" charset="-122"/>
                <a:ea typeface="SimSun" panose="02010600030101010101" pitchFamily="2" charset="-122"/>
                <a:cs typeface="Times New Roman" pitchFamily="18" charset="0"/>
              </a:rPr>
              <a:t>的最后一个数是合并后的数组的最后两个数</a:t>
            </a:r>
            <a:r>
              <a:rPr lang="en-US" altLang="zh-CN" dirty="0">
                <a:latin typeface="SimSun" panose="02010600030101010101" pitchFamily="2" charset="-122"/>
                <a:ea typeface="SimSun" panose="02010600030101010101" pitchFamily="2" charset="-122"/>
                <a:cs typeface="Times New Roman" pitchFamily="18" charset="0"/>
              </a:rPr>
              <a:t>.</a:t>
            </a:r>
          </a:p>
          <a:p>
            <a:r>
              <a:rPr lang="zh-CN" altLang="en-US" dirty="0"/>
              <a:t>最好情况发生条件：短的数组中最大的一个也小于另一个数组中最小的那个</a:t>
            </a:r>
            <a:r>
              <a:rPr lang="en-US" altLang="zh-CN" dirty="0"/>
              <a:t>.</a:t>
            </a:r>
            <a:endParaRPr lang="en-US" dirty="0"/>
          </a:p>
          <a:p>
            <a:r>
              <a:rPr lang="zh-CN" altLang="en-US" dirty="0"/>
              <a:t>最好情况的</a:t>
            </a:r>
            <a:r>
              <a:rPr lang="en-US" dirty="0">
                <a:latin typeface="SimSun" panose="02010600030101010101" pitchFamily="2" charset="-122"/>
                <a:ea typeface="SimSun" panose="02010600030101010101" pitchFamily="2" charset="-122"/>
                <a:cs typeface="Times New Roman" pitchFamily="18" charset="0"/>
              </a:rPr>
              <a:t>min{</a:t>
            </a:r>
            <a:r>
              <a:rPr lang="en-US" i="1" dirty="0">
                <a:latin typeface="Times New Roman" pitchFamily="18" charset="0"/>
                <a:cs typeface="Times New Roman" pitchFamily="18" charset="0"/>
              </a:rPr>
              <a:t>n</a:t>
            </a:r>
            <a:r>
              <a:rPr lang="en-US" sz="1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1400" baseline="-25000" dirty="0">
                <a:latin typeface="Times New Roman" pitchFamily="18" charset="0"/>
                <a:cs typeface="Times New Roman" pitchFamily="18" charset="0"/>
              </a:rPr>
              <a:t>2</a:t>
            </a:r>
            <a:r>
              <a:rPr lang="en-US" dirty="0">
                <a:latin typeface="SimSun" panose="02010600030101010101" pitchFamily="2" charset="-122"/>
                <a:ea typeface="SimSun" panose="02010600030101010101" pitchFamily="2" charset="-122"/>
                <a:cs typeface="Times New Roman" pitchFamily="18" charset="0"/>
              </a:rPr>
              <a:t>}</a:t>
            </a:r>
            <a:r>
              <a:rPr lang="zh-CN" altLang="en-US" dirty="0">
                <a:latin typeface="SimSun" panose="02010600030101010101" pitchFamily="2" charset="-122"/>
                <a:ea typeface="SimSun" panose="02010600030101010101" pitchFamily="2" charset="-122"/>
                <a:cs typeface="Times New Roman" pitchFamily="18" charset="0"/>
              </a:rPr>
              <a:t>的复杂度，暗含数据采用链表形式，否则第</a:t>
            </a:r>
            <a:r>
              <a:rPr lang="en-US" altLang="zh-CN" dirty="0">
                <a:latin typeface="SimSun" panose="02010600030101010101" pitchFamily="2" charset="-122"/>
                <a:ea typeface="SimSun" panose="02010600030101010101" pitchFamily="2" charset="-122"/>
                <a:cs typeface="Times New Roman" pitchFamily="18" charset="0"/>
              </a:rPr>
              <a:t>14-15</a:t>
            </a:r>
            <a:r>
              <a:rPr lang="zh-CN" altLang="en-US" dirty="0">
                <a:latin typeface="SimSun" panose="02010600030101010101" pitchFamily="2" charset="-122"/>
                <a:ea typeface="SimSun" panose="02010600030101010101" pitchFamily="2" charset="-122"/>
                <a:cs typeface="Times New Roman" pitchFamily="18" charset="0"/>
              </a:rPr>
              <a:t>行的赋值运算也会导致总运算次数为</a:t>
            </a:r>
            <a:r>
              <a:rPr lang="en-US" i="1" dirty="0">
                <a:latin typeface="Times New Roman" pitchFamily="18" charset="0"/>
                <a:cs typeface="Times New Roman" pitchFamily="18" charset="0"/>
              </a:rPr>
              <a:t>n</a:t>
            </a:r>
            <a:r>
              <a:rPr lang="en-US" sz="1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1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20</a:t>
            </a:fld>
            <a:endParaRPr lang="en-US"/>
          </a:p>
        </p:txBody>
      </p:sp>
    </p:spTree>
    <p:extLst>
      <p:ext uri="{BB962C8B-B14F-4D97-AF65-F5344CB8AC3E}">
        <p14:creationId xmlns:p14="http://schemas.microsoft.com/office/powerpoint/2010/main" val="25180164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a:t>
            </a:r>
            <a:r>
              <a:rPr lang="zh-CN" altLang="en-US" dirty="0"/>
              <a:t>是个辅助数组，存储排序数据，第</a:t>
            </a:r>
            <a:r>
              <a:rPr lang="en-US" altLang="zh-CN" dirty="0"/>
              <a:t>6</a:t>
            </a:r>
            <a:r>
              <a:rPr lang="zh-CN" altLang="en-US" dirty="0"/>
              <a:t>步把排好序的数据拷贝回</a:t>
            </a:r>
            <a:r>
              <a:rPr lang="en-US" altLang="zh-CN" dirty="0"/>
              <a:t>A</a:t>
            </a:r>
          </a:p>
          <a:p>
            <a:endParaRPr lang="en-US" dirty="0"/>
          </a:p>
          <a:p>
            <a:r>
              <a:rPr lang="zh-CN" altLang="en-US" dirty="0"/>
              <a:t>代码中的注释说明了分治法是如何实现的</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21</a:t>
            </a:fld>
            <a:endParaRPr lang="en-US"/>
          </a:p>
        </p:txBody>
      </p:sp>
    </p:spTree>
    <p:extLst>
      <p:ext uri="{BB962C8B-B14F-4D97-AF65-F5344CB8AC3E}">
        <p14:creationId xmlns:p14="http://schemas.microsoft.com/office/powerpoint/2010/main" val="15941829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通过栈的方式实现</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22</a:t>
            </a:fld>
            <a:endParaRPr lang="en-US"/>
          </a:p>
        </p:txBody>
      </p:sp>
    </p:spTree>
    <p:extLst>
      <p:ext uri="{BB962C8B-B14F-4D97-AF65-F5344CB8AC3E}">
        <p14:creationId xmlns:p14="http://schemas.microsoft.com/office/powerpoint/2010/main" val="29431787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latin typeface="Times New Roman" pitchFamily="18" charset="0"/>
                <a:ea typeface="SimSun" pitchFamily="2" charset="-122"/>
                <a:cs typeface="Times New Roman" pitchFamily="18" charset="0"/>
              </a:rPr>
              <a:t>置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2</a:t>
            </a:r>
            <a:r>
              <a:rPr lang="en-US" i="1" baseline="30000"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，指</a:t>
            </a:r>
            <a:r>
              <a:rPr lang="en-US" altLang="zh-CN"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满足</a:t>
            </a:r>
            <a:r>
              <a:rPr lang="en-US" dirty="0">
                <a:latin typeface="Times New Roman" pitchFamily="18" charset="0"/>
                <a:ea typeface="SimSun" pitchFamily="2" charset="-122"/>
                <a:cs typeface="Times New Roman" pitchFamily="18" charset="0"/>
              </a:rPr>
              <a:t>2</a:t>
            </a:r>
            <a:r>
              <a:rPr lang="en-US" i="1" baseline="30000"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的形式，这样</a:t>
            </a:r>
            <a:r>
              <a:rPr lang="en-US" altLang="zh-CN" dirty="0">
                <a:latin typeface="Times New Roman" pitchFamily="18" charset="0"/>
                <a:ea typeface="SimSun" pitchFamily="2" charset="-122"/>
                <a:cs typeface="Times New Roman" pitchFamily="18" charset="0"/>
              </a:rPr>
              <a:t>ceil</a:t>
            </a:r>
            <a:r>
              <a:rPr lang="zh-CN" altLang="en-US" dirty="0">
                <a:latin typeface="Times New Roman" pitchFamily="18" charset="0"/>
                <a:ea typeface="SimSun" pitchFamily="2" charset="-122"/>
                <a:cs typeface="Times New Roman" pitchFamily="18" charset="0"/>
              </a:rPr>
              <a:t>和</a:t>
            </a:r>
            <a:r>
              <a:rPr lang="en-US" altLang="zh-CN" dirty="0">
                <a:latin typeface="Times New Roman" pitchFamily="18" charset="0"/>
                <a:ea typeface="SimSun" pitchFamily="2" charset="-122"/>
                <a:cs typeface="Times New Roman" pitchFamily="18" charset="0"/>
              </a:rPr>
              <a:t>floor</a:t>
            </a:r>
            <a:r>
              <a:rPr lang="zh-CN" altLang="en-US" dirty="0">
                <a:latin typeface="Times New Roman" pitchFamily="18" charset="0"/>
                <a:ea typeface="SimSun" pitchFamily="2" charset="-122"/>
                <a:cs typeface="Times New Roman" pitchFamily="18" charset="0"/>
              </a:rPr>
              <a:t>运算的值将相同</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23</a:t>
            </a:fld>
            <a:endParaRPr lang="en-US"/>
          </a:p>
        </p:txBody>
      </p:sp>
    </p:spTree>
    <p:extLst>
      <p:ext uri="{BB962C8B-B14F-4D97-AF65-F5344CB8AC3E}">
        <p14:creationId xmlns:p14="http://schemas.microsoft.com/office/powerpoint/2010/main" val="2906436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但直接利用主方法得到的复杂度，无法知道暗含的系数</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24</a:t>
            </a:fld>
            <a:endParaRPr lang="en-US"/>
          </a:p>
        </p:txBody>
      </p:sp>
    </p:spTree>
    <p:extLst>
      <p:ext uri="{BB962C8B-B14F-4D97-AF65-F5344CB8AC3E}">
        <p14:creationId xmlns:p14="http://schemas.microsoft.com/office/powerpoint/2010/main" val="2313770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25</a:t>
            </a:fld>
            <a:endParaRPr lang="en-US"/>
          </a:p>
        </p:txBody>
      </p:sp>
    </p:spTree>
    <p:extLst>
      <p:ext uri="{BB962C8B-B14F-4D97-AF65-F5344CB8AC3E}">
        <p14:creationId xmlns:p14="http://schemas.microsoft.com/office/powerpoint/2010/main" val="505077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26</a:t>
            </a:fld>
            <a:endParaRPr lang="en-US"/>
          </a:p>
        </p:txBody>
      </p:sp>
    </p:spTree>
    <p:extLst>
      <p:ext uri="{BB962C8B-B14F-4D97-AF65-F5344CB8AC3E}">
        <p14:creationId xmlns:p14="http://schemas.microsoft.com/office/powerpoint/2010/main" val="1870571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a:t>第</a:t>
            </a:r>
            <a:r>
              <a:rPr lang="en-US" altLang="zh-CN" dirty="0"/>
              <a:t>7</a:t>
            </a:r>
            <a:r>
              <a:rPr lang="zh-CN" altLang="en-US" dirty="0"/>
              <a:t>行：</a:t>
            </a:r>
            <a:r>
              <a:rPr lang="en-US" altLang="zh-CN" i="1" dirty="0">
                <a:latin typeface="Times New Roman" pitchFamily="18" charset="0"/>
                <a:cs typeface="Times New Roman" pitchFamily="18" charset="0"/>
              </a:rPr>
              <a:t>j&gt;</a:t>
            </a:r>
            <a:r>
              <a:rPr lang="en-US" altLang="zh-CN" dirty="0">
                <a:latin typeface="Times New Roman" pitchFamily="18" charset="0"/>
                <a:cs typeface="Times New Roman" pitchFamily="18" charset="0"/>
              </a:rPr>
              <a:t>0</a:t>
            </a:r>
            <a:r>
              <a:rPr lang="zh-CN" altLang="en-US" dirty="0">
                <a:latin typeface="Times New Roman" pitchFamily="18" charset="0"/>
                <a:cs typeface="Times New Roman" pitchFamily="18" charset="0"/>
              </a:rPr>
              <a:t>指前面还有元素没有比较， </a:t>
            </a:r>
            <a:r>
              <a:rPr lang="en-US" altLang="zh-CN" i="1" dirty="0"/>
              <a:t>A</a:t>
            </a:r>
            <a:r>
              <a:rPr lang="en-US" altLang="zh-CN" dirty="0"/>
              <a:t>[</a:t>
            </a:r>
            <a:r>
              <a:rPr lang="en-US" altLang="zh-CN" i="1" dirty="0"/>
              <a:t>j</a:t>
            </a:r>
            <a:r>
              <a:rPr lang="en-US" altLang="zh-CN" dirty="0"/>
              <a:t>]&gt;x</a:t>
            </a:r>
            <a:r>
              <a:rPr lang="zh-CN" altLang="en-US" dirty="0"/>
              <a:t>是指当前检查的元素的值大于要插入的元素</a:t>
            </a:r>
            <a:r>
              <a:rPr lang="en-US" altLang="zh-CN" dirty="0"/>
              <a:t>;</a:t>
            </a:r>
          </a:p>
          <a:p>
            <a:r>
              <a:rPr lang="zh-CN" altLang="en-US" dirty="0"/>
              <a:t>第</a:t>
            </a:r>
            <a:r>
              <a:rPr lang="en-US" altLang="zh-CN" dirty="0"/>
              <a:t>11</a:t>
            </a:r>
            <a:r>
              <a:rPr lang="zh-CN" altLang="en-US" dirty="0"/>
              <a:t>行：取</a:t>
            </a:r>
            <a:r>
              <a:rPr lang="en-US" altLang="zh-CN" dirty="0"/>
              <a:t>A[j+1]</a:t>
            </a:r>
            <a:r>
              <a:rPr lang="zh-CN" altLang="en-US" dirty="0"/>
              <a:t>是因为</a:t>
            </a:r>
            <a:r>
              <a:rPr lang="en-US" altLang="zh-CN" dirty="0"/>
              <a:t>j+1</a:t>
            </a:r>
            <a:r>
              <a:rPr lang="zh-CN" altLang="en-US" dirty="0"/>
              <a:t>的值对应了</a:t>
            </a:r>
            <a:r>
              <a:rPr lang="en-US" altLang="zh-CN" dirty="0"/>
              <a:t>while</a:t>
            </a:r>
            <a:r>
              <a:rPr lang="zh-CN" altLang="en-US" dirty="0"/>
              <a:t>循环之后，最后一个原值大于</a:t>
            </a:r>
            <a:r>
              <a:rPr lang="en-US" altLang="zh-CN" dirty="0"/>
              <a:t>x</a:t>
            </a:r>
            <a:r>
              <a:rPr lang="zh-CN" altLang="en-US" dirty="0"/>
              <a:t>的数组下标，该元素将被赋值</a:t>
            </a:r>
            <a:r>
              <a:rPr lang="en-US" altLang="zh-CN" dirty="0"/>
              <a:t>x…</a:t>
            </a:r>
            <a:r>
              <a:rPr lang="zh-CN" altLang="en-US" dirty="0"/>
              <a:t>如果</a:t>
            </a:r>
            <a:r>
              <a:rPr lang="en-US" altLang="zh-CN" sz="1200" i="1" dirty="0">
                <a:latin typeface="Times" panose="02020603050405020304" pitchFamily="18" charset="0"/>
              </a:rPr>
              <a:t>A</a:t>
            </a:r>
            <a:r>
              <a:rPr lang="en-US" altLang="zh-CN" sz="1200" dirty="0">
                <a:latin typeface="Times" panose="02020603050405020304" pitchFamily="18" charset="0"/>
              </a:rPr>
              <a:t>[1..</a:t>
            </a:r>
            <a:r>
              <a:rPr lang="en-US" altLang="zh-CN" sz="1200" i="1" dirty="0">
                <a:latin typeface="Times" panose="02020603050405020304" pitchFamily="18" charset="0"/>
              </a:rPr>
              <a:t>k</a:t>
            </a:r>
            <a:r>
              <a:rPr lang="en-US" altLang="zh-CN" sz="1200" dirty="0">
                <a:latin typeface="Times" panose="02020603050405020304" pitchFamily="18" charset="0"/>
              </a:rPr>
              <a:t>-1]</a:t>
            </a:r>
            <a:r>
              <a:rPr lang="zh-CN" altLang="en-US" sz="1200" dirty="0">
                <a:latin typeface="Times" panose="02020603050405020304" pitchFamily="18" charset="0"/>
              </a:rPr>
              <a:t>中没有人比</a:t>
            </a:r>
            <a:r>
              <a:rPr lang="en-US" altLang="zh-CN" sz="1200" dirty="0">
                <a:latin typeface="Times" panose="02020603050405020304" pitchFamily="18" charset="0"/>
              </a:rPr>
              <a:t>x</a:t>
            </a:r>
            <a:r>
              <a:rPr lang="zh-CN" altLang="en-US" sz="1200" dirty="0">
                <a:latin typeface="Times" panose="02020603050405020304" pitchFamily="18" charset="0"/>
              </a:rPr>
              <a:t>大，则</a:t>
            </a:r>
            <a:r>
              <a:rPr lang="en-US" altLang="zh-CN" sz="1200" dirty="0">
                <a:latin typeface="Times" panose="02020603050405020304" pitchFamily="18" charset="0"/>
              </a:rPr>
              <a:t>x</a:t>
            </a:r>
            <a:r>
              <a:rPr lang="zh-CN" altLang="en-US" sz="1200" dirty="0">
                <a:latin typeface="Times" panose="02020603050405020304" pitchFamily="18" charset="0"/>
              </a:rPr>
              <a:t>停留在原地不动</a:t>
            </a:r>
            <a:r>
              <a:rPr lang="en-US" altLang="zh-CN" sz="1200" dirty="0">
                <a:latin typeface="Times" panose="02020603050405020304" pitchFamily="18" charset="0"/>
              </a:rPr>
              <a:t>.</a:t>
            </a:r>
            <a:endParaRPr lang="en-US" altLang="zh-CN" dirty="0"/>
          </a:p>
          <a:p>
            <a:r>
              <a:rPr lang="zh-CN" altLang="en-US" dirty="0"/>
              <a:t>此插入排序法中，从</a:t>
            </a:r>
            <a:r>
              <a:rPr lang="en-US" altLang="zh-CN" dirty="0"/>
              <a:t>A[1]—A[k-1]</a:t>
            </a:r>
            <a:r>
              <a:rPr lang="zh-CN" altLang="en-US" dirty="0"/>
              <a:t>是排序好的一个序列，从小到大</a:t>
            </a:r>
            <a:r>
              <a:rPr lang="en-US" altLang="zh-CN" dirty="0"/>
              <a:t>….</a:t>
            </a:r>
            <a:r>
              <a:rPr lang="zh-CN" altLang="en-US" dirty="0"/>
              <a:t>所以第</a:t>
            </a:r>
            <a:r>
              <a:rPr lang="en-US" altLang="zh-CN" dirty="0"/>
              <a:t>8</a:t>
            </a:r>
            <a:r>
              <a:rPr lang="zh-CN" altLang="en-US" dirty="0"/>
              <a:t>行的数值后移不会跳跃，会是连续的</a:t>
            </a:r>
            <a:endParaRPr lang="en-US" altLang="zh-CN" dirty="0"/>
          </a:p>
          <a:p>
            <a:endParaRPr lang="en-US" dirty="0"/>
          </a:p>
          <a:p>
            <a:r>
              <a:rPr lang="zh-CN" altLang="en-US" dirty="0"/>
              <a:t>第</a:t>
            </a:r>
            <a:r>
              <a:rPr lang="en-US" altLang="zh-CN" dirty="0"/>
              <a:t>7-10</a:t>
            </a:r>
            <a:r>
              <a:rPr lang="zh-CN" altLang="en-US" dirty="0"/>
              <a:t>行的</a:t>
            </a:r>
            <a:r>
              <a:rPr lang="en-US" altLang="zh-CN" dirty="0"/>
              <a:t>while</a:t>
            </a:r>
            <a:r>
              <a:rPr lang="zh-CN" altLang="en-US" dirty="0"/>
              <a:t>循环是在问，前一位（即</a:t>
            </a:r>
            <a:r>
              <a:rPr lang="en-US" altLang="zh-CN" dirty="0"/>
              <a:t>A[j]</a:t>
            </a:r>
            <a:r>
              <a:rPr lang="zh-CN" altLang="en-US" dirty="0"/>
              <a:t>，从</a:t>
            </a:r>
            <a:r>
              <a:rPr lang="en-US" altLang="zh-CN" dirty="0"/>
              <a:t>j=k-1</a:t>
            </a:r>
            <a:r>
              <a:rPr lang="zh-CN" altLang="en-US" dirty="0"/>
              <a:t>开始），是否需要右移（即：满足</a:t>
            </a:r>
            <a:r>
              <a:rPr lang="en-US" altLang="zh-CN" dirty="0"/>
              <a:t>&gt;x</a:t>
            </a:r>
            <a:r>
              <a:rPr lang="zh-CN" altLang="en-US" dirty="0"/>
              <a:t>的条件）。</a:t>
            </a:r>
            <a:endParaRPr lang="en-US" dirty="0"/>
          </a:p>
        </p:txBody>
      </p:sp>
      <p:sp>
        <p:nvSpPr>
          <p:cNvPr id="4" name="Slide Number Placeholder 3"/>
          <p:cNvSpPr>
            <a:spLocks noGrp="1"/>
          </p:cNvSpPr>
          <p:nvPr>
            <p:ph type="sldNum" sz="quarter" idx="10"/>
          </p:nvPr>
        </p:nvSpPr>
        <p:spPr/>
        <p:txBody>
          <a:bodyPr/>
          <a:lstStyle/>
          <a:p>
            <a:fld id="{8B506B48-D5BD-43D4-8162-7817950034B5}" type="slidenum">
              <a:rPr lang="en-US" smtClean="0"/>
              <a:t>4</a:t>
            </a:fld>
            <a:endParaRPr lang="en-US"/>
          </a:p>
        </p:txBody>
      </p:sp>
    </p:spTree>
    <p:extLst>
      <p:ext uri="{BB962C8B-B14F-4D97-AF65-F5344CB8AC3E}">
        <p14:creationId xmlns:p14="http://schemas.microsoft.com/office/powerpoint/2010/main" val="2983768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有些书中，</a:t>
            </a:r>
            <a:r>
              <a:rPr lang="en-US" dirty="0"/>
              <a:t>Pivot element</a:t>
            </a:r>
            <a:r>
              <a:rPr lang="zh-CN" altLang="en-US" dirty="0"/>
              <a:t>也称主元；一旦分成两部分，则两部分的元素将永远不会再比较</a:t>
            </a:r>
            <a:r>
              <a:rPr lang="en-US" altLang="zh-CN" dirty="0"/>
              <a:t>——</a:t>
            </a:r>
            <a:r>
              <a:rPr lang="zh-CN" altLang="en-US" dirty="0"/>
              <a:t>这降低了比较次数，这也是分治法的特点，子问题互不交叠。</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27</a:t>
            </a:fld>
            <a:endParaRPr lang="en-US"/>
          </a:p>
        </p:txBody>
      </p:sp>
    </p:spTree>
    <p:extLst>
      <p:ext uri="{BB962C8B-B14F-4D97-AF65-F5344CB8AC3E}">
        <p14:creationId xmlns:p14="http://schemas.microsoft.com/office/powerpoint/2010/main" val="17189885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a:t>
            </a:r>
            <a:r>
              <a:rPr lang="en-US" altLang="zh-CN" dirty="0"/>
              <a:t>4</a:t>
            </a:r>
            <a:r>
              <a:rPr lang="zh-CN" altLang="en-US" dirty="0"/>
              <a:t>行中，如果</a:t>
            </a:r>
            <a:r>
              <a:rPr lang="fr-FR" i="1" dirty="0">
                <a:latin typeface="Times New Roman" pitchFamily="18" charset="0"/>
                <a:cs typeface="Times New Roman" pitchFamily="18" charset="0"/>
              </a:rPr>
              <a:t>A</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j</a:t>
            </a:r>
            <a:r>
              <a:rPr lang="fr-FR"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&gt;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x</a:t>
            </a:r>
            <a:r>
              <a:rPr lang="zh-CN" altLang="en-US" dirty="0">
                <a:latin typeface="Times New Roman" pitchFamily="18" charset="0"/>
                <a:cs typeface="Times New Roman" pitchFamily="18" charset="0"/>
              </a:rPr>
              <a:t>，</a:t>
            </a:r>
            <a:r>
              <a:rPr lang="en-US" dirty="0">
                <a:latin typeface="Times New Roman" pitchFamily="18" charset="0"/>
                <a:cs typeface="Times New Roman" pitchFamily="18" charset="0"/>
              </a:rPr>
              <a:t>for</a:t>
            </a:r>
            <a:r>
              <a:rPr lang="zh-CN" altLang="en-US" dirty="0">
                <a:latin typeface="Times New Roman" pitchFamily="18" charset="0"/>
                <a:cs typeface="Times New Roman" pitchFamily="18" charset="0"/>
              </a:rPr>
              <a:t>循环只是自动把 </a:t>
            </a:r>
            <a:r>
              <a:rPr lang="en-US" i="1" dirty="0">
                <a:latin typeface="Times New Roman" pitchFamily="18" charset="0"/>
                <a:cs typeface="Times New Roman" pitchFamily="18" charset="0"/>
              </a:rPr>
              <a:t>j </a:t>
            </a:r>
            <a:r>
              <a:rPr lang="zh-CN" altLang="en-US" dirty="0">
                <a:latin typeface="Times New Roman" pitchFamily="18" charset="0"/>
                <a:cs typeface="Times New Roman" pitchFamily="18" charset="0"/>
              </a:rPr>
              <a:t>加</a:t>
            </a:r>
            <a:r>
              <a:rPr lang="en-US" dirty="0">
                <a:latin typeface="Times New Roman" pitchFamily="18" charset="0"/>
                <a:cs typeface="Times New Roman" pitchFamily="18" charset="0"/>
              </a:rPr>
              <a:t>1, </a:t>
            </a:r>
            <a:r>
              <a:rPr lang="zh-CN" altLang="en-US" dirty="0">
                <a:latin typeface="Times New Roman" pitchFamily="18" charset="0"/>
                <a:cs typeface="Times New Roman" pitchFamily="18" charset="0"/>
              </a:rPr>
              <a:t>但这也自动使得此页最下边图中，第二部分长度自动向右加长一个</a:t>
            </a:r>
            <a:r>
              <a:rPr lang="en-US" altLang="zh-CN" dirty="0">
                <a:latin typeface="Times New Roman" pitchFamily="18" charset="0"/>
                <a:cs typeface="Times New Roman" pitchFamily="18" charset="0"/>
              </a:rPr>
              <a:t>.</a:t>
            </a:r>
          </a:p>
          <a:p>
            <a:r>
              <a:rPr lang="zh-CN" altLang="en-US" dirty="0">
                <a:latin typeface="Times New Roman" pitchFamily="18" charset="0"/>
                <a:cs typeface="Times New Roman" pitchFamily="18" charset="0"/>
              </a:rPr>
              <a:t>很多方式可以实现一个数组基于主元元素的划分，此页的代码通过原地排序方式，达到了上述目的</a:t>
            </a:r>
            <a:endParaRPr lang="en-US" altLang="zh-CN" dirty="0">
              <a:latin typeface="Times New Roman" pitchFamily="18" charset="0"/>
              <a:cs typeface="Times New Roman" pitchFamily="18" charset="0"/>
            </a:endParaRPr>
          </a:p>
          <a:p>
            <a:r>
              <a:rPr lang="zh-CN" altLang="en-US" dirty="0"/>
              <a:t>第六行：基于位置的元素交换，导致快速排序不是稳定排序，因为这种交换是基于和主元元素值比较进行的，可能导致两个数值相同的元素次序的颠倒</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28</a:t>
            </a:fld>
            <a:endParaRPr lang="en-US"/>
          </a:p>
        </p:txBody>
      </p:sp>
    </p:spTree>
    <p:extLst>
      <p:ext uri="{BB962C8B-B14F-4D97-AF65-F5344CB8AC3E}">
        <p14:creationId xmlns:p14="http://schemas.microsoft.com/office/powerpoint/2010/main" val="40534973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阴影中的元素是大于</a:t>
            </a:r>
            <a:r>
              <a:rPr lang="en-US" altLang="zh-CN" dirty="0"/>
              <a:t>x</a:t>
            </a:r>
            <a:r>
              <a:rPr lang="zh-CN" altLang="en-US" dirty="0"/>
              <a:t>（即：</a:t>
            </a:r>
            <a:r>
              <a:rPr lang="en-US" altLang="zh-CN" dirty="0"/>
              <a:t>A[r]</a:t>
            </a:r>
            <a:r>
              <a:rPr lang="zh-CN" altLang="en-US" dirty="0"/>
              <a:t>）的元素；阴影左边的元素是小于等于</a:t>
            </a:r>
            <a:r>
              <a:rPr lang="en-US" altLang="zh-CN" dirty="0"/>
              <a:t>x</a:t>
            </a:r>
            <a:r>
              <a:rPr lang="zh-CN" altLang="en-US" dirty="0"/>
              <a:t>的元素，阴影右边的直到</a:t>
            </a:r>
            <a:r>
              <a:rPr lang="en-US" altLang="zh-CN" dirty="0"/>
              <a:t>A[r-1]</a:t>
            </a:r>
            <a:r>
              <a:rPr lang="zh-CN" altLang="en-US" dirty="0"/>
              <a:t>，是尚未进行比较的元素；</a:t>
            </a:r>
            <a:r>
              <a:rPr lang="en-US" altLang="zh-CN" dirty="0"/>
              <a:t>A[</a:t>
            </a:r>
            <a:r>
              <a:rPr lang="en-US" altLang="zh-CN" dirty="0" err="1"/>
              <a:t>i</a:t>
            </a:r>
            <a:r>
              <a:rPr lang="en-US" altLang="zh-CN" dirty="0"/>
              <a:t>]</a:t>
            </a:r>
            <a:r>
              <a:rPr lang="zh-CN" altLang="en-US" dirty="0"/>
              <a:t>记录排序中最后一个小于等于</a:t>
            </a:r>
            <a:r>
              <a:rPr lang="en-US" altLang="zh-CN" dirty="0"/>
              <a:t>x</a:t>
            </a:r>
            <a:r>
              <a:rPr lang="zh-CN" altLang="en-US" dirty="0"/>
              <a:t>的元素</a:t>
            </a:r>
            <a:r>
              <a:rPr lang="en-US" altLang="zh-CN" dirty="0"/>
              <a:t>, j</a:t>
            </a:r>
            <a:r>
              <a:rPr lang="zh-CN" altLang="en-US" dirty="0"/>
              <a:t>值则是下一个待比较的元素序号</a:t>
            </a:r>
            <a:r>
              <a:rPr lang="en-US" altLang="zh-CN" dirty="0"/>
              <a:t>.</a:t>
            </a:r>
          </a:p>
          <a:p>
            <a:r>
              <a:rPr lang="en-US" altLang="zh-CN" dirty="0"/>
              <a:t>【</a:t>
            </a:r>
            <a:r>
              <a:rPr lang="zh-CN" altLang="en-US" dirty="0"/>
              <a:t>阴影区域，是</a:t>
            </a:r>
            <a:r>
              <a:rPr lang="en-US" altLang="zh-CN" dirty="0" err="1"/>
              <a:t>i</a:t>
            </a:r>
            <a:r>
              <a:rPr lang="zh-CN" altLang="en-US" dirty="0"/>
              <a:t>和</a:t>
            </a:r>
            <a:r>
              <a:rPr lang="en-US" altLang="zh-CN" dirty="0"/>
              <a:t>j</a:t>
            </a:r>
            <a:r>
              <a:rPr lang="zh-CN" altLang="en-US" dirty="0"/>
              <a:t>之间的区域</a:t>
            </a:r>
            <a:r>
              <a:rPr lang="en-US" altLang="zh-CN" dirty="0"/>
              <a:t>..】;  </a:t>
            </a:r>
            <a:r>
              <a:rPr lang="zh-CN" altLang="en-US" dirty="0"/>
              <a:t>第一次比较后，</a:t>
            </a:r>
            <a:r>
              <a:rPr lang="en-US" altLang="zh-CN" dirty="0" err="1"/>
              <a:t>i</a:t>
            </a:r>
            <a:r>
              <a:rPr lang="zh-CN" altLang="en-US" dirty="0"/>
              <a:t>值增加了，即</a:t>
            </a:r>
            <a:r>
              <a:rPr lang="en-US" altLang="zh-CN" dirty="0"/>
              <a:t>&lt;=x</a:t>
            </a:r>
            <a:r>
              <a:rPr lang="zh-CN" altLang="en-US" dirty="0"/>
              <a:t>的区域增长了</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29</a:t>
            </a:fld>
            <a:endParaRPr lang="en-US"/>
          </a:p>
        </p:txBody>
      </p:sp>
    </p:spTree>
    <p:extLst>
      <p:ext uri="{BB962C8B-B14F-4D97-AF65-F5344CB8AC3E}">
        <p14:creationId xmlns:p14="http://schemas.microsoft.com/office/powerpoint/2010/main" val="19460555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阴影中的元素是大于</a:t>
            </a:r>
            <a:r>
              <a:rPr lang="en-US" altLang="zh-CN" dirty="0"/>
              <a:t>x</a:t>
            </a:r>
            <a:r>
              <a:rPr lang="zh-CN" altLang="en-US" dirty="0"/>
              <a:t>（即：</a:t>
            </a:r>
            <a:r>
              <a:rPr lang="en-US" altLang="zh-CN" dirty="0"/>
              <a:t>A[r]</a:t>
            </a:r>
            <a:r>
              <a:rPr lang="zh-CN" altLang="en-US" dirty="0"/>
              <a:t>）的元素；阴影左侧元素是小于等于</a:t>
            </a:r>
            <a:r>
              <a:rPr lang="en-US" altLang="zh-CN" dirty="0"/>
              <a:t>x</a:t>
            </a:r>
            <a:r>
              <a:rPr lang="zh-CN" altLang="en-US" dirty="0"/>
              <a:t>的元素，阴影右侧直到</a:t>
            </a:r>
            <a:r>
              <a:rPr lang="en-US" altLang="zh-CN" dirty="0"/>
              <a:t>A[r-1]</a:t>
            </a:r>
            <a:r>
              <a:rPr lang="zh-CN" altLang="en-US" dirty="0"/>
              <a:t>是尚未进行比较的元素；</a:t>
            </a:r>
            <a:r>
              <a:rPr lang="en-US" altLang="zh-CN" dirty="0"/>
              <a:t>A[</a:t>
            </a:r>
            <a:r>
              <a:rPr lang="en-US" altLang="zh-CN" dirty="0" err="1"/>
              <a:t>i</a:t>
            </a:r>
            <a:r>
              <a:rPr lang="en-US" altLang="zh-CN" dirty="0"/>
              <a:t>]</a:t>
            </a:r>
            <a:r>
              <a:rPr lang="zh-CN" altLang="en-US" dirty="0"/>
              <a:t>记录排序中最后一个小于等于</a:t>
            </a:r>
            <a:r>
              <a:rPr lang="en-US" altLang="zh-CN" dirty="0"/>
              <a:t>x</a:t>
            </a:r>
            <a:r>
              <a:rPr lang="zh-CN" altLang="en-US" dirty="0"/>
              <a:t>的元素</a:t>
            </a:r>
            <a:r>
              <a:rPr lang="en-US" altLang="zh-CN" dirty="0"/>
              <a:t>, j</a:t>
            </a:r>
            <a:r>
              <a:rPr lang="zh-CN" altLang="en-US" dirty="0"/>
              <a:t>值则是下一个待比较的元素序号</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30</a:t>
            </a:fld>
            <a:endParaRPr lang="en-US"/>
          </a:p>
        </p:txBody>
      </p:sp>
    </p:spTree>
    <p:extLst>
      <p:ext uri="{BB962C8B-B14F-4D97-AF65-F5344CB8AC3E}">
        <p14:creationId xmlns:p14="http://schemas.microsoft.com/office/powerpoint/2010/main" val="10266350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快速排序中分治法是如何实现的：</a:t>
            </a:r>
            <a:endParaRPr lang="en-US" altLang="zh-CN" dirty="0"/>
          </a:p>
          <a:p>
            <a:r>
              <a:rPr lang="zh-CN" altLang="en-US" dirty="0"/>
              <a:t>低：第一行，暗含</a:t>
            </a:r>
            <a:r>
              <a:rPr lang="en-US" altLang="zh-CN" dirty="0"/>
              <a:t>p==r</a:t>
            </a:r>
            <a:r>
              <a:rPr lang="zh-CN" altLang="en-US" dirty="0"/>
              <a:t>为触底了</a:t>
            </a:r>
            <a:r>
              <a:rPr lang="en-US" altLang="zh-CN" dirty="0"/>
              <a:t>.</a:t>
            </a:r>
          </a:p>
          <a:p>
            <a:r>
              <a:rPr lang="zh-CN" altLang="en-US" dirty="0"/>
              <a:t>分：以主元元素为界，进行分割；</a:t>
            </a:r>
            <a:endParaRPr lang="en-US" dirty="0"/>
          </a:p>
          <a:p>
            <a:r>
              <a:rPr lang="zh-CN" altLang="en-US" dirty="0"/>
              <a:t>合：由于主元元素的左侧，都是小于主元的元素，而右侧都是大于主元的元素，因此不需要任何额外动作，即可实现子序列的合并</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31</a:t>
            </a:fld>
            <a:endParaRPr lang="en-US"/>
          </a:p>
        </p:txBody>
      </p:sp>
    </p:spTree>
    <p:extLst>
      <p:ext uri="{BB962C8B-B14F-4D97-AF65-F5344CB8AC3E}">
        <p14:creationId xmlns:p14="http://schemas.microsoft.com/office/powerpoint/2010/main" val="31761257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最坏情况发生于输入数组已经完全排好序时，此时快速排序的复杂度为</a:t>
            </a:r>
            <a:r>
              <a:rPr lang="zh-CN" altLang="en-US" dirty="0">
                <a:sym typeface="Symbol" panose="05050102010706020507" pitchFamily="18" charset="2"/>
              </a:rPr>
              <a:t></a:t>
            </a:r>
            <a:r>
              <a:rPr lang="en-US" altLang="zh-CN" dirty="0">
                <a:sym typeface="Symbol" panose="05050102010706020507" pitchFamily="18" charset="2"/>
              </a:rPr>
              <a:t>(n^2), </a:t>
            </a:r>
            <a:r>
              <a:rPr lang="zh-CN" altLang="en-US" dirty="0">
                <a:sym typeface="Symbol" panose="05050102010706020507" pitchFamily="18" charset="2"/>
              </a:rPr>
              <a:t>而这种情况下，插入排序的运行时间为</a:t>
            </a:r>
            <a:r>
              <a:rPr lang="en-US" altLang="zh-CN" dirty="0">
                <a:sym typeface="Symbol" panose="05050102010706020507" pitchFamily="18" charset="2"/>
              </a:rPr>
              <a:t>O(n).</a:t>
            </a:r>
            <a:endParaRPr lang="en-US" altLang="zh-CN" dirty="0"/>
          </a:p>
          <a:p>
            <a:r>
              <a:rPr lang="zh-CN" altLang="en-US" dirty="0"/>
              <a:t>注：证明过程中倒数第二行，中有，</a:t>
            </a:r>
            <a:r>
              <a:rPr lang="en-US" altLang="zh-CN" dirty="0" err="1"/>
              <a:t>a+b</a:t>
            </a:r>
            <a:r>
              <a:rPr lang="en-US" altLang="zh-CN" dirty="0"/>
              <a:t> = k</a:t>
            </a:r>
          </a:p>
          <a:p>
            <a:endParaRPr lang="en-US" dirty="0"/>
          </a:p>
          <a:p>
            <a:r>
              <a:rPr lang="zh-CN" altLang="en-US" dirty="0"/>
              <a:t>前两行，得出快速排序的复杂度为</a:t>
            </a:r>
            <a:r>
              <a:rPr lang="en-US" dirty="0">
                <a:solidFill>
                  <a:srgbClr val="FF0000"/>
                </a:solidFill>
                <a:latin typeface="Times New Roman" pitchFamily="18" charset="0"/>
                <a:ea typeface="SimSun" pitchFamily="2" charset="-122"/>
                <a:cs typeface="Times New Roman" pitchFamily="18" charset="0"/>
                <a:sym typeface="Symbol"/>
              </a:rPr>
              <a:t></a:t>
            </a:r>
            <a:r>
              <a:rPr lang="en-US" dirty="0">
                <a:solidFill>
                  <a:srgbClr val="FF0000"/>
                </a:solidFill>
                <a:latin typeface="Times New Roman" pitchFamily="18" charset="0"/>
                <a:ea typeface="SimSun" pitchFamily="2" charset="-122"/>
                <a:cs typeface="Times New Roman" pitchFamily="18" charset="0"/>
              </a:rPr>
              <a:t>(</a:t>
            </a:r>
            <a:r>
              <a:rPr lang="en-US" i="1" dirty="0">
                <a:solidFill>
                  <a:srgbClr val="FF0000"/>
                </a:solidFill>
                <a:latin typeface="Times New Roman" pitchFamily="18" charset="0"/>
                <a:ea typeface="SimSun" pitchFamily="2" charset="-122"/>
                <a:cs typeface="Times New Roman" pitchFamily="18" charset="0"/>
              </a:rPr>
              <a:t>n</a:t>
            </a:r>
            <a:r>
              <a:rPr lang="en-US" sz="1600" baseline="30000" dirty="0">
                <a:solidFill>
                  <a:srgbClr val="FF0000"/>
                </a:solidFill>
                <a:latin typeface="Times New Roman" pitchFamily="18" charset="0"/>
                <a:ea typeface="SimSun" pitchFamily="2" charset="-122"/>
                <a:cs typeface="Times New Roman" pitchFamily="18" charset="0"/>
              </a:rPr>
              <a:t>2</a:t>
            </a:r>
            <a:r>
              <a:rPr lang="en-US" dirty="0">
                <a:solidFill>
                  <a:srgbClr val="FF0000"/>
                </a:solidFill>
                <a:latin typeface="Times New Roman" pitchFamily="18" charset="0"/>
                <a:ea typeface="SimSun" pitchFamily="2" charset="-122"/>
                <a:cs typeface="Times New Roman" pitchFamily="18" charset="0"/>
              </a:rPr>
              <a:t>)</a:t>
            </a:r>
            <a:r>
              <a:rPr lang="zh-CN" altLang="en-US" dirty="0">
                <a:solidFill>
                  <a:srgbClr val="FF0000"/>
                </a:solidFill>
                <a:latin typeface="Times New Roman" pitchFamily="18" charset="0"/>
                <a:ea typeface="SimSun" pitchFamily="2" charset="-122"/>
                <a:cs typeface="Times New Roman" pitchFamily="18" charset="0"/>
              </a:rPr>
              <a:t>，即，不低于</a:t>
            </a:r>
            <a:r>
              <a:rPr lang="en-US" i="1" dirty="0">
                <a:solidFill>
                  <a:srgbClr val="FF0000"/>
                </a:solidFill>
                <a:latin typeface="Times New Roman" pitchFamily="18" charset="0"/>
                <a:ea typeface="SimSun" pitchFamily="2" charset="-122"/>
                <a:cs typeface="Times New Roman" pitchFamily="18" charset="0"/>
              </a:rPr>
              <a:t>n</a:t>
            </a:r>
            <a:r>
              <a:rPr lang="en-US" sz="1600" baseline="30000" dirty="0">
                <a:solidFill>
                  <a:srgbClr val="FF0000"/>
                </a:solidFill>
                <a:latin typeface="Times New Roman" pitchFamily="18" charset="0"/>
                <a:ea typeface="SimSun" pitchFamily="2" charset="-122"/>
                <a:cs typeface="Times New Roman" pitchFamily="18" charset="0"/>
              </a:rPr>
              <a:t>2</a:t>
            </a:r>
            <a:r>
              <a:rPr lang="en-US" dirty="0">
                <a:solidFill>
                  <a:srgbClr val="FF0000"/>
                </a:solidFill>
                <a:latin typeface="Times New Roman" pitchFamily="18" charset="0"/>
                <a:ea typeface="SimSun" pitchFamily="2" charset="-122"/>
                <a:cs typeface="Times New Roman" pitchFamily="18" charset="0"/>
              </a:rPr>
              <a:t>. </a:t>
            </a:r>
            <a:r>
              <a:rPr lang="zh-CN" altLang="en-US" dirty="0">
                <a:solidFill>
                  <a:srgbClr val="FF0000"/>
                </a:solidFill>
                <a:latin typeface="Times New Roman" pitchFamily="18" charset="0"/>
                <a:ea typeface="SimSun" pitchFamily="2" charset="-122"/>
                <a:cs typeface="Times New Roman" pitchFamily="18" charset="0"/>
              </a:rPr>
              <a:t>那问题是，不低于</a:t>
            </a:r>
            <a:r>
              <a:rPr lang="en-US" i="1" dirty="0">
                <a:solidFill>
                  <a:srgbClr val="FF0000"/>
                </a:solidFill>
                <a:latin typeface="Times New Roman" pitchFamily="18" charset="0"/>
                <a:ea typeface="SimSun" pitchFamily="2" charset="-122"/>
                <a:cs typeface="Times New Roman" pitchFamily="18" charset="0"/>
              </a:rPr>
              <a:t>n</a:t>
            </a:r>
            <a:r>
              <a:rPr lang="en-US" sz="1600" baseline="30000" dirty="0">
                <a:solidFill>
                  <a:srgbClr val="FF0000"/>
                </a:solidFill>
                <a:latin typeface="Times New Roman" pitchFamily="18" charset="0"/>
                <a:ea typeface="SimSun" pitchFamily="2" charset="-122"/>
                <a:cs typeface="Times New Roman" pitchFamily="18" charset="0"/>
              </a:rPr>
              <a:t>2</a:t>
            </a:r>
            <a:r>
              <a:rPr lang="zh-CN" altLang="en-US" dirty="0">
                <a:solidFill>
                  <a:srgbClr val="FF0000"/>
                </a:solidFill>
                <a:latin typeface="Times New Roman" pitchFamily="18" charset="0"/>
                <a:ea typeface="SimSun" pitchFamily="2" charset="-122"/>
                <a:cs typeface="Times New Roman" pitchFamily="18" charset="0"/>
              </a:rPr>
              <a:t>，是否会更坏呢？ 定理</a:t>
            </a:r>
            <a:r>
              <a:rPr lang="en-US" altLang="zh-CN" dirty="0">
                <a:solidFill>
                  <a:srgbClr val="FF0000"/>
                </a:solidFill>
                <a:latin typeface="Times New Roman" pitchFamily="18" charset="0"/>
                <a:ea typeface="SimSun" pitchFamily="2" charset="-122"/>
                <a:cs typeface="Times New Roman" pitchFamily="18" charset="0"/>
              </a:rPr>
              <a:t>3.1</a:t>
            </a:r>
            <a:r>
              <a:rPr lang="zh-CN" altLang="en-US" dirty="0">
                <a:solidFill>
                  <a:srgbClr val="FF0000"/>
                </a:solidFill>
                <a:latin typeface="Times New Roman" pitchFamily="18" charset="0"/>
                <a:ea typeface="SimSun" pitchFamily="2" charset="-122"/>
                <a:cs typeface="Times New Roman" pitchFamily="18" charset="0"/>
              </a:rPr>
              <a:t>证明了不会了，</a:t>
            </a:r>
            <a:r>
              <a:rPr lang="en-US" i="1" dirty="0">
                <a:solidFill>
                  <a:srgbClr val="FF0000"/>
                </a:solidFill>
                <a:latin typeface="Times New Roman" pitchFamily="18" charset="0"/>
                <a:ea typeface="SimSun" pitchFamily="2" charset="-122"/>
                <a:cs typeface="Times New Roman" pitchFamily="18" charset="0"/>
              </a:rPr>
              <a:t>n</a:t>
            </a:r>
            <a:r>
              <a:rPr lang="en-US" sz="1600" baseline="30000" dirty="0">
                <a:solidFill>
                  <a:srgbClr val="FF0000"/>
                </a:solidFill>
                <a:latin typeface="Times New Roman" pitchFamily="18" charset="0"/>
                <a:ea typeface="SimSun" pitchFamily="2" charset="-122"/>
                <a:cs typeface="Times New Roman" pitchFamily="18" charset="0"/>
              </a:rPr>
              <a:t>2</a:t>
            </a:r>
            <a:r>
              <a:rPr lang="zh-CN" altLang="en-US" dirty="0">
                <a:solidFill>
                  <a:srgbClr val="FF0000"/>
                </a:solidFill>
                <a:latin typeface="Times New Roman" pitchFamily="18" charset="0"/>
                <a:ea typeface="SimSun" pitchFamily="2" charset="-122"/>
                <a:cs typeface="Times New Roman" pitchFamily="18" charset="0"/>
              </a:rPr>
              <a:t>就是最坏情况。</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32</a:t>
            </a:fld>
            <a:endParaRPr lang="en-US"/>
          </a:p>
        </p:txBody>
      </p:sp>
    </p:spTree>
    <p:extLst>
      <p:ext uri="{BB962C8B-B14F-4D97-AF65-F5344CB8AC3E}">
        <p14:creationId xmlns:p14="http://schemas.microsoft.com/office/powerpoint/2010/main" val="167396997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33</a:t>
            </a:fld>
            <a:endParaRPr lang="en-US"/>
          </a:p>
        </p:txBody>
      </p:sp>
    </p:spTree>
    <p:extLst>
      <p:ext uri="{BB962C8B-B14F-4D97-AF65-F5344CB8AC3E}">
        <p14:creationId xmlns:p14="http://schemas.microsoft.com/office/powerpoint/2010/main" val="12369598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排序过程中，任何两个元素最多只会比较一次，因此，求了</a:t>
            </a:r>
            <a:r>
              <a:rPr lang="en-US" sz="1100" i="1" dirty="0" err="1"/>
              <a:t>X</a:t>
            </a:r>
            <a:r>
              <a:rPr lang="en-US" sz="1200" i="1" baseline="-15000" dirty="0" err="1"/>
              <a:t>ij</a:t>
            </a:r>
            <a:r>
              <a:rPr lang="en-US" sz="1100" dirty="0"/>
              <a:t> </a:t>
            </a:r>
            <a:r>
              <a:rPr lang="zh-CN" altLang="en-US" dirty="0"/>
              <a:t>，就不用再求</a:t>
            </a:r>
            <a:r>
              <a:rPr lang="en-US" sz="1100" i="1" dirty="0" err="1"/>
              <a:t>X</a:t>
            </a:r>
            <a:r>
              <a:rPr lang="en-US" sz="1200" i="1" baseline="-15000" dirty="0" err="1"/>
              <a:t>i</a:t>
            </a:r>
            <a:r>
              <a:rPr lang="en-US" altLang="zh-CN" sz="1200" i="1" baseline="-15000" dirty="0" err="1"/>
              <a:t>i</a:t>
            </a:r>
            <a:r>
              <a:rPr lang="zh-CN" altLang="en-US" sz="1100" dirty="0"/>
              <a:t>了</a:t>
            </a:r>
            <a:r>
              <a:rPr lang="en-US" altLang="zh-CN" sz="1100" dirty="0"/>
              <a:t>…</a:t>
            </a:r>
            <a:r>
              <a:rPr lang="zh-CN" altLang="en-US" sz="1100" dirty="0"/>
              <a:t>这从求期望的式子里的下标范围，可以看出来</a:t>
            </a:r>
            <a:r>
              <a:rPr lang="en-US" altLang="zh-CN" sz="1100"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34</a:t>
            </a:fld>
            <a:endParaRPr lang="en-US"/>
          </a:p>
        </p:txBody>
      </p:sp>
    </p:spTree>
    <p:extLst>
      <p:ext uri="{BB962C8B-B14F-4D97-AF65-F5344CB8AC3E}">
        <p14:creationId xmlns:p14="http://schemas.microsoft.com/office/powerpoint/2010/main" val="5042099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注：根据上一页定义，</a:t>
            </a:r>
            <a:r>
              <a:rPr lang="en-US" altLang="zh-CN" dirty="0"/>
              <a:t>Zij</a:t>
            </a:r>
            <a:r>
              <a:rPr lang="zh-CN" altLang="en-US" dirty="0"/>
              <a:t>是一个已经排好序的子序列，序号从</a:t>
            </a:r>
            <a:r>
              <a:rPr lang="en-US" altLang="zh-CN" dirty="0" err="1"/>
              <a:t>i</a:t>
            </a:r>
            <a:r>
              <a:rPr lang="zh-CN" altLang="en-US" dirty="0"/>
              <a:t>到</a:t>
            </a:r>
            <a:r>
              <a:rPr lang="en-US" altLang="zh-CN" dirty="0"/>
              <a:t>j</a:t>
            </a:r>
            <a:r>
              <a:rPr lang="zh-CN" altLang="en-US" dirty="0"/>
              <a:t>；</a:t>
            </a:r>
            <a:r>
              <a:rPr lang="en-US" altLang="zh-CN" dirty="0"/>
              <a:t>z_{i+1}</a:t>
            </a:r>
            <a:r>
              <a:rPr lang="zh-CN" altLang="en-US" dirty="0"/>
              <a:t>， </a:t>
            </a:r>
            <a:r>
              <a:rPr lang="en-US" altLang="zh-CN" dirty="0"/>
              <a:t>z_{i+2},…, z_{j-1}</a:t>
            </a:r>
            <a:r>
              <a:rPr lang="zh-CN" altLang="en-US" dirty="0"/>
              <a:t>是</a:t>
            </a:r>
            <a:r>
              <a:rPr lang="en-US" altLang="zh-CN" dirty="0" err="1"/>
              <a:t>z_i</a:t>
            </a:r>
            <a:r>
              <a:rPr lang="zh-CN" altLang="en-US" dirty="0"/>
              <a:t>和</a:t>
            </a:r>
            <a:r>
              <a:rPr lang="en-US" altLang="zh-CN" dirty="0" err="1"/>
              <a:t>z_j</a:t>
            </a:r>
            <a:r>
              <a:rPr lang="zh-CN" altLang="en-US" dirty="0"/>
              <a:t>之间的元素</a:t>
            </a:r>
            <a:r>
              <a:rPr lang="en-US" altLang="zh-CN" dirty="0"/>
              <a:t>…</a:t>
            </a:r>
            <a:r>
              <a:rPr lang="zh-CN" altLang="en-US" dirty="0"/>
              <a:t>这个序列是客观存在的，不管在排序过程中我们知道不知道这个序列是什么，它都影响着</a:t>
            </a:r>
            <a:r>
              <a:rPr kumimoji="0" lang="en-US" altLang="zh-CN" sz="1200" b="0" i="1" u="none" strike="noStrike" cap="none" normalizeH="0" baseline="0" dirty="0" err="1">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P</a:t>
            </a:r>
            <a:r>
              <a:rPr kumimoji="0" lang="en-US" altLang="zh-CN" sz="1600" b="0" i="1" u="none" strike="noStrike" cap="none" normalizeH="0" baseline="-15000" dirty="0" err="1">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r</a:t>
            </a:r>
            <a:r>
              <a:rPr kumimoji="0" lang="en-US" altLang="zh-CN" sz="1200" b="0" i="0" u="none" strike="noStrike" cap="none" normalizeH="0" baseline="0" dirty="0">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sz="1800" i="1" baseline="-25000" dirty="0" err="1">
                <a:latin typeface="Times New Roman" panose="02020603050405020304" pitchFamily="18" charset="0"/>
                <a:cs typeface="Times New Roman" panose="02020603050405020304" pitchFamily="18" charset="0"/>
              </a:rPr>
              <a:t>i</a:t>
            </a:r>
            <a:r>
              <a:rPr kumimoji="0" lang="en-US" altLang="zh-CN" sz="12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 compared with </a:t>
            </a:r>
            <a:r>
              <a:rPr kumimoji="0" lang="en-US" altLang="zh-CN" sz="12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1800" i="1" baseline="-15000" dirty="0" err="1">
                <a:latin typeface="Times New Roman" panose="02020603050405020304" pitchFamily="18" charset="0"/>
                <a:cs typeface="Times New Roman" panose="02020603050405020304" pitchFamily="18" charset="0"/>
              </a:rPr>
              <a:t>j</a:t>
            </a:r>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dirty="0"/>
              <a:t>的值。</a:t>
            </a:r>
            <a:endParaRPr lang="en-US" altLang="zh-CN" dirty="0"/>
          </a:p>
          <a:p>
            <a:endParaRPr lang="en-US" altLang="zh-CN" dirty="0"/>
          </a:p>
          <a:p>
            <a:r>
              <a:rPr lang="zh-CN" altLang="en-US" dirty="0"/>
              <a:t>求解</a:t>
            </a:r>
            <a:r>
              <a:rPr lang="en-US" altLang="zh-CN" dirty="0"/>
              <a:t>E(X)</a:t>
            </a:r>
            <a:r>
              <a:rPr lang="zh-CN" altLang="en-US" dirty="0"/>
              <a:t>第二步中，相当于求和号的取值范围从</a:t>
            </a:r>
            <a:r>
              <a:rPr lang="en-US" altLang="zh-CN" dirty="0"/>
              <a:t>j = </a:t>
            </a:r>
            <a:r>
              <a:rPr lang="en-US" altLang="zh-CN" dirty="0" err="1"/>
              <a:t>i</a:t>
            </a:r>
            <a:r>
              <a:rPr lang="en-US" altLang="zh-CN" dirty="0"/>
              <a:t> +1 =&gt; n</a:t>
            </a:r>
            <a:r>
              <a:rPr lang="zh-CN" altLang="en-US" dirty="0"/>
              <a:t>变成了 </a:t>
            </a:r>
            <a:r>
              <a:rPr lang="en-US" altLang="zh-CN" dirty="0"/>
              <a:t>(j-</a:t>
            </a:r>
            <a:r>
              <a:rPr lang="en-US" altLang="zh-CN" dirty="0" err="1"/>
              <a:t>i</a:t>
            </a:r>
            <a:r>
              <a:rPr lang="en-US" altLang="zh-CN" dirty="0"/>
              <a:t>) = 1 =&gt; n- </a:t>
            </a:r>
            <a:r>
              <a:rPr lang="en-US" altLang="zh-CN" dirty="0" err="1"/>
              <a:t>i</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36</a:t>
            </a:fld>
            <a:endParaRPr lang="en-US"/>
          </a:p>
        </p:txBody>
      </p:sp>
    </p:spTree>
    <p:extLst>
      <p:ext uri="{BB962C8B-B14F-4D97-AF65-F5344CB8AC3E}">
        <p14:creationId xmlns:p14="http://schemas.microsoft.com/office/powerpoint/2010/main" val="26687582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37</a:t>
            </a:fld>
            <a:endParaRPr lang="en-US"/>
          </a:p>
        </p:txBody>
      </p:sp>
    </p:spTree>
    <p:extLst>
      <p:ext uri="{BB962C8B-B14F-4D97-AF65-F5344CB8AC3E}">
        <p14:creationId xmlns:p14="http://schemas.microsoft.com/office/powerpoint/2010/main" val="12985584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说明图中，即使</a:t>
            </a:r>
            <a:r>
              <a:rPr lang="en-US" altLang="zh-CN" dirty="0"/>
              <a:t>A[k]</a:t>
            </a:r>
            <a:r>
              <a:rPr lang="zh-CN" altLang="en-US" dirty="0"/>
              <a:t>保持原位，也需要一次比较，这是肯定的。</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最后两步的比较次数都是</a:t>
            </a:r>
            <a:r>
              <a:rPr lang="en-US" altLang="zh-CN" dirty="0"/>
              <a:t>k-1</a:t>
            </a:r>
            <a:r>
              <a:rPr lang="zh-CN" altLang="en-US" dirty="0"/>
              <a:t>，这是因为“第</a:t>
            </a:r>
            <a:r>
              <a:rPr lang="en-US" altLang="zh-CN" dirty="0"/>
              <a:t>7-10</a:t>
            </a:r>
            <a:r>
              <a:rPr lang="zh-CN" altLang="en-US" dirty="0"/>
              <a:t>行的</a:t>
            </a:r>
            <a:r>
              <a:rPr lang="en-US" altLang="zh-CN" dirty="0"/>
              <a:t>while</a:t>
            </a:r>
            <a:r>
              <a:rPr lang="zh-CN" altLang="en-US" dirty="0"/>
              <a:t>循环是在问，前一位（即</a:t>
            </a:r>
            <a:r>
              <a:rPr lang="en-US" altLang="zh-CN" dirty="0"/>
              <a:t>A[j]</a:t>
            </a:r>
            <a:r>
              <a:rPr lang="zh-CN" altLang="en-US" dirty="0"/>
              <a:t>，从</a:t>
            </a:r>
            <a:r>
              <a:rPr lang="en-US" altLang="zh-CN" dirty="0"/>
              <a:t>j=k-1</a:t>
            </a:r>
            <a:r>
              <a:rPr lang="zh-CN" altLang="en-US" dirty="0"/>
              <a:t>开始），是否需要右移（即：满足</a:t>
            </a:r>
            <a:r>
              <a:rPr lang="en-US" altLang="zh-CN" dirty="0"/>
              <a:t>&gt;x</a:t>
            </a:r>
            <a:r>
              <a:rPr lang="zh-CN" altLang="en-US" dirty="0"/>
              <a:t>的条件）。”，而在倒数第一步，即：</a:t>
            </a:r>
            <a:r>
              <a:rPr lang="en-US" altLang="zh-CN" dirty="0"/>
              <a:t>j=0</a:t>
            </a:r>
            <a:r>
              <a:rPr lang="zh-CN" altLang="en-US" dirty="0"/>
              <a:t>时，第七行的</a:t>
            </a:r>
            <a:r>
              <a:rPr lang="en-US" altLang="zh-CN" dirty="0"/>
              <a:t>while</a:t>
            </a:r>
            <a:r>
              <a:rPr lang="zh-CN" altLang="en-US" dirty="0"/>
              <a:t>将不会有比较发生，而是由于</a:t>
            </a:r>
            <a:r>
              <a:rPr lang="en-US" altLang="zh-CN" dirty="0"/>
              <a:t>j</a:t>
            </a:r>
            <a:r>
              <a:rPr lang="zh-CN" altLang="en-US" dirty="0"/>
              <a:t>不满足大于</a:t>
            </a:r>
            <a:r>
              <a:rPr lang="en-US" altLang="zh-CN" dirty="0"/>
              <a:t>0</a:t>
            </a:r>
            <a:r>
              <a:rPr lang="zh-CN" altLang="en-US" dirty="0"/>
              <a:t>的条件而</a:t>
            </a:r>
            <a:r>
              <a:rPr lang="en-US" altLang="zh-CN" dirty="0"/>
              <a:t>quit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将最后一步 </a:t>
            </a:r>
            <a:r>
              <a:rPr lang="en-US" altLang="zh-CN" dirty="0"/>
              <a:t>k-1</a:t>
            </a:r>
            <a:r>
              <a:rPr lang="zh-CN" altLang="en-US" dirty="0"/>
              <a:t>看成</a:t>
            </a:r>
            <a:r>
              <a:rPr lang="en-US" altLang="zh-CN" dirty="0"/>
              <a:t>k,</a:t>
            </a:r>
            <a:r>
              <a:rPr lang="zh-CN" altLang="en-US" dirty="0"/>
              <a:t>不影响算法的渐进复杂性。</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5</a:t>
            </a:fld>
            <a:endParaRPr lang="en-US"/>
          </a:p>
        </p:txBody>
      </p:sp>
    </p:spTree>
    <p:extLst>
      <p:ext uri="{BB962C8B-B14F-4D97-AF65-F5344CB8AC3E}">
        <p14:creationId xmlns:p14="http://schemas.microsoft.com/office/powerpoint/2010/main" val="8617613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表中最后一列的值为</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暗含的系数的值</a:t>
            </a:r>
            <a:r>
              <a:rPr lang="en-US" altLang="zh-CN" dirty="0">
                <a:latin typeface="Times New Roman" pitchFamily="18" charset="0"/>
                <a:cs typeface="Times New Roman" pitchFamily="18" charset="0"/>
              </a:rPr>
              <a:t>.</a:t>
            </a:r>
          </a:p>
          <a:p>
            <a:endParaRPr lang="en-US" dirty="0">
              <a:latin typeface="Times New Roman" pitchFamily="18" charset="0"/>
              <a:cs typeface="Times New Roman" pitchFamily="18" charset="0"/>
            </a:endParaRPr>
          </a:p>
          <a:p>
            <a:r>
              <a:rPr lang="zh-CN" altLang="en-US" dirty="0"/>
              <a:t>表中，堆排序的最好情况发生于原堆中，所有数值都相等时，</a:t>
            </a:r>
            <a:r>
              <a:rPr lang="zh-CN" altLang="en-US" b="0" i="0" dirty="0">
                <a:solidFill>
                  <a:srgbClr val="121212"/>
                </a:solidFill>
                <a:effectLst/>
                <a:latin typeface="-apple-system"/>
              </a:rPr>
              <a:t>此时</a:t>
            </a:r>
            <a:r>
              <a:rPr lang="en-US" b="0" i="0" dirty="0" err="1">
                <a:solidFill>
                  <a:srgbClr val="121212"/>
                </a:solidFill>
                <a:effectLst/>
                <a:latin typeface="-apple-system"/>
              </a:rPr>
              <a:t>heapify</a:t>
            </a:r>
            <a:r>
              <a:rPr lang="zh-CN" altLang="en-US" b="0" i="0" dirty="0">
                <a:solidFill>
                  <a:srgbClr val="121212"/>
                </a:solidFill>
                <a:effectLst/>
                <a:latin typeface="-apple-system"/>
              </a:rPr>
              <a:t>由于不用调整，每次复杂度是</a:t>
            </a:r>
            <a:r>
              <a:rPr lang="en-US" b="0" i="0" dirty="0">
                <a:solidFill>
                  <a:srgbClr val="121212"/>
                </a:solidFill>
                <a:effectLst/>
                <a:latin typeface="-apple-system"/>
              </a:rPr>
              <a:t>O(1)，</a:t>
            </a:r>
            <a:r>
              <a:rPr lang="zh-CN" altLang="en-US" b="0" i="0" dirty="0">
                <a:solidFill>
                  <a:srgbClr val="121212"/>
                </a:solidFill>
                <a:effectLst/>
                <a:latin typeface="-apple-system"/>
              </a:rPr>
              <a:t>所以总共也是</a:t>
            </a:r>
            <a:r>
              <a:rPr lang="en-US" b="0" i="0" dirty="0">
                <a:solidFill>
                  <a:srgbClr val="121212"/>
                </a:solidFill>
                <a:effectLst/>
                <a:latin typeface="-apple-system"/>
              </a:rPr>
              <a:t>O(n)…</a:t>
            </a:r>
            <a:r>
              <a:rPr lang="zh-CN" altLang="en-US" b="0" i="0" dirty="0">
                <a:solidFill>
                  <a:srgbClr val="121212"/>
                </a:solidFill>
                <a:effectLst/>
                <a:latin typeface="-apple-system"/>
              </a:rPr>
              <a:t>这种情况其实意义不大</a:t>
            </a:r>
            <a:r>
              <a:rPr lang="en-US" altLang="zh-CN" b="0" i="0" dirty="0">
                <a:solidFill>
                  <a:srgbClr val="121212"/>
                </a:solidFill>
                <a:effectLst/>
                <a:latin typeface="-apple-system"/>
              </a:rPr>
              <a:t>.</a:t>
            </a:r>
          </a:p>
          <a:p>
            <a:endParaRPr lang="en-US" b="0" i="0" dirty="0">
              <a:solidFill>
                <a:srgbClr val="121212"/>
              </a:solidFill>
              <a:effectLst/>
              <a:latin typeface="-apple-system"/>
            </a:endParaRPr>
          </a:p>
          <a:p>
            <a:r>
              <a:rPr lang="zh-CN" altLang="en-US" dirty="0"/>
              <a:t>堆排序和快速排序都不是稳定排序，这是因为其执行过程中，都发生了与元素数值大小无关的位置交换。</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38</a:t>
            </a:fld>
            <a:endParaRPr lang="en-US"/>
          </a:p>
        </p:txBody>
      </p:sp>
    </p:spTree>
    <p:extLst>
      <p:ext uri="{BB962C8B-B14F-4D97-AF65-F5344CB8AC3E}">
        <p14:creationId xmlns:p14="http://schemas.microsoft.com/office/powerpoint/2010/main" val="1483679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Times New Roman" panose="02020603050405020304" pitchFamily="18" charset="0"/>
                <a:ea typeface="宋体" panose="02010600030101010101" pitchFamily="2" charset="-122"/>
              </a:rPr>
              <a:t>如果采用归并排序来合并的话，最坏复杂度可以为</a:t>
            </a:r>
            <a:r>
              <a:rPr lang="en-US" altLang="zh-CN" sz="1200" i="1" dirty="0">
                <a:solidFill>
                  <a:schemeClr val="tx1"/>
                </a:solidFill>
                <a:sym typeface="+mn-ea"/>
              </a:rPr>
              <a:t>O</a:t>
            </a:r>
            <a:r>
              <a:rPr lang="en-US" altLang="zh-CN" sz="1200" dirty="0">
                <a:solidFill>
                  <a:schemeClr val="tx1"/>
                </a:solidFill>
                <a:sym typeface="+mn-ea"/>
              </a:rPr>
              <a:t>(</a:t>
            </a:r>
            <a:r>
              <a:rPr lang="en-US" altLang="zh-CN" sz="1200" i="1" dirty="0" err="1">
                <a:solidFill>
                  <a:schemeClr val="tx1"/>
                </a:solidFill>
                <a:sym typeface="+mn-ea"/>
              </a:rPr>
              <a:t>nk</a:t>
            </a:r>
            <a:r>
              <a:rPr lang="en-US" altLang="zh-CN" sz="1200" dirty="0">
                <a:solidFill>
                  <a:schemeClr val="tx1"/>
                </a:solidFill>
                <a:sym typeface="+mn-ea"/>
              </a:rPr>
              <a:t>)</a:t>
            </a:r>
            <a:r>
              <a:rPr lang="zh-CN" altLang="en-US" sz="1200" dirty="0">
                <a:solidFill>
                  <a:schemeClr val="tx1"/>
                </a:solidFill>
                <a:sym typeface="+mn-ea"/>
              </a:rPr>
              <a:t>，例如，其中一个子序列长度为</a:t>
            </a:r>
            <a:r>
              <a:rPr lang="en-US" altLang="zh-CN" sz="1200" i="1" dirty="0">
                <a:solidFill>
                  <a:schemeClr val="tx1"/>
                </a:solidFill>
                <a:sym typeface="+mn-ea"/>
              </a:rPr>
              <a:t>n</a:t>
            </a:r>
            <a:r>
              <a:rPr lang="en-US" altLang="zh-CN" sz="1200" dirty="0">
                <a:solidFill>
                  <a:schemeClr val="tx1"/>
                </a:solidFill>
                <a:sym typeface="+mn-ea"/>
              </a:rPr>
              <a:t>-</a:t>
            </a:r>
            <a:r>
              <a:rPr lang="en-US" altLang="zh-CN" sz="1200" i="1" dirty="0">
                <a:solidFill>
                  <a:schemeClr val="tx1"/>
                </a:solidFill>
                <a:sym typeface="+mn-ea"/>
              </a:rPr>
              <a:t>k</a:t>
            </a:r>
            <a:r>
              <a:rPr lang="en-US" altLang="zh-CN" sz="1200" dirty="0">
                <a:solidFill>
                  <a:schemeClr val="tx1"/>
                </a:solidFill>
                <a:sym typeface="+mn-ea"/>
              </a:rPr>
              <a:t>+1</a:t>
            </a:r>
            <a:r>
              <a:rPr lang="zh-CN" altLang="en-US" sz="1200" dirty="0">
                <a:solidFill>
                  <a:schemeClr val="tx1"/>
                </a:solidFill>
                <a:sym typeface="+mn-ea"/>
              </a:rPr>
              <a:t>，另外</a:t>
            </a:r>
            <a:r>
              <a:rPr lang="en-US" altLang="zh-CN" sz="1200" i="1" dirty="0">
                <a:solidFill>
                  <a:schemeClr val="tx1"/>
                </a:solidFill>
                <a:sym typeface="+mn-ea"/>
              </a:rPr>
              <a:t>k</a:t>
            </a:r>
            <a:r>
              <a:rPr lang="en-US" altLang="zh-CN" sz="1200" dirty="0">
                <a:solidFill>
                  <a:schemeClr val="tx1"/>
                </a:solidFill>
                <a:sym typeface="+mn-ea"/>
              </a:rPr>
              <a:t>-1</a:t>
            </a:r>
            <a:r>
              <a:rPr lang="zh-CN" altLang="en-US" sz="1200" dirty="0">
                <a:solidFill>
                  <a:schemeClr val="tx1"/>
                </a:solidFill>
                <a:sym typeface="+mn-ea"/>
              </a:rPr>
              <a:t>个子序列长度都是</a:t>
            </a:r>
            <a:r>
              <a:rPr lang="en-US" altLang="zh-CN" sz="1200" dirty="0">
                <a:solidFill>
                  <a:schemeClr val="tx1"/>
                </a:solidFill>
                <a:sym typeface="+mn-ea"/>
              </a:rPr>
              <a:t>1</a:t>
            </a:r>
            <a:r>
              <a:rPr lang="zh-CN" altLang="en-US" sz="1200" dirty="0">
                <a:solidFill>
                  <a:schemeClr val="tx1"/>
                </a:solidFill>
                <a:sym typeface="+mn-ea"/>
              </a:rPr>
              <a:t>，但后</a:t>
            </a:r>
            <a:r>
              <a:rPr lang="en-US" altLang="zh-CN" sz="1200" dirty="0">
                <a:solidFill>
                  <a:schemeClr val="tx1"/>
                </a:solidFill>
                <a:sym typeface="+mn-ea"/>
              </a:rPr>
              <a:t>k-1</a:t>
            </a:r>
            <a:r>
              <a:rPr lang="zh-CN" altLang="en-US" sz="1200" dirty="0">
                <a:solidFill>
                  <a:schemeClr val="tx1"/>
                </a:solidFill>
                <a:sym typeface="+mn-ea"/>
              </a:rPr>
              <a:t>个子序列里的元素值都大于第一个子序列的所有的值</a:t>
            </a:r>
            <a:r>
              <a:rPr lang="en-US" altLang="zh-CN" sz="1200" dirty="0">
                <a:solidFill>
                  <a:schemeClr val="tx1"/>
                </a:solidFill>
                <a:sym typeface="+mn-ea"/>
              </a:rPr>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39</a:t>
            </a:fld>
            <a:endParaRPr lang="en-US"/>
          </a:p>
        </p:txBody>
      </p:sp>
    </p:spTree>
    <p:extLst>
      <p:ext uri="{BB962C8B-B14F-4D97-AF65-F5344CB8AC3E}">
        <p14:creationId xmlns:p14="http://schemas.microsoft.com/office/powerpoint/2010/main" val="2738384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4D4D4D"/>
                </a:solidFill>
                <a:latin typeface="宋体" panose="02010600030101010101" pitchFamily="2" charset="-122"/>
                <a:ea typeface="宋体" panose="02010600030101010101" pitchFamily="2" charset="-122"/>
              </a:rPr>
              <a:t>从一个键（</a:t>
            </a:r>
            <a:r>
              <a:rPr lang="en-US" altLang="zh-CN" dirty="0">
                <a:solidFill>
                  <a:srgbClr val="4D4D4D"/>
                </a:solidFill>
                <a:latin typeface="宋体" panose="02010600030101010101" pitchFamily="2" charset="-122"/>
                <a:ea typeface="宋体" panose="02010600030101010101" pitchFamily="2" charset="-122"/>
              </a:rPr>
              <a:t>key</a:t>
            </a:r>
            <a:r>
              <a:rPr lang="zh-CN" altLang="en-US" dirty="0">
                <a:solidFill>
                  <a:srgbClr val="4D4D4D"/>
                </a:solidFill>
                <a:latin typeface="宋体" panose="02010600030101010101" pitchFamily="2" charset="-122"/>
                <a:ea typeface="宋体" panose="02010600030101010101" pitchFamily="2" charset="-122"/>
              </a:rPr>
              <a:t>）上排序 </a:t>
            </a:r>
            <a:r>
              <a:rPr lang="en-US" altLang="zh-CN" dirty="0">
                <a:solidFill>
                  <a:srgbClr val="4D4D4D"/>
                </a:solidFill>
                <a:latin typeface="宋体" panose="02010600030101010101" pitchFamily="2" charset="-122"/>
                <a:ea typeface="宋体" panose="02010600030101010101" pitchFamily="2" charset="-122"/>
              </a:rPr>
              <a:t>=&gt; </a:t>
            </a:r>
            <a:r>
              <a:rPr lang="zh-CN" altLang="en-US" dirty="0">
                <a:solidFill>
                  <a:srgbClr val="4D4D4D"/>
                </a:solidFill>
                <a:latin typeface="宋体" panose="02010600030101010101" pitchFamily="2" charset="-122"/>
                <a:ea typeface="宋体" panose="02010600030101010101" pitchFamily="2" charset="-122"/>
              </a:rPr>
              <a:t>从某一个维度上排序</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6</a:t>
            </a:fld>
            <a:endParaRPr lang="en-US"/>
          </a:p>
        </p:txBody>
      </p:sp>
    </p:spTree>
    <p:extLst>
      <p:ext uri="{BB962C8B-B14F-4D97-AF65-F5344CB8AC3E}">
        <p14:creationId xmlns:p14="http://schemas.microsoft.com/office/powerpoint/2010/main" val="945259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就地</a:t>
            </a:r>
            <a:r>
              <a:rPr lang="en-US" altLang="zh-CN" dirty="0"/>
              <a:t>=</a:t>
            </a:r>
            <a:r>
              <a:rPr lang="zh-CN" altLang="en-US" dirty="0"/>
              <a:t>原地</a:t>
            </a:r>
            <a:r>
              <a:rPr lang="en-US" altLang="zh-CN" dirty="0"/>
              <a:t>.</a:t>
            </a:r>
          </a:p>
          <a:p>
            <a:endParaRPr lang="en-US" dirty="0"/>
          </a:p>
          <a:p>
            <a:r>
              <a:rPr lang="zh-CN" altLang="en-US" b="0" i="0" dirty="0">
                <a:solidFill>
                  <a:srgbClr val="4D4D4D"/>
                </a:solidFill>
                <a:effectLst/>
                <a:latin typeface="-apple-system"/>
              </a:rPr>
              <a:t>选择排序不是稳定排序算法：比如原序列为</a:t>
            </a:r>
            <a:r>
              <a:rPr lang="en-US" altLang="zh-CN" b="0" i="0" dirty="0">
                <a:solidFill>
                  <a:srgbClr val="4D4D4D"/>
                </a:solidFill>
                <a:effectLst/>
                <a:latin typeface="-apple-system"/>
              </a:rPr>
              <a:t>4 8 4 2 9</a:t>
            </a:r>
            <a:r>
              <a:rPr lang="zh-CN" altLang="en-US" b="0" i="0" dirty="0">
                <a:solidFill>
                  <a:srgbClr val="4D4D4D"/>
                </a:solidFill>
                <a:effectLst/>
                <a:latin typeface="-apple-system"/>
              </a:rPr>
              <a:t>，我们知道第一遍选择第</a:t>
            </a:r>
            <a:r>
              <a:rPr lang="en-US" altLang="zh-CN" b="0" i="0" dirty="0">
                <a:solidFill>
                  <a:srgbClr val="4D4D4D"/>
                </a:solidFill>
                <a:effectLst/>
                <a:latin typeface="-apple-system"/>
              </a:rPr>
              <a:t>1</a:t>
            </a:r>
            <a:r>
              <a:rPr lang="zh-CN" altLang="en-US" b="0" i="0" dirty="0">
                <a:solidFill>
                  <a:srgbClr val="4D4D4D"/>
                </a:solidFill>
                <a:effectLst/>
                <a:latin typeface="-apple-system"/>
              </a:rPr>
              <a:t>个元素</a:t>
            </a:r>
            <a:r>
              <a:rPr lang="en-US" altLang="zh-CN" b="0" i="0" dirty="0">
                <a:solidFill>
                  <a:srgbClr val="4D4D4D"/>
                </a:solidFill>
                <a:effectLst/>
                <a:latin typeface="-apple-system"/>
              </a:rPr>
              <a:t>4</a:t>
            </a:r>
            <a:r>
              <a:rPr lang="zh-CN" altLang="en-US" b="0" i="0" dirty="0">
                <a:solidFill>
                  <a:srgbClr val="4D4D4D"/>
                </a:solidFill>
                <a:effectLst/>
                <a:latin typeface="-apple-system"/>
              </a:rPr>
              <a:t>会和</a:t>
            </a:r>
            <a:r>
              <a:rPr lang="en-US" altLang="zh-CN" b="0" i="0" dirty="0">
                <a:solidFill>
                  <a:srgbClr val="4D4D4D"/>
                </a:solidFill>
                <a:effectLst/>
                <a:latin typeface="-apple-system"/>
              </a:rPr>
              <a:t>2</a:t>
            </a:r>
            <a:r>
              <a:rPr lang="zh-CN" altLang="en-US" b="0" i="0" dirty="0">
                <a:solidFill>
                  <a:srgbClr val="4D4D4D"/>
                </a:solidFill>
                <a:effectLst/>
                <a:latin typeface="-apple-system"/>
              </a:rPr>
              <a:t>交换，那么原序列中</a:t>
            </a:r>
            <a:r>
              <a:rPr lang="en-US" altLang="zh-CN" b="0" i="0" dirty="0">
                <a:solidFill>
                  <a:srgbClr val="4D4D4D"/>
                </a:solidFill>
                <a:effectLst/>
                <a:latin typeface="-apple-system"/>
              </a:rPr>
              <a:t>2</a:t>
            </a:r>
            <a:r>
              <a:rPr lang="zh-CN" altLang="en-US" b="0" i="0" dirty="0">
                <a:solidFill>
                  <a:srgbClr val="4D4D4D"/>
                </a:solidFill>
                <a:effectLst/>
                <a:latin typeface="-apple-system"/>
              </a:rPr>
              <a:t>个</a:t>
            </a:r>
            <a:r>
              <a:rPr lang="en-US" altLang="zh-CN" b="0" i="0" dirty="0">
                <a:solidFill>
                  <a:srgbClr val="4D4D4D"/>
                </a:solidFill>
                <a:effectLst/>
                <a:latin typeface="-apple-system"/>
              </a:rPr>
              <a:t>4</a:t>
            </a:r>
            <a:r>
              <a:rPr lang="zh-CN" altLang="en-US" b="0" i="0" dirty="0">
                <a:solidFill>
                  <a:srgbClr val="4D4D4D"/>
                </a:solidFill>
                <a:effectLst/>
                <a:latin typeface="-apple-system"/>
              </a:rPr>
              <a:t>的相对前后顺序就被破坏了，因此，选择排序不是稳定排序算法</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7</a:t>
            </a:fld>
            <a:endParaRPr lang="en-US"/>
          </a:p>
        </p:txBody>
      </p:sp>
    </p:spTree>
    <p:extLst>
      <p:ext uri="{BB962C8B-B14F-4D97-AF65-F5344CB8AC3E}">
        <p14:creationId xmlns:p14="http://schemas.microsoft.com/office/powerpoint/2010/main" val="26569630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节点圆圈旁边的数字是其数组下标，圆圈里面的数字是其数值</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9</a:t>
            </a:fld>
            <a:endParaRPr lang="en-US"/>
          </a:p>
        </p:txBody>
      </p:sp>
    </p:spTree>
    <p:extLst>
      <p:ext uri="{BB962C8B-B14F-4D97-AF65-F5344CB8AC3E}">
        <p14:creationId xmlns:p14="http://schemas.microsoft.com/office/powerpoint/2010/main" val="1211641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$largest$</a:t>
            </a:r>
            <a:r>
              <a:rPr lang="zh-CN" altLang="en-US" dirty="0"/>
              <a:t>记的是元素对应的数组下标，不是元素的值</a:t>
            </a:r>
            <a:r>
              <a:rPr lang="en-US" altLang="zh-CN" dirty="0"/>
              <a:t>.</a:t>
            </a:r>
            <a:endParaRPr lang="zh-CN" alt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10</a:t>
            </a:fld>
            <a:endParaRPr lang="en-US"/>
          </a:p>
        </p:txBody>
      </p:sp>
    </p:spTree>
    <p:extLst>
      <p:ext uri="{BB962C8B-B14F-4D97-AF65-F5344CB8AC3E}">
        <p14:creationId xmlns:p14="http://schemas.microsoft.com/office/powerpoint/2010/main" val="2490782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b="1" dirty="0">
                <a:latin typeface="Times New Roman" pitchFamily="18" charset="0"/>
                <a:cs typeface="Times New Roman" pitchFamily="18" charset="0"/>
              </a:rPr>
              <a:t>Build-Max-Heap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首先在数组中的元素之间建立堆关系</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通过分治递归方式</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，然后调用</a:t>
            </a:r>
            <a:r>
              <a:rPr lang="en-US" dirty="0">
                <a:latin typeface="Times New Roman" pitchFamily="18" charset="0"/>
                <a:cs typeface="Times New Roman" pitchFamily="18" charset="0"/>
              </a:rPr>
              <a:t>Max-</a:t>
            </a:r>
            <a:r>
              <a:rPr lang="en-US" dirty="0" err="1">
                <a:latin typeface="Times New Roman" pitchFamily="18" charset="0"/>
                <a:cs typeface="Times New Roman" pitchFamily="18" charset="0"/>
              </a:rPr>
              <a:t>Heapify</a:t>
            </a:r>
            <a:r>
              <a:rPr lang="zh-CN" altLang="en-US" dirty="0">
                <a:latin typeface="Times New Roman" pitchFamily="18" charset="0"/>
                <a:cs typeface="Times New Roman" pitchFamily="18" charset="0"/>
              </a:rPr>
              <a:t>（）以使其满足最大堆关系</a:t>
            </a:r>
            <a:r>
              <a:rPr lang="en-US" altLang="zh-CN" dirty="0">
                <a:latin typeface="Times New Roman" pitchFamily="18" charset="0"/>
                <a:cs typeface="Times New Roman" pitchFamily="18" charset="0"/>
              </a:rPr>
              <a:t>.</a:t>
            </a:r>
          </a:p>
          <a:p>
            <a:endParaRPr lang="en-US" altLang="zh-CN" dirty="0">
              <a:latin typeface="Times New Roman" pitchFamily="18" charset="0"/>
              <a:cs typeface="Times New Roman" pitchFamily="18" charset="0"/>
            </a:endParaRPr>
          </a:p>
          <a:p>
            <a:r>
              <a:rPr lang="en-US" b="1" dirty="0">
                <a:latin typeface="Times New Roman" pitchFamily="18" charset="0"/>
                <a:cs typeface="Times New Roman" pitchFamily="18" charset="0"/>
              </a:rPr>
              <a:t>Build-Max-Heap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的作用是调整以</a:t>
            </a:r>
            <a:r>
              <a:rPr lang="en-US" altLang="zh-CN" dirty="0">
                <a:latin typeface="Times New Roman" pitchFamily="18" charset="0"/>
                <a:cs typeface="Times New Roman" pitchFamily="18" charset="0"/>
              </a:rPr>
              <a:t>A[</a:t>
            </a:r>
            <a:r>
              <a:rPr lang="en-US" altLang="zh-CN" dirty="0" err="1">
                <a:latin typeface="Times New Roman" pitchFamily="18" charset="0"/>
                <a:cs typeface="Times New Roman" pitchFamily="18" charset="0"/>
              </a:rPr>
              <a:t>i</a:t>
            </a:r>
            <a:r>
              <a:rPr lang="en-US" altLang="zh-CN" dirty="0">
                <a:latin typeface="Times New Roman" pitchFamily="18" charset="0"/>
                <a:cs typeface="Times New Roman" pitchFamily="18" charset="0"/>
              </a:rPr>
              <a:t>]</a:t>
            </a:r>
            <a:r>
              <a:rPr lang="zh-CN" altLang="en-US" dirty="0">
                <a:latin typeface="Times New Roman" pitchFamily="18" charset="0"/>
                <a:cs typeface="Times New Roman" pitchFamily="18" charset="0"/>
              </a:rPr>
              <a:t>为根的子树里的数字以使该子树满足最大堆特性</a:t>
            </a:r>
            <a:r>
              <a:rPr lang="en-US" altLang="zh-CN" dirty="0">
                <a:latin typeface="Times New Roman" pitchFamily="18" charset="0"/>
                <a:cs typeface="Times New Roman" pitchFamily="18" charset="0"/>
              </a:rPr>
              <a:t>.</a:t>
            </a:r>
          </a:p>
          <a:p>
            <a:r>
              <a:rPr lang="zh-CN" altLang="en-US" dirty="0">
                <a:latin typeface="Times New Roman" pitchFamily="18" charset="0"/>
                <a:cs typeface="Times New Roman" pitchFamily="18" charset="0"/>
              </a:rPr>
              <a:t>此页中的递归调用方式，最先触底的一定是二叉树最底层最左叶节点，然后该节点返回后，则下一个是其兄弟（即其父节点的右儿子）（如果存在的话），然后父子三者之间进行堆修复。</a:t>
            </a:r>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rPr>
              <a:t>当</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2</a:t>
            </a:r>
            <a:r>
              <a:rPr lang="en-US" i="1" baseline="30000" dirty="0">
                <a:latin typeface="Times New Roman" pitchFamily="18" charset="0"/>
                <a:cs typeface="Times New Roman" pitchFamily="18" charset="0"/>
              </a:rPr>
              <a:t>h</a:t>
            </a:r>
            <a:r>
              <a:rPr lang="en-US" baseline="30000" dirty="0">
                <a:latin typeface="Times New Roman" pitchFamily="18" charset="0"/>
                <a:cs typeface="Times New Roman" pitchFamily="18" charset="0"/>
              </a:rPr>
              <a:t>+1</a:t>
            </a:r>
            <a:r>
              <a:rPr lang="en-US" dirty="0">
                <a:latin typeface="Times New Roman" pitchFamily="18" charset="0"/>
                <a:cs typeface="Times New Roman" pitchFamily="18" charset="0"/>
              </a:rPr>
              <a:t>- 1 </a:t>
            </a:r>
            <a:r>
              <a:rPr lang="zh-CN" altLang="en-US" dirty="0">
                <a:latin typeface="Times New Roman" pitchFamily="18" charset="0"/>
                <a:cs typeface="Times New Roman" pitchFamily="18" charset="0"/>
              </a:rPr>
              <a:t>时，</a:t>
            </a:r>
            <a:r>
              <a:rPr lang="en-US" altLang="zh-CN" dirty="0">
                <a:latin typeface="Times New Roman" pitchFamily="18" charset="0"/>
                <a:cs typeface="Times New Roman" pitchFamily="18" charset="0"/>
              </a:rPr>
              <a:t>A[1..n]</a:t>
            </a:r>
            <a:r>
              <a:rPr lang="zh-CN" altLang="en-US" dirty="0">
                <a:latin typeface="Times New Roman" pitchFamily="18" charset="0"/>
                <a:cs typeface="Times New Roman" pitchFamily="18" charset="0"/>
              </a:rPr>
              <a:t>对应的是一棵高度为</a:t>
            </a:r>
            <a:r>
              <a:rPr lang="en-US" altLang="zh-CN" dirty="0">
                <a:latin typeface="Times New Roman" pitchFamily="18" charset="0"/>
                <a:cs typeface="Times New Roman" pitchFamily="18" charset="0"/>
              </a:rPr>
              <a:t>h</a:t>
            </a:r>
            <a:r>
              <a:rPr lang="zh-CN" altLang="en-US" dirty="0">
                <a:latin typeface="Times New Roman" pitchFamily="18" charset="0"/>
                <a:cs typeface="Times New Roman" pitchFamily="18" charset="0"/>
              </a:rPr>
              <a:t>的完美二叉树（</a:t>
            </a:r>
            <a:r>
              <a:rPr lang="en-US" altLang="zh-CN" dirty="0">
                <a:latin typeface="Times New Roman" pitchFamily="18" charset="0"/>
                <a:cs typeface="Times New Roman" pitchFamily="18" charset="0"/>
              </a:rPr>
              <a:t>perfect binary tree</a:t>
            </a:r>
            <a:r>
              <a:rPr lang="zh-CN" altLang="en-US"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p>
          <a:p>
            <a:r>
              <a:rPr lang="zh-CN" altLang="en-US" dirty="0">
                <a:latin typeface="Times New Roman" pitchFamily="18" charset="0"/>
                <a:cs typeface="Times New Roman" pitchFamily="18" charset="0"/>
              </a:rPr>
              <a:t>复杂性推导最后一步根据主方法的规则</a:t>
            </a:r>
            <a:r>
              <a:rPr lang="en-US" altLang="zh-CN" dirty="0">
                <a:latin typeface="Times New Roman" pitchFamily="18" charset="0"/>
                <a:cs typeface="Times New Roman" pitchFamily="18" charset="0"/>
              </a:rPr>
              <a:t>1</a:t>
            </a:r>
          </a:p>
          <a:p>
            <a:endParaRPr lang="en-US" altLang="zh-CN"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12</a:t>
            </a:fld>
            <a:endParaRPr lang="en-US"/>
          </a:p>
        </p:txBody>
      </p:sp>
    </p:spTree>
    <p:extLst>
      <p:ext uri="{BB962C8B-B14F-4D97-AF65-F5344CB8AC3E}">
        <p14:creationId xmlns:p14="http://schemas.microsoft.com/office/powerpoint/2010/main" val="13017274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第四句，第一个（最大的）和最后一个互换；第</a:t>
            </a:r>
            <a:r>
              <a:rPr lang="en-US" altLang="zh-CN" dirty="0"/>
              <a:t>5</a:t>
            </a:r>
            <a:r>
              <a:rPr lang="zh-CN" altLang="en-US" dirty="0"/>
              <a:t>句，然后堆</a:t>
            </a:r>
            <a:r>
              <a:rPr lang="en-US" altLang="zh-CN" dirty="0"/>
              <a:t>size</a:t>
            </a:r>
            <a:r>
              <a:rPr lang="zh-CN" altLang="en-US" dirty="0"/>
              <a:t>减一；第</a:t>
            </a:r>
            <a:r>
              <a:rPr lang="en-US" altLang="zh-CN" dirty="0"/>
              <a:t>6</a:t>
            </a:r>
            <a:r>
              <a:rPr lang="zh-CN" altLang="en-US" dirty="0"/>
              <a:t>句，对堆进行修复，然后重复上述过程</a:t>
            </a:r>
            <a:r>
              <a:rPr lang="en-US" altLang="zh-CN" dirty="0"/>
              <a:t>…</a:t>
            </a:r>
            <a:endParaRPr lang="en-US" dirty="0"/>
          </a:p>
        </p:txBody>
      </p:sp>
      <p:sp>
        <p:nvSpPr>
          <p:cNvPr id="4" name="灯片编号占位符 3"/>
          <p:cNvSpPr>
            <a:spLocks noGrp="1"/>
          </p:cNvSpPr>
          <p:nvPr>
            <p:ph type="sldNum" sz="quarter" idx="5"/>
          </p:nvPr>
        </p:nvSpPr>
        <p:spPr/>
        <p:txBody>
          <a:bodyPr/>
          <a:lstStyle/>
          <a:p>
            <a:fld id="{8B506B48-D5BD-43D4-8162-7817950034B5}" type="slidenum">
              <a:rPr lang="en-US" smtClean="0"/>
              <a:t>13</a:t>
            </a:fld>
            <a:endParaRPr lang="en-US"/>
          </a:p>
        </p:txBody>
      </p:sp>
    </p:spTree>
    <p:extLst>
      <p:ext uri="{BB962C8B-B14F-4D97-AF65-F5344CB8AC3E}">
        <p14:creationId xmlns:p14="http://schemas.microsoft.com/office/powerpoint/2010/main" val="5130757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13EF476-C4D9-4595-B910-C6AAA7A53135}" type="datetime1">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50254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C5B8823-C752-4FD1-A733-6614A7884236}" type="datetime1">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250316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DB617C-FEBF-4184-973F-8ECE49D34A1F}" type="datetime1">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38564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5BB5F4-6174-47D8-BB65-A1AAE8B97BAC}" type="datetime1">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000802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836B91-4773-4DA3-BAA9-371A57534CCE}" type="datetime1">
              <a:rPr lang="en-US" smtClean="0"/>
              <a:t>12/27/2024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3910671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F1BA8FE-67DF-4769-99C1-F730081AB208}" type="datetime1">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20805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D74F52E-1166-4054-AD2B-F7128172D41E}" type="datetime1">
              <a:rPr lang="en-US" smtClean="0"/>
              <a:t>12/27/2024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4007419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1C677C9-316E-4917-B243-8B18C4829896}" type="datetime1">
              <a:rPr lang="en-US" smtClean="0"/>
              <a:t>12/27/2024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1196908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87E33-9D83-49BF-B3B7-5598C07FDD4C}" type="datetime1">
              <a:rPr lang="en-US" smtClean="0"/>
              <a:t>12/27/2024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644634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A417E18-2962-4CAC-ACB5-3287734E7F32}" type="datetime1">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204995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4FD2D-D023-4DD4-A369-12C056DB2B80}" type="datetime1">
              <a:rPr lang="en-US" smtClean="0"/>
              <a:t>12/27/2024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62427C-90CD-4661-B725-C3D658441D48}" type="slidenum">
              <a:rPr lang="en-US" smtClean="0"/>
              <a:t>‹#›</a:t>
            </a:fld>
            <a:endParaRPr lang="en-US"/>
          </a:p>
        </p:txBody>
      </p:sp>
    </p:spTree>
    <p:extLst>
      <p:ext uri="{BB962C8B-B14F-4D97-AF65-F5344CB8AC3E}">
        <p14:creationId xmlns:p14="http://schemas.microsoft.com/office/powerpoint/2010/main" val="590855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71FE9F-4910-4227-9E6A-CE9B0555EFD6}" type="datetime1">
              <a:rPr lang="en-US" smtClean="0"/>
              <a:t>12/27/2024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62427C-90CD-4661-B725-C3D658441D48}" type="slidenum">
              <a:rPr lang="en-US" smtClean="0"/>
              <a:t>‹#›</a:t>
            </a:fld>
            <a:endParaRPr lang="en-US"/>
          </a:p>
        </p:txBody>
      </p:sp>
    </p:spTree>
    <p:extLst>
      <p:ext uri="{BB962C8B-B14F-4D97-AF65-F5344CB8AC3E}">
        <p14:creationId xmlns:p14="http://schemas.microsoft.com/office/powerpoint/2010/main" val="1922096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6.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5.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7.bin"/></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6.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21.wmf"/><Relationship Id="rId4" Type="http://schemas.openxmlformats.org/officeDocument/2006/relationships/oleObject" Target="../embeddings/oleObject8.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notesSlide" Target="../notesSlides/notesSlide28.xml"/><Relationship Id="rId7" Type="http://schemas.openxmlformats.org/officeDocument/2006/relationships/image" Target="../media/image26.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9.bin"/><Relationship Id="rId10" Type="http://schemas.openxmlformats.org/officeDocument/2006/relationships/image" Target="../media/image29.png"/><Relationship Id="rId4" Type="http://schemas.openxmlformats.org/officeDocument/2006/relationships/image" Target="../media/image25.png"/><Relationship Id="rId9" Type="http://schemas.openxmlformats.org/officeDocument/2006/relationships/image" Target="../media/image28.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3.png"/><Relationship Id="rId9"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4" Type="http://schemas.openxmlformats.org/officeDocument/2006/relationships/image" Target="../media/image8.w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9.wmf"/><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8.w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609600"/>
            <a:ext cx="7772400" cy="1143001"/>
          </a:xfrm>
        </p:spPr>
        <p:txBody>
          <a:bodyPr>
            <a:normAutofit/>
          </a:bodyPr>
          <a:lstStyle/>
          <a:p>
            <a:r>
              <a:rPr lang="zh-CN" altLang="en-US" sz="3200" b="1" dirty="0"/>
              <a:t>第 </a:t>
            </a:r>
            <a:r>
              <a:rPr lang="en-US" sz="3200" b="1" dirty="0">
                <a:latin typeface="Times New Roman" pitchFamily="18" charset="0"/>
                <a:cs typeface="Times New Roman" pitchFamily="18" charset="0"/>
              </a:rPr>
              <a:t>3</a:t>
            </a:r>
            <a:r>
              <a:rPr lang="en-US" sz="3200" b="1" dirty="0"/>
              <a:t> </a:t>
            </a:r>
            <a:r>
              <a:rPr lang="zh-CN" altLang="en-US" sz="3200" b="1" dirty="0"/>
              <a:t>章</a:t>
            </a:r>
            <a:r>
              <a:rPr lang="en-US" sz="3200" b="1" dirty="0"/>
              <a:t>	</a:t>
            </a:r>
            <a:r>
              <a:rPr lang="zh-CN" altLang="en-US" sz="3200" b="1" dirty="0"/>
              <a:t>基于比较的排序算法</a:t>
            </a:r>
            <a:endParaRPr lang="en-US" dirty="0"/>
          </a:p>
        </p:txBody>
      </p:sp>
      <p:sp>
        <p:nvSpPr>
          <p:cNvPr id="6" name="TextBox 5"/>
          <p:cNvSpPr txBox="1"/>
          <p:nvPr/>
        </p:nvSpPr>
        <p:spPr>
          <a:xfrm>
            <a:off x="1066800" y="1676400"/>
            <a:ext cx="7162800" cy="4508927"/>
          </a:xfrm>
          <a:prstGeom prst="rect">
            <a:avLst/>
          </a:prstGeom>
          <a:noFill/>
        </p:spPr>
        <p:txBody>
          <a:bodyPr wrap="square" rtlCol="0">
            <a:spAutoFit/>
          </a:bodyPr>
          <a:lstStyle/>
          <a:p>
            <a:pPr marL="457200" indent="-457200">
              <a:lnSpc>
                <a:spcPct val="150000"/>
              </a:lnSpc>
              <a:buFont typeface="Symbol"/>
              <a:buChar char="·"/>
            </a:pPr>
            <a:r>
              <a:rPr lang="zh-CN" altLang="en-US" sz="2400" dirty="0"/>
              <a:t>排序把 </a:t>
            </a:r>
            <a:r>
              <a:rPr lang="en-US" sz="2400" i="1" dirty="0">
                <a:latin typeface="Times New Roman" pitchFamily="18" charset="0"/>
                <a:cs typeface="Times New Roman" pitchFamily="18" charset="0"/>
              </a:rPr>
              <a:t>a</a:t>
            </a:r>
            <a:r>
              <a:rPr lang="en-US" sz="2800" baseline="-25000" dirty="0">
                <a:latin typeface="Times New Roman" pitchFamily="18" charset="0"/>
                <a:cs typeface="Times New Roman" pitchFamily="18" charset="0"/>
              </a:rPr>
              <a:t>1</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a</a:t>
            </a:r>
            <a:r>
              <a:rPr lang="en-US" sz="2800" baseline="-25000" dirty="0">
                <a:latin typeface="Times New Roman" pitchFamily="18" charset="0"/>
                <a:cs typeface="Times New Roman" pitchFamily="18" charset="0"/>
              </a:rPr>
              <a:t>2</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a</a:t>
            </a:r>
            <a:r>
              <a:rPr lang="en-US" sz="2800" baseline="-25000" dirty="0">
                <a:latin typeface="Times New Roman" pitchFamily="18" charset="0"/>
                <a:cs typeface="Times New Roman" pitchFamily="18" charset="0"/>
              </a:rPr>
              <a:t>3</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a</a:t>
            </a:r>
            <a:r>
              <a:rPr lang="en-US" sz="3200" i="1" baseline="-25000" dirty="0">
                <a:latin typeface="Times New Roman" pitchFamily="18" charset="0"/>
                <a:cs typeface="Times New Roman" pitchFamily="18" charset="0"/>
              </a:rPr>
              <a:t>n</a:t>
            </a:r>
            <a:r>
              <a:rPr lang="zh-CN" altLang="en-US" sz="2400" dirty="0">
                <a:latin typeface="Times New Roman" pitchFamily="18" charset="0"/>
                <a:cs typeface="Times New Roman" pitchFamily="18" charset="0"/>
              </a:rPr>
              <a:t> 重排为一个</a:t>
            </a:r>
            <a:r>
              <a:rPr lang="zh-CN" altLang="en-US" sz="2400" b="1" dirty="0">
                <a:solidFill>
                  <a:srgbClr val="0000FF"/>
                </a:solidFill>
                <a:effectLst>
                  <a:outerShdw blurRad="38100" dist="38100" dir="2700000" algn="tl">
                    <a:srgbClr val="C0C0C0"/>
                  </a:outerShdw>
                </a:effectLst>
                <a:latin typeface="华文细黑" pitchFamily="2" charset="-122"/>
                <a:ea typeface="华文细黑" pitchFamily="2" charset="-122"/>
              </a:rPr>
              <a:t>递增</a:t>
            </a:r>
            <a:r>
              <a:rPr lang="zh-CN" altLang="en-US" sz="2400" dirty="0"/>
              <a:t>序列</a:t>
            </a:r>
            <a:r>
              <a:rPr lang="en-US" altLang="zh-CN" sz="2400" dirty="0"/>
              <a:t>.</a:t>
            </a:r>
          </a:p>
          <a:p>
            <a:pPr marL="457200" indent="-457200">
              <a:lnSpc>
                <a:spcPct val="150000"/>
              </a:lnSpc>
              <a:buFont typeface="Symbol"/>
              <a:buChar char="·"/>
            </a:pPr>
            <a:r>
              <a:rPr lang="zh-CN" altLang="en-US" sz="2400" dirty="0">
                <a:latin typeface="SimSun" pitchFamily="2" charset="-122"/>
                <a:ea typeface="SimSun" pitchFamily="2" charset="-122"/>
              </a:rPr>
              <a:t>排序是很多算法的重要组成部分</a:t>
            </a:r>
            <a:r>
              <a:rPr lang="en-US" altLang="zh-CN" sz="2400" dirty="0">
                <a:latin typeface="SimSun" pitchFamily="2" charset="-122"/>
                <a:ea typeface="SimSun" pitchFamily="2" charset="-122"/>
              </a:rPr>
              <a:t>.</a:t>
            </a:r>
            <a:endParaRPr lang="en-US" sz="2400" dirty="0">
              <a:latin typeface="SimSun" pitchFamily="2" charset="-122"/>
              <a:ea typeface="SimSun" pitchFamily="2" charset="-122"/>
            </a:endParaRPr>
          </a:p>
          <a:p>
            <a:pPr marL="457200" indent="-457200">
              <a:lnSpc>
                <a:spcPct val="150000"/>
              </a:lnSpc>
              <a:buFont typeface="Symbol"/>
              <a:buChar char="·"/>
            </a:pPr>
            <a:r>
              <a:rPr lang="en-US" sz="2400" dirty="0">
                <a:latin typeface="SimSun" pitchFamily="2" charset="-122"/>
                <a:ea typeface="SimSun" pitchFamily="2" charset="-122"/>
              </a:rPr>
              <a:t>用比较数字大小来排序的算法称为</a:t>
            </a:r>
          </a:p>
          <a:p>
            <a:pPr>
              <a:lnSpc>
                <a:spcPct val="150000"/>
              </a:lnSpc>
            </a:pPr>
            <a:r>
              <a:rPr lang="en-US" altLang="zh-CN" sz="2200" b="1" dirty="0">
                <a:latin typeface="SimSun" pitchFamily="2" charset="-122"/>
                <a:ea typeface="SimSun" pitchFamily="2" charset="-122"/>
              </a:rPr>
              <a:t>	</a:t>
            </a:r>
            <a:r>
              <a:rPr lang="zh-CN" altLang="en-US" sz="2200" dirty="0"/>
              <a:t>基于比较的排序算法。</a:t>
            </a:r>
            <a:endParaRPr lang="en-US" altLang="zh-CN" sz="2200" dirty="0"/>
          </a:p>
          <a:p>
            <a:pPr marL="457200" indent="-457200">
              <a:lnSpc>
                <a:spcPct val="150000"/>
              </a:lnSpc>
              <a:buFont typeface="Symbol"/>
              <a:buChar char="·"/>
            </a:pPr>
            <a:r>
              <a:rPr lang="zh-CN" altLang="en-US" sz="2400" dirty="0"/>
              <a:t>讨论常用的</a:t>
            </a:r>
            <a:r>
              <a:rPr lang="en-US" altLang="zh-CN" sz="2400" dirty="0"/>
              <a:t>4个算法：</a:t>
            </a:r>
          </a:p>
          <a:p>
            <a:pPr>
              <a:spcBef>
                <a:spcPts val="600"/>
              </a:spcBef>
            </a:pPr>
            <a:r>
              <a:rPr lang="en-US" altLang="zh-CN" sz="2400" dirty="0"/>
              <a:t>	</a:t>
            </a:r>
            <a:r>
              <a:rPr lang="en-US" altLang="zh-CN" sz="2200" dirty="0"/>
              <a:t>1) </a:t>
            </a:r>
            <a:r>
              <a:rPr lang="en-US" altLang="zh-CN" sz="2200" dirty="0" err="1"/>
              <a:t>插入排序</a:t>
            </a:r>
            <a:endParaRPr lang="en-US" altLang="zh-CN" sz="2200" dirty="0"/>
          </a:p>
          <a:p>
            <a:pPr>
              <a:spcBef>
                <a:spcPts val="600"/>
              </a:spcBef>
            </a:pPr>
            <a:r>
              <a:rPr lang="en-US" altLang="zh-CN" sz="2200" dirty="0"/>
              <a:t>	2) </a:t>
            </a:r>
            <a:r>
              <a:rPr lang="zh-CN" altLang="en-US" sz="2200" dirty="0"/>
              <a:t>堆排序</a:t>
            </a:r>
            <a:endParaRPr lang="en-US" altLang="zh-CN" sz="2200" dirty="0"/>
          </a:p>
          <a:p>
            <a:pPr>
              <a:spcBef>
                <a:spcPts val="600"/>
              </a:spcBef>
            </a:pPr>
            <a:r>
              <a:rPr lang="en-US" altLang="zh-CN" sz="2200" dirty="0"/>
              <a:t>	3) </a:t>
            </a:r>
            <a:r>
              <a:rPr lang="zh-CN" altLang="en-US" sz="2200" dirty="0"/>
              <a:t>归并排序</a:t>
            </a:r>
            <a:endParaRPr lang="en-US" altLang="zh-CN" sz="2200" dirty="0"/>
          </a:p>
          <a:p>
            <a:pPr>
              <a:spcBef>
                <a:spcPts val="600"/>
              </a:spcBef>
            </a:pPr>
            <a:r>
              <a:rPr lang="en-US" altLang="zh-CN" sz="2200" dirty="0"/>
              <a:t>	4) </a:t>
            </a:r>
            <a:r>
              <a:rPr lang="zh-CN" altLang="en-US" sz="2200" dirty="0"/>
              <a:t>快速排序</a:t>
            </a:r>
            <a:endParaRPr lang="en-US" altLang="zh-CN" sz="2200" dirty="0">
              <a:latin typeface="SimSun" pitchFamily="2" charset="-122"/>
              <a:ea typeface="SimSun" pitchFamily="2" charset="-122"/>
            </a:endParaRPr>
          </a:p>
        </p:txBody>
      </p:sp>
      <p:sp>
        <p:nvSpPr>
          <p:cNvPr id="3" name="灯片编号占位符 2">
            <a:extLst>
              <a:ext uri="{FF2B5EF4-FFF2-40B4-BE49-F238E27FC236}">
                <a16:creationId xmlns:a16="http://schemas.microsoft.com/office/drawing/2014/main" id="{81978587-F56E-44A3-8F55-9F6E15E2C3B1}"/>
              </a:ext>
            </a:extLst>
          </p:cNvPr>
          <p:cNvSpPr>
            <a:spLocks noGrp="1"/>
          </p:cNvSpPr>
          <p:nvPr>
            <p:ph type="sldNum" sz="quarter" idx="12"/>
          </p:nvPr>
        </p:nvSpPr>
        <p:spPr/>
        <p:txBody>
          <a:bodyPr/>
          <a:lstStyle/>
          <a:p>
            <a:fld id="{C462427C-90CD-4661-B725-C3D658441D48}" type="slidenum">
              <a:rPr lang="en-US" smtClean="0"/>
              <a:t>1</a:t>
            </a:fld>
            <a:endParaRPr lang="en-US"/>
          </a:p>
        </p:txBody>
      </p:sp>
      <p:grpSp>
        <p:nvGrpSpPr>
          <p:cNvPr id="9" name="组合 8">
            <a:extLst>
              <a:ext uri="{FF2B5EF4-FFF2-40B4-BE49-F238E27FC236}">
                <a16:creationId xmlns:a16="http://schemas.microsoft.com/office/drawing/2014/main" id="{53E58A6B-6569-62FB-FE09-3297CA8A3907}"/>
              </a:ext>
            </a:extLst>
          </p:cNvPr>
          <p:cNvGrpSpPr/>
          <p:nvPr/>
        </p:nvGrpSpPr>
        <p:grpSpPr>
          <a:xfrm>
            <a:off x="3352800" y="4920557"/>
            <a:ext cx="3571930" cy="1083582"/>
            <a:chOff x="3352800" y="4920557"/>
            <a:chExt cx="3571930" cy="1083582"/>
          </a:xfrm>
        </p:grpSpPr>
        <p:sp>
          <p:nvSpPr>
            <p:cNvPr id="4" name="右大括号 3">
              <a:extLst>
                <a:ext uri="{FF2B5EF4-FFF2-40B4-BE49-F238E27FC236}">
                  <a16:creationId xmlns:a16="http://schemas.microsoft.com/office/drawing/2014/main" id="{E311ACB7-0BA1-DE7A-8FBA-E76B3A6488F5}"/>
                </a:ext>
              </a:extLst>
            </p:cNvPr>
            <p:cNvSpPr/>
            <p:nvPr/>
          </p:nvSpPr>
          <p:spPr>
            <a:xfrm>
              <a:off x="3543300" y="5470739"/>
              <a:ext cx="228600" cy="533400"/>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文本框 4">
              <a:extLst>
                <a:ext uri="{FF2B5EF4-FFF2-40B4-BE49-F238E27FC236}">
                  <a16:creationId xmlns:a16="http://schemas.microsoft.com/office/drawing/2014/main" id="{2BBBA74F-1544-1C34-1DB2-8F3A3C5D8A8F}"/>
                </a:ext>
              </a:extLst>
            </p:cNvPr>
            <p:cNvSpPr txBox="1"/>
            <p:nvPr/>
          </p:nvSpPr>
          <p:spPr>
            <a:xfrm>
              <a:off x="3739243" y="5552773"/>
              <a:ext cx="3185487" cy="369332"/>
            </a:xfrm>
            <a:prstGeom prst="rect">
              <a:avLst/>
            </a:prstGeom>
            <a:noFill/>
          </p:spPr>
          <p:txBody>
            <a:bodyPr wrap="none" rtlCol="0">
              <a:spAutoFit/>
            </a:bodyPr>
            <a:lstStyle/>
            <a:p>
              <a:r>
                <a:rPr lang="zh-CN" altLang="en-US" dirty="0"/>
                <a:t>两种基于分治策略的排序算法</a:t>
              </a:r>
              <a:endParaRPr lang="en-US" dirty="0"/>
            </a:p>
          </p:txBody>
        </p:sp>
        <p:sp>
          <p:nvSpPr>
            <p:cNvPr id="7" name="箭头: 右 6">
              <a:extLst>
                <a:ext uri="{FF2B5EF4-FFF2-40B4-BE49-F238E27FC236}">
                  <a16:creationId xmlns:a16="http://schemas.microsoft.com/office/drawing/2014/main" id="{5E24781A-C875-0602-0028-35C6155EEBA5}"/>
                </a:ext>
              </a:extLst>
            </p:cNvPr>
            <p:cNvSpPr/>
            <p:nvPr/>
          </p:nvSpPr>
          <p:spPr>
            <a:xfrm>
              <a:off x="3352800" y="4969328"/>
              <a:ext cx="419100" cy="260351"/>
            </a:xfrm>
            <a:prstGeom prst="rightArrow">
              <a:avLst/>
            </a:prstGeom>
            <a:solidFill>
              <a:schemeClr val="accent1">
                <a:alpha val="4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文本框 7">
              <a:extLst>
                <a:ext uri="{FF2B5EF4-FFF2-40B4-BE49-F238E27FC236}">
                  <a16:creationId xmlns:a16="http://schemas.microsoft.com/office/drawing/2014/main" id="{13617556-B78B-FAB1-465B-A70037700BBC}"/>
                </a:ext>
              </a:extLst>
            </p:cNvPr>
            <p:cNvSpPr txBox="1"/>
            <p:nvPr/>
          </p:nvSpPr>
          <p:spPr>
            <a:xfrm>
              <a:off x="3739242" y="4920557"/>
              <a:ext cx="2723823" cy="369332"/>
            </a:xfrm>
            <a:prstGeom prst="rect">
              <a:avLst/>
            </a:prstGeom>
            <a:noFill/>
          </p:spPr>
          <p:txBody>
            <a:bodyPr wrap="none" rtlCol="0">
              <a:spAutoFit/>
            </a:bodyPr>
            <a:lstStyle/>
            <a:p>
              <a:r>
                <a:rPr lang="zh-CN" altLang="en-US" dirty="0"/>
                <a:t>顺带介绍堆的特性及用途</a:t>
              </a:r>
              <a:endParaRPr lang="en-US" dirty="0"/>
            </a:p>
          </p:txBody>
        </p:sp>
      </p:grpSp>
      <p:sp>
        <p:nvSpPr>
          <p:cNvPr id="10" name="右大括号 9">
            <a:extLst>
              <a:ext uri="{FF2B5EF4-FFF2-40B4-BE49-F238E27FC236}">
                <a16:creationId xmlns:a16="http://schemas.microsoft.com/office/drawing/2014/main" id="{CF5910BB-85D1-D356-6A89-7EDF87628D5F}"/>
              </a:ext>
            </a:extLst>
          </p:cNvPr>
          <p:cNvSpPr/>
          <p:nvPr/>
        </p:nvSpPr>
        <p:spPr>
          <a:xfrm>
            <a:off x="6924730" y="4572000"/>
            <a:ext cx="304800" cy="15240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文本框 10">
            <a:extLst>
              <a:ext uri="{FF2B5EF4-FFF2-40B4-BE49-F238E27FC236}">
                <a16:creationId xmlns:a16="http://schemas.microsoft.com/office/drawing/2014/main" id="{7CBE19C1-2C50-C944-9193-1F01A677A336}"/>
              </a:ext>
            </a:extLst>
          </p:cNvPr>
          <p:cNvSpPr txBox="1"/>
          <p:nvPr/>
        </p:nvSpPr>
        <p:spPr>
          <a:xfrm>
            <a:off x="7228002" y="4782039"/>
            <a:ext cx="1907505" cy="1200329"/>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详解每种算法的工作机理</a:t>
            </a:r>
            <a:endParaRPr lang="en-US" altLang="zh-CN" dirty="0"/>
          </a:p>
          <a:p>
            <a:pPr marL="285750" indent="-285750">
              <a:buFont typeface="Arial" panose="020B0604020202020204" pitchFamily="34" charset="0"/>
              <a:buChar char="•"/>
            </a:pPr>
            <a:r>
              <a:rPr lang="zh-CN" altLang="en-US" dirty="0"/>
              <a:t>剖析不同排序算法的特性</a:t>
            </a:r>
            <a:endParaRPr lang="en-US" dirty="0"/>
          </a:p>
        </p:txBody>
      </p:sp>
    </p:spTree>
    <p:extLst>
      <p:ext uri="{BB962C8B-B14F-4D97-AF65-F5344CB8AC3E}">
        <p14:creationId xmlns:p14="http://schemas.microsoft.com/office/powerpoint/2010/main" val="136985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198438"/>
            <a:ext cx="8229600" cy="715962"/>
          </a:xfrm>
        </p:spPr>
        <p:txBody>
          <a:bodyPr>
            <a:normAutofit/>
          </a:bodyPr>
          <a:lstStyle/>
          <a:p>
            <a:pPr algn="l"/>
            <a:r>
              <a:rPr lang="zh-CN" altLang="en-US" sz="2400" b="1" dirty="0"/>
              <a:t>堆修复算法</a:t>
            </a:r>
            <a:endParaRPr lang="en-US" sz="2400" b="1" dirty="0"/>
          </a:p>
        </p:txBody>
      </p:sp>
      <p:sp>
        <p:nvSpPr>
          <p:cNvPr id="6" name="TextBox 5"/>
          <p:cNvSpPr txBox="1"/>
          <p:nvPr/>
        </p:nvSpPr>
        <p:spPr>
          <a:xfrm>
            <a:off x="304800" y="914400"/>
            <a:ext cx="8763000" cy="5078313"/>
          </a:xfrm>
          <a:prstGeom prst="rect">
            <a:avLst/>
          </a:prstGeom>
          <a:noFill/>
        </p:spPr>
        <p:txBody>
          <a:bodyPr wrap="square" rtlCol="0">
            <a:spAutoFit/>
          </a:bodyPr>
          <a:lstStyle/>
          <a:p>
            <a:r>
              <a:rPr lang="en-US" dirty="0">
                <a:latin typeface="+mn-ea"/>
              </a:rPr>
              <a:t>假</a:t>
            </a:r>
            <a:r>
              <a:rPr lang="zh-CN" altLang="en-US" dirty="0">
                <a:latin typeface="+mn-ea"/>
              </a:rPr>
              <a:t>设</a:t>
            </a:r>
            <a:r>
              <a:rPr lang="en-US" i="1" dirty="0">
                <a:highlight>
                  <a:srgbClr val="FFFF00"/>
                </a:highlight>
                <a:latin typeface="Times New Roman" panose="02020603050405020304" pitchFamily="18" charset="0"/>
                <a:cs typeface="Times New Roman" panose="02020603050405020304" pitchFamily="18" charset="0"/>
              </a:rPr>
              <a:t>A</a:t>
            </a:r>
            <a:r>
              <a:rPr lang="en-US" dirty="0">
                <a:highlight>
                  <a:srgbClr val="FFFF00"/>
                </a:highlight>
                <a:latin typeface="Times New Roman" panose="02020603050405020304" pitchFamily="18" charset="0"/>
                <a:cs typeface="Times New Roman" panose="02020603050405020304" pitchFamily="18" charset="0"/>
              </a:rPr>
              <a:t>[</a:t>
            </a:r>
            <a:r>
              <a:rPr lang="en-US" i="1" dirty="0" err="1">
                <a:highlight>
                  <a:srgbClr val="FFFF00"/>
                </a:highlight>
                <a:latin typeface="Times New Roman" panose="02020603050405020304" pitchFamily="18" charset="0"/>
                <a:cs typeface="Times New Roman" panose="02020603050405020304" pitchFamily="18" charset="0"/>
              </a:rPr>
              <a:t>i</a:t>
            </a:r>
            <a:r>
              <a:rPr lang="en-US" dirty="0">
                <a:highlight>
                  <a:srgbClr val="FFFF00"/>
                </a:highlight>
                <a:latin typeface="Times New Roman" panose="02020603050405020304" pitchFamily="18" charset="0"/>
                <a:cs typeface="Times New Roman" panose="02020603050405020304" pitchFamily="18" charset="0"/>
              </a:rPr>
              <a:t>]</a:t>
            </a:r>
            <a:r>
              <a:rPr lang="en-US" dirty="0" err="1">
                <a:highlight>
                  <a:srgbClr val="FFFF00"/>
                </a:highlight>
                <a:latin typeface="SimSun" pitchFamily="2" charset="-122"/>
                <a:ea typeface="SimSun" pitchFamily="2" charset="-122"/>
              </a:rPr>
              <a:t>的值变</a:t>
            </a:r>
            <a:r>
              <a:rPr lang="zh-CN" altLang="en-US" dirty="0">
                <a:highlight>
                  <a:srgbClr val="FFFF00"/>
                </a:highlight>
                <a:latin typeface="SimSun" pitchFamily="2" charset="-122"/>
                <a:ea typeface="SimSun" pitchFamily="2" charset="-122"/>
              </a:rPr>
              <a:t>（小）</a:t>
            </a:r>
            <a:r>
              <a:rPr lang="en-US" dirty="0">
                <a:latin typeface="SimSun" pitchFamily="2" charset="-122"/>
                <a:ea typeface="SimSun" pitchFamily="2" charset="-122"/>
              </a:rPr>
              <a:t>了，</a:t>
            </a:r>
            <a:r>
              <a:rPr lang="zh-CN" altLang="en-US" dirty="0">
                <a:latin typeface="SimSun" pitchFamily="2" charset="-122"/>
                <a:ea typeface="SimSun" pitchFamily="2" charset="-122"/>
              </a:rPr>
              <a:t>堆中的</a:t>
            </a:r>
            <a:r>
              <a:rPr lang="en-US" dirty="0">
                <a:solidFill>
                  <a:srgbClr val="0000FF"/>
                </a:solidFill>
                <a:effectLst>
                  <a:outerShdw blurRad="38100" dist="38100" dir="2700000" algn="tl">
                    <a:srgbClr val="C0C0C0"/>
                  </a:outerShdw>
                </a:effectLst>
                <a:latin typeface="华文细黑" pitchFamily="2" charset="-122"/>
                <a:ea typeface="华文细黑" pitchFamily="2" charset="-122"/>
              </a:rPr>
              <a:t>其</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它</a:t>
            </a:r>
            <a:r>
              <a:rPr lang="en-US" dirty="0" err="1">
                <a:solidFill>
                  <a:srgbClr val="0000FF"/>
                </a:solidFill>
                <a:effectLst>
                  <a:outerShdw blurRad="38100" dist="38100" dir="2700000" algn="tl">
                    <a:srgbClr val="C0C0C0"/>
                  </a:outerShdw>
                </a:effectLst>
                <a:latin typeface="华文细黑" pitchFamily="2" charset="-122"/>
                <a:ea typeface="华文细黑" pitchFamily="2" charset="-122"/>
              </a:rPr>
              <a:t>数字不变</a:t>
            </a:r>
            <a:r>
              <a:rPr lang="en-US" dirty="0">
                <a:latin typeface="SimSun" pitchFamily="2" charset="-122"/>
                <a:ea typeface="SimSun" pitchFamily="2" charset="-122"/>
              </a:rPr>
              <a:t>，</a:t>
            </a:r>
            <a:r>
              <a:rPr lang="zh-CN" altLang="en-US" dirty="0">
                <a:latin typeface="SimSun" pitchFamily="2" charset="-122"/>
                <a:ea typeface="SimSun" pitchFamily="2" charset="-122"/>
              </a:rPr>
              <a:t>则</a:t>
            </a:r>
            <a:r>
              <a:rPr lang="en-US" dirty="0" err="1">
                <a:latin typeface="SimSun" pitchFamily="2" charset="-122"/>
                <a:ea typeface="SimSun" pitchFamily="2" charset="-122"/>
              </a:rPr>
              <a:t>修复算法如下</a:t>
            </a:r>
            <a:r>
              <a:rPr lang="en-US" dirty="0">
                <a:latin typeface="SimSun" pitchFamily="2" charset="-122"/>
                <a:ea typeface="SimSun" pitchFamily="2" charset="-122"/>
              </a:rPr>
              <a:t>：</a:t>
            </a:r>
          </a:p>
          <a:p>
            <a:pPr marL="914400"/>
            <a:r>
              <a:rPr lang="en-US" b="1" dirty="0">
                <a:latin typeface="Times New Roman" pitchFamily="18" charset="0"/>
                <a:cs typeface="Times New Roman" pitchFamily="18" charset="0"/>
              </a:rPr>
              <a:t>Max-</a:t>
            </a:r>
            <a:r>
              <a:rPr lang="en-US" b="1" dirty="0" err="1">
                <a:latin typeface="Times New Roman" pitchFamily="18" charset="0"/>
                <a:cs typeface="Times New Roman" pitchFamily="18" charset="0"/>
              </a:rPr>
              <a:t>Heapify</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1379538" lvl="0" indent="-465138"/>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l</a:t>
            </a:r>
            <a:r>
              <a:rPr lang="en-US" dirty="0">
                <a:latin typeface="Times New Roman" pitchFamily="18" charset="0"/>
                <a:cs typeface="Times New Roman" pitchFamily="18" charset="0"/>
              </a:rPr>
              <a:t> ← 2</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左儿子的序号</a:t>
            </a:r>
            <a:endParaRPr lang="en-US" altLang="zh-CN"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2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 2</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+1		//</a:t>
            </a:r>
            <a:r>
              <a:rPr lang="zh-CN" altLang="en-US" dirty="0">
                <a:latin typeface="Times New Roman" pitchFamily="18" charset="0"/>
                <a:cs typeface="Times New Roman" pitchFamily="18" charset="0"/>
              </a:rPr>
              <a:t>右儿子的序号</a:t>
            </a:r>
            <a:endParaRPr lang="en-US" altLang="zh-CN"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if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l</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l</a:t>
            </a:r>
            <a:r>
              <a:rPr lang="en-US" dirty="0">
                <a:latin typeface="Times New Roman" pitchFamily="18" charset="0"/>
                <a:cs typeface="Times New Roman" pitchFamily="18" charset="0"/>
              </a:rPr>
              <a:t>] &gt;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如果</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左儿子</a:t>
            </a:r>
            <a:r>
              <a:rPr lang="zh-CN" altLang="en-US" dirty="0">
                <a:latin typeface="Times New Roman" pitchFamily="18" charset="0"/>
                <a:cs typeface="Times New Roman" pitchFamily="18" charset="0"/>
              </a:rPr>
              <a:t>存在且大于</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914400" lvl="0"/>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then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l</a:t>
            </a:r>
            <a:endParaRPr lang="en-US" dirty="0">
              <a:latin typeface="Times New Roman" pitchFamily="18" charset="0"/>
              <a:cs typeface="Times New Roman" pitchFamily="18" charset="0"/>
            </a:endParaRPr>
          </a:p>
          <a:p>
            <a:pPr marL="914400" lvl="0"/>
            <a:r>
              <a:rPr lang="en-US" dirty="0">
                <a:latin typeface="Times New Roman" pitchFamily="18" charset="0"/>
                <a:cs typeface="Times New Roman" pitchFamily="18" charset="0"/>
              </a:rPr>
              <a:t>5 	</a:t>
            </a:r>
            <a:r>
              <a:rPr lang="en-US" b="1" dirty="0">
                <a:latin typeface="Times New Roman" pitchFamily="18" charset="0"/>
                <a:cs typeface="Times New Roman" pitchFamily="18" charset="0"/>
              </a:rPr>
              <a:t>else </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i</a:t>
            </a:r>
            <a:endParaRPr lang="en-US"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6   	</a:t>
            </a: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7	</a:t>
            </a: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 &gt;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如果</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右儿子</a:t>
            </a:r>
            <a:r>
              <a:rPr lang="zh-CN" altLang="en-US" dirty="0">
                <a:latin typeface="Times New Roman" pitchFamily="18" charset="0"/>
                <a:cs typeface="Times New Roman" pitchFamily="18" charset="0"/>
              </a:rPr>
              <a:t>存在且大于</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a:t>
            </a:r>
          </a:p>
          <a:p>
            <a:pPr marL="914400" lvl="0"/>
            <a:r>
              <a:rPr lang="en-US" dirty="0">
                <a:latin typeface="Times New Roman" pitchFamily="18" charset="0"/>
                <a:cs typeface="Times New Roman" pitchFamily="18" charset="0"/>
              </a:rPr>
              <a:t>8</a:t>
            </a:r>
            <a:r>
              <a:rPr lang="en-US" b="1" dirty="0">
                <a:latin typeface="Times New Roman" pitchFamily="18" charset="0"/>
                <a:cs typeface="Times New Roman" pitchFamily="18" charset="0"/>
              </a:rPr>
              <a:t> 	then </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r</a:t>
            </a:r>
            <a:endParaRPr lang="en-US"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9	</a:t>
            </a: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10	</a:t>
            </a: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endParaRPr lang="en-US" dirty="0">
              <a:latin typeface="Times New Roman" pitchFamily="18" charset="0"/>
              <a:cs typeface="Times New Roman" pitchFamily="18" charset="0"/>
            </a:endParaRPr>
          </a:p>
          <a:p>
            <a:pPr marL="914400" lvl="0"/>
            <a:r>
              <a:rPr lang="en-US" dirty="0">
                <a:latin typeface="Times New Roman" pitchFamily="18" charset="0"/>
                <a:cs typeface="Times New Roman" pitchFamily="18" charset="0"/>
              </a:rPr>
              <a:t>11 </a:t>
            </a:r>
            <a:r>
              <a:rPr lang="en-US" b="1" dirty="0">
                <a:latin typeface="Times New Roman" pitchFamily="18" charset="0"/>
                <a:cs typeface="Times New Roman" pitchFamily="18" charset="0"/>
              </a:rPr>
              <a:t>	then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a:t>
            </a:r>
          </a:p>
          <a:p>
            <a:pPr marL="914400" lvl="0"/>
            <a:r>
              <a:rPr lang="en-US" dirty="0">
                <a:latin typeface="Times New Roman" pitchFamily="18" charset="0"/>
                <a:cs typeface="Times New Roman" pitchFamily="18" charset="0"/>
              </a:rPr>
              <a:t>12</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Max-</a:t>
            </a:r>
            <a:r>
              <a:rPr lang="en-US" dirty="0" err="1">
                <a:latin typeface="Times New Roman" pitchFamily="18" charset="0"/>
                <a:cs typeface="Times New Roman" pitchFamily="18" charset="0"/>
              </a:rPr>
              <a:t>Heapify</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largest</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继续修复下一层子树</a:t>
            </a:r>
            <a:endParaRPr lang="en-US" dirty="0">
              <a:latin typeface="Times New Roman" pitchFamily="18" charset="0"/>
              <a:cs typeface="Times New Roman" pitchFamily="18" charset="0"/>
            </a:endParaRPr>
          </a:p>
          <a:p>
            <a:pPr marL="1379538" lvl="0" indent="-465138"/>
            <a:r>
              <a:rPr lang="en-US" dirty="0">
                <a:latin typeface="Times New Roman" pitchFamily="18" charset="0"/>
                <a:cs typeface="Times New Roman" pitchFamily="18" charset="0"/>
              </a:rPr>
              <a:t>13	</a:t>
            </a: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1379538" lvl="0" indent="-465138">
              <a:buAutoNum type="arabicPlain" startAt="14"/>
            </a:pPr>
            <a:r>
              <a:rPr lang="en-US" b="1" dirty="0">
                <a:latin typeface="Times New Roman" pitchFamily="18" charset="0"/>
                <a:cs typeface="Times New Roman" pitchFamily="18" charset="0"/>
              </a:rPr>
              <a:t>End</a:t>
            </a:r>
          </a:p>
          <a:p>
            <a:pPr marL="914400" lvl="0"/>
            <a:endParaRPr lang="en-US" b="1" dirty="0">
              <a:latin typeface="Times New Roman" pitchFamily="18" charset="0"/>
              <a:cs typeface="Times New Roman" pitchFamily="18" charset="0"/>
            </a:endParaRPr>
          </a:p>
          <a:p>
            <a:r>
              <a:rPr lang="en-US" dirty="0">
                <a:latin typeface="SimSun" pitchFamily="2" charset="-122"/>
                <a:ea typeface="SimSun" pitchFamily="2" charset="-122"/>
                <a:cs typeface="Times New Roman" pitchFamily="18" charset="0"/>
              </a:rPr>
              <a:t> </a:t>
            </a:r>
            <a:r>
              <a:rPr lang="en-US" dirty="0" err="1">
                <a:latin typeface="SimSun" pitchFamily="2" charset="-122"/>
                <a:ea typeface="SimSun" pitchFamily="2" charset="-122"/>
                <a:cs typeface="Times New Roman" pitchFamily="18" charset="0"/>
              </a:rPr>
              <a:t>修复的复杂度为</a:t>
            </a:r>
            <a:r>
              <a:rPr lang="en-US" dirty="0">
                <a:latin typeface="SimSun" pitchFamily="2" charset="-122"/>
                <a:ea typeface="SimSun" pitchFamily="2" charset="-122"/>
                <a:cs typeface="Times New Roman" pitchFamily="18" charset="0"/>
              </a:rPr>
              <a:t> </a:t>
            </a:r>
            <a:r>
              <a:rPr lang="en-US" dirty="0">
                <a:latin typeface="Times New Roman" pitchFamily="18" charset="0"/>
                <a:cs typeface="Times New Roman" pitchFamily="18" charset="0"/>
              </a:rPr>
              <a:t>O(</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en-US" dirty="0" err="1">
                <a:latin typeface="SimSun" pitchFamily="2" charset="-122"/>
                <a:ea typeface="SimSun" pitchFamily="2" charset="-122"/>
                <a:cs typeface="Times New Roman" pitchFamily="18" charset="0"/>
              </a:rPr>
              <a:t>因为最多递归</a:t>
            </a:r>
            <a:r>
              <a:rPr lang="en-US" dirty="0">
                <a:latin typeface="SimSun" pitchFamily="2" charset="-122"/>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h</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sym typeface="Symbol"/>
              </a:rPr>
              <a:t></a:t>
            </a:r>
            <a:r>
              <a:rPr lang="zh-CN" altLang="en-US" dirty="0">
                <a:latin typeface="SimSun" pitchFamily="2" charset="-122"/>
                <a:ea typeface="SimSun" pitchFamily="2" charset="-122"/>
              </a:rPr>
              <a:t>次，每次作</a:t>
            </a:r>
            <a:r>
              <a:rPr lang="en-US" altLang="zh-CN" dirty="0">
                <a:latin typeface="SimSun" pitchFamily="2" charset="-122"/>
                <a:ea typeface="SimSun" pitchFamily="2" charset="-122"/>
              </a:rPr>
              <a:t>2</a:t>
            </a:r>
            <a:r>
              <a:rPr lang="zh-CN" altLang="en-US" dirty="0">
                <a:latin typeface="SimSun" pitchFamily="2" charset="-122"/>
                <a:ea typeface="SimSun" pitchFamily="2" charset="-122"/>
              </a:rPr>
              <a:t>次比较。</a:t>
            </a:r>
            <a:endParaRPr lang="en-US" dirty="0">
              <a:latin typeface="SimSun" pitchFamily="2" charset="-122"/>
              <a:ea typeface="SimSun" pitchFamily="2" charset="-122"/>
            </a:endParaRPr>
          </a:p>
        </p:txBody>
      </p:sp>
      <p:sp>
        <p:nvSpPr>
          <p:cNvPr id="4" name="灯片编号占位符 3">
            <a:extLst>
              <a:ext uri="{FF2B5EF4-FFF2-40B4-BE49-F238E27FC236}">
                <a16:creationId xmlns:a16="http://schemas.microsoft.com/office/drawing/2014/main" id="{E0C60B70-0AE5-4EF6-834B-0BB217CFAA06}"/>
              </a:ext>
            </a:extLst>
          </p:cNvPr>
          <p:cNvSpPr>
            <a:spLocks noGrp="1"/>
          </p:cNvSpPr>
          <p:nvPr>
            <p:ph type="sldNum" sz="quarter" idx="12"/>
          </p:nvPr>
        </p:nvSpPr>
        <p:spPr/>
        <p:txBody>
          <a:bodyPr/>
          <a:lstStyle/>
          <a:p>
            <a:fld id="{C462427C-90CD-4661-B725-C3D658441D48}" type="slidenum">
              <a:rPr lang="en-US" smtClean="0"/>
              <a:t>10</a:t>
            </a:fld>
            <a:endParaRPr lang="en-US"/>
          </a:p>
        </p:txBody>
      </p:sp>
    </p:spTree>
    <p:extLst>
      <p:ext uri="{BB962C8B-B14F-4D97-AF65-F5344CB8AC3E}">
        <p14:creationId xmlns:p14="http://schemas.microsoft.com/office/powerpoint/2010/main" val="913800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zh-CN" altLang="en-US" sz="2400" b="1" dirty="0"/>
              <a:t>堆修复算法例子</a:t>
            </a:r>
            <a:endParaRPr lang="en-US" sz="2400" dirty="0"/>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3172813538"/>
              </p:ext>
            </p:extLst>
          </p:nvPr>
        </p:nvGraphicFramePr>
        <p:xfrm>
          <a:off x="334963" y="1104900"/>
          <a:ext cx="4257675" cy="2400300"/>
        </p:xfrm>
        <a:graphic>
          <a:graphicData uri="http://schemas.openxmlformats.org/presentationml/2006/ole">
            <mc:AlternateContent xmlns:mc="http://schemas.openxmlformats.org/markup-compatibility/2006">
              <mc:Choice xmlns:v="urn:schemas-microsoft-com:vml" Requires="v">
                <p:oleObj spid="_x0000_s4150" name="Picture" r:id="rId3" imgW="4343400" imgH="2343240" progId="Word.Picture.8">
                  <p:embed/>
                </p:oleObj>
              </mc:Choice>
              <mc:Fallback>
                <p:oleObj name="Picture" r:id="rId3" imgW="4343400" imgH="2343240" progId="Word.Picture.8">
                  <p:embed/>
                  <p:pic>
                    <p:nvPicPr>
                      <p:cNvPr id="7" name="Object 6"/>
                      <p:cNvPicPr>
                        <a:picLocks noChangeAspect="1" noChangeArrowheads="1"/>
                      </p:cNvPicPr>
                      <p:nvPr/>
                    </p:nvPicPr>
                    <p:blipFill>
                      <a:blip r:embed="rId4"/>
                      <a:srcRect/>
                      <a:stretch>
                        <a:fillRect/>
                      </a:stretch>
                    </p:blipFill>
                    <p:spPr bwMode="auto">
                      <a:xfrm>
                        <a:off x="334963" y="1104900"/>
                        <a:ext cx="4257675" cy="2400300"/>
                      </a:xfrm>
                      <a:prstGeom prst="rect">
                        <a:avLst/>
                      </a:prstGeom>
                      <a:noFill/>
                    </p:spPr>
                  </p:pic>
                </p:oleObj>
              </mc:Fallback>
            </mc:AlternateContent>
          </a:graphicData>
        </a:graphic>
      </p:graphicFrame>
      <p:sp>
        <p:nvSpPr>
          <p:cNvPr id="8"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164146778"/>
              </p:ext>
            </p:extLst>
          </p:nvPr>
        </p:nvGraphicFramePr>
        <p:xfrm>
          <a:off x="4576763" y="1360488"/>
          <a:ext cx="4017962" cy="2144712"/>
        </p:xfrm>
        <a:graphic>
          <a:graphicData uri="http://schemas.openxmlformats.org/presentationml/2006/ole">
            <mc:AlternateContent xmlns:mc="http://schemas.openxmlformats.org/markup-compatibility/2006">
              <mc:Choice xmlns:v="urn:schemas-microsoft-com:vml" Requires="v">
                <p:oleObj spid="_x0000_s4151" name="Picture" r:id="rId5" imgW="4343400" imgH="2343240" progId="Word.Picture.8">
                  <p:embed/>
                </p:oleObj>
              </mc:Choice>
              <mc:Fallback>
                <p:oleObj name="Picture" r:id="rId5" imgW="4343400" imgH="2343240" progId="Word.Picture.8">
                  <p:embed/>
                  <p:pic>
                    <p:nvPicPr>
                      <p:cNvPr id="9" name="Object 8"/>
                      <p:cNvPicPr>
                        <a:picLocks noChangeAspect="1" noChangeArrowheads="1"/>
                      </p:cNvPicPr>
                      <p:nvPr/>
                    </p:nvPicPr>
                    <p:blipFill>
                      <a:blip r:embed="rId6"/>
                      <a:srcRect/>
                      <a:stretch>
                        <a:fillRect/>
                      </a:stretch>
                    </p:blipFill>
                    <p:spPr bwMode="auto">
                      <a:xfrm>
                        <a:off x="4576763" y="1360488"/>
                        <a:ext cx="4017962" cy="2144712"/>
                      </a:xfrm>
                      <a:prstGeom prst="rect">
                        <a:avLst/>
                      </a:prstGeom>
                      <a:noFill/>
                    </p:spPr>
                  </p:pic>
                </p:oleObj>
              </mc:Fallback>
            </mc:AlternateContent>
          </a:graphicData>
        </a:graphic>
      </p:graphicFrame>
      <p:sp>
        <p:nvSpPr>
          <p:cNvPr id="10"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Object 10"/>
          <p:cNvGraphicFramePr>
            <a:graphicFrameLocks noChangeAspect="1"/>
          </p:cNvGraphicFramePr>
          <p:nvPr>
            <p:extLst>
              <p:ext uri="{D42A27DB-BD31-4B8C-83A1-F6EECF244321}">
                <p14:modId xmlns:p14="http://schemas.microsoft.com/office/powerpoint/2010/main" val="3080031344"/>
              </p:ext>
            </p:extLst>
          </p:nvPr>
        </p:nvGraphicFramePr>
        <p:xfrm>
          <a:off x="493713" y="3657600"/>
          <a:ext cx="4106862" cy="2190750"/>
        </p:xfrm>
        <a:graphic>
          <a:graphicData uri="http://schemas.openxmlformats.org/presentationml/2006/ole">
            <mc:AlternateContent xmlns:mc="http://schemas.openxmlformats.org/markup-compatibility/2006">
              <mc:Choice xmlns:v="urn:schemas-microsoft-com:vml" Requires="v">
                <p:oleObj spid="_x0000_s4152" name="Picture" r:id="rId7" imgW="4343400" imgH="2343240" progId="Word.Picture.8">
                  <p:embed/>
                </p:oleObj>
              </mc:Choice>
              <mc:Fallback>
                <p:oleObj name="Picture" r:id="rId7" imgW="4343400" imgH="2343240" progId="Word.Picture.8">
                  <p:embed/>
                  <p:pic>
                    <p:nvPicPr>
                      <p:cNvPr id="11" name="Object 10"/>
                      <p:cNvPicPr>
                        <a:picLocks noChangeAspect="1" noChangeArrowheads="1"/>
                      </p:cNvPicPr>
                      <p:nvPr/>
                    </p:nvPicPr>
                    <p:blipFill>
                      <a:blip r:embed="rId8"/>
                      <a:srcRect/>
                      <a:stretch>
                        <a:fillRect/>
                      </a:stretch>
                    </p:blipFill>
                    <p:spPr bwMode="auto">
                      <a:xfrm>
                        <a:off x="493713" y="3657600"/>
                        <a:ext cx="4106862" cy="2190750"/>
                      </a:xfrm>
                      <a:prstGeom prst="rect">
                        <a:avLst/>
                      </a:prstGeom>
                      <a:noFill/>
                    </p:spPr>
                  </p:pic>
                </p:oleObj>
              </mc:Fallback>
            </mc:AlternateContent>
          </a:graphicData>
        </a:graphic>
      </p:graphicFrame>
      <p:sp>
        <p:nvSpPr>
          <p:cNvPr id="12"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Object 12"/>
          <p:cNvGraphicFramePr>
            <a:graphicFrameLocks noChangeAspect="1"/>
          </p:cNvGraphicFramePr>
          <p:nvPr>
            <p:extLst>
              <p:ext uri="{D42A27DB-BD31-4B8C-83A1-F6EECF244321}">
                <p14:modId xmlns:p14="http://schemas.microsoft.com/office/powerpoint/2010/main" val="3075536788"/>
              </p:ext>
            </p:extLst>
          </p:nvPr>
        </p:nvGraphicFramePr>
        <p:xfrm>
          <a:off x="4421188" y="3579813"/>
          <a:ext cx="4262437" cy="2274887"/>
        </p:xfrm>
        <a:graphic>
          <a:graphicData uri="http://schemas.openxmlformats.org/presentationml/2006/ole">
            <mc:AlternateContent xmlns:mc="http://schemas.openxmlformats.org/markup-compatibility/2006">
              <mc:Choice xmlns:v="urn:schemas-microsoft-com:vml" Requires="v">
                <p:oleObj spid="_x0000_s4153" name="Picture" r:id="rId9" imgW="4343400" imgH="2343240" progId="Word.Picture.8">
                  <p:embed/>
                </p:oleObj>
              </mc:Choice>
              <mc:Fallback>
                <p:oleObj name="Picture" r:id="rId9" imgW="4343400" imgH="2343240" progId="Word.Picture.8">
                  <p:embed/>
                  <p:pic>
                    <p:nvPicPr>
                      <p:cNvPr id="13" name="Object 12"/>
                      <p:cNvPicPr>
                        <a:picLocks noChangeAspect="1" noChangeArrowheads="1"/>
                      </p:cNvPicPr>
                      <p:nvPr/>
                    </p:nvPicPr>
                    <p:blipFill>
                      <a:blip r:embed="rId10"/>
                      <a:srcRect/>
                      <a:stretch>
                        <a:fillRect/>
                      </a:stretch>
                    </p:blipFill>
                    <p:spPr bwMode="auto">
                      <a:xfrm>
                        <a:off x="4421188" y="3579813"/>
                        <a:ext cx="4262437" cy="2274887"/>
                      </a:xfrm>
                      <a:prstGeom prst="rect">
                        <a:avLst/>
                      </a:prstGeom>
                      <a:noFill/>
                    </p:spPr>
                  </p:pic>
                </p:oleObj>
              </mc:Fallback>
            </mc:AlternateContent>
          </a:graphicData>
        </a:graphic>
      </p:graphicFrame>
      <p:sp>
        <p:nvSpPr>
          <p:cNvPr id="4" name="灯片编号占位符 3">
            <a:extLst>
              <a:ext uri="{FF2B5EF4-FFF2-40B4-BE49-F238E27FC236}">
                <a16:creationId xmlns:a16="http://schemas.microsoft.com/office/drawing/2014/main" id="{CC5072E4-DB0A-4A87-8AAE-7A5B2D4823AD}"/>
              </a:ext>
            </a:extLst>
          </p:cNvPr>
          <p:cNvSpPr>
            <a:spLocks noGrp="1"/>
          </p:cNvSpPr>
          <p:nvPr>
            <p:ph type="sldNum" sz="quarter" idx="12"/>
          </p:nvPr>
        </p:nvSpPr>
        <p:spPr/>
        <p:txBody>
          <a:bodyPr/>
          <a:lstStyle/>
          <a:p>
            <a:fld id="{C462427C-90CD-4661-B725-C3D658441D48}" type="slidenum">
              <a:rPr lang="en-US" smtClean="0"/>
              <a:t>11</a:t>
            </a:fld>
            <a:endParaRPr lang="en-US"/>
          </a:p>
        </p:txBody>
      </p:sp>
      <p:sp>
        <p:nvSpPr>
          <p:cNvPr id="3" name="文本框 2">
            <a:extLst>
              <a:ext uri="{FF2B5EF4-FFF2-40B4-BE49-F238E27FC236}">
                <a16:creationId xmlns:a16="http://schemas.microsoft.com/office/drawing/2014/main" id="{DC9BDB37-43E9-44B6-B4D6-D2C8E5E4CD98}"/>
              </a:ext>
            </a:extLst>
          </p:cNvPr>
          <p:cNvSpPr txBox="1"/>
          <p:nvPr/>
        </p:nvSpPr>
        <p:spPr>
          <a:xfrm>
            <a:off x="497808" y="6202766"/>
            <a:ext cx="6878806" cy="369332"/>
          </a:xfrm>
          <a:prstGeom prst="rect">
            <a:avLst/>
          </a:prstGeom>
          <a:noFill/>
        </p:spPr>
        <p:txBody>
          <a:bodyPr wrap="none" rtlCol="0">
            <a:spAutoFit/>
          </a:bodyPr>
          <a:lstStyle/>
          <a:p>
            <a:r>
              <a:rPr lang="zh-CN" altLang="en-US" dirty="0"/>
              <a:t>圆圈中的数字是该元素的值，圆圈旁边的数字是该元素的数组下标</a:t>
            </a:r>
            <a:endParaRPr lang="en-US" dirty="0"/>
          </a:p>
        </p:txBody>
      </p:sp>
    </p:spTree>
    <p:extLst>
      <p:ext uri="{BB962C8B-B14F-4D97-AF65-F5344CB8AC3E}">
        <p14:creationId xmlns:p14="http://schemas.microsoft.com/office/powerpoint/2010/main" val="3641499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2"/>
            <a:r>
              <a:rPr lang="zh-CN" sz="2400" b="1" dirty="0">
                <a:latin typeface="SimSun" panose="02010600030101010101" pitchFamily="2" charset="-122"/>
                <a:ea typeface="SimSun" panose="02010600030101010101" pitchFamily="2" charset="-122"/>
                <a:cs typeface="Times New Roman" panose="02020603050405020304" pitchFamily="18" charset="0"/>
              </a:rPr>
              <a:t>为输入数据建堆</a:t>
            </a:r>
            <a:endParaRPr lang="en-US" sz="2400" b="1" dirty="0">
              <a:latin typeface="SimSun" panose="02010600030101010101" pitchFamily="2" charset="-122"/>
              <a:ea typeface="SimSun" panose="02010600030101010101" pitchFamily="2" charset="-122"/>
              <a:cs typeface="Times New Roman" panose="02020603050405020304" pitchFamily="18" charset="0"/>
            </a:endParaRPr>
          </a:p>
        </p:txBody>
      </p:sp>
      <p:sp>
        <p:nvSpPr>
          <p:cNvPr id="5" name="TextBox 4"/>
          <p:cNvSpPr txBox="1"/>
          <p:nvPr/>
        </p:nvSpPr>
        <p:spPr>
          <a:xfrm>
            <a:off x="457200" y="914400"/>
            <a:ext cx="7772400" cy="5216813"/>
          </a:xfrm>
          <a:prstGeom prst="rect">
            <a:avLst/>
          </a:prstGeom>
          <a:noFill/>
        </p:spPr>
        <p:txBody>
          <a:bodyPr wrap="square" rtlCol="0">
            <a:spAutoFit/>
          </a:bodyPr>
          <a:lstStyle/>
          <a:p>
            <a:pPr marL="463550" indent="-463550">
              <a:lnSpc>
                <a:spcPct val="150000"/>
              </a:lnSpc>
              <a:buFont typeface="Symbol" pitchFamily="18" charset="2"/>
              <a:buChar char="·"/>
            </a:pPr>
            <a:r>
              <a:rPr lang="en-US" dirty="0" err="1">
                <a:latin typeface="SimSun" pitchFamily="2" charset="-122"/>
                <a:ea typeface="SimSun" pitchFamily="2" charset="-122"/>
              </a:rPr>
              <a:t>堆排序开始前必须把输入数据组织成一个堆</a:t>
            </a:r>
            <a:r>
              <a:rPr lang="en-US" dirty="0">
                <a:latin typeface="SimSun" pitchFamily="2" charset="-122"/>
                <a:ea typeface="SimSun" pitchFamily="2" charset="-122"/>
              </a:rPr>
              <a:t>。</a:t>
            </a:r>
          </a:p>
          <a:p>
            <a:pPr marL="463550" indent="-463550">
              <a:lnSpc>
                <a:spcPct val="150000"/>
              </a:lnSpc>
              <a:buFont typeface="Symbol" pitchFamily="18" charset="2"/>
              <a:buChar char="·"/>
            </a:pPr>
            <a:r>
              <a:rPr lang="en-US" dirty="0" err="1">
                <a:latin typeface="SimSun" pitchFamily="2" charset="-122"/>
                <a:ea typeface="SimSun" pitchFamily="2" charset="-122"/>
              </a:rPr>
              <a:t>方法是</a:t>
            </a:r>
            <a:r>
              <a:rPr lang="en-US" dirty="0" err="1">
                <a:highlight>
                  <a:srgbClr val="FFFF00"/>
                </a:highlight>
                <a:latin typeface="SimSun" pitchFamily="2" charset="-122"/>
                <a:ea typeface="SimSun" pitchFamily="2" charset="-122"/>
              </a:rPr>
              <a:t>先把数字</a:t>
            </a:r>
            <a:r>
              <a:rPr lang="zh-CN" altLang="en-US" dirty="0">
                <a:highlight>
                  <a:srgbClr val="FFFF00"/>
                </a:highlight>
                <a:latin typeface="SimSun" pitchFamily="2" charset="-122"/>
                <a:ea typeface="SimSun" pitchFamily="2" charset="-122"/>
              </a:rPr>
              <a:t>随意</a:t>
            </a:r>
            <a:r>
              <a:rPr lang="en-US" dirty="0" err="1">
                <a:highlight>
                  <a:srgbClr val="FFFF00"/>
                </a:highlight>
                <a:latin typeface="SimSun" pitchFamily="2" charset="-122"/>
                <a:ea typeface="SimSun" pitchFamily="2" charset="-122"/>
              </a:rPr>
              <a:t>放到二叉树中</a:t>
            </a:r>
            <a:r>
              <a:rPr lang="zh-CN" altLang="en-US" dirty="0">
                <a:latin typeface="SimSun" pitchFamily="2" charset="-122"/>
                <a:ea typeface="SimSun" pitchFamily="2" charset="-122"/>
              </a:rPr>
              <a:t>（</a:t>
            </a:r>
            <a:r>
              <a:rPr lang="en-US" dirty="0" err="1">
                <a:latin typeface="SimSun" pitchFamily="2" charset="-122"/>
                <a:ea typeface="SimSun" pitchFamily="2" charset="-122"/>
              </a:rPr>
              <a:t>即数组中</a:t>
            </a:r>
            <a:r>
              <a:rPr lang="zh-CN" altLang="en-US" dirty="0">
                <a:latin typeface="SimSun" pitchFamily="2" charset="-122"/>
                <a:ea typeface="SimSun" pitchFamily="2" charset="-122"/>
              </a:rPr>
              <a:t>）</a:t>
            </a:r>
            <a:r>
              <a:rPr lang="en-US" dirty="0">
                <a:latin typeface="SimSun" pitchFamily="2" charset="-122"/>
                <a:ea typeface="SimSun" pitchFamily="2" charset="-122"/>
              </a:rPr>
              <a:t>，</a:t>
            </a:r>
            <a:r>
              <a:rPr lang="en-US" dirty="0" err="1">
                <a:highlight>
                  <a:srgbClr val="FFFF00"/>
                </a:highlight>
                <a:latin typeface="SimSun" pitchFamily="2" charset="-122"/>
                <a:ea typeface="SimSun" pitchFamily="2" charset="-122"/>
              </a:rPr>
              <a:t>然后调整为一个堆</a:t>
            </a:r>
            <a:r>
              <a:rPr lang="en-US" dirty="0">
                <a:latin typeface="SimSun" pitchFamily="2" charset="-122"/>
                <a:ea typeface="SimSun" pitchFamily="2" charset="-122"/>
              </a:rPr>
              <a:t>。</a:t>
            </a:r>
          </a:p>
          <a:p>
            <a:pPr marL="463550" indent="-463550">
              <a:lnSpc>
                <a:spcPct val="150000"/>
              </a:lnSpc>
              <a:buFont typeface="Symbol" pitchFamily="18" charset="2"/>
              <a:buChar char="·"/>
            </a:pPr>
            <a:r>
              <a:rPr lang="en-US" dirty="0" err="1">
                <a:latin typeface="SimSun" pitchFamily="2" charset="-122"/>
                <a:ea typeface="SimSun" pitchFamily="2" charset="-122"/>
              </a:rPr>
              <a:t>把以</a:t>
            </a:r>
            <a:r>
              <a:rPr lang="en-US" i="1" dirty="0" err="1">
                <a:latin typeface="Times New Roman" panose="02020603050405020304" pitchFamily="18" charset="0"/>
                <a:ea typeface="SimSun" pitchFamily="2" charset="-122"/>
                <a:cs typeface="Times New Roman" panose="02020603050405020304" pitchFamily="18" charset="0"/>
              </a:rPr>
              <a:t>A</a:t>
            </a:r>
            <a:r>
              <a:rPr lang="en-US" dirty="0">
                <a:latin typeface="Times New Roman" panose="02020603050405020304" pitchFamily="18" charset="0"/>
                <a:ea typeface="SimSun" pitchFamily="2" charset="-122"/>
                <a:cs typeface="Times New Roman" panose="02020603050405020304" pitchFamily="18" charset="0"/>
              </a:rPr>
              <a:t>[</a:t>
            </a:r>
            <a:r>
              <a:rPr lang="en-US" i="1" dirty="0" err="1">
                <a:latin typeface="Times New Roman" panose="02020603050405020304" pitchFamily="18" charset="0"/>
                <a:ea typeface="SimSun" pitchFamily="2" charset="-122"/>
                <a:cs typeface="Times New Roman" panose="02020603050405020304" pitchFamily="18" charset="0"/>
              </a:rPr>
              <a:t>i</a:t>
            </a:r>
            <a:r>
              <a:rPr lang="en-US" dirty="0">
                <a:latin typeface="Times New Roman" panose="02020603050405020304" pitchFamily="18" charset="0"/>
                <a:ea typeface="SimSun" pitchFamily="2" charset="-122"/>
                <a:cs typeface="Times New Roman" panose="02020603050405020304" pitchFamily="18" charset="0"/>
              </a:rPr>
              <a:t>]</a:t>
            </a:r>
            <a:r>
              <a:rPr lang="en-US" dirty="0" err="1">
                <a:latin typeface="SimSun" pitchFamily="2" charset="-122"/>
                <a:ea typeface="SimSun" pitchFamily="2" charset="-122"/>
              </a:rPr>
              <a:t>为根的子树调整为一个堆的递归算法</a:t>
            </a:r>
            <a:r>
              <a:rPr lang="en-US" dirty="0">
                <a:latin typeface="SimSun" pitchFamily="2" charset="-122"/>
                <a:ea typeface="SimSun" pitchFamily="2" charset="-122"/>
              </a:rPr>
              <a:t>：</a:t>
            </a:r>
          </a:p>
          <a:p>
            <a:pPr marL="914400"/>
            <a:r>
              <a:rPr lang="en-US" b="1" dirty="0">
                <a:latin typeface="Times New Roman" pitchFamily="18" charset="0"/>
                <a:cs typeface="Times New Roman" pitchFamily="18" charset="0"/>
              </a:rPr>
              <a:t>Build-Max-Heap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1379538" lvl="3" indent="-465138"/>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l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2</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左儿子的序号</a:t>
            </a:r>
            <a:endParaRPr lang="en-US" sz="2800" dirty="0">
              <a:latin typeface="Times New Roman" pitchFamily="18" charset="0"/>
              <a:cs typeface="Times New Roman" pitchFamily="18" charset="0"/>
            </a:endParaRPr>
          </a:p>
          <a:p>
            <a:pPr marL="1379538" lvl="3" indent="-465138"/>
            <a:r>
              <a:rPr lang="en-US" dirty="0">
                <a:latin typeface="Times New Roman" pitchFamily="18" charset="0"/>
                <a:cs typeface="Times New Roman" pitchFamily="18" charset="0"/>
              </a:rPr>
              <a:t>2	</a:t>
            </a:r>
            <a:r>
              <a:rPr lang="en-US" i="1" dirty="0">
                <a:latin typeface="Times New Roman" pitchFamily="18" charset="0"/>
                <a:cs typeface="Times New Roman" pitchFamily="18" charset="0"/>
              </a:rPr>
              <a:t>r </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2</a:t>
            </a:r>
            <a:r>
              <a:rPr lang="en-US" i="1" dirty="0">
                <a:latin typeface="Times New Roman" pitchFamily="18" charset="0"/>
                <a:cs typeface="Times New Roman" pitchFamily="18" charset="0"/>
              </a:rPr>
              <a:t>i</a:t>
            </a:r>
            <a:r>
              <a:rPr lang="en-US" dirty="0">
                <a:latin typeface="Times New Roman" pitchFamily="18" charset="0"/>
                <a:cs typeface="Times New Roman" pitchFamily="18" charset="0"/>
              </a:rPr>
              <a:t> + 1		//</a:t>
            </a:r>
            <a:r>
              <a:rPr lang="zh-CN" altLang="en-US" dirty="0">
                <a:latin typeface="Times New Roman" pitchFamily="18" charset="0"/>
                <a:cs typeface="Times New Roman" pitchFamily="18" charset="0"/>
              </a:rPr>
              <a:t>右儿子的序号</a:t>
            </a:r>
            <a:endParaRPr lang="en-US" sz="2800" dirty="0">
              <a:latin typeface="Times New Roman" pitchFamily="18" charset="0"/>
              <a:cs typeface="Times New Roman" pitchFamily="18" charset="0"/>
            </a:endParaRPr>
          </a:p>
          <a:p>
            <a:pPr marL="1379538" lvl="3" indent="-465138"/>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if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l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endParaRPr lang="en-US" sz="2800" i="1" dirty="0">
              <a:latin typeface="Times New Roman" pitchFamily="18" charset="0"/>
              <a:cs typeface="Times New Roman" pitchFamily="18" charset="0"/>
            </a:endParaRPr>
          </a:p>
          <a:p>
            <a:pPr marL="914400" lvl="3"/>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then</a:t>
            </a:r>
            <a:r>
              <a:rPr lang="en-US" dirty="0">
                <a:latin typeface="Times New Roman" pitchFamily="18" charset="0"/>
                <a:cs typeface="Times New Roman" pitchFamily="18" charset="0"/>
              </a:rPr>
              <a:t> Build-Max-Heap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l</a:t>
            </a:r>
            <a:r>
              <a:rPr lang="en-US"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1379538" lvl="3" indent="-465138"/>
            <a:r>
              <a:rPr lang="en-US" dirty="0">
                <a:latin typeface="Times New Roman" pitchFamily="18" charset="0"/>
                <a:cs typeface="Times New Roman" pitchFamily="18" charset="0"/>
              </a:rPr>
              <a:t>5	</a:t>
            </a:r>
            <a:r>
              <a:rPr lang="en-US" b="1" dirty="0" err="1">
                <a:latin typeface="Times New Roman" pitchFamily="18" charset="0"/>
                <a:cs typeface="Times New Roman" pitchFamily="18" charset="0"/>
              </a:rPr>
              <a:t>endif</a:t>
            </a:r>
            <a:endParaRPr lang="en-US" sz="2800" dirty="0">
              <a:latin typeface="Times New Roman" pitchFamily="18" charset="0"/>
              <a:cs typeface="Times New Roman" pitchFamily="18" charset="0"/>
            </a:endParaRPr>
          </a:p>
          <a:p>
            <a:pPr marL="1379538" lvl="3" indent="-465138"/>
            <a:r>
              <a:rPr lang="en-US" dirty="0">
                <a:latin typeface="Times New Roman" pitchFamily="18" charset="0"/>
                <a:cs typeface="Times New Roman" pitchFamily="18" charset="0"/>
              </a:rPr>
              <a:t>6	</a:t>
            </a:r>
            <a:r>
              <a:rPr lang="en-US" b="1" dirty="0">
                <a:latin typeface="Times New Roman" pitchFamily="18" charset="0"/>
                <a:cs typeface="Times New Roman" pitchFamily="18" charset="0"/>
              </a:rPr>
              <a:t>if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r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914400" lvl="3"/>
            <a:r>
              <a:rPr lang="en-US" dirty="0">
                <a:latin typeface="Times New Roman" pitchFamily="18" charset="0"/>
                <a:cs typeface="Times New Roman" pitchFamily="18" charset="0"/>
              </a:rPr>
              <a:t>7	</a:t>
            </a:r>
            <a:r>
              <a:rPr lang="en-US" b="1" dirty="0">
                <a:latin typeface="Times New Roman" pitchFamily="18" charset="0"/>
                <a:cs typeface="Times New Roman" pitchFamily="18" charset="0"/>
              </a:rPr>
              <a:t>then</a:t>
            </a:r>
            <a:r>
              <a:rPr lang="en-US" dirty="0">
                <a:latin typeface="Times New Roman" pitchFamily="18" charset="0"/>
                <a:cs typeface="Times New Roman" pitchFamily="18" charset="0"/>
              </a:rPr>
              <a:t> Build-Max-Heap</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r</a:t>
            </a:r>
            <a:r>
              <a:rPr lang="en-US" dirty="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1379538" lvl="3" indent="-465138"/>
            <a:r>
              <a:rPr lang="en-US" dirty="0">
                <a:latin typeface="Times New Roman" pitchFamily="18" charset="0"/>
                <a:cs typeface="Times New Roman" pitchFamily="18" charset="0"/>
              </a:rPr>
              <a:t>8	</a:t>
            </a:r>
            <a:r>
              <a:rPr lang="en-US" b="1" dirty="0" err="1">
                <a:latin typeface="Times New Roman" pitchFamily="18" charset="0"/>
                <a:cs typeface="Times New Roman" pitchFamily="18" charset="0"/>
              </a:rPr>
              <a:t>endif</a:t>
            </a:r>
            <a:endParaRPr lang="en-US" sz="2800" dirty="0">
              <a:latin typeface="Times New Roman" pitchFamily="18" charset="0"/>
              <a:cs typeface="Times New Roman" pitchFamily="18" charset="0"/>
            </a:endParaRPr>
          </a:p>
          <a:p>
            <a:pPr marL="1379538" lvl="3" indent="-465138">
              <a:buAutoNum type="arabicPlain" startAt="9"/>
            </a:pPr>
            <a:r>
              <a:rPr lang="en-US" dirty="0">
                <a:latin typeface="Times New Roman" pitchFamily="18" charset="0"/>
                <a:cs typeface="Times New Roman" pitchFamily="18" charset="0"/>
              </a:rPr>
              <a:t>Max-</a:t>
            </a:r>
            <a:r>
              <a:rPr lang="en-US" dirty="0" err="1">
                <a:latin typeface="Times New Roman" pitchFamily="18" charset="0"/>
                <a:cs typeface="Times New Roman" pitchFamily="18" charset="0"/>
              </a:rPr>
              <a:t>Heapify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1379538" lvl="3" indent="-465138">
              <a:buAutoNum type="arabicPlain" startAt="10"/>
            </a:pPr>
            <a:r>
              <a:rPr lang="en-US" b="1" dirty="0">
                <a:latin typeface="Times New Roman" pitchFamily="18" charset="0"/>
                <a:cs typeface="Times New Roman" pitchFamily="18" charset="0"/>
              </a:rPr>
              <a:t>End</a:t>
            </a:r>
          </a:p>
          <a:p>
            <a:pPr marL="465138" lvl="3" indent="-58738"/>
            <a:r>
              <a:rPr lang="zh-CN" altLang="en-US" dirty="0"/>
              <a:t>调用</a:t>
            </a:r>
            <a:r>
              <a:rPr lang="en-US" dirty="0">
                <a:latin typeface="Times New Roman" pitchFamily="18" charset="0"/>
                <a:cs typeface="Times New Roman" pitchFamily="18" charset="0"/>
              </a:rPr>
              <a:t>Build-Max-Heap</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1) </a:t>
            </a:r>
            <a:r>
              <a:rPr lang="zh-CN" altLang="en-US" dirty="0"/>
              <a:t>后，即可将</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t>]</a:t>
            </a:r>
            <a:r>
              <a:rPr lang="zh-CN" altLang="en-US" dirty="0"/>
              <a:t>变为一个堆。</a:t>
            </a:r>
            <a:endParaRPr lang="en-US" altLang="zh-CN" dirty="0"/>
          </a:p>
          <a:p>
            <a:pPr marL="465138" lvl="3" indent="-58738"/>
            <a:endParaRPr lang="en-US" altLang="zh-CN" dirty="0"/>
          </a:p>
          <a:p>
            <a:pPr marL="465138" lvl="3" indent="-58738"/>
            <a:endParaRPr lang="en-US" dirty="0">
              <a:latin typeface="Times New Roman" pitchFamily="18" charset="0"/>
              <a:cs typeface="Times New Roman" pitchFamily="18" charset="0"/>
            </a:endParaRPr>
          </a:p>
        </p:txBody>
      </p:sp>
      <p:sp>
        <p:nvSpPr>
          <p:cNvPr id="4" name="灯片编号占位符 3">
            <a:extLst>
              <a:ext uri="{FF2B5EF4-FFF2-40B4-BE49-F238E27FC236}">
                <a16:creationId xmlns:a16="http://schemas.microsoft.com/office/drawing/2014/main" id="{723F1037-4B1D-4044-816F-FB0B7771BD02}"/>
              </a:ext>
            </a:extLst>
          </p:cNvPr>
          <p:cNvSpPr>
            <a:spLocks noGrp="1"/>
          </p:cNvSpPr>
          <p:nvPr>
            <p:ph type="sldNum" sz="quarter" idx="12"/>
          </p:nvPr>
        </p:nvSpPr>
        <p:spPr/>
        <p:txBody>
          <a:bodyPr/>
          <a:lstStyle/>
          <a:p>
            <a:fld id="{C462427C-90CD-4661-B725-C3D658441D48}" type="slidenum">
              <a:rPr lang="en-US" smtClean="0"/>
              <a:t>12</a:t>
            </a:fld>
            <a:endParaRPr lang="en-US"/>
          </a:p>
        </p:txBody>
      </p:sp>
      <p:sp>
        <p:nvSpPr>
          <p:cNvPr id="3" name="文本框 2">
            <a:extLst>
              <a:ext uri="{FF2B5EF4-FFF2-40B4-BE49-F238E27FC236}">
                <a16:creationId xmlns:a16="http://schemas.microsoft.com/office/drawing/2014/main" id="{8841A642-D79E-4AE1-AC9F-E8642DD25A57}"/>
              </a:ext>
            </a:extLst>
          </p:cNvPr>
          <p:cNvSpPr txBox="1"/>
          <p:nvPr/>
        </p:nvSpPr>
        <p:spPr>
          <a:xfrm>
            <a:off x="5105400" y="3200400"/>
            <a:ext cx="3951723" cy="1431161"/>
          </a:xfrm>
          <a:prstGeom prst="rect">
            <a:avLst/>
          </a:prstGeom>
          <a:solidFill>
            <a:srgbClr val="FFC000">
              <a:alpha val="50000"/>
            </a:srgbClr>
          </a:solidFill>
          <a:ln w="38100">
            <a:solidFill>
              <a:schemeClr val="tx1"/>
            </a:solidFill>
          </a:ln>
        </p:spPr>
        <p:txBody>
          <a:bodyPr wrap="none" rtlCol="0">
            <a:spAutoFit/>
          </a:bodyPr>
          <a:lstStyle/>
          <a:p>
            <a:r>
              <a:rPr lang="zh-CN" altLang="en-US" dirty="0">
                <a:latin typeface="Times New Roman" pitchFamily="18" charset="0"/>
                <a:cs typeface="Times New Roman" pitchFamily="18" charset="0"/>
              </a:rPr>
              <a:t>建堆过程采用了</a:t>
            </a:r>
            <a:r>
              <a:rPr lang="zh-CN" altLang="en-US" b="1" dirty="0">
                <a:solidFill>
                  <a:srgbClr val="FF0000"/>
                </a:solidFill>
                <a:latin typeface="Times New Roman" pitchFamily="18" charset="0"/>
                <a:cs typeface="Times New Roman" pitchFamily="18" charset="0"/>
              </a:rPr>
              <a:t>分治法</a:t>
            </a:r>
            <a:endParaRPr lang="en-US" altLang="zh-CN" b="1" dirty="0">
              <a:solidFill>
                <a:srgbClr val="FF0000"/>
              </a:solidFill>
              <a:latin typeface="Times New Roman" pitchFamily="18" charset="0"/>
              <a:cs typeface="Times New Roman" pitchFamily="18" charset="0"/>
            </a:endParaRPr>
          </a:p>
          <a:p>
            <a:pPr>
              <a:spcBef>
                <a:spcPts val="600"/>
              </a:spcBef>
            </a:pPr>
            <a:r>
              <a:rPr lang="zh-CN" altLang="en-US" dirty="0">
                <a:latin typeface="Times New Roman" pitchFamily="18" charset="0"/>
                <a:cs typeface="Times New Roman" pitchFamily="18" charset="0"/>
              </a:rPr>
              <a:t>底：</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l </a:t>
            </a:r>
            <a:r>
              <a:rPr lang="en-US" dirty="0">
                <a:latin typeface="Times New Roman" pitchFamily="18" charset="0"/>
                <a:cs typeface="Times New Roman" pitchFamily="18" charset="0"/>
              </a:rPr>
              <a:t>&gt;</a:t>
            </a:r>
            <a:r>
              <a:rPr lang="en-US" i="1" dirty="0">
                <a:latin typeface="Times New Roman" pitchFamily="18" charset="0"/>
                <a:cs typeface="Times New Roman" pitchFamily="18" charset="0"/>
              </a:rPr>
              <a:t>n </a:t>
            </a:r>
            <a:r>
              <a:rPr lang="en-US" dirty="0">
                <a:latin typeface="Times New Roman" pitchFamily="18" charset="0"/>
                <a:cs typeface="Times New Roman" pitchFamily="18" charset="0"/>
              </a:rPr>
              <a:t>&amp;</a:t>
            </a:r>
            <a:r>
              <a:rPr lang="en-US" i="1" dirty="0">
                <a:latin typeface="Times New Roman" pitchFamily="18" charset="0"/>
                <a:cs typeface="Times New Roman" pitchFamily="18" charset="0"/>
              </a:rPr>
              <a:t> r &gt; n</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叶节点</a:t>
            </a:r>
            <a:endParaRPr lang="en-US" dirty="0">
              <a:latin typeface="Times New Roman" pitchFamily="18" charset="0"/>
              <a:cs typeface="Times New Roman" pitchFamily="18" charset="0"/>
            </a:endParaRPr>
          </a:p>
          <a:p>
            <a:pPr>
              <a:spcBef>
                <a:spcPts val="600"/>
              </a:spcBef>
            </a:pPr>
            <a:r>
              <a:rPr lang="zh-CN" altLang="en-US" dirty="0"/>
              <a:t>分：第</a:t>
            </a:r>
            <a:r>
              <a:rPr lang="en-US" altLang="zh-CN" dirty="0"/>
              <a:t>3-8</a:t>
            </a:r>
            <a:r>
              <a:rPr lang="zh-CN" altLang="en-US" dirty="0"/>
              <a:t>行，进行了划分和递归调用</a:t>
            </a:r>
            <a:endParaRPr lang="en-US" altLang="zh-CN" dirty="0"/>
          </a:p>
          <a:p>
            <a:pPr>
              <a:spcBef>
                <a:spcPts val="600"/>
              </a:spcBef>
            </a:pPr>
            <a:r>
              <a:rPr lang="zh-CN" altLang="en-US" dirty="0"/>
              <a:t>合：第</a:t>
            </a:r>
            <a:r>
              <a:rPr lang="en-US" altLang="zh-CN" dirty="0"/>
              <a:t>9</a:t>
            </a:r>
            <a:r>
              <a:rPr lang="zh-CN" altLang="en-US" dirty="0"/>
              <a:t>行通过</a:t>
            </a:r>
            <a:r>
              <a:rPr lang="en-US" altLang="zh-CN" dirty="0"/>
              <a:t>Max-</a:t>
            </a:r>
            <a:r>
              <a:rPr lang="en-US" altLang="zh-CN" dirty="0" err="1"/>
              <a:t>Heapify</a:t>
            </a:r>
            <a:r>
              <a:rPr lang="zh-CN" altLang="en-US" dirty="0"/>
              <a:t>进行合并</a:t>
            </a:r>
            <a:endParaRPr lang="en-US" dirty="0"/>
          </a:p>
        </p:txBody>
      </p:sp>
      <p:sp>
        <p:nvSpPr>
          <p:cNvPr id="7" name="文本框 6">
            <a:extLst>
              <a:ext uri="{FF2B5EF4-FFF2-40B4-BE49-F238E27FC236}">
                <a16:creationId xmlns:a16="http://schemas.microsoft.com/office/drawing/2014/main" id="{B1E9BC78-6DE3-423D-9B8E-D89AEE48B499}"/>
              </a:ext>
            </a:extLst>
          </p:cNvPr>
          <p:cNvSpPr txBox="1"/>
          <p:nvPr/>
        </p:nvSpPr>
        <p:spPr>
          <a:xfrm>
            <a:off x="914400" y="5689784"/>
            <a:ext cx="7315200" cy="369332"/>
          </a:xfrm>
          <a:prstGeom prst="rect">
            <a:avLst/>
          </a:prstGeom>
          <a:noFill/>
        </p:spPr>
        <p:txBody>
          <a:bodyPr wrap="square">
            <a:spAutoFit/>
          </a:bodyPr>
          <a:lstStyle/>
          <a:p>
            <a:r>
              <a:rPr lang="zh-CN" altLang="en-US" dirty="0"/>
              <a:t>置</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2</a:t>
            </a:r>
            <a:r>
              <a:rPr lang="en-US" sz="2400" i="1" baseline="30000" dirty="0">
                <a:latin typeface="Times New Roman" pitchFamily="18" charset="0"/>
                <a:cs typeface="Times New Roman" pitchFamily="18" charset="0"/>
              </a:rPr>
              <a:t>h</a:t>
            </a:r>
            <a:r>
              <a:rPr lang="en-US" sz="2400" baseline="30000" dirty="0">
                <a:latin typeface="Times New Roman" pitchFamily="18" charset="0"/>
                <a:cs typeface="Times New Roman" pitchFamily="18" charset="0"/>
              </a:rPr>
              <a:t>+1</a:t>
            </a:r>
            <a:r>
              <a:rPr lang="en-US" dirty="0">
                <a:latin typeface="Times New Roman" pitchFamily="18" charset="0"/>
                <a:cs typeface="Times New Roman" pitchFamily="18" charset="0"/>
              </a:rPr>
              <a:t>- 1 ，</a:t>
            </a:r>
            <a:r>
              <a:rPr lang="en-US" dirty="0" err="1">
                <a:latin typeface="SimSun" pitchFamily="2" charset="-122"/>
                <a:ea typeface="SimSun" pitchFamily="2" charset="-122"/>
                <a:cs typeface="Times New Roman" pitchFamily="18" charset="0"/>
              </a:rPr>
              <a:t>可得</a:t>
            </a:r>
            <a:r>
              <a:rPr lang="en-US" dirty="0" err="1">
                <a:latin typeface="SimSun" pitchFamily="2" charset="-122"/>
                <a:ea typeface="SimSun" pitchFamily="2" charset="-122"/>
              </a:rPr>
              <a:t>复杂度</a:t>
            </a:r>
            <a:r>
              <a:rPr lang="fr-FR" i="1" dirty="0"/>
              <a:t> </a:t>
            </a:r>
            <a:r>
              <a:rPr lang="fr-FR" i="1" dirty="0">
                <a:latin typeface="Times New Roman" pitchFamily="18" charset="0"/>
                <a:cs typeface="Times New Roman" pitchFamily="18" charset="0"/>
              </a:rPr>
              <a:t>T</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 </a:t>
            </a:r>
            <a:r>
              <a:rPr lang="fr-FR"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 2</a:t>
            </a:r>
            <a:r>
              <a:rPr lang="fr-FR" i="1" dirty="0">
                <a:latin typeface="Times New Roman" pitchFamily="18" charset="0"/>
                <a:cs typeface="Times New Roman" pitchFamily="18" charset="0"/>
              </a:rPr>
              <a:t>T</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/2) +  O(lg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 = </a:t>
            </a:r>
            <a:r>
              <a:rPr lang="en-US" dirty="0">
                <a:latin typeface="Times New Roman" pitchFamily="18" charset="0"/>
                <a:cs typeface="Times New Roman" pitchFamily="18" charset="0"/>
                <a:sym typeface="Symbol"/>
              </a:rPr>
              <a:t></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dirty="0"/>
          </a:p>
        </p:txBody>
      </p:sp>
      <p:pic>
        <p:nvPicPr>
          <p:cNvPr id="8" name="图片 7">
            <a:extLst>
              <a:ext uri="{FF2B5EF4-FFF2-40B4-BE49-F238E27FC236}">
                <a16:creationId xmlns:a16="http://schemas.microsoft.com/office/drawing/2014/main" id="{763F9866-73EA-4838-B8F7-E44BC4C4C098}"/>
              </a:ext>
            </a:extLst>
          </p:cNvPr>
          <p:cNvPicPr>
            <a:picLocks noChangeAspect="1"/>
          </p:cNvPicPr>
          <p:nvPr/>
        </p:nvPicPr>
        <p:blipFill>
          <a:blip r:embed="rId3"/>
          <a:stretch>
            <a:fillRect/>
          </a:stretch>
        </p:blipFill>
        <p:spPr>
          <a:xfrm>
            <a:off x="5635843" y="32328"/>
            <a:ext cx="3453886" cy="1263072"/>
          </a:xfrm>
          <a:prstGeom prst="rect">
            <a:avLst/>
          </a:prstGeom>
        </p:spPr>
      </p:pic>
    </p:spTree>
    <p:extLst>
      <p:ext uri="{BB962C8B-B14F-4D97-AF65-F5344CB8AC3E}">
        <p14:creationId xmlns:p14="http://schemas.microsoft.com/office/powerpoint/2010/main" val="206408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lvl="2"/>
            <a:r>
              <a:rPr lang="zh-CN" sz="2400" b="1" dirty="0">
                <a:latin typeface="SimSun" pitchFamily="2" charset="-122"/>
                <a:ea typeface="SimSun" pitchFamily="2" charset="-122"/>
              </a:rPr>
              <a:t>堆排序算法</a:t>
            </a:r>
            <a:r>
              <a:rPr lang="en-US" altLang="zh-CN" sz="2400" b="1" dirty="0">
                <a:latin typeface="SimSun" pitchFamily="2" charset="-122"/>
                <a:ea typeface="SimSun" pitchFamily="2" charset="-122"/>
              </a:rPr>
              <a:t> (</a:t>
            </a:r>
            <a:r>
              <a:rPr lang="zh-CN" altLang="en-US" sz="2400"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从小到大排序</a:t>
            </a:r>
            <a:r>
              <a:rPr lang="zh-CN" altLang="en-US" sz="2400" b="1" dirty="0">
                <a:latin typeface="SimSun" pitchFamily="2" charset="-122"/>
                <a:ea typeface="SimSun" pitchFamily="2" charset="-122"/>
              </a:rPr>
              <a:t>）</a:t>
            </a:r>
            <a:endParaRPr lang="en-US" sz="2400" b="1" dirty="0">
              <a:latin typeface="SimSun" pitchFamily="2" charset="-122"/>
              <a:ea typeface="SimSun" pitchFamily="2" charset="-122"/>
            </a:endParaRPr>
          </a:p>
        </p:txBody>
      </p:sp>
      <p:sp>
        <p:nvSpPr>
          <p:cNvPr id="4" name="TextBox 3"/>
          <p:cNvSpPr txBox="1"/>
          <p:nvPr/>
        </p:nvSpPr>
        <p:spPr>
          <a:xfrm>
            <a:off x="747486" y="1143000"/>
            <a:ext cx="7620000" cy="4616648"/>
          </a:xfrm>
          <a:prstGeom prst="rect">
            <a:avLst/>
          </a:prstGeom>
          <a:noFill/>
        </p:spPr>
        <p:txBody>
          <a:bodyPr wrap="square" rtlCol="0">
            <a:spAutoFit/>
          </a:bodyPr>
          <a:lstStyle/>
          <a:p>
            <a:r>
              <a:rPr lang="zh-CN" altLang="en-US" sz="2400" dirty="0"/>
              <a:t>将</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[1..</a:t>
            </a:r>
            <a:r>
              <a:rPr lang="en-US" sz="2400" i="1" dirty="0">
                <a:latin typeface="Times New Roman" pitchFamily="18" charset="0"/>
                <a:cs typeface="Times New Roman" pitchFamily="18" charset="0"/>
              </a:rPr>
              <a:t>n</a:t>
            </a:r>
            <a:r>
              <a:rPr lang="en-US" sz="2400" dirty="0">
                <a:latin typeface="Times New Roman" pitchFamily="18" charset="0"/>
                <a:cs typeface="Times New Roman" pitchFamily="18" charset="0"/>
              </a:rPr>
              <a:t>]</a:t>
            </a:r>
            <a:r>
              <a:rPr lang="zh-CN" altLang="en-US" sz="2400" dirty="0"/>
              <a:t>建堆后，堆排序算法如下：</a:t>
            </a:r>
            <a:endParaRPr lang="en-US" altLang="zh-CN" sz="2400" dirty="0"/>
          </a:p>
          <a:p>
            <a:pPr marL="914400" indent="-449263">
              <a:lnSpc>
                <a:spcPct val="150000"/>
              </a:lnSpc>
            </a:pPr>
            <a:r>
              <a:rPr lang="en-US" sz="2000" b="1" dirty="0" err="1">
                <a:latin typeface="Times New Roman" pitchFamily="18" charset="0"/>
                <a:cs typeface="Times New Roman" pitchFamily="18" charset="0"/>
              </a:rPr>
              <a:t>Heapsort</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p>
          <a:p>
            <a:pPr marL="914400" lvl="0" indent="-449263">
              <a:lnSpc>
                <a:spcPct val="150000"/>
              </a:lnSpc>
              <a:buAutoNum type="arabicPlain"/>
            </a:pPr>
            <a:r>
              <a:rPr lang="en-US" sz="2000" dirty="0">
                <a:latin typeface="Times New Roman" pitchFamily="18" charset="0"/>
                <a:cs typeface="Times New Roman" pitchFamily="18" charset="0"/>
              </a:rPr>
              <a:t>Build-Max-Heap</a:t>
            </a:r>
            <a:r>
              <a:rPr lang="en-US" sz="2000" b="1"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 </a:t>
            </a:r>
            <a:r>
              <a:rPr lang="en-US" sz="2000" dirty="0">
                <a:latin typeface="Times New Roman" pitchFamily="18" charset="0"/>
                <a:cs typeface="Times New Roman" pitchFamily="18" charset="0"/>
              </a:rPr>
              <a:t>1)</a:t>
            </a:r>
          </a:p>
          <a:p>
            <a:pPr marL="465137" lvl="0">
              <a:lnSpc>
                <a:spcPct val="150000"/>
              </a:lnSpc>
            </a:pPr>
            <a:r>
              <a:rPr lang="en-US" sz="2000" dirty="0">
                <a:latin typeface="Times New Roman" pitchFamily="18" charset="0"/>
                <a:cs typeface="Times New Roman" pitchFamily="18" charset="0"/>
              </a:rPr>
              <a:t>2	</a:t>
            </a:r>
            <a:r>
              <a:rPr lang="en-US" sz="2000" i="1" dirty="0">
                <a:latin typeface="Times New Roman" pitchFamily="18" charset="0"/>
                <a:cs typeface="Times New Roman" pitchFamily="18" charset="0"/>
              </a:rPr>
              <a:t>Heap-size</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endParaRPr lang="en-US" sz="2000" dirty="0">
              <a:latin typeface="Times New Roman" pitchFamily="18" charset="0"/>
              <a:cs typeface="Times New Roman" pitchFamily="18" charset="0"/>
            </a:endParaRPr>
          </a:p>
          <a:p>
            <a:pPr marL="914400" lvl="0" indent="-449263">
              <a:lnSpc>
                <a:spcPct val="150000"/>
              </a:lnSpc>
            </a:pPr>
            <a:r>
              <a:rPr lang="en-US" sz="2000" dirty="0">
                <a:latin typeface="Times New Roman" pitchFamily="18" charset="0"/>
                <a:cs typeface="Times New Roman" pitchFamily="18" charset="0"/>
              </a:rPr>
              <a:t>3	</a:t>
            </a:r>
            <a:r>
              <a:rPr lang="en-US" sz="2000" b="1" dirty="0">
                <a:latin typeface="Times New Roman" pitchFamily="18" charset="0"/>
                <a:cs typeface="Times New Roman" pitchFamily="18" charset="0"/>
              </a:rPr>
              <a:t>while</a:t>
            </a:r>
            <a:r>
              <a:rPr lang="en-US" sz="2000" i="1" dirty="0">
                <a:latin typeface="Times New Roman" pitchFamily="18" charset="0"/>
                <a:cs typeface="Times New Roman" pitchFamily="18" charset="0"/>
              </a:rPr>
              <a:t> heap-size</a:t>
            </a:r>
            <a:r>
              <a:rPr lang="en-US" sz="2000" dirty="0">
                <a:latin typeface="Times New Roman" pitchFamily="18" charset="0"/>
                <a:cs typeface="Times New Roman" pitchFamily="18" charset="0"/>
              </a:rPr>
              <a:t> &gt; 1</a:t>
            </a:r>
          </a:p>
          <a:p>
            <a:pPr marL="914400" lvl="0" indent="-449263">
              <a:lnSpc>
                <a:spcPct val="150000"/>
              </a:lnSpc>
            </a:pPr>
            <a:r>
              <a:rPr lang="en-US" sz="2000" dirty="0">
                <a:latin typeface="Times New Roman" pitchFamily="18" charset="0"/>
                <a:cs typeface="Times New Roman" pitchFamily="18" charset="0"/>
              </a:rPr>
              <a:t>4</a:t>
            </a:r>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heap-size</a:t>
            </a:r>
            <a:r>
              <a:rPr lang="en-US" sz="2000" dirty="0">
                <a:latin typeface="Times New Roman" pitchFamily="18" charset="0"/>
                <a:cs typeface="Times New Roman" pitchFamily="18" charset="0"/>
              </a:rPr>
              <a:t>]</a:t>
            </a:r>
          </a:p>
          <a:p>
            <a:pPr marL="914400" lvl="0" indent="-449263">
              <a:lnSpc>
                <a:spcPct val="150000"/>
              </a:lnSpc>
            </a:pPr>
            <a:r>
              <a:rPr lang="en-US" sz="2000" dirty="0">
                <a:latin typeface="Times New Roman" pitchFamily="18" charset="0"/>
                <a:cs typeface="Times New Roman" pitchFamily="18" charset="0"/>
              </a:rPr>
              <a:t>5</a:t>
            </a:r>
            <a:r>
              <a:rPr lang="en-US" sz="2000" b="1" dirty="0">
                <a:latin typeface="Times New Roman" pitchFamily="18" charset="0"/>
                <a:cs typeface="Times New Roman" pitchFamily="18" charset="0"/>
              </a:rPr>
              <a:t>		</a:t>
            </a:r>
            <a:r>
              <a:rPr lang="en-US" sz="2000" i="1" dirty="0">
                <a:latin typeface="Times New Roman" pitchFamily="18" charset="0"/>
                <a:cs typeface="Times New Roman" pitchFamily="18" charset="0"/>
              </a:rPr>
              <a:t>heap-size</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heap-size</a:t>
            </a:r>
            <a:r>
              <a:rPr lang="en-US" sz="2000" dirty="0">
                <a:latin typeface="Times New Roman" pitchFamily="18" charset="0"/>
                <a:cs typeface="Times New Roman" pitchFamily="18" charset="0"/>
              </a:rPr>
              <a:t> - 1</a:t>
            </a:r>
          </a:p>
          <a:p>
            <a:pPr marL="914400" lvl="0" indent="-449263">
              <a:lnSpc>
                <a:spcPct val="150000"/>
              </a:lnSpc>
            </a:pPr>
            <a:r>
              <a:rPr lang="en-US" sz="2000" dirty="0">
                <a:latin typeface="Times New Roman" pitchFamily="18" charset="0"/>
                <a:cs typeface="Times New Roman" pitchFamily="18" charset="0"/>
              </a:rPr>
              <a:t>6		Max-</a:t>
            </a:r>
            <a:r>
              <a:rPr lang="en-US" sz="2000" dirty="0" err="1">
                <a:latin typeface="Times New Roman" pitchFamily="18" charset="0"/>
                <a:cs typeface="Times New Roman" pitchFamily="18" charset="0"/>
              </a:rPr>
              <a:t>Heapify</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A</a:t>
            </a:r>
            <a:r>
              <a:rPr lang="en-US" sz="2000" dirty="0">
                <a:latin typeface="Times New Roman" pitchFamily="18" charset="0"/>
                <a:cs typeface="Times New Roman" pitchFamily="18" charset="0"/>
              </a:rPr>
              <a:t>[1..</a:t>
            </a:r>
            <a:r>
              <a:rPr lang="en-US" sz="2000" i="1" dirty="0">
                <a:latin typeface="Times New Roman" pitchFamily="18" charset="0"/>
                <a:cs typeface="Times New Roman" pitchFamily="18" charset="0"/>
              </a:rPr>
              <a:t>heap-size</a:t>
            </a:r>
            <a:r>
              <a:rPr lang="en-US" sz="2000" dirty="0">
                <a:latin typeface="Times New Roman" pitchFamily="18" charset="0"/>
                <a:cs typeface="Times New Roman" pitchFamily="18" charset="0"/>
              </a:rPr>
              <a:t>]</a:t>
            </a:r>
            <a:r>
              <a:rPr lang="en-US" altLang="zh-CN" sz="2000" dirty="0">
                <a:latin typeface="Times New Roman" pitchFamily="18" charset="0"/>
                <a:cs typeface="Times New Roman" pitchFamily="18" charset="0"/>
              </a:rPr>
              <a:t>, </a:t>
            </a:r>
            <a:r>
              <a:rPr lang="en-US" sz="2000" dirty="0">
                <a:latin typeface="Times New Roman" pitchFamily="18" charset="0"/>
                <a:cs typeface="Times New Roman" pitchFamily="18" charset="0"/>
              </a:rPr>
              <a:t>1)</a:t>
            </a:r>
          </a:p>
          <a:p>
            <a:pPr marL="914400" lvl="0" indent="-449263">
              <a:lnSpc>
                <a:spcPct val="150000"/>
              </a:lnSpc>
            </a:pPr>
            <a:r>
              <a:rPr lang="en-US" sz="2000" dirty="0">
                <a:latin typeface="Times New Roman" pitchFamily="18" charset="0"/>
                <a:cs typeface="Times New Roman" pitchFamily="18" charset="0"/>
              </a:rPr>
              <a:t>7	</a:t>
            </a:r>
            <a:r>
              <a:rPr lang="en-US" sz="2000" b="1" dirty="0" err="1">
                <a:latin typeface="Times New Roman" pitchFamily="18" charset="0"/>
                <a:cs typeface="Times New Roman" pitchFamily="18" charset="0"/>
              </a:rPr>
              <a:t>endwhile</a:t>
            </a:r>
            <a:endParaRPr lang="en-US" sz="2000" dirty="0">
              <a:latin typeface="Times New Roman" pitchFamily="18" charset="0"/>
              <a:cs typeface="Times New Roman" pitchFamily="18" charset="0"/>
            </a:endParaRPr>
          </a:p>
          <a:p>
            <a:pPr marL="914400" lvl="0" indent="-449263">
              <a:lnSpc>
                <a:spcPct val="150000"/>
              </a:lnSpc>
            </a:pPr>
            <a:r>
              <a:rPr lang="en-US" sz="2000" dirty="0">
                <a:latin typeface="Times New Roman" pitchFamily="18" charset="0"/>
                <a:cs typeface="Times New Roman" pitchFamily="18" charset="0"/>
              </a:rPr>
              <a:t>8	</a:t>
            </a:r>
            <a:r>
              <a:rPr lang="en-US" sz="2000" b="1" dirty="0">
                <a:latin typeface="Times New Roman" pitchFamily="18" charset="0"/>
                <a:cs typeface="Times New Roman" pitchFamily="18" charset="0"/>
              </a:rPr>
              <a:t>End</a:t>
            </a:r>
            <a:endParaRPr lang="en-US" sz="2000" dirty="0"/>
          </a:p>
        </p:txBody>
      </p:sp>
      <p:sp>
        <p:nvSpPr>
          <p:cNvPr id="5" name="灯片编号占位符 4">
            <a:extLst>
              <a:ext uri="{FF2B5EF4-FFF2-40B4-BE49-F238E27FC236}">
                <a16:creationId xmlns:a16="http://schemas.microsoft.com/office/drawing/2014/main" id="{4B8E6C0A-E223-487C-B14A-7E9441B1E53A}"/>
              </a:ext>
            </a:extLst>
          </p:cNvPr>
          <p:cNvSpPr>
            <a:spLocks noGrp="1"/>
          </p:cNvSpPr>
          <p:nvPr>
            <p:ph type="sldNum" sz="quarter" idx="12"/>
          </p:nvPr>
        </p:nvSpPr>
        <p:spPr/>
        <p:txBody>
          <a:bodyPr/>
          <a:lstStyle/>
          <a:p>
            <a:fld id="{C462427C-90CD-4661-B725-C3D658441D48}" type="slidenum">
              <a:rPr lang="en-US" smtClean="0"/>
              <a:t>13</a:t>
            </a:fld>
            <a:endParaRPr lang="en-US"/>
          </a:p>
        </p:txBody>
      </p:sp>
    </p:spTree>
    <p:extLst>
      <p:ext uri="{BB962C8B-B14F-4D97-AF65-F5344CB8AC3E}">
        <p14:creationId xmlns:p14="http://schemas.microsoft.com/office/powerpoint/2010/main" val="3345657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400" b="1" dirty="0" err="1">
                <a:latin typeface="SimSun" pitchFamily="2" charset="-122"/>
                <a:ea typeface="SimSun" pitchFamily="2" charset="-122"/>
              </a:rPr>
              <a:t>堆排序举例</a:t>
            </a:r>
            <a:endParaRPr lang="en-US" sz="2400" b="1" dirty="0">
              <a:latin typeface="SimSun" pitchFamily="2" charset="-122"/>
              <a:ea typeface="SimSun" pitchFamily="2" charset="-122"/>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灯片编号占位符 8">
            <a:extLst>
              <a:ext uri="{FF2B5EF4-FFF2-40B4-BE49-F238E27FC236}">
                <a16:creationId xmlns:a16="http://schemas.microsoft.com/office/drawing/2014/main" id="{B1CD311B-E560-4C00-9B0F-06F3C733C9B4}"/>
              </a:ext>
            </a:extLst>
          </p:cNvPr>
          <p:cNvSpPr>
            <a:spLocks noGrp="1"/>
          </p:cNvSpPr>
          <p:nvPr>
            <p:ph type="sldNum" sz="quarter" idx="12"/>
          </p:nvPr>
        </p:nvSpPr>
        <p:spPr/>
        <p:txBody>
          <a:bodyPr/>
          <a:lstStyle/>
          <a:p>
            <a:fld id="{C462427C-90CD-4661-B725-C3D658441D48}" type="slidenum">
              <a:rPr lang="en-US" smtClean="0"/>
              <a:t>14</a:t>
            </a:fld>
            <a:endParaRPr lang="en-US" dirty="0"/>
          </a:p>
        </p:txBody>
      </p:sp>
      <p:pic>
        <p:nvPicPr>
          <p:cNvPr id="3" name="图片 2">
            <a:extLst>
              <a:ext uri="{FF2B5EF4-FFF2-40B4-BE49-F238E27FC236}">
                <a16:creationId xmlns:a16="http://schemas.microsoft.com/office/drawing/2014/main" id="{653B777E-F417-CFF0-FB42-1D5FBE767F11}"/>
              </a:ext>
            </a:extLst>
          </p:cNvPr>
          <p:cNvPicPr>
            <a:picLocks noChangeAspect="1"/>
          </p:cNvPicPr>
          <p:nvPr/>
        </p:nvPicPr>
        <p:blipFill>
          <a:blip r:embed="rId3"/>
          <a:stretch>
            <a:fillRect/>
          </a:stretch>
        </p:blipFill>
        <p:spPr>
          <a:xfrm>
            <a:off x="2102140" y="185039"/>
            <a:ext cx="6554724" cy="2993136"/>
          </a:xfrm>
          <a:prstGeom prst="rect">
            <a:avLst/>
          </a:prstGeom>
        </p:spPr>
      </p:pic>
      <p:pic>
        <p:nvPicPr>
          <p:cNvPr id="11" name="图片 10">
            <a:extLst>
              <a:ext uri="{FF2B5EF4-FFF2-40B4-BE49-F238E27FC236}">
                <a16:creationId xmlns:a16="http://schemas.microsoft.com/office/drawing/2014/main" id="{91213C33-CDBB-739E-E4E0-127CC9F04252}"/>
              </a:ext>
            </a:extLst>
          </p:cNvPr>
          <p:cNvPicPr>
            <a:picLocks noChangeAspect="1"/>
          </p:cNvPicPr>
          <p:nvPr/>
        </p:nvPicPr>
        <p:blipFill>
          <a:blip r:embed="rId4"/>
          <a:stretch>
            <a:fillRect/>
          </a:stretch>
        </p:blipFill>
        <p:spPr>
          <a:xfrm>
            <a:off x="2523744" y="3267774"/>
            <a:ext cx="6163056" cy="2752344"/>
          </a:xfrm>
          <a:prstGeom prst="rect">
            <a:avLst/>
          </a:prstGeom>
        </p:spPr>
      </p:pic>
    </p:spTree>
    <p:extLst>
      <p:ext uri="{BB962C8B-B14F-4D97-AF65-F5344CB8AC3E}">
        <p14:creationId xmlns:p14="http://schemas.microsoft.com/office/powerpoint/2010/main" val="3811439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a:bodyPr>
          <a:lstStyle/>
          <a:p>
            <a:pPr algn="l"/>
            <a:r>
              <a:rPr lang="en-US" sz="2400" b="1" dirty="0" err="1">
                <a:latin typeface="SimSun" pitchFamily="2" charset="-122"/>
                <a:ea typeface="SimSun" pitchFamily="2" charset="-122"/>
              </a:rPr>
              <a:t>堆排序举例</a:t>
            </a:r>
            <a:endParaRPr lang="en-US" sz="2400" b="1" dirty="0">
              <a:latin typeface="SimSun" pitchFamily="2" charset="-122"/>
              <a:ea typeface="SimSun" pitchFamily="2" charset="-122"/>
            </a:endParaRPr>
          </a:p>
        </p:txBody>
      </p:sp>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4" name="Rectangle 6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Rectangle 70"/>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灯片编号占位符 8">
            <a:extLst>
              <a:ext uri="{FF2B5EF4-FFF2-40B4-BE49-F238E27FC236}">
                <a16:creationId xmlns:a16="http://schemas.microsoft.com/office/drawing/2014/main" id="{B1CD311B-E560-4C00-9B0F-06F3C733C9B4}"/>
              </a:ext>
            </a:extLst>
          </p:cNvPr>
          <p:cNvSpPr>
            <a:spLocks noGrp="1"/>
          </p:cNvSpPr>
          <p:nvPr>
            <p:ph type="sldNum" sz="quarter" idx="12"/>
          </p:nvPr>
        </p:nvSpPr>
        <p:spPr/>
        <p:txBody>
          <a:bodyPr/>
          <a:lstStyle/>
          <a:p>
            <a:fld id="{C462427C-90CD-4661-B725-C3D658441D48}" type="slidenum">
              <a:rPr lang="en-US" smtClean="0"/>
              <a:t>15</a:t>
            </a:fld>
            <a:endParaRPr lang="en-US" dirty="0"/>
          </a:p>
        </p:txBody>
      </p:sp>
      <p:pic>
        <p:nvPicPr>
          <p:cNvPr id="3" name="图片 2">
            <a:extLst>
              <a:ext uri="{FF2B5EF4-FFF2-40B4-BE49-F238E27FC236}">
                <a16:creationId xmlns:a16="http://schemas.microsoft.com/office/drawing/2014/main" id="{9B97BCC2-CE97-4BF4-08F8-D234B6E26AC3}"/>
              </a:ext>
            </a:extLst>
          </p:cNvPr>
          <p:cNvPicPr>
            <a:picLocks noChangeAspect="1"/>
          </p:cNvPicPr>
          <p:nvPr/>
        </p:nvPicPr>
        <p:blipFill>
          <a:blip r:embed="rId2"/>
          <a:stretch>
            <a:fillRect/>
          </a:stretch>
        </p:blipFill>
        <p:spPr>
          <a:xfrm>
            <a:off x="2249242" y="166493"/>
            <a:ext cx="6484620" cy="2897124"/>
          </a:xfrm>
          <a:prstGeom prst="rect">
            <a:avLst/>
          </a:prstGeom>
        </p:spPr>
      </p:pic>
      <p:grpSp>
        <p:nvGrpSpPr>
          <p:cNvPr id="12" name="组合 11">
            <a:extLst>
              <a:ext uri="{FF2B5EF4-FFF2-40B4-BE49-F238E27FC236}">
                <a16:creationId xmlns:a16="http://schemas.microsoft.com/office/drawing/2014/main" id="{9497D740-0F8A-4418-84B1-12FBBADBEEB7}"/>
              </a:ext>
            </a:extLst>
          </p:cNvPr>
          <p:cNvGrpSpPr/>
          <p:nvPr/>
        </p:nvGrpSpPr>
        <p:grpSpPr>
          <a:xfrm>
            <a:off x="2057400" y="3311784"/>
            <a:ext cx="6918960" cy="2897124"/>
            <a:chOff x="2057400" y="3311784"/>
            <a:chExt cx="6918960" cy="2897124"/>
          </a:xfrm>
        </p:grpSpPr>
        <p:pic>
          <p:nvPicPr>
            <p:cNvPr id="6" name="图片 5">
              <a:extLst>
                <a:ext uri="{FF2B5EF4-FFF2-40B4-BE49-F238E27FC236}">
                  <a16:creationId xmlns:a16="http://schemas.microsoft.com/office/drawing/2014/main" id="{82AAD60F-2236-BE69-452B-6FEDE28B0144}"/>
                </a:ext>
              </a:extLst>
            </p:cNvPr>
            <p:cNvPicPr>
              <a:picLocks noChangeAspect="1"/>
            </p:cNvPicPr>
            <p:nvPr/>
          </p:nvPicPr>
          <p:blipFill>
            <a:blip r:embed="rId3"/>
            <a:stretch>
              <a:fillRect/>
            </a:stretch>
          </p:blipFill>
          <p:spPr>
            <a:xfrm>
              <a:off x="2057400" y="3311784"/>
              <a:ext cx="6918960" cy="2897124"/>
            </a:xfrm>
            <a:prstGeom prst="rect">
              <a:avLst/>
            </a:prstGeom>
          </p:spPr>
        </p:pic>
        <p:pic>
          <p:nvPicPr>
            <p:cNvPr id="11" name="图片 10">
              <a:extLst>
                <a:ext uri="{FF2B5EF4-FFF2-40B4-BE49-F238E27FC236}">
                  <a16:creationId xmlns:a16="http://schemas.microsoft.com/office/drawing/2014/main" id="{65D517E2-3C12-4F81-8015-BE1802873AAB}"/>
                </a:ext>
              </a:extLst>
            </p:cNvPr>
            <p:cNvPicPr>
              <a:picLocks noChangeAspect="1"/>
            </p:cNvPicPr>
            <p:nvPr/>
          </p:nvPicPr>
          <p:blipFill>
            <a:blip r:embed="rId4"/>
            <a:stretch>
              <a:fillRect/>
            </a:stretch>
          </p:blipFill>
          <p:spPr>
            <a:xfrm>
              <a:off x="3962400" y="4495800"/>
              <a:ext cx="330209" cy="343158"/>
            </a:xfrm>
            <a:prstGeom prst="rect">
              <a:avLst/>
            </a:prstGeom>
          </p:spPr>
        </p:pic>
      </p:grpSp>
    </p:spTree>
    <p:extLst>
      <p:ext uri="{BB962C8B-B14F-4D97-AF65-F5344CB8AC3E}">
        <p14:creationId xmlns:p14="http://schemas.microsoft.com/office/powerpoint/2010/main" val="4148970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堆排序的优缺点</a:t>
            </a:r>
            <a:endParaRPr lang="en-US" sz="2800" dirty="0"/>
          </a:p>
        </p:txBody>
      </p:sp>
      <p:sp>
        <p:nvSpPr>
          <p:cNvPr id="5" name="TextBox 4"/>
          <p:cNvSpPr txBox="1"/>
          <p:nvPr/>
        </p:nvSpPr>
        <p:spPr>
          <a:xfrm>
            <a:off x="762000" y="989824"/>
            <a:ext cx="7391400" cy="5367303"/>
          </a:xfrm>
          <a:prstGeom prst="rect">
            <a:avLst/>
          </a:prstGeom>
          <a:noFill/>
        </p:spPr>
        <p:txBody>
          <a:bodyPr wrap="square" rtlCol="0">
            <a:spAutoFit/>
          </a:bodyPr>
          <a:lstStyle/>
          <a:p>
            <a:pPr marL="285750" indent="-285750">
              <a:buFont typeface="Symbol" pitchFamily="18" charset="2"/>
              <a:buChar char="·"/>
            </a:pPr>
            <a:r>
              <a:rPr lang="zh-CN" altLang="en-US" b="1" dirty="0">
                <a:solidFill>
                  <a:srgbClr val="FF0000"/>
                </a:solidFill>
                <a:latin typeface="SimSun" pitchFamily="2" charset="-122"/>
                <a:ea typeface="SimSun" pitchFamily="2" charset="-122"/>
                <a:sym typeface="Symbol"/>
              </a:rPr>
              <a:t>优点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lvl="1">
              <a:lnSpc>
                <a:spcPct val="150000"/>
              </a:lnSpc>
              <a:spcBef>
                <a:spcPts val="600"/>
              </a:spcBef>
            </a:pPr>
            <a:r>
              <a:rPr lang="en-US" altLang="zh-CN" dirty="0">
                <a:latin typeface="SimSun" pitchFamily="2" charset="-122"/>
                <a:ea typeface="SimSun" pitchFamily="2" charset="-122"/>
                <a:sym typeface="Symbol"/>
              </a:rPr>
              <a:t>1</a:t>
            </a:r>
            <a:r>
              <a:rPr lang="zh-CN" altLang="en-US" dirty="0">
                <a:latin typeface="SimSun" pitchFamily="2" charset="-122"/>
                <a:ea typeface="SimSun" pitchFamily="2" charset="-122"/>
                <a:sym typeface="Symbol"/>
              </a:rPr>
              <a:t>）原地排序</a:t>
            </a:r>
            <a:r>
              <a:rPr lang="en-US" altLang="zh-CN" dirty="0">
                <a:latin typeface="SimSun" pitchFamily="2" charset="-122"/>
                <a:ea typeface="SimSun" pitchFamily="2" charset="-122"/>
                <a:sym typeface="Symbol"/>
              </a:rPr>
              <a:t>.</a:t>
            </a:r>
            <a:endParaRPr lang="en-US" dirty="0">
              <a:latin typeface="SimSun" pitchFamily="2" charset="-122"/>
              <a:ea typeface="SimSun" pitchFamily="2" charset="-122"/>
              <a:sym typeface="Symbol"/>
            </a:endParaRPr>
          </a:p>
          <a:p>
            <a:pPr marL="285750" indent="-285750">
              <a:lnSpc>
                <a:spcPct val="150000"/>
              </a:lnSpc>
              <a:buFont typeface="Symbol" pitchFamily="18" charset="2"/>
              <a:buChar char="·"/>
            </a:pPr>
            <a:r>
              <a:rPr lang="zh-CN" altLang="en-US" b="1" dirty="0">
                <a:solidFill>
                  <a:srgbClr val="FF0000"/>
                </a:solidFill>
                <a:latin typeface="SimSun" pitchFamily="2" charset="-122"/>
                <a:ea typeface="SimSun" pitchFamily="2" charset="-122"/>
                <a:sym typeface="Symbol"/>
              </a:rPr>
              <a:t>缺点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a:lnSpc>
                <a:spcPct val="150000"/>
              </a:lnSpc>
            </a:pPr>
            <a:r>
              <a:rPr lang="en-US" altLang="zh-CN" dirty="0">
                <a:latin typeface="SimSun" pitchFamily="2" charset="-122"/>
                <a:ea typeface="SimSun" pitchFamily="2" charset="-122"/>
                <a:sym typeface="Symbol"/>
              </a:rPr>
              <a:t>    1</a:t>
            </a:r>
            <a:r>
              <a:rPr lang="zh-CN" altLang="en-US" dirty="0">
                <a:latin typeface="SimSun" pitchFamily="2" charset="-122"/>
                <a:ea typeface="SimSun" pitchFamily="2" charset="-122"/>
                <a:sym typeface="Symbol"/>
              </a:rPr>
              <a:t>）虽然其渐进复杂度也是</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，也是渐进最优的，但最坏情况下，实际需要的比较次数为</a:t>
            </a:r>
            <a:r>
              <a:rPr lang="en-US" altLang="zh-CN" dirty="0">
                <a:latin typeface="Times New Roman" pitchFamily="18" charset="0"/>
                <a:cs typeface="Times New Roman" pitchFamily="18" charset="0"/>
              </a:rPr>
              <a:t>2</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zh-CN" altLang="en-US" dirty="0">
                <a:latin typeface="Times New Roman" pitchFamily="18" charset="0"/>
                <a:cs typeface="Times New Roman" pitchFamily="18" charset="0"/>
              </a:rPr>
              <a:t>，而归并排序最坏情况下需要的比较次数是</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en-US" altLang="zh-CN" i="1" dirty="0">
                <a:latin typeface="Times New Roman" pitchFamily="18" charset="0"/>
                <a:cs typeface="Times New Roman" pitchFamily="18" charset="0"/>
              </a:rPr>
              <a:t>-</a:t>
            </a:r>
            <a:r>
              <a:rPr lang="en-US" altLang="zh-CN"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dirty="0">
                <a:latin typeface="Times New Roman" pitchFamily="18" charset="0"/>
                <a:cs typeface="Times New Roman" pitchFamily="18" charset="0"/>
              </a:rPr>
              <a:t>1)</a:t>
            </a:r>
            <a:r>
              <a:rPr lang="en-US" altLang="zh-CN" dirty="0">
                <a:latin typeface="SimSun" pitchFamily="2" charset="-122"/>
                <a:ea typeface="SimSun" pitchFamily="2" charset="-122"/>
                <a:sym typeface="Symbol" panose="05050102010706020507" pitchFamily="18" charset="2"/>
              </a:rPr>
              <a:t>.</a:t>
            </a:r>
            <a:r>
              <a:rPr lang="zh-CN" altLang="en-US" dirty="0">
                <a:latin typeface="SimSun" pitchFamily="2" charset="-122"/>
                <a:ea typeface="SimSun" pitchFamily="2" charset="-122"/>
                <a:sym typeface="Symbol" panose="05050102010706020507" pitchFamily="18" charset="2"/>
              </a:rPr>
              <a:t>这是因为堆修复时，每层需要两次比较。</a:t>
            </a:r>
            <a:endParaRPr lang="en-US" altLang="zh-CN" dirty="0">
              <a:latin typeface="SimSun" pitchFamily="2" charset="-122"/>
              <a:ea typeface="SimSun" pitchFamily="2" charset="-122"/>
              <a:sym typeface="Symbol" panose="05050102010706020507" pitchFamily="18" charset="2"/>
            </a:endParaRPr>
          </a:p>
          <a:p>
            <a:pPr>
              <a:lnSpc>
                <a:spcPct val="150000"/>
              </a:lnSpc>
            </a:pPr>
            <a:r>
              <a:rPr lang="en-US" dirty="0">
                <a:latin typeface="SimSun" pitchFamily="2" charset="-122"/>
                <a:ea typeface="SimSun" pitchFamily="2" charset="-122"/>
                <a:sym typeface="Symbol"/>
              </a:rPr>
              <a:t>    2</a:t>
            </a:r>
            <a:r>
              <a:rPr lang="zh-CN" altLang="en-US" dirty="0">
                <a:latin typeface="SimSun" pitchFamily="2" charset="-122"/>
                <a:ea typeface="SimSun" pitchFamily="2" charset="-122"/>
                <a:sym typeface="Symbol"/>
              </a:rPr>
              <a:t>）不是稳定排序</a:t>
            </a:r>
            <a:r>
              <a:rPr lang="en-US" altLang="zh-CN" dirty="0">
                <a:latin typeface="SimSun" pitchFamily="2" charset="-122"/>
                <a:ea typeface="SimSun" pitchFamily="2" charset="-122"/>
                <a:sym typeface="Symbol"/>
              </a:rPr>
              <a:t>.</a:t>
            </a:r>
          </a:p>
          <a:p>
            <a:pPr marL="742950" lvl="1" indent="-285750">
              <a:lnSpc>
                <a:spcPct val="150000"/>
              </a:lnSpc>
              <a:buFont typeface="Arial" panose="020B0604020202020204" pitchFamily="34" charset="0"/>
              <a:buChar char="•"/>
            </a:pPr>
            <a:r>
              <a:rPr lang="zh-CN" altLang="en-US" dirty="0">
                <a:latin typeface="SimSun" pitchFamily="2" charset="-122"/>
                <a:ea typeface="SimSun" pitchFamily="2" charset="-122"/>
                <a:sym typeface="Symbol"/>
              </a:rPr>
              <a:t>原因：</a:t>
            </a:r>
            <a:r>
              <a:rPr lang="zh-CN" sz="1800" dirty="0">
                <a:solidFill>
                  <a:srgbClr val="4D4D4D"/>
                </a:solidFill>
                <a:effectLst/>
                <a:ea typeface="宋体" panose="02010600030101010101" pitchFamily="2" charset="-122"/>
                <a:cs typeface="宋体" panose="02010600030101010101" pitchFamily="2" charset="-122"/>
              </a:rPr>
              <a:t>堆</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排序的不稳定性主要来源于堆的调整过程（包括建堆</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时调用</a:t>
            </a:r>
            <a:r>
              <a:rPr lang="en-US" sz="1800" dirty="0">
                <a:solidFill>
                  <a:srgbClr val="4D4D4D"/>
                </a:solidFill>
                <a:effectLst/>
                <a:latin typeface="Times New Roman" panose="02020603050405020304" pitchFamily="18" charset="0"/>
                <a:ea typeface="宋体" panose="02010600030101010101" pitchFamily="2" charset="-122"/>
              </a:rPr>
              <a:t>Max-</a:t>
            </a:r>
            <a:r>
              <a:rPr lang="en-US" sz="1800" dirty="0" err="1">
                <a:solidFill>
                  <a:srgbClr val="4D4D4D"/>
                </a:solidFill>
                <a:effectLst/>
                <a:latin typeface="Times New Roman" panose="02020603050405020304" pitchFamily="18" charset="0"/>
                <a:ea typeface="宋体" panose="02010600030101010101" pitchFamily="2" charset="-122"/>
              </a:rPr>
              <a:t>Heapify</a:t>
            </a:r>
            <a:r>
              <a:rPr lang="en-US"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dirty="0" err="1">
                <a:solidFill>
                  <a:srgbClr val="4D4D4D"/>
                </a:solidFill>
                <a:effectLst/>
                <a:latin typeface="Times New Roman" panose="02020603050405020304" pitchFamily="18" charset="0"/>
                <a:ea typeface="宋体" panose="02010600030101010101" pitchFamily="2" charset="-122"/>
              </a:rPr>
              <a:t>A</a:t>
            </a:r>
            <a:r>
              <a:rPr lang="en-US" sz="1800" dirty="0" err="1">
                <a:solidFill>
                  <a:srgbClr val="4D4D4D"/>
                </a:solidFill>
                <a:effectLst/>
                <a:latin typeface="Times New Roman" panose="02020603050405020304" pitchFamily="18" charset="0"/>
                <a:ea typeface="宋体" panose="02010600030101010101" pitchFamily="2" charset="-122"/>
              </a:rPr>
              <a:t>,</a:t>
            </a:r>
            <a:r>
              <a:rPr lang="en-US" sz="1800" i="1" dirty="0" err="1">
                <a:solidFill>
                  <a:srgbClr val="4D4D4D"/>
                </a:solidFill>
                <a:effectLst/>
                <a:latin typeface="Times New Roman" panose="02020603050405020304" pitchFamily="18" charset="0"/>
                <a:ea typeface="宋体" panose="02010600030101010101" pitchFamily="2" charset="-122"/>
              </a:rPr>
              <a:t>i</a:t>
            </a:r>
            <a:r>
              <a:rPr lang="en-US"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dirty="0">
                <a:solidFill>
                  <a:srgbClr val="4D4D4D"/>
                </a:solidFill>
                <a:effectLst/>
                <a:latin typeface="Times New Roman" panose="02020603050405020304" pitchFamily="18" charset="0"/>
                <a:ea typeface="宋体" panose="02010600030101010101" pitchFamily="2" charset="-122"/>
              </a:rPr>
              <a:t>(</a:t>
            </a:r>
            <a:r>
              <a:rPr lang="en-US"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sym typeface="Symbol" panose="05050102010706020507" pitchFamily="18" charset="2"/>
              </a:rPr>
              <a:t></a:t>
            </a:r>
            <a:r>
              <a:rPr lang="en-US" sz="1800" i="1" dirty="0" err="1">
                <a:solidFill>
                  <a:srgbClr val="4D4D4D"/>
                </a:solidFill>
                <a:effectLst/>
                <a:latin typeface="Times New Roman" panose="02020603050405020304" pitchFamily="18" charset="0"/>
                <a:ea typeface="宋体" panose="02010600030101010101" pitchFamily="2" charset="-122"/>
              </a:rPr>
              <a:t>i</a:t>
            </a:r>
            <a:r>
              <a:rPr lang="en-US" sz="1800" dirty="0">
                <a:solidFill>
                  <a:srgbClr val="4D4D4D"/>
                </a:solidFill>
                <a:effectLst/>
                <a:latin typeface="Times New Roman" panose="02020603050405020304" pitchFamily="18" charset="0"/>
                <a:ea typeface="宋体" panose="02010600030101010101" pitchFamily="2" charset="-122"/>
              </a:rPr>
              <a:t>)</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、以及后续</a:t>
            </a:r>
            <a:r>
              <a:rPr lang="en-US" sz="1800" dirty="0">
                <a:solidFill>
                  <a:srgbClr val="4D4D4D"/>
                </a:solidFill>
                <a:effectLst/>
                <a:latin typeface="Times New Roman" panose="02020603050405020304" pitchFamily="18" charset="0"/>
                <a:ea typeface="宋体" panose="02010600030101010101" pitchFamily="2" charset="-122"/>
              </a:rPr>
              <a:t>“</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堆排序</a:t>
            </a:r>
            <a:r>
              <a:rPr lang="en-US" sz="1800" dirty="0">
                <a:solidFill>
                  <a:srgbClr val="4D4D4D"/>
                </a:solidFill>
                <a:effectLst/>
                <a:latin typeface="Times New Roman" panose="02020603050405020304" pitchFamily="18" charset="0"/>
                <a:ea typeface="宋体" panose="02010600030101010101" pitchFamily="2" charset="-122"/>
              </a:rPr>
              <a:t>”</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过程中</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反复调用</a:t>
            </a:r>
            <a:r>
              <a:rPr lang="en-US" sz="1800" dirty="0">
                <a:solidFill>
                  <a:srgbClr val="4D4D4D"/>
                </a:solidFill>
                <a:effectLst/>
                <a:latin typeface="Times New Roman" panose="02020603050405020304" pitchFamily="18" charset="0"/>
                <a:ea typeface="宋体" panose="02010600030101010101" pitchFamily="2" charset="-122"/>
              </a:rPr>
              <a:t>Max-</a:t>
            </a:r>
            <a:r>
              <a:rPr lang="en-US" sz="1800" dirty="0" err="1">
                <a:solidFill>
                  <a:srgbClr val="4D4D4D"/>
                </a:solidFill>
                <a:effectLst/>
                <a:latin typeface="Times New Roman" panose="02020603050405020304" pitchFamily="18" charset="0"/>
                <a:ea typeface="宋体" panose="02010600030101010101" pitchFamily="2" charset="-122"/>
              </a:rPr>
              <a:t>Heapify</a:t>
            </a:r>
            <a:r>
              <a:rPr lang="en-US"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sz="1800" i="1" dirty="0">
                <a:solidFill>
                  <a:srgbClr val="4D4D4D"/>
                </a:solidFill>
                <a:effectLst/>
                <a:latin typeface="Times New Roman" panose="02020603050405020304" pitchFamily="18" charset="0"/>
                <a:ea typeface="宋体" panose="02010600030101010101" pitchFamily="2" charset="-122"/>
              </a:rPr>
              <a:t>A</a:t>
            </a:r>
            <a:r>
              <a:rPr lang="en-US" sz="1800" dirty="0">
                <a:solidFill>
                  <a:srgbClr val="4D4D4D"/>
                </a:solidFill>
                <a:effectLst/>
                <a:latin typeface="Times New Roman" panose="02020603050405020304" pitchFamily="18" charset="0"/>
                <a:ea typeface="宋体" panose="02010600030101010101" pitchFamily="2" charset="-122"/>
              </a:rPr>
              <a:t>,1</a:t>
            </a:r>
            <a:r>
              <a:rPr lang="en-US" alt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）。在堆的调整过程中，基于关键字的比较和元素交换走过的是</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根</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结点</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（建堆时指某子树的根）</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到某</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下游内结点或某</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叶子结点的一条路径，因此</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拥有</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相同关键字</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的元素</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就可能出现</a:t>
            </a:r>
            <a:r>
              <a:rPr lang="zh-CN" sz="1800" dirty="0">
                <a:solidFill>
                  <a:srgbClr val="4D4D4D"/>
                </a:solidFill>
                <a:effectLst/>
                <a:latin typeface="Calibri" panose="020F0502020204030204" pitchFamily="34" charset="0"/>
                <a:ea typeface="宋体" panose="02010600030101010101" pitchFamily="2" charset="-122"/>
                <a:cs typeface="Times New Roman" panose="02020603050405020304" pitchFamily="18" charset="0"/>
              </a:rPr>
              <a:t>原来</a:t>
            </a:r>
            <a:r>
              <a:rPr lang="zh-CN" sz="1800" dirty="0">
                <a:solidFill>
                  <a:srgbClr val="4D4D4D"/>
                </a:solidFill>
                <a:effectLst/>
                <a:latin typeface="Times New Roman" panose="02020603050405020304" pitchFamily="18" charset="0"/>
                <a:ea typeface="宋体" panose="02010600030101010101" pitchFamily="2" charset="-122"/>
                <a:cs typeface="Times New Roman" panose="02020603050405020304" pitchFamily="18" charset="0"/>
              </a:rPr>
              <a:t>排在后面的被交换到前面的情况</a:t>
            </a:r>
            <a:r>
              <a:rPr lang="en-US" altLang="zh-CN" dirty="0">
                <a:latin typeface="SimSun" pitchFamily="2" charset="-122"/>
                <a:ea typeface="SimSun" pitchFamily="2" charset="-122"/>
                <a:sym typeface="Symbol"/>
              </a:rPr>
              <a:t>.</a:t>
            </a:r>
            <a:r>
              <a:rPr lang="en-US" dirty="0">
                <a:latin typeface="SimSun" pitchFamily="2" charset="-122"/>
                <a:ea typeface="SimSun" pitchFamily="2" charset="-122"/>
                <a:sym typeface="Symbol"/>
              </a:rPr>
              <a:t>	</a:t>
            </a:r>
          </a:p>
        </p:txBody>
      </p:sp>
      <p:sp>
        <p:nvSpPr>
          <p:cNvPr id="4" name="灯片编号占位符 3">
            <a:extLst>
              <a:ext uri="{FF2B5EF4-FFF2-40B4-BE49-F238E27FC236}">
                <a16:creationId xmlns:a16="http://schemas.microsoft.com/office/drawing/2014/main" id="{9FE6DAF8-751C-4FE1-B2B5-8F2A442414BA}"/>
              </a:ext>
            </a:extLst>
          </p:cNvPr>
          <p:cNvSpPr>
            <a:spLocks noGrp="1"/>
          </p:cNvSpPr>
          <p:nvPr>
            <p:ph type="sldNum" sz="quarter" idx="12"/>
          </p:nvPr>
        </p:nvSpPr>
        <p:spPr/>
        <p:txBody>
          <a:bodyPr/>
          <a:lstStyle/>
          <a:p>
            <a:fld id="{C462427C-90CD-4661-B725-C3D658441D48}" type="slidenum">
              <a:rPr lang="en-US" smtClean="0"/>
              <a:t>16</a:t>
            </a:fld>
            <a:endParaRPr lang="en-US"/>
          </a:p>
        </p:txBody>
      </p:sp>
      <p:grpSp>
        <p:nvGrpSpPr>
          <p:cNvPr id="7" name="组合 6">
            <a:extLst>
              <a:ext uri="{FF2B5EF4-FFF2-40B4-BE49-F238E27FC236}">
                <a16:creationId xmlns:a16="http://schemas.microsoft.com/office/drawing/2014/main" id="{9111FBEA-8613-46E2-8A33-451CEAD1B729}"/>
              </a:ext>
            </a:extLst>
          </p:cNvPr>
          <p:cNvGrpSpPr/>
          <p:nvPr/>
        </p:nvGrpSpPr>
        <p:grpSpPr>
          <a:xfrm>
            <a:off x="285750" y="2209800"/>
            <a:ext cx="8572500" cy="4558228"/>
            <a:chOff x="228600" y="2209800"/>
            <a:chExt cx="8572500" cy="4558228"/>
          </a:xfrm>
        </p:grpSpPr>
        <p:pic>
          <p:nvPicPr>
            <p:cNvPr id="6" name="图片 5">
              <a:extLst>
                <a:ext uri="{FF2B5EF4-FFF2-40B4-BE49-F238E27FC236}">
                  <a16:creationId xmlns:a16="http://schemas.microsoft.com/office/drawing/2014/main" id="{52F956C5-8539-491D-9C7A-19F849EBC841}"/>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8600" y="2209800"/>
              <a:ext cx="8572500" cy="4146550"/>
            </a:xfrm>
            <a:prstGeom prst="rect">
              <a:avLst/>
            </a:prstGeom>
            <a:solidFill>
              <a:schemeClr val="bg1"/>
            </a:solidFill>
            <a:ln w="22225">
              <a:solidFill>
                <a:schemeClr val="accent1">
                  <a:shade val="50000"/>
                </a:schemeClr>
              </a:solidFill>
            </a:ln>
          </p:spPr>
        </p:pic>
        <p:sp>
          <p:nvSpPr>
            <p:cNvPr id="3" name="文本框 2">
              <a:extLst>
                <a:ext uri="{FF2B5EF4-FFF2-40B4-BE49-F238E27FC236}">
                  <a16:creationId xmlns:a16="http://schemas.microsoft.com/office/drawing/2014/main" id="{879D6A4B-603F-41AF-8F2A-2169D1581E47}"/>
                </a:ext>
              </a:extLst>
            </p:cNvPr>
            <p:cNvSpPr txBox="1"/>
            <p:nvPr/>
          </p:nvSpPr>
          <p:spPr>
            <a:xfrm>
              <a:off x="3367713" y="6398696"/>
              <a:ext cx="3185487" cy="369332"/>
            </a:xfrm>
            <a:prstGeom prst="rect">
              <a:avLst/>
            </a:prstGeom>
            <a:noFill/>
            <a:ln>
              <a:noFill/>
            </a:ln>
          </p:spPr>
          <p:txBody>
            <a:bodyPr wrap="none" rtlCol="0">
              <a:spAutoFit/>
            </a:bodyPr>
            <a:lstStyle/>
            <a:p>
              <a:r>
                <a:rPr lang="zh-CN" altLang="en-US" dirty="0">
                  <a:latin typeface="华文细黑" panose="02010600040101010101" pitchFamily="2" charset="-122"/>
                  <a:ea typeface="华文细黑" panose="02010600040101010101" pitchFamily="2" charset="-122"/>
                </a:rPr>
                <a:t>堆排序不是稳定排序算法一例</a:t>
              </a:r>
              <a:endParaRPr lang="en-US" dirty="0">
                <a:latin typeface="华文细黑" panose="02010600040101010101" pitchFamily="2" charset="-122"/>
                <a:ea typeface="华文细黑" panose="02010600040101010101" pitchFamily="2" charset="-122"/>
              </a:endParaRPr>
            </a:p>
          </p:txBody>
        </p:sp>
      </p:grpSp>
    </p:spTree>
    <p:extLst>
      <p:ext uri="{BB962C8B-B14F-4D97-AF65-F5344CB8AC3E}">
        <p14:creationId xmlns:p14="http://schemas.microsoft.com/office/powerpoint/2010/main" val="2400157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27038"/>
            <a:ext cx="7848600" cy="487362"/>
          </a:xfrm>
        </p:spPr>
        <p:txBody>
          <a:bodyPr>
            <a:normAutofit/>
          </a:bodyPr>
          <a:lstStyle/>
          <a:p>
            <a:pPr lvl="2" algn="l" rtl="0">
              <a:spcBef>
                <a:spcPct val="0"/>
              </a:spcBef>
            </a:pPr>
            <a:r>
              <a:rPr lang="zh-CN" sz="2400" b="1" dirty="0">
                <a:latin typeface="SimSun" pitchFamily="2" charset="-122"/>
                <a:ea typeface="SimSun" pitchFamily="2" charset="-122"/>
              </a:rPr>
              <a:t>堆</a:t>
            </a:r>
            <a:r>
              <a:rPr lang="zh-CN" altLang="en-US" sz="2400" b="1" dirty="0">
                <a:latin typeface="SimSun" pitchFamily="2" charset="-122"/>
                <a:ea typeface="SimSun" pitchFamily="2" charset="-122"/>
              </a:rPr>
              <a:t>可</a:t>
            </a:r>
            <a:r>
              <a:rPr lang="zh-CN" sz="2400" b="1" dirty="0">
                <a:latin typeface="SimSun" pitchFamily="2" charset="-122"/>
                <a:ea typeface="SimSun" pitchFamily="2" charset="-122"/>
              </a:rPr>
              <a:t>用作</a:t>
            </a:r>
            <a:r>
              <a:rPr lang="zh-CN" altLang="en-US" sz="2400"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rPr>
              <a:t>优先队列</a:t>
            </a:r>
            <a:endParaRPr lang="en-US" kern="1200" dirty="0">
              <a:solidFill>
                <a:srgbClr val="0000FF"/>
              </a:solidFill>
              <a:effectLst>
                <a:outerShdw blurRad="38100" dist="38100" dir="2700000" algn="tl">
                  <a:srgbClr val="C0C0C0"/>
                </a:outerShdw>
              </a:effectLst>
              <a:latin typeface="华文细黑" pitchFamily="2" charset="-122"/>
              <a:ea typeface="华文细黑" pitchFamily="2" charset="-122"/>
              <a:cs typeface="+mn-cs"/>
            </a:endParaRPr>
          </a:p>
        </p:txBody>
      </p:sp>
      <p:sp>
        <p:nvSpPr>
          <p:cNvPr id="4" name="TextBox 3"/>
          <p:cNvSpPr txBox="1"/>
          <p:nvPr/>
        </p:nvSpPr>
        <p:spPr>
          <a:xfrm>
            <a:off x="609600" y="914400"/>
            <a:ext cx="7772400" cy="1753044"/>
          </a:xfrm>
          <a:prstGeom prst="rect">
            <a:avLst/>
          </a:prstGeom>
          <a:noFill/>
        </p:spPr>
        <p:txBody>
          <a:bodyPr wrap="square" rtlCol="0">
            <a:spAutoFit/>
          </a:bodyPr>
          <a:lstStyle/>
          <a:p>
            <a:pPr indent="465138">
              <a:lnSpc>
                <a:spcPct val="150000"/>
              </a:lnSpc>
            </a:pPr>
            <a:r>
              <a:rPr lang="zh-CN" altLang="en-US" dirty="0"/>
              <a:t>堆还可以被许多算法用来进行</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数据的动态管理和修改</a:t>
            </a:r>
            <a:r>
              <a:rPr lang="zh-CN" altLang="en-US" dirty="0"/>
              <a:t>，比如插入一个数据（</a:t>
            </a:r>
            <a:r>
              <a:rPr lang="en-US" altLang="zh-CN" dirty="0"/>
              <a:t>Insert</a:t>
            </a:r>
            <a:r>
              <a:rPr lang="zh-CN" altLang="en-US" dirty="0"/>
              <a:t>），刪除一个数据（</a:t>
            </a:r>
            <a:r>
              <a:rPr lang="en-US" altLang="zh-CN" dirty="0"/>
              <a:t>delete</a:t>
            </a:r>
            <a:r>
              <a:rPr lang="zh-CN" altLang="en-US" dirty="0"/>
              <a:t>），减少</a:t>
            </a:r>
            <a:r>
              <a:rPr lang="en-US" dirty="0"/>
              <a:t>(</a:t>
            </a:r>
            <a:r>
              <a:rPr lang="zh-CN" altLang="en-US" dirty="0"/>
              <a:t>或增加</a:t>
            </a:r>
            <a:r>
              <a:rPr lang="en-US" dirty="0"/>
              <a:t>)</a:t>
            </a:r>
            <a:r>
              <a:rPr lang="zh-CN" altLang="en-US" dirty="0"/>
              <a:t>一个数据的值（</a:t>
            </a:r>
            <a:r>
              <a:rPr lang="en-US" altLang="zh-CN" dirty="0"/>
              <a:t>increase or decrease</a:t>
            </a:r>
            <a:r>
              <a:rPr lang="zh-CN" altLang="en-US" dirty="0"/>
              <a:t>），找到最大</a:t>
            </a:r>
            <a:r>
              <a:rPr lang="en-US" dirty="0"/>
              <a:t>(</a:t>
            </a:r>
            <a:r>
              <a:rPr lang="zh-CN" altLang="en-US" dirty="0"/>
              <a:t>或最小</a:t>
            </a:r>
            <a:r>
              <a:rPr lang="en-US" dirty="0"/>
              <a:t>)</a:t>
            </a:r>
            <a:r>
              <a:rPr lang="zh-CN" altLang="en-US" dirty="0"/>
              <a:t>的数等。能够有效提供这些操作的数据结构都称为优先队列</a:t>
            </a:r>
            <a:r>
              <a:rPr lang="en-US" dirty="0">
                <a:latin typeface="Times New Roman" pitchFamily="18" charset="0"/>
                <a:cs typeface="Times New Roman" pitchFamily="18" charset="0"/>
              </a:rPr>
              <a:t>(Priority queue)</a:t>
            </a:r>
            <a:r>
              <a:rPr lang="zh-CN" altLang="en-US" dirty="0"/>
              <a:t>。</a:t>
            </a:r>
            <a:endParaRPr lang="en-US" dirty="0"/>
          </a:p>
        </p:txBody>
      </p:sp>
      <p:sp>
        <p:nvSpPr>
          <p:cNvPr id="5" name="TextBox 4"/>
          <p:cNvSpPr txBox="1"/>
          <p:nvPr/>
        </p:nvSpPr>
        <p:spPr>
          <a:xfrm>
            <a:off x="609600" y="2719202"/>
            <a:ext cx="7772400" cy="3970318"/>
          </a:xfrm>
          <a:prstGeom prst="rect">
            <a:avLst/>
          </a:prstGeom>
          <a:noFill/>
        </p:spPr>
        <p:txBody>
          <a:bodyPr wrap="square" rtlCol="0">
            <a:spAutoFit/>
          </a:bodyPr>
          <a:lstStyle/>
          <a:p>
            <a:r>
              <a:rPr lang="zh-CN" altLang="en-US" b="1" dirty="0">
                <a:highlight>
                  <a:srgbClr val="00FFFF"/>
                </a:highlight>
              </a:rPr>
              <a:t>增加</a:t>
            </a:r>
            <a:r>
              <a:rPr lang="zh-CN" altLang="en-US" b="1" dirty="0">
                <a:highlight>
                  <a:srgbClr val="FFFF00"/>
                </a:highlight>
              </a:rPr>
              <a:t>堆中</a:t>
            </a:r>
            <a:r>
              <a:rPr lang="fr-FR" i="1" dirty="0">
                <a:highlight>
                  <a:srgbClr val="FFFF00"/>
                </a:highlight>
                <a:latin typeface="Times New Roman" pitchFamily="18" charset="0"/>
                <a:cs typeface="Times New Roman" pitchFamily="18" charset="0"/>
              </a:rPr>
              <a:t>A</a:t>
            </a:r>
            <a:r>
              <a:rPr lang="fr-FR" dirty="0">
                <a:highlight>
                  <a:srgbClr val="FFFF00"/>
                </a:highlight>
                <a:latin typeface="Times New Roman" pitchFamily="18" charset="0"/>
                <a:cs typeface="Times New Roman" pitchFamily="18" charset="0"/>
              </a:rPr>
              <a:t>[</a:t>
            </a:r>
            <a:r>
              <a:rPr lang="fr-FR" i="1" dirty="0">
                <a:highlight>
                  <a:srgbClr val="FFFF00"/>
                </a:highlight>
                <a:latin typeface="Times New Roman" pitchFamily="18" charset="0"/>
                <a:cs typeface="Times New Roman" pitchFamily="18" charset="0"/>
              </a:rPr>
              <a:t>i</a:t>
            </a:r>
            <a:r>
              <a:rPr lang="fr-FR" dirty="0">
                <a:highlight>
                  <a:srgbClr val="FFFF00"/>
                </a:highlight>
                <a:latin typeface="Times New Roman" pitchFamily="18" charset="0"/>
                <a:cs typeface="Times New Roman" pitchFamily="18" charset="0"/>
              </a:rPr>
              <a:t>]</a:t>
            </a:r>
            <a:r>
              <a:rPr lang="zh-CN" altLang="en-US" b="1" dirty="0">
                <a:highlight>
                  <a:srgbClr val="FFFF00"/>
                </a:highlight>
              </a:rPr>
              <a:t>的值为新值</a:t>
            </a:r>
            <a:r>
              <a:rPr lang="en-US" altLang="zh-CN" b="1" i="1" dirty="0">
                <a:highlight>
                  <a:srgbClr val="FFFF00"/>
                </a:highlight>
                <a:latin typeface="Times New Roman" pitchFamily="18" charset="0"/>
                <a:cs typeface="Times New Roman" pitchFamily="18" charset="0"/>
              </a:rPr>
              <a:t>key</a:t>
            </a:r>
          </a:p>
          <a:p>
            <a:endParaRPr lang="en-US" i="1" dirty="0">
              <a:latin typeface="Times New Roman" pitchFamily="18" charset="0"/>
              <a:cs typeface="Times New Roman" pitchFamily="18" charset="0"/>
            </a:endParaRPr>
          </a:p>
          <a:p>
            <a:pPr marL="914400" indent="-457200"/>
            <a:r>
              <a:rPr lang="en-US" b="1" dirty="0">
                <a:latin typeface="Times New Roman" pitchFamily="18" charset="0"/>
                <a:cs typeface="Times New Roman" pitchFamily="18" charset="0"/>
              </a:rPr>
              <a:t>Heap-Increase-Key</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key</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1	</a:t>
            </a: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key</a:t>
            </a:r>
            <a:r>
              <a:rPr lang="en-US" dirty="0">
                <a:latin typeface="Times New Roman" pitchFamily="18" charset="0"/>
                <a:cs typeface="Times New Roman" pitchFamily="18" charset="0"/>
              </a:rPr>
              <a:t> &lt;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then error </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要增加的值比原来值还小，不合理</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3	</a:t>
            </a: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4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key</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5	</a:t>
            </a:r>
            <a:r>
              <a:rPr lang="en-US" b="1" dirty="0">
                <a:latin typeface="Times New Roman" pitchFamily="18" charset="0"/>
                <a:cs typeface="Times New Roman" pitchFamily="18" charset="0"/>
              </a:rPr>
              <a:t>while</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&gt; 1 </a:t>
            </a:r>
            <a:r>
              <a:rPr lang="en-US" b="1"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father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&lt;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father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panose="05050102010706020507" pitchFamily="18" charset="2"/>
              </a:rPr>
              <a:t></a:t>
            </a:r>
            <a:r>
              <a:rPr lang="en-US" i="1" dirty="0" err="1">
                <a:latin typeface="Times New Roman" pitchFamily="18" charset="0"/>
                <a:cs typeface="Times New Roman" pitchFamily="18" charset="0"/>
                <a:sym typeface="Symbol" panose="05050102010706020507" pitchFamily="18" charset="2"/>
              </a:rPr>
              <a:t>i</a:t>
            </a:r>
            <a:r>
              <a:rPr lang="en-US" dirty="0">
                <a:latin typeface="Times New Roman" pitchFamily="18" charset="0"/>
                <a:cs typeface="Times New Roman" pitchFamily="18" charset="0"/>
                <a:sym typeface="Symbol" panose="05050102010706020507" pitchFamily="18" charset="2"/>
              </a:rPr>
              <a:t>/2</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6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father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7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father</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8	</a:t>
            </a:r>
            <a:r>
              <a:rPr lang="en-US" b="1" dirty="0" err="1">
                <a:latin typeface="Times New Roman" pitchFamily="18" charset="0"/>
                <a:cs typeface="Times New Roman" pitchFamily="18" charset="0"/>
              </a:rPr>
              <a:t>endwhile</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9	</a:t>
            </a:r>
            <a:r>
              <a:rPr lang="en-US" b="1" dirty="0">
                <a:latin typeface="Times New Roman" pitchFamily="18" charset="0"/>
                <a:cs typeface="Times New Roman" pitchFamily="18" charset="0"/>
              </a:rPr>
              <a:t>End</a:t>
            </a:r>
            <a:endParaRPr lang="en-US" dirty="0">
              <a:latin typeface="Times New Roman" pitchFamily="18" charset="0"/>
              <a:cs typeface="Times New Roman" pitchFamily="18" charset="0"/>
            </a:endParaRPr>
          </a:p>
          <a:p>
            <a:endParaRPr lang="en-US" altLang="zh-CN" dirty="0">
              <a:latin typeface="Times New Roman" pitchFamily="18" charset="0"/>
              <a:cs typeface="Times New Roman" pitchFamily="18" charset="0"/>
            </a:endParaRPr>
          </a:p>
          <a:p>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这个算法复杂度为</a:t>
            </a:r>
            <a:r>
              <a:rPr lang="fr-FR" dirty="0">
                <a:latin typeface="Times New Roman" pitchFamily="18" charset="0"/>
                <a:cs typeface="Times New Roman" pitchFamily="18" charset="0"/>
              </a:rPr>
              <a:t>O(</a:t>
            </a:r>
            <a:r>
              <a:rPr lang="fr-FR" dirty="0" err="1">
                <a:latin typeface="Times New Roman" pitchFamily="18" charset="0"/>
                <a:cs typeface="Times New Roman" pitchFamily="18" charset="0"/>
              </a:rPr>
              <a:t>lg</a:t>
            </a:r>
            <a:r>
              <a:rPr lang="fr-FR" i="1" dirty="0" err="1">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p:txBody>
      </p:sp>
      <p:sp>
        <p:nvSpPr>
          <p:cNvPr id="6" name="灯片编号占位符 5">
            <a:extLst>
              <a:ext uri="{FF2B5EF4-FFF2-40B4-BE49-F238E27FC236}">
                <a16:creationId xmlns:a16="http://schemas.microsoft.com/office/drawing/2014/main" id="{680C4DD5-51CA-45C6-AB2A-AA258F840CAF}"/>
              </a:ext>
            </a:extLst>
          </p:cNvPr>
          <p:cNvSpPr>
            <a:spLocks noGrp="1"/>
          </p:cNvSpPr>
          <p:nvPr>
            <p:ph type="sldNum" sz="quarter" idx="12"/>
          </p:nvPr>
        </p:nvSpPr>
        <p:spPr/>
        <p:txBody>
          <a:bodyPr/>
          <a:lstStyle/>
          <a:p>
            <a:fld id="{C462427C-90CD-4661-B725-C3D658441D48}" type="slidenum">
              <a:rPr lang="en-US" smtClean="0"/>
              <a:t>17</a:t>
            </a:fld>
            <a:endParaRPr lang="en-US"/>
          </a:p>
        </p:txBody>
      </p:sp>
    </p:spTree>
    <p:extLst>
      <p:ext uri="{BB962C8B-B14F-4D97-AF65-F5344CB8AC3E}">
        <p14:creationId xmlns:p14="http://schemas.microsoft.com/office/powerpoint/2010/main" val="603858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85800" y="428625"/>
            <a:ext cx="7543800" cy="5909310"/>
          </a:xfrm>
          <a:prstGeom prst="rect">
            <a:avLst/>
          </a:prstGeom>
          <a:noFill/>
        </p:spPr>
        <p:txBody>
          <a:bodyPr wrap="square" rtlCol="0">
            <a:spAutoFit/>
          </a:bodyPr>
          <a:lstStyle/>
          <a:p>
            <a:pPr marL="457200" indent="-457200"/>
            <a:r>
              <a:rPr lang="zh-CN" altLang="en-US" b="1" dirty="0">
                <a:latin typeface="Times New Roman" panose="02020603050405020304" pitchFamily="18" charset="0"/>
                <a:cs typeface="Times New Roman" panose="02020603050405020304" pitchFamily="18" charset="0"/>
              </a:rPr>
              <a:t>插入一个数 </a:t>
            </a:r>
            <a:r>
              <a:rPr lang="en-US" altLang="zh-CN" b="1" i="1" dirty="0">
                <a:latin typeface="Times New Roman" panose="02020603050405020304" pitchFamily="18" charset="0"/>
                <a:cs typeface="Times New Roman" panose="02020603050405020304" pitchFamily="18" charset="0"/>
              </a:rPr>
              <a:t>key</a:t>
            </a:r>
            <a:endParaRPr lang="en-US" b="1" dirty="0">
              <a:latin typeface="Times New Roman" pitchFamily="18" charset="0"/>
              <a:cs typeface="Times New Roman" pitchFamily="18" charset="0"/>
            </a:endParaRPr>
          </a:p>
          <a:p>
            <a:pPr marL="914400" indent="-457200"/>
            <a:r>
              <a:rPr lang="en-US" b="1" dirty="0">
                <a:latin typeface="Times New Roman" pitchFamily="18" charset="0"/>
                <a:cs typeface="Times New Roman" pitchFamily="18" charset="0"/>
              </a:rPr>
              <a:t>Max-Heap-Insert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key</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+ 1</a:t>
            </a:r>
          </a:p>
          <a:p>
            <a:pPr marL="914400" lvl="0" indent="-457200"/>
            <a:r>
              <a:rPr lang="en-US" dirty="0">
                <a:latin typeface="Times New Roman" pitchFamily="18" charset="0"/>
                <a:cs typeface="Times New Roman" pitchFamily="18" charset="0"/>
              </a:rPr>
              <a:t>2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+1]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dirty="0">
                <a:latin typeface="Times New Roman" pitchFamily="18" charset="0"/>
                <a:cs typeface="Times New Roman" pitchFamily="18" charset="0"/>
                <a:sym typeface="Symbol"/>
              </a:rPr>
              <a:t></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3	Heap-Increase-Key(</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key</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End</a:t>
            </a:r>
            <a:r>
              <a:rPr lang="en-US" dirty="0">
                <a:latin typeface="Times New Roman" pitchFamily="18" charset="0"/>
                <a:cs typeface="Times New Roman" pitchFamily="18" charset="0"/>
              </a:rPr>
              <a:t>	</a:t>
            </a:r>
            <a:endParaRPr lang="en-US" altLang="zh-CN" dirty="0">
              <a:latin typeface="Times New Roman" pitchFamily="18" charset="0"/>
              <a:cs typeface="Times New Roman" pitchFamily="18" charset="0"/>
            </a:endParaRPr>
          </a:p>
          <a:p>
            <a:pPr marL="914400" indent="-457200"/>
            <a:r>
              <a:rPr lang="zh-CN" altLang="en-US" dirty="0">
                <a:latin typeface="Times New Roman" pitchFamily="18" charset="0"/>
                <a:cs typeface="Times New Roman" pitchFamily="18" charset="0"/>
              </a:rPr>
              <a:t>这个算法复杂度为</a:t>
            </a:r>
            <a:r>
              <a:rPr lang="fr-FR" dirty="0">
                <a:latin typeface="Times New Roman" pitchFamily="18" charset="0"/>
                <a:cs typeface="Times New Roman" pitchFamily="18" charset="0"/>
              </a:rPr>
              <a:t>O(</a:t>
            </a:r>
            <a:r>
              <a:rPr lang="fr-FR" dirty="0" err="1">
                <a:latin typeface="Times New Roman" pitchFamily="18" charset="0"/>
                <a:cs typeface="Times New Roman" pitchFamily="18" charset="0"/>
              </a:rPr>
              <a:t>lg</a:t>
            </a:r>
            <a:r>
              <a:rPr lang="fr-FR" i="1" dirty="0" err="1">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pPr marL="914400" indent="-457200"/>
            <a:endParaRPr lang="en-US" dirty="0">
              <a:latin typeface="Times New Roman" pitchFamily="18" charset="0"/>
              <a:cs typeface="Times New Roman" pitchFamily="18" charset="0"/>
            </a:endParaRPr>
          </a:p>
          <a:p>
            <a:r>
              <a:rPr lang="zh-CN" altLang="en-US" b="1" dirty="0"/>
              <a:t>取走最大数</a:t>
            </a:r>
            <a:r>
              <a:rPr lang="zh-CN" altLang="en-US" b="1" dirty="0">
                <a:latin typeface="SimSun" pitchFamily="2" charset="-122"/>
                <a:ea typeface="SimSun" pitchFamily="2" charset="-122"/>
              </a:rPr>
              <a:t>并放入变量</a:t>
            </a:r>
            <a:r>
              <a:rPr lang="en-US" b="1" i="1" dirty="0">
                <a:latin typeface="Times New Roman" pitchFamily="18" charset="0"/>
                <a:ea typeface="SimSun" pitchFamily="2" charset="-122"/>
                <a:cs typeface="Times New Roman" pitchFamily="18" charset="0"/>
              </a:rPr>
              <a:t>max</a:t>
            </a:r>
            <a:r>
              <a:rPr lang="zh-CN" altLang="en-US" b="1" dirty="0">
                <a:latin typeface="SimSun" pitchFamily="2" charset="-122"/>
                <a:ea typeface="SimSun" pitchFamily="2" charset="-122"/>
              </a:rPr>
              <a:t>当中</a:t>
            </a:r>
            <a:r>
              <a:rPr lang="en-US" dirty="0"/>
              <a:t> </a:t>
            </a:r>
          </a:p>
          <a:p>
            <a:pPr marL="914400" indent="-457200"/>
            <a:r>
              <a:rPr lang="en-US" b="1" dirty="0">
                <a:latin typeface="Times New Roman" pitchFamily="18" charset="0"/>
                <a:cs typeface="Times New Roman" pitchFamily="18" charset="0"/>
              </a:rPr>
              <a:t>Heap-Extract-Max</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max</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1	</a:t>
            </a:r>
            <a:r>
              <a:rPr lang="en-US" i="1" dirty="0">
                <a:latin typeface="Times New Roman" pitchFamily="18" charset="0"/>
                <a:cs typeface="Times New Roman" pitchFamily="18" charset="0"/>
              </a:rPr>
              <a:t>n</a:t>
            </a:r>
            <a:r>
              <a:rPr lang="en-US" b="1" i="1"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2	</a:t>
            </a:r>
            <a:r>
              <a:rPr lang="en-US" b="1" dirty="0">
                <a:latin typeface="Times New Roman" pitchFamily="18" charset="0"/>
                <a:cs typeface="Times New Roman" pitchFamily="18" charset="0"/>
              </a:rPr>
              <a:t>if</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&lt; 1</a:t>
            </a:r>
          </a:p>
          <a:p>
            <a:pPr marL="914400" lvl="0" indent="-457200"/>
            <a:r>
              <a:rPr lang="en-US" dirty="0">
                <a:latin typeface="Times New Roman" pitchFamily="18" charset="0"/>
                <a:cs typeface="Times New Roman" pitchFamily="18" charset="0"/>
              </a:rPr>
              <a:t>3 		</a:t>
            </a:r>
            <a:r>
              <a:rPr lang="en-US" b="1" dirty="0">
                <a:latin typeface="Times New Roman" pitchFamily="18" charset="0"/>
                <a:cs typeface="Times New Roman" pitchFamily="18" charset="0"/>
              </a:rPr>
              <a:t>Then return </a:t>
            </a:r>
            <a:r>
              <a:rPr lang="en-US" dirty="0">
                <a:latin typeface="Times New Roman" pitchFamily="18" charset="0"/>
                <a:cs typeface="Times New Roman" pitchFamily="18" charset="0"/>
              </a:rPr>
              <a:t>“error, heap underflow”</a:t>
            </a:r>
          </a:p>
          <a:p>
            <a:pPr marL="914400" lvl="0" indent="-457200"/>
            <a:r>
              <a:rPr lang="en-US" dirty="0">
                <a:latin typeface="Times New Roman" pitchFamily="18" charset="0"/>
                <a:cs typeface="Times New Roman" pitchFamily="18" charset="0"/>
              </a:rPr>
              <a:t>4	</a:t>
            </a: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5	</a:t>
            </a:r>
            <a:r>
              <a:rPr lang="en-US" i="1" dirty="0">
                <a:latin typeface="Times New Roman" pitchFamily="18" charset="0"/>
                <a:cs typeface="Times New Roman" pitchFamily="18" charset="0"/>
              </a:rPr>
              <a:t>max</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p>
          <a:p>
            <a:pPr marL="914400" lvl="0" indent="-457200"/>
            <a:r>
              <a:rPr lang="en-US" dirty="0">
                <a:latin typeface="Times New Roman" pitchFamily="18" charset="0"/>
                <a:cs typeface="Times New Roman" pitchFamily="18" charset="0"/>
              </a:rPr>
              <a:t>6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7	</a:t>
            </a:r>
            <a:r>
              <a:rPr lang="en-US" i="1" dirty="0">
                <a:latin typeface="Times New Roman" pitchFamily="18" charset="0"/>
                <a:cs typeface="Times New Roman" pitchFamily="18" charset="0"/>
              </a:rPr>
              <a:t>heap-size</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1</a:t>
            </a:r>
          </a:p>
          <a:p>
            <a:pPr marL="914400" lvl="0" indent="-457200"/>
            <a:r>
              <a:rPr lang="en-US" dirty="0">
                <a:latin typeface="Times New Roman" pitchFamily="18" charset="0"/>
                <a:cs typeface="Times New Roman" pitchFamily="18" charset="0"/>
              </a:rPr>
              <a:t>8	Max-</a:t>
            </a:r>
            <a:r>
              <a:rPr lang="en-US" dirty="0" err="1">
                <a:latin typeface="Times New Roman" pitchFamily="18" charset="0"/>
                <a:cs typeface="Times New Roman" pitchFamily="18" charset="0"/>
              </a:rPr>
              <a:t>Heapify</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 1)</a:t>
            </a:r>
          </a:p>
          <a:p>
            <a:pPr marL="914400" lvl="0" indent="-457200"/>
            <a:r>
              <a:rPr lang="en-US" dirty="0">
                <a:latin typeface="Times New Roman" pitchFamily="18" charset="0"/>
                <a:cs typeface="Times New Roman" pitchFamily="18" charset="0"/>
              </a:rPr>
              <a:t>9	</a:t>
            </a:r>
            <a:r>
              <a:rPr lang="en-US" b="1" dirty="0">
                <a:latin typeface="Times New Roman" pitchFamily="18" charset="0"/>
                <a:cs typeface="Times New Roman" pitchFamily="18" charset="0"/>
              </a:rPr>
              <a:t>return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max</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10	</a:t>
            </a:r>
            <a:r>
              <a:rPr lang="en-US" b="1" dirty="0">
                <a:latin typeface="Times New Roman" pitchFamily="18" charset="0"/>
                <a:cs typeface="Times New Roman" pitchFamily="18" charset="0"/>
              </a:rPr>
              <a:t>End</a:t>
            </a:r>
            <a:endParaRPr lang="en-US" dirty="0">
              <a:latin typeface="Times New Roman" pitchFamily="18" charset="0"/>
              <a:cs typeface="Times New Roman" pitchFamily="18" charset="0"/>
            </a:endParaRPr>
          </a:p>
          <a:p>
            <a:r>
              <a:rPr lang="en-US" altLang="zh-CN" dirty="0"/>
              <a:t>	</a:t>
            </a:r>
            <a:r>
              <a:rPr lang="zh-CN" altLang="en-US" dirty="0"/>
              <a:t>这个算法复杂度为</a:t>
            </a:r>
            <a:r>
              <a:rPr lang="fr-FR" dirty="0">
                <a:latin typeface="Times New Roman" pitchFamily="18" charset="0"/>
                <a:cs typeface="Times New Roman" pitchFamily="18" charset="0"/>
              </a:rPr>
              <a:t>O(</a:t>
            </a:r>
            <a:r>
              <a:rPr lang="fr-FR" dirty="0" err="1">
                <a:latin typeface="Times New Roman" pitchFamily="18" charset="0"/>
                <a:cs typeface="Times New Roman" pitchFamily="18" charset="0"/>
              </a:rPr>
              <a:t>lg</a:t>
            </a:r>
            <a:r>
              <a:rPr lang="fr-FR" i="1" dirty="0" err="1">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t>。</a:t>
            </a:r>
            <a:endParaRPr lang="en-US" dirty="0"/>
          </a:p>
        </p:txBody>
      </p:sp>
      <p:sp>
        <p:nvSpPr>
          <p:cNvPr id="2" name="文本框 1">
            <a:extLst>
              <a:ext uri="{FF2B5EF4-FFF2-40B4-BE49-F238E27FC236}">
                <a16:creationId xmlns:a16="http://schemas.microsoft.com/office/drawing/2014/main" id="{3694CE27-92A8-4953-9CBB-7890C5EF185E}"/>
              </a:ext>
            </a:extLst>
          </p:cNvPr>
          <p:cNvSpPr txBox="1"/>
          <p:nvPr/>
        </p:nvSpPr>
        <p:spPr>
          <a:xfrm>
            <a:off x="5562600" y="4502153"/>
            <a:ext cx="3134191" cy="1231106"/>
          </a:xfrm>
          <a:prstGeom prst="rect">
            <a:avLst/>
          </a:prstGeom>
          <a:solidFill>
            <a:srgbClr val="FFC000"/>
          </a:solidFill>
        </p:spPr>
        <p:txBody>
          <a:bodyPr wrap="none" rtlCol="0">
            <a:spAutoFit/>
          </a:bodyPr>
          <a:lstStyle/>
          <a:p>
            <a:r>
              <a:rPr lang="zh-CN" altLang="en-US" dirty="0"/>
              <a:t>注：对于一个</a:t>
            </a:r>
            <a:r>
              <a:rPr lang="zh-CN" altLang="en-US" sz="2000" dirty="0">
                <a:solidFill>
                  <a:srgbClr val="0000FF"/>
                </a:solidFill>
                <a:latin typeface="华文细黑" pitchFamily="2" charset="-122"/>
                <a:ea typeface="华文细黑" pitchFamily="2" charset="-122"/>
              </a:rPr>
              <a:t>数组</a:t>
            </a:r>
            <a:r>
              <a:rPr lang="zh-CN" altLang="en-US" dirty="0"/>
              <a:t>来说，</a:t>
            </a:r>
            <a:endParaRPr lang="en-US" altLang="zh-CN" dirty="0"/>
          </a:p>
          <a:p>
            <a:r>
              <a:rPr lang="zh-CN" altLang="en-US" dirty="0"/>
              <a:t>更改一个数的复杂度为</a:t>
            </a:r>
            <a:r>
              <a:rPr lang="en-US" altLang="zh-CN" dirty="0"/>
              <a:t>O(1)</a:t>
            </a:r>
            <a:r>
              <a:rPr lang="zh-CN" altLang="en-US" dirty="0"/>
              <a:t>，</a:t>
            </a:r>
            <a:endParaRPr lang="en-US" altLang="zh-CN" dirty="0"/>
          </a:p>
          <a:p>
            <a:r>
              <a:rPr lang="zh-CN" altLang="en-US" dirty="0"/>
              <a:t>但是寻找最大值却需要</a:t>
            </a:r>
            <a:r>
              <a:rPr lang="zh-CN" altLang="en-US" i="1" dirty="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n</a:t>
            </a:r>
            <a:r>
              <a:rPr lang="en-US" altLang="zh-CN" dirty="0">
                <a:sym typeface="Symbol" panose="05050102010706020507" pitchFamily="18" charset="2"/>
              </a:rPr>
              <a:t>)</a:t>
            </a:r>
          </a:p>
          <a:p>
            <a:r>
              <a:rPr lang="zh-CN" altLang="en-US" dirty="0">
                <a:sym typeface="Symbol" panose="05050102010706020507" pitchFamily="18" charset="2"/>
              </a:rPr>
              <a:t>时间。</a:t>
            </a:r>
            <a:endParaRPr lang="en-US" altLang="zh-CN" dirty="0"/>
          </a:p>
        </p:txBody>
      </p:sp>
      <p:sp>
        <p:nvSpPr>
          <p:cNvPr id="5" name="灯片编号占位符 4">
            <a:extLst>
              <a:ext uri="{FF2B5EF4-FFF2-40B4-BE49-F238E27FC236}">
                <a16:creationId xmlns:a16="http://schemas.microsoft.com/office/drawing/2014/main" id="{8EA0F2B8-C0AD-4C4F-822C-073FB6EB3F34}"/>
              </a:ext>
            </a:extLst>
          </p:cNvPr>
          <p:cNvSpPr>
            <a:spLocks noGrp="1"/>
          </p:cNvSpPr>
          <p:nvPr>
            <p:ph type="sldNum" sz="quarter" idx="12"/>
          </p:nvPr>
        </p:nvSpPr>
        <p:spPr/>
        <p:txBody>
          <a:bodyPr/>
          <a:lstStyle/>
          <a:p>
            <a:fld id="{C462427C-90CD-4661-B725-C3D658441D48}" type="slidenum">
              <a:rPr lang="en-US" smtClean="0"/>
              <a:t>18</a:t>
            </a:fld>
            <a:endParaRPr lang="en-US"/>
          </a:p>
        </p:txBody>
      </p:sp>
    </p:spTree>
    <p:extLst>
      <p:ext uri="{BB962C8B-B14F-4D97-AF65-F5344CB8AC3E}">
        <p14:creationId xmlns:p14="http://schemas.microsoft.com/office/powerpoint/2010/main" val="1647639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altLang="zh-CN" sz="2800" b="1" dirty="0">
                <a:latin typeface="Times New Roman" pitchFamily="18" charset="0"/>
                <a:cs typeface="Times New Roman" pitchFamily="18" charset="0"/>
              </a:rPr>
              <a:t>3.3</a:t>
            </a:r>
            <a:r>
              <a:rPr lang="en-US" altLang="zh-CN" sz="2800" b="1" dirty="0"/>
              <a:t>	</a:t>
            </a:r>
            <a:r>
              <a:rPr lang="zh-CN" altLang="en-US" sz="2800" b="1" dirty="0"/>
              <a:t>归并排序</a:t>
            </a:r>
            <a:r>
              <a:rPr lang="en-US" altLang="zh-CN" sz="2800" b="1" dirty="0"/>
              <a:t>(merge sort)</a:t>
            </a:r>
            <a:endParaRPr lang="en-US" sz="2800" dirty="0"/>
          </a:p>
        </p:txBody>
      </p:sp>
      <p:sp>
        <p:nvSpPr>
          <p:cNvPr id="5" name="TextBox 4"/>
          <p:cNvSpPr txBox="1"/>
          <p:nvPr/>
        </p:nvSpPr>
        <p:spPr>
          <a:xfrm>
            <a:off x="838200" y="1066800"/>
            <a:ext cx="7010400" cy="1631216"/>
          </a:xfrm>
          <a:prstGeom prst="rect">
            <a:avLst/>
          </a:prstGeom>
          <a:noFill/>
        </p:spPr>
        <p:txBody>
          <a:bodyPr wrap="square" rtlCol="0">
            <a:spAutoFit/>
          </a:bodyPr>
          <a:lstStyle/>
          <a:p>
            <a:pPr marL="285750" indent="-285750">
              <a:buFont typeface="Symbol" pitchFamily="18" charset="2"/>
              <a:buChar char="·"/>
            </a:pPr>
            <a:r>
              <a:rPr lang="en-US" sz="2000" dirty="0" err="1">
                <a:latin typeface="SimSun" pitchFamily="2" charset="-122"/>
                <a:ea typeface="SimSun" pitchFamily="2" charset="-122"/>
                <a:sym typeface="Symbol"/>
              </a:rPr>
              <a:t>把序列一分为二</a:t>
            </a:r>
            <a:endParaRPr lang="en-US" sz="2000" dirty="0">
              <a:latin typeface="SimSun" pitchFamily="2" charset="-122"/>
              <a:ea typeface="SimSun" pitchFamily="2" charset="-122"/>
              <a:sym typeface="Symbol"/>
            </a:endParaRPr>
          </a:p>
          <a:p>
            <a:pPr marL="285750" indent="-285750">
              <a:buFont typeface="Symbol" pitchFamily="18" charset="2"/>
              <a:buChar char="·"/>
            </a:pPr>
            <a:endParaRPr lang="en-US" sz="2000" dirty="0">
              <a:latin typeface="SimSun" pitchFamily="2" charset="-122"/>
              <a:ea typeface="SimSun" pitchFamily="2" charset="-122"/>
              <a:sym typeface="Symbol"/>
            </a:endParaRPr>
          </a:p>
          <a:p>
            <a:pPr marL="285750" indent="-285750">
              <a:buFont typeface="Symbol" pitchFamily="18" charset="2"/>
              <a:buChar char="·"/>
            </a:pPr>
            <a:r>
              <a:rPr lang="en-US" sz="2000" dirty="0" err="1">
                <a:latin typeface="SimSun" pitchFamily="2" charset="-122"/>
                <a:ea typeface="SimSun" pitchFamily="2" charset="-122"/>
                <a:sym typeface="Symbol"/>
              </a:rPr>
              <a:t>用</a:t>
            </a:r>
            <a:r>
              <a:rPr lang="en-US" sz="2000" dirty="0" err="1">
                <a:solidFill>
                  <a:srgbClr val="0000FF"/>
                </a:solidFill>
                <a:effectLst>
                  <a:outerShdw blurRad="38100" dist="38100" dir="2700000" algn="tl">
                    <a:srgbClr val="C0C0C0"/>
                  </a:outerShdw>
                </a:effectLst>
                <a:latin typeface="华文细黑" pitchFamily="2" charset="-122"/>
                <a:ea typeface="华文细黑" pitchFamily="2" charset="-122"/>
                <a:sym typeface="Symbol"/>
              </a:rPr>
              <a:t>分治法</a:t>
            </a:r>
            <a:r>
              <a:rPr lang="en-US" sz="2000" dirty="0" err="1">
                <a:latin typeface="SimSun" pitchFamily="2" charset="-122"/>
                <a:ea typeface="SimSun" pitchFamily="2" charset="-122"/>
                <a:sym typeface="Symbol"/>
              </a:rPr>
              <a:t>递归地将两子序列排</a:t>
            </a:r>
            <a:r>
              <a:rPr lang="zh-CN" altLang="en-US" sz="2000" dirty="0">
                <a:latin typeface="SimSun" pitchFamily="2" charset="-122"/>
                <a:ea typeface="SimSun" pitchFamily="2" charset="-122"/>
                <a:sym typeface="Symbol"/>
              </a:rPr>
              <a:t>好</a:t>
            </a:r>
            <a:r>
              <a:rPr lang="en-US" sz="2000" dirty="0">
                <a:latin typeface="SimSun" pitchFamily="2" charset="-122"/>
                <a:ea typeface="SimSun" pitchFamily="2" charset="-122"/>
                <a:sym typeface="Symbol"/>
              </a:rPr>
              <a:t>序</a:t>
            </a:r>
          </a:p>
          <a:p>
            <a:pPr marL="285750" indent="-285750">
              <a:buFont typeface="Symbol" pitchFamily="18" charset="2"/>
              <a:buChar char="·"/>
            </a:pPr>
            <a:endParaRPr lang="en-US" sz="2000" dirty="0">
              <a:latin typeface="SimSun" pitchFamily="2" charset="-122"/>
              <a:ea typeface="SimSun" pitchFamily="2" charset="-122"/>
              <a:sym typeface="Symbol"/>
            </a:endParaRPr>
          </a:p>
          <a:p>
            <a:pPr marL="285750" indent="-285750">
              <a:buFont typeface="Symbol" pitchFamily="18" charset="2"/>
              <a:buChar char="·"/>
            </a:pPr>
            <a:r>
              <a:rPr lang="en-US" sz="2000" dirty="0" err="1">
                <a:latin typeface="SimSun" pitchFamily="2" charset="-122"/>
                <a:ea typeface="SimSun" pitchFamily="2" charset="-122"/>
                <a:sym typeface="Symbol"/>
              </a:rPr>
              <a:t>用合并算法把排好序的两个子序列合并为一</a:t>
            </a:r>
            <a:endParaRPr lang="en-US" sz="2000" dirty="0">
              <a:latin typeface="SimSun" pitchFamily="2" charset="-122"/>
              <a:ea typeface="SimSun" pitchFamily="2" charset="-122"/>
              <a:sym typeface="Symbol"/>
            </a:endParaRPr>
          </a:p>
        </p:txBody>
      </p:sp>
      <p:sp>
        <p:nvSpPr>
          <p:cNvPr id="6" name="TextBox 5"/>
          <p:cNvSpPr txBox="1"/>
          <p:nvPr/>
        </p:nvSpPr>
        <p:spPr>
          <a:xfrm>
            <a:off x="914400" y="2819400"/>
            <a:ext cx="7315200" cy="3416320"/>
          </a:xfrm>
          <a:prstGeom prst="rect">
            <a:avLst/>
          </a:prstGeom>
          <a:noFill/>
        </p:spPr>
        <p:txBody>
          <a:bodyPr wrap="square" rtlCol="0">
            <a:spAutoFit/>
          </a:bodyPr>
          <a:lstStyle/>
          <a:p>
            <a:r>
              <a:rPr lang="en-US" sz="2000" dirty="0" err="1">
                <a:latin typeface="SimSun" pitchFamily="2" charset="-122"/>
                <a:ea typeface="SimSun" pitchFamily="2" charset="-122"/>
              </a:rPr>
              <a:t>先讨论合并算法</a:t>
            </a:r>
            <a:endParaRPr lang="en-US" sz="2000" dirty="0">
              <a:latin typeface="SimSun" pitchFamily="2" charset="-122"/>
              <a:ea typeface="SimSun" pitchFamily="2" charset="-122"/>
            </a:endParaRPr>
          </a:p>
          <a:p>
            <a:endParaRPr lang="en-US" sz="2000" dirty="0">
              <a:latin typeface="SimSun" pitchFamily="2" charset="-122"/>
              <a:ea typeface="SimSun" pitchFamily="2" charset="-122"/>
            </a:endParaRPr>
          </a:p>
          <a:p>
            <a:r>
              <a:rPr lang="zh-CN" altLang="en-US" sz="2000" dirty="0"/>
              <a:t>        假设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n</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和 </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n</a:t>
            </a:r>
            <a:r>
              <a:rPr lang="en-US" sz="28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分别为两个</a:t>
            </a:r>
            <a:r>
              <a:rPr lang="zh-CN" altLang="en-US" sz="2000" dirty="0">
                <a:solidFill>
                  <a:srgbClr val="FF0000"/>
                </a:solidFill>
                <a:latin typeface="Times New Roman" pitchFamily="18" charset="0"/>
                <a:ea typeface="SimSun" pitchFamily="2" charset="-122"/>
                <a:cs typeface="Times New Roman" pitchFamily="18" charset="0"/>
              </a:rPr>
              <a:t>递增序列</a:t>
            </a:r>
            <a:r>
              <a:rPr lang="en-US" sz="2000" dirty="0">
                <a:latin typeface="Times New Roman" pitchFamily="18" charset="0"/>
                <a:ea typeface="SimSun" pitchFamily="2" charset="-122"/>
                <a:cs typeface="Times New Roman" pitchFamily="18" charset="0"/>
              </a:rPr>
              <a:t>, </a:t>
            </a:r>
            <a:r>
              <a:rPr lang="zh-CN" altLang="en-US" sz="2000" dirty="0">
                <a:latin typeface="Times New Roman" pitchFamily="18" charset="0"/>
                <a:ea typeface="SimSun" pitchFamily="2" charset="-122"/>
                <a:cs typeface="Times New Roman" pitchFamily="18" charset="0"/>
              </a:rPr>
              <a:t>即</a:t>
            </a:r>
            <a:endParaRPr lang="en-US" altLang="zh-CN" sz="2000" dirty="0">
              <a:latin typeface="Times New Roman" pitchFamily="18" charset="0"/>
              <a:ea typeface="SimSun" pitchFamily="2" charset="-122"/>
              <a:cs typeface="Times New Roman" pitchFamily="18" charset="0"/>
            </a:endParaRPr>
          </a:p>
          <a:p>
            <a:endParaRPr lang="en-US" sz="2000" dirty="0">
              <a:latin typeface="Times New Roman" pitchFamily="18" charset="0"/>
              <a:ea typeface="SimSun" pitchFamily="2" charset="-122"/>
              <a:cs typeface="Times New Roman" pitchFamily="18" charset="0"/>
            </a:endParaRPr>
          </a:p>
          <a:p>
            <a:r>
              <a:rPr lang="zh-CN" altLang="en-US" sz="2000" dirty="0"/>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[1]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[2] </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[3]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A</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endParaRPr lang="en-US" sz="2000" dirty="0">
              <a:latin typeface="Times New Roman" pitchFamily="18" charset="0"/>
              <a:ea typeface="SimSun" pitchFamily="2" charset="-122"/>
              <a:cs typeface="Times New Roman" pitchFamily="18" charset="0"/>
            </a:endParaRPr>
          </a:p>
          <a:p>
            <a:r>
              <a:rPr lang="en-US" sz="2000" i="1" dirty="0">
                <a:latin typeface="Times New Roman" pitchFamily="18" charset="0"/>
                <a:ea typeface="SimSun" pitchFamily="2" charset="-122"/>
                <a:cs typeface="Times New Roman" pitchFamily="18" charset="0"/>
              </a:rPr>
              <a:t>        B</a:t>
            </a:r>
            <a:r>
              <a:rPr lang="en-US" sz="2000" dirty="0">
                <a:latin typeface="Times New Roman" pitchFamily="18" charset="0"/>
                <a:ea typeface="SimSun" pitchFamily="2" charset="-122"/>
                <a:cs typeface="Times New Roman" pitchFamily="18" charset="0"/>
              </a:rPr>
              <a:t>[1]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[2] </a:t>
            </a:r>
            <a:r>
              <a:rPr lang="en-US" sz="2000" i="1" dirty="0">
                <a:latin typeface="Times New Roman" pitchFamily="18" charset="0"/>
                <a:ea typeface="SimSun" pitchFamily="2" charset="-122"/>
                <a:cs typeface="Times New Roman" pitchFamily="18" charset="0"/>
              </a:rPr>
              <a:t>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[3]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 </a:t>
            </a:r>
            <a:r>
              <a:rPr lang="en-US" sz="2000" dirty="0">
                <a:latin typeface="Times New Roman" pitchFamily="18" charset="0"/>
                <a:ea typeface="SimSun" pitchFamily="2" charset="-122"/>
                <a:cs typeface="Times New Roman" pitchFamily="18" charset="0"/>
                <a:sym typeface="Symbol"/>
              </a:rPr>
              <a:t></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ea typeface="SimSun" pitchFamily="2" charset="-122"/>
                <a:cs typeface="Times New Roman" pitchFamily="18" charset="0"/>
              </a:rPr>
              <a:t>B</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8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a:t>
            </a:r>
            <a:r>
              <a:rPr lang="zh-CN" altLang="en-US" sz="2000" dirty="0">
                <a:latin typeface="Times New Roman" pitchFamily="18" charset="0"/>
                <a:ea typeface="SimSun" pitchFamily="2" charset="-122"/>
                <a:cs typeface="Times New Roman" pitchFamily="18" charset="0"/>
              </a:rPr>
              <a:t>。</a:t>
            </a:r>
            <a:endParaRPr lang="en-US" altLang="zh-CN" sz="2000" dirty="0">
              <a:latin typeface="Times New Roman" pitchFamily="18" charset="0"/>
              <a:ea typeface="SimSun" pitchFamily="2" charset="-122"/>
              <a:cs typeface="Times New Roman" pitchFamily="18" charset="0"/>
            </a:endParaRPr>
          </a:p>
          <a:p>
            <a:endParaRPr lang="en-US" sz="2000" dirty="0">
              <a:latin typeface="Times New Roman" pitchFamily="18" charset="0"/>
              <a:ea typeface="SimSun" pitchFamily="2" charset="-122"/>
              <a:cs typeface="Times New Roman" pitchFamily="18" charset="0"/>
            </a:endParaRPr>
          </a:p>
          <a:p>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合并后的序列存入数组</a:t>
            </a:r>
            <a:r>
              <a:rPr lang="en-US" sz="2000" i="1" dirty="0" err="1">
                <a:latin typeface="Times New Roman" pitchFamily="18" charset="0"/>
                <a:ea typeface="SimSun" pitchFamily="2" charset="-122"/>
                <a:cs typeface="Times New Roman" pitchFamily="18" charset="0"/>
              </a:rPr>
              <a:t>C</a:t>
            </a:r>
            <a:r>
              <a:rPr lang="en-US" sz="2000" dirty="0">
                <a:latin typeface="Times New Roman" pitchFamily="18" charset="0"/>
                <a:ea typeface="SimSun" pitchFamily="2" charset="-122"/>
                <a:cs typeface="Times New Roman" pitchFamily="18" charset="0"/>
              </a:rPr>
              <a:t>[1...</a:t>
            </a:r>
            <a:r>
              <a:rPr lang="en-US" sz="2000" i="1" dirty="0">
                <a:latin typeface="Times New Roman" pitchFamily="18" charset="0"/>
                <a:ea typeface="SimSun" pitchFamily="2" charset="-122"/>
                <a:cs typeface="Times New Roman" pitchFamily="18" charset="0"/>
              </a:rPr>
              <a:t>n</a:t>
            </a:r>
            <a:r>
              <a:rPr lang="en-US" sz="2800" baseline="-25000" dirty="0">
                <a:latin typeface="Times New Roman" pitchFamily="18" charset="0"/>
                <a:ea typeface="SimSun" pitchFamily="2" charset="-122"/>
                <a:cs typeface="Times New Roman" pitchFamily="18" charset="0"/>
              </a:rPr>
              <a:t>1</a:t>
            </a:r>
            <a:r>
              <a:rPr lang="en-US" sz="2000" dirty="0">
                <a:latin typeface="Times New Roman" pitchFamily="18" charset="0"/>
                <a:ea typeface="SimSun" pitchFamily="2" charset="-122"/>
                <a:cs typeface="Times New Roman" pitchFamily="18" charset="0"/>
              </a:rPr>
              <a:t>+</a:t>
            </a:r>
            <a:r>
              <a:rPr lang="en-US" sz="2000" i="1" dirty="0">
                <a:latin typeface="Times New Roman" pitchFamily="18" charset="0"/>
                <a:ea typeface="SimSun" pitchFamily="2" charset="-122"/>
                <a:cs typeface="Times New Roman" pitchFamily="18" charset="0"/>
              </a:rPr>
              <a:t>n</a:t>
            </a:r>
            <a:r>
              <a:rPr lang="en-US" sz="2800" baseline="-25000" dirty="0">
                <a:latin typeface="Times New Roman" pitchFamily="18" charset="0"/>
                <a:ea typeface="SimSun" pitchFamily="2" charset="-122"/>
                <a:cs typeface="Times New Roman" pitchFamily="18" charset="0"/>
              </a:rPr>
              <a:t>2</a:t>
            </a:r>
            <a:r>
              <a:rPr lang="en-US" sz="2000" dirty="0">
                <a:latin typeface="Times New Roman" pitchFamily="18" charset="0"/>
                <a:ea typeface="SimSun" pitchFamily="2" charset="-122"/>
                <a:cs typeface="Times New Roman" pitchFamily="18" charset="0"/>
              </a:rPr>
              <a:t>]。</a:t>
            </a:r>
          </a:p>
          <a:p>
            <a:endParaRPr lang="en-US" dirty="0">
              <a:latin typeface="SimSun" pitchFamily="2" charset="-122"/>
              <a:ea typeface="SimSun" pitchFamily="2" charset="-122"/>
            </a:endParaRPr>
          </a:p>
          <a:p>
            <a:endParaRPr lang="en-US" dirty="0">
              <a:latin typeface="SimSun" pitchFamily="2" charset="-122"/>
              <a:ea typeface="SimSun" pitchFamily="2" charset="-122"/>
            </a:endParaRPr>
          </a:p>
        </p:txBody>
      </p:sp>
      <p:sp>
        <p:nvSpPr>
          <p:cNvPr id="4" name="灯片编号占位符 3">
            <a:extLst>
              <a:ext uri="{FF2B5EF4-FFF2-40B4-BE49-F238E27FC236}">
                <a16:creationId xmlns:a16="http://schemas.microsoft.com/office/drawing/2014/main" id="{2881F060-7728-498C-AE05-20D248FE66A1}"/>
              </a:ext>
            </a:extLst>
          </p:cNvPr>
          <p:cNvSpPr>
            <a:spLocks noGrp="1"/>
          </p:cNvSpPr>
          <p:nvPr>
            <p:ph type="sldNum" sz="quarter" idx="12"/>
          </p:nvPr>
        </p:nvSpPr>
        <p:spPr/>
        <p:txBody>
          <a:bodyPr/>
          <a:lstStyle/>
          <a:p>
            <a:fld id="{C462427C-90CD-4661-B725-C3D658441D48}" type="slidenum">
              <a:rPr lang="en-US" smtClean="0"/>
              <a:t>19</a:t>
            </a:fld>
            <a:endParaRPr lang="en-US"/>
          </a:p>
        </p:txBody>
      </p:sp>
      <p:sp>
        <p:nvSpPr>
          <p:cNvPr id="3" name="文本框 2">
            <a:extLst>
              <a:ext uri="{FF2B5EF4-FFF2-40B4-BE49-F238E27FC236}">
                <a16:creationId xmlns:a16="http://schemas.microsoft.com/office/drawing/2014/main" id="{DB64522D-F2C4-AEBC-033C-C169300C5043}"/>
              </a:ext>
            </a:extLst>
          </p:cNvPr>
          <p:cNvSpPr txBox="1"/>
          <p:nvPr/>
        </p:nvSpPr>
        <p:spPr>
          <a:xfrm>
            <a:off x="-76200" y="-24493"/>
            <a:ext cx="1467068" cy="400110"/>
          </a:xfrm>
          <a:prstGeom prst="rect">
            <a:avLst/>
          </a:prstGeom>
          <a:noFill/>
        </p:spPr>
        <p:txBody>
          <a:bodyPr wrap="none" rtlCol="0">
            <a:spAutoFit/>
          </a:bodyPr>
          <a:lstStyle/>
          <a:p>
            <a:r>
              <a:rPr lang="zh-CN" altLang="en-US" sz="2000" dirty="0">
                <a:highlight>
                  <a:srgbClr val="FFFF00"/>
                </a:highlight>
              </a:rPr>
              <a:t>分治法例三</a:t>
            </a:r>
            <a:endParaRPr lang="en-US" sz="2000" dirty="0">
              <a:highlight>
                <a:srgbClr val="FFFF00"/>
              </a:highlight>
            </a:endParaRPr>
          </a:p>
        </p:txBody>
      </p:sp>
    </p:spTree>
    <p:extLst>
      <p:ext uri="{BB962C8B-B14F-4D97-AF65-F5344CB8AC3E}">
        <p14:creationId xmlns:p14="http://schemas.microsoft.com/office/powerpoint/2010/main" val="820026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09600"/>
            <a:ext cx="7010400" cy="523220"/>
          </a:xfrm>
          <a:prstGeom prst="rect">
            <a:avLst/>
          </a:prstGeom>
          <a:noFill/>
        </p:spPr>
        <p:txBody>
          <a:bodyPr wrap="square" rtlCol="0">
            <a:spAutoFit/>
          </a:bodyPr>
          <a:lstStyle/>
          <a:p>
            <a:r>
              <a:rPr lang="en-US" altLang="zh-CN" sz="2800" b="1" dirty="0">
                <a:latin typeface="Times New Roman" pitchFamily="18" charset="0"/>
                <a:ea typeface="SimSun" pitchFamily="2" charset="-122"/>
                <a:cs typeface="Times New Roman" pitchFamily="18" charset="0"/>
              </a:rPr>
              <a:t>3.1 </a:t>
            </a:r>
            <a:r>
              <a:rPr lang="zh-CN" altLang="en-US" sz="2800" b="1" dirty="0">
                <a:latin typeface="Times New Roman" pitchFamily="18" charset="0"/>
                <a:ea typeface="SimSun" pitchFamily="2" charset="-122"/>
                <a:cs typeface="Times New Roman" pitchFamily="18" charset="0"/>
              </a:rPr>
              <a:t>插入排序</a:t>
            </a:r>
            <a:r>
              <a:rPr lang="en-US" altLang="zh-CN" sz="2800" b="1" dirty="0">
                <a:latin typeface="Times New Roman" pitchFamily="18" charset="0"/>
                <a:ea typeface="SimSun" pitchFamily="2" charset="-122"/>
                <a:cs typeface="Times New Roman" pitchFamily="18" charset="0"/>
              </a:rPr>
              <a:t>(Insert sort)</a:t>
            </a:r>
            <a:endParaRPr lang="en-US" sz="2800" b="1" dirty="0">
              <a:latin typeface="Times New Roman" pitchFamily="18" charset="0"/>
              <a:ea typeface="SimSun" pitchFamily="2" charset="-122"/>
              <a:cs typeface="Times New Roman" pitchFamily="18" charset="0"/>
            </a:endParaRPr>
          </a:p>
        </p:txBody>
      </p:sp>
      <p:sp>
        <p:nvSpPr>
          <p:cNvPr id="3" name="Rectangle 15"/>
          <p:cNvSpPr>
            <a:spLocks noChangeArrowheads="1"/>
          </p:cNvSpPr>
          <p:nvPr/>
        </p:nvSpPr>
        <p:spPr bwMode="auto">
          <a:xfrm>
            <a:off x="152400" y="33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5">
            <a:extLst>
              <a:ext uri="{FF2B5EF4-FFF2-40B4-BE49-F238E27FC236}">
                <a16:creationId xmlns:a16="http://schemas.microsoft.com/office/drawing/2014/main" id="{239CAF9B-D24A-44A3-8FAD-F2D82448702A}"/>
              </a:ext>
            </a:extLst>
          </p:cNvPr>
          <p:cNvSpPr>
            <a:spLocks noChangeArrowheads="1"/>
          </p:cNvSpPr>
          <p:nvPr/>
        </p:nvSpPr>
        <p:spPr bwMode="auto">
          <a:xfrm>
            <a:off x="1066800" y="218708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220" name="图片 1">
            <a:extLst>
              <a:ext uri="{FF2B5EF4-FFF2-40B4-BE49-F238E27FC236}">
                <a16:creationId xmlns:a16="http://schemas.microsoft.com/office/drawing/2014/main" id="{8B36B331-89C1-4B8A-A632-BA62F6A49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1634545"/>
            <a:ext cx="4419600" cy="380284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6">
            <a:extLst>
              <a:ext uri="{FF2B5EF4-FFF2-40B4-BE49-F238E27FC236}">
                <a16:creationId xmlns:a16="http://schemas.microsoft.com/office/drawing/2014/main" id="{5FA11F60-0938-42A3-BCB7-7EC6325F11DE}"/>
              </a:ext>
            </a:extLst>
          </p:cNvPr>
          <p:cNvSpPr>
            <a:spLocks noChangeArrowheads="1"/>
          </p:cNvSpPr>
          <p:nvPr/>
        </p:nvSpPr>
        <p:spPr bwMode="auto">
          <a:xfrm>
            <a:off x="2286000" y="5620601"/>
            <a:ext cx="51603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使用插入排序（</a:t>
            </a:r>
            <a:r>
              <a:rPr kumimoji="0" lang="en-US" altLang="zh-CN"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Insertion-Sort</a:t>
            </a:r>
            <a:r>
              <a:rPr kumimoji="0" lang="zh-CN" altLang="en-US"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）来排序手中扑克牌</a:t>
            </a:r>
            <a:endParaRPr kumimoji="0" lang="zh-CN" altLang="en-US" sz="2400" b="0" i="0" u="none" strike="noStrike" cap="none" normalizeH="0" baseline="0" dirty="0">
              <a:ln>
                <a:noFill/>
              </a:ln>
              <a:solidFill>
                <a:schemeClr val="tx1"/>
              </a:solidFill>
              <a:effectLst/>
              <a:latin typeface="Arial" panose="020B0604020202020204" pitchFamily="34" charset="0"/>
            </a:endParaRPr>
          </a:p>
        </p:txBody>
      </p:sp>
      <p:sp>
        <p:nvSpPr>
          <p:cNvPr id="5" name="灯片编号占位符 4">
            <a:extLst>
              <a:ext uri="{FF2B5EF4-FFF2-40B4-BE49-F238E27FC236}">
                <a16:creationId xmlns:a16="http://schemas.microsoft.com/office/drawing/2014/main" id="{CD7CB2AB-419B-4301-A695-D35C5CB78925}"/>
              </a:ext>
            </a:extLst>
          </p:cNvPr>
          <p:cNvSpPr>
            <a:spLocks noGrp="1"/>
          </p:cNvSpPr>
          <p:nvPr>
            <p:ph type="sldNum" sz="quarter" idx="12"/>
          </p:nvPr>
        </p:nvSpPr>
        <p:spPr/>
        <p:txBody>
          <a:bodyPr/>
          <a:lstStyle/>
          <a:p>
            <a:fld id="{C462427C-90CD-4661-B725-C3D658441D48}" type="slidenum">
              <a:rPr lang="en-US" smtClean="0"/>
              <a:t>2</a:t>
            </a:fld>
            <a:endParaRPr lang="en-US"/>
          </a:p>
        </p:txBody>
      </p:sp>
    </p:spTree>
    <p:extLst>
      <p:ext uri="{BB962C8B-B14F-4D97-AF65-F5344CB8AC3E}">
        <p14:creationId xmlns:p14="http://schemas.microsoft.com/office/powerpoint/2010/main" val="2005856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90600" y="547202"/>
            <a:ext cx="8077200" cy="5816977"/>
          </a:xfrm>
          <a:prstGeom prst="rect">
            <a:avLst/>
          </a:prstGeom>
          <a:noFill/>
        </p:spPr>
        <p:txBody>
          <a:bodyPr wrap="square" rtlCol="0">
            <a:spAutoFit/>
          </a:bodyPr>
          <a:lstStyle/>
          <a:p>
            <a:r>
              <a:rPr lang="en-US" sz="2400" b="1" dirty="0" err="1">
                <a:latin typeface="SimSun" panose="02010600030101010101" pitchFamily="2" charset="-122"/>
                <a:ea typeface="SimSun" panose="02010600030101010101" pitchFamily="2" charset="-122"/>
                <a:cs typeface="Times New Roman" pitchFamily="18" charset="0"/>
              </a:rPr>
              <a:t>合并算法</a:t>
            </a:r>
            <a:r>
              <a:rPr lang="en-US" sz="2400" b="1" dirty="0">
                <a:latin typeface="Times New Roman" pitchFamily="18" charset="0"/>
                <a:cs typeface="Times New Roman" pitchFamily="18" charset="0"/>
              </a:rPr>
              <a:t>：</a:t>
            </a:r>
          </a:p>
          <a:p>
            <a:pPr marL="914400" indent="-457200"/>
            <a:r>
              <a:rPr lang="en-US" b="1" dirty="0">
                <a:latin typeface="Times New Roman" pitchFamily="18" charset="0"/>
                <a:cs typeface="Times New Roman" pitchFamily="18" charset="0"/>
              </a:rPr>
              <a:t>Merge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1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1       //for</a:t>
            </a:r>
            <a:r>
              <a:rPr lang="zh-CN" alt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A</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记录数组</a:t>
            </a:r>
            <a:r>
              <a:rPr lang="en-US" altLang="zh-CN" i="1" dirty="0">
                <a:latin typeface="Times New Roman" pitchFamily="18" charset="0"/>
                <a:cs typeface="Times New Roman" pitchFamily="18" charset="0"/>
              </a:rPr>
              <a:t>A</a:t>
            </a:r>
            <a:r>
              <a:rPr lang="zh-CN" altLang="en-US" dirty="0">
                <a:latin typeface="华文细黑" pitchFamily="2" charset="-122"/>
                <a:ea typeface="华文细黑" pitchFamily="2" charset="-122"/>
              </a:rPr>
              <a:t>中</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下一个</a:t>
            </a:r>
            <a:r>
              <a:rPr lang="zh-CN" altLang="en-US" dirty="0">
                <a:latin typeface="Times New Roman" pitchFamily="18" charset="0"/>
                <a:cs typeface="Times New Roman" pitchFamily="18" charset="0"/>
              </a:rPr>
              <a:t>需要排序的元素的下标</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2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1       //for</a:t>
            </a:r>
            <a:r>
              <a:rPr lang="zh-CN" alt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B</a:t>
            </a:r>
            <a:r>
              <a:rPr lang="en-US" altLang="zh-C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3</a:t>
            </a:r>
            <a:r>
              <a:rPr lang="en-US" i="1" dirty="0">
                <a:latin typeface="Times New Roman" pitchFamily="18" charset="0"/>
                <a:cs typeface="Times New Roman" pitchFamily="18" charset="0"/>
              </a:rPr>
              <a:t>	k </a:t>
            </a:r>
            <a:r>
              <a:rPr lang="en-US" dirty="0">
                <a:latin typeface="Times New Roman" pitchFamily="18" charset="0"/>
                <a:cs typeface="Times New Roman" pitchFamily="18" charset="0"/>
              </a:rPr>
              <a:t>← 1      //for</a:t>
            </a:r>
            <a:r>
              <a:rPr lang="zh-CN" altLang="en-US" dirty="0">
                <a:latin typeface="Times New Roman" pitchFamily="18" charset="0"/>
                <a:cs typeface="Times New Roman" pitchFamily="18" charset="0"/>
              </a:rPr>
              <a:t> </a:t>
            </a:r>
            <a:r>
              <a:rPr lang="en-US" altLang="zh-CN" i="1" dirty="0">
                <a:latin typeface="Times New Roman" pitchFamily="18" charset="0"/>
                <a:cs typeface="Times New Roman" pitchFamily="18" charset="0"/>
              </a:rPr>
              <a:t>C</a:t>
            </a:r>
            <a:r>
              <a:rPr lang="en-US" altLang="zh-CN"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4	</a:t>
            </a:r>
            <a:r>
              <a:rPr lang="en-US" b="1" dirty="0">
                <a:latin typeface="Times New Roman" pitchFamily="18" charset="0"/>
                <a:cs typeface="Times New Roman" pitchFamily="18" charset="0"/>
              </a:rPr>
              <a:t>while</a:t>
            </a:r>
            <a:r>
              <a:rPr lang="en-US" dirty="0">
                <a:latin typeface="Times New Roman" pitchFamily="18" charset="0"/>
                <a:cs typeface="Times New Roman" pitchFamily="18" charset="0"/>
              </a:rPr>
              <a:t> </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2    </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当</a:t>
            </a:r>
            <a:r>
              <a:rPr lang="en-US" altLang="zh-CN" sz="2000" i="1"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和</a:t>
            </a:r>
            <a:r>
              <a:rPr lang="en-US" altLang="zh-CN" sz="2000" i="1" dirty="0">
                <a:latin typeface="Times New Roman" pitchFamily="18" charset="0"/>
                <a:cs typeface="Times New Roman" pitchFamily="18" charset="0"/>
              </a:rPr>
              <a:t>B</a:t>
            </a:r>
            <a:r>
              <a:rPr lang="zh-CN" altLang="en-US" sz="2000" dirty="0">
                <a:latin typeface="Times New Roman" pitchFamily="18" charset="0"/>
                <a:cs typeface="Times New Roman" pitchFamily="18" charset="0"/>
              </a:rPr>
              <a:t>里的数据都还未排完</a:t>
            </a:r>
            <a:endParaRPr lang="en-US" sz="1600"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5	 	</a:t>
            </a: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B</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a:t>
            </a:r>
          </a:p>
          <a:p>
            <a:pPr marL="914400" lvl="0" indent="-457200"/>
            <a:r>
              <a:rPr lang="en-US" dirty="0">
                <a:latin typeface="Times New Roman" pitchFamily="18" charset="0"/>
                <a:cs typeface="Times New Roman" pitchFamily="18" charset="0"/>
              </a:rPr>
              <a:t>6 			</a:t>
            </a:r>
            <a:r>
              <a:rPr lang="en-US" b="1" dirty="0">
                <a:latin typeface="Times New Roman" pitchFamily="18" charset="0"/>
                <a:cs typeface="Times New Roman" pitchFamily="18" charset="0"/>
              </a:rPr>
              <a:t>then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7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+ 1</a:t>
            </a:r>
          </a:p>
          <a:p>
            <a:pPr marL="914400" lvl="0" indent="-457200"/>
            <a:r>
              <a:rPr lang="en-US" dirty="0">
                <a:latin typeface="Times New Roman" pitchFamily="18" charset="0"/>
                <a:cs typeface="Times New Roman" pitchFamily="18" charset="0"/>
              </a:rPr>
              <a:t>8			</a:t>
            </a:r>
            <a:r>
              <a:rPr lang="en-US" b="1" dirty="0">
                <a:latin typeface="Times New Roman" pitchFamily="18" charset="0"/>
                <a:cs typeface="Times New Roman" pitchFamily="18" charset="0"/>
              </a:rPr>
              <a:t>else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B</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9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+ 1</a:t>
            </a:r>
          </a:p>
          <a:p>
            <a:pPr marL="914400" lvl="0" indent="-457200"/>
            <a:r>
              <a:rPr lang="en-US" dirty="0">
                <a:latin typeface="Times New Roman" pitchFamily="18" charset="0"/>
                <a:cs typeface="Times New Roman" pitchFamily="18" charset="0"/>
              </a:rPr>
              <a:t>10		</a:t>
            </a:r>
            <a:r>
              <a:rPr lang="en-US" b="1" dirty="0">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11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+ 1</a:t>
            </a:r>
          </a:p>
          <a:p>
            <a:pPr marL="914400" lvl="0" indent="-457200"/>
            <a:r>
              <a:rPr lang="en-US" dirty="0">
                <a:latin typeface="Times New Roman" pitchFamily="18" charset="0"/>
                <a:cs typeface="Times New Roman" pitchFamily="18" charset="0"/>
              </a:rPr>
              <a:t>12	</a:t>
            </a:r>
            <a:r>
              <a:rPr lang="en-US" b="1" dirty="0" err="1">
                <a:latin typeface="Times New Roman" pitchFamily="18" charset="0"/>
                <a:cs typeface="Times New Roman" pitchFamily="18" charset="0"/>
              </a:rPr>
              <a:t>endwhile</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13	</a:t>
            </a:r>
            <a:r>
              <a:rPr lang="en-US" b="1" dirty="0">
                <a:latin typeface="Times New Roman" pitchFamily="18" charset="0"/>
                <a:cs typeface="Times New Roman" pitchFamily="18" charset="0"/>
              </a:rPr>
              <a:t>if </a:t>
            </a:r>
            <a:r>
              <a:rPr lang="en-US" i="1" dirty="0" err="1">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&gt; </a:t>
            </a:r>
            <a:r>
              <a:rPr lang="en-US"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1</a:t>
            </a:r>
            <a:r>
              <a:rPr lang="en-US" sz="2000" baseline="-250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数组</a:t>
            </a:r>
            <a:r>
              <a:rPr lang="en-US" altLang="zh-CN" sz="2000" i="1" dirty="0">
                <a:latin typeface="Times New Roman" pitchFamily="18" charset="0"/>
                <a:cs typeface="Times New Roman" pitchFamily="18" charset="0"/>
              </a:rPr>
              <a:t>A</a:t>
            </a:r>
            <a:r>
              <a:rPr lang="zh-CN" altLang="en-US" sz="2000" dirty="0">
                <a:latin typeface="Times New Roman" pitchFamily="18" charset="0"/>
                <a:cs typeface="Times New Roman" pitchFamily="18" charset="0"/>
              </a:rPr>
              <a:t>的元素已取完</a:t>
            </a:r>
            <a:r>
              <a:rPr lang="en-US" altLang="zh-CN" sz="2000"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914400" lvl="0" indent="-457200"/>
            <a:r>
              <a:rPr lang="en-US" dirty="0">
                <a:latin typeface="Times New Roman" pitchFamily="18" charset="0"/>
                <a:cs typeface="Times New Roman" pitchFamily="18" charset="0"/>
              </a:rPr>
              <a:t>14		</a:t>
            </a:r>
            <a:r>
              <a:rPr lang="en-US" b="1" dirty="0">
                <a:latin typeface="Times New Roman" pitchFamily="18" charset="0"/>
                <a:cs typeface="Times New Roman" pitchFamily="18" charset="0"/>
              </a:rPr>
              <a:t>then</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B</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15 		</a:t>
            </a:r>
            <a:r>
              <a:rPr lang="en-US" b="1" dirty="0">
                <a:latin typeface="Times New Roman" pitchFamily="18" charset="0"/>
                <a:cs typeface="Times New Roman" pitchFamily="18" charset="0"/>
              </a:rPr>
              <a:t>else </a:t>
            </a:r>
            <a:r>
              <a:rPr lang="en-US" i="1" dirty="0">
                <a:latin typeface="Times New Roman" pitchFamily="18" charset="0"/>
                <a:cs typeface="Times New Roman" pitchFamily="18" charset="0"/>
              </a:rPr>
              <a:t>C</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p>
          <a:p>
            <a:pPr marL="914400" lvl="0" indent="-457200"/>
            <a:r>
              <a:rPr lang="en-US" dirty="0">
                <a:latin typeface="Times New Roman" pitchFamily="18" charset="0"/>
                <a:cs typeface="Times New Roman" pitchFamily="18" charset="0"/>
              </a:rPr>
              <a:t>16	</a:t>
            </a: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914400" lvl="0" indent="-457200">
              <a:buAutoNum type="arabicPlain" startAt="17"/>
            </a:pPr>
            <a:r>
              <a:rPr lang="en-US" b="1" dirty="0">
                <a:latin typeface="Times New Roman" pitchFamily="18" charset="0"/>
                <a:cs typeface="Times New Roman" pitchFamily="18" charset="0"/>
              </a:rPr>
              <a:t>End</a:t>
            </a:r>
          </a:p>
          <a:p>
            <a:pPr marL="457200" lvl="0"/>
            <a:endParaRPr lang="en-US" dirty="0">
              <a:latin typeface="SimSun" panose="02010600030101010101" pitchFamily="2" charset="-122"/>
              <a:ea typeface="SimSun" panose="02010600030101010101" pitchFamily="2" charset="-122"/>
              <a:cs typeface="Times New Roman" pitchFamily="18" charset="0"/>
            </a:endParaRPr>
          </a:p>
        </p:txBody>
      </p:sp>
      <p:sp>
        <p:nvSpPr>
          <p:cNvPr id="4" name="文本框 3">
            <a:extLst>
              <a:ext uri="{FF2B5EF4-FFF2-40B4-BE49-F238E27FC236}">
                <a16:creationId xmlns:a16="http://schemas.microsoft.com/office/drawing/2014/main" id="{C5B77F6E-A950-4BCC-9B9E-4F832EE0C4A5}"/>
              </a:ext>
            </a:extLst>
          </p:cNvPr>
          <p:cNvSpPr txBox="1"/>
          <p:nvPr/>
        </p:nvSpPr>
        <p:spPr>
          <a:xfrm>
            <a:off x="5651480" y="76200"/>
            <a:ext cx="3416320" cy="369332"/>
          </a:xfrm>
          <a:prstGeom prst="rect">
            <a:avLst/>
          </a:prstGeom>
          <a:solidFill>
            <a:srgbClr val="FFC000"/>
          </a:solidFill>
        </p:spPr>
        <p:txBody>
          <a:bodyPr wrap="none" rtlCol="0">
            <a:spAutoFit/>
          </a:bodyPr>
          <a:lstStyle/>
          <a:p>
            <a:r>
              <a:rPr lang="zh-CN" altLang="en-US" dirty="0"/>
              <a:t>最终目标：合并成一个</a:t>
            </a:r>
            <a:r>
              <a:rPr lang="zh-CN" altLang="en-US" dirty="0">
                <a:solidFill>
                  <a:srgbClr val="FF0000"/>
                </a:solidFill>
              </a:rPr>
              <a:t>递增</a:t>
            </a:r>
            <a:r>
              <a:rPr lang="zh-CN" altLang="en-US" dirty="0"/>
              <a:t>序列</a:t>
            </a:r>
            <a:endParaRPr lang="en-US" dirty="0"/>
          </a:p>
        </p:txBody>
      </p:sp>
      <p:sp>
        <p:nvSpPr>
          <p:cNvPr id="5" name="灯片编号占位符 4">
            <a:extLst>
              <a:ext uri="{FF2B5EF4-FFF2-40B4-BE49-F238E27FC236}">
                <a16:creationId xmlns:a16="http://schemas.microsoft.com/office/drawing/2014/main" id="{715268A8-3239-48B7-91D7-ECFC2B4AC2D8}"/>
              </a:ext>
            </a:extLst>
          </p:cNvPr>
          <p:cNvSpPr>
            <a:spLocks noGrp="1"/>
          </p:cNvSpPr>
          <p:nvPr>
            <p:ph type="sldNum" sz="quarter" idx="12"/>
          </p:nvPr>
        </p:nvSpPr>
        <p:spPr>
          <a:xfrm>
            <a:off x="7010400" y="6520171"/>
            <a:ext cx="2133600" cy="365125"/>
          </a:xfrm>
        </p:spPr>
        <p:txBody>
          <a:bodyPr/>
          <a:lstStyle/>
          <a:p>
            <a:fld id="{C462427C-90CD-4661-B725-C3D658441D48}" type="slidenum">
              <a:rPr lang="en-US" smtClean="0"/>
              <a:t>20</a:t>
            </a:fld>
            <a:endParaRPr lang="en-US"/>
          </a:p>
        </p:txBody>
      </p:sp>
      <p:grpSp>
        <p:nvGrpSpPr>
          <p:cNvPr id="11" name="组合 10">
            <a:extLst>
              <a:ext uri="{FF2B5EF4-FFF2-40B4-BE49-F238E27FC236}">
                <a16:creationId xmlns:a16="http://schemas.microsoft.com/office/drawing/2014/main" id="{926D0B0E-715E-470B-A87B-4C05B1D7A05C}"/>
              </a:ext>
            </a:extLst>
          </p:cNvPr>
          <p:cNvGrpSpPr/>
          <p:nvPr/>
        </p:nvGrpSpPr>
        <p:grpSpPr>
          <a:xfrm>
            <a:off x="949657" y="3565515"/>
            <a:ext cx="8229600" cy="3137218"/>
            <a:chOff x="949657" y="3565515"/>
            <a:chExt cx="8229600" cy="3137218"/>
          </a:xfrm>
        </p:grpSpPr>
        <p:sp>
          <p:nvSpPr>
            <p:cNvPr id="6" name="文本框 5">
              <a:extLst>
                <a:ext uri="{FF2B5EF4-FFF2-40B4-BE49-F238E27FC236}">
                  <a16:creationId xmlns:a16="http://schemas.microsoft.com/office/drawing/2014/main" id="{8DB96DF5-F41D-41BE-B0EB-1D358C1430CF}"/>
                </a:ext>
              </a:extLst>
            </p:cNvPr>
            <p:cNvSpPr txBox="1"/>
            <p:nvPr/>
          </p:nvSpPr>
          <p:spPr>
            <a:xfrm>
              <a:off x="949657" y="6056402"/>
              <a:ext cx="8229600" cy="646331"/>
            </a:xfrm>
            <a:prstGeom prst="rect">
              <a:avLst/>
            </a:prstGeom>
            <a:noFill/>
          </p:spPr>
          <p:txBody>
            <a:bodyPr wrap="square">
              <a:spAutoFit/>
            </a:bodyPr>
            <a:lstStyle/>
            <a:p>
              <a:pPr marL="457200" lvl="0"/>
              <a:r>
                <a:rPr lang="en-US" dirty="0" err="1">
                  <a:latin typeface="SimSun" panose="02010600030101010101" pitchFamily="2" charset="-122"/>
                  <a:ea typeface="SimSun" panose="02010600030101010101" pitchFamily="2" charset="-122"/>
                  <a:cs typeface="Times New Roman" pitchFamily="18" charset="0"/>
                </a:rPr>
                <a:t>合并算法复杂度</a:t>
              </a:r>
              <a:r>
                <a:rPr lang="en-US" dirty="0">
                  <a:latin typeface="SimSun" panose="02010600030101010101" pitchFamily="2" charset="-122"/>
                  <a:ea typeface="SimSun" panose="02010600030101010101" pitchFamily="2" charset="-122"/>
                  <a:cs typeface="Times New Roman" pitchFamily="18" charset="0"/>
                </a:rPr>
                <a:t>(</a:t>
              </a:r>
              <a:r>
                <a:rPr lang="en-US" dirty="0" err="1">
                  <a:latin typeface="SimSun" panose="02010600030101010101" pitchFamily="2" charset="-122"/>
                  <a:ea typeface="SimSun" panose="02010600030101010101" pitchFamily="2" charset="-122"/>
                  <a:cs typeface="Times New Roman" pitchFamily="18" charset="0"/>
                </a:rPr>
                <a:t>最坏情况</a:t>
              </a:r>
              <a:r>
                <a:rPr lang="en-US" dirty="0">
                  <a:latin typeface="SimSun" panose="02010600030101010101" pitchFamily="2" charset="-122"/>
                  <a:ea typeface="SimSun" panose="02010600030101010101" pitchFamily="2" charset="-122"/>
                  <a:cs typeface="Times New Roman" pitchFamily="18" charset="0"/>
                </a:rPr>
                <a:t>)：</a:t>
              </a:r>
              <a:r>
                <a:rPr lang="en-US" i="1" dirty="0">
                  <a:latin typeface="SimSun" panose="02010600030101010101" pitchFamily="2" charset="-122"/>
                  <a:ea typeface="SimSun" panose="02010600030101010101" pitchFamily="2" charset="-122"/>
                  <a:cs typeface="Times New Roman" pitchFamily="18" charset="0"/>
                </a:rPr>
                <a:t> </a:t>
              </a:r>
              <a:r>
                <a:rPr lang="en-US"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2</a:t>
              </a:r>
              <a:r>
                <a:rPr lang="en-US" dirty="0">
                  <a:latin typeface="Times New Roman" pitchFamily="18" charset="0"/>
                  <a:cs typeface="Times New Roman" pitchFamily="18" charset="0"/>
                </a:rPr>
                <a:t> – 1 </a:t>
              </a:r>
              <a:r>
                <a:rPr lang="en-US" dirty="0" err="1">
                  <a:latin typeface="SimSun" panose="02010600030101010101" pitchFamily="2" charset="-122"/>
                  <a:ea typeface="SimSun" panose="02010600030101010101" pitchFamily="2" charset="-122"/>
                  <a:cs typeface="Times New Roman" pitchFamily="18" charset="0"/>
                </a:rPr>
                <a:t>次比较</a:t>
              </a:r>
              <a:r>
                <a:rPr lang="en-US" dirty="0">
                  <a:latin typeface="SimSun" panose="02010600030101010101" pitchFamily="2" charset="-122"/>
                  <a:ea typeface="SimSun" panose="02010600030101010101" pitchFamily="2" charset="-122"/>
                  <a:cs typeface="Times New Roman" pitchFamily="18" charset="0"/>
                </a:rPr>
                <a:t>。</a:t>
              </a:r>
            </a:p>
            <a:p>
              <a:pPr marL="457200" lvl="0"/>
              <a:r>
                <a:rPr lang="en-US" dirty="0">
                  <a:latin typeface="SimSun" panose="02010600030101010101" pitchFamily="2" charset="-122"/>
                  <a:ea typeface="SimSun" panose="02010600030101010101" pitchFamily="2" charset="-122"/>
                  <a:cs typeface="Times New Roman" pitchFamily="18" charset="0"/>
                </a:rPr>
                <a:t>              </a:t>
              </a:r>
              <a:r>
                <a:rPr lang="en-US" altLang="zh-CN" dirty="0">
                  <a:latin typeface="SimSun" panose="02010600030101010101" pitchFamily="2" charset="-122"/>
                  <a:ea typeface="SimSun" panose="02010600030101010101" pitchFamily="2" charset="-122"/>
                  <a:cs typeface="Times New Roman" pitchFamily="18" charset="0"/>
                </a:rPr>
                <a:t>(</a:t>
              </a:r>
              <a:r>
                <a:rPr lang="zh-CN" altLang="en-US" dirty="0">
                  <a:latin typeface="SimSun" panose="02010600030101010101" pitchFamily="2" charset="-122"/>
                  <a:ea typeface="SimSun" panose="02010600030101010101" pitchFamily="2" charset="-122"/>
                  <a:cs typeface="Times New Roman" pitchFamily="18" charset="0"/>
                </a:rPr>
                <a:t>最好情况</a:t>
              </a:r>
              <a:r>
                <a:rPr lang="en-US" altLang="zh-CN" dirty="0">
                  <a:latin typeface="SimSun" panose="02010600030101010101" pitchFamily="2" charset="-122"/>
                  <a:ea typeface="SimSun" panose="02010600030101010101" pitchFamily="2" charset="-122"/>
                  <a:cs typeface="Times New Roman" pitchFamily="18" charset="0"/>
                </a:rPr>
                <a:t>)</a:t>
              </a:r>
              <a:r>
                <a:rPr lang="zh-CN" altLang="en-US" dirty="0">
                  <a:latin typeface="SimSun" panose="02010600030101010101" pitchFamily="2" charset="-122"/>
                  <a:ea typeface="SimSun" panose="02010600030101010101" pitchFamily="2" charset="-122"/>
                  <a:cs typeface="Times New Roman" pitchFamily="18" charset="0"/>
                </a:rPr>
                <a:t>：</a:t>
              </a:r>
              <a:r>
                <a:rPr lang="en-US" dirty="0">
                  <a:latin typeface="SimSun" panose="02010600030101010101" pitchFamily="2" charset="-122"/>
                  <a:ea typeface="SimSun" panose="02010600030101010101" pitchFamily="2" charset="-122"/>
                  <a:cs typeface="Times New Roman" pitchFamily="18" charset="0"/>
                </a:rPr>
                <a:t> </a:t>
              </a:r>
              <a:r>
                <a:rPr lang="en-US" dirty="0">
                  <a:latin typeface="Times" panose="02020603050405020304" pitchFamily="18" charset="0"/>
                  <a:ea typeface="SimSun" panose="02010600030101010101" pitchFamily="2" charset="-122"/>
                  <a:cs typeface="Times New Roman" pitchFamily="18" charset="0"/>
                </a:rPr>
                <a:t>min</a:t>
              </a:r>
              <a:r>
                <a:rPr lang="en-US" dirty="0">
                  <a:latin typeface="SimSun" panose="02010600030101010101" pitchFamily="2" charset="-122"/>
                  <a:ea typeface="SimSun" panose="02010600030101010101" pitchFamily="2" charset="-122"/>
                  <a:cs typeface="Times New Roman" pitchFamily="18" charset="0"/>
                </a:rPr>
                <a:t>{</a:t>
              </a:r>
              <a:r>
                <a:rPr lang="en-US" i="1" dirty="0">
                  <a:latin typeface="Times New Roman" pitchFamily="18" charset="0"/>
                  <a:cs typeface="Times New Roman" pitchFamily="18" charset="0"/>
                </a:rPr>
                <a:t>n</a:t>
              </a:r>
              <a:r>
                <a:rPr lang="en-US" sz="2400" baseline="-25000" dirty="0">
                  <a:latin typeface="Times New Roman" pitchFamily="18" charset="0"/>
                  <a:cs typeface="Times New Roman" pitchFamily="18" charset="0"/>
                </a:rPr>
                <a:t>1</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 n</a:t>
              </a:r>
              <a:r>
                <a:rPr lang="en-US" sz="2400" baseline="-25000" dirty="0">
                  <a:latin typeface="Times New Roman" pitchFamily="18" charset="0"/>
                  <a:cs typeface="Times New Roman" pitchFamily="18" charset="0"/>
                </a:rPr>
                <a:t>2</a:t>
              </a:r>
              <a:r>
                <a:rPr lang="en-US" dirty="0">
                  <a:latin typeface="SimSun" panose="02010600030101010101" pitchFamily="2" charset="-122"/>
                  <a:ea typeface="SimSun" panose="02010600030101010101" pitchFamily="2" charset="-122"/>
                  <a:cs typeface="Times New Roman" pitchFamily="18" charset="0"/>
                </a:rPr>
                <a:t>}.   //</a:t>
              </a:r>
              <a:r>
                <a:rPr lang="zh-CN" altLang="en-US" dirty="0">
                  <a:latin typeface="SimSun" panose="02010600030101010101" pitchFamily="2" charset="-122"/>
                  <a:ea typeface="SimSun" panose="02010600030101010101" pitchFamily="2" charset="-122"/>
                  <a:cs typeface="Times New Roman" pitchFamily="18" charset="0"/>
                </a:rPr>
                <a:t>暗含链表方式存储数据</a:t>
              </a:r>
              <a:endParaRPr lang="en-US" dirty="0"/>
            </a:p>
          </p:txBody>
        </p:sp>
        <p:sp>
          <p:nvSpPr>
            <p:cNvPr id="8" name="文本框 7">
              <a:extLst>
                <a:ext uri="{FF2B5EF4-FFF2-40B4-BE49-F238E27FC236}">
                  <a16:creationId xmlns:a16="http://schemas.microsoft.com/office/drawing/2014/main" id="{D393D236-B8A5-49DE-99FA-28B7AFAD2811}"/>
                </a:ext>
              </a:extLst>
            </p:cNvPr>
            <p:cNvSpPr txBox="1"/>
            <p:nvPr/>
          </p:nvSpPr>
          <p:spPr>
            <a:xfrm>
              <a:off x="6370093" y="3565515"/>
              <a:ext cx="2667000" cy="2308324"/>
            </a:xfrm>
            <a:prstGeom prst="rect">
              <a:avLst/>
            </a:prstGeom>
            <a:solidFill>
              <a:srgbClr val="FFC000">
                <a:alpha val="17000"/>
              </a:srgbClr>
            </a:solidFill>
            <a:ln w="22225">
              <a:solidFill>
                <a:schemeClr val="tx1"/>
              </a:solidFill>
            </a:ln>
          </p:spPr>
          <p:txBody>
            <a:bodyPr wrap="square">
              <a:spAutoFit/>
            </a:bodyPr>
            <a:lstStyle/>
            <a:p>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最坏情况发生条件</a:t>
              </a:r>
              <a:r>
                <a:rPr lang="zh-CN" altLang="en-US" dirty="0">
                  <a:latin typeface="SimSun" panose="02010600030101010101" pitchFamily="2" charset="-122"/>
                  <a:ea typeface="SimSun" panose="02010600030101010101" pitchFamily="2" charset="-122"/>
                  <a:cs typeface="Times New Roman" pitchFamily="18" charset="0"/>
                </a:rPr>
                <a:t>：</a:t>
              </a:r>
              <a:r>
                <a:rPr lang="en-US" altLang="zh-CN" dirty="0">
                  <a:latin typeface="SimSun" panose="02010600030101010101" pitchFamily="2" charset="-122"/>
                  <a:ea typeface="SimSun" panose="02010600030101010101" pitchFamily="2" charset="-122"/>
                  <a:cs typeface="Times New Roman" pitchFamily="18" charset="0"/>
                </a:rPr>
                <a:t>A</a:t>
              </a:r>
              <a:r>
                <a:rPr lang="zh-CN" altLang="en-US" dirty="0">
                  <a:latin typeface="SimSun" panose="02010600030101010101" pitchFamily="2" charset="-122"/>
                  <a:ea typeface="SimSun" panose="02010600030101010101" pitchFamily="2" charset="-122"/>
                  <a:cs typeface="Times New Roman" pitchFamily="18" charset="0"/>
                </a:rPr>
                <a:t>和</a:t>
              </a:r>
              <a:r>
                <a:rPr lang="en-US" altLang="zh-CN" dirty="0">
                  <a:latin typeface="SimSun" panose="02010600030101010101" pitchFamily="2" charset="-122"/>
                  <a:ea typeface="SimSun" panose="02010600030101010101" pitchFamily="2" charset="-122"/>
                  <a:cs typeface="Times New Roman" pitchFamily="18" charset="0"/>
                </a:rPr>
                <a:t>B</a:t>
              </a:r>
              <a:r>
                <a:rPr lang="zh-CN" altLang="en-US" dirty="0">
                  <a:latin typeface="SimSun" panose="02010600030101010101" pitchFamily="2" charset="-122"/>
                  <a:ea typeface="SimSun" panose="02010600030101010101" pitchFamily="2" charset="-122"/>
                  <a:cs typeface="Times New Roman" pitchFamily="18" charset="0"/>
                </a:rPr>
                <a:t>序列的最后一个数是合并后的数组的最后两个数</a:t>
              </a:r>
              <a:r>
                <a:rPr lang="en-US" altLang="zh-CN" dirty="0">
                  <a:latin typeface="SimSun" panose="02010600030101010101" pitchFamily="2" charset="-122"/>
                  <a:ea typeface="SimSun" panose="02010600030101010101" pitchFamily="2" charset="-122"/>
                  <a:cs typeface="Times New Roman" pitchFamily="18" charset="0"/>
                </a:rPr>
                <a:t>.</a:t>
              </a:r>
            </a:p>
            <a:p>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最好情况发生条件</a:t>
              </a:r>
              <a:r>
                <a:rPr lang="zh-CN" altLang="en-US" dirty="0"/>
                <a:t>：短的数组中最大的一个也小于另一个数组中最小的那个</a:t>
              </a:r>
              <a:r>
                <a:rPr lang="en-US" altLang="zh-CN" dirty="0"/>
                <a:t>.</a:t>
              </a:r>
              <a:endParaRPr lang="en-US" dirty="0"/>
            </a:p>
          </p:txBody>
        </p:sp>
        <p:cxnSp>
          <p:nvCxnSpPr>
            <p:cNvPr id="10" name="直接箭头连接符 9">
              <a:extLst>
                <a:ext uri="{FF2B5EF4-FFF2-40B4-BE49-F238E27FC236}">
                  <a16:creationId xmlns:a16="http://schemas.microsoft.com/office/drawing/2014/main" id="{73D197A0-FA81-4F1A-94FE-8271FE0B9172}"/>
                </a:ext>
              </a:extLst>
            </p:cNvPr>
            <p:cNvCxnSpPr>
              <a:stCxn id="8" idx="1"/>
            </p:cNvCxnSpPr>
            <p:nvPr/>
          </p:nvCxnSpPr>
          <p:spPr>
            <a:xfrm flipH="1">
              <a:off x="5651480" y="4719677"/>
              <a:ext cx="718613" cy="122392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374432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838200"/>
            <a:ext cx="8610600" cy="5693866"/>
          </a:xfrm>
          <a:prstGeom prst="rect">
            <a:avLst/>
          </a:prstGeom>
          <a:noFill/>
        </p:spPr>
        <p:txBody>
          <a:bodyPr wrap="square" rtlCol="0">
            <a:spAutoFit/>
          </a:bodyPr>
          <a:lstStyle/>
          <a:p>
            <a:r>
              <a:rPr lang="zh-CN" altLang="en-US" sz="2600" b="1" dirty="0">
                <a:latin typeface="SimSun" panose="02010600030101010101" pitchFamily="2" charset="-122"/>
                <a:ea typeface="SimSun" panose="02010600030101010101" pitchFamily="2" charset="-122"/>
                <a:cs typeface="Times New Roman" pitchFamily="18" charset="0"/>
              </a:rPr>
              <a:t>归并排序</a:t>
            </a:r>
            <a:r>
              <a:rPr lang="en-US" sz="2600" b="1" dirty="0">
                <a:latin typeface="Times New Roman" pitchFamily="18" charset="0"/>
                <a:cs typeface="Times New Roman" pitchFamily="18" charset="0"/>
              </a:rPr>
              <a:t>：</a:t>
            </a:r>
          </a:p>
          <a:p>
            <a:endParaRPr lang="en-US" sz="2400" b="1" dirty="0">
              <a:latin typeface="Times New Roman" pitchFamily="18" charset="0"/>
              <a:cs typeface="Times New Roman" pitchFamily="18" charset="0"/>
            </a:endParaRPr>
          </a:p>
          <a:p>
            <a:pPr marL="914400" indent="-457200"/>
            <a:r>
              <a:rPr lang="en-US" sz="2200" b="1" dirty="0" err="1">
                <a:latin typeface="Times New Roman" pitchFamily="18" charset="0"/>
                <a:cs typeface="Times New Roman" pitchFamily="18" charset="0"/>
              </a:rPr>
              <a:t>Mergesort</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err="1">
                <a:latin typeface="Times New Roman" pitchFamily="18" charset="0"/>
                <a:cs typeface="Times New Roman" pitchFamily="18" charset="0"/>
              </a:rPr>
              <a:t>p</a:t>
            </a:r>
            <a:r>
              <a:rPr lang="en-US" sz="2200" dirty="0" err="1">
                <a:latin typeface="Times New Roman" pitchFamily="18" charset="0"/>
                <a:cs typeface="Times New Roman" pitchFamily="18" charset="0"/>
              </a:rPr>
              <a:t>..</a:t>
            </a:r>
            <a:r>
              <a:rPr lang="en-US" sz="2200" i="1" dirty="0" err="1">
                <a:latin typeface="Times New Roman" pitchFamily="18" charset="0"/>
                <a:cs typeface="Times New Roman" pitchFamily="18" charset="0"/>
              </a:rPr>
              <a:t>r</a:t>
            </a:r>
            <a:r>
              <a:rPr lang="en-US" sz="2200" dirty="0">
                <a:latin typeface="Times New Roman" pitchFamily="18" charset="0"/>
                <a:cs typeface="Times New Roman" pitchFamily="18" charset="0"/>
              </a:rPr>
              <a:t>]) </a:t>
            </a:r>
          </a:p>
          <a:p>
            <a:pPr marL="914400" lvl="0" indent="-457200"/>
            <a:r>
              <a:rPr lang="en-US" sz="2200" dirty="0">
                <a:latin typeface="Times New Roman" pitchFamily="18" charset="0"/>
                <a:cs typeface="Times New Roman" pitchFamily="18" charset="0"/>
              </a:rPr>
              <a:t>1	</a:t>
            </a:r>
            <a:r>
              <a:rPr lang="en-US" sz="2200" b="1" dirty="0">
                <a:latin typeface="Times New Roman" pitchFamily="18" charset="0"/>
                <a:cs typeface="Times New Roman" pitchFamily="18" charset="0"/>
              </a:rPr>
              <a:t>if</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p  </a:t>
            </a:r>
            <a:r>
              <a:rPr lang="en-US" sz="2200" dirty="0">
                <a:latin typeface="Times New Roman" pitchFamily="18" charset="0"/>
                <a:cs typeface="Times New Roman" pitchFamily="18" charset="0"/>
              </a:rPr>
              <a:t>&lt; </a:t>
            </a:r>
            <a:r>
              <a:rPr lang="en-US" sz="2200" i="1" dirty="0">
                <a:latin typeface="Times New Roman" pitchFamily="18" charset="0"/>
                <a:cs typeface="Times New Roman" pitchFamily="18" charset="0"/>
              </a:rPr>
              <a:t>r                                    </a:t>
            </a:r>
            <a:r>
              <a:rPr lang="en-US" sz="2000" dirty="0">
                <a:latin typeface="Times New Roman" pitchFamily="18" charset="0"/>
                <a:cs typeface="Times New Roman" pitchFamily="18" charset="0"/>
              </a:rPr>
              <a:t>//</a:t>
            </a:r>
            <a:r>
              <a:rPr lang="en-US" altLang="zh-CN" sz="2000" b="1" i="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p==r</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触底，即只剩一个元素</a:t>
            </a:r>
            <a:endParaRPr lang="en-US" sz="2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914400" lvl="0" indent="-457200"/>
            <a:r>
              <a:rPr lang="en-US" sz="2200" dirty="0">
                <a:latin typeface="Times New Roman" pitchFamily="18" charset="0"/>
                <a:cs typeface="Times New Roman" pitchFamily="18" charset="0"/>
              </a:rPr>
              <a:t>2 	   </a:t>
            </a:r>
            <a:r>
              <a:rPr lang="en-US" sz="2200" b="1" dirty="0">
                <a:latin typeface="Times New Roman" pitchFamily="18" charset="0"/>
                <a:cs typeface="Times New Roman" pitchFamily="18" charset="0"/>
              </a:rPr>
              <a:t>then</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mid</a:t>
            </a:r>
            <a:r>
              <a:rPr lang="en-US" sz="2200" dirty="0">
                <a:latin typeface="Times New Roman" pitchFamily="18" charset="0"/>
                <a:cs typeface="Times New Roman" pitchFamily="18" charset="0"/>
              </a:rPr>
              <a:t> ← </a:t>
            </a:r>
            <a:r>
              <a:rPr lang="en-US" sz="2200" dirty="0">
                <a:latin typeface="Times New Roman" pitchFamily="18" charset="0"/>
                <a:cs typeface="Times New Roman" pitchFamily="18" charset="0"/>
                <a:sym typeface="Symbol"/>
              </a:rPr>
              <a:t></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p</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r</a:t>
            </a:r>
            <a:r>
              <a:rPr lang="en-US" sz="2200" dirty="0">
                <a:latin typeface="Times New Roman" pitchFamily="18" charset="0"/>
                <a:cs typeface="Times New Roman" pitchFamily="18" charset="0"/>
              </a:rPr>
              <a:t>)/2</a:t>
            </a:r>
            <a:r>
              <a:rPr lang="en-US" sz="2200" dirty="0">
                <a:latin typeface="Times New Roman" pitchFamily="18" charset="0"/>
                <a:cs typeface="Times New Roman" pitchFamily="18" charset="0"/>
                <a:sym typeface="Symbol"/>
              </a:rPr>
              <a:t>      </a:t>
            </a:r>
            <a:r>
              <a:rPr lang="en-US" sz="2000" dirty="0">
                <a:latin typeface="Times New Roman" pitchFamily="18" charset="0"/>
                <a:cs typeface="Times New Roman" pitchFamily="18" charset="0"/>
                <a:sym typeface="Symbol"/>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“分”</a:t>
            </a:r>
            <a:r>
              <a:rPr lang="en-US" altLang="zh-CN"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sym typeface="Symbol"/>
              </a:rPr>
              <a:t>基于中点的子问题划分</a:t>
            </a:r>
            <a:endParaRPr 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914400" lvl="0" indent="-457200"/>
            <a:r>
              <a:rPr lang="en-US" sz="2200" dirty="0">
                <a:latin typeface="Times New Roman" pitchFamily="18" charset="0"/>
                <a:cs typeface="Times New Roman" pitchFamily="18" charset="0"/>
              </a:rPr>
              <a:t>3  		</a:t>
            </a:r>
            <a:r>
              <a:rPr lang="en-US" sz="2200" dirty="0" err="1">
                <a:latin typeface="Times New Roman" pitchFamily="18" charset="0"/>
                <a:cs typeface="Times New Roman" pitchFamily="18" charset="0"/>
              </a:rPr>
              <a:t>Mergesort</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p</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mid</a:t>
            </a:r>
            <a:r>
              <a:rPr lang="en-US" sz="2200" dirty="0">
                <a:latin typeface="Times New Roman" pitchFamily="18" charset="0"/>
                <a:cs typeface="Times New Roman" pitchFamily="18" charset="0"/>
              </a:rPr>
              <a:t>])</a:t>
            </a:r>
          </a:p>
          <a:p>
            <a:pPr marL="914400" lvl="0" indent="-457200"/>
            <a:r>
              <a:rPr lang="en-US" sz="2200" dirty="0">
                <a:latin typeface="Times New Roman" pitchFamily="18" charset="0"/>
                <a:cs typeface="Times New Roman" pitchFamily="18" charset="0"/>
              </a:rPr>
              <a:t>4 		</a:t>
            </a:r>
            <a:r>
              <a:rPr lang="en-US" sz="2200" dirty="0" err="1">
                <a:latin typeface="Times New Roman" pitchFamily="18" charset="0"/>
                <a:cs typeface="Times New Roman" pitchFamily="18" charset="0"/>
              </a:rPr>
              <a:t>Mergesort</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mid</a:t>
            </a:r>
            <a:r>
              <a:rPr lang="en-US" sz="2200" dirty="0">
                <a:latin typeface="Times New Roman" pitchFamily="18" charset="0"/>
                <a:cs typeface="Times New Roman" pitchFamily="18" charset="0"/>
              </a:rPr>
              <a:t> +1 .. </a:t>
            </a:r>
            <a:r>
              <a:rPr lang="en-US" sz="2200" i="1" dirty="0">
                <a:latin typeface="Times New Roman" pitchFamily="18" charset="0"/>
                <a:cs typeface="Times New Roman" pitchFamily="18" charset="0"/>
              </a:rPr>
              <a:t>r</a:t>
            </a:r>
            <a:r>
              <a:rPr lang="en-US" sz="2200" dirty="0">
                <a:latin typeface="Times New Roman" pitchFamily="18" charset="0"/>
                <a:cs typeface="Times New Roman" pitchFamily="18" charset="0"/>
              </a:rPr>
              <a:t>])</a:t>
            </a:r>
          </a:p>
          <a:p>
            <a:pPr marL="914400" lvl="0" indent="-457200"/>
            <a:r>
              <a:rPr lang="en-US" sz="2200" dirty="0">
                <a:latin typeface="Times New Roman" pitchFamily="18" charset="0"/>
                <a:cs typeface="Times New Roman" pitchFamily="18" charset="0"/>
              </a:rPr>
              <a:t>5  		Merge(</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err="1">
                <a:latin typeface="Times New Roman" pitchFamily="18" charset="0"/>
                <a:cs typeface="Times New Roman" pitchFamily="18" charset="0"/>
              </a:rPr>
              <a:t>p</a:t>
            </a:r>
            <a:r>
              <a:rPr lang="en-US" sz="2200" dirty="0" err="1">
                <a:latin typeface="Times New Roman" pitchFamily="18" charset="0"/>
                <a:cs typeface="Times New Roman" pitchFamily="18" charset="0"/>
              </a:rPr>
              <a:t>..</a:t>
            </a:r>
            <a:r>
              <a:rPr lang="en-US" sz="2200" i="1" dirty="0" err="1">
                <a:latin typeface="Times New Roman" pitchFamily="18" charset="0"/>
                <a:cs typeface="Times New Roman" pitchFamily="18" charset="0"/>
              </a:rPr>
              <a:t>mid</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mid</a:t>
            </a:r>
            <a:r>
              <a:rPr lang="en-US" sz="2200" dirty="0">
                <a:latin typeface="Times New Roman" pitchFamily="18" charset="0"/>
                <a:cs typeface="Times New Roman" pitchFamily="18" charset="0"/>
              </a:rPr>
              <a:t>+1..</a:t>
            </a:r>
            <a:r>
              <a:rPr lang="en-US" sz="2200" i="1" dirty="0">
                <a:latin typeface="Times New Roman" pitchFamily="18" charset="0"/>
                <a:cs typeface="Times New Roman" pitchFamily="18" charset="0"/>
              </a:rPr>
              <a:t>r</a:t>
            </a:r>
            <a:r>
              <a:rPr lang="en-US" sz="2200" dirty="0">
                <a:latin typeface="Times New Roman" pitchFamily="18" charset="0"/>
                <a:cs typeface="Times New Roman" pitchFamily="18" charset="0"/>
              </a:rPr>
              <a:t>], </a:t>
            </a:r>
            <a:r>
              <a:rPr lang="en-US" sz="2200" i="1" dirty="0">
                <a:latin typeface="Times New Roman" pitchFamily="18" charset="0"/>
                <a:cs typeface="Times New Roman" pitchFamily="18" charset="0"/>
              </a:rPr>
              <a:t>C</a:t>
            </a:r>
            <a:r>
              <a:rPr lang="en-US" sz="2200" dirty="0">
                <a:latin typeface="Times New Roman" pitchFamily="18" charset="0"/>
                <a:cs typeface="Times New Roman" pitchFamily="18" charset="0"/>
              </a:rPr>
              <a:t>[</a:t>
            </a:r>
            <a:r>
              <a:rPr lang="en-US" sz="2200" i="1" dirty="0" err="1">
                <a:latin typeface="Times New Roman" pitchFamily="18" charset="0"/>
                <a:cs typeface="Times New Roman" pitchFamily="18" charset="0"/>
              </a:rPr>
              <a:t>p</a:t>
            </a:r>
            <a:r>
              <a:rPr lang="en-US" sz="2200" dirty="0" err="1">
                <a:latin typeface="Times New Roman" pitchFamily="18" charset="0"/>
                <a:cs typeface="Times New Roman" pitchFamily="18" charset="0"/>
              </a:rPr>
              <a:t>..</a:t>
            </a:r>
            <a:r>
              <a:rPr lang="en-US" sz="2200" i="1" dirty="0" err="1">
                <a:latin typeface="Times New Roman" pitchFamily="18" charset="0"/>
                <a:cs typeface="Times New Roman" pitchFamily="18" charset="0"/>
              </a:rPr>
              <a:t>r</a:t>
            </a:r>
            <a:r>
              <a:rPr lang="en-US" sz="22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zh-CN" altLang="en-US" sz="20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rPr>
              <a:t>“合”</a:t>
            </a:r>
            <a:endParaRPr lang="en-US" sz="2200" b="1" dirty="0">
              <a:solidFill>
                <a:srgbClr val="0000FF"/>
              </a:solidFill>
              <a:effectLst>
                <a:outerShdw blurRad="38100" dist="38100" dir="2700000" algn="tl">
                  <a:srgbClr val="C0C0C0"/>
                </a:outerShdw>
              </a:effectLst>
              <a:latin typeface="宋体" panose="02010600030101010101" pitchFamily="2" charset="-122"/>
              <a:ea typeface="宋体" panose="02010600030101010101" pitchFamily="2" charset="-122"/>
            </a:endParaRPr>
          </a:p>
          <a:p>
            <a:pPr marL="914400" lvl="0" indent="-457200"/>
            <a:r>
              <a:rPr lang="en-US" sz="2200" dirty="0">
                <a:latin typeface="Times New Roman" pitchFamily="18" charset="0"/>
                <a:cs typeface="Times New Roman" pitchFamily="18" charset="0"/>
              </a:rPr>
              <a:t>6		</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a:t>
            </a:r>
            <a:r>
              <a:rPr lang="en-US" sz="2200" i="1" dirty="0" err="1">
                <a:latin typeface="Times New Roman" pitchFamily="18" charset="0"/>
                <a:cs typeface="Times New Roman" pitchFamily="18" charset="0"/>
              </a:rPr>
              <a:t>p</a:t>
            </a:r>
            <a:r>
              <a:rPr lang="en-US" sz="2200" dirty="0" err="1">
                <a:latin typeface="Times New Roman" pitchFamily="18" charset="0"/>
                <a:cs typeface="Times New Roman" pitchFamily="18" charset="0"/>
              </a:rPr>
              <a:t>..</a:t>
            </a:r>
            <a:r>
              <a:rPr lang="en-US" sz="2200" i="1" dirty="0" err="1">
                <a:latin typeface="Times New Roman" pitchFamily="18" charset="0"/>
                <a:cs typeface="Times New Roman" pitchFamily="18" charset="0"/>
              </a:rPr>
              <a:t>r</a:t>
            </a:r>
            <a:r>
              <a:rPr lang="en-US" sz="2200" dirty="0">
                <a:latin typeface="Times New Roman" pitchFamily="18" charset="0"/>
                <a:cs typeface="Times New Roman" pitchFamily="18" charset="0"/>
              </a:rPr>
              <a:t>] ← </a:t>
            </a:r>
            <a:r>
              <a:rPr lang="en-US" sz="2200" i="1" dirty="0">
                <a:latin typeface="Times New Roman" pitchFamily="18" charset="0"/>
                <a:cs typeface="Times New Roman" pitchFamily="18" charset="0"/>
              </a:rPr>
              <a:t>C</a:t>
            </a:r>
            <a:r>
              <a:rPr lang="en-US" sz="2200" dirty="0">
                <a:latin typeface="Times New Roman" pitchFamily="18" charset="0"/>
                <a:cs typeface="Times New Roman" pitchFamily="18" charset="0"/>
              </a:rPr>
              <a:t>[</a:t>
            </a:r>
            <a:r>
              <a:rPr lang="en-US" sz="2200" i="1" dirty="0" err="1">
                <a:latin typeface="Times New Roman" pitchFamily="18" charset="0"/>
                <a:cs typeface="Times New Roman" pitchFamily="18" charset="0"/>
              </a:rPr>
              <a:t>p</a:t>
            </a:r>
            <a:r>
              <a:rPr lang="en-US" sz="2200" dirty="0" err="1">
                <a:latin typeface="Times New Roman" pitchFamily="18" charset="0"/>
                <a:cs typeface="Times New Roman" pitchFamily="18" charset="0"/>
              </a:rPr>
              <a:t>..</a:t>
            </a:r>
            <a:r>
              <a:rPr lang="en-US" sz="2200" i="1" dirty="0" err="1">
                <a:latin typeface="Times New Roman" pitchFamily="18" charset="0"/>
                <a:cs typeface="Times New Roman" pitchFamily="18" charset="0"/>
              </a:rPr>
              <a:t>r</a:t>
            </a:r>
            <a:r>
              <a:rPr lang="en-US" sz="2200" dirty="0">
                <a:latin typeface="Times New Roman" pitchFamily="18" charset="0"/>
                <a:cs typeface="Times New Roman" pitchFamily="18" charset="0"/>
              </a:rPr>
              <a:t>])</a:t>
            </a:r>
          </a:p>
          <a:p>
            <a:pPr marL="914400" lvl="0" indent="-457200"/>
            <a:r>
              <a:rPr lang="en-US" sz="2200" dirty="0">
                <a:latin typeface="Times New Roman" pitchFamily="18" charset="0"/>
                <a:cs typeface="Times New Roman" pitchFamily="18" charset="0"/>
              </a:rPr>
              <a:t>7</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endif</a:t>
            </a:r>
            <a:endParaRPr lang="en-US" sz="2200" dirty="0">
              <a:latin typeface="Times New Roman" pitchFamily="18" charset="0"/>
              <a:cs typeface="Times New Roman" pitchFamily="18" charset="0"/>
            </a:endParaRPr>
          </a:p>
          <a:p>
            <a:pPr marL="914400" lvl="0" indent="-457200"/>
            <a:r>
              <a:rPr lang="en-US" sz="2200" dirty="0">
                <a:latin typeface="Times New Roman" pitchFamily="18" charset="0"/>
                <a:cs typeface="Times New Roman" pitchFamily="18" charset="0"/>
              </a:rPr>
              <a:t>8	</a:t>
            </a:r>
            <a:r>
              <a:rPr lang="en-US" sz="2200" b="1" dirty="0">
                <a:latin typeface="Times New Roman" pitchFamily="18" charset="0"/>
                <a:cs typeface="Times New Roman" pitchFamily="18" charset="0"/>
              </a:rPr>
              <a:t>End</a:t>
            </a:r>
            <a:endParaRPr lang="en-US" sz="2200" dirty="0">
              <a:latin typeface="Times New Roman" pitchFamily="18" charset="0"/>
              <a:cs typeface="Times New Roman" pitchFamily="18" charset="0"/>
            </a:endParaRPr>
          </a:p>
          <a:p>
            <a:pPr marL="914400" indent="-457200"/>
            <a:endParaRPr lang="en-US" sz="2200" b="1" dirty="0">
              <a:latin typeface="Times New Roman" pitchFamily="18" charset="0"/>
              <a:cs typeface="Times New Roman" pitchFamily="18" charset="0"/>
            </a:endParaRPr>
          </a:p>
          <a:p>
            <a:pPr marL="914400" indent="-457200"/>
            <a:r>
              <a:rPr lang="en-US" sz="2200" dirty="0" err="1">
                <a:latin typeface="Times New Roman" pitchFamily="18" charset="0"/>
                <a:cs typeface="Times New Roman" pitchFamily="18" charset="0"/>
              </a:rPr>
              <a:t>调用</a:t>
            </a:r>
            <a:r>
              <a:rPr lang="en-US" sz="2200" b="1" dirty="0">
                <a:latin typeface="Times New Roman" pitchFamily="18" charset="0"/>
                <a:cs typeface="Times New Roman" pitchFamily="18" charset="0"/>
              </a:rPr>
              <a:t> </a:t>
            </a:r>
            <a:r>
              <a:rPr lang="en-US" sz="2200" b="1" dirty="0" err="1">
                <a:latin typeface="Times New Roman" pitchFamily="18" charset="0"/>
                <a:cs typeface="Times New Roman" pitchFamily="18" charset="0"/>
              </a:rPr>
              <a:t>Mergesort</a:t>
            </a:r>
            <a:r>
              <a:rPr lang="en-US" sz="2200" dirty="0">
                <a:latin typeface="Times New Roman" pitchFamily="18" charset="0"/>
                <a:cs typeface="Times New Roman" pitchFamily="18" charset="0"/>
              </a:rPr>
              <a:t>(</a:t>
            </a:r>
            <a:r>
              <a:rPr lang="en-US" sz="2200" i="1" dirty="0">
                <a:latin typeface="Times New Roman" pitchFamily="18" charset="0"/>
                <a:cs typeface="Times New Roman" pitchFamily="18" charset="0"/>
              </a:rPr>
              <a:t>A</a:t>
            </a:r>
            <a:r>
              <a:rPr lang="en-US" sz="2200" dirty="0">
                <a:latin typeface="Times New Roman" pitchFamily="18" charset="0"/>
                <a:cs typeface="Times New Roman" pitchFamily="18" charset="0"/>
              </a:rPr>
              <a:t>[1..</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后可把数组</a:t>
            </a:r>
            <a:r>
              <a:rPr lang="en-US" sz="2200" i="1" dirty="0">
                <a:latin typeface="Times New Roman" pitchFamily="18" charset="0"/>
                <a:cs typeface="Times New Roman" pitchFamily="18" charset="0"/>
              </a:rPr>
              <a:t> A</a:t>
            </a:r>
            <a:r>
              <a:rPr lang="en-US" sz="2200" dirty="0">
                <a:latin typeface="Times New Roman" pitchFamily="18" charset="0"/>
                <a:cs typeface="Times New Roman" pitchFamily="18" charset="0"/>
              </a:rPr>
              <a:t>[1..</a:t>
            </a:r>
            <a:r>
              <a:rPr lang="en-US" sz="2200" i="1" dirty="0">
                <a:latin typeface="Times New Roman" pitchFamily="18" charset="0"/>
                <a:cs typeface="Times New Roman" pitchFamily="18" charset="0"/>
              </a:rPr>
              <a:t>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排序</a:t>
            </a:r>
            <a:r>
              <a:rPr lang="en-US" sz="2200" dirty="0">
                <a:latin typeface="Times New Roman" pitchFamily="18" charset="0"/>
                <a:cs typeface="Times New Roman" pitchFamily="18" charset="0"/>
              </a:rPr>
              <a:t>。</a:t>
            </a:r>
          </a:p>
          <a:p>
            <a:pPr marL="914400" indent="-457200"/>
            <a:endParaRPr lang="en-US" b="1" dirty="0">
              <a:latin typeface="Times New Roman" pitchFamily="18" charset="0"/>
              <a:cs typeface="Times New Roman" pitchFamily="18" charset="0"/>
            </a:endParaRPr>
          </a:p>
          <a:p>
            <a:pPr marL="914400" indent="-457200"/>
            <a:endParaRPr lang="en-US" b="1" dirty="0">
              <a:latin typeface="Times New Roman" pitchFamily="18" charset="0"/>
              <a:cs typeface="Times New Roman" pitchFamily="18" charset="0"/>
            </a:endParaRPr>
          </a:p>
          <a:p>
            <a:pPr marL="914400" indent="-457200"/>
            <a:endParaRPr lang="en-US" b="1" dirty="0">
              <a:latin typeface="Times New Roman" pitchFamily="18" charset="0"/>
              <a:cs typeface="Times New Roman" pitchFamily="18" charset="0"/>
            </a:endParaRPr>
          </a:p>
          <a:p>
            <a:pPr marL="914400" indent="-457200"/>
            <a:endParaRPr lang="en-US" b="1" dirty="0">
              <a:latin typeface="Times New Roman" pitchFamily="18" charset="0"/>
              <a:cs typeface="Times New Roman" pitchFamily="18" charset="0"/>
            </a:endParaRPr>
          </a:p>
        </p:txBody>
      </p:sp>
      <p:sp>
        <p:nvSpPr>
          <p:cNvPr id="4" name="灯片编号占位符 3">
            <a:extLst>
              <a:ext uri="{FF2B5EF4-FFF2-40B4-BE49-F238E27FC236}">
                <a16:creationId xmlns:a16="http://schemas.microsoft.com/office/drawing/2014/main" id="{BDD1E0FE-8D79-42E4-A025-9BCECAF2B540}"/>
              </a:ext>
            </a:extLst>
          </p:cNvPr>
          <p:cNvSpPr>
            <a:spLocks noGrp="1"/>
          </p:cNvSpPr>
          <p:nvPr>
            <p:ph type="sldNum" sz="quarter" idx="12"/>
          </p:nvPr>
        </p:nvSpPr>
        <p:spPr/>
        <p:txBody>
          <a:bodyPr/>
          <a:lstStyle/>
          <a:p>
            <a:fld id="{C462427C-90CD-4661-B725-C3D658441D48}" type="slidenum">
              <a:rPr lang="en-US" smtClean="0"/>
              <a:t>21</a:t>
            </a:fld>
            <a:endParaRPr lang="en-US"/>
          </a:p>
        </p:txBody>
      </p:sp>
    </p:spTree>
    <p:extLst>
      <p:ext uri="{BB962C8B-B14F-4D97-AF65-F5344CB8AC3E}">
        <p14:creationId xmlns:p14="http://schemas.microsoft.com/office/powerpoint/2010/main" val="3406042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85800" y="838200"/>
            <a:ext cx="8153400" cy="5901616"/>
          </a:xfrm>
          <a:prstGeom prst="rect">
            <a:avLst/>
          </a:prstGeom>
          <a:noFill/>
        </p:spPr>
        <p:txBody>
          <a:bodyPr wrap="square" rtlCol="0">
            <a:spAutoFit/>
          </a:bodyPr>
          <a:lstStyle/>
          <a:p>
            <a:r>
              <a:rPr lang="zh-CN" altLang="en-US" sz="2600" b="1" dirty="0">
                <a:latin typeface="SimSun" panose="02010600030101010101" pitchFamily="2" charset="-122"/>
                <a:ea typeface="SimSun" panose="02010600030101010101" pitchFamily="2" charset="-122"/>
                <a:cs typeface="Times New Roman" pitchFamily="18" charset="0"/>
              </a:rPr>
              <a:t>归并排序举例</a:t>
            </a:r>
            <a:r>
              <a:rPr lang="en-US" altLang="zh-CN" sz="2600" b="1" dirty="0">
                <a:latin typeface="SimSun" panose="02010600030101010101" pitchFamily="2" charset="-122"/>
                <a:ea typeface="SimSun" panose="02010600030101010101" pitchFamily="2" charset="-122"/>
                <a:cs typeface="Times New Roman" pitchFamily="18" charset="0"/>
              </a:rPr>
              <a:t>——</a:t>
            </a:r>
            <a:r>
              <a:rPr lang="zh-CN" altLang="en-US" sz="2600" b="1" dirty="0">
                <a:latin typeface="SimSun" panose="02010600030101010101" pitchFamily="2" charset="-122"/>
                <a:ea typeface="SimSun" panose="02010600030101010101" pitchFamily="2" charset="-122"/>
                <a:cs typeface="Times New Roman" pitchFamily="18" charset="0"/>
              </a:rPr>
              <a:t>同时辅助理解递归算法</a:t>
            </a:r>
            <a:endParaRPr lang="en-US" altLang="zh-CN" sz="2600" b="1" dirty="0">
              <a:latin typeface="Times New Roman" pitchFamily="18" charset="0"/>
              <a:ea typeface="SimSun" panose="02010600030101010101" pitchFamily="2" charset="-122"/>
              <a:cs typeface="Times New Roman" pitchFamily="18" charset="0"/>
            </a:endParaRPr>
          </a:p>
          <a:p>
            <a:pPr>
              <a:lnSpc>
                <a:spcPct val="95000"/>
              </a:lnSpc>
              <a:spcBef>
                <a:spcPts val="600"/>
              </a:spcBef>
            </a:pPr>
            <a:r>
              <a:rPr lang="zh-CN" altLang="en-US" dirty="0">
                <a:latin typeface="Times New Roman" pitchFamily="18" charset="0"/>
                <a:cs typeface="Times New Roman" pitchFamily="18" charset="0"/>
              </a:rPr>
              <a:t>对数组</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A[1…8] = {9, 6, 2, 4, 1, 5, 3, 8}</a:t>
            </a:r>
            <a:r>
              <a:rPr lang="zh-CN" altLang="en-US" dirty="0">
                <a:latin typeface="Times New Roman" pitchFamily="18" charset="0"/>
                <a:cs typeface="Times New Roman" pitchFamily="18" charset="0"/>
              </a:rPr>
              <a:t>进行归并排序。归并排序将该数组一分为二后做三件事。</a:t>
            </a:r>
            <a:endParaRPr lang="en-US" altLang="zh-CN" dirty="0">
              <a:latin typeface="Times New Roman" pitchFamily="18" charset="0"/>
              <a:cs typeface="Times New Roman" pitchFamily="18" charset="0"/>
            </a:endParaRPr>
          </a:p>
          <a:p>
            <a:pPr>
              <a:lnSpc>
                <a:spcPct val="95000"/>
              </a:lnSpc>
            </a:pP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归并排序</a:t>
            </a:r>
            <a:r>
              <a:rPr lang="en-US" altLang="zh-CN" dirty="0">
                <a:latin typeface="Times New Roman" pitchFamily="18" charset="0"/>
                <a:cs typeface="Times New Roman" pitchFamily="18" charset="0"/>
              </a:rPr>
              <a:t>A[1…4];</a:t>
            </a:r>
          </a:p>
          <a:p>
            <a:pPr>
              <a:lnSpc>
                <a:spcPct val="95000"/>
              </a:lnSpc>
            </a:pP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2</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归并排序</a:t>
            </a:r>
            <a:r>
              <a:rPr lang="en-US" altLang="zh-CN" dirty="0">
                <a:latin typeface="Times New Roman" pitchFamily="18" charset="0"/>
                <a:cs typeface="Times New Roman" pitchFamily="18" charset="0"/>
              </a:rPr>
              <a:t>A[5…8];</a:t>
            </a:r>
          </a:p>
          <a:p>
            <a:pPr>
              <a:lnSpc>
                <a:spcPct val="95000"/>
              </a:lnSpc>
            </a:pP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3</a:t>
            </a:r>
            <a:r>
              <a:rPr lang="en-US" altLang="zh-CN" dirty="0">
                <a:latin typeface="Times New Roman" pitchFamily="18" charset="0"/>
                <a:cs typeface="Times New Roman" pitchFamily="18" charset="0"/>
              </a:rPr>
              <a:t>.  A[1…8]</a:t>
            </a:r>
            <a:r>
              <a:rPr lang="en-US" altLang="zh-CN" dirty="0">
                <a:latin typeface="Times New Roman" pitchFamily="18" charset="0"/>
                <a:cs typeface="Times New Roman" pitchFamily="18" charset="0"/>
                <a:sym typeface="Symbol" panose="05050102010706020507" pitchFamily="18" charset="2"/>
              </a:rPr>
              <a:t></a:t>
            </a:r>
            <a:r>
              <a:rPr lang="zh-CN" altLang="en-US" dirty="0">
                <a:latin typeface="Times New Roman" pitchFamily="18" charset="0"/>
                <a:cs typeface="Times New Roman" pitchFamily="18" charset="0"/>
                <a:sym typeface="Symbol" panose="05050102010706020507" pitchFamily="18" charset="2"/>
              </a:rPr>
              <a:t>合并</a:t>
            </a:r>
            <a:r>
              <a:rPr lang="en-US" altLang="zh-CN" dirty="0">
                <a:latin typeface="Times New Roman" pitchFamily="18" charset="0"/>
                <a:cs typeface="Times New Roman" pitchFamily="18" charset="0"/>
              </a:rPr>
              <a:t>A[1…4]</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A[5…8].</a:t>
            </a:r>
          </a:p>
          <a:p>
            <a:pPr>
              <a:lnSpc>
                <a:spcPct val="95000"/>
              </a:lnSpc>
              <a:spcBef>
                <a:spcPts val="900"/>
              </a:spcBef>
            </a:pPr>
            <a:r>
              <a:rPr lang="zh-CN" altLang="en-US" dirty="0">
                <a:latin typeface="Times New Roman" pitchFamily="18" charset="0"/>
                <a:cs typeface="Times New Roman" pitchFamily="18" charset="0"/>
              </a:rPr>
              <a:t>当算法执行上面第</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步时，它又递归地做三件事：</a:t>
            </a:r>
            <a:endParaRPr lang="en-US" altLang="zh-CN" dirty="0">
              <a:latin typeface="Times New Roman" pitchFamily="18" charset="0"/>
              <a:cs typeface="Times New Roman" pitchFamily="18" charset="0"/>
            </a:endParaRPr>
          </a:p>
          <a:p>
            <a:pPr>
              <a:lnSpc>
                <a:spcPct val="95000"/>
              </a:lnSpc>
            </a:pPr>
            <a:r>
              <a:rPr lang="en-US"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归并排序</a:t>
            </a:r>
            <a:r>
              <a:rPr lang="en-US" altLang="zh-CN" dirty="0">
                <a:latin typeface="Times New Roman" pitchFamily="18" charset="0"/>
                <a:cs typeface="Times New Roman" pitchFamily="18" charset="0"/>
              </a:rPr>
              <a:t>A[1…2];</a:t>
            </a:r>
          </a:p>
          <a:p>
            <a:pPr>
              <a:lnSpc>
                <a:spcPct val="95000"/>
              </a:lnSpc>
            </a:pPr>
            <a:r>
              <a:rPr lang="en-US"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.2</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归并排序</a:t>
            </a:r>
            <a:r>
              <a:rPr lang="en-US" altLang="zh-CN" dirty="0">
                <a:latin typeface="Times New Roman" pitchFamily="18" charset="0"/>
                <a:cs typeface="Times New Roman" pitchFamily="18" charset="0"/>
              </a:rPr>
              <a:t>A[3…4];</a:t>
            </a:r>
          </a:p>
          <a:p>
            <a:pPr>
              <a:lnSpc>
                <a:spcPct val="95000"/>
              </a:lnSpc>
            </a:pPr>
            <a:r>
              <a:rPr lang="en-US"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.3</a:t>
            </a:r>
            <a:r>
              <a:rPr lang="en-US" altLang="zh-CN" dirty="0">
                <a:latin typeface="Times New Roman" pitchFamily="18" charset="0"/>
                <a:cs typeface="Times New Roman" pitchFamily="18" charset="0"/>
              </a:rPr>
              <a:t> A[1…4]</a:t>
            </a:r>
            <a:r>
              <a:rPr lang="en-US" altLang="zh-CN" dirty="0">
                <a:latin typeface="Times New Roman" pitchFamily="18" charset="0"/>
                <a:cs typeface="Times New Roman" pitchFamily="18" charset="0"/>
                <a:sym typeface="Symbol" panose="05050102010706020507" pitchFamily="18" charset="2"/>
              </a:rPr>
              <a:t></a:t>
            </a:r>
            <a:r>
              <a:rPr lang="zh-CN" altLang="en-US" dirty="0">
                <a:latin typeface="Times New Roman" pitchFamily="18" charset="0"/>
                <a:cs typeface="Times New Roman" pitchFamily="18" charset="0"/>
                <a:sym typeface="Symbol" panose="05050102010706020507" pitchFamily="18" charset="2"/>
              </a:rPr>
              <a:t>合并</a:t>
            </a:r>
            <a:r>
              <a:rPr lang="en-US" altLang="zh-CN" dirty="0">
                <a:latin typeface="Times New Roman" pitchFamily="18" charset="0"/>
                <a:cs typeface="Times New Roman" pitchFamily="18" charset="0"/>
              </a:rPr>
              <a:t>A[1…2]</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A[3…4]. </a:t>
            </a:r>
          </a:p>
          <a:p>
            <a:pPr>
              <a:lnSpc>
                <a:spcPct val="95000"/>
              </a:lnSpc>
              <a:spcBef>
                <a:spcPts val="900"/>
              </a:spcBef>
            </a:pPr>
            <a:r>
              <a:rPr lang="zh-CN" altLang="en-US" dirty="0">
                <a:latin typeface="Times New Roman" pitchFamily="18" charset="0"/>
                <a:cs typeface="Times New Roman" pitchFamily="18" charset="0"/>
              </a:rPr>
              <a:t>当算法执行第</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步时，它又递归地做三件事：</a:t>
            </a:r>
            <a:endParaRPr lang="en-US" altLang="zh-CN" b="1" dirty="0">
              <a:latin typeface="Times New Roman" pitchFamily="18" charset="0"/>
              <a:cs typeface="Times New Roman" pitchFamily="18" charset="0"/>
            </a:endParaRPr>
          </a:p>
          <a:p>
            <a:pPr>
              <a:lnSpc>
                <a:spcPct val="95000"/>
              </a:lnSpc>
            </a:pPr>
            <a:r>
              <a:rPr lang="en-US"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.1.1</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归并排序</a:t>
            </a:r>
            <a:r>
              <a:rPr lang="en-US" altLang="zh-CN" dirty="0">
                <a:latin typeface="Times New Roman" pitchFamily="18" charset="0"/>
                <a:cs typeface="Times New Roman" pitchFamily="18" charset="0"/>
              </a:rPr>
              <a:t>A[1];</a:t>
            </a:r>
          </a:p>
          <a:p>
            <a:pPr>
              <a:lnSpc>
                <a:spcPct val="95000"/>
              </a:lnSpc>
            </a:pPr>
            <a:r>
              <a:rPr lang="en-US"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.1.2</a:t>
            </a:r>
            <a:r>
              <a:rPr lang="en-US" altLang="zh-CN" dirty="0">
                <a:latin typeface="Times New Roman" pitchFamily="18" charset="0"/>
                <a:cs typeface="Times New Roman" pitchFamily="18" charset="0"/>
              </a:rPr>
              <a:t> </a:t>
            </a:r>
            <a:r>
              <a:rPr lang="zh-CN" altLang="en-US" dirty="0">
                <a:latin typeface="Times New Roman" pitchFamily="18" charset="0"/>
                <a:cs typeface="Times New Roman" pitchFamily="18" charset="0"/>
              </a:rPr>
              <a:t>归并排序</a:t>
            </a:r>
            <a:r>
              <a:rPr lang="en-US" altLang="zh-CN" dirty="0">
                <a:latin typeface="Times New Roman" pitchFamily="18" charset="0"/>
                <a:cs typeface="Times New Roman" pitchFamily="18" charset="0"/>
              </a:rPr>
              <a:t>A[2];</a:t>
            </a:r>
          </a:p>
          <a:p>
            <a:pPr>
              <a:lnSpc>
                <a:spcPct val="95000"/>
              </a:lnSpc>
            </a:pPr>
            <a:r>
              <a:rPr lang="en-US"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a:t>
            </a:r>
            <a:r>
              <a:rPr lang="en-US" altLang="zh-CN" dirty="0">
                <a:solidFill>
                  <a:srgbClr val="0000FF"/>
                </a:solidFill>
                <a:effectLst>
                  <a:outerShdw blurRad="38100" dist="38100" dir="2700000" algn="tl">
                    <a:srgbClr val="C0C0C0"/>
                  </a:outerShdw>
                </a:effectLst>
                <a:latin typeface="Times" panose="02020603050405020304" pitchFamily="18" charset="0"/>
                <a:ea typeface="华文细黑" pitchFamily="2" charset="-122"/>
              </a:rPr>
              <a:t>.1.3</a:t>
            </a:r>
            <a:r>
              <a:rPr lang="en-US" altLang="zh-CN" dirty="0">
                <a:latin typeface="Times New Roman" pitchFamily="18" charset="0"/>
                <a:cs typeface="Times New Roman" pitchFamily="18" charset="0"/>
              </a:rPr>
              <a:t> A[1…2]</a:t>
            </a:r>
            <a:r>
              <a:rPr lang="en-US" altLang="zh-CN" dirty="0">
                <a:latin typeface="Times New Roman" pitchFamily="18" charset="0"/>
                <a:cs typeface="Times New Roman" pitchFamily="18" charset="0"/>
                <a:sym typeface="Symbol" panose="05050102010706020507" pitchFamily="18" charset="2"/>
              </a:rPr>
              <a:t></a:t>
            </a:r>
            <a:r>
              <a:rPr lang="zh-CN" altLang="en-US" dirty="0">
                <a:latin typeface="Times New Roman" pitchFamily="18" charset="0"/>
                <a:cs typeface="Times New Roman" pitchFamily="18" charset="0"/>
                <a:sym typeface="Symbol" panose="05050102010706020507" pitchFamily="18" charset="2"/>
              </a:rPr>
              <a:t>合并</a:t>
            </a:r>
            <a:r>
              <a:rPr lang="en-US" altLang="zh-CN" dirty="0">
                <a:latin typeface="Times New Roman" pitchFamily="18" charset="0"/>
                <a:cs typeface="Times New Roman" pitchFamily="18" charset="0"/>
              </a:rPr>
              <a:t>A[1]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A[2]. </a:t>
            </a:r>
          </a:p>
          <a:p>
            <a:pPr>
              <a:lnSpc>
                <a:spcPct val="95000"/>
              </a:lnSpc>
              <a:spcBef>
                <a:spcPts val="900"/>
              </a:spcBef>
            </a:pPr>
            <a:r>
              <a:rPr lang="zh-CN" altLang="en-US" dirty="0">
                <a:latin typeface="Times New Roman" pitchFamily="18" charset="0"/>
                <a:cs typeface="Times New Roman" pitchFamily="18" charset="0"/>
              </a:rPr>
              <a:t>当算法执行第</a:t>
            </a:r>
            <a:r>
              <a:rPr lang="en-US" dirty="0">
                <a:latin typeface="Times New Roman" pitchFamily="18" charset="0"/>
                <a:cs typeface="Times New Roman" pitchFamily="18" charset="0"/>
              </a:rPr>
              <a:t>1</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步和第</a:t>
            </a:r>
            <a:r>
              <a:rPr lang="en-US" dirty="0">
                <a:latin typeface="Times New Roman" pitchFamily="18" charset="0"/>
                <a:cs typeface="Times New Roman" pitchFamily="18" charset="0"/>
              </a:rPr>
              <a:t>1</a:t>
            </a:r>
            <a:r>
              <a:rPr lang="en-US" altLang="zh-CN" dirty="0">
                <a:latin typeface="Times New Roman" pitchFamily="18" charset="0"/>
                <a:cs typeface="Times New Roman" pitchFamily="18" charset="0"/>
              </a:rPr>
              <a:t>.1.2</a:t>
            </a:r>
            <a:r>
              <a:rPr lang="zh-CN" altLang="en-US" dirty="0">
                <a:latin typeface="Times New Roman" pitchFamily="18" charset="0"/>
                <a:cs typeface="Times New Roman" pitchFamily="18" charset="0"/>
              </a:rPr>
              <a:t>步时，它遇到了底。</a:t>
            </a:r>
            <a:endParaRPr lang="en-US" altLang="zh-CN" dirty="0">
              <a:latin typeface="Times New Roman" pitchFamily="18" charset="0"/>
              <a:cs typeface="Times New Roman" pitchFamily="18" charset="0"/>
            </a:endParaRPr>
          </a:p>
          <a:p>
            <a:pPr>
              <a:lnSpc>
                <a:spcPct val="95000"/>
              </a:lnSpc>
            </a:pPr>
            <a:r>
              <a:rPr lang="zh-CN" altLang="en-US" dirty="0">
                <a:latin typeface="Times New Roman" pitchFamily="18" charset="0"/>
                <a:cs typeface="Times New Roman" pitchFamily="18" charset="0"/>
              </a:rPr>
              <a:t>合并</a:t>
            </a:r>
            <a:r>
              <a:rPr lang="en-US" altLang="zh-CN" dirty="0">
                <a:latin typeface="Times New Roman" pitchFamily="18" charset="0"/>
                <a:cs typeface="Times New Roman" pitchFamily="18" charset="0"/>
              </a:rPr>
              <a:t>A[1]</a:t>
            </a:r>
            <a:r>
              <a:rPr lang="zh-CN" altLang="en-US" dirty="0">
                <a:latin typeface="Times New Roman" pitchFamily="18" charset="0"/>
                <a:cs typeface="Times New Roman" pitchFamily="18" charset="0"/>
              </a:rPr>
              <a:t>和</a:t>
            </a:r>
            <a:r>
              <a:rPr lang="en-US" altLang="zh-CN" dirty="0">
                <a:latin typeface="Times New Roman" pitchFamily="18" charset="0"/>
                <a:cs typeface="Times New Roman" pitchFamily="18" charset="0"/>
              </a:rPr>
              <a:t>A[2]</a:t>
            </a:r>
            <a:r>
              <a:rPr lang="zh-CN" altLang="en-US" dirty="0">
                <a:latin typeface="Times New Roman" pitchFamily="18" charset="0"/>
                <a:cs typeface="Times New Roman" pitchFamily="18" charset="0"/>
              </a:rPr>
              <a:t>得到</a:t>
            </a:r>
            <a:r>
              <a:rPr lang="en-US" altLang="zh-CN" dirty="0">
                <a:latin typeface="Times New Roman" pitchFamily="18" charset="0"/>
                <a:cs typeface="Times New Roman" pitchFamily="18" charset="0"/>
              </a:rPr>
              <a:t>A[1…2]={6,9}. </a:t>
            </a:r>
            <a:r>
              <a:rPr lang="zh-CN" altLang="en-US" dirty="0">
                <a:latin typeface="Times New Roman" pitchFamily="18" charset="0"/>
                <a:cs typeface="Times New Roman" pitchFamily="18" charset="0"/>
              </a:rPr>
              <a:t>这是第</a:t>
            </a:r>
            <a:r>
              <a:rPr lang="en-US" altLang="zh-CN" dirty="0">
                <a:latin typeface="Times New Roman" pitchFamily="18" charset="0"/>
                <a:cs typeface="Times New Roman" pitchFamily="18" charset="0"/>
              </a:rPr>
              <a:t>1.1</a:t>
            </a:r>
            <a:r>
              <a:rPr lang="zh-CN" altLang="en-US" dirty="0">
                <a:latin typeface="Times New Roman" pitchFamily="18" charset="0"/>
                <a:cs typeface="Times New Roman" pitchFamily="18" charset="0"/>
              </a:rPr>
              <a:t>步的</a:t>
            </a:r>
            <a:endParaRPr lang="en-US" altLang="zh-CN" dirty="0">
              <a:latin typeface="Times New Roman" pitchFamily="18" charset="0"/>
              <a:cs typeface="Times New Roman" pitchFamily="18" charset="0"/>
            </a:endParaRPr>
          </a:p>
          <a:p>
            <a:pPr>
              <a:lnSpc>
                <a:spcPct val="95000"/>
              </a:lnSpc>
            </a:pPr>
            <a:r>
              <a:rPr lang="zh-CN" altLang="en-US" dirty="0">
                <a:latin typeface="Times New Roman" pitchFamily="18" charset="0"/>
                <a:cs typeface="Times New Roman" pitchFamily="18" charset="0"/>
              </a:rPr>
              <a:t>结果。然后执行第</a:t>
            </a:r>
            <a:r>
              <a:rPr lang="en-US" altLang="zh-CN" dirty="0">
                <a:latin typeface="Times New Roman" pitchFamily="18" charset="0"/>
                <a:cs typeface="Times New Roman" pitchFamily="18" charset="0"/>
              </a:rPr>
              <a:t>1.2</a:t>
            </a:r>
            <a:r>
              <a:rPr lang="zh-CN" altLang="en-US" dirty="0">
                <a:latin typeface="Times New Roman" pitchFamily="18" charset="0"/>
                <a:cs typeface="Times New Roman" pitchFamily="18" charset="0"/>
              </a:rPr>
              <a:t>步，类似得到</a:t>
            </a:r>
            <a:r>
              <a:rPr lang="en-US" altLang="zh-CN" dirty="0">
                <a:latin typeface="Times New Roman" pitchFamily="18" charset="0"/>
                <a:cs typeface="Times New Roman" pitchFamily="18" charset="0"/>
              </a:rPr>
              <a:t>A[3…4]={2,4}.</a:t>
            </a:r>
          </a:p>
          <a:p>
            <a:pPr>
              <a:lnSpc>
                <a:spcPct val="95000"/>
              </a:lnSpc>
            </a:pPr>
            <a:r>
              <a:rPr lang="zh-CN" altLang="en-US" dirty="0">
                <a:latin typeface="Times New Roman" pitchFamily="18" charset="0"/>
                <a:cs typeface="Times New Roman" pitchFamily="18" charset="0"/>
              </a:rPr>
              <a:t>然后执行第</a:t>
            </a:r>
            <a:r>
              <a:rPr lang="en-US" altLang="zh-CN" dirty="0">
                <a:latin typeface="Times New Roman" pitchFamily="18" charset="0"/>
                <a:cs typeface="Times New Roman" pitchFamily="18" charset="0"/>
              </a:rPr>
              <a:t>1.3</a:t>
            </a:r>
            <a:r>
              <a:rPr lang="zh-CN" altLang="en-US" dirty="0">
                <a:latin typeface="Times New Roman" pitchFamily="18" charset="0"/>
                <a:cs typeface="Times New Roman" pitchFamily="18" charset="0"/>
              </a:rPr>
              <a:t>步得到</a:t>
            </a:r>
            <a:r>
              <a:rPr lang="en-US" altLang="zh-CN" dirty="0">
                <a:latin typeface="Times New Roman" pitchFamily="18" charset="0"/>
                <a:cs typeface="Times New Roman" pitchFamily="18" charset="0"/>
              </a:rPr>
              <a:t>A[1…4]={2,4,6,9}</a:t>
            </a:r>
            <a:r>
              <a:rPr lang="zh-CN" altLang="en-US" dirty="0">
                <a:latin typeface="Times New Roman" pitchFamily="18" charset="0"/>
                <a:cs typeface="Times New Roman" pitchFamily="18" charset="0"/>
              </a:rPr>
              <a:t>。然后执行</a:t>
            </a:r>
            <a:endParaRPr lang="en-US" altLang="zh-CN" dirty="0">
              <a:latin typeface="Times New Roman" pitchFamily="18" charset="0"/>
              <a:cs typeface="Times New Roman" pitchFamily="18" charset="0"/>
            </a:endParaRPr>
          </a:p>
          <a:p>
            <a:pPr>
              <a:lnSpc>
                <a:spcPct val="95000"/>
              </a:lnSpc>
            </a:pPr>
            <a:r>
              <a:rPr lang="zh-CN" altLang="en-US" dirty="0">
                <a:latin typeface="Times New Roman" pitchFamily="18" charset="0"/>
                <a:cs typeface="Times New Roman" pitchFamily="18" charset="0"/>
              </a:rPr>
              <a:t>第</a:t>
            </a:r>
            <a:r>
              <a:rPr lang="en-US" altLang="zh-CN" dirty="0">
                <a:latin typeface="Times New Roman" pitchFamily="18" charset="0"/>
                <a:cs typeface="Times New Roman" pitchFamily="18" charset="0"/>
              </a:rPr>
              <a:t>2</a:t>
            </a:r>
            <a:r>
              <a:rPr lang="zh-CN" altLang="en-US" dirty="0">
                <a:latin typeface="Times New Roman" pitchFamily="18" charset="0"/>
                <a:cs typeface="Times New Roman" pitchFamily="18" charset="0"/>
              </a:rPr>
              <a:t>步，得到</a:t>
            </a:r>
            <a:r>
              <a:rPr lang="en-US" altLang="zh-CN" dirty="0">
                <a:latin typeface="Times New Roman" pitchFamily="18" charset="0"/>
                <a:cs typeface="Times New Roman" pitchFamily="18" charset="0"/>
              </a:rPr>
              <a:t>A[5…8]={1,3,5,8}</a:t>
            </a:r>
            <a:r>
              <a:rPr lang="zh-CN" altLang="en-US" dirty="0">
                <a:latin typeface="Times New Roman" pitchFamily="18" charset="0"/>
                <a:cs typeface="Times New Roman" pitchFamily="18" charset="0"/>
              </a:rPr>
              <a:t>。第</a:t>
            </a:r>
            <a:r>
              <a:rPr lang="en-US" altLang="zh-CN" dirty="0">
                <a:latin typeface="Times New Roman" pitchFamily="18" charset="0"/>
                <a:cs typeface="Times New Roman" pitchFamily="18" charset="0"/>
              </a:rPr>
              <a:t>3</a:t>
            </a:r>
            <a:r>
              <a:rPr lang="zh-CN" altLang="en-US" dirty="0">
                <a:latin typeface="Times New Roman" pitchFamily="18" charset="0"/>
                <a:cs typeface="Times New Roman" pitchFamily="18" charset="0"/>
              </a:rPr>
              <a:t>步归并得到</a:t>
            </a:r>
            <a:endParaRPr lang="en-US" altLang="zh-CN" b="1" dirty="0">
              <a:latin typeface="Times New Roman" pitchFamily="18" charset="0"/>
              <a:cs typeface="Times New Roman" pitchFamily="18" charset="0"/>
            </a:endParaRPr>
          </a:p>
          <a:p>
            <a:pPr>
              <a:lnSpc>
                <a:spcPct val="90000"/>
              </a:lnSpc>
            </a:pPr>
            <a:r>
              <a:rPr lang="en-US" altLang="zh-CN" dirty="0">
                <a:latin typeface="Times New Roman" pitchFamily="18" charset="0"/>
                <a:cs typeface="Times New Roman" pitchFamily="18" charset="0"/>
              </a:rPr>
              <a:t>A[1…8]={1,2,3,4,5,6,8,9}.</a:t>
            </a:r>
            <a:endParaRPr lang="en-US" dirty="0">
              <a:latin typeface="Times New Roman" pitchFamily="18" charset="0"/>
              <a:cs typeface="Times New Roman" pitchFamily="18" charset="0"/>
            </a:endParaRPr>
          </a:p>
        </p:txBody>
      </p:sp>
      <p:cxnSp>
        <p:nvCxnSpPr>
          <p:cNvPr id="5" name="直接连接符 4">
            <a:extLst>
              <a:ext uri="{FF2B5EF4-FFF2-40B4-BE49-F238E27FC236}">
                <a16:creationId xmlns:a16="http://schemas.microsoft.com/office/drawing/2014/main" id="{444A4D35-C362-4B08-ACA7-389E08DF2A1B}"/>
              </a:ext>
            </a:extLst>
          </p:cNvPr>
          <p:cNvCxnSpPr>
            <a:cxnSpLocks/>
          </p:cNvCxnSpPr>
          <p:nvPr/>
        </p:nvCxnSpPr>
        <p:spPr>
          <a:xfrm flipH="1">
            <a:off x="7033860" y="2438400"/>
            <a:ext cx="357541" cy="897524"/>
          </a:xfrm>
          <a:prstGeom prst="line">
            <a:avLst/>
          </a:prstGeom>
        </p:spPr>
        <p:style>
          <a:lnRef idx="1">
            <a:schemeClr val="dk1"/>
          </a:lnRef>
          <a:fillRef idx="0">
            <a:schemeClr val="dk1"/>
          </a:fillRef>
          <a:effectRef idx="0">
            <a:schemeClr val="dk1"/>
          </a:effectRef>
          <a:fontRef idx="minor">
            <a:schemeClr val="tx1"/>
          </a:fontRef>
        </p:style>
      </p:cxnSp>
      <p:cxnSp>
        <p:nvCxnSpPr>
          <p:cNvPr id="7" name="直接连接符 6">
            <a:extLst>
              <a:ext uri="{FF2B5EF4-FFF2-40B4-BE49-F238E27FC236}">
                <a16:creationId xmlns:a16="http://schemas.microsoft.com/office/drawing/2014/main" id="{2D491F0A-1AFB-4D60-8F3D-C30B8DE2D790}"/>
              </a:ext>
            </a:extLst>
          </p:cNvPr>
          <p:cNvCxnSpPr/>
          <p:nvPr/>
        </p:nvCxnSpPr>
        <p:spPr>
          <a:xfrm>
            <a:off x="7543800" y="2438400"/>
            <a:ext cx="457200" cy="914400"/>
          </a:xfrm>
          <a:prstGeom prst="line">
            <a:avLst/>
          </a:prstGeom>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BDCE65BA-71CF-4043-809A-9AAF6BDD82CD}"/>
              </a:ext>
            </a:extLst>
          </p:cNvPr>
          <p:cNvSpPr txBox="1"/>
          <p:nvPr/>
        </p:nvSpPr>
        <p:spPr>
          <a:xfrm>
            <a:off x="7010400" y="2022776"/>
            <a:ext cx="777777" cy="338554"/>
          </a:xfrm>
          <a:prstGeom prst="rect">
            <a:avLst/>
          </a:prstGeom>
          <a:noFill/>
        </p:spPr>
        <p:txBody>
          <a:bodyPr wrap="none" rtlCol="0">
            <a:spAutoFit/>
          </a:bodyPr>
          <a:lstStyle/>
          <a:p>
            <a:r>
              <a:rPr lang="en-US" altLang="zh-CN" sz="1600" dirty="0"/>
              <a:t>A[1…8]</a:t>
            </a:r>
            <a:endParaRPr lang="en-US" sz="1600" dirty="0"/>
          </a:p>
        </p:txBody>
      </p:sp>
      <p:sp>
        <p:nvSpPr>
          <p:cNvPr id="9" name="文本框 8">
            <a:extLst>
              <a:ext uri="{FF2B5EF4-FFF2-40B4-BE49-F238E27FC236}">
                <a16:creationId xmlns:a16="http://schemas.microsoft.com/office/drawing/2014/main" id="{E99C1EC7-C613-4281-BBE4-C607465E0FF4}"/>
              </a:ext>
            </a:extLst>
          </p:cNvPr>
          <p:cNvSpPr txBox="1"/>
          <p:nvPr/>
        </p:nvSpPr>
        <p:spPr>
          <a:xfrm>
            <a:off x="6612705" y="3352800"/>
            <a:ext cx="777777" cy="338554"/>
          </a:xfrm>
          <a:prstGeom prst="rect">
            <a:avLst/>
          </a:prstGeom>
          <a:noFill/>
        </p:spPr>
        <p:txBody>
          <a:bodyPr wrap="none" rtlCol="0">
            <a:spAutoFit/>
          </a:bodyPr>
          <a:lstStyle/>
          <a:p>
            <a:r>
              <a:rPr lang="en-US" altLang="zh-CN" sz="1600" dirty="0"/>
              <a:t>A[1…4]</a:t>
            </a:r>
            <a:endParaRPr lang="en-US" sz="1600" dirty="0"/>
          </a:p>
        </p:txBody>
      </p:sp>
      <p:sp>
        <p:nvSpPr>
          <p:cNvPr id="10" name="文本框 9">
            <a:extLst>
              <a:ext uri="{FF2B5EF4-FFF2-40B4-BE49-F238E27FC236}">
                <a16:creationId xmlns:a16="http://schemas.microsoft.com/office/drawing/2014/main" id="{54D6FBB4-CC17-4A73-B198-F1953F259FA5}"/>
              </a:ext>
            </a:extLst>
          </p:cNvPr>
          <p:cNvSpPr txBox="1"/>
          <p:nvPr/>
        </p:nvSpPr>
        <p:spPr>
          <a:xfrm>
            <a:off x="7656962" y="3335924"/>
            <a:ext cx="777777" cy="338554"/>
          </a:xfrm>
          <a:prstGeom prst="rect">
            <a:avLst/>
          </a:prstGeom>
          <a:noFill/>
        </p:spPr>
        <p:txBody>
          <a:bodyPr wrap="none" rtlCol="0">
            <a:spAutoFit/>
          </a:bodyPr>
          <a:lstStyle/>
          <a:p>
            <a:r>
              <a:rPr lang="en-US" altLang="zh-CN" sz="1600" dirty="0"/>
              <a:t>A[5…8]</a:t>
            </a:r>
            <a:endParaRPr lang="en-US" sz="1600" dirty="0"/>
          </a:p>
        </p:txBody>
      </p:sp>
      <p:cxnSp>
        <p:nvCxnSpPr>
          <p:cNvPr id="13" name="直接连接符 12">
            <a:extLst>
              <a:ext uri="{FF2B5EF4-FFF2-40B4-BE49-F238E27FC236}">
                <a16:creationId xmlns:a16="http://schemas.microsoft.com/office/drawing/2014/main" id="{1F70624B-BF59-446B-9561-9563BDF68341}"/>
              </a:ext>
            </a:extLst>
          </p:cNvPr>
          <p:cNvCxnSpPr>
            <a:cxnSpLocks/>
          </p:cNvCxnSpPr>
          <p:nvPr/>
        </p:nvCxnSpPr>
        <p:spPr>
          <a:xfrm flipH="1">
            <a:off x="6714940" y="3691354"/>
            <a:ext cx="175860" cy="728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7FDABD0B-D59A-4AAD-A272-3BE818D8FA95}"/>
              </a:ext>
            </a:extLst>
          </p:cNvPr>
          <p:cNvCxnSpPr/>
          <p:nvPr/>
        </p:nvCxnSpPr>
        <p:spPr>
          <a:xfrm>
            <a:off x="7031469" y="3691354"/>
            <a:ext cx="248219" cy="728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78DA5EB7-D367-48EC-BB49-930C9CCEA03B}"/>
              </a:ext>
            </a:extLst>
          </p:cNvPr>
          <p:cNvCxnSpPr>
            <a:cxnSpLocks/>
          </p:cNvCxnSpPr>
          <p:nvPr/>
        </p:nvCxnSpPr>
        <p:spPr>
          <a:xfrm flipH="1">
            <a:off x="7924800" y="3661517"/>
            <a:ext cx="135485" cy="747579"/>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F0D11E3F-40D5-433E-8341-C4F18600275B}"/>
              </a:ext>
            </a:extLst>
          </p:cNvPr>
          <p:cNvCxnSpPr/>
          <p:nvPr/>
        </p:nvCxnSpPr>
        <p:spPr>
          <a:xfrm>
            <a:off x="8200954" y="3661517"/>
            <a:ext cx="248219" cy="728246"/>
          </a:xfrm>
          <a:prstGeom prst="line">
            <a:avLst/>
          </a:prstGeom>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E5EB285D-1EE6-4E0C-BE75-CA0D93316563}"/>
              </a:ext>
            </a:extLst>
          </p:cNvPr>
          <p:cNvSpPr txBox="1"/>
          <p:nvPr/>
        </p:nvSpPr>
        <p:spPr>
          <a:xfrm>
            <a:off x="6324600" y="4424150"/>
            <a:ext cx="704039" cy="307777"/>
          </a:xfrm>
          <a:prstGeom prst="rect">
            <a:avLst/>
          </a:prstGeom>
          <a:noFill/>
        </p:spPr>
        <p:txBody>
          <a:bodyPr wrap="none" rtlCol="0">
            <a:spAutoFit/>
          </a:bodyPr>
          <a:lstStyle/>
          <a:p>
            <a:r>
              <a:rPr lang="en-US" altLang="zh-CN" sz="1400" dirty="0"/>
              <a:t>A[1…2]</a:t>
            </a:r>
            <a:endParaRPr lang="en-US" sz="1400" dirty="0"/>
          </a:p>
        </p:txBody>
      </p:sp>
      <p:sp>
        <p:nvSpPr>
          <p:cNvPr id="20" name="文本框 19">
            <a:extLst>
              <a:ext uri="{FF2B5EF4-FFF2-40B4-BE49-F238E27FC236}">
                <a16:creationId xmlns:a16="http://schemas.microsoft.com/office/drawing/2014/main" id="{752379E0-A140-428C-AA9B-AB4B043CBF71}"/>
              </a:ext>
            </a:extLst>
          </p:cNvPr>
          <p:cNvSpPr txBox="1"/>
          <p:nvPr/>
        </p:nvSpPr>
        <p:spPr>
          <a:xfrm>
            <a:off x="6896320" y="4418113"/>
            <a:ext cx="704039" cy="307777"/>
          </a:xfrm>
          <a:prstGeom prst="rect">
            <a:avLst/>
          </a:prstGeom>
          <a:noFill/>
        </p:spPr>
        <p:txBody>
          <a:bodyPr wrap="none" rtlCol="0">
            <a:spAutoFit/>
          </a:bodyPr>
          <a:lstStyle/>
          <a:p>
            <a:r>
              <a:rPr lang="en-US" altLang="zh-CN" sz="1400" dirty="0"/>
              <a:t>A[3…4]</a:t>
            </a:r>
            <a:endParaRPr lang="en-US" sz="1400" dirty="0"/>
          </a:p>
        </p:txBody>
      </p:sp>
      <p:sp>
        <p:nvSpPr>
          <p:cNvPr id="21" name="文本框 20">
            <a:extLst>
              <a:ext uri="{FF2B5EF4-FFF2-40B4-BE49-F238E27FC236}">
                <a16:creationId xmlns:a16="http://schemas.microsoft.com/office/drawing/2014/main" id="{DBEEF252-858A-44DB-BFD6-E4C162F4A86C}"/>
              </a:ext>
            </a:extLst>
          </p:cNvPr>
          <p:cNvSpPr txBox="1"/>
          <p:nvPr/>
        </p:nvSpPr>
        <p:spPr>
          <a:xfrm>
            <a:off x="7563441" y="4416623"/>
            <a:ext cx="704039" cy="307777"/>
          </a:xfrm>
          <a:prstGeom prst="rect">
            <a:avLst/>
          </a:prstGeom>
          <a:noFill/>
        </p:spPr>
        <p:txBody>
          <a:bodyPr wrap="none" rtlCol="0">
            <a:spAutoFit/>
          </a:bodyPr>
          <a:lstStyle/>
          <a:p>
            <a:r>
              <a:rPr lang="en-US" altLang="zh-CN" sz="1400" dirty="0"/>
              <a:t>A[5…6]</a:t>
            </a:r>
            <a:endParaRPr lang="en-US" sz="1400" dirty="0"/>
          </a:p>
        </p:txBody>
      </p:sp>
      <p:sp>
        <p:nvSpPr>
          <p:cNvPr id="22" name="文本框 21">
            <a:extLst>
              <a:ext uri="{FF2B5EF4-FFF2-40B4-BE49-F238E27FC236}">
                <a16:creationId xmlns:a16="http://schemas.microsoft.com/office/drawing/2014/main" id="{7C3B81AB-B78F-4FE8-80E5-C75BB540B357}"/>
              </a:ext>
            </a:extLst>
          </p:cNvPr>
          <p:cNvSpPr txBox="1"/>
          <p:nvPr/>
        </p:nvSpPr>
        <p:spPr>
          <a:xfrm>
            <a:off x="8135161" y="4410586"/>
            <a:ext cx="704039" cy="307777"/>
          </a:xfrm>
          <a:prstGeom prst="rect">
            <a:avLst/>
          </a:prstGeom>
          <a:noFill/>
        </p:spPr>
        <p:txBody>
          <a:bodyPr wrap="none" rtlCol="0">
            <a:spAutoFit/>
          </a:bodyPr>
          <a:lstStyle/>
          <a:p>
            <a:r>
              <a:rPr lang="en-US" altLang="zh-CN" sz="1400" dirty="0"/>
              <a:t>A[7…8]</a:t>
            </a:r>
            <a:endParaRPr lang="en-US" sz="1400" dirty="0"/>
          </a:p>
        </p:txBody>
      </p:sp>
      <p:cxnSp>
        <p:nvCxnSpPr>
          <p:cNvPr id="24" name="直接连接符 23">
            <a:extLst>
              <a:ext uri="{FF2B5EF4-FFF2-40B4-BE49-F238E27FC236}">
                <a16:creationId xmlns:a16="http://schemas.microsoft.com/office/drawing/2014/main" id="{E195FD2B-1D43-4E02-A217-D60C20900BA3}"/>
              </a:ext>
            </a:extLst>
          </p:cNvPr>
          <p:cNvCxnSpPr>
            <a:cxnSpLocks/>
            <a:stCxn id="19" idx="2"/>
          </p:cNvCxnSpPr>
          <p:nvPr/>
        </p:nvCxnSpPr>
        <p:spPr>
          <a:xfrm flipH="1">
            <a:off x="6578112" y="4731927"/>
            <a:ext cx="98508" cy="525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F00A0AF4-1D97-4DC1-ABD2-E647AC322C3C}"/>
              </a:ext>
            </a:extLst>
          </p:cNvPr>
          <p:cNvCxnSpPr>
            <a:cxnSpLocks/>
          </p:cNvCxnSpPr>
          <p:nvPr/>
        </p:nvCxnSpPr>
        <p:spPr>
          <a:xfrm>
            <a:off x="6791140" y="4718363"/>
            <a:ext cx="175861" cy="53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4269B633-2E84-4EBA-9F06-5C369157B5CC}"/>
              </a:ext>
            </a:extLst>
          </p:cNvPr>
          <p:cNvCxnSpPr>
            <a:cxnSpLocks/>
            <a:stCxn id="20" idx="2"/>
          </p:cNvCxnSpPr>
          <p:nvPr/>
        </p:nvCxnSpPr>
        <p:spPr>
          <a:xfrm flipH="1">
            <a:off x="7172140" y="4725890"/>
            <a:ext cx="76200" cy="531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2C33909C-CE44-4F94-AE50-065927E675ED}"/>
              </a:ext>
            </a:extLst>
          </p:cNvPr>
          <p:cNvCxnSpPr>
            <a:cxnSpLocks/>
          </p:cNvCxnSpPr>
          <p:nvPr/>
        </p:nvCxnSpPr>
        <p:spPr>
          <a:xfrm>
            <a:off x="7355889" y="4725890"/>
            <a:ext cx="158013" cy="531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9665FBDA-96CC-4CDB-80D9-EDD0E0CED23E}"/>
              </a:ext>
            </a:extLst>
          </p:cNvPr>
          <p:cNvCxnSpPr>
            <a:cxnSpLocks/>
          </p:cNvCxnSpPr>
          <p:nvPr/>
        </p:nvCxnSpPr>
        <p:spPr>
          <a:xfrm flipH="1">
            <a:off x="7826292" y="4731927"/>
            <a:ext cx="98508" cy="52587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867C5527-95FD-42DB-AC63-BC47BCEFD6E5}"/>
              </a:ext>
            </a:extLst>
          </p:cNvPr>
          <p:cNvCxnSpPr>
            <a:cxnSpLocks/>
          </p:cNvCxnSpPr>
          <p:nvPr/>
        </p:nvCxnSpPr>
        <p:spPr>
          <a:xfrm>
            <a:off x="8001000" y="4718363"/>
            <a:ext cx="175861" cy="53943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3583DB41-D57D-4805-891A-AEFD966533AF}"/>
              </a:ext>
            </a:extLst>
          </p:cNvPr>
          <p:cNvCxnSpPr>
            <a:cxnSpLocks/>
          </p:cNvCxnSpPr>
          <p:nvPr/>
        </p:nvCxnSpPr>
        <p:spPr>
          <a:xfrm flipH="1">
            <a:off x="8458200" y="4725890"/>
            <a:ext cx="76200" cy="531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9124C453-7749-4F03-9973-7DF0E3EF6494}"/>
              </a:ext>
            </a:extLst>
          </p:cNvPr>
          <p:cNvCxnSpPr>
            <a:cxnSpLocks/>
          </p:cNvCxnSpPr>
          <p:nvPr/>
        </p:nvCxnSpPr>
        <p:spPr>
          <a:xfrm>
            <a:off x="8604987" y="4725890"/>
            <a:ext cx="158013" cy="531910"/>
          </a:xfrm>
          <a:prstGeom prst="line">
            <a:avLst/>
          </a:prstGeom>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B8CA9D64-C877-473A-9DDB-6151F6F23CEA}"/>
              </a:ext>
            </a:extLst>
          </p:cNvPr>
          <p:cNvSpPr txBox="1"/>
          <p:nvPr/>
        </p:nvSpPr>
        <p:spPr>
          <a:xfrm>
            <a:off x="6400800" y="5257800"/>
            <a:ext cx="2611728" cy="338554"/>
          </a:xfrm>
          <a:prstGeom prst="rect">
            <a:avLst/>
          </a:prstGeom>
          <a:noFill/>
        </p:spPr>
        <p:txBody>
          <a:bodyPr wrap="square" rtlCol="0">
            <a:spAutoFit/>
          </a:bodyPr>
          <a:lstStyle/>
          <a:p>
            <a:r>
              <a:rPr lang="en-US" sz="1600" dirty="0"/>
              <a:t>9       6   2    4     1      5    3    8  </a:t>
            </a:r>
          </a:p>
        </p:txBody>
      </p:sp>
    </p:spTree>
    <p:extLst>
      <p:ext uri="{BB962C8B-B14F-4D97-AF65-F5344CB8AC3E}">
        <p14:creationId xmlns:p14="http://schemas.microsoft.com/office/powerpoint/2010/main" val="34894204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695325"/>
            <a:ext cx="8153400" cy="6555641"/>
          </a:xfrm>
          <a:prstGeom prst="rect">
            <a:avLst/>
          </a:prstGeom>
          <a:noFill/>
        </p:spPr>
        <p:txBody>
          <a:bodyPr wrap="square" rtlCol="0">
            <a:spAutoFit/>
          </a:bodyPr>
          <a:lstStyle/>
          <a:p>
            <a:r>
              <a:rPr lang="zh-CN" altLang="en-US" sz="2400" b="1" dirty="0">
                <a:latin typeface="SimSun" pitchFamily="2" charset="-122"/>
                <a:ea typeface="SimSun" pitchFamily="2" charset="-122"/>
              </a:rPr>
              <a:t>归并排序</a:t>
            </a:r>
            <a:r>
              <a:rPr lang="en-US" sz="2400" b="1" dirty="0" err="1">
                <a:latin typeface="SimSun" pitchFamily="2" charset="-122"/>
                <a:ea typeface="SimSun" pitchFamily="2" charset="-122"/>
              </a:rPr>
              <a:t>复杂度</a:t>
            </a:r>
            <a:endParaRPr lang="en-US" sz="2400" b="1" dirty="0">
              <a:latin typeface="SimSun" pitchFamily="2" charset="-122"/>
              <a:ea typeface="SimSun" pitchFamily="2" charset="-122"/>
            </a:endParaRPr>
          </a:p>
          <a:p>
            <a:pPr marL="457200"/>
            <a:endParaRPr lang="en-US" altLang="zh-CN" dirty="0"/>
          </a:p>
          <a:p>
            <a:pPr marL="457200"/>
            <a:r>
              <a:rPr lang="zh-CN" altLang="en-US" dirty="0"/>
              <a:t>把</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数字之间的比较</a:t>
            </a:r>
            <a:r>
              <a:rPr lang="zh-CN" altLang="en-US" dirty="0"/>
              <a:t>作为</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主要的基本运算</a:t>
            </a:r>
            <a:r>
              <a:rPr lang="zh-CN" altLang="en-US" dirty="0"/>
              <a:t>。</a:t>
            </a:r>
            <a:endParaRPr lang="en-US" altLang="zh-CN" dirty="0"/>
          </a:p>
          <a:p>
            <a:pPr>
              <a:lnSpc>
                <a:spcPct val="150000"/>
              </a:lnSpc>
            </a:pPr>
            <a:r>
              <a:rPr lang="zh-CN" altLang="en-US" dirty="0">
                <a:solidFill>
                  <a:srgbClr val="FF0000"/>
                </a:solidFill>
                <a:highlight>
                  <a:srgbClr val="00FFFF"/>
                </a:highlight>
              </a:rPr>
              <a:t>最坏情况</a:t>
            </a:r>
            <a:r>
              <a:rPr lang="en-US" altLang="zh-CN" dirty="0"/>
              <a:t>:	</a:t>
            </a:r>
            <a:r>
              <a:rPr lang="zh-CN" altLang="en-US" dirty="0"/>
              <a:t>复杂度</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t>有递推关系：</a:t>
            </a:r>
            <a:endParaRPr lang="en-US" sz="2400" b="1" dirty="0">
              <a:latin typeface="SimSun" pitchFamily="2" charset="-122"/>
              <a:ea typeface="SimSun" pitchFamily="2" charset="-122"/>
            </a:endParaRPr>
          </a:p>
          <a:p>
            <a:pPr marL="457200">
              <a:lnSpc>
                <a:spcPct val="150000"/>
              </a:lnSpc>
            </a:pPr>
            <a:r>
              <a:rPr lang="en-US" i="1" dirty="0">
                <a:latin typeface="Times New Roman" pitchFamily="18" charset="0"/>
                <a:cs typeface="Times New Roman" pitchFamily="18" charset="0"/>
              </a:rPr>
              <a:t>	T</a:t>
            </a:r>
            <a:r>
              <a:rPr lang="en-US" dirty="0">
                <a:latin typeface="Times New Roman" pitchFamily="18" charset="0"/>
                <a:cs typeface="Times New Roman" pitchFamily="18" charset="0"/>
              </a:rPr>
              <a:t>(1) = 0</a:t>
            </a:r>
          </a:p>
          <a:p>
            <a:pPr marL="457200">
              <a:lnSpc>
                <a:spcPct val="150000"/>
              </a:lnSpc>
            </a:pPr>
            <a:r>
              <a:rPr lang="en-US" i="1" dirty="0">
                <a:latin typeface="Times New Roman" pitchFamily="18" charset="0"/>
                <a:cs typeface="Times New Roman" pitchFamily="18" charset="0"/>
              </a:rPr>
              <a:t>	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+T(</a:t>
            </a:r>
            <a:r>
              <a:rPr lang="en-US" dirty="0">
                <a:latin typeface="Times New Roman" pitchFamily="18" charset="0"/>
                <a:cs typeface="Times New Roman" pitchFamily="18" charset="0"/>
                <a:sym typeface="Symbol"/>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/2</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-1)</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pPr marL="457200">
              <a:lnSpc>
                <a:spcPct val="150000"/>
              </a:lnSpc>
            </a:pPr>
            <a:r>
              <a:rPr lang="ja-JP" altLang="en-US" dirty="0">
                <a:latin typeface="Times New Roman" pitchFamily="18" charset="0"/>
                <a:ea typeface="SimSun" pitchFamily="2" charset="-122"/>
                <a:cs typeface="Times New Roman" pitchFamily="18" charset="0"/>
              </a:rPr>
              <a:t>置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2</a:t>
            </a:r>
            <a:r>
              <a:rPr lang="en-US" sz="2400" i="1" baseline="30000" dirty="0">
                <a:latin typeface="Times New Roman" pitchFamily="18" charset="0"/>
                <a:ea typeface="SimSun" pitchFamily="2" charset="-122"/>
                <a:cs typeface="Times New Roman" pitchFamily="18" charset="0"/>
              </a:rPr>
              <a:t>k</a:t>
            </a:r>
            <a:r>
              <a:rPr lang="ja-JP" altLang="en-US" dirty="0">
                <a:latin typeface="Times New Roman" pitchFamily="18" charset="0"/>
                <a:ea typeface="SimSun" pitchFamily="2" charset="-122"/>
                <a:cs typeface="Times New Roman" pitchFamily="18" charset="0"/>
              </a:rPr>
              <a:t>后，</a:t>
            </a:r>
            <a:r>
              <a:rPr lang="zh-CN" altLang="en-US" dirty="0">
                <a:latin typeface="Times New Roman" pitchFamily="18" charset="0"/>
                <a:ea typeface="SimSun" pitchFamily="2" charset="-122"/>
                <a:cs typeface="Times New Roman" pitchFamily="18" charset="0"/>
              </a:rPr>
              <a:t>可得</a:t>
            </a:r>
            <a:r>
              <a:rPr lang="ja-JP" altLang="en-US" dirty="0">
                <a:latin typeface="Times New Roman" pitchFamily="18" charset="0"/>
                <a:ea typeface="SimSun" pitchFamily="2" charset="-122"/>
                <a:cs typeface="Times New Roman" pitchFamily="18" charset="0"/>
              </a:rPr>
              <a:t>：</a:t>
            </a:r>
            <a:endParaRPr lang="en-US" altLang="ja-JP" dirty="0">
              <a:latin typeface="Times New Roman" pitchFamily="18" charset="0"/>
              <a:ea typeface="SimSun" pitchFamily="2" charset="-122"/>
              <a:cs typeface="Times New Roman" pitchFamily="18" charset="0"/>
            </a:endParaRPr>
          </a:p>
          <a:p>
            <a:pPr marL="457200"/>
            <a:r>
              <a:rPr lang="en-US" i="1" dirty="0">
                <a:latin typeface="Times New Roman" pitchFamily="18" charset="0"/>
                <a:ea typeface="SimSun" pitchFamily="2" charset="-122"/>
                <a:cs typeface="Times New Roman" pitchFamily="18" charset="0"/>
              </a:rPr>
              <a:t>      </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2</a:t>
            </a:r>
            <a:r>
              <a:rPr lang="en-US" i="1" dirty="0">
                <a:latin typeface="Times New Roman" pitchFamily="18" charset="0"/>
                <a:cs typeface="Times New Roman" pitchFamily="18" charset="0"/>
              </a:rPr>
              <a:t>T</a:t>
            </a:r>
            <a:r>
              <a:rPr lang="en-US" dirty="0">
                <a:latin typeface="Times New Roman" pitchFamily="18" charset="0"/>
                <a:cs typeface="Times New Roman" pitchFamily="18" charset="0"/>
              </a:rPr>
              <a:t>(</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altLang="zh-CN" sz="2400" i="1" baseline="30000" dirty="0">
                <a:latin typeface="Times New Roman" pitchFamily="18" charset="0"/>
                <a:ea typeface="SimSun" pitchFamily="2" charset="-122"/>
                <a:cs typeface="Times New Roman" pitchFamily="18" charset="0"/>
              </a:rPr>
              <a:t>-</a:t>
            </a:r>
            <a:r>
              <a:rPr lang="en-US" altLang="zh-CN" sz="2400" baseline="30000" dirty="0">
                <a:latin typeface="Times New Roman" pitchFamily="18" charset="0"/>
                <a:ea typeface="SimSun" pitchFamily="2" charset="-122"/>
                <a:cs typeface="Times New Roman" pitchFamily="18" charset="0"/>
              </a:rPr>
              <a:t>1</a:t>
            </a:r>
            <a:r>
              <a:rPr lang="en-US" dirty="0">
                <a:latin typeface="Times New Roman" pitchFamily="18" charset="0"/>
                <a:cs typeface="Times New Roman" pitchFamily="18" charset="0"/>
              </a:rPr>
              <a:t>) + </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-1</a:t>
            </a:r>
          </a:p>
          <a:p>
            <a:pPr marL="457200">
              <a:spcBef>
                <a:spcPts val="300"/>
              </a:spcBef>
            </a:pPr>
            <a:r>
              <a:rPr lang="en-US" altLang="zh-CN" dirty="0">
                <a:latin typeface="Times New Roman" pitchFamily="18" charset="0"/>
                <a:cs typeface="Times New Roman" pitchFamily="18" charset="0"/>
              </a:rPr>
              <a:t>              =</a:t>
            </a:r>
            <a:r>
              <a:rPr lang="en-US" altLang="zh-CN" dirty="0">
                <a:highlight>
                  <a:srgbClr val="FFFF00"/>
                </a:highlight>
                <a:latin typeface="Times New Roman" pitchFamily="18" charset="0"/>
                <a:cs typeface="Times New Roman" pitchFamily="18" charset="0"/>
              </a:rPr>
              <a:t>2[2T(</a:t>
            </a:r>
            <a:r>
              <a:rPr lang="en-US" dirty="0">
                <a:highlight>
                  <a:srgbClr val="FFFF00"/>
                </a:highlight>
                <a:latin typeface="Times New Roman" pitchFamily="18" charset="0"/>
                <a:ea typeface="SimSun" pitchFamily="2" charset="-122"/>
                <a:cs typeface="Times New Roman" pitchFamily="18" charset="0"/>
              </a:rPr>
              <a:t>2</a:t>
            </a:r>
            <a:r>
              <a:rPr lang="en-US" sz="2400" i="1" baseline="30000" dirty="0">
                <a:highlight>
                  <a:srgbClr val="FFFF00"/>
                </a:highlight>
                <a:latin typeface="Times New Roman" pitchFamily="18" charset="0"/>
                <a:ea typeface="SimSun" pitchFamily="2" charset="-122"/>
                <a:cs typeface="Times New Roman" pitchFamily="18" charset="0"/>
              </a:rPr>
              <a:t>k</a:t>
            </a:r>
            <a:r>
              <a:rPr lang="en-US" altLang="zh-CN" sz="2400" i="1" baseline="30000" dirty="0">
                <a:highlight>
                  <a:srgbClr val="FFFF00"/>
                </a:highlight>
                <a:latin typeface="Times New Roman" pitchFamily="18" charset="0"/>
                <a:ea typeface="SimSun" pitchFamily="2" charset="-122"/>
                <a:cs typeface="Times New Roman" pitchFamily="18" charset="0"/>
              </a:rPr>
              <a:t>-</a:t>
            </a:r>
            <a:r>
              <a:rPr lang="en-US" altLang="zh-CN" sz="2400" baseline="30000" dirty="0">
                <a:highlight>
                  <a:srgbClr val="FFFF00"/>
                </a:highlight>
                <a:latin typeface="Times New Roman" pitchFamily="18" charset="0"/>
                <a:ea typeface="SimSun" pitchFamily="2" charset="-122"/>
                <a:cs typeface="Times New Roman" pitchFamily="18" charset="0"/>
              </a:rPr>
              <a:t>2</a:t>
            </a:r>
            <a:r>
              <a:rPr lang="en-US" altLang="zh-CN" dirty="0">
                <a:highlight>
                  <a:srgbClr val="FFFF00"/>
                </a:highlight>
                <a:latin typeface="Times New Roman" pitchFamily="18" charset="0"/>
                <a:cs typeface="Times New Roman" pitchFamily="18" charset="0"/>
              </a:rPr>
              <a:t>) + </a:t>
            </a:r>
            <a:r>
              <a:rPr lang="en-US" dirty="0">
                <a:highlight>
                  <a:srgbClr val="FFFF00"/>
                </a:highlight>
                <a:latin typeface="Times New Roman" pitchFamily="18" charset="0"/>
                <a:ea typeface="SimSun" pitchFamily="2" charset="-122"/>
                <a:cs typeface="Times New Roman" pitchFamily="18" charset="0"/>
              </a:rPr>
              <a:t>2</a:t>
            </a:r>
            <a:r>
              <a:rPr lang="en-US" sz="2400" i="1" baseline="30000" dirty="0">
                <a:highlight>
                  <a:srgbClr val="FFFF00"/>
                </a:highlight>
                <a:latin typeface="Times New Roman" pitchFamily="18" charset="0"/>
                <a:ea typeface="SimSun" pitchFamily="2" charset="-122"/>
                <a:cs typeface="Times New Roman" pitchFamily="18" charset="0"/>
              </a:rPr>
              <a:t>k</a:t>
            </a:r>
            <a:r>
              <a:rPr lang="en-US" altLang="zh-CN" sz="2400" i="1" baseline="30000" dirty="0">
                <a:highlight>
                  <a:srgbClr val="FFFF00"/>
                </a:highlight>
                <a:latin typeface="Times New Roman" pitchFamily="18" charset="0"/>
                <a:ea typeface="SimSun" pitchFamily="2" charset="-122"/>
                <a:cs typeface="Times New Roman" pitchFamily="18" charset="0"/>
              </a:rPr>
              <a:t>-</a:t>
            </a:r>
            <a:r>
              <a:rPr lang="en-US" altLang="zh-CN" sz="2400" baseline="30000" dirty="0">
                <a:highlight>
                  <a:srgbClr val="FFFF00"/>
                </a:highlight>
                <a:latin typeface="Times New Roman" pitchFamily="18" charset="0"/>
                <a:ea typeface="SimSun" pitchFamily="2" charset="-122"/>
                <a:cs typeface="Times New Roman" pitchFamily="18" charset="0"/>
              </a:rPr>
              <a:t>1</a:t>
            </a:r>
            <a:r>
              <a:rPr lang="en-US" i="1" baseline="30000" dirty="0">
                <a:highlight>
                  <a:srgbClr val="FFFF00"/>
                </a:highlight>
                <a:latin typeface="Times New Roman" pitchFamily="18" charset="0"/>
                <a:ea typeface="SimSun" pitchFamily="2" charset="-122"/>
                <a:cs typeface="Times New Roman" pitchFamily="18" charset="0"/>
              </a:rPr>
              <a:t> </a:t>
            </a:r>
            <a:r>
              <a:rPr lang="en-US" dirty="0">
                <a:highlight>
                  <a:srgbClr val="FFFF00"/>
                </a:highlight>
                <a:latin typeface="Times New Roman" pitchFamily="18" charset="0"/>
                <a:cs typeface="Times New Roman" pitchFamily="18" charset="0"/>
              </a:rPr>
              <a:t>-1</a:t>
            </a:r>
            <a:r>
              <a:rPr lang="en-US" altLang="zh-CN" dirty="0">
                <a:latin typeface="Times New Roman" pitchFamily="18" charset="0"/>
                <a:cs typeface="Times New Roman" pitchFamily="18" charset="0"/>
              </a:rPr>
              <a:t>] +</a:t>
            </a:r>
            <a:r>
              <a:rPr lang="en-US" dirty="0">
                <a:latin typeface="Times New Roman" pitchFamily="18" charset="0"/>
                <a:ea typeface="SimSun" pitchFamily="2" charset="-122"/>
                <a:cs typeface="Times New Roman" pitchFamily="18" charset="0"/>
              </a:rPr>
              <a:t> 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-1</a:t>
            </a:r>
          </a:p>
          <a:p>
            <a:pPr marL="457200">
              <a:spcBef>
                <a:spcPts val="300"/>
              </a:spcBef>
            </a:pPr>
            <a:r>
              <a:rPr lang="en-US" altLang="zh-CN" dirty="0">
                <a:latin typeface="Times New Roman" pitchFamily="18" charset="0"/>
                <a:cs typeface="Times New Roman" pitchFamily="18" charset="0"/>
              </a:rPr>
              <a:t>              = 2</a:t>
            </a:r>
            <a:r>
              <a:rPr lang="en-US" altLang="zh-CN" sz="2400" baseline="30000" dirty="0">
                <a:latin typeface="Times New Roman" pitchFamily="18" charset="0"/>
                <a:ea typeface="SimSun" pitchFamily="2" charset="-122"/>
                <a:cs typeface="Times New Roman" pitchFamily="18" charset="0"/>
              </a:rPr>
              <a:t>2</a:t>
            </a:r>
            <a:r>
              <a:rPr lang="en-US" altLang="zh-CN" dirty="0">
                <a:latin typeface="Times New Roman" pitchFamily="18" charset="0"/>
                <a:cs typeface="Times New Roman" pitchFamily="18" charset="0"/>
              </a:rPr>
              <a:t>T(</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altLang="zh-CN" sz="2400" i="1" baseline="30000" dirty="0">
                <a:latin typeface="Times New Roman" pitchFamily="18" charset="0"/>
                <a:ea typeface="SimSun" pitchFamily="2" charset="-122"/>
                <a:cs typeface="Times New Roman" pitchFamily="18" charset="0"/>
              </a:rPr>
              <a:t>-</a:t>
            </a:r>
            <a:r>
              <a:rPr lang="en-US" altLang="zh-CN" sz="2400" baseline="30000" dirty="0">
                <a:latin typeface="Times New Roman" pitchFamily="18" charset="0"/>
                <a:ea typeface="SimSun" pitchFamily="2" charset="-122"/>
                <a:cs typeface="Times New Roman" pitchFamily="18" charset="0"/>
              </a:rPr>
              <a:t>2</a:t>
            </a:r>
            <a:r>
              <a:rPr lang="en-US" altLang="zh-CN" dirty="0">
                <a:latin typeface="Times New Roman" pitchFamily="18" charset="0"/>
                <a:cs typeface="Times New Roman" pitchFamily="18" charset="0"/>
              </a:rPr>
              <a:t>)+ (</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- 2</a:t>
            </a:r>
            <a:r>
              <a:rPr lang="en-US" altLang="zh-CN" dirty="0">
                <a:latin typeface="Times New Roman" pitchFamily="18" charset="0"/>
                <a:cs typeface="Times New Roman" pitchFamily="18" charset="0"/>
              </a:rPr>
              <a:t>) +</a:t>
            </a:r>
            <a:r>
              <a:rPr lang="en-US" dirty="0">
                <a:latin typeface="Times New Roman" pitchFamily="18" charset="0"/>
                <a:ea typeface="SimSun" pitchFamily="2" charset="-122"/>
                <a:cs typeface="Times New Roman" pitchFamily="18" charset="0"/>
              </a:rPr>
              <a:t> 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-1</a:t>
            </a:r>
          </a:p>
          <a:p>
            <a:pPr marL="457200">
              <a:spcBef>
                <a:spcPts val="300"/>
              </a:spcBef>
            </a:pPr>
            <a:r>
              <a:rPr lang="en-US" altLang="zh-CN" dirty="0">
                <a:latin typeface="Times New Roman" pitchFamily="18" charset="0"/>
                <a:cs typeface="Times New Roman" pitchFamily="18" charset="0"/>
              </a:rPr>
              <a:t>              = …</a:t>
            </a:r>
          </a:p>
          <a:p>
            <a:pPr marL="457200">
              <a:spcBef>
                <a:spcPts val="300"/>
              </a:spcBef>
            </a:pPr>
            <a:r>
              <a:rPr lang="en-US" altLang="zh-CN" dirty="0">
                <a:latin typeface="Times New Roman" pitchFamily="18" charset="0"/>
                <a:cs typeface="Times New Roman" pitchFamily="18" charset="0"/>
              </a:rPr>
              <a:t>              = 2</a:t>
            </a:r>
            <a:r>
              <a:rPr lang="en-US" altLang="zh-CN" sz="2400" i="1" baseline="30000" dirty="0">
                <a:latin typeface="Times New Roman" pitchFamily="18" charset="0"/>
                <a:ea typeface="SimSun" pitchFamily="2" charset="-122"/>
                <a:cs typeface="Times New Roman" pitchFamily="18" charset="0"/>
              </a:rPr>
              <a:t>k</a:t>
            </a:r>
            <a:r>
              <a:rPr lang="en-US" altLang="zh-CN" dirty="0">
                <a:latin typeface="Times New Roman" pitchFamily="18" charset="0"/>
                <a:cs typeface="Times New Roman" pitchFamily="18" charset="0"/>
              </a:rPr>
              <a:t>T(</a:t>
            </a:r>
            <a:r>
              <a:rPr lang="en-US" dirty="0">
                <a:latin typeface="Times New Roman" pitchFamily="18" charset="0"/>
                <a:ea typeface="SimSun" pitchFamily="2" charset="-122"/>
                <a:cs typeface="Times New Roman" pitchFamily="18" charset="0"/>
              </a:rPr>
              <a:t>2</a:t>
            </a:r>
            <a:r>
              <a:rPr lang="en-US" sz="2400" baseline="30000" dirty="0">
                <a:latin typeface="Times New Roman" pitchFamily="18" charset="0"/>
                <a:ea typeface="SimSun" pitchFamily="2" charset="-122"/>
                <a:cs typeface="Times New Roman" pitchFamily="18" charset="0"/>
              </a:rPr>
              <a:t>0</a:t>
            </a:r>
            <a:r>
              <a:rPr lang="en-US" altLang="zh-CN" dirty="0">
                <a:latin typeface="Times New Roman" pitchFamily="18" charset="0"/>
                <a:cs typeface="Times New Roman" pitchFamily="18" charset="0"/>
              </a:rPr>
              <a:t>)+ (</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- 2</a:t>
            </a:r>
            <a:r>
              <a:rPr lang="en-US" sz="2400" i="1" baseline="30000" dirty="0">
                <a:latin typeface="Times New Roman" pitchFamily="18" charset="0"/>
                <a:ea typeface="SimSun" pitchFamily="2" charset="-122"/>
                <a:cs typeface="Times New Roman" pitchFamily="18" charset="0"/>
              </a:rPr>
              <a:t>k-</a:t>
            </a:r>
            <a:r>
              <a:rPr lang="en-US" sz="2400" baseline="30000" dirty="0">
                <a:latin typeface="Times New Roman" pitchFamily="18" charset="0"/>
                <a:ea typeface="SimSun" pitchFamily="2" charset="-122"/>
                <a:cs typeface="Times New Roman" pitchFamily="18" charset="0"/>
              </a:rPr>
              <a:t>1</a:t>
            </a:r>
            <a:r>
              <a:rPr lang="en-US" altLang="zh-CN" dirty="0">
                <a:latin typeface="Times New Roman" pitchFamily="18" charset="0"/>
                <a:cs typeface="Times New Roman" pitchFamily="18" charset="0"/>
              </a:rPr>
              <a:t>) +…+ (</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- 2</a:t>
            </a:r>
            <a:r>
              <a:rPr lang="en-US" altLang="zh-CN" dirty="0">
                <a:latin typeface="Times New Roman" pitchFamily="18" charset="0"/>
                <a:cs typeface="Times New Roman" pitchFamily="18" charset="0"/>
              </a:rPr>
              <a:t>) +</a:t>
            </a:r>
            <a:r>
              <a:rPr lang="en-US" dirty="0">
                <a:latin typeface="Times New Roman" pitchFamily="18" charset="0"/>
                <a:ea typeface="SimSun" pitchFamily="2" charset="-122"/>
                <a:cs typeface="Times New Roman" pitchFamily="18" charset="0"/>
              </a:rPr>
              <a:t> (2</a:t>
            </a:r>
            <a:r>
              <a:rPr lang="en-US" sz="2400" i="1" baseline="30000" dirty="0">
                <a:latin typeface="Times New Roman" pitchFamily="18" charset="0"/>
                <a:ea typeface="SimSun" pitchFamily="2" charset="-122"/>
                <a:cs typeface="Times New Roman" pitchFamily="18" charset="0"/>
              </a:rPr>
              <a:t>k</a:t>
            </a:r>
            <a:r>
              <a:rPr lang="en-US" i="1" baseline="30000" dirty="0">
                <a:latin typeface="Times New Roman" pitchFamily="18" charset="0"/>
                <a:ea typeface="SimSun" pitchFamily="2" charset="-122"/>
                <a:cs typeface="Times New Roman" pitchFamily="18" charset="0"/>
              </a:rPr>
              <a:t> </a:t>
            </a:r>
            <a:r>
              <a:rPr lang="en-US" dirty="0">
                <a:latin typeface="Times New Roman" pitchFamily="18" charset="0"/>
                <a:cs typeface="Times New Roman" pitchFamily="18" charset="0"/>
              </a:rPr>
              <a:t>-1)</a:t>
            </a:r>
          </a:p>
          <a:p>
            <a:pPr marL="457200">
              <a:spcBef>
                <a:spcPts val="300"/>
              </a:spcBef>
            </a:pP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k</a:t>
            </a:r>
            <a:r>
              <a:rPr lang="en-US" altLang="zh-CN" dirty="0">
                <a:latin typeface="Times New Roman" pitchFamily="18" charset="0"/>
                <a:cs typeface="Times New Roman" pitchFamily="18" charset="0"/>
              </a:rPr>
              <a:t>2</a:t>
            </a:r>
            <a:r>
              <a:rPr lang="en-US" altLang="zh-CN" sz="2400" i="1" baseline="30000" dirty="0">
                <a:latin typeface="Times New Roman" pitchFamily="18" charset="0"/>
                <a:ea typeface="SimSun" pitchFamily="2" charset="-122"/>
                <a:cs typeface="Times New Roman" pitchFamily="18" charset="0"/>
              </a:rPr>
              <a:t>k</a:t>
            </a:r>
            <a:r>
              <a:rPr lang="en-US" altLang="zh-CN" dirty="0">
                <a:latin typeface="Times New Roman" pitchFamily="18" charset="0"/>
                <a:cs typeface="Times New Roman" pitchFamily="18" charset="0"/>
              </a:rPr>
              <a:t> – (</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sz="2400" baseline="30000" dirty="0">
                <a:latin typeface="Times New Roman" pitchFamily="18" charset="0"/>
                <a:ea typeface="SimSun" pitchFamily="2" charset="-122"/>
                <a:cs typeface="Times New Roman" pitchFamily="18" charset="0"/>
              </a:rPr>
              <a:t>-1</a:t>
            </a:r>
            <a:r>
              <a:rPr lang="en-US" dirty="0">
                <a:latin typeface="Times New Roman" pitchFamily="18" charset="0"/>
                <a:cs typeface="Times New Roman" pitchFamily="18" charset="0"/>
              </a:rPr>
              <a:t> + 2</a:t>
            </a:r>
            <a:r>
              <a:rPr lang="en-US" sz="2400" i="1" baseline="30000" dirty="0">
                <a:latin typeface="Times New Roman" pitchFamily="18" charset="0"/>
                <a:ea typeface="SimSun" pitchFamily="2" charset="-122"/>
                <a:cs typeface="Times New Roman" pitchFamily="18" charset="0"/>
              </a:rPr>
              <a:t>k</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cs typeface="Times New Roman" pitchFamily="18" charset="0"/>
              </a:rPr>
              <a:t> + …+ 2 + 1</a:t>
            </a:r>
            <a:r>
              <a:rPr lang="en-US" altLang="zh-CN" dirty="0">
                <a:latin typeface="Times New Roman" pitchFamily="18" charset="0"/>
                <a:cs typeface="Times New Roman" pitchFamily="18" charset="0"/>
              </a:rPr>
              <a:t>) </a:t>
            </a:r>
            <a:r>
              <a:rPr lang="en-US" altLang="zh-CN" sz="1600" dirty="0">
                <a:solidFill>
                  <a:srgbClr val="0000FF"/>
                </a:solidFill>
                <a:latin typeface="华文细黑" pitchFamily="2" charset="-122"/>
                <a:ea typeface="华文细黑" pitchFamily="2" charset="-122"/>
              </a:rPr>
              <a:t>//</a:t>
            </a:r>
            <a:r>
              <a:rPr lang="zh-CN" altLang="en-US" sz="1600" dirty="0">
                <a:solidFill>
                  <a:srgbClr val="0000FF"/>
                </a:solidFill>
                <a:latin typeface="华文细黑" pitchFamily="2" charset="-122"/>
                <a:ea typeface="华文细黑" pitchFamily="2" charset="-122"/>
              </a:rPr>
              <a:t>上一行的式子里，分别合并每个括号里</a:t>
            </a:r>
            <a:endParaRPr lang="en-US" altLang="zh-CN" sz="1600" dirty="0">
              <a:solidFill>
                <a:srgbClr val="0000FF"/>
              </a:solidFill>
              <a:latin typeface="华文细黑" pitchFamily="2" charset="-122"/>
              <a:ea typeface="华文细黑" pitchFamily="2" charset="-122"/>
            </a:endParaRPr>
          </a:p>
          <a:p>
            <a:pPr marL="457200">
              <a:spcBef>
                <a:spcPts val="300"/>
              </a:spcBef>
            </a:pPr>
            <a:r>
              <a:rPr lang="en-US" altLang="zh-CN" dirty="0">
                <a:latin typeface="Times New Roman" pitchFamily="18" charset="0"/>
                <a:cs typeface="Times New Roman" pitchFamily="18" charset="0"/>
              </a:rPr>
              <a:t>	                                                          </a:t>
            </a:r>
            <a:r>
              <a:rPr lang="en-US" altLang="zh-CN" sz="1600" dirty="0">
                <a:solidFill>
                  <a:srgbClr val="0000FF"/>
                </a:solidFill>
                <a:latin typeface="华文细黑" pitchFamily="2" charset="-122"/>
                <a:ea typeface="华文细黑" pitchFamily="2" charset="-122"/>
              </a:rPr>
              <a:t>//</a:t>
            </a:r>
            <a:r>
              <a:rPr lang="zh-CN" altLang="en-US" sz="1600" dirty="0">
                <a:solidFill>
                  <a:srgbClr val="0000FF"/>
                </a:solidFill>
                <a:latin typeface="华文细黑" pitchFamily="2" charset="-122"/>
                <a:ea typeface="华文细黑" pitchFamily="2" charset="-122"/>
              </a:rPr>
              <a:t>前一项和后一项，就得到了这个式子</a:t>
            </a:r>
            <a:endParaRPr lang="en-US" altLang="zh-CN" sz="1600" dirty="0">
              <a:solidFill>
                <a:srgbClr val="0000FF"/>
              </a:solidFill>
              <a:latin typeface="华文细黑" pitchFamily="2" charset="-122"/>
              <a:ea typeface="华文细黑" pitchFamily="2" charset="-122"/>
            </a:endParaRPr>
          </a:p>
          <a:p>
            <a:pPr marL="457200">
              <a:spcBef>
                <a:spcPts val="300"/>
              </a:spcBef>
            </a:pPr>
            <a:r>
              <a:rPr lang="en-US" altLang="zh-CN" dirty="0">
                <a:latin typeface="Times New Roman" pitchFamily="18" charset="0"/>
                <a:cs typeface="Times New Roman" pitchFamily="18" charset="0"/>
              </a:rPr>
              <a:t>              =</a:t>
            </a:r>
            <a:r>
              <a:rPr lang="en-US" altLang="zh-CN" i="1" dirty="0">
                <a:latin typeface="Times New Roman" pitchFamily="18" charset="0"/>
                <a:cs typeface="Times New Roman" pitchFamily="18" charset="0"/>
              </a:rPr>
              <a:t>k</a:t>
            </a:r>
            <a:r>
              <a:rPr lang="en-US" altLang="zh-CN" dirty="0">
                <a:latin typeface="Times New Roman" pitchFamily="18" charset="0"/>
                <a:cs typeface="Times New Roman" pitchFamily="18" charset="0"/>
              </a:rPr>
              <a:t>2</a:t>
            </a:r>
            <a:r>
              <a:rPr lang="en-US" altLang="zh-CN" sz="2400" i="1" baseline="30000" dirty="0">
                <a:latin typeface="Times New Roman" pitchFamily="18" charset="0"/>
                <a:ea typeface="SimSun" pitchFamily="2" charset="-122"/>
                <a:cs typeface="Times New Roman" pitchFamily="18" charset="0"/>
              </a:rPr>
              <a:t>k</a:t>
            </a:r>
            <a:r>
              <a:rPr lang="en-US" altLang="zh-CN" dirty="0">
                <a:latin typeface="Times New Roman" pitchFamily="18" charset="0"/>
                <a:cs typeface="Times New Roman" pitchFamily="18" charset="0"/>
              </a:rPr>
              <a:t> – (</a:t>
            </a:r>
            <a:r>
              <a:rPr lang="en-US" dirty="0">
                <a:latin typeface="Times New Roman" pitchFamily="18" charset="0"/>
                <a:ea typeface="SimSun" pitchFamily="2" charset="-122"/>
                <a:cs typeface="Times New Roman" pitchFamily="18" charset="0"/>
              </a:rPr>
              <a:t>2</a:t>
            </a:r>
            <a:r>
              <a:rPr lang="en-US" sz="2400" i="1" baseline="30000" dirty="0">
                <a:latin typeface="Times New Roman" pitchFamily="18" charset="0"/>
                <a:ea typeface="SimSun" pitchFamily="2" charset="-122"/>
                <a:cs typeface="Times New Roman" pitchFamily="18" charset="0"/>
              </a:rPr>
              <a:t>k</a:t>
            </a:r>
            <a:r>
              <a:rPr lang="en-US" dirty="0">
                <a:latin typeface="Times New Roman" pitchFamily="18" charset="0"/>
                <a:cs typeface="Times New Roman" pitchFamily="18" charset="0"/>
              </a:rPr>
              <a:t> - 1</a:t>
            </a:r>
            <a:r>
              <a:rPr lang="en-US" altLang="zh-CN" dirty="0">
                <a:latin typeface="Times New Roman" pitchFamily="18" charset="0"/>
                <a:cs typeface="Times New Roman" pitchFamily="18" charset="0"/>
              </a:rPr>
              <a:t>)</a:t>
            </a:r>
            <a:endParaRPr lang="en-US" altLang="zh-CN" dirty="0">
              <a:solidFill>
                <a:srgbClr val="0000FF"/>
              </a:solidFill>
              <a:latin typeface="华文细黑" pitchFamily="2" charset="-122"/>
              <a:ea typeface="华文细黑" pitchFamily="2" charset="-122"/>
            </a:endParaRPr>
          </a:p>
          <a:p>
            <a:pPr marL="457200">
              <a:spcBef>
                <a:spcPts val="300"/>
              </a:spcBef>
            </a:pPr>
            <a:r>
              <a:rPr lang="en-US" altLang="zh-CN" dirty="0">
                <a:latin typeface="Times New Roman" pitchFamily="18" charset="0"/>
                <a:cs typeface="Times New Roman" pitchFamily="18" charset="0"/>
              </a:rPr>
              <a:t>	      =</a:t>
            </a:r>
            <a:r>
              <a:rPr lang="en-US" altLang="zh-CN" i="1" dirty="0" err="1">
                <a:latin typeface="Times New Roman" pitchFamily="18" charset="0"/>
                <a:cs typeface="Times New Roman" pitchFamily="18" charset="0"/>
              </a:rPr>
              <a:t>n</a:t>
            </a:r>
            <a:r>
              <a:rPr lang="en-US" altLang="zh-CN" dirty="0" err="1">
                <a:latin typeface="Times New Roman" pitchFamily="18" charset="0"/>
                <a:cs typeface="Times New Roman" pitchFamily="18" charset="0"/>
              </a:rPr>
              <a:t>lg</a:t>
            </a:r>
            <a:r>
              <a:rPr lang="en-US" altLang="zh-CN" i="1" dirty="0" err="1">
                <a:latin typeface="Times New Roman" pitchFamily="18" charset="0"/>
                <a:cs typeface="Times New Roman" pitchFamily="18" charset="0"/>
              </a:rPr>
              <a:t>n</a:t>
            </a:r>
            <a:r>
              <a:rPr lang="en-US" altLang="zh-CN" dirty="0">
                <a:latin typeface="Times New Roman" pitchFamily="18" charset="0"/>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cs typeface="Times New Roman" pitchFamily="18" charset="0"/>
              </a:rPr>
              <a:t> - 1</a:t>
            </a:r>
            <a:r>
              <a:rPr lang="en-US" altLang="zh-CN" dirty="0">
                <a:latin typeface="Times New Roman" pitchFamily="18" charset="0"/>
                <a:cs typeface="Times New Roman" pitchFamily="18" charset="0"/>
              </a:rPr>
              <a:t>)</a:t>
            </a:r>
          </a:p>
          <a:p>
            <a:pPr marL="457200"/>
            <a:r>
              <a:rPr lang="zh-CN" altLang="en-US" dirty="0">
                <a:latin typeface="Times New Roman" pitchFamily="18" charset="0"/>
                <a:cs typeface="Times New Roman" pitchFamily="18" charset="0"/>
              </a:rPr>
              <a:t>因此，</a:t>
            </a:r>
            <a:r>
              <a:rPr lang="zh-CN" altLang="en-US" dirty="0">
                <a:latin typeface="SimSun" pitchFamily="2" charset="-122"/>
                <a:ea typeface="SimSun" pitchFamily="2" charset="-122"/>
              </a:rPr>
              <a:t>归并排序的复杂度为</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n</a:t>
            </a:r>
            <a:r>
              <a:rPr lang="en-US" dirty="0" err="1">
                <a:latin typeface="Times New Roman" pitchFamily="18" charset="0"/>
                <a:cs typeface="Times New Roman" pitchFamily="18" charset="0"/>
              </a:rPr>
              <a:t>lg</a:t>
            </a:r>
            <a:r>
              <a:rPr lang="en-US" i="1" dirty="0" err="1">
                <a:latin typeface="Times New Roman" pitchFamily="18" charset="0"/>
                <a:cs typeface="Times New Roman" pitchFamily="18" charset="0"/>
              </a:rPr>
              <a:t>n</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，而且从上面得推导可以看出隐含的常数因子为</a:t>
            </a:r>
            <a:r>
              <a:rPr lang="en-US" altLang="zh-CN" dirty="0">
                <a:latin typeface="Times New Roman" pitchFamily="18" charset="0"/>
                <a:cs typeface="Times New Roman" pitchFamily="18" charset="0"/>
              </a:rPr>
              <a:t>1</a:t>
            </a:r>
            <a:r>
              <a:rPr lang="zh-CN" altLang="en-US" dirty="0">
                <a:latin typeface="Times New Roman" pitchFamily="18" charset="0"/>
                <a:cs typeface="Times New Roman" pitchFamily="18" charset="0"/>
              </a:rPr>
              <a:t>，因而导致其执行快。</a:t>
            </a:r>
            <a:endParaRPr lang="en-US" altLang="zh-CN" dirty="0">
              <a:latin typeface="Times New Roman" pitchFamily="18" charset="0"/>
              <a:cs typeface="Times New Roman" pitchFamily="18" charset="0"/>
            </a:endParaRPr>
          </a:p>
          <a:p>
            <a:pPr marL="457200"/>
            <a:endParaRPr lang="en-US" dirty="0">
              <a:latin typeface="Times New Roman" pitchFamily="18" charset="0"/>
              <a:ea typeface="SimSun" pitchFamily="2" charset="-122"/>
              <a:cs typeface="Times New Roman" pitchFamily="18" charset="0"/>
            </a:endParaRPr>
          </a:p>
        </p:txBody>
      </p:sp>
      <p:sp>
        <p:nvSpPr>
          <p:cNvPr id="4" name="灯片编号占位符 3">
            <a:extLst>
              <a:ext uri="{FF2B5EF4-FFF2-40B4-BE49-F238E27FC236}">
                <a16:creationId xmlns:a16="http://schemas.microsoft.com/office/drawing/2014/main" id="{F6A551B9-1BCE-41E5-91F4-CAEBC4A9CA77}"/>
              </a:ext>
            </a:extLst>
          </p:cNvPr>
          <p:cNvSpPr>
            <a:spLocks noGrp="1"/>
          </p:cNvSpPr>
          <p:nvPr>
            <p:ph type="sldNum" sz="quarter" idx="12"/>
          </p:nvPr>
        </p:nvSpPr>
        <p:spPr/>
        <p:txBody>
          <a:bodyPr/>
          <a:lstStyle/>
          <a:p>
            <a:fld id="{C462427C-90CD-4661-B725-C3D658441D48}" type="slidenum">
              <a:rPr lang="en-US" smtClean="0"/>
              <a:t>23</a:t>
            </a:fld>
            <a:endParaRPr lang="en-US"/>
          </a:p>
        </p:txBody>
      </p:sp>
      <p:sp>
        <p:nvSpPr>
          <p:cNvPr id="5" name="文本框 4">
            <a:extLst>
              <a:ext uri="{FF2B5EF4-FFF2-40B4-BE49-F238E27FC236}">
                <a16:creationId xmlns:a16="http://schemas.microsoft.com/office/drawing/2014/main" id="{27EF036F-D3F8-8EDD-4472-66A54965038F}"/>
              </a:ext>
            </a:extLst>
          </p:cNvPr>
          <p:cNvSpPr txBox="1"/>
          <p:nvPr/>
        </p:nvSpPr>
        <p:spPr>
          <a:xfrm>
            <a:off x="29936" y="2133600"/>
            <a:ext cx="457200" cy="1477328"/>
          </a:xfrm>
          <a:prstGeom prst="rect">
            <a:avLst/>
          </a:prstGeom>
          <a:noFill/>
        </p:spPr>
        <p:txBody>
          <a:bodyPr wrap="square">
            <a:spAutoFit/>
          </a:bodyPr>
          <a:lstStyle/>
          <a:p>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序</a:t>
            </a:r>
            <a:endParaRPr lang="en-US" altLang="zh-CN"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endParaRPr>
          </a:p>
          <a:p>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列</a:t>
            </a:r>
            <a:endParaRPr lang="en-US" altLang="zh-CN"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endParaRPr>
          </a:p>
          <a:p>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求</a:t>
            </a:r>
            <a:endParaRPr lang="en-US" altLang="zh-CN"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endParaRPr>
          </a:p>
          <a:p>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和</a:t>
            </a:r>
            <a:endParaRPr lang="en-US" altLang="zh-CN"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endParaRPr>
          </a:p>
          <a:p>
            <a:r>
              <a:rPr lang="zh-CN" altLang="en-US" sz="1800" b="1" dirty="0">
                <a:solidFill>
                  <a:srgbClr val="0000FF"/>
                </a:solidFill>
                <a:effectLst>
                  <a:outerShdw blurRad="38100" dist="38100" dir="2700000" algn="tl">
                    <a:srgbClr val="C0C0C0"/>
                  </a:outerShdw>
                </a:effectLst>
                <a:latin typeface="华文细黑" pitchFamily="2" charset="-122"/>
                <a:ea typeface="华文细黑" pitchFamily="2" charset="-122"/>
                <a:cs typeface="+mn-cs"/>
              </a:rPr>
              <a:t>法</a:t>
            </a:r>
            <a:endParaRPr lang="en-US" dirty="0"/>
          </a:p>
        </p:txBody>
      </p:sp>
    </p:spTree>
    <p:extLst>
      <p:ext uri="{BB962C8B-B14F-4D97-AF65-F5344CB8AC3E}">
        <p14:creationId xmlns:p14="http://schemas.microsoft.com/office/powerpoint/2010/main" val="2365790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695325"/>
            <a:ext cx="8153400" cy="4373570"/>
          </a:xfrm>
          <a:prstGeom prst="rect">
            <a:avLst/>
          </a:prstGeom>
          <a:noFill/>
        </p:spPr>
        <p:txBody>
          <a:bodyPr wrap="square" rtlCol="0">
            <a:spAutoFit/>
          </a:bodyPr>
          <a:lstStyle/>
          <a:p>
            <a:r>
              <a:rPr lang="zh-CN" altLang="en-US" sz="2400" b="1" dirty="0">
                <a:latin typeface="SimSun" pitchFamily="2" charset="-122"/>
                <a:ea typeface="SimSun" pitchFamily="2" charset="-122"/>
              </a:rPr>
              <a:t>归并排序</a:t>
            </a:r>
            <a:r>
              <a:rPr lang="en-US" sz="2400" b="1" dirty="0" err="1">
                <a:latin typeface="SimSun" pitchFamily="2" charset="-122"/>
                <a:ea typeface="SimSun" pitchFamily="2" charset="-122"/>
              </a:rPr>
              <a:t>复杂度</a:t>
            </a:r>
            <a:endParaRPr lang="en-US" sz="2400" b="1" dirty="0">
              <a:latin typeface="SimSun" pitchFamily="2" charset="-122"/>
              <a:ea typeface="SimSun" pitchFamily="2" charset="-122"/>
            </a:endParaRPr>
          </a:p>
          <a:p>
            <a:pPr marL="457200"/>
            <a:endParaRPr lang="en-US" altLang="zh-CN" dirty="0"/>
          </a:p>
          <a:p>
            <a:pPr>
              <a:lnSpc>
                <a:spcPct val="150000"/>
              </a:lnSpc>
            </a:pPr>
            <a:r>
              <a:rPr lang="zh-CN" altLang="en-US" sz="2000" dirty="0">
                <a:latin typeface="Times New Roman" pitchFamily="18" charset="0"/>
                <a:ea typeface="SimSun" pitchFamily="2" charset="-122"/>
                <a:cs typeface="Times New Roman" pitchFamily="18" charset="0"/>
              </a:rPr>
              <a:t>更简便的方法是利</a:t>
            </a:r>
            <a:r>
              <a:rPr lang="ja-JP" altLang="en-US" sz="2000" dirty="0">
                <a:latin typeface="Times New Roman" pitchFamily="18" charset="0"/>
                <a:ea typeface="SimSun" pitchFamily="2" charset="-122"/>
                <a:cs typeface="Times New Roman" pitchFamily="18" charset="0"/>
              </a:rPr>
              <a:t>用主方法</a:t>
            </a:r>
            <a:r>
              <a:rPr lang="zh-CN" altLang="en-US" sz="2000" dirty="0">
                <a:latin typeface="Times New Roman" pitchFamily="18" charset="0"/>
                <a:ea typeface="SimSun" pitchFamily="2" charset="-122"/>
                <a:cs typeface="Times New Roman" pitchFamily="18" charset="0"/>
              </a:rPr>
              <a:t>，也</a:t>
            </a:r>
            <a:r>
              <a:rPr lang="ja-JP" altLang="en-US" sz="2000" dirty="0">
                <a:latin typeface="Times New Roman" pitchFamily="18" charset="0"/>
                <a:ea typeface="SimSun" pitchFamily="2" charset="-122"/>
                <a:cs typeface="Times New Roman" pitchFamily="18" charset="0"/>
              </a:rPr>
              <a:t>可解得：</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 2</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 +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 </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rPr>
              <a:t>lg</a:t>
            </a:r>
            <a:r>
              <a:rPr lang="en-US" sz="2000" i="1" dirty="0" err="1">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endParaRPr lang="en-US" altLang="zh-CN" sz="2000" dirty="0">
              <a:latin typeface="Times New Roman" pitchFamily="18" charset="0"/>
              <a:cs typeface="Times New Roman" pitchFamily="18" charset="0"/>
            </a:endParaRPr>
          </a:p>
          <a:p>
            <a:pPr>
              <a:lnSpc>
                <a:spcPct val="150000"/>
              </a:lnSpc>
            </a:pPr>
            <a:endParaRPr lang="en-US" sz="2000" dirty="0">
              <a:latin typeface="SimSun" pitchFamily="2" charset="-122"/>
              <a:ea typeface="SimSun" pitchFamily="2" charset="-122"/>
            </a:endParaRPr>
          </a:p>
          <a:p>
            <a:pPr>
              <a:lnSpc>
                <a:spcPct val="150000"/>
              </a:lnSpc>
            </a:pPr>
            <a:endParaRPr lang="en-US" sz="2000" dirty="0">
              <a:solidFill>
                <a:srgbClr val="FF0000"/>
              </a:solidFill>
              <a:latin typeface="SimSun" pitchFamily="2" charset="-122"/>
              <a:ea typeface="SimSun" pitchFamily="2" charset="-122"/>
            </a:endParaRPr>
          </a:p>
          <a:p>
            <a:pPr>
              <a:lnSpc>
                <a:spcPct val="150000"/>
              </a:lnSpc>
            </a:pPr>
            <a:r>
              <a:rPr lang="en-US" sz="2000" dirty="0" err="1">
                <a:solidFill>
                  <a:srgbClr val="FF0000"/>
                </a:solidFill>
                <a:highlight>
                  <a:srgbClr val="00FFFF"/>
                </a:highlight>
                <a:latin typeface="SimSun" pitchFamily="2" charset="-122"/>
                <a:ea typeface="SimSun" pitchFamily="2" charset="-122"/>
              </a:rPr>
              <a:t>最好情况</a:t>
            </a:r>
            <a:r>
              <a:rPr lang="en-US" sz="2000" dirty="0">
                <a:latin typeface="SimSun" pitchFamily="2" charset="-122"/>
                <a:ea typeface="SimSun" pitchFamily="2" charset="-122"/>
              </a:rPr>
              <a:t>：	</a:t>
            </a:r>
            <a:r>
              <a:rPr lang="zh-CN" altLang="en-US" sz="2000" dirty="0"/>
              <a:t>因合并部分须要做至少</a:t>
            </a:r>
            <a:r>
              <a:rPr lang="en-US" sz="2000" i="1" dirty="0">
                <a:latin typeface="Times New Roman" pitchFamily="18" charset="0"/>
                <a:cs typeface="Times New Roman" pitchFamily="18" charset="0"/>
              </a:rPr>
              <a:t>Min</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800" baseline="-35000" dirty="0">
                <a:latin typeface="Times New Roman" pitchFamily="18" charset="0"/>
                <a:cs typeface="Times New Roman" pitchFamily="18" charset="0"/>
              </a:rPr>
              <a:t>1</a:t>
            </a:r>
            <a:r>
              <a:rPr lang="en-US" sz="2000" dirty="0">
                <a:latin typeface="Times New Roman" pitchFamily="18" charset="0"/>
                <a:cs typeface="Times New Roman" pitchFamily="18" charset="0"/>
              </a:rPr>
              <a:t>, </a:t>
            </a:r>
            <a:r>
              <a:rPr lang="en-US" sz="2000" i="1" dirty="0">
                <a:latin typeface="Times New Roman" pitchFamily="18" charset="0"/>
                <a:cs typeface="Times New Roman" pitchFamily="18" charset="0"/>
              </a:rPr>
              <a:t>n</a:t>
            </a:r>
            <a:r>
              <a:rPr lang="en-US" sz="2800" baseline="-35000" dirty="0">
                <a:latin typeface="Times New Roman" pitchFamily="18" charset="0"/>
                <a:cs typeface="Times New Roman" pitchFamily="18" charset="0"/>
              </a:rPr>
              <a:t>2</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r>
              <a:rPr lang="en-US" sz="2000" dirty="0" err="1">
                <a:latin typeface="SimSun" pitchFamily="2" charset="-122"/>
                <a:ea typeface="SimSun" pitchFamily="2" charset="-122"/>
              </a:rPr>
              <a:t>次比较</a:t>
            </a:r>
            <a:r>
              <a:rPr lang="en-US" sz="2000" dirty="0">
                <a:latin typeface="SimSun" pitchFamily="2" charset="-122"/>
                <a:ea typeface="SimSun" pitchFamily="2" charset="-122"/>
              </a:rPr>
              <a:t>，</a:t>
            </a:r>
          </a:p>
          <a:p>
            <a:pPr>
              <a:lnSpc>
                <a:spcPct val="150000"/>
              </a:lnSpc>
            </a:pPr>
            <a:r>
              <a:rPr lang="en-US" sz="2000" dirty="0">
                <a:latin typeface="SimSun" pitchFamily="2" charset="-122"/>
                <a:ea typeface="SimSun" pitchFamily="2" charset="-122"/>
              </a:rPr>
              <a:t> 		</a:t>
            </a:r>
            <a:r>
              <a:rPr lang="en-US" sz="2000" dirty="0" err="1">
                <a:latin typeface="SimSun" pitchFamily="2" charset="-122"/>
                <a:ea typeface="SimSun" pitchFamily="2" charset="-122"/>
              </a:rPr>
              <a:t>递推关系为</a:t>
            </a:r>
            <a:r>
              <a:rPr lang="en-US" sz="2000" i="1" dirty="0" err="1">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a:rPr>
              <a:t>= </a:t>
            </a:r>
            <a:r>
              <a:rPr lang="en-US" sz="2000" dirty="0">
                <a:latin typeface="Times New Roman" pitchFamily="18" charset="0"/>
                <a:cs typeface="Times New Roman" pitchFamily="18" charset="0"/>
              </a:rPr>
              <a:t>T(</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+T(</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/2</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 。</a:t>
            </a:r>
          </a:p>
          <a:p>
            <a:pPr>
              <a:lnSpc>
                <a:spcPct val="150000"/>
              </a:lnSpc>
            </a:pPr>
            <a:r>
              <a:rPr lang="en-US" altLang="ja-JP" sz="2000" dirty="0">
                <a:latin typeface="Times New Roman" pitchFamily="18" charset="0"/>
                <a:ea typeface="SimSun" pitchFamily="2" charset="-122"/>
                <a:cs typeface="Times New Roman" pitchFamily="18" charset="0"/>
              </a:rPr>
              <a:t>	</a:t>
            </a:r>
            <a:endParaRPr lang="en-US" altLang="zh-CN" sz="2000" dirty="0">
              <a:latin typeface="Times New Roman" pitchFamily="18" charset="0"/>
              <a:cs typeface="Times New Roman" pitchFamily="18" charset="0"/>
            </a:endParaRPr>
          </a:p>
          <a:p>
            <a:pPr>
              <a:lnSpc>
                <a:spcPct val="150000"/>
              </a:lnSpc>
            </a:pPr>
            <a:r>
              <a:rPr lang="en-US" sz="2000" dirty="0" err="1">
                <a:solidFill>
                  <a:srgbClr val="FF0000"/>
                </a:solidFill>
                <a:highlight>
                  <a:srgbClr val="00FFFF"/>
                </a:highlight>
                <a:latin typeface="Times New Roman" pitchFamily="18" charset="0"/>
                <a:ea typeface="SimSun" pitchFamily="2" charset="-122"/>
                <a:cs typeface="Times New Roman" pitchFamily="18" charset="0"/>
              </a:rPr>
              <a:t>平均情况</a:t>
            </a:r>
            <a:r>
              <a:rPr lang="en-US" sz="2000" dirty="0">
                <a:latin typeface="Times New Roman" pitchFamily="18" charset="0"/>
                <a:ea typeface="SimSun" pitchFamily="2" charset="-122"/>
                <a:cs typeface="Times New Roman" pitchFamily="18" charset="0"/>
              </a:rPr>
              <a:t>：	因</a:t>
            </a:r>
            <a:r>
              <a:rPr lang="zh-CN" altLang="en-US" sz="2000" dirty="0">
                <a:latin typeface="Times New Roman" pitchFamily="18" charset="0"/>
                <a:ea typeface="SimSun" pitchFamily="2" charset="-122"/>
                <a:cs typeface="Times New Roman" pitchFamily="18" charset="0"/>
              </a:rPr>
              <a:t>为</a:t>
            </a:r>
            <a:r>
              <a:rPr lang="en-US" sz="2000" dirty="0" err="1">
                <a:latin typeface="Times New Roman" pitchFamily="18" charset="0"/>
                <a:ea typeface="SimSun" pitchFamily="2" charset="-122"/>
                <a:cs typeface="Times New Roman" pitchFamily="18" charset="0"/>
              </a:rPr>
              <a:t>最好和最坏情况都是</a:t>
            </a:r>
            <a:r>
              <a:rPr lang="en-US" sz="2000" dirty="0">
                <a:latin typeface="Times New Roman" pitchFamily="18" charset="0"/>
                <a:cs typeface="Times New Roman" pitchFamily="18" charset="0"/>
                <a:sym typeface="Symbol"/>
              </a:rPr>
              <a:t> </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rPr>
              <a:t>lg</a:t>
            </a:r>
            <a:r>
              <a:rPr lang="en-US" sz="2000" i="1" dirty="0" err="1">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en-US" sz="2000" dirty="0">
                <a:latin typeface="Times New Roman" pitchFamily="18" charset="0"/>
                <a:ea typeface="SimSun" pitchFamily="2" charset="-122"/>
                <a:cs typeface="Times New Roman" pitchFamily="18" charset="0"/>
              </a:rPr>
              <a:t> </a:t>
            </a:r>
          </a:p>
          <a:p>
            <a:pPr>
              <a:lnSpc>
                <a:spcPct val="150000"/>
              </a:lnSpc>
            </a:pPr>
            <a:r>
              <a:rPr lang="en-US" sz="2000" dirty="0">
                <a:latin typeface="Times New Roman" pitchFamily="18" charset="0"/>
                <a:ea typeface="SimSun" pitchFamily="2" charset="-122"/>
                <a:cs typeface="Times New Roman" pitchFamily="18" charset="0"/>
              </a:rPr>
              <a:t> 		</a:t>
            </a:r>
            <a:r>
              <a:rPr lang="en-US" sz="2000" dirty="0" err="1">
                <a:latin typeface="Times New Roman" pitchFamily="18" charset="0"/>
                <a:ea typeface="SimSun" pitchFamily="2" charset="-122"/>
                <a:cs typeface="Times New Roman" pitchFamily="18" charset="0"/>
              </a:rPr>
              <a:t>平均情况也必定是</a:t>
            </a:r>
            <a:r>
              <a:rPr lang="en-US" sz="2000" dirty="0">
                <a:latin typeface="Times New Roman" pitchFamily="18" charset="0"/>
                <a:ea typeface="SimSun" pitchFamily="2" charset="-122"/>
                <a:cs typeface="Times New Roman" pitchFamily="18" charset="0"/>
              </a:rPr>
              <a:t> </a:t>
            </a:r>
            <a:r>
              <a:rPr lang="en-US" sz="2000" i="1" dirty="0">
                <a:latin typeface="Times New Roman" pitchFamily="18" charset="0"/>
                <a:cs typeface="Times New Roman" pitchFamily="18" charset="0"/>
              </a:rPr>
              <a:t>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dirty="0">
                <a:latin typeface="Times New Roman" pitchFamily="18" charset="0"/>
                <a:cs typeface="Times New Roman" pitchFamily="18" charset="0"/>
              </a:rPr>
              <a:t>) =  </a:t>
            </a:r>
            <a:r>
              <a:rPr lang="en-US" sz="2000" dirty="0">
                <a:latin typeface="Times New Roman" pitchFamily="18" charset="0"/>
                <a:cs typeface="Times New Roman" pitchFamily="18" charset="0"/>
                <a:sym typeface="Symbol"/>
              </a:rPr>
              <a:t></a:t>
            </a:r>
            <a:r>
              <a:rPr lang="en-US" sz="2000" dirty="0">
                <a:latin typeface="Times New Roman" pitchFamily="18" charset="0"/>
                <a:cs typeface="Times New Roman" pitchFamily="18" charset="0"/>
              </a:rPr>
              <a:t>(</a:t>
            </a:r>
            <a:r>
              <a:rPr lang="en-US" sz="2000" i="1" dirty="0" err="1">
                <a:latin typeface="Times New Roman" pitchFamily="18" charset="0"/>
                <a:cs typeface="Times New Roman" pitchFamily="18" charset="0"/>
              </a:rPr>
              <a:t>n</a:t>
            </a:r>
            <a:r>
              <a:rPr lang="en-US" sz="2000" dirty="0" err="1">
                <a:latin typeface="Times New Roman" pitchFamily="18" charset="0"/>
                <a:cs typeface="Times New Roman" pitchFamily="18" charset="0"/>
              </a:rPr>
              <a:t>lg</a:t>
            </a:r>
            <a:r>
              <a:rPr lang="en-US" sz="2000" i="1" dirty="0" err="1">
                <a:latin typeface="Times New Roman" pitchFamily="18" charset="0"/>
                <a:cs typeface="Times New Roman" pitchFamily="18" charset="0"/>
              </a:rPr>
              <a:t>n</a:t>
            </a:r>
            <a:r>
              <a:rPr lang="en-US"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p:txBody>
      </p:sp>
      <p:sp>
        <p:nvSpPr>
          <p:cNvPr id="4" name="灯片编号占位符 3">
            <a:extLst>
              <a:ext uri="{FF2B5EF4-FFF2-40B4-BE49-F238E27FC236}">
                <a16:creationId xmlns:a16="http://schemas.microsoft.com/office/drawing/2014/main" id="{F96BB0CA-4634-43D4-862A-EB8FAAE390BE}"/>
              </a:ext>
            </a:extLst>
          </p:cNvPr>
          <p:cNvSpPr>
            <a:spLocks noGrp="1"/>
          </p:cNvSpPr>
          <p:nvPr>
            <p:ph type="sldNum" sz="quarter" idx="12"/>
          </p:nvPr>
        </p:nvSpPr>
        <p:spPr/>
        <p:txBody>
          <a:bodyPr/>
          <a:lstStyle/>
          <a:p>
            <a:fld id="{C462427C-90CD-4661-B725-C3D658441D48}" type="slidenum">
              <a:rPr lang="en-US" smtClean="0"/>
              <a:t>24</a:t>
            </a:fld>
            <a:endParaRPr lang="en-US"/>
          </a:p>
        </p:txBody>
      </p:sp>
      <p:sp>
        <p:nvSpPr>
          <p:cNvPr id="2" name="对话气泡: 椭圆形 1">
            <a:extLst>
              <a:ext uri="{FF2B5EF4-FFF2-40B4-BE49-F238E27FC236}">
                <a16:creationId xmlns:a16="http://schemas.microsoft.com/office/drawing/2014/main" id="{13CF6D3E-410A-D7D3-3F9F-3D61873F6AD7}"/>
              </a:ext>
            </a:extLst>
          </p:cNvPr>
          <p:cNvSpPr/>
          <p:nvPr/>
        </p:nvSpPr>
        <p:spPr>
          <a:xfrm>
            <a:off x="6096000" y="1905000"/>
            <a:ext cx="2667000" cy="762000"/>
          </a:xfrm>
          <a:prstGeom prst="wedgeEllipseCallout">
            <a:avLst>
              <a:gd name="adj1" fmla="val -18996"/>
              <a:gd name="adj2" fmla="val 7535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600" dirty="0"/>
              <a:t>发生于短的序列的最大值小于长的序列的最小值</a:t>
            </a:r>
            <a:endParaRPr lang="en-US" sz="1600" dirty="0"/>
          </a:p>
        </p:txBody>
      </p:sp>
      <p:sp>
        <p:nvSpPr>
          <p:cNvPr id="6" name="文本框 5">
            <a:extLst>
              <a:ext uri="{FF2B5EF4-FFF2-40B4-BE49-F238E27FC236}">
                <a16:creationId xmlns:a16="http://schemas.microsoft.com/office/drawing/2014/main" id="{818D256F-BE1D-4331-9209-9634E1FCC71C}"/>
              </a:ext>
            </a:extLst>
          </p:cNvPr>
          <p:cNvSpPr txBox="1"/>
          <p:nvPr/>
        </p:nvSpPr>
        <p:spPr>
          <a:xfrm>
            <a:off x="5257800" y="48994"/>
            <a:ext cx="3733800" cy="646331"/>
          </a:xfrm>
          <a:prstGeom prst="rect">
            <a:avLst/>
          </a:prstGeom>
          <a:solidFill>
            <a:srgbClr val="FFC000"/>
          </a:solidFill>
        </p:spPr>
        <p:txBody>
          <a:bodyPr wrap="square">
            <a:spAutoFit/>
          </a:bodyPr>
          <a:lstStyle/>
          <a:p>
            <a:r>
              <a:rPr lang="zh-CN" altLang="en-US" dirty="0"/>
              <a:t>但是，直接利用主方法可以得到的复杂度，我们无法知道暗含的系数</a:t>
            </a:r>
          </a:p>
        </p:txBody>
      </p:sp>
      <p:cxnSp>
        <p:nvCxnSpPr>
          <p:cNvPr id="8" name="直接箭头连接符 7">
            <a:extLst>
              <a:ext uri="{FF2B5EF4-FFF2-40B4-BE49-F238E27FC236}">
                <a16:creationId xmlns:a16="http://schemas.microsoft.com/office/drawing/2014/main" id="{661DCFAC-1A42-40E0-A35C-476B98E04561}"/>
              </a:ext>
            </a:extLst>
          </p:cNvPr>
          <p:cNvCxnSpPr/>
          <p:nvPr/>
        </p:nvCxnSpPr>
        <p:spPr>
          <a:xfrm>
            <a:off x="7315200" y="695325"/>
            <a:ext cx="1066800" cy="676275"/>
          </a:xfrm>
          <a:prstGeom prst="straightConnector1">
            <a:avLst/>
          </a:prstGeom>
          <a:ln w="349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4426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归并排序的优缺点</a:t>
            </a:r>
            <a:endParaRPr lang="en-US" sz="2800" dirty="0"/>
          </a:p>
        </p:txBody>
      </p:sp>
      <p:sp>
        <p:nvSpPr>
          <p:cNvPr id="5" name="TextBox 4"/>
          <p:cNvSpPr txBox="1"/>
          <p:nvPr/>
        </p:nvSpPr>
        <p:spPr>
          <a:xfrm>
            <a:off x="838200" y="1447800"/>
            <a:ext cx="7772400" cy="3636573"/>
          </a:xfrm>
          <a:prstGeom prst="rect">
            <a:avLst/>
          </a:prstGeom>
          <a:noFill/>
        </p:spPr>
        <p:txBody>
          <a:bodyPr wrap="square" rtlCol="0">
            <a:spAutoFit/>
          </a:bodyPr>
          <a:lstStyle/>
          <a:p>
            <a:pPr marL="285750" indent="-285750">
              <a:buFont typeface="Symbol" pitchFamily="18" charset="2"/>
              <a:buChar char="·"/>
            </a:pPr>
            <a:r>
              <a:rPr lang="zh-CN" altLang="en-US" sz="2000" b="1" dirty="0">
                <a:solidFill>
                  <a:srgbClr val="FF0000"/>
                </a:solidFill>
                <a:latin typeface="SimSun" pitchFamily="2" charset="-122"/>
                <a:ea typeface="SimSun" pitchFamily="2" charset="-122"/>
                <a:sym typeface="Symbol"/>
              </a:rPr>
              <a:t>优点</a:t>
            </a:r>
            <a:r>
              <a:rPr lang="zh-CN" altLang="en-US" sz="2000" dirty="0">
                <a:latin typeface="SimSun" pitchFamily="2" charset="-122"/>
                <a:ea typeface="SimSun" pitchFamily="2" charset="-122"/>
                <a:sym typeface="Symbol"/>
              </a:rPr>
              <a:t>：</a:t>
            </a:r>
            <a:endParaRPr lang="en-US" altLang="zh-CN" sz="2000" dirty="0">
              <a:latin typeface="SimSun" pitchFamily="2" charset="-122"/>
              <a:ea typeface="SimSun" pitchFamily="2" charset="-122"/>
              <a:sym typeface="Symbol"/>
            </a:endParaRPr>
          </a:p>
          <a:p>
            <a:pPr marL="742950" lvl="1" indent="-285750">
              <a:lnSpc>
                <a:spcPct val="150000"/>
              </a:lnSpc>
              <a:spcBef>
                <a:spcPts val="600"/>
              </a:spcBef>
              <a:buFont typeface="Arial" panose="020B0604020202020204" pitchFamily="34" charset="0"/>
              <a:buChar char="•"/>
            </a:pPr>
            <a:r>
              <a:rPr lang="zh-CN" altLang="en-US" sz="2000" dirty="0">
                <a:latin typeface="SimSun" pitchFamily="2" charset="-122"/>
                <a:ea typeface="SimSun" pitchFamily="2" charset="-122"/>
                <a:sym typeface="Symbol"/>
              </a:rPr>
              <a:t>无论最坏情况还是平均情况，</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归并算法的时间复杂度都是</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sym typeface="Symbol"/>
              </a:rPr>
              <a:t>最好的</a:t>
            </a:r>
            <a:r>
              <a:rPr lang="en-US" altLang="zh-CN" sz="2000" dirty="0">
                <a:effectLst>
                  <a:outerShdw blurRad="38100" dist="38100" dir="2700000" algn="tl">
                    <a:srgbClr val="C0C0C0"/>
                  </a:outerShdw>
                </a:effectLst>
                <a:latin typeface="华文细黑" pitchFamily="2" charset="-122"/>
                <a:ea typeface="华文细黑" pitchFamily="2" charset="-122"/>
                <a:sym typeface="Symbol"/>
              </a:rPr>
              <a:t>【</a:t>
            </a:r>
            <a:r>
              <a:rPr lang="zh-CN" altLang="en-US" sz="2000" dirty="0">
                <a:effectLst>
                  <a:outerShdw blurRad="38100" dist="38100" dir="2700000" algn="tl">
                    <a:srgbClr val="C0C0C0"/>
                  </a:outerShdw>
                </a:effectLst>
                <a:latin typeface="华文细黑" pitchFamily="2" charset="-122"/>
                <a:ea typeface="华文细黑" pitchFamily="2" charset="-122"/>
                <a:sym typeface="Symbol"/>
              </a:rPr>
              <a:t>且</a:t>
            </a:r>
            <a:r>
              <a:rPr lang="en-US" altLang="zh-CN" sz="2000" dirty="0">
                <a:effectLst>
                  <a:outerShdw blurRad="38100" dist="38100" dir="2700000" algn="tl">
                    <a:srgbClr val="C0C0C0"/>
                  </a:outerShdw>
                </a:effectLst>
                <a:latin typeface="Times" panose="02020603050405020304" pitchFamily="18" charset="0"/>
                <a:ea typeface="华文细黑" pitchFamily="2" charset="-122"/>
                <a:sym typeface="Symbol"/>
              </a:rPr>
              <a:t>O(</a:t>
            </a:r>
            <a:r>
              <a:rPr lang="en-US" altLang="zh-CN" sz="2000" i="1" dirty="0" err="1">
                <a:effectLst>
                  <a:outerShdw blurRad="38100" dist="38100" dir="2700000" algn="tl">
                    <a:srgbClr val="C0C0C0"/>
                  </a:outerShdw>
                </a:effectLst>
                <a:latin typeface="Times" panose="02020603050405020304" pitchFamily="18" charset="0"/>
                <a:ea typeface="华文细黑" pitchFamily="2" charset="-122"/>
                <a:sym typeface="Symbol"/>
              </a:rPr>
              <a:t>n</a:t>
            </a:r>
            <a:r>
              <a:rPr lang="en-US" altLang="zh-CN" sz="2000" dirty="0" err="1">
                <a:effectLst>
                  <a:outerShdw blurRad="38100" dist="38100" dir="2700000" algn="tl">
                    <a:srgbClr val="C0C0C0"/>
                  </a:outerShdw>
                </a:effectLst>
                <a:latin typeface="Times" panose="02020603050405020304" pitchFamily="18" charset="0"/>
                <a:ea typeface="华文细黑" pitchFamily="2" charset="-122"/>
                <a:sym typeface="Symbol"/>
              </a:rPr>
              <a:t>log</a:t>
            </a:r>
            <a:r>
              <a:rPr lang="en-US" altLang="zh-CN" sz="2000" i="1" dirty="0" err="1">
                <a:effectLst>
                  <a:outerShdw blurRad="38100" dist="38100" dir="2700000" algn="tl">
                    <a:srgbClr val="C0C0C0"/>
                  </a:outerShdw>
                </a:effectLst>
                <a:latin typeface="Times" panose="02020603050405020304" pitchFamily="18" charset="0"/>
                <a:ea typeface="华文细黑" pitchFamily="2" charset="-122"/>
                <a:sym typeface="Symbol"/>
              </a:rPr>
              <a:t>n</a:t>
            </a:r>
            <a:r>
              <a:rPr lang="en-US" altLang="zh-CN" sz="2000" dirty="0">
                <a:effectLst>
                  <a:outerShdw blurRad="38100" dist="38100" dir="2700000" algn="tl">
                    <a:srgbClr val="C0C0C0"/>
                  </a:outerShdw>
                </a:effectLst>
                <a:latin typeface="Times" panose="02020603050405020304" pitchFamily="18" charset="0"/>
                <a:ea typeface="华文细黑" pitchFamily="2" charset="-122"/>
                <a:sym typeface="Symbol"/>
              </a:rPr>
              <a:t>)</a:t>
            </a:r>
            <a:r>
              <a:rPr lang="zh-CN" altLang="en-US" sz="2000" dirty="0">
                <a:effectLst>
                  <a:outerShdw blurRad="38100" dist="38100" dir="2700000" algn="tl">
                    <a:srgbClr val="C0C0C0"/>
                  </a:outerShdw>
                </a:effectLst>
                <a:latin typeface="华文细黑" pitchFamily="2" charset="-122"/>
                <a:ea typeface="华文细黑" pitchFamily="2" charset="-122"/>
                <a:sym typeface="Symbol"/>
              </a:rPr>
              <a:t>中暗含的系数为</a:t>
            </a:r>
            <a:r>
              <a:rPr lang="en-US" altLang="zh-CN" sz="2000" dirty="0">
                <a:effectLst>
                  <a:outerShdw blurRad="38100" dist="38100" dir="2700000" algn="tl">
                    <a:srgbClr val="C0C0C0"/>
                  </a:outerShdw>
                </a:effectLst>
                <a:latin typeface="华文细黑" pitchFamily="2" charset="-122"/>
                <a:ea typeface="华文细黑" pitchFamily="2" charset="-122"/>
                <a:sym typeface="Symbol"/>
              </a:rPr>
              <a:t>1】</a:t>
            </a:r>
            <a:r>
              <a:rPr lang="zh-CN" altLang="en-US" sz="2000" dirty="0">
                <a:latin typeface="SimSun" pitchFamily="2" charset="-122"/>
                <a:ea typeface="SimSun" pitchFamily="2" charset="-122"/>
                <a:sym typeface="Symbol"/>
              </a:rPr>
              <a:t>。</a:t>
            </a:r>
            <a:endParaRPr lang="en-US" altLang="zh-CN" sz="2000" dirty="0">
              <a:latin typeface="SimSun" pitchFamily="2" charset="-122"/>
              <a:ea typeface="SimSun" pitchFamily="2" charset="-122"/>
              <a:sym typeface="Symbol"/>
            </a:endParaRPr>
          </a:p>
          <a:p>
            <a:pPr marL="742950" lvl="1" indent="-285750">
              <a:lnSpc>
                <a:spcPct val="150000"/>
              </a:lnSpc>
              <a:buFont typeface="Arial" panose="020B0604020202020204" pitchFamily="34" charset="0"/>
              <a:buChar char="•"/>
            </a:pPr>
            <a:r>
              <a:rPr lang="zh-CN" altLang="en-US" sz="2000" dirty="0">
                <a:latin typeface="SimSun" pitchFamily="2" charset="-122"/>
                <a:ea typeface="SimSun" pitchFamily="2" charset="-122"/>
                <a:sym typeface="Symbol"/>
              </a:rPr>
              <a:t>稳定排序</a:t>
            </a:r>
            <a:endParaRPr lang="en-US" sz="2000" dirty="0">
              <a:latin typeface="SimSun" pitchFamily="2" charset="-122"/>
              <a:ea typeface="SimSun" pitchFamily="2" charset="-122"/>
              <a:sym typeface="Symbol"/>
            </a:endParaRPr>
          </a:p>
          <a:p>
            <a:pPr marL="285750" indent="-285750">
              <a:lnSpc>
                <a:spcPct val="150000"/>
              </a:lnSpc>
              <a:buFont typeface="Symbol" pitchFamily="18" charset="2"/>
              <a:buChar char="·"/>
            </a:pPr>
            <a:r>
              <a:rPr lang="zh-CN" altLang="en-US" sz="2000" b="1" dirty="0">
                <a:solidFill>
                  <a:srgbClr val="FF0000"/>
                </a:solidFill>
                <a:latin typeface="SimSun" pitchFamily="2" charset="-122"/>
                <a:ea typeface="SimSun" pitchFamily="2" charset="-122"/>
                <a:sym typeface="Symbol"/>
              </a:rPr>
              <a:t>缺点</a:t>
            </a:r>
            <a:r>
              <a:rPr lang="zh-CN" altLang="en-US" sz="2000" dirty="0">
                <a:latin typeface="SimSun" pitchFamily="2" charset="-122"/>
                <a:ea typeface="SimSun" pitchFamily="2" charset="-122"/>
                <a:sym typeface="Symbol"/>
              </a:rPr>
              <a:t>：</a:t>
            </a:r>
            <a:endParaRPr lang="en-US" altLang="zh-CN" sz="2000" dirty="0">
              <a:latin typeface="SimSun" pitchFamily="2" charset="-122"/>
              <a:ea typeface="SimSun" pitchFamily="2" charset="-122"/>
              <a:sym typeface="Symbol"/>
            </a:endParaRPr>
          </a:p>
          <a:p>
            <a:pPr marL="742950" lvl="1" indent="-285750">
              <a:lnSpc>
                <a:spcPct val="150000"/>
              </a:lnSpc>
              <a:buFont typeface="Arial" panose="020B0604020202020204" pitchFamily="34" charset="0"/>
              <a:buChar char="•"/>
            </a:pPr>
            <a:r>
              <a:rPr lang="zh-CN" altLang="en-US" sz="2000" dirty="0">
                <a:latin typeface="SimSun" pitchFamily="2" charset="-122"/>
                <a:ea typeface="SimSun" pitchFamily="2" charset="-122"/>
                <a:sym typeface="Symbol"/>
              </a:rPr>
              <a:t>不是就地排序，需要额外</a:t>
            </a:r>
            <a:r>
              <a:rPr lang="zh-CN" altLang="en-US" sz="2000" dirty="0">
                <a:latin typeface="SimSun" pitchFamily="2" charset="-122"/>
                <a:ea typeface="SimSun" pitchFamily="2" charset="-122"/>
                <a:sym typeface="Symbol" panose="05050102010706020507" pitchFamily="18" charset="2"/>
              </a:rPr>
              <a:t></a:t>
            </a:r>
            <a:r>
              <a:rPr lang="en-US" altLang="zh-CN" sz="2000" dirty="0">
                <a:latin typeface="SimSun" pitchFamily="2" charset="-122"/>
                <a:ea typeface="SimSun" pitchFamily="2" charset="-122"/>
                <a:sym typeface="Symbol" panose="05050102010706020507" pitchFamily="18" charset="2"/>
              </a:rPr>
              <a:t>(</a:t>
            </a:r>
            <a:r>
              <a:rPr lang="en-US" altLang="zh-CN" sz="2000" i="1" dirty="0">
                <a:latin typeface="Times" panose="02020603050405020304" pitchFamily="18" charset="0"/>
                <a:ea typeface="SimSun" pitchFamily="2" charset="-122"/>
                <a:sym typeface="Symbol" panose="05050102010706020507" pitchFamily="18" charset="2"/>
              </a:rPr>
              <a:t>n</a:t>
            </a:r>
            <a:r>
              <a:rPr lang="en-US" altLang="zh-CN" sz="2000" dirty="0">
                <a:latin typeface="SimSun" pitchFamily="2" charset="-122"/>
                <a:ea typeface="SimSun" pitchFamily="2" charset="-122"/>
                <a:sym typeface="Symbol" panose="05050102010706020507" pitchFamily="18" charset="2"/>
              </a:rPr>
              <a:t>)</a:t>
            </a:r>
            <a:r>
              <a:rPr lang="zh-CN" altLang="en-US" sz="2000" dirty="0">
                <a:latin typeface="SimSun" pitchFamily="2" charset="-122"/>
                <a:ea typeface="SimSun" pitchFamily="2" charset="-122"/>
                <a:sym typeface="Symbol" panose="05050102010706020507" pitchFamily="18" charset="2"/>
              </a:rPr>
              <a:t>的存储单元</a:t>
            </a:r>
            <a:r>
              <a:rPr lang="en-US" altLang="zh-CN" sz="2000" dirty="0">
                <a:latin typeface="SimSun" pitchFamily="2" charset="-122"/>
                <a:ea typeface="SimSun" pitchFamily="2" charset="-122"/>
                <a:sym typeface="Symbol" panose="05050102010706020507" pitchFamily="18" charset="2"/>
              </a:rPr>
              <a:t>. </a:t>
            </a:r>
            <a:r>
              <a:rPr lang="zh-CN" altLang="en-US" sz="2000" dirty="0">
                <a:latin typeface="SimSun" pitchFamily="2" charset="-122"/>
                <a:ea typeface="SimSun" pitchFamily="2" charset="-122"/>
                <a:sym typeface="Symbol" panose="05050102010706020507" pitchFamily="18" charset="2"/>
              </a:rPr>
              <a:t>当</a:t>
            </a:r>
            <a:r>
              <a:rPr lang="en-US" altLang="zh-CN" sz="2000" i="1" dirty="0">
                <a:latin typeface="Times" panose="02020603050405020304" pitchFamily="18" charset="0"/>
                <a:ea typeface="SimSun" pitchFamily="2" charset="-122"/>
                <a:sym typeface="Symbol" panose="05050102010706020507" pitchFamily="18" charset="2"/>
              </a:rPr>
              <a:t>n</a:t>
            </a:r>
            <a:r>
              <a:rPr lang="zh-CN" altLang="en-US" sz="2000" dirty="0">
                <a:latin typeface="SimSun" pitchFamily="2" charset="-122"/>
                <a:ea typeface="SimSun" pitchFamily="2" charset="-122"/>
                <a:sym typeface="Symbol" panose="05050102010706020507" pitchFamily="18" charset="2"/>
              </a:rPr>
              <a:t>很大时，这将是一个很大的开销；另外，当</a:t>
            </a:r>
            <a:r>
              <a:rPr lang="en-US" altLang="zh-CN" sz="2000" i="1" dirty="0">
                <a:latin typeface="Times" panose="02020603050405020304" pitchFamily="18" charset="0"/>
                <a:ea typeface="SimSun" pitchFamily="2" charset="-122"/>
                <a:sym typeface="Symbol" panose="05050102010706020507" pitchFamily="18" charset="2"/>
              </a:rPr>
              <a:t>n</a:t>
            </a:r>
            <a:r>
              <a:rPr lang="zh-CN" altLang="en-US" sz="2000" dirty="0">
                <a:latin typeface="SimSun" pitchFamily="2" charset="-122"/>
                <a:ea typeface="SimSun" pitchFamily="2" charset="-122"/>
                <a:sym typeface="Symbol" panose="05050102010706020507" pitchFamily="18" charset="2"/>
              </a:rPr>
              <a:t>很大时，递归所需的堆栈开销也会上升。</a:t>
            </a:r>
            <a:endParaRPr lang="en-US" sz="2000" dirty="0">
              <a:latin typeface="SimSun" pitchFamily="2" charset="-122"/>
              <a:ea typeface="SimSun" pitchFamily="2" charset="-122"/>
              <a:sym typeface="Symbol"/>
            </a:endParaRPr>
          </a:p>
        </p:txBody>
      </p:sp>
      <p:sp>
        <p:nvSpPr>
          <p:cNvPr id="4" name="灯片编号占位符 3">
            <a:extLst>
              <a:ext uri="{FF2B5EF4-FFF2-40B4-BE49-F238E27FC236}">
                <a16:creationId xmlns:a16="http://schemas.microsoft.com/office/drawing/2014/main" id="{33A10E83-204C-4A0E-B4B3-86D5D8FB82A3}"/>
              </a:ext>
            </a:extLst>
          </p:cNvPr>
          <p:cNvSpPr>
            <a:spLocks noGrp="1"/>
          </p:cNvSpPr>
          <p:nvPr>
            <p:ph type="sldNum" sz="quarter" idx="12"/>
          </p:nvPr>
        </p:nvSpPr>
        <p:spPr/>
        <p:txBody>
          <a:bodyPr/>
          <a:lstStyle/>
          <a:p>
            <a:fld id="{C462427C-90CD-4661-B725-C3D658441D48}" type="slidenum">
              <a:rPr lang="en-US" smtClean="0"/>
              <a:t>25</a:t>
            </a:fld>
            <a:endParaRPr lang="en-US"/>
          </a:p>
        </p:txBody>
      </p:sp>
    </p:spTree>
    <p:extLst>
      <p:ext uri="{BB962C8B-B14F-4D97-AF65-F5344CB8AC3E}">
        <p14:creationId xmlns:p14="http://schemas.microsoft.com/office/powerpoint/2010/main" val="30398623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595506"/>
          </a:xfrm>
        </p:spPr>
        <p:txBody>
          <a:bodyPr>
            <a:normAutofit/>
          </a:bodyPr>
          <a:lstStyle/>
          <a:p>
            <a:pPr algn="l"/>
            <a:r>
              <a:rPr lang="en-US" altLang="zh-CN" sz="2800" b="1" dirty="0">
                <a:latin typeface="Times New Roman" pitchFamily="18" charset="0"/>
                <a:cs typeface="Times New Roman" pitchFamily="18" charset="0"/>
              </a:rPr>
              <a:t>3.4</a:t>
            </a:r>
            <a:r>
              <a:rPr lang="en-US" altLang="zh-CN" sz="2800" dirty="0">
                <a:latin typeface="Times New Roman" pitchFamily="18" charset="0"/>
                <a:cs typeface="Times New Roman" pitchFamily="18" charset="0"/>
              </a:rPr>
              <a:t>	</a:t>
            </a:r>
            <a:r>
              <a:rPr lang="zh-CN" altLang="en-US" sz="2800" b="1" dirty="0"/>
              <a:t>快速排序</a:t>
            </a:r>
            <a:r>
              <a:rPr lang="en-US" sz="2800" b="1" dirty="0">
                <a:latin typeface="Times New Roman" pitchFamily="18" charset="0"/>
                <a:cs typeface="Times New Roman" pitchFamily="18" charset="0"/>
              </a:rPr>
              <a:t>(Quick Sort)</a:t>
            </a: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0" name="文本框 9">
            <a:extLst>
              <a:ext uri="{FF2B5EF4-FFF2-40B4-BE49-F238E27FC236}">
                <a16:creationId xmlns:a16="http://schemas.microsoft.com/office/drawing/2014/main" id="{12E0CD6B-FB80-43F4-BBAC-2639E42E94A1}"/>
              </a:ext>
            </a:extLst>
          </p:cNvPr>
          <p:cNvSpPr txBox="1"/>
          <p:nvPr/>
        </p:nvSpPr>
        <p:spPr>
          <a:xfrm>
            <a:off x="980364" y="4409207"/>
            <a:ext cx="6030035" cy="1554272"/>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zh-CN" altLang="en-US" sz="2000" dirty="0"/>
              <a:t>与归并排序一样，快速排序也采用了分治策略</a:t>
            </a:r>
            <a:endParaRPr lang="en-US" altLang="zh-CN" sz="2000" dirty="0"/>
          </a:p>
          <a:p>
            <a:pPr>
              <a:spcBef>
                <a:spcPts val="600"/>
              </a:spcBef>
            </a:pPr>
            <a:r>
              <a:rPr lang="en-US" altLang="zh-CN" sz="2000" dirty="0"/>
              <a:t>     </a:t>
            </a:r>
            <a:r>
              <a:rPr lang="zh-CN" altLang="en-US" sz="2000" dirty="0"/>
              <a:t>但是</a:t>
            </a:r>
            <a:endParaRPr lang="en-US" altLang="zh-CN" sz="2000" dirty="0"/>
          </a:p>
          <a:p>
            <a:pPr marL="742950" lvl="1" indent="-285750">
              <a:spcBef>
                <a:spcPts val="600"/>
              </a:spcBef>
              <a:buFont typeface="Arial" panose="020B0604020202020204" pitchFamily="34" charset="0"/>
              <a:buChar char="•"/>
            </a:pPr>
            <a:r>
              <a:rPr lang="zh-CN" altLang="en-US" sz="2000" dirty="0"/>
              <a:t>归并排序采用了</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基于</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rPr>
              <a:t>中点</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的分治策略</a:t>
            </a:r>
            <a:r>
              <a:rPr lang="zh-CN" altLang="en-US" sz="2000" dirty="0"/>
              <a:t>；</a:t>
            </a:r>
            <a:endParaRPr lang="en-US" altLang="zh-CN" sz="2000" dirty="0"/>
          </a:p>
          <a:p>
            <a:pPr marL="742950" lvl="1" indent="-285750">
              <a:spcBef>
                <a:spcPts val="600"/>
              </a:spcBef>
              <a:buFont typeface="Arial" panose="020B0604020202020204" pitchFamily="34" charset="0"/>
              <a:buChar char="•"/>
            </a:pPr>
            <a:r>
              <a:rPr lang="zh-CN" altLang="en-US" sz="2000" dirty="0"/>
              <a:t>快速排序采用了</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基于</a:t>
            </a:r>
            <a:r>
              <a:rPr lang="zh-CN" altLang="en-US" sz="2000" dirty="0">
                <a:solidFill>
                  <a:srgbClr val="0000FF"/>
                </a:solidFill>
                <a:effectLst>
                  <a:outerShdw blurRad="38100" dist="38100" dir="2700000" algn="tl">
                    <a:srgbClr val="C0C0C0"/>
                  </a:outerShdw>
                </a:effectLst>
                <a:highlight>
                  <a:srgbClr val="FFFF00"/>
                </a:highlight>
                <a:latin typeface="华文细黑" pitchFamily="2" charset="-122"/>
                <a:ea typeface="华文细黑" pitchFamily="2" charset="-122"/>
              </a:rPr>
              <a:t>数值</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的分治策略</a:t>
            </a:r>
            <a:r>
              <a:rPr lang="en-US" altLang="zh-CN" sz="2000" dirty="0"/>
              <a:t>.</a:t>
            </a:r>
            <a:endParaRPr lang="en-US" sz="2000" dirty="0"/>
          </a:p>
        </p:txBody>
      </p:sp>
      <p:sp>
        <p:nvSpPr>
          <p:cNvPr id="11" name="矩形 10">
            <a:extLst>
              <a:ext uri="{FF2B5EF4-FFF2-40B4-BE49-F238E27FC236}">
                <a16:creationId xmlns:a16="http://schemas.microsoft.com/office/drawing/2014/main" id="{8EACB45E-B9DA-407B-A631-4C5525B4A6D4}"/>
              </a:ext>
            </a:extLst>
          </p:cNvPr>
          <p:cNvSpPr/>
          <p:nvPr/>
        </p:nvSpPr>
        <p:spPr>
          <a:xfrm>
            <a:off x="980365" y="1602404"/>
            <a:ext cx="7391400" cy="2809615"/>
          </a:xfrm>
          <a:prstGeom prst="rect">
            <a:avLst/>
          </a:prstGeom>
        </p:spPr>
        <p:txBody>
          <a:bodyPr wrap="square">
            <a:spAutoFit/>
          </a:bodyPr>
          <a:lstStyle/>
          <a:p>
            <a:pPr marL="285750" indent="-285750">
              <a:lnSpc>
                <a:spcPct val="150000"/>
              </a:lnSpc>
              <a:buFont typeface="Arial" panose="020B0604020202020204" pitchFamily="34" charset="0"/>
              <a:buChar char="•"/>
            </a:pPr>
            <a:r>
              <a:rPr lang="zh-CN" altLang="en-US" sz="2000" dirty="0"/>
              <a:t>快速排序也是一种排序算法，对包含</a:t>
            </a:r>
            <a:r>
              <a:rPr lang="en-US" altLang="zh-CN" sz="2000" i="1" dirty="0"/>
              <a:t>n</a:t>
            </a:r>
            <a:r>
              <a:rPr lang="zh-CN" altLang="en-US" sz="2000" dirty="0"/>
              <a:t>个数的输入数组，其最坏情况运行时间为</a:t>
            </a:r>
            <a:r>
              <a:rPr lang="zh-CN" altLang="en-US" sz="2000" dirty="0">
                <a:sym typeface="Symbol" panose="05050102010706020507" pitchFamily="18" charset="2"/>
              </a:rPr>
              <a:t></a:t>
            </a:r>
            <a:r>
              <a:rPr lang="en-US" altLang="zh-CN" sz="2000" dirty="0">
                <a:sym typeface="Symbol" panose="05050102010706020507" pitchFamily="18" charset="2"/>
              </a:rPr>
              <a:t>(</a:t>
            </a:r>
            <a:r>
              <a:rPr lang="en-US" altLang="zh-CN" sz="2000" i="1" dirty="0">
                <a:sym typeface="Symbol" panose="05050102010706020507" pitchFamily="18" charset="2"/>
              </a:rPr>
              <a:t>n</a:t>
            </a:r>
            <a:r>
              <a:rPr lang="en-US" altLang="zh-CN" sz="2800" baseline="20000" dirty="0">
                <a:sym typeface="Symbol" panose="05050102010706020507" pitchFamily="18" charset="2"/>
              </a:rPr>
              <a:t>2</a:t>
            </a:r>
            <a:r>
              <a:rPr lang="en-US" altLang="zh-CN" sz="2000" dirty="0">
                <a:sym typeface="Symbol" panose="05050102010706020507" pitchFamily="18" charset="2"/>
              </a:rPr>
              <a:t>)</a:t>
            </a:r>
            <a:r>
              <a:rPr lang="zh-CN" altLang="en-US" sz="2000" dirty="0">
                <a:sym typeface="Symbol" panose="05050102010706020507" pitchFamily="18" charset="2"/>
              </a:rPr>
              <a:t>。虽然这一最坏情况比较差，但快速排序通常是实际排序应用中最好的选择，这是因为其平均性能相当好：其期望平均时间为</a:t>
            </a:r>
            <a:r>
              <a:rPr lang="en-US" altLang="zh-CN" sz="2000" dirty="0">
                <a:sym typeface="Symbol" panose="05050102010706020507" pitchFamily="18" charset="2"/>
              </a:rPr>
              <a:t>(</a:t>
            </a:r>
            <a:r>
              <a:rPr lang="en-US" altLang="zh-CN" sz="2000" i="1" dirty="0" err="1">
                <a:sym typeface="Symbol" panose="05050102010706020507" pitchFamily="18" charset="2"/>
              </a:rPr>
              <a:t>n</a:t>
            </a:r>
            <a:r>
              <a:rPr lang="en-US" altLang="zh-CN" sz="2000" dirty="0" err="1">
                <a:sym typeface="Symbol" panose="05050102010706020507" pitchFamily="18" charset="2"/>
              </a:rPr>
              <a:t>lg</a:t>
            </a:r>
            <a:r>
              <a:rPr lang="en-US" altLang="zh-CN" sz="2000" i="1" dirty="0" err="1">
                <a:sym typeface="Symbol" panose="05050102010706020507" pitchFamily="18" charset="2"/>
              </a:rPr>
              <a:t>n</a:t>
            </a:r>
            <a:r>
              <a:rPr lang="en-US" altLang="zh-CN" sz="2000" dirty="0">
                <a:sym typeface="Symbol" panose="05050102010706020507" pitchFamily="18" charset="2"/>
              </a:rPr>
              <a:t>)</a:t>
            </a:r>
            <a:r>
              <a:rPr lang="zh-CN" altLang="en-US" sz="2000" dirty="0">
                <a:sym typeface="Symbol" panose="05050102010706020507" pitchFamily="18" charset="2"/>
              </a:rPr>
              <a:t>，且</a:t>
            </a:r>
            <a:r>
              <a:rPr lang="en-US" altLang="zh-CN" sz="2000" dirty="0">
                <a:sym typeface="Symbol" panose="05050102010706020507" pitchFamily="18" charset="2"/>
              </a:rPr>
              <a:t>(</a:t>
            </a:r>
            <a:r>
              <a:rPr lang="en-US" altLang="zh-CN" sz="2000" i="1" dirty="0" err="1">
                <a:sym typeface="Symbol" panose="05050102010706020507" pitchFamily="18" charset="2"/>
              </a:rPr>
              <a:t>n</a:t>
            </a:r>
            <a:r>
              <a:rPr lang="en-US" altLang="zh-CN" sz="2000" dirty="0" err="1">
                <a:sym typeface="Symbol" panose="05050102010706020507" pitchFamily="18" charset="2"/>
              </a:rPr>
              <a:t>lg</a:t>
            </a:r>
            <a:r>
              <a:rPr lang="en-US" altLang="zh-CN" sz="2000" i="1" dirty="0" err="1">
                <a:sym typeface="Symbol" panose="05050102010706020507" pitchFamily="18" charset="2"/>
              </a:rPr>
              <a:t>n</a:t>
            </a:r>
            <a:r>
              <a:rPr lang="en-US" altLang="zh-CN" sz="2000" dirty="0">
                <a:sym typeface="Symbol" panose="05050102010706020507" pitchFamily="18" charset="2"/>
              </a:rPr>
              <a:t>)</a:t>
            </a:r>
            <a:r>
              <a:rPr lang="zh-CN" altLang="en-US" sz="2000" dirty="0">
                <a:sym typeface="Symbol" panose="05050102010706020507" pitchFamily="18" charset="2"/>
              </a:rPr>
              <a:t>记号中隐含的常数因子很小，为</a:t>
            </a:r>
            <a:r>
              <a:rPr lang="en-US" altLang="zh-CN" sz="2000" dirty="0">
                <a:sym typeface="Symbol" panose="05050102010706020507" pitchFamily="18" charset="2"/>
              </a:rPr>
              <a:t>1.39</a:t>
            </a:r>
            <a:r>
              <a:rPr lang="zh-CN" altLang="en-US" sz="2000" dirty="0">
                <a:sym typeface="Symbol" panose="05050102010706020507" pitchFamily="18" charset="2"/>
              </a:rPr>
              <a:t>。另外，它还能够展开就地排序，在虚拟环境下也能很好地工作。</a:t>
            </a:r>
            <a:endParaRPr lang="en-US" sz="2000" dirty="0"/>
          </a:p>
        </p:txBody>
      </p:sp>
      <p:sp>
        <p:nvSpPr>
          <p:cNvPr id="4" name="灯片编号占位符 3">
            <a:extLst>
              <a:ext uri="{FF2B5EF4-FFF2-40B4-BE49-F238E27FC236}">
                <a16:creationId xmlns:a16="http://schemas.microsoft.com/office/drawing/2014/main" id="{1E12D4FF-5105-4DEA-AC88-45AEE3F20E79}"/>
              </a:ext>
            </a:extLst>
          </p:cNvPr>
          <p:cNvSpPr>
            <a:spLocks noGrp="1"/>
          </p:cNvSpPr>
          <p:nvPr>
            <p:ph type="sldNum" sz="quarter" idx="12"/>
          </p:nvPr>
        </p:nvSpPr>
        <p:spPr/>
        <p:txBody>
          <a:bodyPr/>
          <a:lstStyle/>
          <a:p>
            <a:fld id="{C462427C-90CD-4661-B725-C3D658441D48}" type="slidenum">
              <a:rPr lang="en-US" smtClean="0"/>
              <a:t>26</a:t>
            </a:fld>
            <a:endParaRPr lang="en-US"/>
          </a:p>
        </p:txBody>
      </p:sp>
      <p:sp>
        <p:nvSpPr>
          <p:cNvPr id="3" name="文本框 2">
            <a:extLst>
              <a:ext uri="{FF2B5EF4-FFF2-40B4-BE49-F238E27FC236}">
                <a16:creationId xmlns:a16="http://schemas.microsoft.com/office/drawing/2014/main" id="{DE4AFC11-AD77-8522-8C6C-C673F5696BE6}"/>
              </a:ext>
            </a:extLst>
          </p:cNvPr>
          <p:cNvSpPr txBox="1"/>
          <p:nvPr/>
        </p:nvSpPr>
        <p:spPr>
          <a:xfrm>
            <a:off x="-76200" y="-24493"/>
            <a:ext cx="1467068" cy="400110"/>
          </a:xfrm>
          <a:prstGeom prst="rect">
            <a:avLst/>
          </a:prstGeom>
          <a:noFill/>
        </p:spPr>
        <p:txBody>
          <a:bodyPr wrap="none" rtlCol="0">
            <a:spAutoFit/>
          </a:bodyPr>
          <a:lstStyle/>
          <a:p>
            <a:r>
              <a:rPr lang="zh-CN" altLang="en-US" sz="2000" dirty="0">
                <a:highlight>
                  <a:srgbClr val="FFFF00"/>
                </a:highlight>
              </a:rPr>
              <a:t>分治法例四</a:t>
            </a:r>
            <a:endParaRPr lang="en-US" sz="2000" dirty="0">
              <a:highlight>
                <a:srgbClr val="FFFF00"/>
              </a:highlight>
            </a:endParaRPr>
          </a:p>
        </p:txBody>
      </p:sp>
    </p:spTree>
    <p:extLst>
      <p:ext uri="{BB962C8B-B14F-4D97-AF65-F5344CB8AC3E}">
        <p14:creationId xmlns:p14="http://schemas.microsoft.com/office/powerpoint/2010/main" val="17279279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09600"/>
            <a:ext cx="8229600" cy="595506"/>
          </a:xfrm>
        </p:spPr>
        <p:txBody>
          <a:bodyPr>
            <a:normAutofit/>
          </a:bodyPr>
          <a:lstStyle/>
          <a:p>
            <a:pPr algn="l"/>
            <a:r>
              <a:rPr lang="en-US" altLang="zh-CN" sz="2800" b="1" dirty="0">
                <a:latin typeface="Times New Roman" pitchFamily="18" charset="0"/>
                <a:cs typeface="Times New Roman" pitchFamily="18" charset="0"/>
              </a:rPr>
              <a:t>3.4</a:t>
            </a:r>
            <a:r>
              <a:rPr lang="en-US" altLang="zh-CN" sz="2800" dirty="0">
                <a:latin typeface="Times New Roman" pitchFamily="18" charset="0"/>
                <a:cs typeface="Times New Roman" pitchFamily="18" charset="0"/>
              </a:rPr>
              <a:t>	</a:t>
            </a:r>
            <a:r>
              <a:rPr lang="zh-CN" altLang="en-US" sz="2800" b="1" dirty="0"/>
              <a:t>快速排序</a:t>
            </a:r>
            <a:endParaRPr lang="en-US" sz="2800" b="1" dirty="0">
              <a:latin typeface="Times New Roman" pitchFamily="18" charset="0"/>
              <a:cs typeface="Times New Roman" pitchFamily="18" charset="0"/>
            </a:endParaRPr>
          </a:p>
        </p:txBody>
      </p:sp>
      <p:sp>
        <p:nvSpPr>
          <p:cNvPr id="4" name="TextBox 3"/>
          <p:cNvSpPr txBox="1"/>
          <p:nvPr/>
        </p:nvSpPr>
        <p:spPr>
          <a:xfrm>
            <a:off x="228600" y="1295400"/>
            <a:ext cx="8991600" cy="2031325"/>
          </a:xfrm>
          <a:prstGeom prst="rect">
            <a:avLst/>
          </a:prstGeom>
          <a:noFill/>
        </p:spPr>
        <p:txBody>
          <a:bodyPr wrap="square" rtlCol="0">
            <a:spAutoFit/>
          </a:bodyPr>
          <a:lstStyle/>
          <a:p>
            <a:pPr marL="463550" indent="-463550">
              <a:buFont typeface="Symbol" pitchFamily="18" charset="2"/>
              <a:buChar char="·"/>
            </a:pPr>
            <a:r>
              <a:rPr lang="en-US" dirty="0" err="1">
                <a:latin typeface="SimSun" pitchFamily="2" charset="-122"/>
                <a:ea typeface="SimSun" pitchFamily="2" charset="-122"/>
                <a:sym typeface="Symbol"/>
              </a:rPr>
              <a:t>取序列</a:t>
            </a:r>
            <a:r>
              <a:rPr lang="en-US" i="1" dirty="0">
                <a:latin typeface="Times New Roman" pitchFamily="18" charset="0"/>
                <a:ea typeface="SimSun" pitchFamily="2" charset="-122"/>
                <a:cs typeface="Times New Roman" pitchFamily="18" charset="0"/>
                <a:sym typeface="Symbol"/>
              </a:rPr>
              <a:t> A</a:t>
            </a:r>
            <a:r>
              <a:rPr lang="en-US" dirty="0">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sym typeface="Symbol"/>
              </a:rPr>
              <a:t>p</a:t>
            </a:r>
            <a:r>
              <a:rPr lang="en-US" dirty="0" err="1">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sym typeface="Symbol"/>
              </a:rPr>
              <a:t>r</a:t>
            </a:r>
            <a:r>
              <a:rPr lang="en-US" dirty="0">
                <a:latin typeface="Times New Roman" pitchFamily="18" charset="0"/>
                <a:ea typeface="SimSun" pitchFamily="2" charset="-122"/>
                <a:cs typeface="Times New Roman" pitchFamily="18" charset="0"/>
                <a:sym typeface="Symbol"/>
              </a:rPr>
              <a:t>] </a:t>
            </a:r>
            <a:r>
              <a:rPr lang="en-US" dirty="0" err="1">
                <a:latin typeface="SimSun" pitchFamily="2" charset="-122"/>
                <a:ea typeface="SimSun" pitchFamily="2" charset="-122"/>
                <a:sym typeface="Symbol"/>
              </a:rPr>
              <a:t>中一个数，例如</a:t>
            </a:r>
            <a:r>
              <a:rPr lang="en-US" i="1" dirty="0" err="1">
                <a:latin typeface="Times New Roman" pitchFamily="18" charset="0"/>
                <a:ea typeface="SimSun" pitchFamily="2" charset="-122"/>
                <a:cs typeface="Times New Roman" pitchFamily="18" charset="0"/>
                <a:sym typeface="Symbol"/>
              </a:rPr>
              <a:t>A</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r</a:t>
            </a:r>
            <a:r>
              <a:rPr lang="en-US" dirty="0">
                <a:latin typeface="Times New Roman" pitchFamily="18" charset="0"/>
                <a:ea typeface="SimSun" pitchFamily="2" charset="-122"/>
                <a:cs typeface="Times New Roman" pitchFamily="18" charset="0"/>
                <a:sym typeface="Symbol"/>
              </a:rPr>
              <a:t>]为</a:t>
            </a:r>
            <a:r>
              <a:rPr lang="zh-CN" altLang="en-US" dirty="0">
                <a:latin typeface="Times New Roman" pitchFamily="18" charset="0"/>
                <a:ea typeface="SimSun" pitchFamily="2" charset="-122"/>
                <a:cs typeface="Times New Roman" pitchFamily="18" charset="0"/>
                <a:sym typeface="Symbol"/>
              </a:rPr>
              <a:t>基准</a:t>
            </a:r>
            <a:r>
              <a:rPr lang="en-US" dirty="0" err="1">
                <a:latin typeface="Times New Roman" pitchFamily="18" charset="0"/>
                <a:ea typeface="SimSun" pitchFamily="2" charset="-122"/>
                <a:cs typeface="Times New Roman" pitchFamily="18" charset="0"/>
                <a:sym typeface="Symbol"/>
              </a:rPr>
              <a:t>来划分</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 A</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r</a:t>
            </a:r>
            <a:r>
              <a:rPr lang="en-US" dirty="0">
                <a:latin typeface="Times New Roman" pitchFamily="18" charset="0"/>
                <a:ea typeface="SimSun" pitchFamily="2" charset="-122"/>
                <a:cs typeface="Times New Roman" pitchFamily="18" charset="0"/>
                <a:sym typeface="Symbol"/>
              </a:rPr>
              <a:t>]</a:t>
            </a:r>
            <a:r>
              <a:rPr lang="en-US" dirty="0" err="1">
                <a:latin typeface="Times New Roman" pitchFamily="18" charset="0"/>
                <a:ea typeface="SimSun" pitchFamily="2" charset="-122"/>
                <a:cs typeface="Times New Roman" pitchFamily="18" charset="0"/>
                <a:sym typeface="Symbol"/>
              </a:rPr>
              <a:t>称为</a:t>
            </a:r>
            <a:r>
              <a:rPr lang="zh-CN" altLang="en-US" dirty="0">
                <a:highlight>
                  <a:srgbClr val="FFFF00"/>
                </a:highlight>
                <a:latin typeface="Times New Roman" pitchFamily="18" charset="0"/>
                <a:ea typeface="SimSun" pitchFamily="2" charset="-122"/>
                <a:cs typeface="Times New Roman" pitchFamily="18" charset="0"/>
                <a:sym typeface="Symbol"/>
              </a:rPr>
              <a:t>主元元素</a:t>
            </a:r>
            <a:r>
              <a:rPr lang="en-US" dirty="0">
                <a:latin typeface="Times New Roman" pitchFamily="18" charset="0"/>
                <a:ea typeface="SimSun" pitchFamily="2" charset="-122"/>
                <a:cs typeface="Times New Roman" pitchFamily="18" charset="0"/>
                <a:sym typeface="Symbol"/>
              </a:rPr>
              <a:t> (Pivot element).</a:t>
            </a:r>
          </a:p>
          <a:p>
            <a:pPr marL="463550" indent="-463550">
              <a:buFont typeface="Symbol" pitchFamily="18" charset="2"/>
              <a:buChar char="·"/>
            </a:pPr>
            <a:endParaRPr lang="en-US" dirty="0">
              <a:latin typeface="SimSun" pitchFamily="2" charset="-122"/>
              <a:ea typeface="SimSun" pitchFamily="2" charset="-122"/>
              <a:sym typeface="Symbol"/>
            </a:endParaRPr>
          </a:p>
          <a:p>
            <a:pPr marL="463550" indent="-463550">
              <a:buFont typeface="Symbol" pitchFamily="18" charset="2"/>
              <a:buChar char="·"/>
            </a:pPr>
            <a:r>
              <a:rPr lang="en-US" dirty="0" err="1">
                <a:latin typeface="SimSun" pitchFamily="2" charset="-122"/>
                <a:ea typeface="SimSun" pitchFamily="2" charset="-122"/>
                <a:sym typeface="Symbol"/>
              </a:rPr>
              <a:t>把序列中数逐个与</a:t>
            </a:r>
            <a:r>
              <a:rPr lang="zh-CN" altLang="en-US" dirty="0">
                <a:highlight>
                  <a:srgbClr val="FFFF00"/>
                </a:highlight>
                <a:latin typeface="SimSun" pitchFamily="2" charset="-122"/>
                <a:ea typeface="SimSun" pitchFamily="2" charset="-122"/>
                <a:sym typeface="Symbol"/>
              </a:rPr>
              <a:t>主元元素</a:t>
            </a:r>
            <a:r>
              <a:rPr lang="en-US" dirty="0" err="1">
                <a:latin typeface="SimSun" pitchFamily="2" charset="-122"/>
                <a:ea typeface="SimSun" pitchFamily="2" charset="-122"/>
                <a:sym typeface="Symbol"/>
              </a:rPr>
              <a:t>比较后，分为左、右两部分使</a:t>
            </a:r>
            <a:endParaRPr lang="en-US" dirty="0">
              <a:latin typeface="SimSun" pitchFamily="2" charset="-122"/>
              <a:ea typeface="SimSun" pitchFamily="2" charset="-122"/>
              <a:sym typeface="Symbol"/>
            </a:endParaRPr>
          </a:p>
          <a:p>
            <a:r>
              <a:rPr lang="en-US" dirty="0">
                <a:latin typeface="SimSun" pitchFamily="2" charset="-122"/>
                <a:ea typeface="SimSun" pitchFamily="2" charset="-122"/>
                <a:sym typeface="Symbol"/>
              </a:rPr>
              <a:t>	</a:t>
            </a:r>
          </a:p>
          <a:p>
            <a:r>
              <a:rPr lang="en-US" dirty="0">
                <a:latin typeface="SimSun" pitchFamily="2" charset="-122"/>
                <a:ea typeface="SimSun" pitchFamily="2" charset="-122"/>
                <a:sym typeface="Symbol"/>
              </a:rPr>
              <a:t>	</a:t>
            </a:r>
            <a:r>
              <a:rPr lang="en-US" dirty="0" err="1">
                <a:latin typeface="SimSun" pitchFamily="2" charset="-122"/>
                <a:ea typeface="SimSun" pitchFamily="2" charset="-122"/>
                <a:sym typeface="Symbol"/>
              </a:rPr>
              <a:t>左边任何数</a:t>
            </a:r>
            <a:r>
              <a:rPr lang="en-US" dirty="0">
                <a:latin typeface="SimSun" pitchFamily="2" charset="-122"/>
                <a:ea typeface="SimSun" pitchFamily="2" charset="-122"/>
                <a:sym typeface="Symbol"/>
              </a:rPr>
              <a:t> </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 A</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r</a:t>
            </a:r>
            <a:r>
              <a:rPr lang="en-US" dirty="0">
                <a:latin typeface="Times New Roman" pitchFamily="18" charset="0"/>
                <a:ea typeface="SimSun" pitchFamily="2" charset="-122"/>
                <a:cs typeface="Times New Roman" pitchFamily="18" charset="0"/>
                <a:sym typeface="Symbol"/>
              </a:rPr>
              <a:t>] ≤ </a:t>
            </a:r>
            <a:r>
              <a:rPr lang="en-US" dirty="0" err="1">
                <a:latin typeface="SimSun" pitchFamily="2" charset="-122"/>
                <a:ea typeface="SimSun" pitchFamily="2" charset="-122"/>
                <a:sym typeface="Symbol"/>
              </a:rPr>
              <a:t>右边任何数</a:t>
            </a:r>
            <a:r>
              <a:rPr lang="en-US" dirty="0">
                <a:latin typeface="Times New Roman" pitchFamily="18" charset="0"/>
                <a:ea typeface="SimSun" pitchFamily="2" charset="-122"/>
                <a:cs typeface="Times New Roman" pitchFamily="18" charset="0"/>
                <a:sym typeface="Symbol"/>
              </a:rPr>
              <a:t>。</a:t>
            </a:r>
          </a:p>
          <a:p>
            <a:endParaRPr lang="en-US" dirty="0">
              <a:latin typeface="Times New Roman" pitchFamily="18" charset="0"/>
              <a:ea typeface="SimSun" pitchFamily="2" charset="-122"/>
              <a:cs typeface="Times New Roman" pitchFamily="18" charset="0"/>
              <a:sym typeface="Symbol"/>
            </a:endParaRPr>
          </a:p>
          <a:p>
            <a:pPr marL="463550" indent="-463550">
              <a:buFont typeface="Symbol" pitchFamily="18" charset="2"/>
              <a:buChar char="·"/>
            </a:pPr>
            <a:r>
              <a:rPr lang="en-US" dirty="0" err="1">
                <a:latin typeface="Times New Roman" pitchFamily="18" charset="0"/>
                <a:ea typeface="SimSun" pitchFamily="2" charset="-122"/>
                <a:cs typeface="Times New Roman" pitchFamily="18" charset="0"/>
                <a:sym typeface="Symbol"/>
              </a:rPr>
              <a:t>递归地</a:t>
            </a:r>
            <a:r>
              <a:rPr lang="zh-CN" altLang="en-US" dirty="0">
                <a:latin typeface="Times New Roman" pitchFamily="18" charset="0"/>
                <a:ea typeface="SimSun" pitchFamily="2" charset="-122"/>
                <a:cs typeface="Times New Roman" pitchFamily="18" charset="0"/>
                <a:sym typeface="Symbol"/>
              </a:rPr>
              <a:t>，分别对</a:t>
            </a:r>
            <a:r>
              <a:rPr lang="en-US" dirty="0" err="1">
                <a:latin typeface="Times New Roman" pitchFamily="18" charset="0"/>
                <a:ea typeface="SimSun" pitchFamily="2" charset="-122"/>
                <a:cs typeface="Times New Roman" pitchFamily="18" charset="0"/>
                <a:sym typeface="Symbol"/>
              </a:rPr>
              <a:t>左边和右边</a:t>
            </a:r>
            <a:r>
              <a:rPr lang="zh-CN" altLang="en-US" dirty="0">
                <a:latin typeface="Times New Roman" pitchFamily="18" charset="0"/>
                <a:ea typeface="SimSun" pitchFamily="2" charset="-122"/>
                <a:cs typeface="Times New Roman" pitchFamily="18" charset="0"/>
                <a:sym typeface="Symbol"/>
              </a:rPr>
              <a:t>进行</a:t>
            </a:r>
            <a:r>
              <a:rPr lang="en-US" dirty="0" err="1">
                <a:latin typeface="Times New Roman" pitchFamily="18" charset="0"/>
                <a:ea typeface="SimSun" pitchFamily="2" charset="-122"/>
                <a:cs typeface="Times New Roman" pitchFamily="18" charset="0"/>
                <a:sym typeface="Symbol"/>
              </a:rPr>
              <a:t>排序</a:t>
            </a:r>
            <a:r>
              <a:rPr lang="en-US" dirty="0">
                <a:latin typeface="Times New Roman" pitchFamily="18" charset="0"/>
                <a:ea typeface="SimSun" pitchFamily="2" charset="-122"/>
                <a:cs typeface="Times New Roman" pitchFamily="18" charset="0"/>
                <a:sym typeface="Symbol"/>
              </a:rPr>
              <a:t>。	</a:t>
            </a:r>
          </a:p>
        </p:txBody>
      </p:sp>
      <p:sp>
        <p:nvSpPr>
          <p:cNvPr id="5" name="TextBox 4"/>
          <p:cNvSpPr txBox="1"/>
          <p:nvPr/>
        </p:nvSpPr>
        <p:spPr>
          <a:xfrm>
            <a:off x="228600" y="3417019"/>
            <a:ext cx="7391400" cy="2723823"/>
          </a:xfrm>
          <a:prstGeom prst="rect">
            <a:avLst/>
          </a:prstGeom>
          <a:noFill/>
        </p:spPr>
        <p:txBody>
          <a:bodyPr wrap="square" rtlCol="0">
            <a:spAutoFit/>
          </a:bodyPr>
          <a:lstStyle/>
          <a:p>
            <a:pPr>
              <a:lnSpc>
                <a:spcPct val="150000"/>
              </a:lnSpc>
            </a:pPr>
            <a:r>
              <a:rPr lang="zh-CN" altLang="en-US" b="1" dirty="0">
                <a:latin typeface="Times New Roman" pitchFamily="18" charset="0"/>
                <a:ea typeface="SimSun" pitchFamily="2" charset="-122"/>
                <a:cs typeface="Times New Roman" pitchFamily="18" charset="0"/>
                <a:sym typeface="Symbol"/>
              </a:rPr>
              <a:t>将</a:t>
            </a:r>
            <a:r>
              <a:rPr lang="en-US" b="1" i="1" dirty="0">
                <a:latin typeface="Times New Roman" pitchFamily="18" charset="0"/>
                <a:ea typeface="SimSun" pitchFamily="2" charset="-122"/>
                <a:cs typeface="Times New Roman" pitchFamily="18" charset="0"/>
                <a:sym typeface="Symbol"/>
              </a:rPr>
              <a:t>A</a:t>
            </a:r>
            <a:r>
              <a:rPr lang="en-US" b="1" dirty="0">
                <a:latin typeface="Times New Roman" pitchFamily="18" charset="0"/>
                <a:ea typeface="SimSun" pitchFamily="2" charset="-122"/>
                <a:cs typeface="Times New Roman" pitchFamily="18" charset="0"/>
                <a:sym typeface="Symbol"/>
              </a:rPr>
              <a:t>[</a:t>
            </a:r>
            <a:r>
              <a:rPr lang="en-US" b="1" i="1" dirty="0" err="1">
                <a:latin typeface="Times New Roman" pitchFamily="18" charset="0"/>
                <a:ea typeface="SimSun" pitchFamily="2" charset="-122"/>
                <a:cs typeface="Times New Roman" pitchFamily="18" charset="0"/>
                <a:sym typeface="Symbol"/>
              </a:rPr>
              <a:t>p</a:t>
            </a:r>
            <a:r>
              <a:rPr lang="en-US" b="1" dirty="0" err="1">
                <a:latin typeface="Times New Roman" pitchFamily="18" charset="0"/>
                <a:ea typeface="SimSun" pitchFamily="2" charset="-122"/>
                <a:cs typeface="Times New Roman" pitchFamily="18" charset="0"/>
                <a:sym typeface="Symbol"/>
              </a:rPr>
              <a:t>..</a:t>
            </a:r>
            <a:r>
              <a:rPr lang="en-US" b="1" i="1" dirty="0" err="1">
                <a:latin typeface="Times New Roman" pitchFamily="18" charset="0"/>
                <a:ea typeface="SimSun" pitchFamily="2" charset="-122"/>
                <a:cs typeface="Times New Roman" pitchFamily="18" charset="0"/>
                <a:sym typeface="Symbol"/>
              </a:rPr>
              <a:t>r</a:t>
            </a:r>
            <a:r>
              <a:rPr lang="en-US" b="1" dirty="0">
                <a:latin typeface="Times New Roman" pitchFamily="18" charset="0"/>
                <a:ea typeface="SimSun" pitchFamily="2" charset="-122"/>
                <a:cs typeface="Times New Roman" pitchFamily="18" charset="0"/>
                <a:sym typeface="Symbol"/>
              </a:rPr>
              <a:t>]</a:t>
            </a:r>
            <a:r>
              <a:rPr lang="zh-CN" altLang="en-US" b="1" dirty="0">
                <a:latin typeface="Times New Roman" pitchFamily="18" charset="0"/>
                <a:ea typeface="SimSun" pitchFamily="2" charset="-122"/>
                <a:cs typeface="Times New Roman" pitchFamily="18" charset="0"/>
                <a:sym typeface="Symbol"/>
              </a:rPr>
              <a:t>一分</a:t>
            </a:r>
            <a:r>
              <a:rPr lang="en-US" b="1" dirty="0" err="1">
                <a:latin typeface="Times New Roman" pitchFamily="18" charset="0"/>
                <a:ea typeface="SimSun" pitchFamily="2" charset="-122"/>
                <a:cs typeface="Times New Roman" pitchFamily="18" charset="0"/>
                <a:sym typeface="Symbol"/>
              </a:rPr>
              <a:t>为二的算法</a:t>
            </a:r>
            <a:r>
              <a:rPr lang="en-US" b="1" dirty="0">
                <a:latin typeface="Times New Roman" pitchFamily="18" charset="0"/>
                <a:ea typeface="SimSun" pitchFamily="2" charset="-122"/>
                <a:cs typeface="Times New Roman" pitchFamily="18" charset="0"/>
                <a:sym typeface="Symbol"/>
              </a:rPr>
              <a:t>：</a:t>
            </a:r>
            <a:endParaRPr lang="en-US" dirty="0">
              <a:latin typeface="Times New Roman" pitchFamily="18" charset="0"/>
              <a:ea typeface="SimSun" pitchFamily="2" charset="-122"/>
              <a:cs typeface="Times New Roman" pitchFamily="18" charset="0"/>
              <a:sym typeface="Symbol"/>
            </a:endParaRPr>
          </a:p>
          <a:p>
            <a:pPr marL="463550" indent="-463550">
              <a:lnSpc>
                <a:spcPct val="150000"/>
              </a:lnSpc>
              <a:buFont typeface="Symbol" pitchFamily="18" charset="2"/>
              <a:buChar char="·"/>
            </a:pPr>
            <a:r>
              <a:rPr lang="en-US" dirty="0" err="1">
                <a:latin typeface="Times New Roman" pitchFamily="18" charset="0"/>
                <a:ea typeface="SimSun" pitchFamily="2" charset="-122"/>
                <a:cs typeface="Times New Roman" pitchFamily="18" charset="0"/>
                <a:sym typeface="Symbol"/>
              </a:rPr>
              <a:t>指针</a:t>
            </a:r>
            <a:r>
              <a:rPr lang="en-US" dirty="0">
                <a:latin typeface="Times New Roman" pitchFamily="18" charset="0"/>
                <a:ea typeface="SimSun" pitchFamily="2" charset="-122"/>
                <a:cs typeface="Times New Roman" pitchFamily="18" charset="0"/>
                <a:sym typeface="Symbol"/>
              </a:rPr>
              <a:t> </a:t>
            </a:r>
            <a:r>
              <a:rPr lang="en-US" i="1" dirty="0">
                <a:latin typeface="Times New Roman" pitchFamily="18" charset="0"/>
                <a:ea typeface="SimSun" pitchFamily="2" charset="-122"/>
                <a:cs typeface="Times New Roman" pitchFamily="18" charset="0"/>
                <a:sym typeface="Symbol"/>
              </a:rPr>
              <a:t>j </a:t>
            </a:r>
            <a:r>
              <a:rPr lang="en-US" dirty="0" err="1">
                <a:latin typeface="Times New Roman" pitchFamily="18" charset="0"/>
                <a:ea typeface="SimSun" pitchFamily="2" charset="-122"/>
                <a:cs typeface="Times New Roman" pitchFamily="18" charset="0"/>
                <a:sym typeface="Symbol"/>
              </a:rPr>
              <a:t>指向下一个要检查的数，初始值为</a:t>
            </a:r>
            <a:r>
              <a:rPr lang="en-US" i="1" dirty="0" err="1">
                <a:latin typeface="Times New Roman" pitchFamily="18" charset="0"/>
                <a:ea typeface="SimSun" pitchFamily="2" charset="-122"/>
                <a:cs typeface="Times New Roman" pitchFamily="18" charset="0"/>
                <a:sym typeface="Symbol"/>
              </a:rPr>
              <a:t>p</a:t>
            </a:r>
            <a:r>
              <a:rPr lang="en-US" dirty="0" err="1">
                <a:latin typeface="Times New Roman" pitchFamily="18" charset="0"/>
                <a:ea typeface="SimSun" pitchFamily="2" charset="-122"/>
                <a:cs typeface="Times New Roman" pitchFamily="18" charset="0"/>
                <a:sym typeface="Symbol"/>
              </a:rPr>
              <a:t>，即指向</a:t>
            </a:r>
            <a:r>
              <a:rPr lang="en-US" i="1" dirty="0">
                <a:latin typeface="Times New Roman" pitchFamily="18" charset="0"/>
                <a:ea typeface="SimSun" pitchFamily="2" charset="-122"/>
                <a:cs typeface="Times New Roman" pitchFamily="18" charset="0"/>
                <a:sym typeface="Symbol"/>
              </a:rPr>
              <a:t> A</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p</a:t>
            </a:r>
            <a:r>
              <a:rPr lang="en-US" dirty="0">
                <a:latin typeface="Times New Roman" pitchFamily="18" charset="0"/>
                <a:ea typeface="SimSun" pitchFamily="2" charset="-122"/>
                <a:cs typeface="Times New Roman" pitchFamily="18" charset="0"/>
                <a:sym typeface="Symbol"/>
              </a:rPr>
              <a:t>]。</a:t>
            </a:r>
          </a:p>
          <a:p>
            <a:pPr marL="463550" indent="-463550">
              <a:lnSpc>
                <a:spcPct val="150000"/>
              </a:lnSpc>
              <a:buFont typeface="Symbol" pitchFamily="18" charset="2"/>
              <a:buChar char="·"/>
            </a:pPr>
            <a:r>
              <a:rPr lang="en-US" dirty="0" err="1">
                <a:latin typeface="Times New Roman" pitchFamily="18" charset="0"/>
                <a:ea typeface="SimSun" pitchFamily="2" charset="-122"/>
                <a:cs typeface="Times New Roman" pitchFamily="18" charset="0"/>
                <a:sym typeface="Symbol"/>
              </a:rPr>
              <a:t>指针</a:t>
            </a:r>
            <a:r>
              <a:rPr lang="en-US" dirty="0">
                <a:latin typeface="Times New Roman" pitchFamily="18" charset="0"/>
                <a:ea typeface="SimSun" pitchFamily="2" charset="-122"/>
                <a:cs typeface="Times New Roman" pitchFamily="18" charset="0"/>
                <a:sym typeface="Symbol"/>
              </a:rPr>
              <a:t> </a:t>
            </a:r>
            <a:r>
              <a:rPr lang="en-US" i="1" dirty="0" err="1">
                <a:latin typeface="Times New Roman" pitchFamily="18" charset="0"/>
                <a:ea typeface="SimSun" pitchFamily="2" charset="-122"/>
                <a:cs typeface="Times New Roman" pitchFamily="18" charset="0"/>
                <a:sym typeface="Symbol"/>
              </a:rPr>
              <a:t>i</a:t>
            </a:r>
            <a:r>
              <a:rPr lang="en-US" i="1" dirty="0">
                <a:latin typeface="Times New Roman" pitchFamily="18" charset="0"/>
                <a:ea typeface="SimSun" pitchFamily="2" charset="-122"/>
                <a:cs typeface="Times New Roman" pitchFamily="18" charset="0"/>
                <a:sym typeface="Symbol"/>
              </a:rPr>
              <a:t> </a:t>
            </a:r>
            <a:r>
              <a:rPr lang="en-US" dirty="0">
                <a:latin typeface="Times New Roman" pitchFamily="18" charset="0"/>
                <a:ea typeface="SimSun" pitchFamily="2" charset="-122"/>
                <a:cs typeface="Times New Roman" pitchFamily="18" charset="0"/>
                <a:sym typeface="Symbol"/>
              </a:rPr>
              <a:t>指向当前左边部分中最后一个数，初始值为</a:t>
            </a:r>
            <a:r>
              <a:rPr lang="en-US" i="1" dirty="0">
                <a:latin typeface="Times New Roman" pitchFamily="18" charset="0"/>
                <a:ea typeface="SimSun" pitchFamily="2" charset="-122"/>
                <a:cs typeface="Times New Roman" pitchFamily="18" charset="0"/>
                <a:sym typeface="Symbol"/>
              </a:rPr>
              <a:t>p</a:t>
            </a:r>
            <a:r>
              <a:rPr lang="en-US" dirty="0">
                <a:latin typeface="Times New Roman" pitchFamily="18" charset="0"/>
                <a:ea typeface="SimSun" pitchFamily="2" charset="-122"/>
                <a:cs typeface="Times New Roman" pitchFamily="18" charset="0"/>
                <a:sym typeface="Symbol"/>
              </a:rPr>
              <a:t>-1。</a:t>
            </a:r>
          </a:p>
          <a:p>
            <a:pPr marL="463550" indent="-463550">
              <a:buFont typeface="Symbol" pitchFamily="18" charset="2"/>
              <a:buChar char="·"/>
            </a:pPr>
            <a:endParaRPr lang="en-US" dirty="0">
              <a:latin typeface="Times New Roman" pitchFamily="18" charset="0"/>
              <a:ea typeface="SimSun" pitchFamily="2" charset="-122"/>
              <a:cs typeface="Times New Roman" pitchFamily="18" charset="0"/>
              <a:sym typeface="Symbol"/>
            </a:endParaRPr>
          </a:p>
          <a:p>
            <a:pPr marL="463550" indent="-463550">
              <a:buFont typeface="Symbol" pitchFamily="18" charset="2"/>
              <a:buChar char="·"/>
            </a:pPr>
            <a:endParaRPr lang="en-US" dirty="0">
              <a:latin typeface="Times New Roman" pitchFamily="18" charset="0"/>
              <a:ea typeface="SimSun" pitchFamily="2" charset="-122"/>
              <a:cs typeface="Times New Roman" pitchFamily="18" charset="0"/>
              <a:sym typeface="Symbol"/>
            </a:endParaRPr>
          </a:p>
          <a:p>
            <a:endParaRPr lang="en-US" dirty="0">
              <a:latin typeface="Times New Roman" pitchFamily="18" charset="0"/>
              <a:ea typeface="SimSun" pitchFamily="2" charset="-122"/>
              <a:cs typeface="Times New Roman" pitchFamily="18" charset="0"/>
              <a:sym typeface="Symbol"/>
            </a:endParaRPr>
          </a:p>
          <a:p>
            <a:endParaRPr lang="en-US" dirty="0">
              <a:latin typeface="Times New Roman" pitchFamily="18" charset="0"/>
              <a:ea typeface="SimSun" pitchFamily="2" charset="-122"/>
              <a:cs typeface="Times New Roman" pitchFamily="18" charset="0"/>
              <a:sym typeface="Symbol"/>
            </a:endParaRPr>
          </a:p>
          <a:p>
            <a:endParaRPr lang="en-US" dirty="0">
              <a:latin typeface="Times New Roman" pitchFamily="18" charset="0"/>
              <a:ea typeface="SimSun" pitchFamily="2" charset="-122"/>
              <a:cs typeface="Times New Roman" pitchFamily="18" charset="0"/>
              <a:sym typeface="Symbol"/>
            </a:endParaRPr>
          </a:p>
        </p:txBody>
      </p:sp>
      <p:sp>
        <p:nvSpPr>
          <p:cNvPr id="6"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nvGraphicFramePr>
        <p:xfrm>
          <a:off x="1681163" y="4724400"/>
          <a:ext cx="5475287" cy="1292225"/>
        </p:xfrm>
        <a:graphic>
          <a:graphicData uri="http://schemas.openxmlformats.org/presentationml/2006/ole">
            <mc:AlternateContent xmlns:mc="http://schemas.openxmlformats.org/markup-compatibility/2006">
              <mc:Choice xmlns:v="urn:schemas-microsoft-com:vml" Requires="v">
                <p:oleObj spid="_x0000_s5135" name="Picture" r:id="rId4" imgW="4572000" imgH="914400" progId="Word.Picture.8">
                  <p:embed/>
                </p:oleObj>
              </mc:Choice>
              <mc:Fallback>
                <p:oleObj name="Picture" r:id="rId4" imgW="4572000" imgH="914400" progId="Word.Picture.8">
                  <p:embed/>
                  <p:pic>
                    <p:nvPicPr>
                      <p:cNvPr id="7" name="Object 6"/>
                      <p:cNvPicPr>
                        <a:picLocks noChangeAspect="1" noChangeArrowheads="1"/>
                      </p:cNvPicPr>
                      <p:nvPr/>
                    </p:nvPicPr>
                    <p:blipFill>
                      <a:blip r:embed="rId5"/>
                      <a:srcRect/>
                      <a:stretch>
                        <a:fillRect/>
                      </a:stretch>
                    </p:blipFill>
                    <p:spPr bwMode="auto">
                      <a:xfrm>
                        <a:off x="1681163" y="4724400"/>
                        <a:ext cx="5475287" cy="1292225"/>
                      </a:xfrm>
                      <a:prstGeom prst="rect">
                        <a:avLst/>
                      </a:prstGeom>
                      <a:noFill/>
                    </p:spPr>
                  </p:pic>
                </p:oleObj>
              </mc:Fallback>
            </mc:AlternateContent>
          </a:graphicData>
        </a:graphic>
      </p:graphicFrame>
      <p:sp>
        <p:nvSpPr>
          <p:cNvPr id="8" name="文本框 7">
            <a:extLst>
              <a:ext uri="{FF2B5EF4-FFF2-40B4-BE49-F238E27FC236}">
                <a16:creationId xmlns:a16="http://schemas.microsoft.com/office/drawing/2014/main" id="{28F471BB-F61B-4FF4-A770-3A098FE911A0}"/>
              </a:ext>
            </a:extLst>
          </p:cNvPr>
          <p:cNvSpPr txBox="1"/>
          <p:nvPr/>
        </p:nvSpPr>
        <p:spPr>
          <a:xfrm>
            <a:off x="47208" y="6400800"/>
            <a:ext cx="8186857" cy="369332"/>
          </a:xfrm>
          <a:prstGeom prst="rect">
            <a:avLst/>
          </a:prstGeom>
          <a:solidFill>
            <a:srgbClr val="FFC000"/>
          </a:solidFill>
        </p:spPr>
        <p:txBody>
          <a:bodyPr wrap="none" rtlCol="0">
            <a:spAutoFit/>
          </a:bodyPr>
          <a:lstStyle/>
          <a:p>
            <a:r>
              <a:rPr lang="zh-CN" altLang="en-US" dirty="0"/>
              <a:t>选择主元元素的方法有很多，但排序性能都差不多，这里选择</a:t>
            </a:r>
            <a:r>
              <a:rPr lang="en-US" i="1" dirty="0">
                <a:latin typeface="Times New Roman" pitchFamily="18" charset="0"/>
                <a:ea typeface="SimSun" pitchFamily="2" charset="-122"/>
                <a:cs typeface="Times New Roman" pitchFamily="18" charset="0"/>
                <a:sym typeface="Symbol"/>
              </a:rPr>
              <a:t>A</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r</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sym typeface="Symbol"/>
              </a:rPr>
              <a:t>做</a:t>
            </a:r>
            <a:r>
              <a:rPr lang="en-US" dirty="0">
                <a:latin typeface="Times New Roman" pitchFamily="18" charset="0"/>
                <a:ea typeface="SimSun" pitchFamily="2" charset="-122"/>
                <a:cs typeface="Times New Roman" pitchFamily="18" charset="0"/>
                <a:sym typeface="Symbol"/>
              </a:rPr>
              <a:t>为</a:t>
            </a:r>
            <a:r>
              <a:rPr lang="zh-CN" altLang="en-US" dirty="0">
                <a:latin typeface="Times New Roman" pitchFamily="18" charset="0"/>
                <a:ea typeface="SimSun" pitchFamily="2" charset="-122"/>
                <a:cs typeface="Times New Roman" pitchFamily="18" charset="0"/>
                <a:sym typeface="Symbol"/>
              </a:rPr>
              <a:t>主元元素</a:t>
            </a:r>
            <a:endParaRPr lang="en-US" dirty="0"/>
          </a:p>
        </p:txBody>
      </p:sp>
      <p:sp>
        <p:nvSpPr>
          <p:cNvPr id="9" name="灯片编号占位符 8">
            <a:extLst>
              <a:ext uri="{FF2B5EF4-FFF2-40B4-BE49-F238E27FC236}">
                <a16:creationId xmlns:a16="http://schemas.microsoft.com/office/drawing/2014/main" id="{216B6951-3CEE-4CDE-A8E2-DB96A00E9393}"/>
              </a:ext>
            </a:extLst>
          </p:cNvPr>
          <p:cNvSpPr>
            <a:spLocks noGrp="1"/>
          </p:cNvSpPr>
          <p:nvPr>
            <p:ph type="sldNum" sz="quarter" idx="12"/>
          </p:nvPr>
        </p:nvSpPr>
        <p:spPr/>
        <p:txBody>
          <a:bodyPr/>
          <a:lstStyle/>
          <a:p>
            <a:fld id="{C462427C-90CD-4661-B725-C3D658441D48}" type="slidenum">
              <a:rPr lang="en-US" smtClean="0"/>
              <a:t>27</a:t>
            </a:fld>
            <a:endParaRPr lang="en-US" dirty="0"/>
          </a:p>
        </p:txBody>
      </p:sp>
      <p:sp>
        <p:nvSpPr>
          <p:cNvPr id="3" name="右大括号 2">
            <a:extLst>
              <a:ext uri="{FF2B5EF4-FFF2-40B4-BE49-F238E27FC236}">
                <a16:creationId xmlns:a16="http://schemas.microsoft.com/office/drawing/2014/main" id="{9B9B5E7C-8347-53C7-2DAF-235D96E92D46}"/>
              </a:ext>
            </a:extLst>
          </p:cNvPr>
          <p:cNvSpPr/>
          <p:nvPr/>
        </p:nvSpPr>
        <p:spPr>
          <a:xfrm>
            <a:off x="6553200" y="1981200"/>
            <a:ext cx="152400" cy="609600"/>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文本框 11">
            <a:extLst>
              <a:ext uri="{FF2B5EF4-FFF2-40B4-BE49-F238E27FC236}">
                <a16:creationId xmlns:a16="http://schemas.microsoft.com/office/drawing/2014/main" id="{2282A681-484D-ED63-A2A3-A274ADA1D6F5}"/>
              </a:ext>
            </a:extLst>
          </p:cNvPr>
          <p:cNvSpPr txBox="1"/>
          <p:nvPr/>
        </p:nvSpPr>
        <p:spPr>
          <a:xfrm>
            <a:off x="6719207" y="2075134"/>
            <a:ext cx="2265589" cy="369332"/>
          </a:xfrm>
          <a:prstGeom prst="rect">
            <a:avLst/>
          </a:prstGeom>
          <a:noFill/>
        </p:spPr>
        <p:txBody>
          <a:bodyPr wrap="square">
            <a:spAutoFit/>
          </a:bodyPr>
          <a:lstStyle/>
          <a:p>
            <a:r>
              <a:rPr lang="zh-CN" altLang="en-US" sz="1800" dirty="0">
                <a:solidFill>
                  <a:srgbClr val="0000FF"/>
                </a:solidFill>
                <a:effectLst>
                  <a:outerShdw blurRad="38100" dist="38100" dir="2700000" algn="tl">
                    <a:srgbClr val="C0C0C0"/>
                  </a:outerShdw>
                </a:effectLst>
                <a:latin typeface="华文细黑" pitchFamily="2" charset="-122"/>
                <a:ea typeface="华文细黑" pitchFamily="2" charset="-122"/>
              </a:rPr>
              <a:t>基于数值的分治法</a:t>
            </a:r>
            <a:endParaRPr lang="en-US" dirty="0"/>
          </a:p>
        </p:txBody>
      </p:sp>
    </p:spTree>
    <p:extLst>
      <p:ext uri="{BB962C8B-B14F-4D97-AF65-F5344CB8AC3E}">
        <p14:creationId xmlns:p14="http://schemas.microsoft.com/office/powerpoint/2010/main" val="3857007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66800" y="1066800"/>
            <a:ext cx="7772400" cy="4616648"/>
          </a:xfrm>
          <a:prstGeom prst="rect">
            <a:avLst/>
          </a:prstGeom>
          <a:noFill/>
        </p:spPr>
        <p:txBody>
          <a:bodyPr wrap="square" rtlCol="0">
            <a:spAutoFit/>
          </a:bodyPr>
          <a:lstStyle/>
          <a:p>
            <a:r>
              <a:rPr lang="zh-CN" altLang="en-US" sz="2400" b="1" dirty="0"/>
              <a:t>划分算法伪码</a:t>
            </a:r>
            <a:r>
              <a:rPr lang="zh-CN" altLang="en-US" sz="2400" dirty="0"/>
              <a:t>：</a:t>
            </a:r>
            <a:endParaRPr lang="en-US" sz="2400" dirty="0"/>
          </a:p>
          <a:p>
            <a:r>
              <a:rPr lang="fr-FR" dirty="0"/>
              <a:t> </a:t>
            </a:r>
            <a:endParaRPr lang="en-US" sz="2800" dirty="0"/>
          </a:p>
          <a:p>
            <a:pPr marL="914400" indent="-449263"/>
            <a:r>
              <a:rPr lang="fr-FR" b="1" dirty="0">
                <a:latin typeface="Times New Roman" pitchFamily="18" charset="0"/>
                <a:cs typeface="Times New Roman" pitchFamily="18" charset="0"/>
              </a:rPr>
              <a:t>Partition</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A</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p </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r</a:t>
            </a:r>
            <a:r>
              <a:rPr lang="fr-FR"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920750" lvl="1" indent="-455613"/>
            <a:r>
              <a:rPr lang="fr-FR" dirty="0">
                <a:latin typeface="Times New Roman" pitchFamily="18" charset="0"/>
                <a:cs typeface="Times New Roman" pitchFamily="18" charset="0"/>
              </a:rPr>
              <a:t>1	</a:t>
            </a:r>
            <a:r>
              <a:rPr lang="fr-FR" i="1" dirty="0">
                <a:latin typeface="Times New Roman" pitchFamily="18" charset="0"/>
                <a:cs typeface="Times New Roman" pitchFamily="18" charset="0"/>
              </a:rPr>
              <a:t>x</a:t>
            </a:r>
            <a:r>
              <a:rPr lang="fr-FR"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A</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r</a:t>
            </a:r>
            <a:r>
              <a:rPr lang="fr-FR" dirty="0">
                <a:latin typeface="Times New Roman" pitchFamily="18" charset="0"/>
                <a:cs typeface="Times New Roman" pitchFamily="18" charset="0"/>
              </a:rPr>
              <a:t>]             </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选择</a:t>
            </a:r>
            <a:r>
              <a:rPr lang="en-US" altLang="zh-CN" dirty="0">
                <a:latin typeface="Times New Roman" pitchFamily="18" charset="0"/>
                <a:cs typeface="Times New Roman" pitchFamily="18" charset="0"/>
              </a:rPr>
              <a:t>pivot</a:t>
            </a:r>
            <a:endParaRPr lang="en-US" sz="2800" dirty="0">
              <a:latin typeface="Times New Roman" pitchFamily="18" charset="0"/>
              <a:cs typeface="Times New Roman" pitchFamily="18" charset="0"/>
            </a:endParaRPr>
          </a:p>
          <a:p>
            <a:pPr marL="920750" lvl="1" indent="-455613"/>
            <a:r>
              <a:rPr lang="fr-FR" dirty="0">
                <a:latin typeface="Times New Roman" pitchFamily="18" charset="0"/>
                <a:cs typeface="Times New Roman" pitchFamily="18" charset="0"/>
              </a:rPr>
              <a:t>2	</a:t>
            </a:r>
            <a:r>
              <a:rPr lang="fr-FR" i="1" dirty="0">
                <a:latin typeface="Times New Roman" pitchFamily="18" charset="0"/>
                <a:cs typeface="Times New Roman" pitchFamily="18" charset="0"/>
              </a:rPr>
              <a:t>i</a:t>
            </a:r>
            <a:r>
              <a:rPr lang="fr-FR"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p</a:t>
            </a:r>
            <a:r>
              <a:rPr lang="fr-FR" dirty="0">
                <a:latin typeface="Times New Roman" pitchFamily="18" charset="0"/>
                <a:cs typeface="Times New Roman" pitchFamily="18" charset="0"/>
              </a:rPr>
              <a:t> – 1            </a:t>
            </a:r>
            <a:endParaRPr lang="en-US" sz="2800" dirty="0">
              <a:latin typeface="Times New Roman" pitchFamily="18" charset="0"/>
              <a:cs typeface="Times New Roman" pitchFamily="18" charset="0"/>
            </a:endParaRPr>
          </a:p>
          <a:p>
            <a:pPr marL="920750" lvl="1" indent="-455613"/>
            <a:r>
              <a:rPr lang="fr-FR" dirty="0">
                <a:latin typeface="Times New Roman" pitchFamily="18" charset="0"/>
                <a:cs typeface="Times New Roman" pitchFamily="18" charset="0"/>
              </a:rPr>
              <a:t>3	</a:t>
            </a:r>
            <a:r>
              <a:rPr lang="fr-FR" b="1" dirty="0">
                <a:latin typeface="Times New Roman" pitchFamily="18" charset="0"/>
                <a:cs typeface="Times New Roman" pitchFamily="18" charset="0"/>
              </a:rPr>
              <a:t>for</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j</a:t>
            </a:r>
            <a:r>
              <a:rPr lang="fr-FR"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p</a:t>
            </a:r>
            <a:r>
              <a:rPr lang="fr-FR" dirty="0">
                <a:latin typeface="Times New Roman" pitchFamily="18" charset="0"/>
                <a:cs typeface="Times New Roman" pitchFamily="18" charset="0"/>
              </a:rPr>
              <a:t> to </a:t>
            </a:r>
            <a:r>
              <a:rPr lang="fr-FR" i="1" dirty="0">
                <a:latin typeface="Times New Roman" pitchFamily="18" charset="0"/>
                <a:cs typeface="Times New Roman" pitchFamily="18" charset="0"/>
              </a:rPr>
              <a:t>r</a:t>
            </a:r>
            <a:r>
              <a:rPr lang="fr-FR" dirty="0">
                <a:latin typeface="Times New Roman" pitchFamily="18" charset="0"/>
                <a:cs typeface="Times New Roman" pitchFamily="18" charset="0"/>
              </a:rPr>
              <a:t> -1    //</a:t>
            </a:r>
            <a:r>
              <a:rPr lang="zh-CN" altLang="en-US" dirty="0">
                <a:latin typeface="Times New Roman" pitchFamily="18" charset="0"/>
                <a:cs typeface="Times New Roman" pitchFamily="18" charset="0"/>
              </a:rPr>
              <a:t>下一个要检查的元素</a:t>
            </a:r>
            <a:endParaRPr lang="en-US" sz="2800" dirty="0">
              <a:latin typeface="Times New Roman" pitchFamily="18" charset="0"/>
              <a:cs typeface="Times New Roman" pitchFamily="18" charset="0"/>
            </a:endParaRPr>
          </a:p>
          <a:p>
            <a:pPr marL="920750" lvl="1" indent="-455613"/>
            <a:r>
              <a:rPr lang="fr-FR" dirty="0">
                <a:latin typeface="Times New Roman" pitchFamily="18" charset="0"/>
                <a:cs typeface="Times New Roman" pitchFamily="18" charset="0"/>
              </a:rPr>
              <a:t>4 </a:t>
            </a:r>
            <a:r>
              <a:rPr lang="fr-FR" b="1" dirty="0">
                <a:latin typeface="Times New Roman" pitchFamily="18" charset="0"/>
                <a:cs typeface="Times New Roman" pitchFamily="18" charset="0"/>
              </a:rPr>
              <a:t>		if </a:t>
            </a:r>
            <a:r>
              <a:rPr lang="fr-FR" i="1" dirty="0">
                <a:latin typeface="Times New Roman" pitchFamily="18" charset="0"/>
                <a:cs typeface="Times New Roman" pitchFamily="18" charset="0"/>
              </a:rPr>
              <a:t>A</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j</a:t>
            </a:r>
            <a:r>
              <a:rPr lang="fr-FR"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x       </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如果</a:t>
            </a:r>
            <a:r>
              <a:rPr lang="fr-FR" i="1" dirty="0">
                <a:latin typeface="Times New Roman" pitchFamily="18" charset="0"/>
                <a:cs typeface="Times New Roman" pitchFamily="18" charset="0"/>
              </a:rPr>
              <a:t>A</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j</a:t>
            </a:r>
            <a:r>
              <a:rPr lang="fr-FR" dirty="0">
                <a:latin typeface="Times New Roman" pitchFamily="18" charset="0"/>
                <a:cs typeface="Times New Roman" pitchFamily="18" charset="0"/>
              </a:rPr>
              <a:t>] </a:t>
            </a:r>
            <a:r>
              <a:rPr lang="en-US" dirty="0">
                <a:solidFill>
                  <a:srgbClr val="FF0000"/>
                </a:solidFill>
                <a:latin typeface="Times New Roman" pitchFamily="18" charset="0"/>
                <a:cs typeface="Times New Roman" pitchFamily="18" charset="0"/>
              </a:rPr>
              <a:t>&gt;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x</a:t>
            </a:r>
            <a:r>
              <a:rPr lang="zh-CN" altLang="en-US" dirty="0">
                <a:latin typeface="Times New Roman" pitchFamily="18" charset="0"/>
                <a:cs typeface="Times New Roman" pitchFamily="18" charset="0"/>
              </a:rPr>
              <a:t>，</a:t>
            </a:r>
            <a:r>
              <a:rPr lang="en-US" dirty="0">
                <a:latin typeface="Times New Roman" pitchFamily="18" charset="0"/>
                <a:cs typeface="Times New Roman" pitchFamily="18" charset="0"/>
              </a:rPr>
              <a:t>for</a:t>
            </a:r>
            <a:r>
              <a:rPr lang="zh-CN" altLang="en-US" dirty="0">
                <a:latin typeface="Times New Roman" pitchFamily="18" charset="0"/>
                <a:cs typeface="Times New Roman" pitchFamily="18" charset="0"/>
              </a:rPr>
              <a:t>循环只是自动把 </a:t>
            </a:r>
            <a:r>
              <a:rPr lang="en-US" i="1" dirty="0">
                <a:latin typeface="Times New Roman" pitchFamily="18" charset="0"/>
                <a:cs typeface="Times New Roman" pitchFamily="18" charset="0"/>
              </a:rPr>
              <a:t>j </a:t>
            </a:r>
            <a:r>
              <a:rPr lang="zh-CN" altLang="en-US" dirty="0">
                <a:latin typeface="Times New Roman" pitchFamily="18" charset="0"/>
                <a:cs typeface="Times New Roman" pitchFamily="18" charset="0"/>
              </a:rPr>
              <a:t>加</a:t>
            </a:r>
            <a:r>
              <a:rPr lang="en-US" dirty="0">
                <a:latin typeface="Times New Roman" pitchFamily="18" charset="0"/>
                <a:cs typeface="Times New Roman" pitchFamily="18" charset="0"/>
              </a:rPr>
              <a:t>1</a:t>
            </a:r>
            <a:endParaRPr lang="en-US" sz="2800" dirty="0">
              <a:latin typeface="Times New Roman" pitchFamily="18" charset="0"/>
              <a:cs typeface="Times New Roman" pitchFamily="18" charset="0"/>
            </a:endParaRPr>
          </a:p>
          <a:p>
            <a:pPr marL="920750" lvl="1" indent="-455613"/>
            <a:r>
              <a:rPr lang="fr-FR" dirty="0">
                <a:latin typeface="Times New Roman" pitchFamily="18" charset="0"/>
                <a:cs typeface="Times New Roman" pitchFamily="18" charset="0"/>
              </a:rPr>
              <a:t>5 		    </a:t>
            </a:r>
            <a:r>
              <a:rPr lang="fr-FR" b="1" dirty="0">
                <a:latin typeface="Times New Roman" pitchFamily="18" charset="0"/>
                <a:cs typeface="Times New Roman" pitchFamily="18" charset="0"/>
              </a:rPr>
              <a:t>then</a:t>
            </a:r>
            <a:r>
              <a:rPr lang="fr-FR" dirty="0">
                <a:latin typeface="Times New Roman" pitchFamily="18" charset="0"/>
                <a:cs typeface="Times New Roman" pitchFamily="18" charset="0"/>
              </a:rPr>
              <a:t> 	</a:t>
            </a:r>
            <a:r>
              <a:rPr lang="fr-FR" i="1" dirty="0">
                <a:latin typeface="Times New Roman" pitchFamily="18" charset="0"/>
                <a:cs typeface="Times New Roman" pitchFamily="18" charset="0"/>
              </a:rPr>
              <a:t>i</a:t>
            </a:r>
            <a:r>
              <a:rPr lang="fr-FR"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fr-FR" i="1" dirty="0">
                <a:latin typeface="Times New Roman" pitchFamily="18" charset="0"/>
                <a:cs typeface="Times New Roman" pitchFamily="18" charset="0"/>
              </a:rPr>
              <a:t>i</a:t>
            </a:r>
            <a:r>
              <a:rPr lang="fr-FR" dirty="0">
                <a:latin typeface="Times New Roman" pitchFamily="18" charset="0"/>
                <a:cs typeface="Times New Roman" pitchFamily="18" charset="0"/>
              </a:rPr>
              <a:t> +1</a:t>
            </a:r>
            <a:endParaRPr lang="en-US" sz="2800" dirty="0">
              <a:latin typeface="Times New Roman" pitchFamily="18" charset="0"/>
              <a:cs typeface="Times New Roman" pitchFamily="18" charset="0"/>
            </a:endParaRPr>
          </a:p>
          <a:p>
            <a:pPr marL="920750" lvl="1" indent="-455613"/>
            <a:r>
              <a:rPr lang="fr-FR" dirty="0">
                <a:latin typeface="Times New Roman" pitchFamily="18" charset="0"/>
                <a:cs typeface="Times New Roman" pitchFamily="18" charset="0"/>
              </a:rPr>
              <a:t>6 			</a:t>
            </a:r>
            <a:r>
              <a:rPr lang="fr-FR" i="1" dirty="0">
                <a:latin typeface="Times New Roman" pitchFamily="18" charset="0"/>
                <a:cs typeface="Times New Roman" pitchFamily="18" charset="0"/>
              </a:rPr>
              <a:t>A</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i</a:t>
            </a:r>
            <a:r>
              <a:rPr lang="fr-FR" dirty="0">
                <a:latin typeface="Times New Roman" pitchFamily="18" charset="0"/>
                <a:cs typeface="Times New Roman" pitchFamily="18" charset="0"/>
              </a:rPr>
              <a:t>]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920750" lvl="1" indent="-455613"/>
            <a:r>
              <a:rPr lang="en-US" dirty="0">
                <a:latin typeface="Times New Roman" pitchFamily="18" charset="0"/>
                <a:cs typeface="Times New Roman" pitchFamily="18" charset="0"/>
              </a:rPr>
              <a:t>7 		    </a:t>
            </a:r>
            <a:r>
              <a:rPr lang="en-US" b="1" dirty="0">
                <a:latin typeface="Times New Roman" pitchFamily="18" charset="0"/>
                <a:cs typeface="Times New Roman" pitchFamily="18" charset="0"/>
              </a:rPr>
              <a:t>endif 					</a:t>
            </a:r>
            <a:endParaRPr lang="en-US" sz="2800" dirty="0">
              <a:latin typeface="Times New Roman" pitchFamily="18" charset="0"/>
              <a:cs typeface="Times New Roman" pitchFamily="18" charset="0"/>
            </a:endParaRPr>
          </a:p>
          <a:p>
            <a:pPr marL="920750" lvl="1" indent="-455613"/>
            <a:r>
              <a:rPr lang="en-US" dirty="0">
                <a:latin typeface="Times New Roman" pitchFamily="18" charset="0"/>
                <a:cs typeface="Times New Roman" pitchFamily="18" charset="0"/>
              </a:rPr>
              <a:t>8	</a:t>
            </a:r>
            <a:r>
              <a:rPr lang="en-US" b="1" dirty="0" err="1">
                <a:latin typeface="Times New Roman" pitchFamily="18" charset="0"/>
                <a:cs typeface="Times New Roman" pitchFamily="18" charset="0"/>
              </a:rPr>
              <a:t>endfor</a:t>
            </a:r>
            <a:endParaRPr lang="en-US" sz="2800" dirty="0">
              <a:latin typeface="Times New Roman" pitchFamily="18" charset="0"/>
              <a:cs typeface="Times New Roman" pitchFamily="18" charset="0"/>
            </a:endParaRPr>
          </a:p>
          <a:p>
            <a:pPr marL="920750" lvl="1" indent="-455613"/>
            <a:r>
              <a:rPr lang="en-US" dirty="0">
                <a:latin typeface="Times New Roman" pitchFamily="18" charset="0"/>
                <a:cs typeface="Times New Roman" pitchFamily="18" charset="0"/>
              </a:rPr>
              <a:t>9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err="1">
                <a:latin typeface="Times New Roman" pitchFamily="18" charset="0"/>
                <a:cs typeface="Times New Roman" pitchFamily="18" charset="0"/>
              </a:rPr>
              <a:t>i</a:t>
            </a:r>
            <a:r>
              <a:rPr lang="en-US" dirty="0">
                <a:latin typeface="Times New Roman" pitchFamily="18" charset="0"/>
                <a:cs typeface="Times New Roman" pitchFamily="18" charset="0"/>
              </a:rPr>
              <a:t> + 1] </a:t>
            </a:r>
            <a:r>
              <a:rPr lang="en-US" dirty="0">
                <a:latin typeface="Times New Roman" pitchFamily="18" charset="0"/>
                <a:cs typeface="Times New Roman" pitchFamily="18" charset="0"/>
                <a:sym typeface="Symbol"/>
              </a:rPr>
              <a: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r</a:t>
            </a:r>
            <a:r>
              <a:rPr lang="en-US" dirty="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920750" lvl="1" indent="-455613"/>
            <a:r>
              <a:rPr lang="en-US" dirty="0">
                <a:latin typeface="Times New Roman" pitchFamily="18" charset="0"/>
                <a:cs typeface="Times New Roman" pitchFamily="18" charset="0"/>
              </a:rPr>
              <a:t>10	</a:t>
            </a:r>
            <a:r>
              <a:rPr lang="en-US" b="1" dirty="0">
                <a:latin typeface="Times New Roman" pitchFamily="18" charset="0"/>
                <a:cs typeface="Times New Roman" pitchFamily="18" charset="0"/>
              </a:rPr>
              <a:t>return </a:t>
            </a:r>
            <a:r>
              <a:rPr lang="en-US" altLang="zh-CN" i="1" dirty="0">
                <a:latin typeface="Times New Roman" pitchFamily="18" charset="0"/>
                <a:cs typeface="Times New Roman" pitchFamily="18" charset="0"/>
              </a:rPr>
              <a:t>i+</a:t>
            </a:r>
            <a:r>
              <a:rPr lang="en-US" altLang="zh-CN" dirty="0">
                <a:latin typeface="Times New Roman" pitchFamily="18" charset="0"/>
                <a:cs typeface="Times New Roman" pitchFamily="18" charset="0"/>
              </a:rPr>
              <a:t>1</a:t>
            </a:r>
            <a:endParaRPr lang="en-US" sz="2800" dirty="0">
              <a:latin typeface="Times New Roman" pitchFamily="18" charset="0"/>
              <a:cs typeface="Times New Roman" pitchFamily="18" charset="0"/>
            </a:endParaRPr>
          </a:p>
          <a:p>
            <a:pPr marL="465137" lvl="1"/>
            <a:r>
              <a:rPr lang="en-US" b="1" dirty="0">
                <a:latin typeface="Times New Roman" pitchFamily="18" charset="0"/>
                <a:cs typeface="Times New Roman" pitchFamily="18" charset="0"/>
              </a:rPr>
              <a:t>11  End</a:t>
            </a:r>
          </a:p>
          <a:p>
            <a:pPr marL="465137" lvl="1"/>
            <a:endParaRPr lang="en-US" altLang="zh-CN" dirty="0"/>
          </a:p>
          <a:p>
            <a:pPr marL="465137" lvl="1"/>
            <a:r>
              <a:rPr lang="zh-CN" altLang="en-US" dirty="0"/>
              <a:t>划分算法只需要</a:t>
            </a:r>
            <a:r>
              <a:rPr lang="fr-FR" dirty="0">
                <a:latin typeface="Times New Roman" pitchFamily="18" charset="0"/>
                <a:cs typeface="Times New Roman" pitchFamily="18" charset="0"/>
              </a:rPr>
              <a:t>(</a:t>
            </a:r>
            <a:r>
              <a:rPr lang="fr-FR" i="1" dirty="0">
                <a:latin typeface="Times New Roman" pitchFamily="18" charset="0"/>
                <a:cs typeface="Times New Roman" pitchFamily="18" charset="0"/>
              </a:rPr>
              <a:t>r-p</a:t>
            </a:r>
            <a:r>
              <a:rPr lang="fr-FR" dirty="0">
                <a:latin typeface="Times New Roman" pitchFamily="18" charset="0"/>
                <a:cs typeface="Times New Roman" pitchFamily="18" charset="0"/>
              </a:rPr>
              <a:t>)</a:t>
            </a:r>
            <a:r>
              <a:rPr lang="zh-CN" altLang="en-US" dirty="0"/>
              <a:t>次比较并且是原地操作</a:t>
            </a:r>
            <a:r>
              <a:rPr lang="zh-CN" altLang="en-US" b="1" dirty="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graphicFrame>
        <p:nvGraphicFramePr>
          <p:cNvPr id="4" name="Object 6">
            <a:extLst>
              <a:ext uri="{FF2B5EF4-FFF2-40B4-BE49-F238E27FC236}">
                <a16:creationId xmlns:a16="http://schemas.microsoft.com/office/drawing/2014/main" id="{1BCC8EA8-1419-4129-B2DB-C67BFDBC2B51}"/>
              </a:ext>
            </a:extLst>
          </p:cNvPr>
          <p:cNvGraphicFramePr>
            <a:graphicFrameLocks noChangeAspect="1"/>
          </p:cNvGraphicFramePr>
          <p:nvPr>
            <p:extLst>
              <p:ext uri="{D42A27DB-BD31-4B8C-83A1-F6EECF244321}">
                <p14:modId xmlns:p14="http://schemas.microsoft.com/office/powerpoint/2010/main" val="686623710"/>
              </p:ext>
            </p:extLst>
          </p:nvPr>
        </p:nvGraphicFramePr>
        <p:xfrm>
          <a:off x="3505200" y="5486400"/>
          <a:ext cx="5475287" cy="1292225"/>
        </p:xfrm>
        <a:graphic>
          <a:graphicData uri="http://schemas.openxmlformats.org/presentationml/2006/ole">
            <mc:AlternateContent xmlns:mc="http://schemas.openxmlformats.org/markup-compatibility/2006">
              <mc:Choice xmlns:v="urn:schemas-microsoft-com:vml" Requires="v">
                <p:oleObj spid="_x0000_s6159" name="Picture" r:id="rId4" imgW="4572000" imgH="914400" progId="Word.Picture.8">
                  <p:embed/>
                </p:oleObj>
              </mc:Choice>
              <mc:Fallback>
                <p:oleObj name="Picture" r:id="rId4" imgW="4572000" imgH="914400" progId="Word.Picture.8">
                  <p:embed/>
                  <p:pic>
                    <p:nvPicPr>
                      <p:cNvPr id="7" name="Object 6"/>
                      <p:cNvPicPr>
                        <a:picLocks noChangeAspect="1" noChangeArrowheads="1"/>
                      </p:cNvPicPr>
                      <p:nvPr/>
                    </p:nvPicPr>
                    <p:blipFill>
                      <a:blip r:embed="rId5"/>
                      <a:srcRect/>
                      <a:stretch>
                        <a:fillRect/>
                      </a:stretch>
                    </p:blipFill>
                    <p:spPr bwMode="auto">
                      <a:xfrm>
                        <a:off x="3505200" y="5486400"/>
                        <a:ext cx="5475287" cy="1292225"/>
                      </a:xfrm>
                      <a:prstGeom prst="rect">
                        <a:avLst/>
                      </a:prstGeom>
                      <a:noFill/>
                    </p:spPr>
                  </p:pic>
                </p:oleObj>
              </mc:Fallback>
            </mc:AlternateContent>
          </a:graphicData>
        </a:graphic>
      </p:graphicFrame>
      <p:sp>
        <p:nvSpPr>
          <p:cNvPr id="6" name="文本框 5">
            <a:extLst>
              <a:ext uri="{FF2B5EF4-FFF2-40B4-BE49-F238E27FC236}">
                <a16:creationId xmlns:a16="http://schemas.microsoft.com/office/drawing/2014/main" id="{74AB5E0F-6248-4795-8660-0A3B0423246F}"/>
              </a:ext>
            </a:extLst>
          </p:cNvPr>
          <p:cNvSpPr txBox="1"/>
          <p:nvPr/>
        </p:nvSpPr>
        <p:spPr>
          <a:xfrm>
            <a:off x="8503433" y="187127"/>
            <a:ext cx="477054" cy="5604073"/>
          </a:xfrm>
          <a:prstGeom prst="rect">
            <a:avLst/>
          </a:prstGeom>
          <a:solidFill>
            <a:srgbClr val="FFC000">
              <a:alpha val="61000"/>
            </a:srgbClr>
          </a:solidFill>
          <a:ln w="38100">
            <a:solidFill>
              <a:schemeClr val="tx1"/>
            </a:solidFill>
          </a:ln>
        </p:spPr>
        <p:txBody>
          <a:bodyPr vert="eaVert" wrap="square" rtlCol="0">
            <a:spAutoFit/>
          </a:bodyPr>
          <a:lstStyle/>
          <a:p>
            <a:pPr algn="ctr"/>
            <a:r>
              <a:rPr lang="zh-CN" altLang="en-US" sz="1900" dirty="0"/>
              <a:t>原地排序，但不是稳定排序，源于数据的飞行交换</a:t>
            </a:r>
            <a:endParaRPr lang="en-US" sz="1900" dirty="0"/>
          </a:p>
        </p:txBody>
      </p:sp>
    </p:spTree>
    <p:extLst>
      <p:ext uri="{BB962C8B-B14F-4D97-AF65-F5344CB8AC3E}">
        <p14:creationId xmlns:p14="http://schemas.microsoft.com/office/powerpoint/2010/main" val="322883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Table 24"/>
          <p:cNvGraphicFramePr>
            <a:graphicFrameLocks noGrp="1"/>
          </p:cNvGraphicFramePr>
          <p:nvPr>
            <p:extLst>
              <p:ext uri="{D42A27DB-BD31-4B8C-83A1-F6EECF244321}">
                <p14:modId xmlns:p14="http://schemas.microsoft.com/office/powerpoint/2010/main" val="939601539"/>
              </p:ext>
            </p:extLst>
          </p:nvPr>
        </p:nvGraphicFramePr>
        <p:xfrm>
          <a:off x="1371600" y="990600"/>
          <a:ext cx="6095997" cy="521208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gridCol w="609600">
                  <a:extLst>
                    <a:ext uri="{9D8B030D-6E8A-4147-A177-3AD203B41FA5}">
                      <a16:colId xmlns:a16="http://schemas.microsoft.com/office/drawing/2014/main" val="20007"/>
                    </a:ext>
                  </a:extLst>
                </a:gridCol>
                <a:gridCol w="533397">
                  <a:extLst>
                    <a:ext uri="{9D8B030D-6E8A-4147-A177-3AD203B41FA5}">
                      <a16:colId xmlns:a16="http://schemas.microsoft.com/office/drawing/2014/main" val="20008"/>
                    </a:ext>
                  </a:extLst>
                </a:gridCol>
              </a:tblGrid>
              <a:tr h="266700">
                <a:tc>
                  <a:txBody>
                    <a:bodyPr/>
                    <a:lstStyle/>
                    <a:p>
                      <a:pPr algn="ctr"/>
                      <a:r>
                        <a:rPr lang="en-US" sz="1600" i="1" dirty="0" err="1">
                          <a:latin typeface="Times" panose="02020603050405020304" pitchFamily="18" charset="0"/>
                        </a:rPr>
                        <a:t>i</a:t>
                      </a:r>
                      <a:r>
                        <a:rPr lang="en-US" sz="1600" dirty="0">
                          <a:latin typeface="Times" panose="02020603050405020304" pitchFamily="18" charset="0"/>
                        </a:rPr>
                        <a:t> = </a:t>
                      </a:r>
                      <a:r>
                        <a:rPr lang="en-US" sz="1600" i="1" dirty="0">
                          <a:latin typeface="Times" panose="02020603050405020304" pitchFamily="18" charset="0"/>
                        </a:rPr>
                        <a:t>p</a:t>
                      </a:r>
                      <a:r>
                        <a:rPr lang="en-US" sz="1600" dirty="0">
                          <a:latin typeface="Times" panose="02020603050405020304" pitchFamily="18" charset="0"/>
                        </a:rPr>
                        <a:t>-1</a:t>
                      </a:r>
                      <a:endParaRPr lang="en-US" sz="1600" i="1"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600" i="1" dirty="0">
                          <a:latin typeface="Times" panose="02020603050405020304" pitchFamily="18" charset="0"/>
                        </a:rPr>
                        <a:t>j </a:t>
                      </a:r>
                      <a:r>
                        <a:rPr lang="en-US" sz="1600" dirty="0">
                          <a:latin typeface="Times" panose="02020603050405020304" pitchFamily="18" charset="0"/>
                        </a:rPr>
                        <a:t>= </a:t>
                      </a:r>
                      <a:r>
                        <a:rPr lang="en-US" sz="1600" i="1" dirty="0">
                          <a:latin typeface="Times" panose="02020603050405020304" pitchFamily="18" charset="0"/>
                        </a:rPr>
                        <a:t>p</a:t>
                      </a:r>
                      <a:endParaRPr lang="en-US" sz="1600" i="1" dirty="0">
                        <a:latin typeface="Times" panose="02020603050405020304" pitchFamily="18" charset="0"/>
                        <a:cs typeface="Times New Roman" pitchFamily="18" charset="0"/>
                      </a:endParaRPr>
                    </a:p>
                  </a:txBody>
                  <a:tcPr marL="0" marR="0"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r>
                        <a:rPr lang="en-US" sz="1600" i="1" dirty="0">
                          <a:latin typeface="Times" panose="02020603050405020304" pitchFamily="18" charset="0"/>
                        </a:rPr>
                        <a:t>r</a:t>
                      </a:r>
                      <a:endParaRPr lang="en-US" sz="1200" i="1" dirty="0">
                        <a:latin typeface="Times" panose="02020603050405020304" pitchFamily="18" charset="0"/>
                        <a:cs typeface="Times New Roman" pitchFamily="18" charset="0"/>
                      </a:endParaRPr>
                    </a:p>
                  </a:txBody>
                  <a:tcPr marT="0" marB="0"/>
                </a:tc>
                <a:extLst>
                  <a:ext uri="{0D108BD9-81ED-4DB2-BD59-A6C34878D82A}">
                    <a16:rowId xmlns:a16="http://schemas.microsoft.com/office/drawing/2014/main" val="1000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panose="02020603050405020304" pitchFamily="18" charset="0"/>
                        </a:rPr>
                        <a:t>初始状态</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dirty="0">
                          <a:latin typeface="Times" panose="02020603050405020304" pitchFamily="18" charset="0"/>
                        </a:rPr>
                        <a:t>2</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8</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7</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1</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3</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5</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6</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4</a:t>
                      </a:r>
                      <a:endParaRPr lang="en-US" sz="1200"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600" i="1" dirty="0" err="1">
                          <a:latin typeface="Times" panose="02020603050405020304" pitchFamily="18" charset="0"/>
                        </a:rPr>
                        <a:t>i</a:t>
                      </a:r>
                      <a:endParaRPr lang="en-US" sz="1600" i="1" dirty="0">
                        <a:latin typeface="Times" panose="02020603050405020304" pitchFamily="18" charset="0"/>
                        <a:cs typeface="Times New Roman" pitchFamily="18" charset="0"/>
                      </a:endParaRPr>
                    </a:p>
                  </a:txBody>
                  <a:tcPr marT="0" marB="0"/>
                </a:tc>
                <a:tc>
                  <a:txBody>
                    <a:bodyPr/>
                    <a:lstStyle/>
                    <a:p>
                      <a:pPr algn="ctr"/>
                      <a:r>
                        <a:rPr lang="en-US" sz="1600" i="1" dirty="0">
                          <a:latin typeface="Times" panose="02020603050405020304" pitchFamily="18" charset="0"/>
                        </a:rPr>
                        <a:t>j</a:t>
                      </a:r>
                      <a:endParaRPr lang="en-US" sz="1600" i="1" dirty="0">
                        <a:latin typeface="Times" panose="02020603050405020304" pitchFamily="18" charset="0"/>
                        <a:cs typeface="Times New Roman" pitchFamily="18" charset="0"/>
                      </a:endParaRPr>
                    </a:p>
                  </a:txBody>
                  <a:tcPr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err="1">
                          <a:latin typeface="Times" panose="02020603050405020304" pitchFamily="18" charset="0"/>
                        </a:rPr>
                        <a:t>一次比较后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dirty="0">
                          <a:latin typeface="Times" panose="02020603050405020304" pitchFamily="18" charset="0"/>
                        </a:rPr>
                        <a:t>2</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8</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7</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1</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3</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5</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6</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4</a:t>
                      </a:r>
                      <a:endParaRPr lang="en-US" sz="1200"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600" i="1" dirty="0" err="1">
                          <a:latin typeface="Times" panose="02020603050405020304" pitchFamily="18" charset="0"/>
                        </a:rPr>
                        <a:t>i</a:t>
                      </a:r>
                      <a:endParaRPr lang="en-US" sz="1600" i="1" dirty="0">
                        <a:latin typeface="Times" panose="02020603050405020304" pitchFamily="18" charset="0"/>
                        <a:cs typeface="Times New Roman" pitchFamily="18" charset="0"/>
                      </a:endParaRPr>
                    </a:p>
                  </a:txBody>
                  <a:tcPr marT="0" marB="0"/>
                </a:tc>
                <a:tc>
                  <a:txBody>
                    <a:bodyPr/>
                    <a:lstStyle/>
                    <a:p>
                      <a:pPr algn="ctr"/>
                      <a:endParaRPr lang="en-US" sz="1600" i="0" dirty="0">
                        <a:latin typeface="Times" panose="02020603050405020304" pitchFamily="18" charset="0"/>
                        <a:cs typeface="Times New Roman" pitchFamily="18" charset="0"/>
                      </a:endParaRPr>
                    </a:p>
                  </a:txBody>
                  <a:tcPr marT="0" marB="0"/>
                </a:tc>
                <a:tc>
                  <a:txBody>
                    <a:bodyPr/>
                    <a:lstStyle/>
                    <a:p>
                      <a:pPr algn="ctr"/>
                      <a:r>
                        <a:rPr lang="en-US" sz="1600" i="1" dirty="0">
                          <a:latin typeface="Times" panose="02020603050405020304" pitchFamily="18" charset="0"/>
                        </a:rPr>
                        <a:t>j</a:t>
                      </a:r>
                      <a:endParaRPr lang="en-US" sz="1600" i="1" dirty="0">
                        <a:latin typeface="Times" panose="02020603050405020304" pitchFamily="18" charset="0"/>
                        <a:cs typeface="Times New Roman" pitchFamily="18" charset="0"/>
                      </a:endParaRPr>
                    </a:p>
                  </a:txBody>
                  <a:tcPr marT="0" marB="0"/>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panose="02020603050405020304" pitchFamily="18" charset="0"/>
                        </a:rPr>
                        <a:t>2次比较后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dirty="0">
                          <a:latin typeface="Times" panose="02020603050405020304" pitchFamily="18" charset="0"/>
                        </a:rPr>
                        <a:t>2</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8</a:t>
                      </a:r>
                      <a:endParaRPr lang="en-US" sz="1200" dirty="0">
                        <a:latin typeface="Times" panose="02020603050405020304" pitchFamily="18" charset="0"/>
                        <a:cs typeface="Times New Roman" pitchFamily="18" charset="0"/>
                      </a:endParaRPr>
                    </a:p>
                  </a:txBody>
                  <a:tcPr>
                    <a:solidFill>
                      <a:schemeClr val="tx2">
                        <a:lumMod val="40000"/>
                        <a:lumOff val="60000"/>
                      </a:schemeClr>
                    </a:solidFill>
                  </a:tcPr>
                </a:tc>
                <a:tc>
                  <a:txBody>
                    <a:bodyPr/>
                    <a:lstStyle/>
                    <a:p>
                      <a:pPr algn="ctr"/>
                      <a:r>
                        <a:rPr lang="en-US" sz="1200" dirty="0">
                          <a:latin typeface="Times" panose="02020603050405020304" pitchFamily="18" charset="0"/>
                        </a:rPr>
                        <a:t>7</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1</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3</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5</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6</a:t>
                      </a:r>
                      <a:endParaRPr lang="en-US" sz="1200" dirty="0">
                        <a:latin typeface="Times" panose="02020603050405020304" pitchFamily="18" charset="0"/>
                        <a:cs typeface="Times New Roman" pitchFamily="18" charset="0"/>
                      </a:endParaRPr>
                    </a:p>
                  </a:txBody>
                  <a:tcPr/>
                </a:tc>
                <a:tc>
                  <a:txBody>
                    <a:bodyPr/>
                    <a:lstStyle/>
                    <a:p>
                      <a:pPr algn="ctr"/>
                      <a:r>
                        <a:rPr lang="en-US" sz="1200" dirty="0">
                          <a:latin typeface="Times" panose="02020603050405020304" pitchFamily="18" charset="0"/>
                        </a:rPr>
                        <a:t>4</a:t>
                      </a:r>
                      <a:endParaRPr lang="en-US" sz="1200"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i="1" dirty="0" err="1">
                          <a:latin typeface="Times" panose="02020603050405020304" pitchFamily="18" charset="0"/>
                          <a:cs typeface="Times New Roman" pitchFamily="18" charset="0"/>
                        </a:rPr>
                        <a:t>i</a:t>
                      </a:r>
                      <a:endParaRPr lang="en-US" sz="1200" i="1" dirty="0">
                        <a:latin typeface="Times" panose="02020603050405020304" pitchFamily="18" charset="0"/>
                        <a:cs typeface="Times New Roman" pitchFamily="18" charset="0"/>
                      </a:endParaRPr>
                    </a:p>
                  </a:txBody>
                  <a:tcPr marT="0" marB="0"/>
                </a:tc>
                <a:tc>
                  <a:txBody>
                    <a:bodyPr/>
                    <a:lstStyle/>
                    <a:p>
                      <a:pPr algn="ctr"/>
                      <a:endParaRPr lang="en-US" sz="1200" i="1" dirty="0">
                        <a:latin typeface="Times" panose="02020603050405020304" pitchFamily="18" charset="0"/>
                        <a:cs typeface="Times New Roman" pitchFamily="18" charset="0"/>
                      </a:endParaRPr>
                    </a:p>
                  </a:txBody>
                  <a:tcPr marT="0" marB="0"/>
                </a:tc>
                <a:tc>
                  <a:txBody>
                    <a:bodyPr/>
                    <a:lstStyle/>
                    <a:p>
                      <a:pPr algn="ctr"/>
                      <a:endParaRPr lang="en-US" sz="1200" i="1" dirty="0">
                        <a:latin typeface="Times" panose="02020603050405020304" pitchFamily="18" charset="0"/>
                        <a:cs typeface="Times New Roman" pitchFamily="18" charset="0"/>
                      </a:endParaRPr>
                    </a:p>
                  </a:txBody>
                  <a:tcPr marT="0" marB="0"/>
                </a:tc>
                <a:tc>
                  <a:txBody>
                    <a:bodyPr/>
                    <a:lstStyle/>
                    <a:p>
                      <a:pPr algn="ctr"/>
                      <a:r>
                        <a:rPr lang="en-US" sz="1200" i="1" dirty="0">
                          <a:latin typeface="Times" panose="02020603050405020304" pitchFamily="18" charset="0"/>
                          <a:cs typeface="Times New Roman" pitchFamily="18" charset="0"/>
                        </a:rPr>
                        <a:t>j</a:t>
                      </a:r>
                    </a:p>
                  </a:txBody>
                  <a:tcPr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6"/>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panose="02020603050405020304" pitchFamily="18" charset="0"/>
                        </a:rPr>
                        <a:t>3次比较后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dirty="0">
                          <a:latin typeface="Times" panose="02020603050405020304" pitchFamily="18" charset="0"/>
                          <a:cs typeface="Times New Roman" pitchFamily="18" charset="0"/>
                        </a:rPr>
                        <a:t>2</a:t>
                      </a:r>
                    </a:p>
                  </a:txBody>
                  <a:tcPr/>
                </a:tc>
                <a:tc>
                  <a:txBody>
                    <a:bodyPr/>
                    <a:lstStyle/>
                    <a:p>
                      <a:pPr algn="ctr"/>
                      <a:r>
                        <a:rPr lang="en-US" sz="1200" dirty="0">
                          <a:latin typeface="Times" panose="02020603050405020304" pitchFamily="18" charset="0"/>
                          <a:cs typeface="Times New Roman" pitchFamily="18" charset="0"/>
                        </a:rPr>
                        <a:t>8</a:t>
                      </a:r>
                    </a:p>
                  </a:txBody>
                  <a:tcPr>
                    <a:solidFill>
                      <a:schemeClr val="accent1">
                        <a:lumMod val="60000"/>
                        <a:lumOff val="40000"/>
                      </a:schemeClr>
                    </a:solidFill>
                  </a:tcPr>
                </a:tc>
                <a:tc>
                  <a:txBody>
                    <a:bodyPr/>
                    <a:lstStyle/>
                    <a:p>
                      <a:pPr algn="ctr"/>
                      <a:r>
                        <a:rPr lang="en-US" sz="1200" dirty="0">
                          <a:latin typeface="Times" panose="02020603050405020304" pitchFamily="18" charset="0"/>
                          <a:cs typeface="Times New Roman" pitchFamily="18" charset="0"/>
                        </a:rPr>
                        <a:t>7</a:t>
                      </a:r>
                    </a:p>
                  </a:txBody>
                  <a:tcPr>
                    <a:solidFill>
                      <a:schemeClr val="accent1">
                        <a:lumMod val="60000"/>
                        <a:lumOff val="40000"/>
                      </a:schemeClr>
                    </a:solidFill>
                  </a:tcPr>
                </a:tc>
                <a:tc>
                  <a:txBody>
                    <a:bodyPr/>
                    <a:lstStyle/>
                    <a:p>
                      <a:pPr algn="ctr"/>
                      <a:r>
                        <a:rPr lang="en-US" sz="1200" dirty="0">
                          <a:latin typeface="Times" panose="02020603050405020304" pitchFamily="18" charset="0"/>
                          <a:cs typeface="Times New Roman" pitchFamily="18" charset="0"/>
                        </a:rPr>
                        <a:t>1</a:t>
                      </a:r>
                    </a:p>
                  </a:txBody>
                  <a:tcPr/>
                </a:tc>
                <a:tc>
                  <a:txBody>
                    <a:bodyPr/>
                    <a:lstStyle/>
                    <a:p>
                      <a:pPr algn="ctr"/>
                      <a:r>
                        <a:rPr lang="en-US" sz="1200" dirty="0">
                          <a:latin typeface="Times" panose="02020603050405020304" pitchFamily="18" charset="0"/>
                          <a:cs typeface="Times New Roman" pitchFamily="18" charset="0"/>
                        </a:rPr>
                        <a:t>3</a:t>
                      </a:r>
                    </a:p>
                  </a:txBody>
                  <a:tcPr/>
                </a:tc>
                <a:tc>
                  <a:txBody>
                    <a:bodyPr/>
                    <a:lstStyle/>
                    <a:p>
                      <a:pPr algn="ctr"/>
                      <a:r>
                        <a:rPr lang="en-US" sz="1200" dirty="0">
                          <a:latin typeface="Times" panose="02020603050405020304" pitchFamily="18" charset="0"/>
                          <a:cs typeface="Times New Roman" pitchFamily="18" charset="0"/>
                        </a:rPr>
                        <a:t>5</a:t>
                      </a:r>
                    </a:p>
                  </a:txBody>
                  <a:tcPr/>
                </a:tc>
                <a:tc>
                  <a:txBody>
                    <a:bodyPr/>
                    <a:lstStyle/>
                    <a:p>
                      <a:pPr algn="ctr"/>
                      <a:r>
                        <a:rPr lang="en-US" sz="1200" dirty="0">
                          <a:latin typeface="Times" panose="02020603050405020304" pitchFamily="18" charset="0"/>
                          <a:cs typeface="Times New Roman" pitchFamily="18" charset="0"/>
                        </a:rPr>
                        <a:t>6</a:t>
                      </a:r>
                    </a:p>
                  </a:txBody>
                  <a:tcPr/>
                </a:tc>
                <a:tc>
                  <a:txBody>
                    <a:bodyPr/>
                    <a:lstStyle/>
                    <a:p>
                      <a:pPr algn="ctr"/>
                      <a:r>
                        <a:rPr lang="en-US" sz="1200" dirty="0">
                          <a:latin typeface="Times" panose="02020603050405020304" pitchFamily="18" charset="0"/>
                          <a:cs typeface="Times New Roman" pitchFamily="18" charset="0"/>
                        </a:rPr>
                        <a:t>4</a:t>
                      </a:r>
                    </a:p>
                  </a:txBody>
                  <a:tcPr/>
                </a:tc>
                <a:extLst>
                  <a:ext uri="{0D108BD9-81ED-4DB2-BD59-A6C34878D82A}">
                    <a16:rowId xmlns:a16="http://schemas.microsoft.com/office/drawing/2014/main" val="10007"/>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r>
                        <a:rPr lang="en-US" sz="1200" i="1" dirty="0" err="1">
                          <a:latin typeface="Times" panose="02020603050405020304" pitchFamily="18" charset="0"/>
                          <a:cs typeface="Times New Roman" pitchFamily="18" charset="0"/>
                        </a:rPr>
                        <a:t>i</a:t>
                      </a:r>
                      <a:endParaRPr lang="en-US" sz="1200" i="1" dirty="0">
                        <a:latin typeface="Times" panose="02020603050405020304" pitchFamily="18" charset="0"/>
                        <a:cs typeface="Times New Roman" pitchFamily="18" charset="0"/>
                      </a:endParaRPr>
                    </a:p>
                  </a:txBody>
                  <a:tcPr marT="0" marB="0"/>
                </a:tc>
                <a:tc>
                  <a:txBody>
                    <a:bodyPr/>
                    <a:lstStyle/>
                    <a:p>
                      <a:pPr algn="ctr"/>
                      <a:endParaRPr lang="en-US" sz="1200" i="1" dirty="0">
                        <a:latin typeface="Times" panose="02020603050405020304" pitchFamily="18" charset="0"/>
                        <a:cs typeface="Times New Roman" pitchFamily="18" charset="0"/>
                      </a:endParaRPr>
                    </a:p>
                  </a:txBody>
                  <a:tcPr marT="0" marB="0"/>
                </a:tc>
                <a:tc>
                  <a:txBody>
                    <a:bodyPr/>
                    <a:lstStyle/>
                    <a:p>
                      <a:pPr algn="ctr"/>
                      <a:endParaRPr lang="en-US" sz="1200" i="1" dirty="0">
                        <a:latin typeface="Times" panose="02020603050405020304" pitchFamily="18" charset="0"/>
                        <a:cs typeface="Times New Roman" pitchFamily="18" charset="0"/>
                      </a:endParaRPr>
                    </a:p>
                  </a:txBody>
                  <a:tcPr marT="0" marB="0"/>
                </a:tc>
                <a:tc>
                  <a:txBody>
                    <a:bodyPr/>
                    <a:lstStyle/>
                    <a:p>
                      <a:pPr algn="ctr"/>
                      <a:r>
                        <a:rPr lang="en-US" sz="1200" i="1" dirty="0">
                          <a:latin typeface="Times" panose="02020603050405020304" pitchFamily="18" charset="0"/>
                          <a:cs typeface="Times New Roman" pitchFamily="18" charset="0"/>
                        </a:rPr>
                        <a:t>j</a:t>
                      </a:r>
                    </a:p>
                  </a:txBody>
                  <a:tcPr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08"/>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panose="02020603050405020304" pitchFamily="18" charset="0"/>
                        </a:rPr>
                        <a:t>4次比较后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dirty="0">
                          <a:latin typeface="Times" panose="02020603050405020304" pitchFamily="18" charset="0"/>
                          <a:cs typeface="Times New Roman" pitchFamily="18" charset="0"/>
                        </a:rPr>
                        <a:t>2</a:t>
                      </a:r>
                    </a:p>
                  </a:txBody>
                  <a:tcPr/>
                </a:tc>
                <a:tc>
                  <a:txBody>
                    <a:bodyPr/>
                    <a:lstStyle/>
                    <a:p>
                      <a:pPr algn="ctr"/>
                      <a:r>
                        <a:rPr lang="en-US" sz="1200" dirty="0">
                          <a:latin typeface="Times" panose="02020603050405020304" pitchFamily="18" charset="0"/>
                          <a:cs typeface="Times New Roman" pitchFamily="18" charset="0"/>
                        </a:rPr>
                        <a:t>1</a:t>
                      </a:r>
                    </a:p>
                  </a:txBody>
                  <a:tcPr/>
                </a:tc>
                <a:tc>
                  <a:txBody>
                    <a:bodyPr/>
                    <a:lstStyle/>
                    <a:p>
                      <a:pPr algn="ctr"/>
                      <a:r>
                        <a:rPr lang="en-US" sz="1200" dirty="0">
                          <a:latin typeface="Times" panose="02020603050405020304" pitchFamily="18" charset="0"/>
                          <a:cs typeface="Times New Roman" pitchFamily="18" charset="0"/>
                        </a:rPr>
                        <a:t>7</a:t>
                      </a:r>
                    </a:p>
                  </a:txBody>
                  <a:tcPr>
                    <a:solidFill>
                      <a:schemeClr val="accent1">
                        <a:lumMod val="60000"/>
                        <a:lumOff val="40000"/>
                      </a:schemeClr>
                    </a:solidFill>
                  </a:tcPr>
                </a:tc>
                <a:tc>
                  <a:txBody>
                    <a:bodyPr/>
                    <a:lstStyle/>
                    <a:p>
                      <a:pPr algn="ctr"/>
                      <a:r>
                        <a:rPr lang="en-US" sz="1200" dirty="0">
                          <a:latin typeface="Times" panose="02020603050405020304" pitchFamily="18" charset="0"/>
                          <a:cs typeface="Times New Roman" pitchFamily="18" charset="0"/>
                        </a:rPr>
                        <a:t>8</a:t>
                      </a:r>
                    </a:p>
                  </a:txBody>
                  <a:tcPr>
                    <a:solidFill>
                      <a:schemeClr val="accent1">
                        <a:lumMod val="60000"/>
                        <a:lumOff val="40000"/>
                      </a:schemeClr>
                    </a:solidFill>
                  </a:tcPr>
                </a:tc>
                <a:tc>
                  <a:txBody>
                    <a:bodyPr/>
                    <a:lstStyle/>
                    <a:p>
                      <a:pPr algn="ctr"/>
                      <a:r>
                        <a:rPr lang="en-US" sz="1200" dirty="0">
                          <a:latin typeface="Times" panose="02020603050405020304" pitchFamily="18" charset="0"/>
                          <a:cs typeface="Times New Roman" pitchFamily="18" charset="0"/>
                        </a:rPr>
                        <a:t>3</a:t>
                      </a:r>
                    </a:p>
                  </a:txBody>
                  <a:tcPr/>
                </a:tc>
                <a:tc>
                  <a:txBody>
                    <a:bodyPr/>
                    <a:lstStyle/>
                    <a:p>
                      <a:pPr algn="ctr"/>
                      <a:r>
                        <a:rPr lang="en-US" sz="1200" dirty="0">
                          <a:latin typeface="Times" panose="02020603050405020304" pitchFamily="18" charset="0"/>
                          <a:cs typeface="Times New Roman" pitchFamily="18" charset="0"/>
                        </a:rPr>
                        <a:t>5</a:t>
                      </a:r>
                    </a:p>
                  </a:txBody>
                  <a:tcPr/>
                </a:tc>
                <a:tc>
                  <a:txBody>
                    <a:bodyPr/>
                    <a:lstStyle/>
                    <a:p>
                      <a:pPr algn="ctr"/>
                      <a:r>
                        <a:rPr lang="en-US" sz="1200" dirty="0">
                          <a:latin typeface="Times" panose="02020603050405020304" pitchFamily="18" charset="0"/>
                          <a:cs typeface="Times New Roman" pitchFamily="18" charset="0"/>
                        </a:rPr>
                        <a:t>6</a:t>
                      </a:r>
                    </a:p>
                  </a:txBody>
                  <a:tcPr/>
                </a:tc>
                <a:tc>
                  <a:txBody>
                    <a:bodyPr/>
                    <a:lstStyle/>
                    <a:p>
                      <a:pPr algn="ctr"/>
                      <a:r>
                        <a:rPr lang="en-US" sz="1200" dirty="0">
                          <a:latin typeface="Times" panose="02020603050405020304" pitchFamily="18" charset="0"/>
                          <a:cs typeface="Times New Roman" pitchFamily="18" charset="0"/>
                        </a:rPr>
                        <a:t>4</a:t>
                      </a:r>
                    </a:p>
                  </a:txBody>
                  <a:tcPr/>
                </a:tc>
                <a:extLst>
                  <a:ext uri="{0D108BD9-81ED-4DB2-BD59-A6C34878D82A}">
                    <a16:rowId xmlns:a16="http://schemas.microsoft.com/office/drawing/2014/main" val="10009"/>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r>
                        <a:rPr lang="en-US" sz="1600" i="1" dirty="0" err="1">
                          <a:latin typeface="Times" panose="02020603050405020304" pitchFamily="18" charset="0"/>
                          <a:cs typeface="Times New Roman" pitchFamily="18" charset="0"/>
                        </a:rPr>
                        <a:t>i</a:t>
                      </a:r>
                      <a:endParaRPr lang="en-US" sz="1600" i="1" dirty="0">
                        <a:latin typeface="Times" panose="02020603050405020304" pitchFamily="18" charset="0"/>
                        <a:cs typeface="Times New Roman" pitchFamily="18" charset="0"/>
                      </a:endParaRPr>
                    </a:p>
                  </a:txBody>
                  <a:tcPr marT="0" marB="0"/>
                </a:tc>
                <a:tc>
                  <a:txBody>
                    <a:bodyPr/>
                    <a:lstStyle/>
                    <a:p>
                      <a:pPr algn="ctr"/>
                      <a:endParaRPr lang="en-US" sz="1600" i="1" dirty="0">
                        <a:latin typeface="Times" panose="02020603050405020304" pitchFamily="18" charset="0"/>
                        <a:cs typeface="Times New Roman" pitchFamily="18" charset="0"/>
                      </a:endParaRPr>
                    </a:p>
                  </a:txBody>
                  <a:tcPr marT="0" marB="0"/>
                </a:tc>
                <a:tc>
                  <a:txBody>
                    <a:bodyPr/>
                    <a:lstStyle/>
                    <a:p>
                      <a:pPr algn="ctr"/>
                      <a:endParaRPr lang="en-US" sz="1600" i="1" dirty="0">
                        <a:latin typeface="Times" panose="02020603050405020304" pitchFamily="18" charset="0"/>
                        <a:cs typeface="Times New Roman" pitchFamily="18" charset="0"/>
                      </a:endParaRPr>
                    </a:p>
                  </a:txBody>
                  <a:tcPr marT="0" marB="0"/>
                </a:tc>
                <a:tc>
                  <a:txBody>
                    <a:bodyPr/>
                    <a:lstStyle/>
                    <a:p>
                      <a:pPr algn="ctr"/>
                      <a:r>
                        <a:rPr lang="en-US" sz="1600" i="1" dirty="0">
                          <a:latin typeface="Times" panose="02020603050405020304" pitchFamily="18" charset="0"/>
                          <a:cs typeface="Times New Roman" pitchFamily="18" charset="0"/>
                        </a:rPr>
                        <a:t>j</a:t>
                      </a:r>
                    </a:p>
                  </a:txBody>
                  <a:tcPr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10"/>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panose="02020603050405020304" pitchFamily="18" charset="0"/>
                        </a:rPr>
                        <a:t>5次比较后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dirty="0">
                          <a:latin typeface="Times" panose="02020603050405020304" pitchFamily="18" charset="0"/>
                          <a:cs typeface="Times New Roman" pitchFamily="18" charset="0"/>
                        </a:rPr>
                        <a:t>2</a:t>
                      </a:r>
                    </a:p>
                  </a:txBody>
                  <a:tcPr/>
                </a:tc>
                <a:tc>
                  <a:txBody>
                    <a:bodyPr/>
                    <a:lstStyle/>
                    <a:p>
                      <a:pPr algn="ctr"/>
                      <a:r>
                        <a:rPr lang="en-US" sz="1200" dirty="0">
                          <a:latin typeface="Times" panose="02020603050405020304" pitchFamily="18" charset="0"/>
                          <a:cs typeface="Times New Roman" pitchFamily="18" charset="0"/>
                        </a:rPr>
                        <a:t>1</a:t>
                      </a:r>
                    </a:p>
                  </a:txBody>
                  <a:tcPr/>
                </a:tc>
                <a:tc>
                  <a:txBody>
                    <a:bodyPr/>
                    <a:lstStyle/>
                    <a:p>
                      <a:pPr algn="ctr"/>
                      <a:r>
                        <a:rPr lang="en-US" sz="1200" dirty="0">
                          <a:latin typeface="Times" panose="02020603050405020304" pitchFamily="18" charset="0"/>
                          <a:cs typeface="Times New Roman" pitchFamily="18" charset="0"/>
                        </a:rPr>
                        <a:t>3</a:t>
                      </a:r>
                    </a:p>
                  </a:txBody>
                  <a:tcPr/>
                </a:tc>
                <a:tc>
                  <a:txBody>
                    <a:bodyPr/>
                    <a:lstStyle/>
                    <a:p>
                      <a:pPr algn="ctr"/>
                      <a:r>
                        <a:rPr lang="en-US" sz="1200" dirty="0">
                          <a:latin typeface="Times" panose="02020603050405020304" pitchFamily="18" charset="0"/>
                          <a:cs typeface="Times New Roman" pitchFamily="18" charset="0"/>
                        </a:rPr>
                        <a:t>8</a:t>
                      </a:r>
                    </a:p>
                  </a:txBody>
                  <a:tcPr>
                    <a:solidFill>
                      <a:schemeClr val="accent1">
                        <a:lumMod val="60000"/>
                        <a:lumOff val="40000"/>
                      </a:schemeClr>
                    </a:solidFill>
                  </a:tcPr>
                </a:tc>
                <a:tc>
                  <a:txBody>
                    <a:bodyPr/>
                    <a:lstStyle/>
                    <a:p>
                      <a:pPr algn="ctr"/>
                      <a:r>
                        <a:rPr lang="en-US" sz="1200" dirty="0">
                          <a:latin typeface="Times" panose="02020603050405020304" pitchFamily="18" charset="0"/>
                          <a:cs typeface="Times New Roman" pitchFamily="18" charset="0"/>
                        </a:rPr>
                        <a:t>7</a:t>
                      </a:r>
                    </a:p>
                  </a:txBody>
                  <a:tcPr>
                    <a:solidFill>
                      <a:schemeClr val="accent1">
                        <a:lumMod val="60000"/>
                        <a:lumOff val="40000"/>
                      </a:schemeClr>
                    </a:solidFill>
                  </a:tcPr>
                </a:tc>
                <a:tc>
                  <a:txBody>
                    <a:bodyPr/>
                    <a:lstStyle/>
                    <a:p>
                      <a:pPr algn="ctr"/>
                      <a:r>
                        <a:rPr lang="en-US" sz="1200" dirty="0">
                          <a:latin typeface="Times" panose="02020603050405020304" pitchFamily="18" charset="0"/>
                          <a:cs typeface="Times New Roman" pitchFamily="18" charset="0"/>
                        </a:rPr>
                        <a:t>5</a:t>
                      </a:r>
                    </a:p>
                  </a:txBody>
                  <a:tcPr/>
                </a:tc>
                <a:tc>
                  <a:txBody>
                    <a:bodyPr/>
                    <a:lstStyle/>
                    <a:p>
                      <a:pPr algn="ctr"/>
                      <a:r>
                        <a:rPr lang="en-US" sz="1200" dirty="0">
                          <a:latin typeface="Times" panose="02020603050405020304" pitchFamily="18" charset="0"/>
                          <a:cs typeface="Times New Roman" pitchFamily="18" charset="0"/>
                        </a:rPr>
                        <a:t>6</a:t>
                      </a:r>
                    </a:p>
                  </a:txBody>
                  <a:tcPr/>
                </a:tc>
                <a:tc>
                  <a:txBody>
                    <a:bodyPr/>
                    <a:lstStyle/>
                    <a:p>
                      <a:pPr algn="ctr"/>
                      <a:r>
                        <a:rPr lang="en-US" sz="1200" dirty="0">
                          <a:latin typeface="Times" panose="02020603050405020304" pitchFamily="18" charset="0"/>
                          <a:cs typeface="Times New Roman" pitchFamily="18" charset="0"/>
                        </a:rPr>
                        <a:t>4</a:t>
                      </a:r>
                    </a:p>
                  </a:txBody>
                  <a:tcPr/>
                </a:tc>
                <a:extLst>
                  <a:ext uri="{0D108BD9-81ED-4DB2-BD59-A6C34878D82A}">
                    <a16:rowId xmlns:a16="http://schemas.microsoft.com/office/drawing/2014/main" val="10011"/>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1" dirty="0">
                        <a:latin typeface="Times" panose="02020603050405020304" pitchFamily="18" charset="0"/>
                        <a:ea typeface="SimSun" pitchFamily="2" charset="-122"/>
                        <a:cs typeface="Times New Roman" pitchFamily="18" charset="0"/>
                      </a:endParaRPr>
                    </a:p>
                  </a:txBody>
                  <a:tcPr marL="0" marR="0"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r>
                        <a:rPr lang="en-US" sz="1600" i="1" dirty="0" err="1">
                          <a:latin typeface="Times" panose="02020603050405020304" pitchFamily="18" charset="0"/>
                          <a:cs typeface="Times New Roman" pitchFamily="18" charset="0"/>
                        </a:rPr>
                        <a:t>i</a:t>
                      </a:r>
                      <a:endParaRPr lang="en-US" sz="1600" i="1" dirty="0">
                        <a:latin typeface="Times" panose="02020603050405020304" pitchFamily="18" charset="0"/>
                        <a:cs typeface="Times New Roman" pitchFamily="18" charset="0"/>
                      </a:endParaRPr>
                    </a:p>
                  </a:txBody>
                  <a:tcPr marT="0" marB="0"/>
                </a:tc>
                <a:tc>
                  <a:txBody>
                    <a:bodyPr/>
                    <a:lstStyle/>
                    <a:p>
                      <a:pPr algn="ctr"/>
                      <a:endParaRPr lang="en-US" sz="1600" i="1" dirty="0">
                        <a:latin typeface="Times" panose="02020603050405020304" pitchFamily="18" charset="0"/>
                        <a:cs typeface="Times New Roman" pitchFamily="18" charset="0"/>
                      </a:endParaRPr>
                    </a:p>
                  </a:txBody>
                  <a:tcPr marT="0" marB="0"/>
                </a:tc>
                <a:tc>
                  <a:txBody>
                    <a:bodyPr/>
                    <a:lstStyle/>
                    <a:p>
                      <a:pPr algn="ctr"/>
                      <a:endParaRPr lang="en-US" sz="1600" i="1" dirty="0">
                        <a:latin typeface="Times" panose="02020603050405020304" pitchFamily="18" charset="0"/>
                        <a:cs typeface="Times New Roman" pitchFamily="18" charset="0"/>
                      </a:endParaRPr>
                    </a:p>
                  </a:txBody>
                  <a:tcPr marT="0" marB="0"/>
                </a:tc>
                <a:tc>
                  <a:txBody>
                    <a:bodyPr/>
                    <a:lstStyle/>
                    <a:p>
                      <a:pPr algn="ctr"/>
                      <a:endParaRPr lang="en-US" sz="1600" i="1" dirty="0">
                        <a:latin typeface="Times" panose="02020603050405020304" pitchFamily="18" charset="0"/>
                        <a:cs typeface="Times New Roman" pitchFamily="18" charset="0"/>
                      </a:endParaRPr>
                    </a:p>
                  </a:txBody>
                  <a:tcPr marT="0" marB="0"/>
                </a:tc>
                <a:tc>
                  <a:txBody>
                    <a:bodyPr/>
                    <a:lstStyle/>
                    <a:p>
                      <a:pPr algn="ctr"/>
                      <a:r>
                        <a:rPr lang="en-US" sz="1600" i="1" dirty="0">
                          <a:latin typeface="Times" panose="02020603050405020304" pitchFamily="18" charset="0"/>
                          <a:cs typeface="Times New Roman" pitchFamily="18" charset="0"/>
                        </a:rPr>
                        <a:t>j</a:t>
                      </a:r>
                    </a:p>
                  </a:txBody>
                  <a:tcPr marT="0" marB="0"/>
                </a:tc>
                <a:tc>
                  <a:txBody>
                    <a:bodyPr/>
                    <a:lstStyle/>
                    <a:p>
                      <a:pPr algn="ctr"/>
                      <a:endParaRPr lang="en-US" sz="1200" i="1"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12"/>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panose="02020603050405020304" pitchFamily="18" charset="0"/>
                        </a:rPr>
                        <a:t>6次比较后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i="0" dirty="0">
                          <a:latin typeface="Times" panose="02020603050405020304" pitchFamily="18" charset="0"/>
                          <a:cs typeface="Times New Roman" pitchFamily="18" charset="0"/>
                        </a:rPr>
                        <a:t>2</a:t>
                      </a:r>
                    </a:p>
                  </a:txBody>
                  <a:tcPr/>
                </a:tc>
                <a:tc>
                  <a:txBody>
                    <a:bodyPr/>
                    <a:lstStyle/>
                    <a:p>
                      <a:pPr algn="ctr"/>
                      <a:r>
                        <a:rPr lang="en-US" sz="1200" i="0" dirty="0">
                          <a:latin typeface="Times" panose="02020603050405020304" pitchFamily="18" charset="0"/>
                          <a:cs typeface="Times New Roman" pitchFamily="18" charset="0"/>
                        </a:rPr>
                        <a:t>1</a:t>
                      </a:r>
                    </a:p>
                  </a:txBody>
                  <a:tcPr/>
                </a:tc>
                <a:tc>
                  <a:txBody>
                    <a:bodyPr/>
                    <a:lstStyle/>
                    <a:p>
                      <a:pPr algn="ctr"/>
                      <a:r>
                        <a:rPr lang="en-US" sz="1200" i="0" dirty="0">
                          <a:latin typeface="Times" panose="02020603050405020304" pitchFamily="18" charset="0"/>
                          <a:cs typeface="Times New Roman" pitchFamily="18" charset="0"/>
                        </a:rPr>
                        <a:t>3</a:t>
                      </a:r>
                    </a:p>
                  </a:txBody>
                  <a:tcPr/>
                </a:tc>
                <a:tc>
                  <a:txBody>
                    <a:bodyPr/>
                    <a:lstStyle/>
                    <a:p>
                      <a:pPr algn="ctr"/>
                      <a:r>
                        <a:rPr lang="en-US" sz="1200" i="0" dirty="0">
                          <a:latin typeface="Times" panose="02020603050405020304" pitchFamily="18" charset="0"/>
                          <a:cs typeface="Times New Roman" pitchFamily="18" charset="0"/>
                        </a:rPr>
                        <a:t>8</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7</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5</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6</a:t>
                      </a:r>
                    </a:p>
                  </a:txBody>
                  <a:tcPr/>
                </a:tc>
                <a:tc>
                  <a:txBody>
                    <a:bodyPr/>
                    <a:lstStyle/>
                    <a:p>
                      <a:pPr algn="ctr"/>
                      <a:r>
                        <a:rPr lang="en-US" sz="1200" i="0" dirty="0">
                          <a:latin typeface="Times" panose="02020603050405020304" pitchFamily="18" charset="0"/>
                          <a:cs typeface="Times New Roman" pitchFamily="18" charset="0"/>
                        </a:rPr>
                        <a:t>4</a:t>
                      </a:r>
                    </a:p>
                  </a:txBody>
                  <a:tcPr/>
                </a:tc>
                <a:extLst>
                  <a:ext uri="{0D108BD9-81ED-4DB2-BD59-A6C34878D82A}">
                    <a16:rowId xmlns:a16="http://schemas.microsoft.com/office/drawing/2014/main" val="10013"/>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1" dirty="0">
                        <a:latin typeface="Times" panose="02020603050405020304" pitchFamily="18" charset="0"/>
                        <a:ea typeface="SimSun" pitchFamily="2" charset="-122"/>
                        <a:cs typeface="Times New Roman" pitchFamily="18" charset="0"/>
                      </a:endParaRPr>
                    </a:p>
                  </a:txBody>
                  <a:tcPr marL="0" marR="0" marT="0" marB="0"/>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r>
                        <a:rPr lang="en-US" sz="1800" i="1" dirty="0" err="1">
                          <a:latin typeface="Times" panose="02020603050405020304" pitchFamily="18" charset="0"/>
                          <a:cs typeface="Times New Roman" pitchFamily="18" charset="0"/>
                        </a:rPr>
                        <a:t>i</a:t>
                      </a:r>
                      <a:endParaRPr lang="en-US" sz="1800" i="1" dirty="0">
                        <a:latin typeface="Times" panose="02020603050405020304" pitchFamily="18" charset="0"/>
                        <a:cs typeface="Times New Roman" pitchFamily="18" charset="0"/>
                      </a:endParaRPr>
                    </a:p>
                  </a:txBody>
                  <a:tcPr marT="0" marB="0"/>
                </a:tc>
                <a:tc>
                  <a:txBody>
                    <a:bodyPr/>
                    <a:lstStyle/>
                    <a:p>
                      <a:pPr algn="ctr"/>
                      <a:endParaRPr lang="en-US" sz="1800" i="0" dirty="0">
                        <a:latin typeface="Times" panose="02020603050405020304" pitchFamily="18" charset="0"/>
                        <a:cs typeface="Times New Roman" pitchFamily="18" charset="0"/>
                      </a:endParaRPr>
                    </a:p>
                  </a:txBody>
                  <a:tcPr marT="0" marB="0"/>
                </a:tc>
                <a:tc>
                  <a:txBody>
                    <a:bodyPr/>
                    <a:lstStyle/>
                    <a:p>
                      <a:pPr algn="ctr"/>
                      <a:endParaRPr lang="en-US" sz="1800" i="0" dirty="0">
                        <a:latin typeface="Times" panose="02020603050405020304" pitchFamily="18" charset="0"/>
                        <a:cs typeface="Times New Roman" pitchFamily="18" charset="0"/>
                      </a:endParaRPr>
                    </a:p>
                  </a:txBody>
                  <a:tcPr marT="0" marB="0"/>
                </a:tc>
                <a:tc>
                  <a:txBody>
                    <a:bodyPr/>
                    <a:lstStyle/>
                    <a:p>
                      <a:pPr algn="ctr"/>
                      <a:endParaRPr lang="en-US" sz="1800" i="0" dirty="0">
                        <a:latin typeface="Times" panose="02020603050405020304" pitchFamily="18" charset="0"/>
                        <a:cs typeface="Times New Roman" pitchFamily="18" charset="0"/>
                      </a:endParaRPr>
                    </a:p>
                  </a:txBody>
                  <a:tcPr marT="0" marB="0"/>
                </a:tc>
                <a:tc>
                  <a:txBody>
                    <a:bodyPr/>
                    <a:lstStyle/>
                    <a:p>
                      <a:pPr algn="ctr"/>
                      <a:r>
                        <a:rPr lang="en-US" sz="1800" i="1" dirty="0">
                          <a:latin typeface="Times" panose="02020603050405020304" pitchFamily="18" charset="0"/>
                          <a:cs typeface="Times New Roman" pitchFamily="18" charset="0"/>
                        </a:rPr>
                        <a:t>j</a:t>
                      </a:r>
                    </a:p>
                  </a:txBody>
                  <a:tcPr marT="0" marB="0"/>
                </a:tc>
                <a:tc>
                  <a:txBody>
                    <a:bodyPr/>
                    <a:lstStyle/>
                    <a:p>
                      <a:pPr algn="ctr"/>
                      <a:endParaRPr lang="en-US" sz="1200" i="0"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14"/>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panose="02020603050405020304" pitchFamily="18" charset="0"/>
                        </a:rPr>
                        <a:t>7次比较后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i="0" dirty="0">
                          <a:latin typeface="Times" panose="02020603050405020304" pitchFamily="18" charset="0"/>
                          <a:cs typeface="Times New Roman" pitchFamily="18" charset="0"/>
                        </a:rPr>
                        <a:t>2</a:t>
                      </a:r>
                    </a:p>
                  </a:txBody>
                  <a:tcPr/>
                </a:tc>
                <a:tc>
                  <a:txBody>
                    <a:bodyPr/>
                    <a:lstStyle/>
                    <a:p>
                      <a:pPr algn="ctr"/>
                      <a:r>
                        <a:rPr lang="en-US" sz="1200" i="0" dirty="0">
                          <a:latin typeface="Times" panose="02020603050405020304" pitchFamily="18" charset="0"/>
                          <a:cs typeface="Times New Roman" pitchFamily="18" charset="0"/>
                        </a:rPr>
                        <a:t>1</a:t>
                      </a:r>
                    </a:p>
                  </a:txBody>
                  <a:tcPr/>
                </a:tc>
                <a:tc>
                  <a:txBody>
                    <a:bodyPr/>
                    <a:lstStyle/>
                    <a:p>
                      <a:pPr algn="ctr"/>
                      <a:r>
                        <a:rPr lang="en-US" sz="1200" i="0" dirty="0">
                          <a:latin typeface="Times" panose="02020603050405020304" pitchFamily="18" charset="0"/>
                          <a:cs typeface="Times New Roman" pitchFamily="18" charset="0"/>
                        </a:rPr>
                        <a:t>3</a:t>
                      </a:r>
                    </a:p>
                  </a:txBody>
                  <a:tcPr/>
                </a:tc>
                <a:tc>
                  <a:txBody>
                    <a:bodyPr/>
                    <a:lstStyle/>
                    <a:p>
                      <a:pPr algn="ctr"/>
                      <a:r>
                        <a:rPr lang="en-US" sz="1200" i="0" dirty="0">
                          <a:latin typeface="Times" panose="02020603050405020304" pitchFamily="18" charset="0"/>
                          <a:cs typeface="Times New Roman" pitchFamily="18" charset="0"/>
                        </a:rPr>
                        <a:t>8</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7</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5</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6</a:t>
                      </a:r>
                    </a:p>
                  </a:txBody>
                  <a:tcPr>
                    <a:solidFill>
                      <a:schemeClr val="accent1">
                        <a:lumMod val="60000"/>
                        <a:lumOff val="40000"/>
                      </a:schemeClr>
                    </a:solidFill>
                  </a:tcPr>
                </a:tc>
                <a:tc>
                  <a:txBody>
                    <a:bodyPr/>
                    <a:lstStyle/>
                    <a:p>
                      <a:pPr algn="ctr"/>
                      <a:r>
                        <a:rPr lang="en-US" sz="1200" i="0" dirty="0">
                          <a:latin typeface="Times" panose="02020603050405020304" pitchFamily="18" charset="0"/>
                          <a:cs typeface="Times New Roman" pitchFamily="18" charset="0"/>
                        </a:rPr>
                        <a:t>4</a:t>
                      </a:r>
                    </a:p>
                  </a:txBody>
                  <a:tcPr/>
                </a:tc>
                <a:extLst>
                  <a:ext uri="{0D108BD9-81ED-4DB2-BD59-A6C34878D82A}">
                    <a16:rowId xmlns:a16="http://schemas.microsoft.com/office/drawing/2014/main" val="10015"/>
                  </a:ext>
                </a:extLst>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i="1" dirty="0">
                        <a:latin typeface="Times" panose="02020603050405020304" pitchFamily="18" charset="0"/>
                        <a:ea typeface="SimSun" pitchFamily="2" charset="-122"/>
                        <a:cs typeface="Times New Roman" pitchFamily="18" charset="0"/>
                      </a:endParaRPr>
                    </a:p>
                  </a:txBody>
                  <a:tcPr marL="0" marR="0" marT="0" marB="0"/>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tc>
                  <a:txBody>
                    <a:bodyPr/>
                    <a:lstStyle/>
                    <a:p>
                      <a:pPr algn="ctr"/>
                      <a:endParaRPr lang="en-US" sz="1200" i="1"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16"/>
                  </a:ext>
                </a:extLst>
              </a:tr>
              <a:tr h="0">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a:latin typeface="Times" panose="02020603050405020304" pitchFamily="18" charset="0"/>
                          <a:ea typeface="SimSun" pitchFamily="2" charset="-122"/>
                          <a:cs typeface="Times New Roman" pitchFamily="18" charset="0"/>
                        </a:rPr>
                        <a:t>把</a:t>
                      </a:r>
                      <a:r>
                        <a:rPr lang="en-US" sz="1400" i="1" dirty="0" err="1">
                          <a:latin typeface="Times" panose="02020603050405020304" pitchFamily="18" charset="0"/>
                          <a:ea typeface="SimSun" pitchFamily="2" charset="-122"/>
                          <a:cs typeface="Times New Roman" pitchFamily="18" charset="0"/>
                        </a:rPr>
                        <a:t>A</a:t>
                      </a:r>
                      <a:r>
                        <a:rPr lang="en-US" sz="1400" i="0" dirty="0">
                          <a:latin typeface="Times" panose="02020603050405020304" pitchFamily="18" charset="0"/>
                          <a:ea typeface="SimSun" pitchFamily="2" charset="-122"/>
                          <a:cs typeface="Times New Roman" pitchFamily="18" charset="0"/>
                        </a:rPr>
                        <a:t>[</a:t>
                      </a:r>
                      <a:r>
                        <a:rPr lang="en-US" sz="1400" i="1" dirty="0">
                          <a:latin typeface="Times" panose="02020603050405020304" pitchFamily="18" charset="0"/>
                          <a:ea typeface="SimSun" pitchFamily="2" charset="-122"/>
                          <a:cs typeface="Times New Roman" pitchFamily="18" charset="0"/>
                        </a:rPr>
                        <a:t>r</a:t>
                      </a:r>
                      <a:r>
                        <a:rPr lang="en-US" sz="1400" i="0" dirty="0">
                          <a:latin typeface="Times" panose="02020603050405020304" pitchFamily="18" charset="0"/>
                          <a:ea typeface="SimSun" pitchFamily="2" charset="-122"/>
                          <a:cs typeface="Times New Roman" pitchFamily="18" charset="0"/>
                        </a:rPr>
                        <a:t>]</a:t>
                      </a:r>
                      <a:r>
                        <a:rPr lang="en-US" sz="1400" i="0" dirty="0" err="1">
                          <a:latin typeface="Times" panose="02020603050405020304" pitchFamily="18" charset="0"/>
                          <a:ea typeface="SimSun" pitchFamily="2" charset="-122"/>
                          <a:cs typeface="Times New Roman" pitchFamily="18" charset="0"/>
                        </a:rPr>
                        <a:t>放到中</a:t>
                      </a:r>
                      <a:endParaRPr lang="en-US" sz="1400" i="0" dirty="0">
                        <a:latin typeface="Times" panose="02020603050405020304" pitchFamily="18" charset="0"/>
                        <a:ea typeface="SimSun" pitchFamily="2" charset="-122"/>
                        <a:cs typeface="Times New Roman" pitchFamily="18"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400" i="0" dirty="0" err="1">
                          <a:latin typeface="Times" panose="02020603050405020304" pitchFamily="18" charset="0"/>
                          <a:ea typeface="SimSun" pitchFamily="2" charset="-122"/>
                          <a:cs typeface="Times New Roman" pitchFamily="18" charset="0"/>
                        </a:rPr>
                        <a:t>间后</a:t>
                      </a:r>
                      <a:endParaRPr lang="en-US" sz="1400" i="0" dirty="0">
                        <a:latin typeface="Times" panose="02020603050405020304" pitchFamily="18" charset="0"/>
                        <a:ea typeface="SimSun" pitchFamily="2" charset="-122"/>
                        <a:cs typeface="Times New Roman" pitchFamily="18" charset="0"/>
                      </a:endParaRPr>
                    </a:p>
                  </a:txBody>
                  <a:tcPr marL="0" marR="0" marT="0" marB="0"/>
                </a:tc>
                <a:tc>
                  <a:txBody>
                    <a:bodyPr/>
                    <a:lstStyle/>
                    <a:p>
                      <a:pPr algn="ctr"/>
                      <a:r>
                        <a:rPr lang="en-US" sz="1200" i="0" dirty="0">
                          <a:latin typeface="Times" panose="02020603050405020304" pitchFamily="18" charset="0"/>
                          <a:cs typeface="Times New Roman" pitchFamily="18" charset="0"/>
                        </a:rPr>
                        <a:t>2</a:t>
                      </a:r>
                    </a:p>
                  </a:txBody>
                  <a:tcPr/>
                </a:tc>
                <a:tc>
                  <a:txBody>
                    <a:bodyPr/>
                    <a:lstStyle/>
                    <a:p>
                      <a:pPr algn="ctr"/>
                      <a:r>
                        <a:rPr lang="en-US" sz="1200" i="0" dirty="0">
                          <a:latin typeface="Times" panose="02020603050405020304" pitchFamily="18" charset="0"/>
                          <a:cs typeface="Times New Roman" pitchFamily="18" charset="0"/>
                        </a:rPr>
                        <a:t>1</a:t>
                      </a:r>
                    </a:p>
                  </a:txBody>
                  <a:tcPr/>
                </a:tc>
                <a:tc>
                  <a:txBody>
                    <a:bodyPr/>
                    <a:lstStyle/>
                    <a:p>
                      <a:pPr algn="ctr"/>
                      <a:r>
                        <a:rPr lang="en-US" sz="1200" i="0" dirty="0">
                          <a:latin typeface="Times" panose="02020603050405020304" pitchFamily="18" charset="0"/>
                          <a:cs typeface="Times New Roman" pitchFamily="18" charset="0"/>
                        </a:rPr>
                        <a:t>3</a:t>
                      </a:r>
                    </a:p>
                  </a:txBody>
                  <a:tcPr/>
                </a:tc>
                <a:tc>
                  <a:txBody>
                    <a:bodyPr/>
                    <a:lstStyle/>
                    <a:p>
                      <a:pPr algn="ctr"/>
                      <a:r>
                        <a:rPr lang="en-US" sz="1200" i="0" dirty="0">
                          <a:latin typeface="Times" panose="02020603050405020304" pitchFamily="18" charset="0"/>
                          <a:cs typeface="Times New Roman" pitchFamily="18" charset="0"/>
                        </a:rPr>
                        <a:t>4</a:t>
                      </a:r>
                    </a:p>
                  </a:txBody>
                  <a:tcPr>
                    <a:solidFill>
                      <a:srgbClr val="FF0000"/>
                    </a:solidFill>
                  </a:tcPr>
                </a:tc>
                <a:tc>
                  <a:txBody>
                    <a:bodyPr/>
                    <a:lstStyle/>
                    <a:p>
                      <a:pPr algn="ctr"/>
                      <a:r>
                        <a:rPr lang="en-US" sz="1200" i="0" dirty="0">
                          <a:latin typeface="Times" panose="02020603050405020304" pitchFamily="18" charset="0"/>
                          <a:cs typeface="Times New Roman" pitchFamily="18" charset="0"/>
                        </a:rPr>
                        <a:t>7</a:t>
                      </a:r>
                    </a:p>
                  </a:txBody>
                  <a:tcPr/>
                </a:tc>
                <a:tc>
                  <a:txBody>
                    <a:bodyPr/>
                    <a:lstStyle/>
                    <a:p>
                      <a:pPr algn="ctr"/>
                      <a:r>
                        <a:rPr lang="en-US" sz="1200" i="0" dirty="0">
                          <a:latin typeface="Times" panose="02020603050405020304" pitchFamily="18" charset="0"/>
                          <a:cs typeface="Times New Roman" pitchFamily="18" charset="0"/>
                        </a:rPr>
                        <a:t>5</a:t>
                      </a:r>
                    </a:p>
                  </a:txBody>
                  <a:tcPr/>
                </a:tc>
                <a:tc>
                  <a:txBody>
                    <a:bodyPr/>
                    <a:lstStyle/>
                    <a:p>
                      <a:pPr algn="ctr"/>
                      <a:r>
                        <a:rPr lang="en-US" sz="1200" i="0" dirty="0">
                          <a:latin typeface="Times" panose="02020603050405020304" pitchFamily="18" charset="0"/>
                          <a:cs typeface="Times New Roman" pitchFamily="18" charset="0"/>
                        </a:rPr>
                        <a:t>6</a:t>
                      </a:r>
                    </a:p>
                  </a:txBody>
                  <a:tcPr/>
                </a:tc>
                <a:tc>
                  <a:txBody>
                    <a:bodyPr/>
                    <a:lstStyle/>
                    <a:p>
                      <a:pPr algn="ctr"/>
                      <a:r>
                        <a:rPr lang="en-US" sz="1200" i="0" dirty="0">
                          <a:latin typeface="Times" panose="02020603050405020304" pitchFamily="18" charset="0"/>
                          <a:cs typeface="Times New Roman" pitchFamily="18" charset="0"/>
                        </a:rPr>
                        <a:t>8</a:t>
                      </a:r>
                    </a:p>
                  </a:txBody>
                  <a:tcPr/>
                </a:tc>
                <a:extLst>
                  <a:ext uri="{0D108BD9-81ED-4DB2-BD59-A6C34878D82A}">
                    <a16:rowId xmlns:a16="http://schemas.microsoft.com/office/drawing/2014/main" val="10017"/>
                  </a:ext>
                </a:extLst>
              </a:tr>
              <a:tr h="0">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i="0" dirty="0">
                        <a:latin typeface="Times" panose="02020603050405020304" pitchFamily="18" charset="0"/>
                        <a:ea typeface="SimSun" pitchFamily="2" charset="-122"/>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r>
                        <a:rPr lang="en-US" sz="1600" i="1" dirty="0">
                          <a:latin typeface="Times" panose="02020603050405020304" pitchFamily="18" charset="0"/>
                          <a:cs typeface="Times New Roman" pitchFamily="18" charset="0"/>
                        </a:rPr>
                        <a:t>q</a:t>
                      </a:r>
                    </a:p>
                  </a:txBody>
                  <a:tcPr marT="0" marB="0"/>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tc>
                  <a:txBody>
                    <a:bodyPr/>
                    <a:lstStyle/>
                    <a:p>
                      <a:pPr algn="ctr"/>
                      <a:endParaRPr lang="en-US" sz="1200" i="0" dirty="0">
                        <a:latin typeface="Times" panose="02020603050405020304" pitchFamily="18" charset="0"/>
                        <a:cs typeface="Times New Roman" pitchFamily="18" charset="0"/>
                      </a:endParaRPr>
                    </a:p>
                  </a:txBody>
                  <a:tcPr/>
                </a:tc>
                <a:extLst>
                  <a:ext uri="{0D108BD9-81ED-4DB2-BD59-A6C34878D82A}">
                    <a16:rowId xmlns:a16="http://schemas.microsoft.com/office/drawing/2014/main" val="10018"/>
                  </a:ext>
                </a:extLst>
              </a:tr>
            </a:tbl>
          </a:graphicData>
        </a:graphic>
      </p:graphicFrame>
      <p:sp>
        <p:nvSpPr>
          <p:cNvPr id="28" name="TextBox 27"/>
          <p:cNvSpPr txBox="1"/>
          <p:nvPr/>
        </p:nvSpPr>
        <p:spPr>
          <a:xfrm>
            <a:off x="1600200" y="457200"/>
            <a:ext cx="2971800" cy="461665"/>
          </a:xfrm>
          <a:prstGeom prst="rect">
            <a:avLst/>
          </a:prstGeom>
          <a:noFill/>
        </p:spPr>
        <p:txBody>
          <a:bodyPr wrap="square" rtlCol="0">
            <a:spAutoFit/>
          </a:bodyPr>
          <a:lstStyle/>
          <a:p>
            <a:r>
              <a:rPr lang="en-US" sz="2400" b="1" dirty="0" err="1">
                <a:latin typeface="SimSun" pitchFamily="2" charset="-122"/>
                <a:ea typeface="SimSun" pitchFamily="2" charset="-122"/>
              </a:rPr>
              <a:t>划分算法举例</a:t>
            </a:r>
            <a:endParaRPr lang="en-US" sz="2400" b="1" dirty="0">
              <a:latin typeface="SimSun" pitchFamily="2" charset="-122"/>
              <a:ea typeface="SimSun" pitchFamily="2" charset="-122"/>
            </a:endParaRPr>
          </a:p>
        </p:txBody>
      </p:sp>
      <p:sp>
        <p:nvSpPr>
          <p:cNvPr id="3" name="左大括号 2">
            <a:extLst>
              <a:ext uri="{FF2B5EF4-FFF2-40B4-BE49-F238E27FC236}">
                <a16:creationId xmlns:a16="http://schemas.microsoft.com/office/drawing/2014/main" id="{2C3664C1-B4E8-4BEE-8EAF-35B88C8DC838}"/>
              </a:ext>
            </a:extLst>
          </p:cNvPr>
          <p:cNvSpPr/>
          <p:nvPr/>
        </p:nvSpPr>
        <p:spPr>
          <a:xfrm>
            <a:off x="1078912" y="990600"/>
            <a:ext cx="228600" cy="533400"/>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 name="文本框 3">
            <a:extLst>
              <a:ext uri="{FF2B5EF4-FFF2-40B4-BE49-F238E27FC236}">
                <a16:creationId xmlns:a16="http://schemas.microsoft.com/office/drawing/2014/main" id="{79722BBF-1E87-4F1B-8EF8-3282AB32C13B}"/>
              </a:ext>
            </a:extLst>
          </p:cNvPr>
          <p:cNvSpPr txBox="1"/>
          <p:nvPr/>
        </p:nvSpPr>
        <p:spPr>
          <a:xfrm>
            <a:off x="361453" y="1118800"/>
            <a:ext cx="800219" cy="276999"/>
          </a:xfrm>
          <a:prstGeom prst="rect">
            <a:avLst/>
          </a:prstGeom>
          <a:noFill/>
        </p:spPr>
        <p:txBody>
          <a:bodyPr wrap="none" rtlCol="0">
            <a:spAutoFit/>
          </a:bodyPr>
          <a:lstStyle/>
          <a:p>
            <a:r>
              <a:rPr lang="zh-CN" altLang="en-US" sz="1200" dirty="0"/>
              <a:t>初始状态</a:t>
            </a:r>
            <a:endParaRPr lang="en-US" sz="1200" dirty="0"/>
          </a:p>
        </p:txBody>
      </p:sp>
      <p:sp>
        <p:nvSpPr>
          <p:cNvPr id="6" name="矩形 5">
            <a:extLst>
              <a:ext uri="{FF2B5EF4-FFF2-40B4-BE49-F238E27FC236}">
                <a16:creationId xmlns:a16="http://schemas.microsoft.com/office/drawing/2014/main" id="{0D5E4DF3-089C-4BF3-8FF2-C1909E2CD425}"/>
              </a:ext>
            </a:extLst>
          </p:cNvPr>
          <p:cNvSpPr/>
          <p:nvPr/>
        </p:nvSpPr>
        <p:spPr>
          <a:xfrm>
            <a:off x="1371600" y="990600"/>
            <a:ext cx="6095997"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矩形 9">
            <a:extLst>
              <a:ext uri="{FF2B5EF4-FFF2-40B4-BE49-F238E27FC236}">
                <a16:creationId xmlns:a16="http://schemas.microsoft.com/office/drawing/2014/main" id="{F32EA6F4-AB96-4CF2-83B6-B1445A5C5D30}"/>
              </a:ext>
            </a:extLst>
          </p:cNvPr>
          <p:cNvSpPr/>
          <p:nvPr/>
        </p:nvSpPr>
        <p:spPr>
          <a:xfrm>
            <a:off x="1371600" y="1530056"/>
            <a:ext cx="6095997"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矩形 10">
            <a:extLst>
              <a:ext uri="{FF2B5EF4-FFF2-40B4-BE49-F238E27FC236}">
                <a16:creationId xmlns:a16="http://schemas.microsoft.com/office/drawing/2014/main" id="{D05E39D7-FCBC-49AF-9A2A-73A4085CBFF4}"/>
              </a:ext>
            </a:extLst>
          </p:cNvPr>
          <p:cNvSpPr/>
          <p:nvPr/>
        </p:nvSpPr>
        <p:spPr>
          <a:xfrm>
            <a:off x="1371600" y="2081624"/>
            <a:ext cx="6095997"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矩形 11">
            <a:extLst>
              <a:ext uri="{FF2B5EF4-FFF2-40B4-BE49-F238E27FC236}">
                <a16:creationId xmlns:a16="http://schemas.microsoft.com/office/drawing/2014/main" id="{F9CA33A8-D04F-4ABB-BA77-38F83838BC63}"/>
              </a:ext>
            </a:extLst>
          </p:cNvPr>
          <p:cNvSpPr/>
          <p:nvPr/>
        </p:nvSpPr>
        <p:spPr>
          <a:xfrm>
            <a:off x="1371600" y="2633192"/>
            <a:ext cx="6095997" cy="5515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矩形 12">
            <a:extLst>
              <a:ext uri="{FF2B5EF4-FFF2-40B4-BE49-F238E27FC236}">
                <a16:creationId xmlns:a16="http://schemas.microsoft.com/office/drawing/2014/main" id="{D93DE9F2-F900-46A9-8A38-A54457371F62}"/>
              </a:ext>
            </a:extLst>
          </p:cNvPr>
          <p:cNvSpPr/>
          <p:nvPr/>
        </p:nvSpPr>
        <p:spPr>
          <a:xfrm>
            <a:off x="1371603" y="3184758"/>
            <a:ext cx="6095997" cy="53945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矩形 13">
            <a:extLst>
              <a:ext uri="{FF2B5EF4-FFF2-40B4-BE49-F238E27FC236}">
                <a16:creationId xmlns:a16="http://schemas.microsoft.com/office/drawing/2014/main" id="{0973F5CE-38EB-4A02-A8BF-CFDA27409682}"/>
              </a:ext>
            </a:extLst>
          </p:cNvPr>
          <p:cNvSpPr/>
          <p:nvPr/>
        </p:nvSpPr>
        <p:spPr>
          <a:xfrm>
            <a:off x="1371603" y="3724216"/>
            <a:ext cx="6095997" cy="58184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矩形 14">
            <a:extLst>
              <a:ext uri="{FF2B5EF4-FFF2-40B4-BE49-F238E27FC236}">
                <a16:creationId xmlns:a16="http://schemas.microsoft.com/office/drawing/2014/main" id="{84B5CAF2-6D5C-4DD8-862E-E82C6D99EAF3}"/>
              </a:ext>
            </a:extLst>
          </p:cNvPr>
          <p:cNvSpPr/>
          <p:nvPr/>
        </p:nvSpPr>
        <p:spPr>
          <a:xfrm>
            <a:off x="1371603" y="4307843"/>
            <a:ext cx="6095997" cy="52556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矩形 15">
            <a:extLst>
              <a:ext uri="{FF2B5EF4-FFF2-40B4-BE49-F238E27FC236}">
                <a16:creationId xmlns:a16="http://schemas.microsoft.com/office/drawing/2014/main" id="{1B46D33F-5CA2-48DF-B00B-3F180A1FF1AA}"/>
              </a:ext>
            </a:extLst>
          </p:cNvPr>
          <p:cNvSpPr/>
          <p:nvPr/>
        </p:nvSpPr>
        <p:spPr>
          <a:xfrm>
            <a:off x="1371603" y="4828352"/>
            <a:ext cx="6095997" cy="533400"/>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矩形 16">
            <a:extLst>
              <a:ext uri="{FF2B5EF4-FFF2-40B4-BE49-F238E27FC236}">
                <a16:creationId xmlns:a16="http://schemas.microsoft.com/office/drawing/2014/main" id="{97B4CE11-C984-4A05-A696-2435399670E0}"/>
              </a:ext>
            </a:extLst>
          </p:cNvPr>
          <p:cNvSpPr/>
          <p:nvPr/>
        </p:nvSpPr>
        <p:spPr>
          <a:xfrm>
            <a:off x="1371600" y="5361752"/>
            <a:ext cx="6095997" cy="859096"/>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a:extLst>
              <a:ext uri="{FF2B5EF4-FFF2-40B4-BE49-F238E27FC236}">
                <a16:creationId xmlns:a16="http://schemas.microsoft.com/office/drawing/2014/main" id="{DCD9924F-00D9-45AD-BDF3-4FAFE4B830DC}"/>
              </a:ext>
            </a:extLst>
          </p:cNvPr>
          <p:cNvSpPr>
            <a:spLocks noGrp="1"/>
          </p:cNvSpPr>
          <p:nvPr>
            <p:ph type="sldNum" sz="quarter" idx="12"/>
          </p:nvPr>
        </p:nvSpPr>
        <p:spPr/>
        <p:txBody>
          <a:bodyPr/>
          <a:lstStyle/>
          <a:p>
            <a:fld id="{C462427C-90CD-4661-B725-C3D658441D48}" type="slidenum">
              <a:rPr lang="en-US" smtClean="0"/>
              <a:t>29</a:t>
            </a:fld>
            <a:endParaRPr lang="en-US"/>
          </a:p>
        </p:txBody>
      </p:sp>
      <p:sp>
        <p:nvSpPr>
          <p:cNvPr id="2" name="矩形 1">
            <a:extLst>
              <a:ext uri="{FF2B5EF4-FFF2-40B4-BE49-F238E27FC236}">
                <a16:creationId xmlns:a16="http://schemas.microsoft.com/office/drawing/2014/main" id="{600738A1-1CA4-4016-809C-865A9015E2A6}"/>
              </a:ext>
            </a:extLst>
          </p:cNvPr>
          <p:cNvSpPr/>
          <p:nvPr/>
        </p:nvSpPr>
        <p:spPr>
          <a:xfrm>
            <a:off x="6934200" y="990600"/>
            <a:ext cx="533397" cy="4371152"/>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162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66800" y="609600"/>
            <a:ext cx="7010400" cy="5632311"/>
          </a:xfrm>
          <a:prstGeom prst="rect">
            <a:avLst/>
          </a:prstGeom>
          <a:noFill/>
        </p:spPr>
        <p:txBody>
          <a:bodyPr wrap="square" rtlCol="0">
            <a:spAutoFit/>
          </a:bodyPr>
          <a:lstStyle/>
          <a:p>
            <a:r>
              <a:rPr lang="en-US" altLang="zh-CN" sz="2800" b="1" dirty="0">
                <a:latin typeface="Times New Roman" pitchFamily="18" charset="0"/>
                <a:ea typeface="SimSun" pitchFamily="2" charset="-122"/>
                <a:cs typeface="Times New Roman" pitchFamily="18" charset="0"/>
              </a:rPr>
              <a:t>3.1 </a:t>
            </a:r>
            <a:r>
              <a:rPr lang="zh-CN" altLang="en-US" sz="2800" b="1" dirty="0">
                <a:latin typeface="Times New Roman" pitchFamily="18" charset="0"/>
                <a:ea typeface="SimSun" pitchFamily="2" charset="-122"/>
                <a:cs typeface="Times New Roman" pitchFamily="18" charset="0"/>
              </a:rPr>
              <a:t>插入排序</a:t>
            </a:r>
            <a:endParaRPr lang="en-US" sz="2800" b="1" dirty="0">
              <a:latin typeface="Times New Roman" pitchFamily="18" charset="0"/>
              <a:ea typeface="SimSun" pitchFamily="2" charset="-122"/>
              <a:cs typeface="Times New Roman" pitchFamily="18" charset="0"/>
            </a:endParaRPr>
          </a:p>
          <a:p>
            <a:pPr indent="465138">
              <a:lnSpc>
                <a:spcPct val="150000"/>
              </a:lnSpc>
            </a:pPr>
            <a:r>
              <a:rPr lang="en-US" dirty="0" err="1">
                <a:latin typeface="Times New Roman" pitchFamily="18" charset="0"/>
                <a:ea typeface="SimSun" pitchFamily="2" charset="-122"/>
                <a:cs typeface="Times New Roman" pitchFamily="18" charset="0"/>
              </a:rPr>
              <a:t>这是一个简单的用贪心法的算法。思路是</a:t>
            </a:r>
            <a:r>
              <a:rPr lang="en-US" dirty="0">
                <a:latin typeface="Times New Roman" pitchFamily="18" charset="0"/>
                <a:ea typeface="SimSun" pitchFamily="2" charset="-122"/>
                <a:cs typeface="Times New Roman" pitchFamily="18" charset="0"/>
              </a:rPr>
              <a:t>：</a:t>
            </a:r>
          </a:p>
          <a:p>
            <a:pPr indent="465138">
              <a:lnSpc>
                <a:spcPct val="150000"/>
              </a:lnSpc>
            </a:pPr>
            <a:r>
              <a:rPr lang="en-US" dirty="0" err="1">
                <a:latin typeface="Times New Roman" pitchFamily="18" charset="0"/>
                <a:ea typeface="SimSun" pitchFamily="2" charset="-122"/>
                <a:cs typeface="Times New Roman" pitchFamily="18" charset="0"/>
              </a:rPr>
              <a:t>初始</a:t>
            </a:r>
            <a:r>
              <a:rPr lang="en-US" dirty="0">
                <a:latin typeface="Times New Roman" pitchFamily="18" charset="0"/>
                <a:ea typeface="SimSun" pitchFamily="2" charset="-122"/>
                <a:cs typeface="Times New Roman" pitchFamily="18" charset="0"/>
              </a:rPr>
              <a:t>：	把一个数，</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，排好序，(不</a:t>
            </a:r>
            <a:r>
              <a:rPr lang="zh-CN" altLang="en-US" dirty="0">
                <a:latin typeface="Times New Roman" pitchFamily="18" charset="0"/>
                <a:ea typeface="SimSun" pitchFamily="2" charset="-122"/>
                <a:cs typeface="Times New Roman" pitchFamily="18" charset="0"/>
              </a:rPr>
              <a:t>需</a:t>
            </a:r>
            <a:r>
              <a:rPr lang="en-US" dirty="0" err="1">
                <a:latin typeface="Times New Roman" pitchFamily="18" charset="0"/>
                <a:ea typeface="SimSun" pitchFamily="2" charset="-122"/>
                <a:cs typeface="Times New Roman" pitchFamily="18" charset="0"/>
              </a:rPr>
              <a:t>操作</a:t>
            </a:r>
            <a:r>
              <a:rPr lang="en-US" dirty="0">
                <a:latin typeface="Times New Roman" pitchFamily="18" charset="0"/>
                <a:ea typeface="SimSun" pitchFamily="2" charset="-122"/>
                <a:cs typeface="Times New Roman" pitchFamily="18" charset="0"/>
              </a:rPr>
              <a:t>)</a:t>
            </a:r>
          </a:p>
          <a:p>
            <a:pPr indent="465138">
              <a:lnSpc>
                <a:spcPct val="150000"/>
              </a:lnSpc>
            </a:pPr>
            <a:r>
              <a:rPr lang="en-US" dirty="0">
                <a:latin typeface="Times New Roman" pitchFamily="18" charset="0"/>
                <a:ea typeface="SimSun" pitchFamily="2" charset="-122"/>
                <a:cs typeface="Times New Roman" pitchFamily="18" charset="0"/>
              </a:rPr>
              <a:t>第1步：	把两个数，</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排好序</a:t>
            </a:r>
            <a:r>
              <a:rPr lang="en-US" dirty="0">
                <a:latin typeface="Times New Roman" pitchFamily="18" charset="0"/>
                <a:ea typeface="SimSun" pitchFamily="2" charset="-122"/>
                <a:cs typeface="Times New Roman" pitchFamily="18" charset="0"/>
              </a:rPr>
              <a:t>，</a:t>
            </a:r>
          </a:p>
          <a:p>
            <a:pPr indent="465138">
              <a:lnSpc>
                <a:spcPct val="150000"/>
              </a:lnSpc>
            </a:pPr>
            <a:r>
              <a:rPr lang="en-US" dirty="0">
                <a:latin typeface="Times New Roman" pitchFamily="18" charset="0"/>
                <a:ea typeface="SimSun" pitchFamily="2" charset="-122"/>
                <a:cs typeface="Times New Roman" pitchFamily="18" charset="0"/>
              </a:rPr>
              <a:t>第2步：	把三个数，</a:t>
            </a:r>
            <a:r>
              <a:rPr lang="en-US" i="1" dirty="0">
                <a:latin typeface="Times New Roman" pitchFamily="18" charset="0"/>
                <a:ea typeface="SimSun" pitchFamily="2" charset="-122"/>
                <a:cs typeface="Times New Roman" pitchFamily="18" charset="0"/>
              </a:rPr>
              <a:t>a</a:t>
            </a:r>
            <a:r>
              <a:rPr lang="en-US" sz="2400" baseline="-25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a:t>
            </a:r>
            <a:r>
              <a:rPr lang="en-US" sz="2400" baseline="-25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a:t>
            </a:r>
            <a:r>
              <a:rPr lang="en-US" sz="2400" baseline="-25000" dirty="0">
                <a:latin typeface="Times New Roman" pitchFamily="18" charset="0"/>
                <a:ea typeface="SimSun" pitchFamily="2" charset="-122"/>
                <a:cs typeface="Times New Roman" pitchFamily="18" charset="0"/>
              </a:rPr>
              <a:t>3</a:t>
            </a:r>
            <a:r>
              <a:rPr lang="en-US" dirty="0">
                <a:latin typeface="Times New Roman" pitchFamily="18" charset="0"/>
                <a:ea typeface="SimSun" pitchFamily="2" charset="-122"/>
                <a:cs typeface="Times New Roman" pitchFamily="18" charset="0"/>
              </a:rPr>
              <a:t>， </a:t>
            </a:r>
            <a:r>
              <a:rPr lang="en-US" dirty="0" err="1">
                <a:latin typeface="Times New Roman" pitchFamily="18" charset="0"/>
                <a:ea typeface="SimSun" pitchFamily="2" charset="-122"/>
                <a:cs typeface="Times New Roman" pitchFamily="18" charset="0"/>
              </a:rPr>
              <a:t>排好序</a:t>
            </a:r>
            <a:r>
              <a:rPr lang="en-US" dirty="0">
                <a:latin typeface="Times New Roman" pitchFamily="18" charset="0"/>
                <a:ea typeface="SimSun" pitchFamily="2" charset="-122"/>
                <a:cs typeface="Times New Roman" pitchFamily="18" charset="0"/>
              </a:rPr>
              <a:t>，</a:t>
            </a:r>
            <a:r>
              <a:rPr lang="en-US" sz="2400" dirty="0">
                <a:latin typeface="Times New Roman" pitchFamily="18" charset="0"/>
                <a:ea typeface="SimSun" pitchFamily="2" charset="-122"/>
                <a:cs typeface="Times New Roman" pitchFamily="18" charset="0"/>
              </a:rPr>
              <a:t>……</a:t>
            </a:r>
          </a:p>
          <a:p>
            <a:pPr indent="465138">
              <a:lnSpc>
                <a:spcPct val="150000"/>
              </a:lnSpc>
            </a:pPr>
            <a:r>
              <a:rPr lang="en-US" dirty="0" err="1">
                <a:latin typeface="Times New Roman" pitchFamily="18" charset="0"/>
                <a:ea typeface="SimSun" pitchFamily="2" charset="-122"/>
                <a:cs typeface="Times New Roman" pitchFamily="18" charset="0"/>
              </a:rPr>
              <a:t>例如</a:t>
            </a:r>
            <a:r>
              <a:rPr lang="en-US" dirty="0">
                <a:latin typeface="Times New Roman" pitchFamily="18" charset="0"/>
                <a:ea typeface="SimSun" pitchFamily="2" charset="-122"/>
                <a:cs typeface="Times New Roman" pitchFamily="18" charset="0"/>
              </a:rPr>
              <a:t>:</a:t>
            </a:r>
          </a:p>
          <a:p>
            <a:pPr indent="465138">
              <a:lnSpc>
                <a:spcPct val="150000"/>
              </a:lnSpc>
            </a:pPr>
            <a:r>
              <a:rPr lang="en-US" dirty="0" err="1">
                <a:latin typeface="Times New Roman" pitchFamily="18" charset="0"/>
                <a:ea typeface="SimSun" pitchFamily="2" charset="-122"/>
                <a:cs typeface="Times New Roman" pitchFamily="18" charset="0"/>
              </a:rPr>
              <a:t>初始</a:t>
            </a:r>
            <a:r>
              <a:rPr lang="en-US" dirty="0">
                <a:latin typeface="Times New Roman" pitchFamily="18" charset="0"/>
                <a:ea typeface="SimSun" pitchFamily="2" charset="-122"/>
                <a:cs typeface="Times New Roman" pitchFamily="18" charset="0"/>
              </a:rPr>
              <a:t>：</a:t>
            </a:r>
            <a:r>
              <a:rPr lang="en-US" sz="2400" dirty="0">
                <a:latin typeface="Times New Roman" pitchFamily="18" charset="0"/>
                <a:ea typeface="SimSun" pitchFamily="2" charset="-122"/>
                <a:cs typeface="Times New Roman" pitchFamily="18" charset="0"/>
              </a:rPr>
              <a:t>	5	3	4	2	1</a:t>
            </a:r>
          </a:p>
          <a:p>
            <a:pPr indent="465138">
              <a:lnSpc>
                <a:spcPct val="150000"/>
              </a:lnSpc>
            </a:pPr>
            <a:r>
              <a:rPr lang="en-US" dirty="0">
                <a:latin typeface="Times New Roman" pitchFamily="18" charset="0"/>
                <a:ea typeface="SimSun" pitchFamily="2" charset="-122"/>
                <a:cs typeface="Times New Roman" pitchFamily="18" charset="0"/>
              </a:rPr>
              <a:t>第1步后:</a:t>
            </a:r>
            <a:r>
              <a:rPr lang="en-US" sz="2400" dirty="0">
                <a:latin typeface="Times New Roman" pitchFamily="18" charset="0"/>
                <a:ea typeface="SimSun" pitchFamily="2" charset="-122"/>
                <a:cs typeface="Times New Roman" pitchFamily="18" charset="0"/>
              </a:rPr>
              <a:t> 	3	5	4	1	2</a:t>
            </a:r>
          </a:p>
          <a:p>
            <a:pPr indent="465138">
              <a:lnSpc>
                <a:spcPct val="150000"/>
              </a:lnSpc>
            </a:pPr>
            <a:r>
              <a:rPr lang="en-US" dirty="0">
                <a:latin typeface="Times New Roman" pitchFamily="18" charset="0"/>
                <a:ea typeface="SimSun" pitchFamily="2" charset="-122"/>
                <a:cs typeface="Times New Roman" pitchFamily="18" charset="0"/>
              </a:rPr>
              <a:t>第2步后: 	</a:t>
            </a:r>
            <a:r>
              <a:rPr lang="en-US" sz="2400" dirty="0">
                <a:latin typeface="Times New Roman" pitchFamily="18" charset="0"/>
                <a:ea typeface="SimSun" pitchFamily="2" charset="-122"/>
                <a:cs typeface="Times New Roman" pitchFamily="18" charset="0"/>
              </a:rPr>
              <a:t>3	4	5	1	2</a:t>
            </a:r>
          </a:p>
          <a:p>
            <a:pPr indent="465138">
              <a:lnSpc>
                <a:spcPct val="150000"/>
              </a:lnSpc>
            </a:pPr>
            <a:r>
              <a:rPr lang="en-US" dirty="0">
                <a:latin typeface="Times New Roman" pitchFamily="18" charset="0"/>
                <a:ea typeface="SimSun" pitchFamily="2" charset="-122"/>
                <a:cs typeface="Times New Roman" pitchFamily="18" charset="0"/>
              </a:rPr>
              <a:t>第3步后: 	</a:t>
            </a:r>
            <a:r>
              <a:rPr lang="en-US" sz="2400" dirty="0">
                <a:latin typeface="Times New Roman" pitchFamily="18" charset="0"/>
                <a:ea typeface="SimSun" pitchFamily="2" charset="-122"/>
                <a:cs typeface="Times New Roman" pitchFamily="18" charset="0"/>
              </a:rPr>
              <a:t>1	3	4	5	2</a:t>
            </a:r>
          </a:p>
          <a:p>
            <a:pPr indent="465138">
              <a:lnSpc>
                <a:spcPct val="150000"/>
              </a:lnSpc>
            </a:pPr>
            <a:r>
              <a:rPr lang="en-US" dirty="0">
                <a:latin typeface="Times New Roman" pitchFamily="18" charset="0"/>
                <a:ea typeface="SimSun" pitchFamily="2" charset="-122"/>
                <a:cs typeface="Times New Roman" pitchFamily="18" charset="0"/>
              </a:rPr>
              <a:t>第4步后: </a:t>
            </a:r>
            <a:r>
              <a:rPr lang="en-US" sz="2400" dirty="0">
                <a:latin typeface="Times New Roman" pitchFamily="18" charset="0"/>
                <a:ea typeface="SimSun" pitchFamily="2" charset="-122"/>
                <a:cs typeface="Times New Roman" pitchFamily="18" charset="0"/>
              </a:rPr>
              <a:t>	1	2	3	4	5</a:t>
            </a:r>
          </a:p>
        </p:txBody>
      </p:sp>
      <p:sp>
        <p:nvSpPr>
          <p:cNvPr id="3" name="Rectangle 15"/>
          <p:cNvSpPr>
            <a:spLocks noChangeArrowheads="1"/>
          </p:cNvSpPr>
          <p:nvPr/>
        </p:nvSpPr>
        <p:spPr bwMode="auto">
          <a:xfrm>
            <a:off x="152400" y="3372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9" name="Rectangle 18"/>
          <p:cNvSpPr/>
          <p:nvPr/>
        </p:nvSpPr>
        <p:spPr>
          <a:xfrm>
            <a:off x="3810000" y="3276600"/>
            <a:ext cx="533400" cy="533400"/>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0" name="Rectangle 19"/>
          <p:cNvSpPr/>
          <p:nvPr/>
        </p:nvSpPr>
        <p:spPr>
          <a:xfrm>
            <a:off x="4724400" y="3810000"/>
            <a:ext cx="533400" cy="533400"/>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1" name="Rectangle 20"/>
          <p:cNvSpPr/>
          <p:nvPr/>
        </p:nvSpPr>
        <p:spPr>
          <a:xfrm>
            <a:off x="5638800" y="4419600"/>
            <a:ext cx="533400" cy="533400"/>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22" name="Rectangle 21"/>
          <p:cNvSpPr/>
          <p:nvPr/>
        </p:nvSpPr>
        <p:spPr>
          <a:xfrm>
            <a:off x="6553200" y="4953000"/>
            <a:ext cx="533400" cy="533400"/>
          </a:xfrm>
          <a:prstGeom prst="rect">
            <a:avLst/>
          </a:prstGeom>
          <a:noFill/>
          <a:ln w="38100">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灯片编号占位符 4">
            <a:extLst>
              <a:ext uri="{FF2B5EF4-FFF2-40B4-BE49-F238E27FC236}">
                <a16:creationId xmlns:a16="http://schemas.microsoft.com/office/drawing/2014/main" id="{4312757D-520B-409A-88DC-3B579D6CBD84}"/>
              </a:ext>
            </a:extLst>
          </p:cNvPr>
          <p:cNvSpPr>
            <a:spLocks noGrp="1"/>
          </p:cNvSpPr>
          <p:nvPr>
            <p:ph type="sldNum" sz="quarter" idx="12"/>
          </p:nvPr>
        </p:nvSpPr>
        <p:spPr/>
        <p:txBody>
          <a:bodyPr/>
          <a:lstStyle/>
          <a:p>
            <a:fld id="{C462427C-90CD-4661-B725-C3D658441D48}" type="slidenum">
              <a:rPr lang="en-US" smtClean="0"/>
              <a:t>3</a:t>
            </a:fld>
            <a:endParaRPr lang="en-US"/>
          </a:p>
        </p:txBody>
      </p:sp>
      <p:sp>
        <p:nvSpPr>
          <p:cNvPr id="9" name="文本框 8">
            <a:extLst>
              <a:ext uri="{FF2B5EF4-FFF2-40B4-BE49-F238E27FC236}">
                <a16:creationId xmlns:a16="http://schemas.microsoft.com/office/drawing/2014/main" id="{679AA0FA-916A-4DA5-8067-D2B152B9EEB8}"/>
              </a:ext>
            </a:extLst>
          </p:cNvPr>
          <p:cNvSpPr txBox="1"/>
          <p:nvPr/>
        </p:nvSpPr>
        <p:spPr>
          <a:xfrm>
            <a:off x="6705600" y="1191525"/>
            <a:ext cx="2262158" cy="1200329"/>
          </a:xfrm>
          <a:prstGeom prst="rect">
            <a:avLst/>
          </a:prstGeom>
          <a:solidFill>
            <a:srgbClr val="FFC000">
              <a:alpha val="47000"/>
            </a:srgbClr>
          </a:solidFill>
          <a:ln w="22225">
            <a:solidFill>
              <a:schemeClr val="tx1"/>
            </a:solidFill>
          </a:ln>
        </p:spPr>
        <p:txBody>
          <a:bodyPr wrap="none" rtlCol="0">
            <a:spAutoFit/>
          </a:bodyPr>
          <a:lstStyle/>
          <a:p>
            <a:r>
              <a:rPr lang="zh-CN" altLang="en-US" dirty="0">
                <a:latin typeface="Times" panose="02020603050405020304" pitchFamily="18" charset="0"/>
              </a:rPr>
              <a:t>所谓“排好”，是</a:t>
            </a:r>
            <a:endParaRPr lang="en-US" altLang="zh-CN" dirty="0">
              <a:latin typeface="Times" panose="02020603050405020304" pitchFamily="18" charset="0"/>
            </a:endParaRPr>
          </a:p>
          <a:p>
            <a:r>
              <a:rPr lang="zh-CN" altLang="en-US" dirty="0">
                <a:latin typeface="Times" panose="02020603050405020304" pitchFamily="18" charset="0"/>
              </a:rPr>
              <a:t>指“对应的几个数”</a:t>
            </a:r>
            <a:endParaRPr lang="en-US" altLang="zh-CN" dirty="0">
              <a:latin typeface="Times" panose="02020603050405020304" pitchFamily="18" charset="0"/>
            </a:endParaRPr>
          </a:p>
          <a:p>
            <a:r>
              <a:rPr lang="zh-CN" altLang="en-US" dirty="0">
                <a:latin typeface="Times" panose="02020603050405020304" pitchFamily="18" charset="0"/>
              </a:rPr>
              <a:t>排成了一个递增的</a:t>
            </a:r>
            <a:endParaRPr lang="en-US" altLang="zh-CN" dirty="0">
              <a:latin typeface="Times" panose="02020603050405020304" pitchFamily="18" charset="0"/>
            </a:endParaRPr>
          </a:p>
          <a:p>
            <a:r>
              <a:rPr lang="zh-CN" altLang="en-US" dirty="0">
                <a:latin typeface="Times" panose="02020603050405020304" pitchFamily="18" charset="0"/>
              </a:rPr>
              <a:t>子序列</a:t>
            </a:r>
            <a:endParaRPr lang="en-US" dirty="0">
              <a:latin typeface="Times" panose="02020603050405020304" pitchFamily="18" charset="0"/>
            </a:endParaRPr>
          </a:p>
        </p:txBody>
      </p:sp>
    </p:spTree>
    <p:extLst>
      <p:ext uri="{BB962C8B-B14F-4D97-AF65-F5344CB8AC3E}">
        <p14:creationId xmlns:p14="http://schemas.microsoft.com/office/powerpoint/2010/main" val="30345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TextBox 27"/>
          <p:cNvSpPr txBox="1"/>
          <p:nvPr/>
        </p:nvSpPr>
        <p:spPr>
          <a:xfrm>
            <a:off x="1014806" y="454743"/>
            <a:ext cx="2971800" cy="461665"/>
          </a:xfrm>
          <a:prstGeom prst="rect">
            <a:avLst/>
          </a:prstGeom>
          <a:noFill/>
        </p:spPr>
        <p:txBody>
          <a:bodyPr wrap="square" rtlCol="0">
            <a:spAutoFit/>
          </a:bodyPr>
          <a:lstStyle/>
          <a:p>
            <a:r>
              <a:rPr lang="en-US" sz="2400" b="1" dirty="0" err="1">
                <a:latin typeface="SimSun" pitchFamily="2" charset="-122"/>
                <a:ea typeface="SimSun" pitchFamily="2" charset="-122"/>
              </a:rPr>
              <a:t>划分</a:t>
            </a:r>
            <a:r>
              <a:rPr lang="zh-CN" altLang="en-US" sz="2400" b="1" dirty="0">
                <a:latin typeface="SimSun" pitchFamily="2" charset="-122"/>
                <a:ea typeface="SimSun" pitchFamily="2" charset="-122"/>
              </a:rPr>
              <a:t>过程说明</a:t>
            </a:r>
            <a:endParaRPr lang="en-US" sz="2400" b="1" dirty="0">
              <a:latin typeface="SimSun" pitchFamily="2" charset="-122"/>
              <a:ea typeface="SimSun" pitchFamily="2" charset="-122"/>
            </a:endParaRPr>
          </a:p>
        </p:txBody>
      </p:sp>
      <p:sp>
        <p:nvSpPr>
          <p:cNvPr id="19" name="矩形 18">
            <a:extLst>
              <a:ext uri="{FF2B5EF4-FFF2-40B4-BE49-F238E27FC236}">
                <a16:creationId xmlns:a16="http://schemas.microsoft.com/office/drawing/2014/main" id="{A370624A-CDD4-4747-AB8D-E8F0C0BEDA90}"/>
              </a:ext>
            </a:extLst>
          </p:cNvPr>
          <p:cNvSpPr/>
          <p:nvPr/>
        </p:nvSpPr>
        <p:spPr>
          <a:xfrm>
            <a:off x="1208313" y="1752600"/>
            <a:ext cx="391887" cy="391887"/>
          </a:xfrm>
          <a:prstGeom prst="rect">
            <a:avLst/>
          </a:prstGeom>
          <a:solidFill>
            <a:srgbClr val="FFC0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0" name="矩形 19">
            <a:extLst>
              <a:ext uri="{FF2B5EF4-FFF2-40B4-BE49-F238E27FC236}">
                <a16:creationId xmlns:a16="http://schemas.microsoft.com/office/drawing/2014/main" id="{CD2DBCC1-14A0-40BB-B0B9-0407FEEF926A}"/>
              </a:ext>
            </a:extLst>
          </p:cNvPr>
          <p:cNvSpPr/>
          <p:nvPr/>
        </p:nvSpPr>
        <p:spPr>
          <a:xfrm>
            <a:off x="1600200" y="1752600"/>
            <a:ext cx="391887" cy="391887"/>
          </a:xfrm>
          <a:prstGeom prst="rect">
            <a:avLst/>
          </a:prstGeom>
          <a:solidFill>
            <a:srgbClr val="FFC0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1" name="矩形 20">
            <a:extLst>
              <a:ext uri="{FF2B5EF4-FFF2-40B4-BE49-F238E27FC236}">
                <a16:creationId xmlns:a16="http://schemas.microsoft.com/office/drawing/2014/main" id="{BFEF9ECA-A5C9-4A42-A64B-5A68BD3A9360}"/>
              </a:ext>
            </a:extLst>
          </p:cNvPr>
          <p:cNvSpPr/>
          <p:nvPr/>
        </p:nvSpPr>
        <p:spPr>
          <a:xfrm>
            <a:off x="1992087" y="1752600"/>
            <a:ext cx="391887" cy="391887"/>
          </a:xfrm>
          <a:prstGeom prst="rect">
            <a:avLst/>
          </a:prstGeom>
          <a:solidFill>
            <a:srgbClr val="FFC0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2" name="矩形 21">
            <a:extLst>
              <a:ext uri="{FF2B5EF4-FFF2-40B4-BE49-F238E27FC236}">
                <a16:creationId xmlns:a16="http://schemas.microsoft.com/office/drawing/2014/main" id="{E7DB316E-C7ED-4D4B-A658-FDFB60258EF2}"/>
              </a:ext>
            </a:extLst>
          </p:cNvPr>
          <p:cNvSpPr/>
          <p:nvPr/>
        </p:nvSpPr>
        <p:spPr>
          <a:xfrm>
            <a:off x="2383974" y="1752600"/>
            <a:ext cx="391887" cy="391887"/>
          </a:xfrm>
          <a:prstGeom prst="rect">
            <a:avLst/>
          </a:prstGeom>
          <a:solidFill>
            <a:srgbClr val="FFC000">
              <a:alpha val="88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3" name="矩形 22">
            <a:extLst>
              <a:ext uri="{FF2B5EF4-FFF2-40B4-BE49-F238E27FC236}">
                <a16:creationId xmlns:a16="http://schemas.microsoft.com/office/drawing/2014/main" id="{9B140F16-1A47-4E0A-8E1F-65DF510A9713}"/>
              </a:ext>
            </a:extLst>
          </p:cNvPr>
          <p:cNvSpPr/>
          <p:nvPr/>
        </p:nvSpPr>
        <p:spPr>
          <a:xfrm>
            <a:off x="2775861" y="1752600"/>
            <a:ext cx="391887" cy="391887"/>
          </a:xfrm>
          <a:prstGeom prst="rect">
            <a:avLst/>
          </a:prstGeom>
          <a:solidFill>
            <a:schemeClr val="bg2">
              <a:lumMod val="5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4" name="矩形 23">
            <a:extLst>
              <a:ext uri="{FF2B5EF4-FFF2-40B4-BE49-F238E27FC236}">
                <a16:creationId xmlns:a16="http://schemas.microsoft.com/office/drawing/2014/main" id="{3244846D-2795-4486-B1C8-4D25FEBF8EC7}"/>
              </a:ext>
            </a:extLst>
          </p:cNvPr>
          <p:cNvSpPr/>
          <p:nvPr/>
        </p:nvSpPr>
        <p:spPr>
          <a:xfrm>
            <a:off x="3167748" y="1752600"/>
            <a:ext cx="391887" cy="391887"/>
          </a:xfrm>
          <a:prstGeom prst="rect">
            <a:avLst/>
          </a:prstGeom>
          <a:solidFill>
            <a:schemeClr val="bg2">
              <a:lumMod val="5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6" name="矩形 25">
            <a:extLst>
              <a:ext uri="{FF2B5EF4-FFF2-40B4-BE49-F238E27FC236}">
                <a16:creationId xmlns:a16="http://schemas.microsoft.com/office/drawing/2014/main" id="{5AC53CBC-66BF-49F7-9A3D-BF178D7ACC11}"/>
              </a:ext>
            </a:extLst>
          </p:cNvPr>
          <p:cNvSpPr/>
          <p:nvPr/>
        </p:nvSpPr>
        <p:spPr>
          <a:xfrm>
            <a:off x="3559635" y="1752600"/>
            <a:ext cx="391887" cy="391887"/>
          </a:xfrm>
          <a:prstGeom prst="rect">
            <a:avLst/>
          </a:prstGeom>
          <a:solidFill>
            <a:schemeClr val="bg2">
              <a:lumMod val="50000"/>
              <a:alpha val="63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27" name="文本框 26">
            <a:extLst>
              <a:ext uri="{FF2B5EF4-FFF2-40B4-BE49-F238E27FC236}">
                <a16:creationId xmlns:a16="http://schemas.microsoft.com/office/drawing/2014/main" id="{8AE45511-5A01-465E-96E1-AC6990B20034}"/>
              </a:ext>
            </a:extLst>
          </p:cNvPr>
          <p:cNvSpPr txBox="1"/>
          <p:nvPr/>
        </p:nvSpPr>
        <p:spPr>
          <a:xfrm>
            <a:off x="1284976" y="1447800"/>
            <a:ext cx="4734823" cy="323165"/>
          </a:xfrm>
          <a:prstGeom prst="rect">
            <a:avLst/>
          </a:prstGeom>
          <a:noFill/>
        </p:spPr>
        <p:txBody>
          <a:bodyPr wrap="square" rtlCol="0">
            <a:spAutoFit/>
          </a:bodyPr>
          <a:lstStyle/>
          <a:p>
            <a:r>
              <a:rPr lang="en-US" altLang="zh-CN" sz="1500" i="1" dirty="0">
                <a:latin typeface="Times" panose="02020603050405020304" pitchFamily="18" charset="0"/>
              </a:rPr>
              <a:t>p</a:t>
            </a:r>
            <a:r>
              <a:rPr lang="en-US" sz="1500" dirty="0">
                <a:latin typeface="Times" panose="02020603050405020304" pitchFamily="18" charset="0"/>
              </a:rPr>
              <a:t>                       </a:t>
            </a:r>
            <a:r>
              <a:rPr lang="en-US" sz="1500" i="1" dirty="0" err="1">
                <a:latin typeface="Times" panose="02020603050405020304" pitchFamily="18" charset="0"/>
              </a:rPr>
              <a:t>i</a:t>
            </a:r>
            <a:r>
              <a:rPr lang="en-US" sz="1500" dirty="0">
                <a:latin typeface="Times" panose="02020603050405020304" pitchFamily="18" charset="0"/>
              </a:rPr>
              <a:t>                                </a:t>
            </a:r>
            <a:r>
              <a:rPr lang="en-US" altLang="zh-CN" sz="1500" i="1" dirty="0">
                <a:latin typeface="Times" panose="02020603050405020304" pitchFamily="18" charset="0"/>
              </a:rPr>
              <a:t>j                               r</a:t>
            </a:r>
            <a:endParaRPr lang="en-US" sz="1500" i="1" dirty="0">
              <a:latin typeface="Times" panose="02020603050405020304" pitchFamily="18" charset="0"/>
            </a:endParaRPr>
          </a:p>
        </p:txBody>
      </p:sp>
      <p:sp>
        <p:nvSpPr>
          <p:cNvPr id="29" name="文本框 28">
            <a:extLst>
              <a:ext uri="{FF2B5EF4-FFF2-40B4-BE49-F238E27FC236}">
                <a16:creationId xmlns:a16="http://schemas.microsoft.com/office/drawing/2014/main" id="{72F859F9-6D2F-4C57-8D64-7CBE2FAA685C}"/>
              </a:ext>
            </a:extLst>
          </p:cNvPr>
          <p:cNvSpPr txBox="1"/>
          <p:nvPr/>
        </p:nvSpPr>
        <p:spPr>
          <a:xfrm>
            <a:off x="990465" y="1810044"/>
            <a:ext cx="301686" cy="323165"/>
          </a:xfrm>
          <a:prstGeom prst="rect">
            <a:avLst/>
          </a:prstGeom>
          <a:noFill/>
        </p:spPr>
        <p:txBody>
          <a:bodyPr wrap="none" rtlCol="0">
            <a:spAutoFit/>
          </a:bodyPr>
          <a:lstStyle/>
          <a:p>
            <a:r>
              <a:rPr lang="en-US" altLang="zh-CN" sz="1500" i="1" dirty="0">
                <a:latin typeface="Times" panose="02020603050405020304" pitchFamily="18" charset="0"/>
              </a:rPr>
              <a:t>A</a:t>
            </a:r>
            <a:endParaRPr lang="en-US" sz="1500" i="1" dirty="0">
              <a:latin typeface="Times" panose="02020603050405020304" pitchFamily="18" charset="0"/>
            </a:endParaRPr>
          </a:p>
        </p:txBody>
      </p:sp>
      <p:sp>
        <p:nvSpPr>
          <p:cNvPr id="31" name="矩形 30">
            <a:extLst>
              <a:ext uri="{FF2B5EF4-FFF2-40B4-BE49-F238E27FC236}">
                <a16:creationId xmlns:a16="http://schemas.microsoft.com/office/drawing/2014/main" id="{1F094281-08F5-4FC9-B716-67ED9FB6CCCC}"/>
              </a:ext>
            </a:extLst>
          </p:cNvPr>
          <p:cNvSpPr/>
          <p:nvPr/>
        </p:nvSpPr>
        <p:spPr>
          <a:xfrm>
            <a:off x="3951522" y="1758094"/>
            <a:ext cx="391887" cy="391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32" name="矩形 31">
            <a:extLst>
              <a:ext uri="{FF2B5EF4-FFF2-40B4-BE49-F238E27FC236}">
                <a16:creationId xmlns:a16="http://schemas.microsoft.com/office/drawing/2014/main" id="{1673E7BA-B3AD-4C61-A746-A0F73FEB0675}"/>
              </a:ext>
            </a:extLst>
          </p:cNvPr>
          <p:cNvSpPr/>
          <p:nvPr/>
        </p:nvSpPr>
        <p:spPr>
          <a:xfrm>
            <a:off x="4343409" y="1758094"/>
            <a:ext cx="391887" cy="391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33" name="矩形 32">
            <a:extLst>
              <a:ext uri="{FF2B5EF4-FFF2-40B4-BE49-F238E27FC236}">
                <a16:creationId xmlns:a16="http://schemas.microsoft.com/office/drawing/2014/main" id="{F874CA03-543B-4BEB-82A9-EABEF0183211}"/>
              </a:ext>
            </a:extLst>
          </p:cNvPr>
          <p:cNvSpPr/>
          <p:nvPr/>
        </p:nvSpPr>
        <p:spPr>
          <a:xfrm>
            <a:off x="4735296" y="1758094"/>
            <a:ext cx="391887" cy="391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35" name="矩形 34">
            <a:extLst>
              <a:ext uri="{FF2B5EF4-FFF2-40B4-BE49-F238E27FC236}">
                <a16:creationId xmlns:a16="http://schemas.microsoft.com/office/drawing/2014/main" id="{817C6F07-35B5-465C-98FE-02E4C6F565AB}"/>
              </a:ext>
            </a:extLst>
          </p:cNvPr>
          <p:cNvSpPr/>
          <p:nvPr/>
        </p:nvSpPr>
        <p:spPr>
          <a:xfrm>
            <a:off x="5122463" y="1757149"/>
            <a:ext cx="391887" cy="391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500" dirty="0"/>
          </a:p>
        </p:txBody>
      </p:sp>
      <p:sp>
        <p:nvSpPr>
          <p:cNvPr id="36" name="矩形 35">
            <a:extLst>
              <a:ext uri="{FF2B5EF4-FFF2-40B4-BE49-F238E27FC236}">
                <a16:creationId xmlns:a16="http://schemas.microsoft.com/office/drawing/2014/main" id="{FFF86F4E-3D44-4267-B5C2-27AAC78B3EFA}"/>
              </a:ext>
            </a:extLst>
          </p:cNvPr>
          <p:cNvSpPr/>
          <p:nvPr/>
        </p:nvSpPr>
        <p:spPr>
          <a:xfrm>
            <a:off x="5514350" y="1757149"/>
            <a:ext cx="391887" cy="3918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500" i="1" dirty="0">
                <a:solidFill>
                  <a:srgbClr val="FF0000"/>
                </a:solidFill>
                <a:latin typeface="Times" panose="02020603050405020304" pitchFamily="18" charset="0"/>
              </a:rPr>
              <a:t>x</a:t>
            </a:r>
            <a:endParaRPr lang="en-US" sz="1500" i="1" dirty="0">
              <a:solidFill>
                <a:srgbClr val="FF0000"/>
              </a:solidFill>
              <a:latin typeface="Times" panose="02020603050405020304" pitchFamily="18" charset="0"/>
            </a:endParaRPr>
          </a:p>
        </p:txBody>
      </p:sp>
      <p:cxnSp>
        <p:nvCxnSpPr>
          <p:cNvPr id="18" name="直接连接符 17">
            <a:extLst>
              <a:ext uri="{FF2B5EF4-FFF2-40B4-BE49-F238E27FC236}">
                <a16:creationId xmlns:a16="http://schemas.microsoft.com/office/drawing/2014/main" id="{84699836-5412-4492-82ED-038A655EF5D6}"/>
              </a:ext>
            </a:extLst>
          </p:cNvPr>
          <p:cNvCxnSpPr>
            <a:cxnSpLocks/>
          </p:cNvCxnSpPr>
          <p:nvPr/>
        </p:nvCxnSpPr>
        <p:spPr>
          <a:xfrm>
            <a:off x="5514350" y="1676400"/>
            <a:ext cx="0" cy="533400"/>
          </a:xfrm>
          <a:prstGeom prst="line">
            <a:avLst/>
          </a:prstGeom>
          <a:ln w="63500"/>
        </p:spPr>
        <p:style>
          <a:lnRef idx="1">
            <a:schemeClr val="dk1"/>
          </a:lnRef>
          <a:fillRef idx="0">
            <a:schemeClr val="dk1"/>
          </a:fillRef>
          <a:effectRef idx="0">
            <a:schemeClr val="dk1"/>
          </a:effectRef>
          <a:fontRef idx="minor">
            <a:schemeClr val="tx1"/>
          </a:fontRef>
        </p:style>
      </p:cxnSp>
      <p:cxnSp>
        <p:nvCxnSpPr>
          <p:cNvPr id="39" name="直接连接符 38">
            <a:extLst>
              <a:ext uri="{FF2B5EF4-FFF2-40B4-BE49-F238E27FC236}">
                <a16:creationId xmlns:a16="http://schemas.microsoft.com/office/drawing/2014/main" id="{18D22934-E7F5-4AE6-9687-8DE46883BF9A}"/>
              </a:ext>
            </a:extLst>
          </p:cNvPr>
          <p:cNvCxnSpPr>
            <a:cxnSpLocks/>
          </p:cNvCxnSpPr>
          <p:nvPr/>
        </p:nvCxnSpPr>
        <p:spPr>
          <a:xfrm>
            <a:off x="3951522" y="1686392"/>
            <a:ext cx="0" cy="533400"/>
          </a:xfrm>
          <a:prstGeom prst="line">
            <a:avLst/>
          </a:prstGeom>
          <a:ln w="63500"/>
        </p:spPr>
        <p:style>
          <a:lnRef idx="1">
            <a:schemeClr val="dk1"/>
          </a:lnRef>
          <a:fillRef idx="0">
            <a:schemeClr val="dk1"/>
          </a:fillRef>
          <a:effectRef idx="0">
            <a:schemeClr val="dk1"/>
          </a:effectRef>
          <a:fontRef idx="minor">
            <a:schemeClr val="tx1"/>
          </a:fontRef>
        </p:style>
      </p:cxnSp>
      <p:cxnSp>
        <p:nvCxnSpPr>
          <p:cNvPr id="40" name="直接连接符 39">
            <a:extLst>
              <a:ext uri="{FF2B5EF4-FFF2-40B4-BE49-F238E27FC236}">
                <a16:creationId xmlns:a16="http://schemas.microsoft.com/office/drawing/2014/main" id="{4EF417C9-22B2-4233-9303-07BFDC52E484}"/>
              </a:ext>
            </a:extLst>
          </p:cNvPr>
          <p:cNvCxnSpPr>
            <a:cxnSpLocks/>
          </p:cNvCxnSpPr>
          <p:nvPr/>
        </p:nvCxnSpPr>
        <p:spPr>
          <a:xfrm>
            <a:off x="2765142" y="1686392"/>
            <a:ext cx="0" cy="533400"/>
          </a:xfrm>
          <a:prstGeom prst="line">
            <a:avLst/>
          </a:prstGeom>
          <a:ln w="63500"/>
        </p:spPr>
        <p:style>
          <a:lnRef idx="1">
            <a:schemeClr val="dk1"/>
          </a:lnRef>
          <a:fillRef idx="0">
            <a:schemeClr val="dk1"/>
          </a:fillRef>
          <a:effectRef idx="0">
            <a:schemeClr val="dk1"/>
          </a:effectRef>
          <a:fontRef idx="minor">
            <a:schemeClr val="tx1"/>
          </a:fontRef>
        </p:style>
      </p:cxnSp>
      <p:sp>
        <p:nvSpPr>
          <p:cNvPr id="41" name="左大括号 40">
            <a:extLst>
              <a:ext uri="{FF2B5EF4-FFF2-40B4-BE49-F238E27FC236}">
                <a16:creationId xmlns:a16="http://schemas.microsoft.com/office/drawing/2014/main" id="{E37AA7A7-4F9F-4CBE-9927-AF831803ECEC}"/>
              </a:ext>
            </a:extLst>
          </p:cNvPr>
          <p:cNvSpPr/>
          <p:nvPr/>
        </p:nvSpPr>
        <p:spPr>
          <a:xfrm rot="16200000">
            <a:off x="1836372" y="1580554"/>
            <a:ext cx="277585" cy="1536075"/>
          </a:xfrm>
          <a:prstGeom prst="leftBrace">
            <a:avLst>
              <a:gd name="adj1" fmla="val 8333"/>
              <a:gd name="adj2" fmla="val 4962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文本框 41">
            <a:extLst>
              <a:ext uri="{FF2B5EF4-FFF2-40B4-BE49-F238E27FC236}">
                <a16:creationId xmlns:a16="http://schemas.microsoft.com/office/drawing/2014/main" id="{4148EFCB-7084-47B3-829C-EAB1BC781401}"/>
              </a:ext>
            </a:extLst>
          </p:cNvPr>
          <p:cNvSpPr txBox="1"/>
          <p:nvPr/>
        </p:nvSpPr>
        <p:spPr>
          <a:xfrm>
            <a:off x="1769819" y="2487384"/>
            <a:ext cx="410690" cy="369332"/>
          </a:xfrm>
          <a:prstGeom prst="rect">
            <a:avLst/>
          </a:prstGeom>
          <a:noFill/>
        </p:spPr>
        <p:txBody>
          <a:bodyPr wrap="none" rtlCol="0">
            <a:spAutoFit/>
          </a:bodyPr>
          <a:lstStyle/>
          <a:p>
            <a:r>
              <a:rPr lang="en-US" dirty="0">
                <a:sym typeface="Symbol" panose="05050102010706020507" pitchFamily="18" charset="2"/>
              </a:rPr>
              <a:t></a:t>
            </a:r>
            <a:r>
              <a:rPr lang="en-US" i="1" dirty="0">
                <a:latin typeface="Times" panose="02020603050405020304" pitchFamily="18" charset="0"/>
                <a:sym typeface="Symbol" panose="05050102010706020507" pitchFamily="18" charset="2"/>
              </a:rPr>
              <a:t>x</a:t>
            </a:r>
            <a:endParaRPr lang="en-US" i="1" dirty="0">
              <a:latin typeface="Times" panose="02020603050405020304" pitchFamily="18" charset="0"/>
            </a:endParaRPr>
          </a:p>
        </p:txBody>
      </p:sp>
      <p:sp>
        <p:nvSpPr>
          <p:cNvPr id="43" name="左大括号 42">
            <a:extLst>
              <a:ext uri="{FF2B5EF4-FFF2-40B4-BE49-F238E27FC236}">
                <a16:creationId xmlns:a16="http://schemas.microsoft.com/office/drawing/2014/main" id="{4C192B91-DC72-454B-9B62-9768E7BCA924}"/>
              </a:ext>
            </a:extLst>
          </p:cNvPr>
          <p:cNvSpPr/>
          <p:nvPr/>
        </p:nvSpPr>
        <p:spPr>
          <a:xfrm rot="16200000">
            <a:off x="3227333" y="1766988"/>
            <a:ext cx="277585" cy="1170787"/>
          </a:xfrm>
          <a:prstGeom prst="leftBrace">
            <a:avLst>
              <a:gd name="adj1" fmla="val 8333"/>
              <a:gd name="adj2" fmla="val 4962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文本框 43">
            <a:extLst>
              <a:ext uri="{FF2B5EF4-FFF2-40B4-BE49-F238E27FC236}">
                <a16:creationId xmlns:a16="http://schemas.microsoft.com/office/drawing/2014/main" id="{B659F60C-0D84-4776-9D0D-763FF2554D16}"/>
              </a:ext>
            </a:extLst>
          </p:cNvPr>
          <p:cNvSpPr txBox="1"/>
          <p:nvPr/>
        </p:nvSpPr>
        <p:spPr>
          <a:xfrm>
            <a:off x="3167748" y="2491175"/>
            <a:ext cx="488701" cy="369332"/>
          </a:xfrm>
          <a:prstGeom prst="rect">
            <a:avLst/>
          </a:prstGeom>
          <a:noFill/>
        </p:spPr>
        <p:txBody>
          <a:bodyPr wrap="square" rtlCol="0">
            <a:spAutoFit/>
          </a:bodyPr>
          <a:lstStyle/>
          <a:p>
            <a:r>
              <a:rPr lang="en-US" altLang="zh-CN" dirty="0">
                <a:sym typeface="Symbol" panose="05050102010706020507" pitchFamily="18" charset="2"/>
              </a:rPr>
              <a:t>&gt;</a:t>
            </a:r>
            <a:r>
              <a:rPr lang="en-US" i="1" dirty="0">
                <a:latin typeface="Times" panose="02020603050405020304" pitchFamily="18" charset="0"/>
                <a:sym typeface="Symbol" panose="05050102010706020507" pitchFamily="18" charset="2"/>
              </a:rPr>
              <a:t>x</a:t>
            </a:r>
            <a:endParaRPr lang="en-US" i="1" dirty="0">
              <a:latin typeface="Times" panose="02020603050405020304" pitchFamily="18" charset="0"/>
            </a:endParaRPr>
          </a:p>
        </p:txBody>
      </p:sp>
      <p:sp>
        <p:nvSpPr>
          <p:cNvPr id="45" name="左大括号 44">
            <a:extLst>
              <a:ext uri="{FF2B5EF4-FFF2-40B4-BE49-F238E27FC236}">
                <a16:creationId xmlns:a16="http://schemas.microsoft.com/office/drawing/2014/main" id="{6BC0B73F-3B58-443E-A630-82FBB645B533}"/>
              </a:ext>
            </a:extLst>
          </p:cNvPr>
          <p:cNvSpPr/>
          <p:nvPr/>
        </p:nvSpPr>
        <p:spPr>
          <a:xfrm rot="16200000">
            <a:off x="4598287" y="1618103"/>
            <a:ext cx="277585" cy="1500947"/>
          </a:xfrm>
          <a:prstGeom prst="leftBrace">
            <a:avLst>
              <a:gd name="adj1" fmla="val 8333"/>
              <a:gd name="adj2" fmla="val 4962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文本框 45">
            <a:extLst>
              <a:ext uri="{FF2B5EF4-FFF2-40B4-BE49-F238E27FC236}">
                <a16:creationId xmlns:a16="http://schemas.microsoft.com/office/drawing/2014/main" id="{164E4FA8-5AC9-4DFD-893E-C66164AEBBC9}"/>
              </a:ext>
            </a:extLst>
          </p:cNvPr>
          <p:cNvSpPr txBox="1"/>
          <p:nvPr/>
        </p:nvSpPr>
        <p:spPr>
          <a:xfrm>
            <a:off x="4191008" y="2498729"/>
            <a:ext cx="1323340" cy="369332"/>
          </a:xfrm>
          <a:prstGeom prst="rect">
            <a:avLst/>
          </a:prstGeom>
          <a:noFill/>
        </p:spPr>
        <p:txBody>
          <a:bodyPr wrap="square" rtlCol="0">
            <a:spAutoFit/>
          </a:bodyPr>
          <a:lstStyle/>
          <a:p>
            <a:r>
              <a:rPr lang="zh-CN" altLang="en-US" dirty="0">
                <a:sym typeface="Symbol" panose="05050102010706020507" pitchFamily="18" charset="2"/>
              </a:rPr>
              <a:t>待定区域</a:t>
            </a:r>
            <a:endParaRPr lang="en-US" i="1" dirty="0"/>
          </a:p>
        </p:txBody>
      </p:sp>
      <p:sp>
        <p:nvSpPr>
          <p:cNvPr id="47" name="矩形 46">
            <a:extLst>
              <a:ext uri="{FF2B5EF4-FFF2-40B4-BE49-F238E27FC236}">
                <a16:creationId xmlns:a16="http://schemas.microsoft.com/office/drawing/2014/main" id="{14E91EEC-0E93-49D1-837D-234DCCCFB3CB}"/>
              </a:ext>
            </a:extLst>
          </p:cNvPr>
          <p:cNvSpPr/>
          <p:nvPr/>
        </p:nvSpPr>
        <p:spPr>
          <a:xfrm>
            <a:off x="904534" y="3080102"/>
            <a:ext cx="5801064" cy="1708160"/>
          </a:xfrm>
          <a:prstGeom prst="rect">
            <a:avLst/>
          </a:prstGeom>
        </p:spPr>
        <p:txBody>
          <a:bodyPr wrap="square">
            <a:spAutoFit/>
          </a:bodyPr>
          <a:lstStyle/>
          <a:p>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a:latin typeface="Times" panose="02020603050405020304" pitchFamily="18" charset="0"/>
              </a:rPr>
              <a:t>p</a:t>
            </a:r>
            <a:r>
              <a:rPr lang="en-US" altLang="zh-CN" sz="2000" dirty="0">
                <a:latin typeface="Times" panose="02020603050405020304" pitchFamily="18" charset="0"/>
              </a:rPr>
              <a:t>..</a:t>
            </a:r>
            <a:r>
              <a:rPr lang="en-US" altLang="zh-CN" sz="2000" i="1" dirty="0" err="1">
                <a:latin typeface="Times" panose="02020603050405020304" pitchFamily="18" charset="0"/>
              </a:rPr>
              <a:t>i</a:t>
            </a:r>
            <a:r>
              <a:rPr lang="en-US" altLang="zh-CN" sz="2000" dirty="0">
                <a:latin typeface="Times" panose="02020603050405020304" pitchFamily="18" charset="0"/>
              </a:rPr>
              <a:t>]</a:t>
            </a:r>
            <a:r>
              <a:rPr lang="zh-CN" altLang="en-US" sz="2000" dirty="0">
                <a:latin typeface="Times" panose="02020603050405020304" pitchFamily="18" charset="0"/>
              </a:rPr>
              <a:t>都是小于等于</a:t>
            </a:r>
            <a:r>
              <a:rPr lang="en-US" altLang="zh-CN" sz="2000" i="1" dirty="0">
                <a:latin typeface="Times" panose="02020603050405020304" pitchFamily="18" charset="0"/>
              </a:rPr>
              <a:t>x</a:t>
            </a:r>
            <a:r>
              <a:rPr lang="zh-CN" altLang="en-US" sz="2000" dirty="0">
                <a:latin typeface="Times" panose="02020603050405020304" pitchFamily="18" charset="0"/>
              </a:rPr>
              <a:t>的元素；</a:t>
            </a:r>
            <a:r>
              <a:rPr lang="en-US" altLang="zh-CN" sz="2000" dirty="0">
                <a:latin typeface="Times" panose="02020603050405020304" pitchFamily="18" charset="0"/>
              </a:rPr>
              <a:t> </a:t>
            </a:r>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a:latin typeface="Times" panose="02020603050405020304" pitchFamily="18" charset="0"/>
              </a:rPr>
              <a:t>i</a:t>
            </a:r>
            <a:r>
              <a:rPr lang="en-US" altLang="zh-CN" sz="2000" dirty="0">
                <a:latin typeface="Times" panose="02020603050405020304" pitchFamily="18" charset="0"/>
              </a:rPr>
              <a:t>+1..</a:t>
            </a:r>
            <a:r>
              <a:rPr lang="en-US" altLang="zh-CN" sz="2000" i="1" dirty="0">
                <a:latin typeface="Times" panose="02020603050405020304" pitchFamily="18" charset="0"/>
              </a:rPr>
              <a:t>j</a:t>
            </a:r>
            <a:r>
              <a:rPr lang="en-US" altLang="zh-CN" sz="2000" dirty="0">
                <a:latin typeface="Times" panose="02020603050405020304" pitchFamily="18" charset="0"/>
              </a:rPr>
              <a:t>-1]</a:t>
            </a:r>
            <a:r>
              <a:rPr lang="zh-CN" altLang="en-US" sz="2000" dirty="0">
                <a:latin typeface="Times" panose="02020603050405020304" pitchFamily="18" charset="0"/>
              </a:rPr>
              <a:t>都是大于</a:t>
            </a:r>
            <a:r>
              <a:rPr lang="en-US" altLang="zh-CN" sz="2000" i="1" dirty="0">
                <a:latin typeface="Times" panose="02020603050405020304" pitchFamily="18" charset="0"/>
              </a:rPr>
              <a:t>x</a:t>
            </a:r>
            <a:r>
              <a:rPr lang="zh-CN" altLang="en-US" sz="2000" dirty="0">
                <a:latin typeface="Times" panose="02020603050405020304" pitchFamily="18" charset="0"/>
              </a:rPr>
              <a:t>的元素，</a:t>
            </a:r>
            <a:r>
              <a:rPr lang="en-US" altLang="zh-CN" sz="2000" dirty="0">
                <a:latin typeface="Times" panose="02020603050405020304" pitchFamily="18" charset="0"/>
              </a:rPr>
              <a:t> </a:t>
            </a:r>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a:latin typeface="Times" panose="02020603050405020304" pitchFamily="18" charset="0"/>
              </a:rPr>
              <a:t>j..r</a:t>
            </a:r>
            <a:r>
              <a:rPr lang="en-US" altLang="zh-CN" sz="2000" dirty="0">
                <a:latin typeface="Times" panose="02020603050405020304" pitchFamily="18" charset="0"/>
              </a:rPr>
              <a:t>-1]</a:t>
            </a:r>
            <a:r>
              <a:rPr lang="zh-CN" altLang="en-US" sz="2000" dirty="0">
                <a:latin typeface="Times" panose="02020603050405020304" pitchFamily="18" charset="0"/>
              </a:rPr>
              <a:t>都是尚未进行比较的元素、可以是任意值。</a:t>
            </a:r>
            <a:endParaRPr lang="en-US" altLang="zh-CN" sz="2000" dirty="0">
              <a:latin typeface="Times" panose="02020603050405020304" pitchFamily="18" charset="0"/>
            </a:endParaRPr>
          </a:p>
          <a:p>
            <a:pPr>
              <a:spcBef>
                <a:spcPts val="600"/>
              </a:spcBef>
            </a:pPr>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err="1">
                <a:latin typeface="Times" panose="02020603050405020304" pitchFamily="18" charset="0"/>
              </a:rPr>
              <a:t>i</a:t>
            </a:r>
            <a:r>
              <a:rPr lang="en-US" altLang="zh-CN" sz="2000" dirty="0">
                <a:latin typeface="Times" panose="02020603050405020304" pitchFamily="18" charset="0"/>
              </a:rPr>
              <a:t>]</a:t>
            </a:r>
            <a:r>
              <a:rPr lang="zh-CN" altLang="en-US" sz="2000" dirty="0">
                <a:latin typeface="Times" panose="02020603050405020304" pitchFamily="18" charset="0"/>
              </a:rPr>
              <a:t>记录排序过程中最后一个小于等于</a:t>
            </a:r>
            <a:r>
              <a:rPr lang="en-US" altLang="zh-CN" sz="2000" i="1" dirty="0">
                <a:latin typeface="Times" panose="02020603050405020304" pitchFamily="18" charset="0"/>
              </a:rPr>
              <a:t>x</a:t>
            </a:r>
            <a:r>
              <a:rPr lang="zh-CN" altLang="en-US" sz="2000" dirty="0">
                <a:latin typeface="Times" panose="02020603050405020304" pitchFamily="18" charset="0"/>
              </a:rPr>
              <a:t>的元素</a:t>
            </a:r>
            <a:r>
              <a:rPr lang="en-US" altLang="zh-CN" sz="2000" dirty="0">
                <a:latin typeface="Times" panose="02020603050405020304" pitchFamily="18" charset="0"/>
              </a:rPr>
              <a:t>, </a:t>
            </a:r>
            <a:r>
              <a:rPr lang="en-US" altLang="zh-CN" sz="2000" i="1" dirty="0">
                <a:latin typeface="Times" panose="02020603050405020304" pitchFamily="18" charset="0"/>
              </a:rPr>
              <a:t>j</a:t>
            </a:r>
            <a:r>
              <a:rPr lang="zh-CN" altLang="en-US" sz="2000" dirty="0">
                <a:latin typeface="Times" panose="02020603050405020304" pitchFamily="18" charset="0"/>
              </a:rPr>
              <a:t>值则是下一个待比较的元素下标</a:t>
            </a:r>
            <a:r>
              <a:rPr lang="en-US" altLang="zh-CN" sz="2000" dirty="0">
                <a:latin typeface="Times" panose="02020603050405020304" pitchFamily="18" charset="0"/>
              </a:rPr>
              <a:t>. </a:t>
            </a:r>
            <a:r>
              <a:rPr lang="en-US" altLang="zh-CN" sz="2000" i="1" dirty="0">
                <a:latin typeface="Times" panose="02020603050405020304" pitchFamily="18" charset="0"/>
              </a:rPr>
              <a:t>A</a:t>
            </a:r>
            <a:r>
              <a:rPr lang="en-US" altLang="zh-CN" sz="2000" dirty="0">
                <a:latin typeface="Times" panose="02020603050405020304" pitchFamily="18" charset="0"/>
              </a:rPr>
              <a:t>[</a:t>
            </a:r>
            <a:r>
              <a:rPr lang="en-US" altLang="zh-CN" sz="2000" i="1" dirty="0">
                <a:latin typeface="Times" panose="02020603050405020304" pitchFamily="18" charset="0"/>
              </a:rPr>
              <a:t>r</a:t>
            </a:r>
            <a:r>
              <a:rPr lang="en-US" altLang="zh-CN" sz="2000" dirty="0">
                <a:latin typeface="Times" panose="02020603050405020304" pitchFamily="18" charset="0"/>
              </a:rPr>
              <a:t>]=</a:t>
            </a:r>
            <a:r>
              <a:rPr lang="en-US" altLang="zh-CN" sz="2000" i="1" dirty="0">
                <a:latin typeface="Times" panose="02020603050405020304" pitchFamily="18" charset="0"/>
              </a:rPr>
              <a:t>x</a:t>
            </a:r>
            <a:r>
              <a:rPr lang="zh-CN" altLang="en-US" sz="2000" dirty="0">
                <a:latin typeface="Times" panose="02020603050405020304" pitchFamily="18" charset="0"/>
              </a:rPr>
              <a:t>。</a:t>
            </a:r>
            <a:endParaRPr lang="en-US" sz="2000" dirty="0">
              <a:latin typeface="Times" panose="02020603050405020304" pitchFamily="18" charset="0"/>
            </a:endParaRPr>
          </a:p>
        </p:txBody>
      </p:sp>
      <p:sp>
        <p:nvSpPr>
          <p:cNvPr id="2" name="灯片编号占位符 1">
            <a:extLst>
              <a:ext uri="{FF2B5EF4-FFF2-40B4-BE49-F238E27FC236}">
                <a16:creationId xmlns:a16="http://schemas.microsoft.com/office/drawing/2014/main" id="{2D3AE1FF-A398-45A7-B179-0DBC5ECB2C13}"/>
              </a:ext>
            </a:extLst>
          </p:cNvPr>
          <p:cNvSpPr>
            <a:spLocks noGrp="1"/>
          </p:cNvSpPr>
          <p:nvPr>
            <p:ph type="sldNum" sz="quarter" idx="12"/>
          </p:nvPr>
        </p:nvSpPr>
        <p:spPr/>
        <p:txBody>
          <a:bodyPr/>
          <a:lstStyle/>
          <a:p>
            <a:fld id="{C462427C-90CD-4661-B725-C3D658441D48}" type="slidenum">
              <a:rPr lang="en-US" smtClean="0"/>
              <a:t>30</a:t>
            </a:fld>
            <a:endParaRPr lang="en-US"/>
          </a:p>
        </p:txBody>
      </p:sp>
    </p:spTree>
    <p:extLst>
      <p:ext uri="{BB962C8B-B14F-4D97-AF65-F5344CB8AC3E}">
        <p14:creationId xmlns:p14="http://schemas.microsoft.com/office/powerpoint/2010/main" val="5595589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427038"/>
            <a:ext cx="8229600" cy="792162"/>
          </a:xfrm>
        </p:spPr>
        <p:txBody>
          <a:bodyPr>
            <a:normAutofit/>
          </a:bodyPr>
          <a:lstStyle/>
          <a:p>
            <a:pPr algn="l"/>
            <a:r>
              <a:rPr lang="en-US" sz="2400" b="1" dirty="0" err="1">
                <a:latin typeface="SimSun" pitchFamily="2" charset="-122"/>
                <a:ea typeface="SimSun" pitchFamily="2" charset="-122"/>
              </a:rPr>
              <a:t>快排序算法伪码</a:t>
            </a:r>
            <a:endParaRPr lang="en-US" sz="2400" b="1" dirty="0">
              <a:latin typeface="SimSun" pitchFamily="2" charset="-122"/>
              <a:ea typeface="SimSun" pitchFamily="2" charset="-122"/>
            </a:endParaRPr>
          </a:p>
        </p:txBody>
      </p:sp>
      <p:sp>
        <p:nvSpPr>
          <p:cNvPr id="4" name="TextBox 3"/>
          <p:cNvSpPr txBox="1"/>
          <p:nvPr/>
        </p:nvSpPr>
        <p:spPr>
          <a:xfrm>
            <a:off x="533400" y="1371600"/>
            <a:ext cx="8534400" cy="3693319"/>
          </a:xfrm>
          <a:prstGeom prst="rect">
            <a:avLst/>
          </a:prstGeom>
          <a:noFill/>
        </p:spPr>
        <p:txBody>
          <a:bodyPr wrap="square" rtlCol="0">
            <a:spAutoFit/>
          </a:bodyPr>
          <a:lstStyle/>
          <a:p>
            <a:pPr marL="914400" indent="-449263"/>
            <a:r>
              <a:rPr lang="en-US" sz="2400" b="1" dirty="0">
                <a:latin typeface="Times New Roman" pitchFamily="18" charset="0"/>
                <a:cs typeface="Times New Roman" pitchFamily="18" charset="0"/>
              </a:rPr>
              <a:t>Quicksort</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a:t>
            </a:r>
            <a:r>
              <a:rPr lang="en-US" sz="2400" i="1" dirty="0" err="1">
                <a:latin typeface="Times New Roman" pitchFamily="18" charset="0"/>
                <a:cs typeface="Times New Roman" pitchFamily="18" charset="0"/>
              </a:rPr>
              <a:t>p</a:t>
            </a:r>
            <a:r>
              <a:rPr lang="en-US" sz="2400" dirty="0" err="1">
                <a:latin typeface="Times New Roman" pitchFamily="18" charset="0"/>
                <a:cs typeface="Times New Roman" pitchFamily="18" charset="0"/>
              </a:rPr>
              <a:t>..</a:t>
            </a:r>
            <a:r>
              <a:rPr lang="en-US" sz="2400" i="1" dirty="0" err="1">
                <a:latin typeface="Times New Roman" pitchFamily="18" charset="0"/>
                <a:cs typeface="Times New Roman" pitchFamily="18" charset="0"/>
              </a:rPr>
              <a:t>r</a:t>
            </a:r>
            <a:r>
              <a:rPr lang="en-US" sz="2400" dirty="0">
                <a:latin typeface="Times New Roman" pitchFamily="18" charset="0"/>
                <a:cs typeface="Times New Roman" pitchFamily="18" charset="0"/>
              </a:rPr>
              <a:t>])</a:t>
            </a:r>
          </a:p>
          <a:p>
            <a:pPr marL="914400" lvl="0" indent="-449263"/>
            <a:r>
              <a:rPr lang="en-US" sz="2400" dirty="0">
                <a:latin typeface="Times New Roman" pitchFamily="18" charset="0"/>
                <a:cs typeface="Times New Roman" pitchFamily="18" charset="0"/>
              </a:rPr>
              <a:t>1	</a:t>
            </a:r>
            <a:r>
              <a:rPr lang="en-US" sz="2400" b="1" dirty="0">
                <a:latin typeface="Times New Roman" pitchFamily="18" charset="0"/>
                <a:cs typeface="Times New Roman" pitchFamily="18" charset="0"/>
              </a:rPr>
              <a:t>if </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&lt; </a:t>
            </a:r>
            <a:r>
              <a:rPr lang="en-US" sz="2400" i="1" dirty="0">
                <a:latin typeface="Times New Roman" pitchFamily="18" charset="0"/>
                <a:cs typeface="Times New Roman" pitchFamily="18" charset="0"/>
              </a:rPr>
              <a:t>r                                                     </a:t>
            </a:r>
            <a:r>
              <a:rPr lang="en-US" sz="2000" i="1" dirty="0">
                <a:latin typeface="Times New Roman" pitchFamily="18" charset="0"/>
                <a:cs typeface="Times New Roman" pitchFamily="18" charset="0"/>
              </a:rPr>
              <a:t>//</a:t>
            </a:r>
            <a:r>
              <a:rPr lang="zh-CN" altLang="en-US" sz="2000" dirty="0">
                <a:solidFill>
                  <a:srgbClr val="0000FF"/>
                </a:solidFill>
                <a:latin typeface="华文细黑" pitchFamily="2" charset="-122"/>
                <a:ea typeface="华文细黑" pitchFamily="2" charset="-122"/>
              </a:rPr>
              <a:t>底</a:t>
            </a:r>
            <a:r>
              <a:rPr lang="en-US" altLang="zh-CN" sz="2000" dirty="0">
                <a:latin typeface="Times New Roman" pitchFamily="18" charset="0"/>
                <a:cs typeface="Times New Roman" pitchFamily="18" charset="0"/>
              </a:rPr>
              <a:t>:</a:t>
            </a:r>
            <a:r>
              <a:rPr lang="en-US" altLang="zh-CN" sz="2000" i="1" dirty="0">
                <a:latin typeface="Times New Roman" pitchFamily="18" charset="0"/>
                <a:cs typeface="Times New Roman" pitchFamily="18" charset="0"/>
              </a:rPr>
              <a:t>p==r </a:t>
            </a:r>
            <a:endParaRPr lang="en-US" sz="2400" dirty="0">
              <a:latin typeface="Times New Roman" pitchFamily="18" charset="0"/>
              <a:cs typeface="Times New Roman" pitchFamily="18" charset="0"/>
            </a:endParaRPr>
          </a:p>
          <a:p>
            <a:pPr marL="914400" lvl="0" indent="-449263"/>
            <a:r>
              <a:rPr lang="en-US" sz="2400" dirty="0">
                <a:latin typeface="Times New Roman" pitchFamily="18" charset="0"/>
                <a:cs typeface="Times New Roman" pitchFamily="18" charset="0"/>
              </a:rPr>
              <a:t>2		</a:t>
            </a:r>
            <a:r>
              <a:rPr lang="en-US" sz="2400" b="1" dirty="0">
                <a:latin typeface="Times New Roman" pitchFamily="18" charset="0"/>
                <a:cs typeface="Times New Roman" pitchFamily="18" charset="0"/>
              </a:rPr>
              <a:t>then</a:t>
            </a:r>
            <a:r>
              <a:rPr lang="en-US" sz="2400" dirty="0">
                <a:latin typeface="Times New Roman" pitchFamily="18" charset="0"/>
                <a:cs typeface="Times New Roman" pitchFamily="18" charset="0"/>
              </a:rPr>
              <a:t>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 </a:t>
            </a:r>
            <a:r>
              <a:rPr lang="en-US" sz="2400" dirty="0">
                <a:latin typeface="Times New Roman" pitchFamily="18" charset="0"/>
                <a:cs typeface="Times New Roman" pitchFamily="18" charset="0"/>
                <a:sym typeface="Symbol" panose="05050102010706020507" pitchFamily="18" charset="2"/>
              </a:rPr>
              <a:t></a:t>
            </a:r>
            <a:r>
              <a:rPr lang="en-US" sz="2400" dirty="0">
                <a:latin typeface="Times New Roman" pitchFamily="18" charset="0"/>
                <a:cs typeface="Times New Roman" pitchFamily="18" charset="0"/>
              </a:rPr>
              <a:t> Partition(</a:t>
            </a:r>
            <a:r>
              <a:rPr lang="fr-FR" sz="2400" i="1" dirty="0">
                <a:latin typeface="Times New Roman" pitchFamily="18" charset="0"/>
                <a:cs typeface="Times New Roman" pitchFamily="18" charset="0"/>
              </a:rPr>
              <a:t>A</a:t>
            </a:r>
            <a:r>
              <a:rPr lang="fr-FR" sz="2400" dirty="0">
                <a:latin typeface="Times New Roman" pitchFamily="18" charset="0"/>
                <a:cs typeface="Times New Roman" pitchFamily="18" charset="0"/>
              </a:rPr>
              <a:t>[</a:t>
            </a:r>
            <a:r>
              <a:rPr lang="fr-FR" sz="2400" i="1" dirty="0">
                <a:latin typeface="Times New Roman" pitchFamily="18" charset="0"/>
                <a:cs typeface="Times New Roman" pitchFamily="18" charset="0"/>
              </a:rPr>
              <a:t>p </a:t>
            </a:r>
            <a:r>
              <a:rPr lang="fr-FR" sz="2400" dirty="0">
                <a:latin typeface="Times New Roman" pitchFamily="18" charset="0"/>
                <a:cs typeface="Times New Roman" pitchFamily="18" charset="0"/>
              </a:rPr>
              <a:t>.. </a:t>
            </a:r>
            <a:r>
              <a:rPr lang="fr-FR" sz="2400" i="1" dirty="0">
                <a:latin typeface="Times New Roman" pitchFamily="18" charset="0"/>
                <a:cs typeface="Times New Roman" pitchFamily="18" charset="0"/>
              </a:rPr>
              <a:t>r</a:t>
            </a:r>
            <a:r>
              <a:rPr lang="fr-FR" sz="2400" dirty="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zh-CN" altLang="en-US" sz="2000" dirty="0">
                <a:solidFill>
                  <a:srgbClr val="0000FF"/>
                </a:solidFill>
                <a:latin typeface="华文细黑" pitchFamily="2" charset="-122"/>
                <a:ea typeface="华文细黑" pitchFamily="2" charset="-122"/>
              </a:rPr>
              <a:t>分</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基于</a:t>
            </a:r>
            <a:r>
              <a:rPr lang="en-US" altLang="zh-CN" sz="2000" dirty="0">
                <a:latin typeface="Times New Roman" pitchFamily="18" charset="0"/>
                <a:cs typeface="Times New Roman" pitchFamily="18" charset="0"/>
              </a:rPr>
              <a:t> “</a:t>
            </a:r>
            <a:r>
              <a:rPr lang="zh-CN" altLang="en-US" sz="2000" dirty="0">
                <a:latin typeface="Times New Roman" pitchFamily="18" charset="0"/>
                <a:cs typeface="Times New Roman" pitchFamily="18" charset="0"/>
              </a:rPr>
              <a:t>数值</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的分治</a:t>
            </a:r>
            <a:endParaRPr lang="en-US" sz="2400" dirty="0">
              <a:latin typeface="Times New Roman" pitchFamily="18" charset="0"/>
              <a:cs typeface="Times New Roman" pitchFamily="18" charset="0"/>
            </a:endParaRPr>
          </a:p>
          <a:p>
            <a:pPr marL="914400" lvl="0" indent="-449263"/>
            <a:r>
              <a:rPr lang="en-US" sz="2400" dirty="0">
                <a:latin typeface="Times New Roman" pitchFamily="18" charset="0"/>
                <a:cs typeface="Times New Roman" pitchFamily="18" charset="0"/>
              </a:rPr>
              <a:t>3 			Quicksort(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p</a:t>
            </a:r>
            <a:r>
              <a:rPr lang="en-US" sz="2400" dirty="0">
                <a:latin typeface="Times New Roman" pitchFamily="18" charset="0"/>
                <a:cs typeface="Times New Roman" pitchFamily="18" charset="0"/>
              </a:rPr>
              <a:t> .. </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-1])</a:t>
            </a:r>
          </a:p>
          <a:p>
            <a:pPr marL="914400" lvl="0" indent="-449263"/>
            <a:r>
              <a:rPr lang="en-US" sz="2400" dirty="0">
                <a:latin typeface="Times New Roman" pitchFamily="18" charset="0"/>
                <a:cs typeface="Times New Roman" pitchFamily="18" charset="0"/>
              </a:rPr>
              <a:t>4			Quicksort(</a:t>
            </a:r>
            <a:r>
              <a:rPr lang="en-US" sz="2400" i="1" dirty="0">
                <a:latin typeface="Times New Roman" pitchFamily="18" charset="0"/>
                <a:cs typeface="Times New Roman" pitchFamily="18" charset="0"/>
              </a:rPr>
              <a:t>A</a:t>
            </a:r>
            <a:r>
              <a:rPr lang="en-US" sz="2400" dirty="0">
                <a:latin typeface="Times New Roman" pitchFamily="18" charset="0"/>
                <a:cs typeface="Times New Roman" pitchFamily="18" charset="0"/>
              </a:rPr>
              <a:t>[</a:t>
            </a:r>
            <a:r>
              <a:rPr lang="en-US" sz="2400" i="1" dirty="0">
                <a:latin typeface="Times New Roman" pitchFamily="18" charset="0"/>
                <a:cs typeface="Times New Roman" pitchFamily="18" charset="0"/>
              </a:rPr>
              <a:t>q</a:t>
            </a:r>
            <a:r>
              <a:rPr lang="en-US" sz="2400" dirty="0">
                <a:latin typeface="Times New Roman" pitchFamily="18" charset="0"/>
                <a:cs typeface="Times New Roman" pitchFamily="18" charset="0"/>
              </a:rPr>
              <a:t>+1 .. </a:t>
            </a:r>
            <a:r>
              <a:rPr lang="en-US" sz="2400" i="1" dirty="0">
                <a:latin typeface="Times New Roman" pitchFamily="18" charset="0"/>
                <a:cs typeface="Times New Roman" pitchFamily="18" charset="0"/>
              </a:rPr>
              <a:t>r</a:t>
            </a:r>
            <a:r>
              <a:rPr lang="en-US" sz="2400" dirty="0">
                <a:latin typeface="Times New Roman" pitchFamily="18" charset="0"/>
                <a:cs typeface="Times New Roman" pitchFamily="18" charset="0"/>
              </a:rPr>
              <a:t>])    </a:t>
            </a:r>
            <a:r>
              <a:rPr lang="en-US" sz="2000" dirty="0">
                <a:latin typeface="Times New Roman" pitchFamily="18" charset="0"/>
                <a:cs typeface="Times New Roman" pitchFamily="18" charset="0"/>
              </a:rPr>
              <a:t>//</a:t>
            </a:r>
            <a:r>
              <a:rPr lang="zh-CN" altLang="en-US" sz="2000" dirty="0">
                <a:solidFill>
                  <a:srgbClr val="0000FF"/>
                </a:solidFill>
                <a:latin typeface="华文细黑" pitchFamily="2" charset="-122"/>
                <a:ea typeface="华文细黑" pitchFamily="2" charset="-122"/>
              </a:rPr>
              <a:t>合</a:t>
            </a:r>
            <a:r>
              <a:rPr lang="en-US" altLang="zh-CN" sz="2000" dirty="0">
                <a:latin typeface="Times New Roman" pitchFamily="18" charset="0"/>
                <a:cs typeface="Times New Roman" pitchFamily="18" charset="0"/>
              </a:rPr>
              <a:t>:</a:t>
            </a:r>
            <a:r>
              <a:rPr lang="zh-CN" altLang="en-US" sz="2000" dirty="0">
                <a:latin typeface="Times New Roman" pitchFamily="18" charset="0"/>
                <a:cs typeface="Times New Roman" pitchFamily="18" charset="0"/>
              </a:rPr>
              <a:t>不需要额外操作</a:t>
            </a:r>
            <a:endParaRPr lang="en-US" sz="2400" dirty="0">
              <a:latin typeface="Times New Roman" pitchFamily="18" charset="0"/>
              <a:cs typeface="Times New Roman" pitchFamily="18" charset="0"/>
            </a:endParaRPr>
          </a:p>
          <a:p>
            <a:pPr marL="914400" lvl="0" indent="-449263"/>
            <a:r>
              <a:rPr lang="en-US" sz="2400" dirty="0">
                <a:latin typeface="Times New Roman" pitchFamily="18" charset="0"/>
                <a:cs typeface="Times New Roman" pitchFamily="18" charset="0"/>
              </a:rPr>
              <a:t>5	</a:t>
            </a:r>
            <a:r>
              <a:rPr lang="en-US" sz="2400" b="1" dirty="0" err="1">
                <a:latin typeface="Times New Roman" pitchFamily="18" charset="0"/>
                <a:cs typeface="Times New Roman" pitchFamily="18" charset="0"/>
              </a:rPr>
              <a:t>endif</a:t>
            </a:r>
            <a:r>
              <a:rPr lang="en-US" sz="2400" b="1" dirty="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marL="914400" lvl="0" indent="-449263"/>
            <a:r>
              <a:rPr lang="en-US" sz="2400" dirty="0">
                <a:latin typeface="Times New Roman" pitchFamily="18" charset="0"/>
                <a:cs typeface="Times New Roman" pitchFamily="18" charset="0"/>
              </a:rPr>
              <a:t>6	</a:t>
            </a:r>
            <a:r>
              <a:rPr lang="en-US" sz="2400" b="1" dirty="0">
                <a:latin typeface="Times New Roman" pitchFamily="18" charset="0"/>
                <a:cs typeface="Times New Roman" pitchFamily="18" charset="0"/>
              </a:rPr>
              <a:t>End</a:t>
            </a:r>
            <a:endParaRPr lang="en-US" sz="2400" dirty="0">
              <a:latin typeface="Times New Roman" pitchFamily="18" charset="0"/>
              <a:cs typeface="Times New Roman" pitchFamily="18" charset="0"/>
            </a:endParaRPr>
          </a:p>
          <a:p>
            <a:pPr marL="914400" indent="-449263"/>
            <a:r>
              <a:rPr lang="en-US" dirty="0"/>
              <a:t> </a:t>
            </a:r>
          </a:p>
          <a:p>
            <a:pPr marL="465138"/>
            <a:r>
              <a:rPr lang="zh-CN" altLang="en-US" sz="2400" dirty="0">
                <a:latin typeface="SimSun" pitchFamily="2" charset="-122"/>
                <a:ea typeface="SimSun" pitchFamily="2" charset="-122"/>
              </a:rPr>
              <a:t>如果要把</a:t>
            </a:r>
            <a:r>
              <a:rPr lang="en-US" sz="24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rPr>
              <a:t>[1..</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 </a:t>
            </a:r>
            <a:r>
              <a:rPr lang="zh-CN" altLang="en-US" sz="2400" dirty="0">
                <a:latin typeface="Times New Roman" pitchFamily="18" charset="0"/>
                <a:ea typeface="SimSun" pitchFamily="2" charset="-122"/>
                <a:cs typeface="Times New Roman" pitchFamily="18" charset="0"/>
              </a:rPr>
              <a:t>排序的话，只须调用</a:t>
            </a:r>
            <a:r>
              <a:rPr lang="en-US" sz="2400" dirty="0">
                <a:latin typeface="Times New Roman" pitchFamily="18" charset="0"/>
                <a:ea typeface="SimSun" pitchFamily="2" charset="-122"/>
                <a:cs typeface="Times New Roman" pitchFamily="18" charset="0"/>
              </a:rPr>
              <a:t>Quicksort(</a:t>
            </a:r>
            <a:r>
              <a:rPr lang="en-US" sz="2400" i="1" dirty="0">
                <a:latin typeface="Times New Roman" pitchFamily="18" charset="0"/>
                <a:ea typeface="SimSun" pitchFamily="2" charset="-122"/>
                <a:cs typeface="Times New Roman" pitchFamily="18" charset="0"/>
              </a:rPr>
              <a:t>A</a:t>
            </a:r>
            <a:r>
              <a:rPr lang="en-US" sz="2400" dirty="0">
                <a:latin typeface="Times New Roman" pitchFamily="18" charset="0"/>
                <a:ea typeface="SimSun" pitchFamily="2" charset="-122"/>
                <a:cs typeface="Times New Roman" pitchFamily="18" charset="0"/>
              </a:rPr>
              <a:t>[1..</a:t>
            </a:r>
            <a:r>
              <a:rPr lang="en-US" sz="2400" i="1" dirty="0">
                <a:latin typeface="Times New Roman" pitchFamily="18" charset="0"/>
                <a:ea typeface="SimSun" pitchFamily="2" charset="-122"/>
                <a:cs typeface="Times New Roman" pitchFamily="18" charset="0"/>
              </a:rPr>
              <a:t>n</a:t>
            </a:r>
            <a:r>
              <a:rPr lang="en-US" sz="2400" dirty="0">
                <a:latin typeface="Times New Roman" pitchFamily="18" charset="0"/>
                <a:ea typeface="SimSun" pitchFamily="2" charset="-122"/>
                <a:cs typeface="Times New Roman" pitchFamily="18" charset="0"/>
              </a:rPr>
              <a:t>])</a:t>
            </a:r>
            <a:r>
              <a:rPr lang="zh-CN" altLang="en-US" sz="2400" dirty="0">
                <a:latin typeface="Times New Roman" pitchFamily="18" charset="0"/>
                <a:ea typeface="SimSun" pitchFamily="2" charset="-122"/>
                <a:cs typeface="Times New Roman" pitchFamily="18" charset="0"/>
              </a:rPr>
              <a:t>。</a:t>
            </a:r>
            <a:endParaRPr lang="en-US" sz="2400" dirty="0">
              <a:latin typeface="Times New Roman" pitchFamily="18" charset="0"/>
              <a:ea typeface="SimSun" pitchFamily="2" charset="-122"/>
              <a:cs typeface="Times New Roman" pitchFamily="18" charset="0"/>
            </a:endParaRPr>
          </a:p>
          <a:p>
            <a:pPr marL="465138"/>
            <a:endParaRPr lang="en-US" sz="2400" dirty="0">
              <a:latin typeface="SimSun" pitchFamily="2" charset="-122"/>
              <a:ea typeface="SimSun" pitchFamily="2" charset="-122"/>
            </a:endParaRPr>
          </a:p>
        </p:txBody>
      </p:sp>
      <p:sp>
        <p:nvSpPr>
          <p:cNvPr id="5" name="灯片编号占位符 4">
            <a:extLst>
              <a:ext uri="{FF2B5EF4-FFF2-40B4-BE49-F238E27FC236}">
                <a16:creationId xmlns:a16="http://schemas.microsoft.com/office/drawing/2014/main" id="{E58D9B6F-7A81-415A-A4F2-A41F5BEA300B}"/>
              </a:ext>
            </a:extLst>
          </p:cNvPr>
          <p:cNvSpPr>
            <a:spLocks noGrp="1"/>
          </p:cNvSpPr>
          <p:nvPr>
            <p:ph type="sldNum" sz="quarter" idx="12"/>
          </p:nvPr>
        </p:nvSpPr>
        <p:spPr/>
        <p:txBody>
          <a:bodyPr/>
          <a:lstStyle/>
          <a:p>
            <a:fld id="{C462427C-90CD-4661-B725-C3D658441D48}" type="slidenum">
              <a:rPr lang="en-US" smtClean="0"/>
              <a:t>31</a:t>
            </a:fld>
            <a:endParaRPr lang="en-US"/>
          </a:p>
        </p:txBody>
      </p:sp>
    </p:spTree>
    <p:extLst>
      <p:ext uri="{BB962C8B-B14F-4D97-AF65-F5344CB8AC3E}">
        <p14:creationId xmlns:p14="http://schemas.microsoft.com/office/powerpoint/2010/main" val="408028357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400" b="1" dirty="0">
                <a:latin typeface="SimSun" pitchFamily="2" charset="-122"/>
                <a:ea typeface="SimSun" pitchFamily="2" charset="-122"/>
              </a:rPr>
              <a:t>快</a:t>
            </a:r>
            <a:r>
              <a:rPr lang="zh-CN" altLang="en-US" sz="2400" b="1" dirty="0">
                <a:latin typeface="SimSun" pitchFamily="2" charset="-122"/>
                <a:ea typeface="SimSun" pitchFamily="2" charset="-122"/>
              </a:rPr>
              <a:t>速</a:t>
            </a:r>
            <a:r>
              <a:rPr lang="en-US" sz="2400" b="1" dirty="0" err="1">
                <a:latin typeface="SimSun" pitchFamily="2" charset="-122"/>
                <a:ea typeface="SimSun" pitchFamily="2" charset="-122"/>
              </a:rPr>
              <a:t>排序</a:t>
            </a:r>
            <a:r>
              <a:rPr lang="en-US" sz="2400" dirty="0" err="1">
                <a:solidFill>
                  <a:srgbClr val="0000FF"/>
                </a:solidFill>
                <a:latin typeface="华文细黑" pitchFamily="2" charset="-122"/>
                <a:ea typeface="华文细黑" pitchFamily="2" charset="-122"/>
                <a:cs typeface="+mn-cs"/>
              </a:rPr>
              <a:t>最坏</a:t>
            </a:r>
            <a:r>
              <a:rPr lang="en-US" sz="2400" b="1" dirty="0" err="1">
                <a:latin typeface="SimSun" pitchFamily="2" charset="-122"/>
                <a:ea typeface="SimSun" pitchFamily="2" charset="-122"/>
              </a:rPr>
              <a:t>情况复杂度</a:t>
            </a:r>
            <a:endParaRPr lang="en-US" sz="2400" b="1" dirty="0">
              <a:latin typeface="SimSun" pitchFamily="2" charset="-122"/>
              <a:ea typeface="SimSun" pitchFamily="2" charset="-122"/>
            </a:endParaRPr>
          </a:p>
        </p:txBody>
      </p:sp>
      <p:sp>
        <p:nvSpPr>
          <p:cNvPr id="4" name="TextBox 3"/>
          <p:cNvSpPr txBox="1"/>
          <p:nvPr/>
        </p:nvSpPr>
        <p:spPr>
          <a:xfrm>
            <a:off x="468084" y="829270"/>
            <a:ext cx="7663543" cy="870751"/>
          </a:xfrm>
          <a:prstGeom prst="rect">
            <a:avLst/>
          </a:prstGeom>
          <a:noFill/>
        </p:spPr>
        <p:txBody>
          <a:bodyPr wrap="square" rtlCol="0">
            <a:spAutoFit/>
          </a:bodyPr>
          <a:lstStyle/>
          <a:p>
            <a:pPr indent="465138">
              <a:lnSpc>
                <a:spcPct val="150000"/>
              </a:lnSpc>
            </a:pPr>
            <a:r>
              <a:rPr lang="zh-CN" altLang="en-US" dirty="0">
                <a:latin typeface="Times New Roman" pitchFamily="18" charset="0"/>
                <a:ea typeface="SimSun" pitchFamily="2" charset="-122"/>
                <a:cs typeface="Times New Roman" pitchFamily="18" charset="0"/>
              </a:rPr>
              <a:t>直观看，</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[2] </a:t>
            </a:r>
            <a:r>
              <a:rPr lang="en-US" i="1"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[3]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时最坏。这时，比较的次数为：</a:t>
            </a:r>
            <a:endParaRPr lang="en-US" altLang="zh-CN" dirty="0">
              <a:latin typeface="Times New Roman" pitchFamily="18" charset="0"/>
              <a:ea typeface="SimSun" pitchFamily="2" charset="-122"/>
              <a:cs typeface="Times New Roman" pitchFamily="18" charset="0"/>
            </a:endParaRPr>
          </a:p>
          <a:p>
            <a:pPr>
              <a:lnSpc>
                <a:spcPct val="150000"/>
              </a:lnSpc>
            </a:pP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-2) + … + 1=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dirty="0">
                <a:solidFill>
                  <a:srgbClr val="FF0000"/>
                </a:solidFill>
                <a:latin typeface="Times New Roman" pitchFamily="18" charset="0"/>
                <a:ea typeface="SimSun" pitchFamily="2" charset="-122"/>
                <a:cs typeface="Times New Roman" pitchFamily="18" charset="0"/>
                <a:sym typeface="Symbol"/>
              </a:rPr>
              <a:t></a:t>
            </a:r>
            <a:r>
              <a:rPr lang="en-US" dirty="0">
                <a:solidFill>
                  <a:srgbClr val="FF0000"/>
                </a:solidFill>
                <a:latin typeface="Times New Roman" pitchFamily="18" charset="0"/>
                <a:ea typeface="SimSun" pitchFamily="2" charset="-122"/>
                <a:cs typeface="Times New Roman" pitchFamily="18" charset="0"/>
              </a:rPr>
              <a:t>(</a:t>
            </a:r>
            <a:r>
              <a:rPr lang="en-US" i="1" dirty="0">
                <a:solidFill>
                  <a:srgbClr val="FF0000"/>
                </a:solidFill>
                <a:latin typeface="Times New Roman" pitchFamily="18" charset="0"/>
                <a:ea typeface="SimSun" pitchFamily="2" charset="-122"/>
                <a:cs typeface="Times New Roman" pitchFamily="18" charset="0"/>
              </a:rPr>
              <a:t>n</a:t>
            </a:r>
            <a:r>
              <a:rPr lang="en-US" sz="2400" baseline="30000" dirty="0">
                <a:solidFill>
                  <a:srgbClr val="FF0000"/>
                </a:solidFill>
                <a:latin typeface="Times New Roman" pitchFamily="18" charset="0"/>
                <a:ea typeface="SimSun" pitchFamily="2" charset="-122"/>
                <a:cs typeface="Times New Roman" pitchFamily="18" charset="0"/>
              </a:rPr>
              <a:t>2</a:t>
            </a:r>
            <a:r>
              <a:rPr lang="en-US" dirty="0">
                <a:solidFill>
                  <a:srgbClr val="FF0000"/>
                </a:solidFill>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p:txBody>
      </p:sp>
      <mc:AlternateContent xmlns:mc="http://schemas.openxmlformats.org/markup-compatibility/2006" xmlns:a14="http://schemas.microsoft.com/office/drawing/2010/main">
        <mc:Choice Requires="a14">
          <p:sp>
            <p:nvSpPr>
              <p:cNvPr id="5" name="TextBox 4"/>
              <p:cNvSpPr txBox="1"/>
              <p:nvPr/>
            </p:nvSpPr>
            <p:spPr>
              <a:xfrm>
                <a:off x="453570" y="1748971"/>
                <a:ext cx="8538029" cy="4675639"/>
              </a:xfrm>
              <a:prstGeom prst="rect">
                <a:avLst/>
              </a:prstGeom>
              <a:solidFill>
                <a:schemeClr val="bg1"/>
              </a:solidFill>
            </p:spPr>
            <p:txBody>
              <a:bodyPr wrap="square" rtlCol="0">
                <a:spAutoFit/>
              </a:bodyPr>
              <a:lstStyle/>
              <a:p>
                <a:pPr marL="465138" indent="-465138">
                  <a:lnSpc>
                    <a:spcPct val="150000"/>
                  </a:lnSpc>
                </a:pPr>
                <a:r>
                  <a:rPr lang="zh-CN" altLang="en-US" b="1" dirty="0">
                    <a:latin typeface="Times New Roman" pitchFamily="18" charset="0"/>
                    <a:ea typeface="SimSun" pitchFamily="2" charset="-122"/>
                    <a:cs typeface="Times New Roman" pitchFamily="18" charset="0"/>
                  </a:rPr>
                  <a:t>定理</a:t>
                </a:r>
                <a:r>
                  <a:rPr lang="en-US" b="1" dirty="0">
                    <a:latin typeface="Times New Roman" pitchFamily="18" charset="0"/>
                    <a:ea typeface="SimSun" pitchFamily="2" charset="-122"/>
                    <a:cs typeface="Times New Roman" pitchFamily="18" charset="0"/>
                  </a:rPr>
                  <a:t>3.1</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给定序列</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，快速排序</a:t>
                </a:r>
                <a:r>
                  <a:rPr lang="en-US" dirty="0">
                    <a:latin typeface="Times New Roman" pitchFamily="18" charset="0"/>
                    <a:ea typeface="SimSun" pitchFamily="2" charset="-122"/>
                    <a:cs typeface="Times New Roman" pitchFamily="18" charset="0"/>
                  </a:rPr>
                  <a:t>Quicksort(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p</a:t>
                </a:r>
                <a:r>
                  <a:rPr lang="en-US" dirty="0" err="1">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a:t>
                </a:r>
                <a:r>
                  <a:rPr lang="zh-CN" altLang="en-US" dirty="0">
                    <a:solidFill>
                      <a:srgbClr val="0000FF"/>
                    </a:solidFill>
                    <a:latin typeface="华文细黑" pitchFamily="2" charset="-122"/>
                    <a:ea typeface="华文细黑" pitchFamily="2" charset="-122"/>
                  </a:rPr>
                  <a:t>需要最多</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次比较，这里</a:t>
                </a:r>
                <a:r>
                  <a:rPr lang="en-US" i="1" dirty="0">
                    <a:latin typeface="Times New Roman" pitchFamily="18" charset="0"/>
                    <a:ea typeface="SimSun" pitchFamily="2" charset="-122"/>
                    <a:cs typeface="Times New Roman" pitchFamily="18" charset="0"/>
                  </a:rPr>
                  <a:t>n</a:t>
                </a:r>
                <a:r>
                  <a:rPr lang="zh-CN" altLang="en-US" dirty="0">
                    <a:latin typeface="Times New Roman" pitchFamily="18" charset="0"/>
                    <a:ea typeface="SimSun" pitchFamily="2" charset="-122"/>
                    <a:cs typeface="Times New Roman" pitchFamily="18" charset="0"/>
                  </a:rPr>
                  <a:t>为数组中元素的个数，即</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p</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r</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a:t>
                </a:r>
                <a:endParaRPr lang="en-US" dirty="0">
                  <a:latin typeface="Times New Roman" pitchFamily="18" charset="0"/>
                  <a:ea typeface="SimSun" pitchFamily="2" charset="-122"/>
                  <a:cs typeface="Times New Roman" pitchFamily="18" charset="0"/>
                </a:endParaRPr>
              </a:p>
              <a:p>
                <a:pPr marL="465138" indent="-465138">
                  <a:lnSpc>
                    <a:spcPct val="150000"/>
                  </a:lnSpc>
                </a:pPr>
                <a:r>
                  <a:rPr lang="zh-CN" altLang="en-US" b="1" dirty="0">
                    <a:latin typeface="Times New Roman" pitchFamily="18" charset="0"/>
                    <a:ea typeface="SimSun" pitchFamily="2" charset="-122"/>
                    <a:cs typeface="Times New Roman" pitchFamily="18" charset="0"/>
                  </a:rPr>
                  <a:t>证明</a:t>
                </a:r>
                <a:r>
                  <a:rPr lang="zh-CN" alt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数学归纳法。当</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2</a:t>
                </a:r>
                <a:r>
                  <a:rPr lang="zh-CN" altLang="en-US" dirty="0">
                    <a:latin typeface="Times New Roman" pitchFamily="18" charset="0"/>
                    <a:ea typeface="SimSun" pitchFamily="2" charset="-122"/>
                    <a:cs typeface="Times New Roman" pitchFamily="18" charset="0"/>
                  </a:rPr>
                  <a:t>时，显然正确。假设当</a:t>
                </a:r>
                <a:r>
                  <a:rPr lang="en-US" dirty="0">
                    <a:latin typeface="Times New Roman" pitchFamily="18" charset="0"/>
                    <a:ea typeface="SimSun" pitchFamily="2" charset="-122"/>
                    <a:cs typeface="Times New Roman" pitchFamily="18" charset="0"/>
                  </a:rPr>
                  <a:t> 0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时</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2) </a:t>
                </a:r>
                <a:r>
                  <a:rPr lang="zh-CN" altLang="en-US" dirty="0">
                    <a:latin typeface="Times New Roman" pitchFamily="18" charset="0"/>
                    <a:ea typeface="SimSun" pitchFamily="2" charset="-122"/>
                    <a:cs typeface="Times New Roman" pitchFamily="18" charset="0"/>
                  </a:rPr>
                  <a:t>定理正确。当</a:t>
                </a:r>
                <a:r>
                  <a:rPr lang="en-US" i="1" dirty="0">
                    <a:latin typeface="Times New Roman" pitchFamily="18" charset="0"/>
                    <a:ea typeface="SimSun" pitchFamily="2" charset="-122"/>
                    <a:cs typeface="Times New Roman" pitchFamily="18" charset="0"/>
                  </a:rPr>
                  <a:t>n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+ 1</a:t>
                </a:r>
                <a:r>
                  <a:rPr lang="zh-CN" altLang="en-US" dirty="0">
                    <a:latin typeface="Times New Roman" pitchFamily="18" charset="0"/>
                    <a:ea typeface="SimSun" pitchFamily="2" charset="-122"/>
                    <a:cs typeface="Times New Roman" pitchFamily="18" charset="0"/>
                  </a:rPr>
                  <a:t>时，假定在第一次划分后，第一部分有</a:t>
                </a:r>
                <a:r>
                  <a:rPr lang="en-US" i="1" dirty="0">
                    <a:latin typeface="Times New Roman" pitchFamily="18" charset="0"/>
                    <a:ea typeface="SimSun" pitchFamily="2" charset="-122"/>
                    <a:cs typeface="Times New Roman" pitchFamily="18" charset="0"/>
                  </a:rPr>
                  <a:t>a </a:t>
                </a:r>
                <a:r>
                  <a:rPr lang="en-US" dirty="0">
                    <a:latin typeface="Times New Roman" pitchFamily="18" charset="0"/>
                    <a:ea typeface="SimSun" pitchFamily="2" charset="-122"/>
                    <a:cs typeface="Times New Roman" pitchFamily="18" charset="0"/>
                  </a:rPr>
                  <a:t>(≥ 0)</a:t>
                </a:r>
                <a:r>
                  <a:rPr lang="zh-CN" altLang="en-US" dirty="0">
                    <a:latin typeface="Times New Roman" pitchFamily="18" charset="0"/>
                    <a:ea typeface="SimSun" pitchFamily="2" charset="-122"/>
                    <a:cs typeface="Times New Roman" pitchFamily="18" charset="0"/>
                  </a:rPr>
                  <a:t>个元素而第二部分有</a:t>
                </a:r>
                <a:r>
                  <a:rPr lang="en-US" i="1" dirty="0">
                    <a:latin typeface="Times New Roman" pitchFamily="18" charset="0"/>
                    <a:ea typeface="SimSun" pitchFamily="2" charset="-122"/>
                    <a:cs typeface="Times New Roman" pitchFamily="18" charset="0"/>
                  </a:rPr>
                  <a:t>b </a:t>
                </a:r>
                <a:r>
                  <a:rPr lang="en-US" dirty="0">
                    <a:latin typeface="Times New Roman" pitchFamily="18" charset="0"/>
                    <a:ea typeface="SimSun" pitchFamily="2" charset="-122"/>
                    <a:cs typeface="Times New Roman" pitchFamily="18" charset="0"/>
                  </a:rPr>
                  <a:t>(≥ 0)</a:t>
                </a:r>
                <a:r>
                  <a:rPr lang="zh-CN" altLang="en-US" dirty="0">
                    <a:latin typeface="Times New Roman" pitchFamily="18" charset="0"/>
                    <a:ea typeface="SimSun" pitchFamily="2" charset="-122"/>
                    <a:cs typeface="Times New Roman" pitchFamily="18" charset="0"/>
                  </a:rPr>
                  <a:t>个元素，</a:t>
                </a:r>
                <a:r>
                  <a:rPr lang="en-US" i="1" dirty="0">
                    <a:latin typeface="Times New Roman" pitchFamily="18" charset="0"/>
                    <a:ea typeface="SimSun" pitchFamily="2" charset="-122"/>
                    <a:cs typeface="Times New Roman" pitchFamily="18" charset="0"/>
                  </a:rPr>
                  <a:t>a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zh-CN" altLang="en-US" dirty="0">
                    <a:latin typeface="Times New Roman" pitchFamily="18" charset="0"/>
                    <a:ea typeface="SimSun" pitchFamily="2" charset="-122"/>
                    <a:cs typeface="Times New Roman" pitchFamily="18" charset="0"/>
                  </a:rPr>
                  <a:t>。这一划分需要</a:t>
                </a:r>
                <a:r>
                  <a:rPr lang="en-US" i="1" dirty="0">
                    <a:latin typeface="Times New Roman" pitchFamily="18" charset="0"/>
                    <a:ea typeface="SimSun" pitchFamily="2" charset="-122"/>
                    <a:cs typeface="Times New Roman" pitchFamily="18" charset="0"/>
                  </a:rPr>
                  <a:t>k </a:t>
                </a:r>
                <a:r>
                  <a:rPr lang="zh-CN" altLang="en-US" dirty="0">
                    <a:latin typeface="Times New Roman" pitchFamily="18" charset="0"/>
                    <a:ea typeface="SimSun" pitchFamily="2" charset="-122"/>
                    <a:cs typeface="Times New Roman" pitchFamily="18" charset="0"/>
                  </a:rPr>
                  <a:t>次比较。</a:t>
                </a:r>
                <a:endParaRPr lang="en-US" altLang="zh-CN" dirty="0">
                  <a:latin typeface="Times New Roman" pitchFamily="18" charset="0"/>
                  <a:ea typeface="SimSun" pitchFamily="2" charset="-122"/>
                  <a:cs typeface="Times New Roman" pitchFamily="18" charset="0"/>
                </a:endParaRPr>
              </a:p>
              <a:p>
                <a:pPr marL="465138" indent="-465138">
                  <a:lnSpc>
                    <a:spcPct val="150000"/>
                  </a:lnSpc>
                </a:pP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由归纳假设可知，第一部分排序最多需要</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次比较，而第二部分排序最多需要</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次比较。因此整个排序需要最多</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-1)/2 +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-1)/2</a:t>
                </a:r>
                <a:r>
                  <a:rPr lang="zh-CN" altLang="en-US" dirty="0">
                    <a:latin typeface="Times New Roman" pitchFamily="18" charset="0"/>
                    <a:ea typeface="SimSun" pitchFamily="2" charset="-122"/>
                    <a:cs typeface="Times New Roman" pitchFamily="18" charset="0"/>
                  </a:rPr>
                  <a:t>次比较。</a:t>
                </a:r>
                <a:endParaRPr lang="en-US" dirty="0">
                  <a:latin typeface="Times New Roman" pitchFamily="18" charset="0"/>
                  <a:ea typeface="SimSun" pitchFamily="2" charset="-122"/>
                  <a:cs typeface="Times New Roman" pitchFamily="18" charset="0"/>
                </a:endParaRPr>
              </a:p>
              <a:p>
                <a:pPr marL="914400">
                  <a:lnSpc>
                    <a:spcPct val="150000"/>
                  </a:lnSpc>
                </a:pP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-1)/2 +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-1)/2  = </a:t>
                </a:r>
                <a14:m>
                  <m:oMath xmlns:m="http://schemas.openxmlformats.org/officeDocument/2006/math">
                    <m:f>
                      <m:fPr>
                        <m:ctrlPr>
                          <a:rPr lang="en-US" i="1" smtClean="0">
                            <a:latin typeface="Cambria Math" panose="02040503050406030204" pitchFamily="18" charset="0"/>
                            <a:ea typeface="SimSun" pitchFamily="2" charset="-122"/>
                            <a:cs typeface="Times New Roman" pitchFamily="18" charset="0"/>
                          </a:rPr>
                        </m:ctrlPr>
                      </m:fPr>
                      <m:num>
                        <m:r>
                          <a:rPr lang="en-US" b="0" i="1" smtClean="0">
                            <a:latin typeface="Cambria Math"/>
                            <a:ea typeface="SimSun" pitchFamily="2" charset="-122"/>
                            <a:cs typeface="Times New Roman" pitchFamily="18" charset="0"/>
                          </a:rPr>
                          <m:t>1</m:t>
                        </m:r>
                      </m:num>
                      <m:den>
                        <m:r>
                          <a:rPr lang="en-US" b="0" i="1" smtClean="0">
                            <a:latin typeface="Cambria Math"/>
                            <a:ea typeface="SimSun" pitchFamily="2" charset="-122"/>
                            <a:cs typeface="Times New Roman" pitchFamily="18" charset="0"/>
                          </a:rPr>
                          <m:t>2</m:t>
                        </m:r>
                      </m:den>
                    </m:f>
                  </m:oMath>
                </a14:m>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+ 2</a:t>
                </a:r>
                <a:r>
                  <a:rPr lang="en-US" i="1" dirty="0">
                    <a:latin typeface="Times New Roman" pitchFamily="18" charset="0"/>
                    <a:ea typeface="SimSun" pitchFamily="2" charset="-122"/>
                    <a:cs typeface="Times New Roman" pitchFamily="18" charset="0"/>
                  </a:rPr>
                  <a:t>k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 = </a:t>
                </a:r>
                <a14:m>
                  <m:oMath xmlns:m="http://schemas.openxmlformats.org/officeDocument/2006/math">
                    <m:f>
                      <m:fPr>
                        <m:ctrlPr>
                          <a:rPr lang="en-US" i="1">
                            <a:latin typeface="Cambria Math" panose="02040503050406030204" pitchFamily="18" charset="0"/>
                            <a:ea typeface="SimSun" pitchFamily="2" charset="-122"/>
                            <a:cs typeface="Times New Roman" pitchFamily="18" charset="0"/>
                          </a:rPr>
                        </m:ctrlPr>
                      </m:fPr>
                      <m:num>
                        <m:r>
                          <a:rPr lang="en-US" i="1">
                            <a:latin typeface="Cambria Math"/>
                            <a:ea typeface="SimSun" pitchFamily="2" charset="-122"/>
                            <a:cs typeface="Times New Roman" pitchFamily="18" charset="0"/>
                          </a:rPr>
                          <m:t>1</m:t>
                        </m:r>
                      </m:num>
                      <m:den>
                        <m:r>
                          <a:rPr lang="en-US" i="1">
                            <a:latin typeface="Cambria Math"/>
                            <a:ea typeface="SimSun" pitchFamily="2" charset="-122"/>
                            <a:cs typeface="Times New Roman" pitchFamily="18" charset="0"/>
                          </a:rPr>
                          <m:t>2</m:t>
                        </m:r>
                      </m:den>
                    </m:f>
                  </m:oMath>
                </a14:m>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a:t>
                </a:r>
              </a:p>
              <a:p>
                <a:pPr marL="914400">
                  <a:lnSpc>
                    <a:spcPct val="150000"/>
                  </a:lnSpc>
                </a:pPr>
                <a:r>
                  <a:rPr lang="en-US" dirty="0">
                    <a:latin typeface="Times New Roman" pitchFamily="18" charset="0"/>
                    <a:ea typeface="SimSun" pitchFamily="2" charset="-122"/>
                    <a:cs typeface="Times New Roman" pitchFamily="18" charset="0"/>
                  </a:rPr>
                  <a:t>= </a:t>
                </a:r>
                <a14:m>
                  <m:oMath xmlns:m="http://schemas.openxmlformats.org/officeDocument/2006/math">
                    <m:f>
                      <m:fPr>
                        <m:ctrlPr>
                          <a:rPr lang="en-US" i="1">
                            <a:latin typeface="Cambria Math" panose="02040503050406030204" pitchFamily="18" charset="0"/>
                            <a:ea typeface="SimSun" pitchFamily="2" charset="-122"/>
                            <a:cs typeface="Times New Roman" pitchFamily="18" charset="0"/>
                          </a:rPr>
                        </m:ctrlPr>
                      </m:fPr>
                      <m:num>
                        <m:r>
                          <a:rPr lang="en-US" i="1">
                            <a:latin typeface="Cambria Math"/>
                            <a:ea typeface="SimSun" pitchFamily="2" charset="-122"/>
                            <a:cs typeface="Times New Roman" pitchFamily="18" charset="0"/>
                          </a:rPr>
                          <m:t>1</m:t>
                        </m:r>
                      </m:num>
                      <m:den>
                        <m:r>
                          <a:rPr lang="en-US" i="1">
                            <a:latin typeface="Cambria Math"/>
                            <a:ea typeface="SimSun" pitchFamily="2" charset="-122"/>
                            <a:cs typeface="Times New Roman" pitchFamily="18" charset="0"/>
                          </a:rPr>
                          <m:t>2</m:t>
                        </m:r>
                      </m:den>
                    </m:f>
                  </m:oMath>
                </a14:m>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b</a:t>
                </a:r>
                <a:r>
                  <a:rPr lang="en-US" dirty="0">
                    <a:latin typeface="Times New Roman" pitchFamily="18" charset="0"/>
                    <a:ea typeface="SimSun" pitchFamily="2" charset="-122"/>
                    <a:cs typeface="Times New Roman" pitchFamily="18" charset="0"/>
                  </a:rPr>
                  <a:t>)</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2</a:t>
                </a:r>
                <a:r>
                  <a:rPr lang="en-US" i="1" dirty="0">
                    <a:latin typeface="Times New Roman" pitchFamily="18" charset="0"/>
                    <a:ea typeface="SimSun" pitchFamily="2" charset="-122"/>
                    <a:cs typeface="Times New Roman" pitchFamily="18" charset="0"/>
                  </a:rPr>
                  <a:t>ab</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14:m>
                  <m:oMath xmlns:m="http://schemas.openxmlformats.org/officeDocument/2006/math">
                    <m:f>
                      <m:fPr>
                        <m:ctrlPr>
                          <a:rPr lang="en-US" i="1">
                            <a:latin typeface="Cambria Math" panose="02040503050406030204" pitchFamily="18" charset="0"/>
                            <a:ea typeface="SimSun" pitchFamily="2" charset="-122"/>
                            <a:cs typeface="Times New Roman" pitchFamily="18" charset="0"/>
                          </a:rPr>
                        </m:ctrlPr>
                      </m:fPr>
                      <m:num>
                        <m:r>
                          <a:rPr lang="en-US" i="1">
                            <a:latin typeface="Cambria Math"/>
                            <a:ea typeface="SimSun" pitchFamily="2" charset="-122"/>
                            <a:cs typeface="Times New Roman" pitchFamily="18" charset="0"/>
                          </a:rPr>
                          <m:t>1</m:t>
                        </m:r>
                      </m:num>
                      <m:den>
                        <m:r>
                          <a:rPr lang="en-US" i="1">
                            <a:latin typeface="Cambria Math"/>
                            <a:ea typeface="SimSun" pitchFamily="2" charset="-122"/>
                            <a:cs typeface="Times New Roman" pitchFamily="18" charset="0"/>
                          </a:rPr>
                          <m:t>2</m:t>
                        </m:r>
                      </m:den>
                    </m:f>
                    <m:r>
                      <a:rPr lang="en-US" b="0" i="0" smtClean="0">
                        <a:latin typeface="Cambria Math"/>
                        <a:ea typeface="SimSun" pitchFamily="2" charset="-122"/>
                        <a:cs typeface="Times New Roman" pitchFamily="18" charset="0"/>
                      </a:rPr>
                      <m:t>(</m:t>
                    </m:r>
                  </m:oMath>
                </a14:m>
                <a:r>
                  <a:rPr lang="en-US" i="1" dirty="0">
                    <a:latin typeface="Times New Roman" pitchFamily="18" charset="0"/>
                    <a:ea typeface="SimSun" pitchFamily="2" charset="-122"/>
                    <a:cs typeface="Times New Roman" pitchFamily="18" charset="0"/>
                  </a:rPr>
                  <a:t>k</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2</a:t>
                </a:r>
                <a:r>
                  <a:rPr lang="en-US" i="1" dirty="0">
                    <a:latin typeface="Times New Roman" pitchFamily="18" charset="0"/>
                    <a:ea typeface="SimSun" pitchFamily="2" charset="-122"/>
                    <a:cs typeface="Times New Roman" pitchFamily="18" charset="0"/>
                  </a:rPr>
                  <a:t>ab</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14:m>
                  <m:oMath xmlns:m="http://schemas.openxmlformats.org/officeDocument/2006/math">
                    <m:f>
                      <m:fPr>
                        <m:ctrlPr>
                          <a:rPr lang="en-US" i="1">
                            <a:latin typeface="Cambria Math" panose="02040503050406030204" pitchFamily="18" charset="0"/>
                            <a:ea typeface="SimSun" pitchFamily="2" charset="-122"/>
                            <a:cs typeface="Times New Roman" pitchFamily="18" charset="0"/>
                          </a:rPr>
                        </m:ctrlPr>
                      </m:fPr>
                      <m:num>
                        <m:r>
                          <a:rPr lang="en-US" i="1">
                            <a:latin typeface="Cambria Math"/>
                            <a:ea typeface="SimSun" pitchFamily="2" charset="-122"/>
                            <a:cs typeface="Times New Roman" pitchFamily="18" charset="0"/>
                          </a:rPr>
                          <m:t>1</m:t>
                        </m:r>
                      </m:num>
                      <m:den>
                        <m:r>
                          <a:rPr lang="en-US" i="1">
                            <a:latin typeface="Cambria Math"/>
                            <a:ea typeface="SimSun" pitchFamily="2" charset="-122"/>
                            <a:cs typeface="Times New Roman" pitchFamily="18" charset="0"/>
                          </a:rPr>
                          <m:t>2</m:t>
                        </m:r>
                      </m:den>
                    </m:f>
                    <m:r>
                      <a:rPr lang="en-US" i="1">
                        <a:latin typeface="Cambria Math"/>
                        <a:ea typeface="SimSun" pitchFamily="2" charset="-122"/>
                        <a:cs typeface="Times New Roman" pitchFamily="18" charset="0"/>
                      </a:rPr>
                      <m:t> </m:t>
                    </m:r>
                  </m:oMath>
                </a14:m>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k</a:t>
                </a:r>
                <a:r>
                  <a:rPr lang="en-US" sz="2400" baseline="30000"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ab</a:t>
                </a:r>
                <a:r>
                  <a:rPr lang="en-US" dirty="0">
                    <a:latin typeface="Times New Roman" pitchFamily="18" charset="0"/>
                    <a:ea typeface="SimSun" pitchFamily="2" charset="-122"/>
                    <a:cs typeface="Times New Roman" pitchFamily="18" charset="0"/>
                  </a:rPr>
                  <a:t> ≤ </a:t>
                </a:r>
                <a14:m>
                  <m:oMath xmlns:m="http://schemas.openxmlformats.org/officeDocument/2006/math">
                    <m:f>
                      <m:fPr>
                        <m:ctrlPr>
                          <a:rPr lang="en-US" i="1">
                            <a:latin typeface="Cambria Math" panose="02040503050406030204" pitchFamily="18" charset="0"/>
                            <a:ea typeface="SimSun" pitchFamily="2" charset="-122"/>
                            <a:cs typeface="Times New Roman" pitchFamily="18" charset="0"/>
                          </a:rPr>
                        </m:ctrlPr>
                      </m:fPr>
                      <m:num>
                        <m:r>
                          <a:rPr lang="en-US" i="1">
                            <a:latin typeface="Cambria Math"/>
                            <a:ea typeface="SimSun" pitchFamily="2" charset="-122"/>
                            <a:cs typeface="Times New Roman" pitchFamily="18" charset="0"/>
                          </a:rPr>
                          <m:t>1</m:t>
                        </m:r>
                      </m:num>
                      <m:den>
                        <m:r>
                          <a:rPr lang="en-US" i="1">
                            <a:latin typeface="Cambria Math"/>
                            <a:ea typeface="SimSun" pitchFamily="2" charset="-122"/>
                            <a:cs typeface="Times New Roman" pitchFamily="18" charset="0"/>
                          </a:rPr>
                          <m:t>2</m:t>
                        </m:r>
                      </m:den>
                    </m:f>
                  </m:oMath>
                </a14:m>
                <a:r>
                  <a:rPr lang="en-US" i="1" dirty="0">
                    <a:latin typeface="Times New Roman" pitchFamily="18" charset="0"/>
                    <a:ea typeface="SimSun" pitchFamily="2" charset="-122"/>
                    <a:cs typeface="Times New Roman" pitchFamily="18" charset="0"/>
                  </a:rPr>
                  <a:t> k</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k</a:t>
                </a:r>
                <a:r>
                  <a:rPr lang="en-US" dirty="0">
                    <a:latin typeface="Times New Roman" pitchFamily="18" charset="0"/>
                    <a:ea typeface="SimSun" pitchFamily="2" charset="-122"/>
                    <a:cs typeface="Times New Roman" pitchFamily="18" charset="0"/>
                  </a:rPr>
                  <a:t> + 1)。</a:t>
                </a:r>
              </a:p>
              <a:p>
                <a:pPr marL="465138" indent="-465138">
                  <a:lnSpc>
                    <a:spcPct val="150000"/>
                  </a:lnSpc>
                </a:pP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所以定理成立。</a:t>
                </a:r>
                <a:endParaRPr lang="en-US" dirty="0">
                  <a:latin typeface="Times New Roman" pitchFamily="18" charset="0"/>
                  <a:ea typeface="SimSun" pitchFamily="2" charset="-122"/>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453570" y="1748971"/>
                <a:ext cx="8538029" cy="4675639"/>
              </a:xfrm>
              <a:prstGeom prst="rect">
                <a:avLst/>
              </a:prstGeom>
              <a:blipFill>
                <a:blip r:embed="rId3"/>
                <a:stretch>
                  <a:fillRect l="-571" r="-500"/>
                </a:stretch>
              </a:blipFill>
            </p:spPr>
            <p:txBody>
              <a:bodyPr/>
              <a:lstStyle/>
              <a:p>
                <a:r>
                  <a:rPr lang="en-US">
                    <a:noFill/>
                  </a:rPr>
                  <a:t> </a:t>
                </a:r>
              </a:p>
            </p:txBody>
          </p:sp>
        </mc:Fallback>
      </mc:AlternateContent>
      <p:sp>
        <p:nvSpPr>
          <p:cNvPr id="6" name="灯片编号占位符 5">
            <a:extLst>
              <a:ext uri="{FF2B5EF4-FFF2-40B4-BE49-F238E27FC236}">
                <a16:creationId xmlns:a16="http://schemas.microsoft.com/office/drawing/2014/main" id="{2CEE4D9A-F584-470C-B41A-D91258F79E8C}"/>
              </a:ext>
            </a:extLst>
          </p:cNvPr>
          <p:cNvSpPr>
            <a:spLocks noGrp="1"/>
          </p:cNvSpPr>
          <p:nvPr>
            <p:ph type="sldNum" sz="quarter" idx="12"/>
          </p:nvPr>
        </p:nvSpPr>
        <p:spPr/>
        <p:txBody>
          <a:bodyPr/>
          <a:lstStyle/>
          <a:p>
            <a:fld id="{C462427C-90CD-4661-B725-C3D658441D48}" type="slidenum">
              <a:rPr lang="en-US" smtClean="0"/>
              <a:t>32</a:t>
            </a:fld>
            <a:endParaRPr lang="en-US"/>
          </a:p>
        </p:txBody>
      </p:sp>
      <p:cxnSp>
        <p:nvCxnSpPr>
          <p:cNvPr id="7" name="直接箭头连接符 6">
            <a:extLst>
              <a:ext uri="{FF2B5EF4-FFF2-40B4-BE49-F238E27FC236}">
                <a16:creationId xmlns:a16="http://schemas.microsoft.com/office/drawing/2014/main" id="{0E17312E-D069-40CD-A921-E06C3E56E7B8}"/>
              </a:ext>
            </a:extLst>
          </p:cNvPr>
          <p:cNvCxnSpPr>
            <a:cxnSpLocks/>
            <a:endCxn id="4" idx="0"/>
          </p:cNvCxnSpPr>
          <p:nvPr/>
        </p:nvCxnSpPr>
        <p:spPr>
          <a:xfrm flipH="1">
            <a:off x="4299856" y="533400"/>
            <a:ext cx="195944" cy="2958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81C4CAE-D35B-4E9F-A0BB-C7A8FD47B48C}"/>
              </a:ext>
            </a:extLst>
          </p:cNvPr>
          <p:cNvSpPr txBox="1"/>
          <p:nvPr/>
        </p:nvSpPr>
        <p:spPr>
          <a:xfrm>
            <a:off x="4495800" y="151186"/>
            <a:ext cx="4254691" cy="646331"/>
          </a:xfrm>
          <a:prstGeom prst="rect">
            <a:avLst/>
          </a:prstGeom>
          <a:solidFill>
            <a:srgbClr val="FFC000"/>
          </a:solidFill>
        </p:spPr>
        <p:txBody>
          <a:bodyPr wrap="none" rtlCol="0">
            <a:spAutoFit/>
          </a:bodyPr>
          <a:lstStyle/>
          <a:p>
            <a:r>
              <a:rPr lang="zh-CN" altLang="en-US" dirty="0"/>
              <a:t>这的</a:t>
            </a:r>
            <a:r>
              <a:rPr lang="en-US" dirty="0">
                <a:solidFill>
                  <a:srgbClr val="FF0000"/>
                </a:solidFill>
                <a:latin typeface="Times New Roman" pitchFamily="18" charset="0"/>
                <a:ea typeface="SimSun" pitchFamily="2" charset="-122"/>
                <a:cs typeface="Times New Roman" pitchFamily="18" charset="0"/>
                <a:sym typeface="Symbol"/>
              </a:rPr>
              <a:t> </a:t>
            </a:r>
            <a:r>
              <a:rPr lang="en-US" dirty="0">
                <a:solidFill>
                  <a:srgbClr val="FF0000"/>
                </a:solidFill>
                <a:latin typeface="Times New Roman" pitchFamily="18" charset="0"/>
                <a:ea typeface="SimSun" pitchFamily="2" charset="-122"/>
                <a:cs typeface="Times New Roman" pitchFamily="18" charset="0"/>
              </a:rPr>
              <a:t>(</a:t>
            </a:r>
            <a:r>
              <a:rPr lang="en-US" i="1" dirty="0">
                <a:solidFill>
                  <a:srgbClr val="FF0000"/>
                </a:solidFill>
                <a:latin typeface="Times New Roman" pitchFamily="18" charset="0"/>
                <a:ea typeface="SimSun" pitchFamily="2" charset="-122"/>
                <a:cs typeface="Times New Roman" pitchFamily="18" charset="0"/>
              </a:rPr>
              <a:t>n</a:t>
            </a:r>
            <a:r>
              <a:rPr lang="en-US" sz="2400" baseline="30000" dirty="0">
                <a:solidFill>
                  <a:srgbClr val="FF0000"/>
                </a:solidFill>
                <a:latin typeface="Times New Roman" pitchFamily="18" charset="0"/>
                <a:ea typeface="SimSun" pitchFamily="2" charset="-122"/>
                <a:cs typeface="Times New Roman" pitchFamily="18" charset="0"/>
              </a:rPr>
              <a:t>2</a:t>
            </a:r>
            <a:r>
              <a:rPr lang="en-US" dirty="0">
                <a:solidFill>
                  <a:srgbClr val="FF0000"/>
                </a:solidFill>
                <a:latin typeface="Times New Roman" pitchFamily="18" charset="0"/>
                <a:ea typeface="SimSun" pitchFamily="2" charset="-122"/>
                <a:cs typeface="Times New Roman" pitchFamily="18" charset="0"/>
              </a:rPr>
              <a:t>)</a:t>
            </a:r>
            <a:r>
              <a:rPr lang="zh-CN" altLang="en-US" dirty="0"/>
              <a:t>是说，快速排序的最坏复杂性</a:t>
            </a:r>
            <a:endParaRPr lang="en-US" altLang="zh-CN" dirty="0"/>
          </a:p>
          <a:p>
            <a:r>
              <a:rPr lang="zh-CN" altLang="en-US" dirty="0"/>
              <a:t>不会少于</a:t>
            </a:r>
            <a:r>
              <a:rPr lang="en-US" altLang="zh-CN" i="1" dirty="0"/>
              <a:t>n</a:t>
            </a:r>
            <a:r>
              <a:rPr lang="en-US" altLang="zh-CN" sz="2600" baseline="30000" dirty="0"/>
              <a:t>2</a:t>
            </a:r>
            <a:r>
              <a:rPr lang="en-US" altLang="zh-CN" dirty="0"/>
              <a:t>.</a:t>
            </a:r>
            <a:endParaRPr lang="en-US" dirty="0"/>
          </a:p>
        </p:txBody>
      </p:sp>
      <p:sp>
        <p:nvSpPr>
          <p:cNvPr id="12" name="文本框 11">
            <a:extLst>
              <a:ext uri="{FF2B5EF4-FFF2-40B4-BE49-F238E27FC236}">
                <a16:creationId xmlns:a16="http://schemas.microsoft.com/office/drawing/2014/main" id="{F8DF18F6-62BC-48DB-8A4D-3223946A6349}"/>
              </a:ext>
            </a:extLst>
          </p:cNvPr>
          <p:cNvSpPr txBox="1"/>
          <p:nvPr/>
        </p:nvSpPr>
        <p:spPr>
          <a:xfrm>
            <a:off x="4414157" y="1323395"/>
            <a:ext cx="4572000" cy="369332"/>
          </a:xfrm>
          <a:prstGeom prst="rect">
            <a:avLst/>
          </a:prstGeom>
          <a:noFill/>
        </p:spPr>
        <p:txBody>
          <a:bodyPr wrap="square">
            <a:spAutoFit/>
          </a:bodyPr>
          <a:lstStyle/>
          <a:p>
            <a:r>
              <a:rPr lang="zh-CN" altLang="en-US" dirty="0">
                <a:latin typeface="Times New Roman" pitchFamily="18" charset="0"/>
                <a:ea typeface="SimSun" pitchFamily="2" charset="-122"/>
                <a:cs typeface="Times New Roman" pitchFamily="18" charset="0"/>
              </a:rPr>
              <a:t>有没有更坏情况呢？</a:t>
            </a:r>
            <a:endParaRPr lang="en-US" dirty="0"/>
          </a:p>
        </p:txBody>
      </p:sp>
    </p:spTree>
    <p:extLst>
      <p:ext uri="{BB962C8B-B14F-4D97-AF65-F5344CB8AC3E}">
        <p14:creationId xmlns:p14="http://schemas.microsoft.com/office/powerpoint/2010/main" val="2822161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sz="2400" b="1" dirty="0">
                <a:latin typeface="SimSun" pitchFamily="2" charset="-122"/>
                <a:ea typeface="SimSun" pitchFamily="2" charset="-122"/>
              </a:rPr>
              <a:t>快</a:t>
            </a:r>
            <a:r>
              <a:rPr lang="zh-CN" altLang="en-US" sz="2400" b="1" dirty="0">
                <a:latin typeface="SimSun" pitchFamily="2" charset="-122"/>
                <a:ea typeface="SimSun" pitchFamily="2" charset="-122"/>
              </a:rPr>
              <a:t>速</a:t>
            </a:r>
            <a:r>
              <a:rPr lang="en-US" sz="2400" b="1" dirty="0" err="1">
                <a:latin typeface="SimSun" pitchFamily="2" charset="-122"/>
                <a:ea typeface="SimSun" pitchFamily="2" charset="-122"/>
              </a:rPr>
              <a:t>排序</a:t>
            </a:r>
            <a:r>
              <a:rPr lang="zh-CN" altLang="en-US" sz="2400" dirty="0">
                <a:solidFill>
                  <a:srgbClr val="0000FF"/>
                </a:solidFill>
                <a:latin typeface="华文细黑" pitchFamily="2" charset="-122"/>
                <a:ea typeface="华文细黑" pitchFamily="2" charset="-122"/>
                <a:cs typeface="+mn-cs"/>
              </a:rPr>
              <a:t>最好</a:t>
            </a:r>
            <a:r>
              <a:rPr lang="en-US" sz="2400" b="1" dirty="0" err="1">
                <a:latin typeface="SimSun" pitchFamily="2" charset="-122"/>
                <a:ea typeface="SimSun" pitchFamily="2" charset="-122"/>
              </a:rPr>
              <a:t>情况复杂度</a:t>
            </a:r>
            <a:endParaRPr lang="en-US" sz="2400" b="1" dirty="0">
              <a:latin typeface="SimSun" pitchFamily="2" charset="-122"/>
              <a:ea typeface="SimSun" pitchFamily="2" charset="-122"/>
            </a:endParaRPr>
          </a:p>
        </p:txBody>
      </p:sp>
      <mc:AlternateContent xmlns:mc="http://schemas.openxmlformats.org/markup-compatibility/2006" xmlns:a14="http://schemas.microsoft.com/office/drawing/2010/main">
        <mc:Choice Requires="a14">
          <p:sp>
            <p:nvSpPr>
              <p:cNvPr id="5" name="TextBox 4"/>
              <p:cNvSpPr txBox="1"/>
              <p:nvPr/>
            </p:nvSpPr>
            <p:spPr>
              <a:xfrm>
                <a:off x="533400" y="1219200"/>
                <a:ext cx="8305800" cy="4874091"/>
              </a:xfrm>
              <a:prstGeom prst="rect">
                <a:avLst/>
              </a:prstGeom>
              <a:noFill/>
            </p:spPr>
            <p:txBody>
              <a:bodyPr wrap="square" rtlCol="0">
                <a:spAutoFit/>
              </a:bodyPr>
              <a:lstStyle/>
              <a:p>
                <a:pPr lvl="1"/>
                <a:r>
                  <a:rPr lang="en-US" dirty="0"/>
                  <a:t>   </a:t>
                </a:r>
                <a:endParaRPr lang="en-US" sz="1200" dirty="0"/>
              </a:p>
              <a:p>
                <a:pPr indent="465138">
                  <a:lnSpc>
                    <a:spcPct val="150000"/>
                  </a:lnSpc>
                </a:pPr>
                <a:r>
                  <a:rPr lang="zh-CN" altLang="en-US" dirty="0">
                    <a:latin typeface="Times New Roman" pitchFamily="18" charset="0"/>
                    <a:ea typeface="SimSun" pitchFamily="2" charset="-122"/>
                    <a:cs typeface="Times New Roman" pitchFamily="18" charset="0"/>
                  </a:rPr>
                  <a:t>直观地看，如果每次划分都把序列分为二个相同大小的部分则所要的比较次数最少。如果是这样的话，不妨设置</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 2</a:t>
                </a:r>
                <a:r>
                  <a:rPr lang="en-US" sz="2800" i="1" baseline="30000" dirty="0">
                    <a:latin typeface="Times New Roman" pitchFamily="18" charset="0"/>
                    <a:ea typeface="SimSun" pitchFamily="2" charset="-122"/>
                    <a:cs typeface="Times New Roman" pitchFamily="18" charset="0"/>
                  </a:rPr>
                  <a:t>k</a:t>
                </a:r>
                <a:r>
                  <a:rPr lang="en-US" sz="2800" baseline="30000" dirty="0">
                    <a:latin typeface="Times New Roman" pitchFamily="18" charset="0"/>
                    <a:ea typeface="SimSun" pitchFamily="2" charset="-122"/>
                    <a:cs typeface="Times New Roman" pitchFamily="18" charset="0"/>
                  </a:rPr>
                  <a:t>+1</a:t>
                </a:r>
                <a:r>
                  <a:rPr lang="en-US" dirty="0">
                    <a:latin typeface="Times New Roman" pitchFamily="18" charset="0"/>
                    <a:ea typeface="SimSun" pitchFamily="2" charset="-122"/>
                    <a:cs typeface="Times New Roman" pitchFamily="18" charset="0"/>
                  </a:rPr>
                  <a:t>-1</a:t>
                </a:r>
                <a:r>
                  <a:rPr lang="zh-CN" altLang="en-US" dirty="0">
                    <a:latin typeface="Times New Roman" pitchFamily="18" charset="0"/>
                    <a:ea typeface="SimSun" pitchFamily="2" charset="-122"/>
                    <a:cs typeface="Times New Roman" pitchFamily="18" charset="0"/>
                  </a:rPr>
                  <a:t>，我们有如下递推关系：</a:t>
                </a:r>
                <a:endParaRPr lang="en-US" altLang="zh-CN" dirty="0">
                  <a:latin typeface="Times New Roman" pitchFamily="18" charset="0"/>
                  <a:ea typeface="SimSun" pitchFamily="2" charset="-122"/>
                  <a:cs typeface="Times New Roman" pitchFamily="18" charset="0"/>
                </a:endParaRPr>
              </a:p>
              <a:p>
                <a:pPr marL="465138">
                  <a:lnSpc>
                    <a:spcPct val="150000"/>
                  </a:lnSpc>
                </a:pPr>
                <a14:m>
                  <m:oMath xmlns:m="http://schemas.openxmlformats.org/officeDocument/2006/math">
                    <m:r>
                      <a:rPr lang="en-US" sz="2000" i="1">
                        <a:latin typeface="Cambria Math"/>
                        <a:ea typeface="SimSun" pitchFamily="2" charset="-122"/>
                        <a:cs typeface="Times New Roman" pitchFamily="18" charset="0"/>
                      </a:rPr>
                      <m:t>𝑇</m:t>
                    </m:r>
                    <m:d>
                      <m:dPr>
                        <m:ctrlPr>
                          <a:rPr lang="en-US" sz="2000" i="1">
                            <a:latin typeface="Cambria Math" panose="02040503050406030204" pitchFamily="18" charset="0"/>
                            <a:ea typeface="SimSun" pitchFamily="2" charset="-122"/>
                            <a:cs typeface="Times New Roman" pitchFamily="18" charset="0"/>
                          </a:rPr>
                        </m:ctrlPr>
                      </m:dPr>
                      <m:e>
                        <m:r>
                          <a:rPr lang="en-US" sz="2000" i="1">
                            <a:latin typeface="Cambria Math"/>
                            <a:ea typeface="SimSun" pitchFamily="2" charset="-122"/>
                            <a:cs typeface="Times New Roman" pitchFamily="18" charset="0"/>
                          </a:rPr>
                          <m:t>𝑛</m:t>
                        </m:r>
                      </m:e>
                    </m:d>
                    <m:r>
                      <a:rPr lang="en-US" sz="2000" i="1">
                        <a:latin typeface="Cambria Math"/>
                        <a:ea typeface="SimSun" pitchFamily="2" charset="-122"/>
                        <a:cs typeface="Times New Roman" pitchFamily="18" charset="0"/>
                      </a:rPr>
                      <m:t>=2</m:t>
                    </m:r>
                    <m:r>
                      <a:rPr lang="en-US" sz="2000" i="1">
                        <a:latin typeface="Cambria Math"/>
                        <a:ea typeface="SimSun" pitchFamily="2" charset="-122"/>
                        <a:cs typeface="Times New Roman" pitchFamily="18" charset="0"/>
                      </a:rPr>
                      <m:t>𝑇</m:t>
                    </m:r>
                    <m:r>
                      <a:rPr lang="en-US" sz="2000" i="1">
                        <a:latin typeface="Cambria Math"/>
                        <a:ea typeface="SimSun" pitchFamily="2" charset="-122"/>
                        <a:cs typeface="Times New Roman" pitchFamily="18" charset="0"/>
                      </a:rPr>
                      <m:t>(</m:t>
                    </m:r>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𝑛</m:t>
                        </m:r>
                        <m:r>
                          <a:rPr lang="en-US" sz="2000" i="1">
                            <a:latin typeface="Cambria Math"/>
                            <a:ea typeface="SimSun" pitchFamily="2" charset="-122"/>
                            <a:cs typeface="Times New Roman" pitchFamily="18" charset="0"/>
                          </a:rPr>
                          <m:t>−1</m:t>
                        </m:r>
                      </m:num>
                      <m:den>
                        <m:r>
                          <a:rPr lang="en-US" sz="2000" i="1">
                            <a:latin typeface="Cambria Math"/>
                            <a:ea typeface="SimSun" pitchFamily="2" charset="-122"/>
                            <a:cs typeface="Times New Roman" pitchFamily="18" charset="0"/>
                          </a:rPr>
                          <m:t>2</m:t>
                        </m:r>
                      </m:den>
                    </m:f>
                    <m:r>
                      <a:rPr lang="en-US" sz="2000" i="1">
                        <a:latin typeface="Cambria Math"/>
                        <a:ea typeface="SimSun" pitchFamily="2" charset="-122"/>
                        <a:cs typeface="Times New Roman" pitchFamily="18" charset="0"/>
                      </a:rPr>
                      <m:t>)</m:t>
                    </m:r>
                  </m:oMath>
                </a14:m>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 </a:t>
                </a:r>
                <a:r>
                  <a:rPr lang="en-US" dirty="0">
                    <a:latin typeface="Times New Roman" pitchFamily="18" charset="0"/>
                    <a:ea typeface="SimSun" pitchFamily="2" charset="-122"/>
                    <a:cs typeface="Times New Roman" pitchFamily="18" charset="0"/>
                    <a:sym typeface="Symbol"/>
                  </a:rPr>
                  <a:t> </a:t>
                </a:r>
                <a14:m>
                  <m:oMath xmlns:m="http://schemas.openxmlformats.org/officeDocument/2006/math">
                    <m:r>
                      <a:rPr lang="en-US" sz="2000" i="1">
                        <a:latin typeface="Cambria Math"/>
                        <a:ea typeface="SimSun" pitchFamily="2" charset="-122"/>
                        <a:cs typeface="Times New Roman" pitchFamily="18" charset="0"/>
                      </a:rPr>
                      <m:t>2</m:t>
                    </m:r>
                    <m:r>
                      <a:rPr lang="en-US" sz="2000" i="1">
                        <a:latin typeface="Cambria Math"/>
                        <a:ea typeface="SimSun" pitchFamily="2" charset="-122"/>
                        <a:cs typeface="Times New Roman" pitchFamily="18" charset="0"/>
                      </a:rPr>
                      <m:t>𝑇</m:t>
                    </m:r>
                    <m:r>
                      <a:rPr lang="en-US" sz="2000" i="1">
                        <a:latin typeface="Cambria Math"/>
                        <a:ea typeface="SimSun" pitchFamily="2" charset="-122"/>
                        <a:cs typeface="Times New Roman" pitchFamily="18" charset="0"/>
                      </a:rPr>
                      <m:t>(</m:t>
                    </m:r>
                    <m:f>
                      <m:fPr>
                        <m:ctrlPr>
                          <a:rPr lang="en-US" sz="2000" i="1">
                            <a:latin typeface="Cambria Math" panose="02040503050406030204" pitchFamily="18" charset="0"/>
                            <a:ea typeface="SimSun" pitchFamily="2" charset="-122"/>
                            <a:cs typeface="Times New Roman" pitchFamily="18" charset="0"/>
                          </a:rPr>
                        </m:ctrlPr>
                      </m:fPr>
                      <m:num>
                        <m:r>
                          <a:rPr lang="en-US" sz="2000" i="1">
                            <a:latin typeface="Cambria Math"/>
                            <a:ea typeface="SimSun" pitchFamily="2" charset="-122"/>
                            <a:cs typeface="Times New Roman" pitchFamily="18" charset="0"/>
                          </a:rPr>
                          <m:t>𝑛</m:t>
                        </m:r>
                      </m:num>
                      <m:den>
                        <m:r>
                          <a:rPr lang="en-US" sz="2000" i="1">
                            <a:latin typeface="Cambria Math"/>
                            <a:ea typeface="SimSun" pitchFamily="2" charset="-122"/>
                            <a:cs typeface="Times New Roman" pitchFamily="18" charset="0"/>
                          </a:rPr>
                          <m:t>2</m:t>
                        </m:r>
                      </m:den>
                    </m:f>
                    <m:r>
                      <a:rPr lang="en-US" sz="2000" i="1">
                        <a:latin typeface="Cambria Math"/>
                        <a:ea typeface="SimSun" pitchFamily="2" charset="-122"/>
                        <a:cs typeface="Times New Roman" pitchFamily="18" charset="0"/>
                      </a:rPr>
                      <m:t>)</m:t>
                    </m:r>
                  </m:oMath>
                </a14:m>
                <a:r>
                  <a:rPr lang="en-US" dirty="0">
                    <a:latin typeface="Times New Roman" pitchFamily="18" charset="0"/>
                    <a:ea typeface="SimSun" pitchFamily="2" charset="-122"/>
                    <a:cs typeface="Times New Roman" pitchFamily="18" charset="0"/>
                  </a:rPr>
                  <a:t> +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-1) = </a:t>
                </a:r>
                <a:r>
                  <a:rPr lang="en-US" dirty="0">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sym typeface="Symbol"/>
                  </a:rPr>
                  <a:t>n</a:t>
                </a:r>
                <a:r>
                  <a:rPr lang="en-US" dirty="0" err="1">
                    <a:latin typeface="Times New Roman" pitchFamily="18" charset="0"/>
                    <a:ea typeface="SimSun" pitchFamily="2" charset="-122"/>
                    <a:cs typeface="Times New Roman" pitchFamily="18" charset="0"/>
                    <a:sym typeface="Symbol"/>
                  </a:rPr>
                  <a:t>lg</a:t>
                </a:r>
                <a:r>
                  <a:rPr lang="en-US" i="1" dirty="0" err="1">
                    <a:latin typeface="Times New Roman" pitchFamily="18" charset="0"/>
                    <a:ea typeface="SimSun" pitchFamily="2" charset="-122"/>
                    <a:cs typeface="Times New Roman" pitchFamily="18" charset="0"/>
                    <a:sym typeface="Symbol"/>
                  </a:rPr>
                  <a:t>n</a:t>
                </a:r>
                <a:r>
                  <a:rPr lang="en-US" dirty="0">
                    <a:latin typeface="Times New Roman" pitchFamily="18" charset="0"/>
                    <a:ea typeface="SimSun" pitchFamily="2" charset="-122"/>
                    <a:cs typeface="Times New Roman" pitchFamily="18" charset="0"/>
                    <a:sym typeface="Symbol"/>
                  </a:rPr>
                  <a:t>)。</a:t>
                </a:r>
              </a:p>
              <a:p>
                <a:endParaRPr lang="en-US" sz="1200" dirty="0"/>
              </a:p>
              <a:p>
                <a:endParaRPr lang="en-US" sz="1200" dirty="0"/>
              </a:p>
              <a:p>
                <a:endParaRPr lang="en-US" sz="1200" dirty="0"/>
              </a:p>
              <a:p>
                <a:pPr>
                  <a:lnSpc>
                    <a:spcPct val="120000"/>
                  </a:lnSpc>
                </a:pPr>
                <a:r>
                  <a:rPr lang="en-US" altLang="zh-CN" dirty="0"/>
                  <a:t>【</a:t>
                </a:r>
                <a:r>
                  <a:rPr lang="zh-CN" altLang="en-US" dirty="0"/>
                  <a:t>注：上面的计算是按平衡划分得出的（即</a:t>
                </a:r>
                <a:r>
                  <a:rPr lang="en-US" altLang="zh-CN" dirty="0"/>
                  <a:t>1:1</a:t>
                </a:r>
                <a:r>
                  <a:rPr lang="zh-CN" altLang="en-US" dirty="0"/>
                  <a:t>的数据划分），根据</a:t>
                </a:r>
                <a:r>
                  <a:rPr lang="en-US" altLang="zh-CN" dirty="0"/>
                  <a:t>《</a:t>
                </a:r>
                <a:r>
                  <a:rPr lang="zh-CN" altLang="en-US" dirty="0"/>
                  <a:t>算法导论</a:t>
                </a:r>
                <a:r>
                  <a:rPr lang="en-US" altLang="zh-CN" dirty="0"/>
                  <a:t>》</a:t>
                </a:r>
                <a:r>
                  <a:rPr lang="zh-CN" altLang="en-US" dirty="0"/>
                  <a:t>一书第</a:t>
                </a:r>
                <a:r>
                  <a:rPr lang="en-US" altLang="zh-CN" dirty="0"/>
                  <a:t>98-99</a:t>
                </a:r>
                <a:r>
                  <a:rPr lang="zh-CN" altLang="en-US" dirty="0"/>
                  <a:t>页上给出的证明，即使（每步总是）按</a:t>
                </a:r>
                <a:r>
                  <a:rPr lang="en-US" altLang="zh-CN" dirty="0"/>
                  <a:t>9:1</a:t>
                </a:r>
                <a:r>
                  <a:rPr lang="zh-CN" altLang="en-US" dirty="0"/>
                  <a:t>的非平衡划分，复杂度仍为</a:t>
                </a:r>
                <a:r>
                  <a:rPr lang="en-US" dirty="0">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sym typeface="Symbol"/>
                  </a:rPr>
                  <a:t>n</a:t>
                </a:r>
                <a:r>
                  <a:rPr lang="en-US" dirty="0" err="1">
                    <a:latin typeface="Times New Roman" pitchFamily="18" charset="0"/>
                    <a:ea typeface="SimSun" pitchFamily="2" charset="-122"/>
                    <a:cs typeface="Times New Roman" pitchFamily="18" charset="0"/>
                    <a:sym typeface="Symbol"/>
                  </a:rPr>
                  <a:t>lg</a:t>
                </a:r>
                <a:r>
                  <a:rPr lang="en-US" i="1" dirty="0" err="1">
                    <a:latin typeface="Times New Roman" pitchFamily="18" charset="0"/>
                    <a:ea typeface="SimSun" pitchFamily="2" charset="-122"/>
                    <a:cs typeface="Times New Roman" pitchFamily="18" charset="0"/>
                    <a:sym typeface="Symbol"/>
                  </a:rPr>
                  <a:t>n</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sym typeface="Symbol"/>
                  </a:rPr>
                  <a:t>，按</a:t>
                </a:r>
                <a:r>
                  <a:rPr lang="en-US" altLang="zh-CN" dirty="0">
                    <a:latin typeface="Times New Roman" pitchFamily="18" charset="0"/>
                    <a:ea typeface="SimSun" pitchFamily="2" charset="-122"/>
                    <a:cs typeface="Times New Roman" pitchFamily="18" charset="0"/>
                    <a:sym typeface="Symbol"/>
                  </a:rPr>
                  <a:t>99:1</a:t>
                </a:r>
                <a:r>
                  <a:rPr lang="zh-CN" altLang="en-US" dirty="0">
                    <a:latin typeface="Times New Roman" pitchFamily="18" charset="0"/>
                    <a:ea typeface="SimSun" pitchFamily="2" charset="-122"/>
                    <a:cs typeface="Times New Roman" pitchFamily="18" charset="0"/>
                    <a:sym typeface="Symbol"/>
                  </a:rPr>
                  <a:t>划分也一样</a:t>
                </a:r>
                <a:r>
                  <a:rPr lang="en-US" altLang="zh-CN" dirty="0">
                    <a:latin typeface="Times New Roman" pitchFamily="18" charset="0"/>
                    <a:ea typeface="SimSun" pitchFamily="2" charset="-122"/>
                    <a:cs typeface="Times New Roman" pitchFamily="18" charset="0"/>
                    <a:sym typeface="Symbol"/>
                  </a:rPr>
                  <a:t>.  </a:t>
                </a:r>
                <a:r>
                  <a:rPr lang="zh-CN" altLang="en-US" dirty="0">
                    <a:latin typeface="Times New Roman" pitchFamily="18" charset="0"/>
                    <a:ea typeface="SimSun" pitchFamily="2" charset="-122"/>
                    <a:cs typeface="Times New Roman" pitchFamily="18" charset="0"/>
                    <a:sym typeface="Symbol"/>
                  </a:rPr>
                  <a:t>事实上，任何一种按常数比例的划分法，都会导致子问题规模的指数级下降和深度为</a:t>
                </a:r>
                <a:r>
                  <a:rPr lang="en-US" dirty="0">
                    <a:latin typeface="Times New Roman" pitchFamily="18" charset="0"/>
                    <a:ea typeface="SimSun" pitchFamily="2" charset="-122"/>
                    <a:cs typeface="Times New Roman" pitchFamily="18" charset="0"/>
                    <a:sym typeface="Symbol"/>
                  </a:rPr>
                  <a:t>(</a:t>
                </a:r>
                <a:r>
                  <a:rPr lang="en-US" dirty="0" err="1">
                    <a:latin typeface="Times New Roman" pitchFamily="18" charset="0"/>
                    <a:ea typeface="SimSun" pitchFamily="2" charset="-122"/>
                    <a:cs typeface="Times New Roman" pitchFamily="18" charset="0"/>
                    <a:sym typeface="Symbol"/>
                  </a:rPr>
                  <a:t>lg</a:t>
                </a:r>
                <a:r>
                  <a:rPr lang="en-US" i="1" dirty="0" err="1">
                    <a:latin typeface="Times New Roman" pitchFamily="18" charset="0"/>
                    <a:ea typeface="SimSun" pitchFamily="2" charset="-122"/>
                    <a:cs typeface="Times New Roman" pitchFamily="18" charset="0"/>
                    <a:sym typeface="Symbol"/>
                  </a:rPr>
                  <a:t>n</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sym typeface="Symbol"/>
                  </a:rPr>
                  <a:t>的递归树，而每一层的计算复杂度则为</a:t>
                </a:r>
                <a:r>
                  <a:rPr lang="en-US" dirty="0">
                    <a:latin typeface="Times New Roman" pitchFamily="18" charset="0"/>
                    <a:ea typeface="SimSun" pitchFamily="2" charset="-122"/>
                    <a:cs typeface="Times New Roman" pitchFamily="18" charset="0"/>
                    <a:sym typeface="Symbol"/>
                  </a:rPr>
                  <a:t>(</a:t>
                </a:r>
                <a:r>
                  <a:rPr lang="en-US" i="1" dirty="0">
                    <a:latin typeface="Times New Roman" pitchFamily="18" charset="0"/>
                    <a:ea typeface="SimSun" pitchFamily="2" charset="-122"/>
                    <a:cs typeface="Times New Roman" pitchFamily="18" charset="0"/>
                    <a:sym typeface="Symbol"/>
                  </a:rPr>
                  <a:t>n</a:t>
                </a:r>
                <a:r>
                  <a:rPr lang="en-US" dirty="0">
                    <a:latin typeface="Times New Roman" pitchFamily="18" charset="0"/>
                    <a:ea typeface="SimSun" pitchFamily="2" charset="-122"/>
                    <a:cs typeface="Times New Roman" pitchFamily="18" charset="0"/>
                    <a:sym typeface="Symbol"/>
                  </a:rPr>
                  <a:t>)</a:t>
                </a:r>
                <a:r>
                  <a:rPr lang="zh-CN" altLang="en-US" dirty="0">
                    <a:latin typeface="Times New Roman" pitchFamily="18" charset="0"/>
                    <a:ea typeface="SimSun" pitchFamily="2" charset="-122"/>
                    <a:cs typeface="Times New Roman" pitchFamily="18" charset="0"/>
                    <a:sym typeface="Symbol"/>
                  </a:rPr>
                  <a:t>，因此总体渐进复杂度都是</a:t>
                </a:r>
                <a:r>
                  <a:rPr lang="en-US" dirty="0">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sym typeface="Symbol"/>
                  </a:rPr>
                  <a:t>n</a:t>
                </a:r>
                <a:r>
                  <a:rPr lang="en-US" dirty="0" err="1">
                    <a:latin typeface="Times New Roman" pitchFamily="18" charset="0"/>
                    <a:ea typeface="SimSun" pitchFamily="2" charset="-122"/>
                    <a:cs typeface="Times New Roman" pitchFamily="18" charset="0"/>
                    <a:sym typeface="Symbol"/>
                  </a:rPr>
                  <a:t>lg</a:t>
                </a:r>
                <a:r>
                  <a:rPr lang="en-US" i="1" dirty="0" err="1">
                    <a:latin typeface="Times New Roman" pitchFamily="18" charset="0"/>
                    <a:ea typeface="SimSun" pitchFamily="2" charset="-122"/>
                    <a:cs typeface="Times New Roman" pitchFamily="18" charset="0"/>
                    <a:sym typeface="Symbol"/>
                  </a:rPr>
                  <a:t>n</a:t>
                </a:r>
                <a:r>
                  <a:rPr lang="en-US" dirty="0">
                    <a:latin typeface="Times New Roman" pitchFamily="18" charset="0"/>
                    <a:ea typeface="SimSun" pitchFamily="2" charset="-122"/>
                    <a:cs typeface="Times New Roman" pitchFamily="18" charset="0"/>
                    <a:sym typeface="Symbol"/>
                  </a:rPr>
                  <a:t>).</a:t>
                </a:r>
                <a:r>
                  <a:rPr lang="en-US" altLang="zh-CN" dirty="0"/>
                  <a:t> 】</a:t>
                </a:r>
                <a:endParaRPr lang="en-US" dirty="0"/>
              </a:p>
              <a:p>
                <a:pPr>
                  <a:lnSpc>
                    <a:spcPct val="120000"/>
                  </a:lnSpc>
                </a:pPr>
                <a:endParaRPr lang="en-US" dirty="0"/>
              </a:p>
              <a:p>
                <a:pPr marL="465138" indent="-465138">
                  <a:lnSpc>
                    <a:spcPct val="150000"/>
                  </a:lnSpc>
                </a:pPr>
                <a:endParaRPr lang="en-US" dirty="0">
                  <a:latin typeface="Times New Roman" pitchFamily="18" charset="0"/>
                  <a:ea typeface="SimSun" pitchFamily="2" charset="-122"/>
                  <a:cs typeface="Times New Roman" pitchFamily="18" charset="0"/>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533400" y="1219200"/>
                <a:ext cx="8305800" cy="4874091"/>
              </a:xfrm>
              <a:prstGeom prst="rect">
                <a:avLst/>
              </a:prstGeom>
              <a:blipFill>
                <a:blip r:embed="rId3"/>
                <a:stretch>
                  <a:fillRect l="-661" r="-147"/>
                </a:stretch>
              </a:blipFill>
            </p:spPr>
            <p:txBody>
              <a:bodyPr/>
              <a:lstStyle/>
              <a:p>
                <a:r>
                  <a:rPr lang="en-US">
                    <a:noFill/>
                  </a:rPr>
                  <a:t> </a:t>
                </a:r>
              </a:p>
            </p:txBody>
          </p:sp>
        </mc:Fallback>
      </mc:AlternateContent>
      <p:sp>
        <p:nvSpPr>
          <p:cNvPr id="4" name="灯片编号占位符 3">
            <a:extLst>
              <a:ext uri="{FF2B5EF4-FFF2-40B4-BE49-F238E27FC236}">
                <a16:creationId xmlns:a16="http://schemas.microsoft.com/office/drawing/2014/main" id="{5F29EA93-BE81-44B3-BB94-48EA2E78816B}"/>
              </a:ext>
            </a:extLst>
          </p:cNvPr>
          <p:cNvSpPr>
            <a:spLocks noGrp="1"/>
          </p:cNvSpPr>
          <p:nvPr>
            <p:ph type="sldNum" sz="quarter" idx="12"/>
          </p:nvPr>
        </p:nvSpPr>
        <p:spPr/>
        <p:txBody>
          <a:bodyPr/>
          <a:lstStyle/>
          <a:p>
            <a:fld id="{C462427C-90CD-4661-B725-C3D658441D48}" type="slidenum">
              <a:rPr lang="en-US" smtClean="0"/>
              <a:t>33</a:t>
            </a:fld>
            <a:endParaRPr lang="en-US"/>
          </a:p>
        </p:txBody>
      </p:sp>
    </p:spTree>
    <p:extLst>
      <p:ext uri="{BB962C8B-B14F-4D97-AF65-F5344CB8AC3E}">
        <p14:creationId xmlns:p14="http://schemas.microsoft.com/office/powerpoint/2010/main" val="3186893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lvl="2"/>
            <a:r>
              <a:rPr lang="zh-CN" sz="2400" b="1" dirty="0">
                <a:latin typeface="SimSun" pitchFamily="2" charset="-122"/>
                <a:ea typeface="SimSun" pitchFamily="2" charset="-122"/>
              </a:rPr>
              <a:t>快</a:t>
            </a:r>
            <a:r>
              <a:rPr lang="zh-CN" altLang="en-US" sz="2400" b="1" dirty="0">
                <a:latin typeface="SimSun" pitchFamily="2" charset="-122"/>
                <a:ea typeface="SimSun" pitchFamily="2" charset="-122"/>
              </a:rPr>
              <a:t>速</a:t>
            </a:r>
            <a:r>
              <a:rPr lang="zh-CN" sz="2400" b="1" dirty="0">
                <a:latin typeface="SimSun" pitchFamily="2" charset="-122"/>
                <a:ea typeface="SimSun" pitchFamily="2" charset="-122"/>
              </a:rPr>
              <a:t>排序算法</a:t>
            </a:r>
            <a:r>
              <a:rPr lang="zh-CN" altLang="en-US" sz="2400" b="1" kern="1200" dirty="0">
                <a:solidFill>
                  <a:srgbClr val="0000FF"/>
                </a:solidFill>
                <a:latin typeface="宋体" panose="02010600030101010101" pitchFamily="2" charset="-122"/>
                <a:ea typeface="宋体" panose="02010600030101010101" pitchFamily="2" charset="-122"/>
                <a:cs typeface="+mn-cs"/>
              </a:rPr>
              <a:t>平均</a:t>
            </a:r>
            <a:r>
              <a:rPr lang="zh-CN" sz="2400" b="1" dirty="0">
                <a:latin typeface="SimSun" pitchFamily="2" charset="-122"/>
                <a:ea typeface="SimSun" pitchFamily="2" charset="-122"/>
              </a:rPr>
              <a:t>情况复杂度</a:t>
            </a:r>
            <a:br>
              <a:rPr lang="en-US" sz="2400" b="1" dirty="0">
                <a:latin typeface="SimSun" pitchFamily="2" charset="-122"/>
                <a:ea typeface="SimSun" pitchFamily="2" charset="-122"/>
              </a:rPr>
            </a:br>
            <a:r>
              <a:rPr lang="en-US" sz="1200" dirty="0"/>
              <a:t> </a:t>
            </a:r>
            <a:endParaRPr lang="en-US" dirty="0"/>
          </a:p>
        </p:txBody>
      </p:sp>
      <p:sp>
        <p:nvSpPr>
          <p:cNvPr id="6" name="TextBox 5"/>
          <p:cNvSpPr txBox="1"/>
          <p:nvPr/>
        </p:nvSpPr>
        <p:spPr>
          <a:xfrm>
            <a:off x="304800" y="1143000"/>
            <a:ext cx="8686800" cy="3323987"/>
          </a:xfrm>
          <a:prstGeom prst="rect">
            <a:avLst/>
          </a:prstGeom>
          <a:noFill/>
        </p:spPr>
        <p:txBody>
          <a:bodyPr wrap="square" rtlCol="0">
            <a:spAutoFit/>
          </a:bodyPr>
          <a:lstStyle/>
          <a:p>
            <a:r>
              <a:rPr lang="zh-CN" altLang="en-US" sz="2000" dirty="0"/>
              <a:t>令</a:t>
            </a:r>
            <a:r>
              <a:rPr lang="en-US" sz="2000" dirty="0"/>
              <a:t> </a:t>
            </a:r>
            <a:r>
              <a:rPr lang="en-US" sz="2000" i="1" dirty="0"/>
              <a:t>z</a:t>
            </a:r>
            <a:r>
              <a:rPr lang="en-US" sz="2000" dirty="0"/>
              <a:t>1 </a:t>
            </a:r>
            <a:r>
              <a:rPr lang="en-US" sz="2000" dirty="0">
                <a:sym typeface="Symbol" panose="05050102010706020507" pitchFamily="18" charset="2"/>
              </a:rPr>
              <a:t></a:t>
            </a:r>
            <a:r>
              <a:rPr lang="en-US" sz="2000" dirty="0"/>
              <a:t> </a:t>
            </a:r>
            <a:r>
              <a:rPr lang="en-US" sz="2000" i="1" dirty="0"/>
              <a:t>z</a:t>
            </a:r>
            <a:r>
              <a:rPr lang="en-US" sz="2000" dirty="0"/>
              <a:t>2</a:t>
            </a:r>
            <a:r>
              <a:rPr lang="en-US" sz="2000" i="1" dirty="0"/>
              <a:t> </a:t>
            </a:r>
            <a:r>
              <a:rPr lang="en-US" sz="2000" dirty="0">
                <a:sym typeface="Symbol" panose="05050102010706020507" pitchFamily="18" charset="2"/>
              </a:rPr>
              <a:t></a:t>
            </a:r>
            <a:r>
              <a:rPr lang="en-US" sz="2000" dirty="0"/>
              <a:t> </a:t>
            </a:r>
            <a:r>
              <a:rPr lang="en-US" sz="2000" i="1" dirty="0"/>
              <a:t>z</a:t>
            </a:r>
            <a:r>
              <a:rPr lang="en-US" sz="2000" dirty="0"/>
              <a:t>3 </a:t>
            </a:r>
            <a:r>
              <a:rPr lang="en-US" sz="2000" dirty="0">
                <a:sym typeface="Symbol" panose="05050102010706020507" pitchFamily="18" charset="2"/>
              </a:rPr>
              <a:t></a:t>
            </a:r>
            <a:r>
              <a:rPr lang="en-US" sz="2000" dirty="0"/>
              <a:t> … </a:t>
            </a:r>
            <a:r>
              <a:rPr lang="en-US" sz="2000" dirty="0">
                <a:sym typeface="Symbol" panose="05050102010706020507" pitchFamily="18" charset="2"/>
              </a:rPr>
              <a:t></a:t>
            </a:r>
            <a:r>
              <a:rPr lang="en-US" sz="2000" dirty="0"/>
              <a:t> </a:t>
            </a:r>
            <a:r>
              <a:rPr lang="en-US" sz="2000" i="1" dirty="0" err="1"/>
              <a:t>zn</a:t>
            </a:r>
            <a:r>
              <a:rPr lang="en-US" sz="2000" dirty="0"/>
              <a:t> </a:t>
            </a:r>
            <a:r>
              <a:rPr lang="zh-CN" altLang="en-US" sz="2000" dirty="0"/>
              <a:t>代表输入序列</a:t>
            </a:r>
            <a:r>
              <a:rPr lang="en-US" sz="2000" dirty="0"/>
              <a:t> </a:t>
            </a:r>
            <a:r>
              <a:rPr lang="en-US" sz="2000" i="1" dirty="0"/>
              <a:t>a</a:t>
            </a:r>
            <a:r>
              <a:rPr lang="en-US" sz="2000" dirty="0"/>
              <a:t>1, </a:t>
            </a:r>
            <a:r>
              <a:rPr lang="en-US" sz="2000" i="1" dirty="0"/>
              <a:t>a</a:t>
            </a:r>
            <a:r>
              <a:rPr lang="en-US" sz="2000" dirty="0"/>
              <a:t>2, </a:t>
            </a:r>
            <a:r>
              <a:rPr lang="en-US" sz="2000" i="1" dirty="0"/>
              <a:t>a</a:t>
            </a:r>
            <a:r>
              <a:rPr lang="en-US" sz="2000" dirty="0"/>
              <a:t>3, … , </a:t>
            </a:r>
            <a:r>
              <a:rPr lang="en-US" sz="2000" i="1" dirty="0"/>
              <a:t>an</a:t>
            </a:r>
            <a:r>
              <a:rPr lang="en-US" sz="2000" dirty="0"/>
              <a:t> </a:t>
            </a:r>
            <a:r>
              <a:rPr lang="zh-CN" altLang="en-US" sz="2000" dirty="0"/>
              <a:t>经</a:t>
            </a:r>
            <a:r>
              <a:rPr lang="en-US" sz="2000" dirty="0"/>
              <a:t> Quicksort</a:t>
            </a:r>
            <a:r>
              <a:rPr lang="zh-CN" altLang="en-US" sz="2000" dirty="0"/>
              <a:t>排序后的序列</a:t>
            </a:r>
            <a:r>
              <a:rPr lang="en-US" sz="2000" dirty="0"/>
              <a:t>.</a:t>
            </a:r>
          </a:p>
          <a:p>
            <a:r>
              <a:rPr lang="en-US" sz="2000" dirty="0"/>
              <a:t> </a:t>
            </a:r>
          </a:p>
          <a:p>
            <a:pPr>
              <a:lnSpc>
                <a:spcPct val="150000"/>
              </a:lnSpc>
            </a:pPr>
            <a:r>
              <a:rPr lang="zh-CN" altLang="en-US" sz="2000" dirty="0"/>
              <a:t>令</a:t>
            </a:r>
            <a:r>
              <a:rPr lang="en-US" sz="2000" dirty="0"/>
              <a:t> </a:t>
            </a:r>
            <a:r>
              <a:rPr lang="en-US" sz="2000" i="1" dirty="0" err="1"/>
              <a:t>X</a:t>
            </a:r>
            <a:r>
              <a:rPr lang="en-US" sz="2400" i="1" baseline="-15000" dirty="0" err="1"/>
              <a:t>ij</a:t>
            </a:r>
            <a:r>
              <a:rPr lang="en-US" sz="2000" dirty="0"/>
              <a:t> </a:t>
            </a:r>
            <a:r>
              <a:rPr lang="zh-CN" altLang="en-US" sz="2000" dirty="0"/>
              <a:t>代表一个随机变量，使得</a:t>
            </a:r>
            <a:endParaRPr lang="en-US" sz="2000" dirty="0"/>
          </a:p>
          <a:p>
            <a:pPr>
              <a:lnSpc>
                <a:spcPct val="150000"/>
              </a:lnSpc>
            </a:pPr>
            <a:r>
              <a:rPr lang="en-US" sz="2000" dirty="0"/>
              <a:t>       </a:t>
            </a:r>
            <a:r>
              <a:rPr lang="en-US" sz="2000" i="1" dirty="0" err="1"/>
              <a:t>X</a:t>
            </a:r>
            <a:r>
              <a:rPr lang="en-US" sz="2400" i="1" baseline="-15000" dirty="0" err="1"/>
              <a:t>ij</a:t>
            </a:r>
            <a:r>
              <a:rPr lang="en-US" sz="2000" dirty="0"/>
              <a:t>  = 1 if </a:t>
            </a:r>
            <a:r>
              <a:rPr lang="en-US" sz="2000" i="1" dirty="0"/>
              <a:t>z</a:t>
            </a:r>
            <a:r>
              <a:rPr lang="en-US" sz="2400" i="1" baseline="-15000" dirty="0"/>
              <a:t>i</a:t>
            </a:r>
            <a:r>
              <a:rPr lang="en-US" sz="2000" i="1" dirty="0"/>
              <a:t> </a:t>
            </a:r>
            <a:r>
              <a:rPr lang="en-US" sz="2000" dirty="0"/>
              <a:t>has </a:t>
            </a:r>
            <a:r>
              <a:rPr lang="en-US" altLang="zh-CN" sz="2000" dirty="0"/>
              <a:t>ever </a:t>
            </a:r>
            <a:r>
              <a:rPr lang="en-US" sz="2000" dirty="0"/>
              <a:t>been compared with </a:t>
            </a:r>
            <a:r>
              <a:rPr lang="en-US" sz="2000" i="1" dirty="0" err="1"/>
              <a:t>z</a:t>
            </a:r>
            <a:r>
              <a:rPr lang="en-US" sz="2400" i="1" baseline="-15000" dirty="0" err="1"/>
              <a:t>j</a:t>
            </a:r>
            <a:r>
              <a:rPr lang="en-US" sz="2400" i="1" baseline="-15000" dirty="0"/>
              <a:t> …</a:t>
            </a:r>
            <a:r>
              <a:rPr lang="zh-CN" altLang="en-US" dirty="0"/>
              <a:t>即，排序过程中，</a:t>
            </a:r>
            <a:r>
              <a:rPr lang="en-US" sz="1800" i="1" dirty="0"/>
              <a:t> </a:t>
            </a:r>
            <a:r>
              <a:rPr lang="en-US" sz="1800" i="1" dirty="0" err="1"/>
              <a:t>z</a:t>
            </a:r>
            <a:r>
              <a:rPr lang="en-US" sz="2400" i="1" baseline="-15000" dirty="0" err="1"/>
              <a:t>i</a:t>
            </a:r>
            <a:r>
              <a:rPr lang="zh-CN" altLang="en-US" dirty="0"/>
              <a:t>和</a:t>
            </a:r>
            <a:r>
              <a:rPr lang="en-US" sz="1800" i="1" dirty="0" err="1"/>
              <a:t>z</a:t>
            </a:r>
            <a:r>
              <a:rPr lang="en-US" sz="2400" i="1" baseline="-15000" dirty="0" err="1"/>
              <a:t>j</a:t>
            </a:r>
            <a:r>
              <a:rPr lang="zh-CN" altLang="en-US" dirty="0"/>
              <a:t>曾做过比较</a:t>
            </a:r>
            <a:r>
              <a:rPr lang="en-US" altLang="zh-CN" dirty="0"/>
              <a:t>.</a:t>
            </a:r>
            <a:endParaRPr lang="en-US" sz="2400" dirty="0"/>
          </a:p>
          <a:p>
            <a:pPr>
              <a:lnSpc>
                <a:spcPct val="150000"/>
              </a:lnSpc>
            </a:pPr>
            <a:r>
              <a:rPr lang="en-US" sz="2000" i="1" dirty="0"/>
              <a:t>       </a:t>
            </a:r>
            <a:r>
              <a:rPr lang="en-US" sz="2000" i="1" dirty="0" err="1"/>
              <a:t>X</a:t>
            </a:r>
            <a:r>
              <a:rPr lang="en-US" sz="2400" i="1" baseline="-15000" dirty="0" err="1"/>
              <a:t>ij</a:t>
            </a:r>
            <a:r>
              <a:rPr lang="en-US" sz="2400" i="1" baseline="-15000" dirty="0"/>
              <a:t> </a:t>
            </a:r>
            <a:r>
              <a:rPr lang="en-US" sz="2000" dirty="0"/>
              <a:t> = 0 otherwise.</a:t>
            </a:r>
          </a:p>
          <a:p>
            <a:r>
              <a:rPr lang="en-US" sz="2000" dirty="0"/>
              <a:t> </a:t>
            </a:r>
          </a:p>
          <a:p>
            <a:r>
              <a:rPr lang="zh-CN" altLang="en-US" sz="2000" dirty="0"/>
              <a:t>很容易看出，任意两个数</a:t>
            </a:r>
            <a:r>
              <a:rPr lang="en-US" sz="2000" dirty="0"/>
              <a:t> </a:t>
            </a:r>
            <a:r>
              <a:rPr lang="en-US" sz="2000" i="1" dirty="0" err="1"/>
              <a:t>z</a:t>
            </a:r>
            <a:r>
              <a:rPr lang="en-US" sz="2400" i="1" baseline="-15000" dirty="0" err="1"/>
              <a:t>i</a:t>
            </a:r>
            <a:r>
              <a:rPr lang="en-US" sz="2000" i="1" dirty="0"/>
              <a:t> </a:t>
            </a:r>
            <a:r>
              <a:rPr lang="zh-CN" altLang="en-US" sz="2000" dirty="0"/>
              <a:t>和</a:t>
            </a:r>
            <a:r>
              <a:rPr lang="en-US" sz="2000" i="1" dirty="0"/>
              <a:t> </a:t>
            </a:r>
            <a:r>
              <a:rPr lang="en-US" sz="2000" i="1" dirty="0" err="1"/>
              <a:t>z</a:t>
            </a:r>
            <a:r>
              <a:rPr lang="en-US" altLang="zh-CN" sz="2400" i="1" baseline="-15000" dirty="0" err="1"/>
              <a:t>j</a:t>
            </a:r>
            <a:r>
              <a:rPr lang="en-US" sz="2000" i="1" dirty="0"/>
              <a:t> </a:t>
            </a:r>
            <a:r>
              <a:rPr lang="zh-CN" altLang="en-US" sz="2000" dirty="0"/>
              <a:t>在</a:t>
            </a:r>
            <a:r>
              <a:rPr lang="en-US" sz="2000" dirty="0"/>
              <a:t>Quicksort</a:t>
            </a:r>
            <a:r>
              <a:rPr lang="zh-CN" altLang="en-US" sz="2000" dirty="0"/>
              <a:t>执行过程中，最多比较一次</a:t>
            </a:r>
            <a:r>
              <a:rPr lang="en-US" sz="2000" dirty="0"/>
              <a:t>. </a:t>
            </a:r>
            <a:r>
              <a:rPr lang="zh-CN" altLang="en-US" sz="2000" dirty="0"/>
              <a:t>因此，总比较次数的均值可以表述如下</a:t>
            </a:r>
            <a:r>
              <a:rPr lang="en-US" sz="2000" dirty="0"/>
              <a:t>:</a:t>
            </a:r>
            <a:endParaRPr lang="en-US" sz="2000" dirty="0">
              <a:latin typeface="Times New Roman" pitchFamily="18" charset="0"/>
              <a:cs typeface="Times New Roman" pitchFamily="18" charset="0"/>
            </a:endParaRPr>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2" name="Rectangle 1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5"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8" name="图片 7">
            <a:extLst>
              <a:ext uri="{FF2B5EF4-FFF2-40B4-BE49-F238E27FC236}">
                <a16:creationId xmlns:a16="http://schemas.microsoft.com/office/drawing/2014/main" id="{3393C05F-32F8-4FCF-AE70-3944144095B0}"/>
              </a:ext>
            </a:extLst>
          </p:cNvPr>
          <p:cNvPicPr>
            <a:picLocks noChangeAspect="1"/>
          </p:cNvPicPr>
          <p:nvPr/>
        </p:nvPicPr>
        <p:blipFill>
          <a:blip r:embed="rId3"/>
          <a:stretch>
            <a:fillRect/>
          </a:stretch>
        </p:blipFill>
        <p:spPr>
          <a:xfrm>
            <a:off x="1600200" y="4619387"/>
            <a:ext cx="4476750" cy="1006175"/>
          </a:xfrm>
          <a:prstGeom prst="rect">
            <a:avLst/>
          </a:prstGeom>
        </p:spPr>
      </p:pic>
      <p:sp>
        <p:nvSpPr>
          <p:cNvPr id="4" name="灯片编号占位符 3">
            <a:extLst>
              <a:ext uri="{FF2B5EF4-FFF2-40B4-BE49-F238E27FC236}">
                <a16:creationId xmlns:a16="http://schemas.microsoft.com/office/drawing/2014/main" id="{EF1F2B1F-5C2C-445E-8BF9-793FE3200CAA}"/>
              </a:ext>
            </a:extLst>
          </p:cNvPr>
          <p:cNvSpPr>
            <a:spLocks noGrp="1"/>
          </p:cNvSpPr>
          <p:nvPr>
            <p:ph type="sldNum" sz="quarter" idx="12"/>
          </p:nvPr>
        </p:nvSpPr>
        <p:spPr/>
        <p:txBody>
          <a:bodyPr/>
          <a:lstStyle/>
          <a:p>
            <a:fld id="{C462427C-90CD-4661-B725-C3D658441D48}" type="slidenum">
              <a:rPr lang="en-US" smtClean="0"/>
              <a:t>34</a:t>
            </a:fld>
            <a:endParaRPr lang="en-US"/>
          </a:p>
        </p:txBody>
      </p:sp>
    </p:spTree>
    <p:extLst>
      <p:ext uri="{BB962C8B-B14F-4D97-AF65-F5344CB8AC3E}">
        <p14:creationId xmlns:p14="http://schemas.microsoft.com/office/powerpoint/2010/main" val="2402173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itle 1">
            <a:extLst>
              <a:ext uri="{FF2B5EF4-FFF2-40B4-BE49-F238E27FC236}">
                <a16:creationId xmlns:a16="http://schemas.microsoft.com/office/drawing/2014/main" id="{F41388FA-FCB6-4BB3-BFA2-EEADE78717DD}"/>
              </a:ext>
            </a:extLst>
          </p:cNvPr>
          <p:cNvSpPr txBox="1">
            <a:spLocks/>
          </p:cNvSpPr>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sz="2400" b="1" kern="0" dirty="0">
                <a:solidFill>
                  <a:sysClr val="windowText" lastClr="000000"/>
                </a:solidFill>
                <a:latin typeface="SimSun" pitchFamily="2" charset="-122"/>
                <a:ea typeface="SimSun" pitchFamily="2" charset="-122"/>
              </a:rPr>
              <a:t>快</a:t>
            </a:r>
            <a:r>
              <a:rPr lang="zh-CN" altLang="en-US" sz="2400" b="1" kern="0" dirty="0">
                <a:solidFill>
                  <a:sysClr val="windowText" lastClr="000000"/>
                </a:solidFill>
                <a:latin typeface="SimSun" pitchFamily="2" charset="-122"/>
                <a:ea typeface="SimSun" pitchFamily="2" charset="-122"/>
              </a:rPr>
              <a:t>速</a:t>
            </a:r>
            <a:r>
              <a:rPr lang="zh-CN" sz="2400" b="1" kern="0" dirty="0">
                <a:solidFill>
                  <a:sysClr val="windowText" lastClr="000000"/>
                </a:solidFill>
                <a:latin typeface="SimSun" pitchFamily="2" charset="-122"/>
                <a:ea typeface="SimSun" pitchFamily="2" charset="-122"/>
              </a:rPr>
              <a:t>排序算法</a:t>
            </a:r>
            <a:r>
              <a:rPr lang="zh-CN" altLang="en-US" sz="2400" b="1" dirty="0">
                <a:solidFill>
                  <a:srgbClr val="0000FF"/>
                </a:solidFill>
                <a:latin typeface="宋体" panose="02010600030101010101" pitchFamily="2" charset="-122"/>
                <a:ea typeface="宋体" panose="02010600030101010101" pitchFamily="2" charset="-122"/>
              </a:rPr>
              <a:t>平均</a:t>
            </a:r>
            <a:r>
              <a:rPr lang="zh-CN" sz="2400" b="1" kern="0" dirty="0">
                <a:solidFill>
                  <a:sysClr val="windowText" lastClr="000000"/>
                </a:solidFill>
                <a:latin typeface="SimSun" pitchFamily="2" charset="-122"/>
                <a:ea typeface="SimSun" pitchFamily="2" charset="-122"/>
              </a:rPr>
              <a:t>情况复杂度</a:t>
            </a:r>
            <a:br>
              <a:rPr lang="en-US" sz="2400" b="1" kern="0" dirty="0">
                <a:solidFill>
                  <a:sysClr val="windowText" lastClr="000000"/>
                </a:solidFill>
                <a:latin typeface="SimSun" pitchFamily="2" charset="-122"/>
                <a:ea typeface="SimSun" pitchFamily="2" charset="-122"/>
              </a:rPr>
            </a:br>
            <a:r>
              <a:rPr lang="en-US" sz="1200" kern="0" dirty="0">
                <a:solidFill>
                  <a:sysClr val="windowText" lastClr="000000"/>
                </a:solidFill>
              </a:rPr>
              <a:t> </a:t>
            </a:r>
            <a:endParaRPr lang="en-US" kern="0" dirty="0">
              <a:solidFill>
                <a:sysClr val="windowText" lastClr="000000"/>
              </a:solidFill>
            </a:endParaRPr>
          </a:p>
        </p:txBody>
      </p:sp>
      <p:pic>
        <p:nvPicPr>
          <p:cNvPr id="34" name="图片 33">
            <a:extLst>
              <a:ext uri="{FF2B5EF4-FFF2-40B4-BE49-F238E27FC236}">
                <a16:creationId xmlns:a16="http://schemas.microsoft.com/office/drawing/2014/main" id="{6568CCBF-3AEE-457B-988E-720D35060203}"/>
              </a:ext>
            </a:extLst>
          </p:cNvPr>
          <p:cNvPicPr>
            <a:picLocks noChangeAspect="1"/>
          </p:cNvPicPr>
          <p:nvPr/>
        </p:nvPicPr>
        <p:blipFill>
          <a:blip r:embed="rId2"/>
          <a:stretch>
            <a:fillRect/>
          </a:stretch>
        </p:blipFill>
        <p:spPr>
          <a:xfrm>
            <a:off x="876300" y="905759"/>
            <a:ext cx="7391400" cy="2909947"/>
          </a:xfrm>
          <a:prstGeom prst="rect">
            <a:avLst/>
          </a:prstGeom>
        </p:spPr>
      </p:pic>
      <p:sp>
        <p:nvSpPr>
          <p:cNvPr id="3" name="灯片编号占位符 2">
            <a:extLst>
              <a:ext uri="{FF2B5EF4-FFF2-40B4-BE49-F238E27FC236}">
                <a16:creationId xmlns:a16="http://schemas.microsoft.com/office/drawing/2014/main" id="{9AB8BBAA-7665-4D18-A2D7-EDA9909F8F2A}"/>
              </a:ext>
            </a:extLst>
          </p:cNvPr>
          <p:cNvSpPr>
            <a:spLocks noGrp="1"/>
          </p:cNvSpPr>
          <p:nvPr>
            <p:ph type="sldNum" sz="quarter" idx="12"/>
          </p:nvPr>
        </p:nvSpPr>
        <p:spPr/>
        <p:txBody>
          <a:bodyPr/>
          <a:lstStyle/>
          <a:p>
            <a:fld id="{C462427C-90CD-4661-B725-C3D658441D48}" type="slidenum">
              <a:rPr lang="en-US" smtClean="0"/>
              <a:t>35</a:t>
            </a:fld>
            <a:endParaRPr lang="en-US"/>
          </a:p>
        </p:txBody>
      </p:sp>
    </p:spTree>
    <p:extLst>
      <p:ext uri="{BB962C8B-B14F-4D97-AF65-F5344CB8AC3E}">
        <p14:creationId xmlns:p14="http://schemas.microsoft.com/office/powerpoint/2010/main" val="2149297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a:extLst>
              <a:ext uri="{FF2B5EF4-FFF2-40B4-BE49-F238E27FC236}">
                <a16:creationId xmlns:a16="http://schemas.microsoft.com/office/drawing/2014/main" id="{152BFBB8-006A-4446-91BA-E036F018BD58}"/>
              </a:ext>
            </a:extLst>
          </p:cNvPr>
          <p:cNvPicPr>
            <a:picLocks noChangeAspect="1"/>
          </p:cNvPicPr>
          <p:nvPr/>
        </p:nvPicPr>
        <p:blipFill>
          <a:blip r:embed="rId4"/>
          <a:stretch>
            <a:fillRect/>
          </a:stretch>
        </p:blipFill>
        <p:spPr>
          <a:xfrm>
            <a:off x="457200" y="707225"/>
            <a:ext cx="4876800" cy="697653"/>
          </a:xfrm>
          <a:prstGeom prst="rect">
            <a:avLst/>
          </a:prstGeom>
        </p:spPr>
      </p:pic>
      <p:sp>
        <p:nvSpPr>
          <p:cNvPr id="32" name="Title 1">
            <a:extLst>
              <a:ext uri="{FF2B5EF4-FFF2-40B4-BE49-F238E27FC236}">
                <a16:creationId xmlns:a16="http://schemas.microsoft.com/office/drawing/2014/main" id="{F41388FA-FCB6-4BB3-BFA2-EEADE78717DD}"/>
              </a:ext>
            </a:extLst>
          </p:cNvPr>
          <p:cNvSpPr txBox="1">
            <a:spLocks/>
          </p:cNvSpPr>
          <p:nvPr/>
        </p:nvSpPr>
        <p:spPr>
          <a:xfrm>
            <a:off x="457200" y="274638"/>
            <a:ext cx="8229600" cy="715962"/>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2"/>
            <a:r>
              <a:rPr lang="zh-CN" sz="2400" b="1" kern="0" dirty="0">
                <a:solidFill>
                  <a:sysClr val="windowText" lastClr="000000"/>
                </a:solidFill>
                <a:latin typeface="SimSun" pitchFamily="2" charset="-122"/>
                <a:ea typeface="SimSun" pitchFamily="2" charset="-122"/>
              </a:rPr>
              <a:t>快</a:t>
            </a:r>
            <a:r>
              <a:rPr lang="zh-CN" altLang="en-US" sz="2400" b="1" kern="0" dirty="0">
                <a:solidFill>
                  <a:sysClr val="windowText" lastClr="000000"/>
                </a:solidFill>
                <a:latin typeface="SimSun" pitchFamily="2" charset="-122"/>
                <a:ea typeface="SimSun" pitchFamily="2" charset="-122"/>
              </a:rPr>
              <a:t>速</a:t>
            </a:r>
            <a:r>
              <a:rPr lang="zh-CN" sz="2400" b="1" kern="0" dirty="0">
                <a:solidFill>
                  <a:sysClr val="windowText" lastClr="000000"/>
                </a:solidFill>
                <a:latin typeface="SimSun" pitchFamily="2" charset="-122"/>
                <a:ea typeface="SimSun" pitchFamily="2" charset="-122"/>
              </a:rPr>
              <a:t>排序算法</a:t>
            </a:r>
            <a:r>
              <a:rPr lang="zh-CN" altLang="en-US" sz="2400" dirty="0">
                <a:solidFill>
                  <a:srgbClr val="0000FF"/>
                </a:solidFill>
                <a:latin typeface="宋体" panose="02010600030101010101" pitchFamily="2" charset="-122"/>
                <a:ea typeface="宋体" panose="02010600030101010101" pitchFamily="2" charset="-122"/>
              </a:rPr>
              <a:t>平均</a:t>
            </a:r>
            <a:r>
              <a:rPr lang="zh-CN" sz="2400" b="1" kern="0" dirty="0">
                <a:solidFill>
                  <a:sysClr val="windowText" lastClr="000000"/>
                </a:solidFill>
                <a:latin typeface="SimSun" pitchFamily="2" charset="-122"/>
                <a:ea typeface="SimSun" pitchFamily="2" charset="-122"/>
              </a:rPr>
              <a:t>情况复杂度</a:t>
            </a:r>
            <a:br>
              <a:rPr lang="en-US" sz="2400" b="1" kern="0" dirty="0">
                <a:solidFill>
                  <a:sysClr val="windowText" lastClr="000000"/>
                </a:solidFill>
                <a:latin typeface="SimSun" pitchFamily="2" charset="-122"/>
                <a:ea typeface="SimSun" pitchFamily="2" charset="-122"/>
              </a:rPr>
            </a:br>
            <a:r>
              <a:rPr lang="en-US" sz="1200" kern="0" dirty="0">
                <a:solidFill>
                  <a:sysClr val="windowText" lastClr="000000"/>
                </a:solidFill>
              </a:rPr>
              <a:t> </a:t>
            </a:r>
            <a:endParaRPr lang="en-US" kern="0" dirty="0">
              <a:solidFill>
                <a:sysClr val="windowText" lastClr="000000"/>
              </a:solidFill>
            </a:endParaRPr>
          </a:p>
        </p:txBody>
      </p:sp>
      <p:sp>
        <p:nvSpPr>
          <p:cNvPr id="3" name="Rectangle 2">
            <a:extLst>
              <a:ext uri="{FF2B5EF4-FFF2-40B4-BE49-F238E27FC236}">
                <a16:creationId xmlns:a16="http://schemas.microsoft.com/office/drawing/2014/main" id="{F09ECDED-C6A4-4FAB-9C34-3C4E188282FC}"/>
              </a:ext>
            </a:extLst>
          </p:cNvPr>
          <p:cNvSpPr>
            <a:spLocks noChangeArrowheads="1"/>
          </p:cNvSpPr>
          <p:nvPr/>
        </p:nvSpPr>
        <p:spPr bwMode="auto">
          <a:xfrm>
            <a:off x="28074" y="1335615"/>
            <a:ext cx="8397171" cy="2010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indent="455613"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altLang="zh-CN" dirty="0"/>
              <a:t>Z</a:t>
            </a:r>
            <a:r>
              <a:rPr lang="en-US" altLang="zh-CN" sz="2800" i="1" baseline="-15000" dirty="0"/>
              <a:t>ij</a:t>
            </a:r>
            <a:r>
              <a:rPr lang="en-US" altLang="zh-CN" dirty="0"/>
              <a:t> </a:t>
            </a:r>
            <a:r>
              <a:rPr lang="zh-CN" altLang="en-US" dirty="0"/>
              <a:t>中</a:t>
            </a:r>
            <a:r>
              <a:rPr lang="zh-CN" altLang="en-US" dirty="0">
                <a:highlight>
                  <a:srgbClr val="FFFF00"/>
                </a:highlight>
              </a:rPr>
              <a:t>每个元素</a:t>
            </a:r>
            <a:r>
              <a:rPr lang="zh-CN" altLang="en-US" dirty="0"/>
              <a:t>在</a:t>
            </a:r>
            <a:r>
              <a:rPr lang="en-US" altLang="zh-CN" dirty="0">
                <a:latin typeface="Times New Roman" panose="02020603050405020304" pitchFamily="18" charset="0"/>
                <a:cs typeface="Times New Roman" panose="02020603050405020304" pitchFamily="18" charset="0"/>
              </a:rPr>
              <a:t>Quicksort</a:t>
            </a:r>
            <a:r>
              <a:rPr lang="zh-CN" altLang="en-US" dirty="0">
                <a:latin typeface="Times New Roman" panose="02020603050405020304" pitchFamily="18" charset="0"/>
                <a:cs typeface="Times New Roman" panose="02020603050405020304" pitchFamily="18" charset="0"/>
              </a:rPr>
              <a:t>排序过程中，都必然会在某阶段被选为主元元素。</a:t>
            </a:r>
            <a:endParaRPr lang="en-US" altLang="zh-CN" dirty="0">
              <a:latin typeface="Times New Roman" panose="02020603050405020304" pitchFamily="18" charset="0"/>
              <a:cs typeface="Times New Roman" panose="02020603050405020304" pitchFamily="18" charset="0"/>
            </a:endParaRPr>
          </a:p>
          <a:p>
            <a:pPr lvl="0"/>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但是，在这一过程中，谁最先被选为主元元素决定了</a:t>
            </a:r>
            <a:r>
              <a:rPr kumimoji="0" lang="en-US" altLang="zh-CN" sz="1800" b="0"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a:t>
            </a:r>
            <a:r>
              <a:rPr kumimoji="0" lang="en-US" altLang="zh-CN" sz="3200" b="0" i="1" u="none" strike="noStrike" cap="none" normalizeH="0" baseline="-2500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是否会与</a:t>
            </a:r>
            <a:r>
              <a:rPr lang="en-US" altLang="zh-CN"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ea typeface="宋体" panose="02010600030101010101" pitchFamily="2" charset="-122"/>
                <a:cs typeface="Times New Roman" panose="02020603050405020304" pitchFamily="18" charset="0"/>
              </a:rPr>
              <a:t>j</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相比较。</a:t>
            </a:r>
            <a:endPar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lvl="0"/>
            <a:endParaRPr kumimoji="0" lang="en-US" altLang="zh-CN" sz="400" b="0" i="0" u="none" strike="noStrike" cap="none" normalizeH="0" baseline="0" dirty="0">
              <a:ln>
                <a:noFill/>
              </a:ln>
              <a:solidFill>
                <a:schemeClr val="tx1"/>
              </a:solidFill>
              <a:effectLst/>
            </a:endParaRPr>
          </a:p>
          <a:p>
            <a:pPr lvl="0"/>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具体来说，如果</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cs typeface="Times New Roman" panose="02020603050405020304" pitchFamily="18" charset="0"/>
              </a:rPr>
              <a:t>i</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en-US" altLang="zh-CN" sz="3200" i="1" baseline="-25000" dirty="0">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是第一个被选为主元元素</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则</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cs typeface="Times New Roman" panose="02020603050405020304" pitchFamily="18" charset="0"/>
              </a:rPr>
              <a:t>i</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一定会与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ea typeface="宋体" panose="02010600030101010101" pitchFamily="2" charset="-122"/>
                <a:cs typeface="Times New Roman" panose="02020603050405020304" pitchFamily="18" charset="0"/>
              </a:rPr>
              <a:t>j</a:t>
            </a:r>
            <a:r>
              <a:rPr kumimoji="0" lang="en-US" altLang="zh-CN" sz="18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进行比较</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p>
          <a:p>
            <a:pPr lvl="0"/>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否则，</a:t>
            </a:r>
            <a:r>
              <a:rPr lang="en-US" altLang="zh-CN" dirty="0">
                <a:latin typeface="Times New Roman" panose="02020603050405020304" pitchFamily="18" charset="0"/>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cs typeface="Times New Roman" panose="02020603050405020304" pitchFamily="18" charset="0"/>
              </a:rPr>
              <a:t>i</a:t>
            </a:r>
            <a:r>
              <a:rPr kumimoji="0" lang="en-US" altLang="zh-CN" sz="18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i="1" dirty="0" err="1">
                <a:latin typeface="Times New Roman" panose="02020603050405020304" pitchFamily="18" charset="0"/>
                <a:cs typeface="Times New Roman" panose="02020603050405020304" pitchFamily="18" charset="0"/>
              </a:rPr>
              <a:t>z</a:t>
            </a:r>
            <a:r>
              <a:rPr lang="en-US" altLang="zh-CN" sz="3200" i="1" baseline="-25000" dirty="0" err="1">
                <a:latin typeface="Times New Roman" panose="02020603050405020304" pitchFamily="18" charset="0"/>
                <a:ea typeface="宋体" panose="02010600030101010101" pitchFamily="2" charset="-122"/>
                <a:cs typeface="Times New Roman" panose="02020603050405020304" pitchFamily="18" charset="0"/>
              </a:rPr>
              <a:t>j</a:t>
            </a:r>
            <a:r>
              <a:rPr lang="zh-CN" altLang="en-US" dirty="0">
                <a:latin typeface="Times New Roman" panose="02020603050405020304" pitchFamily="18" charset="0"/>
                <a:ea typeface="宋体" panose="02010600030101010101" pitchFamily="2" charset="-122"/>
                <a:cs typeface="Times New Roman" panose="02020603050405020304" pitchFamily="18" charset="0"/>
              </a:rPr>
              <a:t>决不可能在后续进程中被比较</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因此，我们有</a:t>
            </a:r>
            <a:endParaRPr kumimoji="0" lang="en-US" altLang="zh-CN" sz="400" b="0" i="0" u="none" strike="noStrike" cap="none" normalizeH="0" baseline="0" dirty="0">
              <a:ln>
                <a:noFill/>
              </a:ln>
              <a:solidFill>
                <a:schemeClr val="tx1"/>
              </a:solidFill>
              <a:effectLst/>
            </a:endParaRPr>
          </a:p>
          <a:p>
            <a:pPr marL="0" marR="0" lvl="0" indent="455613"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dirty="0">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endParaRPr>
          </a:p>
          <a:p>
            <a:pPr lvl="0"/>
            <a:r>
              <a:rPr kumimoji="0" lang="en-US" altLang="zh-CN" sz="1800" b="0" i="1" u="none" strike="noStrike" cap="none" normalizeH="0" baseline="0" dirty="0" err="1">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P</a:t>
            </a:r>
            <a:r>
              <a:rPr kumimoji="0" lang="en-US" altLang="zh-CN" sz="2400" b="0" i="1" u="none" strike="noStrike" cap="none" normalizeH="0" baseline="-15000" dirty="0" err="1">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0" dirty="0">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sz="2800" i="1" baseline="-25000" dirty="0" err="1">
                <a:latin typeface="Times New Roman" panose="02020603050405020304" pitchFamily="18" charset="0"/>
                <a:cs typeface="Times New Roman" panose="02020603050405020304" pitchFamily="18" charset="0"/>
              </a:rPr>
              <a:t>i</a:t>
            </a:r>
            <a:r>
              <a:rPr kumimoji="0" lang="en-US" altLang="zh-CN" sz="18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 compared with </a:t>
            </a:r>
            <a:r>
              <a:rPr kumimoji="0" lang="en-US" altLang="zh-CN" sz="18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800" i="1" baseline="-15000" dirty="0" err="1">
                <a:latin typeface="Times New Roman" panose="02020603050405020304" pitchFamily="18" charset="0"/>
                <a:cs typeface="Times New Roman" panose="02020603050405020304" pitchFamily="18" charset="0"/>
              </a:rPr>
              <a:t>j</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1" u="none" strike="noStrike" cap="none" normalizeH="0" baseline="0" dirty="0" err="1">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P</a:t>
            </a:r>
            <a:r>
              <a:rPr kumimoji="0" lang="en-US" altLang="zh-CN" sz="2400" b="0" i="1" u="none" strike="noStrike" cap="none" normalizeH="0" baseline="-15000" dirty="0" err="1">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r</a:t>
            </a:r>
            <a:r>
              <a:rPr kumimoji="0" lang="en-US" altLang="zh-CN" sz="1800" b="0" i="0" u="none" strike="noStrike" cap="none" normalizeH="0" baseline="0" dirty="0">
                <a:ln>
                  <a:noFill/>
                </a:ln>
                <a:solidFill>
                  <a:schemeClr val="tx1"/>
                </a:solidFill>
                <a:effectLst/>
                <a:latin typeface="New York" panose="02020502060305060204" pitchFamily="18" charset="0"/>
                <a:ea typeface="宋体" panose="02010600030101010101" pitchFamily="2" charset="-122"/>
                <a:cs typeface="Times New Roman" panose="02020603050405020304" pitchFamily="18" charset="0"/>
              </a:rPr>
              <a:t>[</a:t>
            </a:r>
            <a:r>
              <a:rPr lang="en-US" altLang="zh-CN" i="1" dirty="0" err="1">
                <a:latin typeface="Times New Roman" panose="02020603050405020304" pitchFamily="18" charset="0"/>
                <a:cs typeface="Times New Roman" panose="02020603050405020304" pitchFamily="18" charset="0"/>
              </a:rPr>
              <a:t>z</a:t>
            </a:r>
            <a:r>
              <a:rPr lang="en-US" altLang="zh-CN" sz="2800" i="1" baseline="-25000" dirty="0" err="1">
                <a:latin typeface="Times New Roman" panose="02020603050405020304" pitchFamily="18" charset="0"/>
                <a:cs typeface="Times New Roman" panose="02020603050405020304" pitchFamily="18" charset="0"/>
              </a:rPr>
              <a:t>i</a:t>
            </a:r>
            <a:r>
              <a:rPr kumimoji="0" lang="en-US" altLang="zh-CN" sz="18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or</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800" b="0" i="1"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z</a:t>
            </a:r>
            <a:r>
              <a:rPr lang="en-US" altLang="zh-CN" sz="2800" i="1" baseline="-1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是</a:t>
            </a:r>
            <a:r>
              <a:rPr lang="en-US" altLang="zh-CN" sz="2000" i="1" dirty="0">
                <a:latin typeface="Times New Roman" panose="02020603050405020304" pitchFamily="18" charset="0"/>
                <a:cs typeface="Times New Roman" panose="02020603050405020304" pitchFamily="18" charset="0"/>
              </a:rPr>
              <a:t>Z</a:t>
            </a:r>
            <a:r>
              <a:rPr lang="en-US" altLang="zh-CN" sz="2800" i="1" baseline="-25000" dirty="0">
                <a:latin typeface="Times New Roman" panose="02020603050405020304" pitchFamily="18" charset="0"/>
                <a:cs typeface="Times New Roman" panose="02020603050405020304" pitchFamily="18" charset="0"/>
              </a:rPr>
              <a:t>ij</a:t>
            </a:r>
            <a:r>
              <a:rPr lang="zh-CN" altLang="en-US" dirty="0">
                <a:latin typeface="Times New Roman" panose="02020603050405020304" pitchFamily="18" charset="0"/>
                <a:cs typeface="Times New Roman" panose="02020603050405020304" pitchFamily="18" charset="0"/>
              </a:rPr>
              <a:t>中第一个选出的主元元素</a:t>
            </a:r>
            <a:r>
              <a:rPr kumimoji="0" lang="en-US" altLang="zh-CN" b="0" i="0" u="none" strike="noStrike" cap="none" normalizeH="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en-US" altLang="zh-CN" sz="1800" b="0" i="0" u="none" strike="noStrike" cap="none" normalizeH="0" baseline="0" dirty="0">
              <a:ln>
                <a:noFill/>
              </a:ln>
              <a:solidFill>
                <a:schemeClr val="tx1"/>
              </a:solidFill>
              <a:effectLst/>
              <a:latin typeface="Arial" panose="020B0604020202020204" pitchFamily="34" charset="0"/>
            </a:endParaRPr>
          </a:p>
        </p:txBody>
      </p:sp>
      <p:graphicFrame>
        <p:nvGraphicFramePr>
          <p:cNvPr id="4" name="对象 3">
            <a:extLst>
              <a:ext uri="{FF2B5EF4-FFF2-40B4-BE49-F238E27FC236}">
                <a16:creationId xmlns:a16="http://schemas.microsoft.com/office/drawing/2014/main" id="{F0CC2C21-2331-4585-8060-BAD80147CD1A}"/>
              </a:ext>
            </a:extLst>
          </p:cNvPr>
          <p:cNvGraphicFramePr>
            <a:graphicFrameLocks noChangeAspect="1"/>
          </p:cNvGraphicFramePr>
          <p:nvPr>
            <p:extLst>
              <p:ext uri="{D42A27DB-BD31-4B8C-83A1-F6EECF244321}">
                <p14:modId xmlns:p14="http://schemas.microsoft.com/office/powerpoint/2010/main" val="188395321"/>
              </p:ext>
            </p:extLst>
          </p:nvPr>
        </p:nvGraphicFramePr>
        <p:xfrm>
          <a:off x="7543800" y="2841776"/>
          <a:ext cx="750888" cy="598488"/>
        </p:xfrm>
        <a:graphic>
          <a:graphicData uri="http://schemas.openxmlformats.org/presentationml/2006/ole">
            <mc:AlternateContent xmlns:mc="http://schemas.openxmlformats.org/markup-compatibility/2006">
              <mc:Choice xmlns:v="urn:schemas-microsoft-com:vml" Requires="v">
                <p:oleObj spid="_x0000_s7183" r:id="rId5" imgW="749300" imgH="596900" progId="Equation.3">
                  <p:embed/>
                </p:oleObj>
              </mc:Choice>
              <mc:Fallback>
                <p:oleObj r:id="rId5" imgW="749300" imgH="596900" progId="Equation.3">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2841776"/>
                        <a:ext cx="750888" cy="598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2" name="图片 21">
            <a:extLst>
              <a:ext uri="{FF2B5EF4-FFF2-40B4-BE49-F238E27FC236}">
                <a16:creationId xmlns:a16="http://schemas.microsoft.com/office/drawing/2014/main" id="{310673A4-FDFF-4B15-95AF-CCA092F9F9A3}"/>
              </a:ext>
            </a:extLst>
          </p:cNvPr>
          <p:cNvPicPr>
            <a:picLocks noChangeAspect="1"/>
          </p:cNvPicPr>
          <p:nvPr/>
        </p:nvPicPr>
        <p:blipFill>
          <a:blip r:embed="rId7"/>
          <a:stretch>
            <a:fillRect/>
          </a:stretch>
        </p:blipFill>
        <p:spPr>
          <a:xfrm>
            <a:off x="457200" y="3408509"/>
            <a:ext cx="4876800" cy="3247588"/>
          </a:xfrm>
          <a:prstGeom prst="rect">
            <a:avLst/>
          </a:prstGeom>
        </p:spPr>
      </p:pic>
      <p:sp>
        <p:nvSpPr>
          <p:cNvPr id="5" name="灯片编号占位符 4">
            <a:extLst>
              <a:ext uri="{FF2B5EF4-FFF2-40B4-BE49-F238E27FC236}">
                <a16:creationId xmlns:a16="http://schemas.microsoft.com/office/drawing/2014/main" id="{D59AA3BC-700E-45B3-BFDB-595FC1C7D430}"/>
              </a:ext>
            </a:extLst>
          </p:cNvPr>
          <p:cNvSpPr>
            <a:spLocks noGrp="1"/>
          </p:cNvSpPr>
          <p:nvPr>
            <p:ph type="sldNum" sz="quarter" idx="12"/>
          </p:nvPr>
        </p:nvSpPr>
        <p:spPr/>
        <p:txBody>
          <a:bodyPr/>
          <a:lstStyle/>
          <a:p>
            <a:fld id="{C462427C-90CD-4661-B725-C3D658441D48}" type="slidenum">
              <a:rPr lang="en-US" smtClean="0"/>
              <a:t>36</a:t>
            </a:fld>
            <a:endParaRPr lang="en-US"/>
          </a:p>
        </p:txBody>
      </p:sp>
      <p:sp>
        <p:nvSpPr>
          <p:cNvPr id="2" name="文本框 1">
            <a:extLst>
              <a:ext uri="{FF2B5EF4-FFF2-40B4-BE49-F238E27FC236}">
                <a16:creationId xmlns:a16="http://schemas.microsoft.com/office/drawing/2014/main" id="{62B316B9-B2EA-1540-0F24-677D406E473C}"/>
              </a:ext>
            </a:extLst>
          </p:cNvPr>
          <p:cNvSpPr txBox="1"/>
          <p:nvPr/>
        </p:nvSpPr>
        <p:spPr>
          <a:xfrm>
            <a:off x="5314950" y="285960"/>
            <a:ext cx="2954655" cy="369332"/>
          </a:xfrm>
          <a:prstGeom prst="rect">
            <a:avLst/>
          </a:prstGeom>
          <a:solidFill>
            <a:srgbClr val="FFC000">
              <a:alpha val="47000"/>
            </a:srgbClr>
          </a:solidFill>
          <a:ln w="22225">
            <a:solidFill>
              <a:schemeClr val="tx1"/>
            </a:solidFill>
          </a:ln>
        </p:spPr>
        <p:txBody>
          <a:bodyPr wrap="none" rtlCol="0">
            <a:spAutoFit/>
          </a:bodyPr>
          <a:lstStyle/>
          <a:p>
            <a:r>
              <a:rPr lang="zh-CN" altLang="en-US" dirty="0">
                <a:latin typeface="Times" panose="02020603050405020304" pitchFamily="18" charset="0"/>
              </a:rPr>
              <a:t>已经排好的序列的一个片段</a:t>
            </a:r>
            <a:endParaRPr lang="en-US" altLang="zh-CN" dirty="0">
              <a:latin typeface="Times" panose="02020603050405020304" pitchFamily="18" charset="0"/>
            </a:endParaRPr>
          </a:p>
        </p:txBody>
      </p:sp>
      <p:cxnSp>
        <p:nvCxnSpPr>
          <p:cNvPr id="7" name="直接箭头连接符 6">
            <a:extLst>
              <a:ext uri="{FF2B5EF4-FFF2-40B4-BE49-F238E27FC236}">
                <a16:creationId xmlns:a16="http://schemas.microsoft.com/office/drawing/2014/main" id="{91FF667D-D33F-CDAE-46FE-5487EF57AE3B}"/>
              </a:ext>
            </a:extLst>
          </p:cNvPr>
          <p:cNvCxnSpPr/>
          <p:nvPr/>
        </p:nvCxnSpPr>
        <p:spPr>
          <a:xfrm flipH="1">
            <a:off x="4800600" y="685800"/>
            <a:ext cx="838200" cy="283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16" name="组合 15">
            <a:extLst>
              <a:ext uri="{FF2B5EF4-FFF2-40B4-BE49-F238E27FC236}">
                <a16:creationId xmlns:a16="http://schemas.microsoft.com/office/drawing/2014/main" id="{74EBB07E-ACB6-5EDC-B571-687B83E22E17}"/>
              </a:ext>
            </a:extLst>
          </p:cNvPr>
          <p:cNvGrpSpPr/>
          <p:nvPr/>
        </p:nvGrpSpPr>
        <p:grpSpPr>
          <a:xfrm>
            <a:off x="5314950" y="4343399"/>
            <a:ext cx="3614413" cy="2374785"/>
            <a:chOff x="5314950" y="4343399"/>
            <a:chExt cx="3614413" cy="2374785"/>
          </a:xfrm>
        </p:grpSpPr>
        <p:grpSp>
          <p:nvGrpSpPr>
            <p:cNvPr id="13" name="组合 12">
              <a:extLst>
                <a:ext uri="{FF2B5EF4-FFF2-40B4-BE49-F238E27FC236}">
                  <a16:creationId xmlns:a16="http://schemas.microsoft.com/office/drawing/2014/main" id="{49259BC1-B610-B3E7-212E-DE51F273394C}"/>
                </a:ext>
              </a:extLst>
            </p:cNvPr>
            <p:cNvGrpSpPr/>
            <p:nvPr/>
          </p:nvGrpSpPr>
          <p:grpSpPr>
            <a:xfrm>
              <a:off x="5314950" y="4343399"/>
              <a:ext cx="3614413" cy="1540053"/>
              <a:chOff x="4953000" y="1143000"/>
              <a:chExt cx="4142726" cy="1825081"/>
            </a:xfrm>
          </p:grpSpPr>
          <p:pic>
            <p:nvPicPr>
              <p:cNvPr id="14" name="图片 13">
                <a:extLst>
                  <a:ext uri="{FF2B5EF4-FFF2-40B4-BE49-F238E27FC236}">
                    <a16:creationId xmlns:a16="http://schemas.microsoft.com/office/drawing/2014/main" id="{12155A5B-2D83-978A-0109-AE13A6E34905}"/>
                  </a:ext>
                </a:extLst>
              </p:cNvPr>
              <p:cNvPicPr>
                <a:picLocks noChangeAspect="1"/>
              </p:cNvPicPr>
              <p:nvPr/>
            </p:nvPicPr>
            <p:blipFill>
              <a:blip r:embed="rId8"/>
              <a:stretch>
                <a:fillRect/>
              </a:stretch>
            </p:blipFill>
            <p:spPr>
              <a:xfrm>
                <a:off x="4953000" y="1143000"/>
                <a:ext cx="4142726" cy="1825081"/>
              </a:xfrm>
              <a:prstGeom prst="rect">
                <a:avLst/>
              </a:prstGeom>
            </p:spPr>
          </p:pic>
          <p:pic>
            <p:nvPicPr>
              <p:cNvPr id="15" name="图片 14">
                <a:extLst>
                  <a:ext uri="{FF2B5EF4-FFF2-40B4-BE49-F238E27FC236}">
                    <a16:creationId xmlns:a16="http://schemas.microsoft.com/office/drawing/2014/main" id="{C5D80D8B-17FF-F8C9-6F70-05FB91DF08BC}"/>
                  </a:ext>
                </a:extLst>
              </p:cNvPr>
              <p:cNvPicPr>
                <a:picLocks noChangeAspect="1"/>
              </p:cNvPicPr>
              <p:nvPr/>
            </p:nvPicPr>
            <p:blipFill>
              <a:blip r:embed="rId9"/>
              <a:stretch>
                <a:fillRect/>
              </a:stretch>
            </p:blipFill>
            <p:spPr>
              <a:xfrm>
                <a:off x="5169488" y="2133600"/>
                <a:ext cx="533400" cy="533400"/>
              </a:xfrm>
              <a:prstGeom prst="rect">
                <a:avLst/>
              </a:prstGeom>
            </p:spPr>
          </p:pic>
        </p:grpSp>
        <p:pic>
          <p:nvPicPr>
            <p:cNvPr id="12" name="图片 11">
              <a:extLst>
                <a:ext uri="{FF2B5EF4-FFF2-40B4-BE49-F238E27FC236}">
                  <a16:creationId xmlns:a16="http://schemas.microsoft.com/office/drawing/2014/main" id="{4A13A1E5-DF25-7C93-0C13-33D3D4447E2D}"/>
                </a:ext>
              </a:extLst>
            </p:cNvPr>
            <p:cNvPicPr>
              <a:picLocks noChangeAspect="1"/>
            </p:cNvPicPr>
            <p:nvPr/>
          </p:nvPicPr>
          <p:blipFill>
            <a:blip r:embed="rId10"/>
            <a:stretch>
              <a:fillRect/>
            </a:stretch>
          </p:blipFill>
          <p:spPr>
            <a:xfrm>
              <a:off x="5334000" y="5886744"/>
              <a:ext cx="3514725" cy="831440"/>
            </a:xfrm>
            <a:prstGeom prst="rect">
              <a:avLst/>
            </a:prstGeom>
          </p:spPr>
        </p:pic>
      </p:grpSp>
    </p:spTree>
    <p:extLst>
      <p:ext uri="{BB962C8B-B14F-4D97-AF65-F5344CB8AC3E}">
        <p14:creationId xmlns:p14="http://schemas.microsoft.com/office/powerpoint/2010/main" val="356129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快速排序的优缺点</a:t>
            </a:r>
            <a:endParaRPr lang="en-US" sz="2800" dirty="0"/>
          </a:p>
        </p:txBody>
      </p:sp>
      <p:sp>
        <p:nvSpPr>
          <p:cNvPr id="5" name="TextBox 4"/>
          <p:cNvSpPr txBox="1"/>
          <p:nvPr/>
        </p:nvSpPr>
        <p:spPr>
          <a:xfrm>
            <a:off x="838200" y="1143000"/>
            <a:ext cx="7848600" cy="3489866"/>
          </a:xfrm>
          <a:prstGeom prst="rect">
            <a:avLst/>
          </a:prstGeom>
          <a:noFill/>
        </p:spPr>
        <p:txBody>
          <a:bodyPr wrap="square" rtlCol="0">
            <a:spAutoFit/>
          </a:bodyPr>
          <a:lstStyle/>
          <a:p>
            <a:pPr marL="285750" indent="-285750">
              <a:buFont typeface="Symbol" pitchFamily="18" charset="2"/>
              <a:buChar char="·"/>
            </a:pPr>
            <a:r>
              <a:rPr lang="zh-CN" altLang="en-US" b="1" dirty="0">
                <a:solidFill>
                  <a:srgbClr val="FF0000"/>
                </a:solidFill>
                <a:latin typeface="SimSun" pitchFamily="2" charset="-122"/>
                <a:ea typeface="SimSun" pitchFamily="2" charset="-122"/>
                <a:sym typeface="Symbol"/>
              </a:rPr>
              <a:t>优点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lvl="1">
              <a:lnSpc>
                <a:spcPct val="150000"/>
              </a:lnSpc>
              <a:spcBef>
                <a:spcPts val="600"/>
              </a:spcBef>
            </a:pPr>
            <a:r>
              <a:rPr lang="en-US" altLang="zh-CN" dirty="0">
                <a:latin typeface="SimSun" pitchFamily="2" charset="-122"/>
                <a:ea typeface="SimSun" pitchFamily="2" charset="-122"/>
                <a:sym typeface="Symbol"/>
              </a:rPr>
              <a:t>1</a:t>
            </a:r>
            <a:r>
              <a:rPr lang="zh-CN" altLang="en-US" dirty="0">
                <a:latin typeface="SimSun" pitchFamily="2" charset="-122"/>
                <a:ea typeface="SimSun" pitchFamily="2" charset="-122"/>
                <a:sym typeface="Symbol"/>
              </a:rPr>
              <a:t>）原地排序</a:t>
            </a:r>
            <a:r>
              <a:rPr lang="en-US" altLang="zh-CN" dirty="0">
                <a:latin typeface="SimSun" pitchFamily="2" charset="-122"/>
                <a:ea typeface="SimSun" pitchFamily="2" charset="-122"/>
                <a:sym typeface="Symbol"/>
              </a:rPr>
              <a:t>.</a:t>
            </a:r>
          </a:p>
          <a:p>
            <a:pPr lvl="1">
              <a:lnSpc>
                <a:spcPct val="150000"/>
              </a:lnSpc>
              <a:spcBef>
                <a:spcPts val="600"/>
              </a:spcBef>
            </a:pPr>
            <a:r>
              <a:rPr lang="en-US" altLang="zh-CN" dirty="0">
                <a:latin typeface="Times" panose="02020603050405020304" pitchFamily="18" charset="0"/>
                <a:ea typeface="SimSun" pitchFamily="2" charset="-122"/>
                <a:sym typeface="Symbol"/>
              </a:rPr>
              <a:t>2</a:t>
            </a:r>
            <a:r>
              <a:rPr lang="zh-CN" altLang="en-US" dirty="0">
                <a:latin typeface="SimSun" pitchFamily="2" charset="-122"/>
                <a:ea typeface="SimSun" pitchFamily="2" charset="-122"/>
                <a:sym typeface="Symbol"/>
              </a:rPr>
              <a:t>）渐进复杂度也是</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，也是渐进最优的；实际需要的平均比较次数为</a:t>
            </a:r>
            <a:r>
              <a:rPr lang="en-US" altLang="zh-CN" dirty="0">
                <a:latin typeface="Times New Roman" pitchFamily="18" charset="0"/>
                <a:cs typeface="Times New Roman" pitchFamily="18" charset="0"/>
              </a:rPr>
              <a:t>1.39</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zh-CN" altLang="en-US" dirty="0">
                <a:latin typeface="Times New Roman" pitchFamily="18" charset="0"/>
                <a:cs typeface="Times New Roman" pitchFamily="18" charset="0"/>
              </a:rPr>
              <a:t>，优于堆</a:t>
            </a:r>
            <a:r>
              <a:rPr lang="zh-CN" altLang="en-US" dirty="0">
                <a:latin typeface="SimSun" pitchFamily="2" charset="-122"/>
                <a:ea typeface="SimSun" pitchFamily="2" charset="-122"/>
                <a:sym typeface="Symbol" panose="05050102010706020507" pitchFamily="18" charset="2"/>
              </a:rPr>
              <a:t>排序，是</a:t>
            </a:r>
            <a:r>
              <a:rPr lang="zh-CN" altLang="en-US" sz="2000" dirty="0">
                <a:solidFill>
                  <a:srgbClr val="0000FF"/>
                </a:solidFill>
                <a:latin typeface="华文细黑" pitchFamily="2" charset="-122"/>
                <a:ea typeface="华文细黑" pitchFamily="2" charset="-122"/>
                <a:sym typeface="Symbol" panose="05050102010706020507" pitchFamily="18" charset="2"/>
              </a:rPr>
              <a:t>通常采用的最佳实用排序方法</a:t>
            </a:r>
            <a:r>
              <a:rPr lang="en-US" altLang="zh-CN" dirty="0">
                <a:sym typeface="Symbol" panose="05050102010706020507" pitchFamily="18" charset="2"/>
              </a:rPr>
              <a:t>.</a:t>
            </a:r>
          </a:p>
          <a:p>
            <a:pPr marL="742950" lvl="1" indent="-285750">
              <a:lnSpc>
                <a:spcPct val="150000"/>
              </a:lnSpc>
              <a:spcBef>
                <a:spcPts val="600"/>
              </a:spcBef>
              <a:buFont typeface="Arial" panose="020B0604020202020204" pitchFamily="34" charset="0"/>
              <a:buChar char="•"/>
            </a:pPr>
            <a:r>
              <a:rPr lang="zh-CN" altLang="en-US" dirty="0">
                <a:latin typeface="SimSun" pitchFamily="2" charset="-122"/>
                <a:ea typeface="SimSun" pitchFamily="2" charset="-122"/>
                <a:sym typeface="Symbol" panose="05050102010706020507" pitchFamily="18" charset="2"/>
              </a:rPr>
              <a:t>归并排序平均计算次数更少，但不是原地排序</a:t>
            </a:r>
            <a:r>
              <a:rPr lang="en-US" altLang="zh-CN" dirty="0">
                <a:latin typeface="SimSun" pitchFamily="2" charset="-122"/>
                <a:ea typeface="SimSun" pitchFamily="2" charset="-122"/>
                <a:sym typeface="Symbol" panose="05050102010706020507" pitchFamily="18" charset="2"/>
              </a:rPr>
              <a:t>.</a:t>
            </a:r>
            <a:endParaRPr lang="en-US" dirty="0">
              <a:latin typeface="SimSun" pitchFamily="2" charset="-122"/>
              <a:ea typeface="SimSun" pitchFamily="2" charset="-122"/>
              <a:sym typeface="Symbol"/>
            </a:endParaRPr>
          </a:p>
          <a:p>
            <a:pPr marL="285750" indent="-285750">
              <a:lnSpc>
                <a:spcPct val="150000"/>
              </a:lnSpc>
              <a:buFont typeface="Symbol" pitchFamily="18" charset="2"/>
              <a:buChar char="·"/>
            </a:pPr>
            <a:r>
              <a:rPr lang="zh-CN" altLang="en-US" b="1" dirty="0">
                <a:solidFill>
                  <a:srgbClr val="FF0000"/>
                </a:solidFill>
                <a:latin typeface="SimSun" pitchFamily="2" charset="-122"/>
                <a:ea typeface="SimSun" pitchFamily="2" charset="-122"/>
                <a:sym typeface="Symbol"/>
              </a:rPr>
              <a:t>缺点</a:t>
            </a:r>
            <a:r>
              <a:rPr lang="zh-CN" altLang="en-US" dirty="0">
                <a:latin typeface="SimSun" pitchFamily="2" charset="-122"/>
                <a:ea typeface="SimSun" pitchFamily="2" charset="-122"/>
                <a:sym typeface="Symbol"/>
              </a:rPr>
              <a:t>：</a:t>
            </a:r>
            <a:endParaRPr lang="en-US" altLang="zh-CN" dirty="0">
              <a:latin typeface="SimSun" pitchFamily="2" charset="-122"/>
              <a:ea typeface="SimSun" pitchFamily="2" charset="-122"/>
              <a:sym typeface="Symbol"/>
            </a:endParaRPr>
          </a:p>
          <a:p>
            <a:pPr>
              <a:lnSpc>
                <a:spcPct val="150000"/>
              </a:lnSpc>
            </a:pPr>
            <a:r>
              <a:rPr lang="en-US" altLang="zh-CN" dirty="0">
                <a:latin typeface="SimSun" pitchFamily="2" charset="-122"/>
                <a:ea typeface="SimSun" pitchFamily="2" charset="-122"/>
                <a:sym typeface="Symbol"/>
              </a:rPr>
              <a:t>    1</a:t>
            </a:r>
            <a:r>
              <a:rPr lang="zh-CN" altLang="en-US" dirty="0">
                <a:latin typeface="SimSun" pitchFamily="2" charset="-122"/>
                <a:ea typeface="SimSun" pitchFamily="2" charset="-122"/>
                <a:sym typeface="Symbol"/>
              </a:rPr>
              <a:t>）</a:t>
            </a:r>
            <a:r>
              <a:rPr lang="zh-CN" altLang="en-US" dirty="0">
                <a:latin typeface="SimSun" pitchFamily="2" charset="-122"/>
                <a:ea typeface="SimSun" pitchFamily="2" charset="-122"/>
                <a:sym typeface="Symbol" panose="05050102010706020507" pitchFamily="18" charset="2"/>
              </a:rPr>
              <a:t>最坏时间复杂度为</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sz="2400" baseline="20000" dirty="0">
                <a:latin typeface="Times New Roman" pitchFamily="18" charset="0"/>
                <a:cs typeface="Times New Roman" pitchFamily="18" charset="0"/>
              </a:rPr>
              <a:t>2</a:t>
            </a:r>
            <a:r>
              <a:rPr lang="fr-FR" dirty="0">
                <a:latin typeface="Times New Roman" pitchFamily="18" charset="0"/>
                <a:cs typeface="Times New Roman" pitchFamily="18" charset="0"/>
              </a:rPr>
              <a:t>) </a:t>
            </a:r>
            <a:r>
              <a:rPr lang="zh-CN" altLang="en-US" dirty="0">
                <a:latin typeface="SimSun" pitchFamily="2" charset="-122"/>
                <a:ea typeface="SimSun" pitchFamily="2" charset="-122"/>
                <a:sym typeface="Symbol" panose="05050102010706020507" pitchFamily="18" charset="2"/>
              </a:rPr>
              <a:t>。</a:t>
            </a:r>
            <a:endParaRPr lang="en-US" altLang="zh-CN" dirty="0">
              <a:latin typeface="SimSun" pitchFamily="2" charset="-122"/>
              <a:ea typeface="SimSun" pitchFamily="2" charset="-122"/>
              <a:sym typeface="Symbol" panose="05050102010706020507" pitchFamily="18" charset="2"/>
            </a:endParaRPr>
          </a:p>
          <a:p>
            <a:pPr>
              <a:lnSpc>
                <a:spcPct val="150000"/>
              </a:lnSpc>
            </a:pPr>
            <a:r>
              <a:rPr lang="en-US" dirty="0">
                <a:latin typeface="SimSun" pitchFamily="2" charset="-122"/>
                <a:ea typeface="SimSun" pitchFamily="2" charset="-122"/>
                <a:sym typeface="Symbol"/>
              </a:rPr>
              <a:t>    2</a:t>
            </a:r>
            <a:r>
              <a:rPr lang="zh-CN" altLang="en-US" dirty="0">
                <a:latin typeface="SimSun" pitchFamily="2" charset="-122"/>
                <a:ea typeface="SimSun" pitchFamily="2" charset="-122"/>
                <a:sym typeface="Symbol"/>
              </a:rPr>
              <a:t>）不是稳定排序</a:t>
            </a:r>
            <a:r>
              <a:rPr lang="en-US" altLang="zh-CN" dirty="0">
                <a:latin typeface="SimSun" pitchFamily="2" charset="-122"/>
                <a:ea typeface="SimSun" pitchFamily="2" charset="-122"/>
                <a:sym typeface="Symbol"/>
              </a:rPr>
              <a:t>.</a:t>
            </a:r>
            <a:endParaRPr lang="en-US" dirty="0">
              <a:latin typeface="SimSun" pitchFamily="2" charset="-122"/>
              <a:ea typeface="SimSun" pitchFamily="2" charset="-122"/>
              <a:sym typeface="Symbol"/>
            </a:endParaRPr>
          </a:p>
        </p:txBody>
      </p:sp>
      <p:sp>
        <p:nvSpPr>
          <p:cNvPr id="4" name="灯片编号占位符 3">
            <a:extLst>
              <a:ext uri="{FF2B5EF4-FFF2-40B4-BE49-F238E27FC236}">
                <a16:creationId xmlns:a16="http://schemas.microsoft.com/office/drawing/2014/main" id="{EA0B6631-6D9A-4779-B6BA-64C566246434}"/>
              </a:ext>
            </a:extLst>
          </p:cNvPr>
          <p:cNvSpPr>
            <a:spLocks noGrp="1"/>
          </p:cNvSpPr>
          <p:nvPr>
            <p:ph type="sldNum" sz="quarter" idx="12"/>
          </p:nvPr>
        </p:nvSpPr>
        <p:spPr/>
        <p:txBody>
          <a:bodyPr/>
          <a:lstStyle/>
          <a:p>
            <a:fld id="{C462427C-90CD-4661-B725-C3D658441D48}" type="slidenum">
              <a:rPr lang="en-US" smtClean="0"/>
              <a:t>37</a:t>
            </a:fld>
            <a:endParaRPr lang="en-US"/>
          </a:p>
        </p:txBody>
      </p:sp>
    </p:spTree>
    <p:extLst>
      <p:ext uri="{BB962C8B-B14F-4D97-AF65-F5344CB8AC3E}">
        <p14:creationId xmlns:p14="http://schemas.microsoft.com/office/powerpoint/2010/main" val="40412777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几种基于比较的排序算法性能比较</a:t>
            </a:r>
            <a:endParaRPr lang="en-US" sz="2800" b="1" dirty="0"/>
          </a:p>
        </p:txBody>
      </p:sp>
      <p:sp>
        <p:nvSpPr>
          <p:cNvPr id="4" name="灯片编号占位符 3">
            <a:extLst>
              <a:ext uri="{FF2B5EF4-FFF2-40B4-BE49-F238E27FC236}">
                <a16:creationId xmlns:a16="http://schemas.microsoft.com/office/drawing/2014/main" id="{EA0B6631-6D9A-4779-B6BA-64C566246434}"/>
              </a:ext>
            </a:extLst>
          </p:cNvPr>
          <p:cNvSpPr>
            <a:spLocks noGrp="1"/>
          </p:cNvSpPr>
          <p:nvPr>
            <p:ph type="sldNum" sz="quarter" idx="12"/>
          </p:nvPr>
        </p:nvSpPr>
        <p:spPr/>
        <p:txBody>
          <a:bodyPr/>
          <a:lstStyle/>
          <a:p>
            <a:fld id="{C462427C-90CD-4661-B725-C3D658441D48}" type="slidenum">
              <a:rPr lang="en-US" smtClean="0"/>
              <a:t>38</a:t>
            </a:fld>
            <a:endParaRPr lang="en-US"/>
          </a:p>
        </p:txBody>
      </p:sp>
      <p:graphicFrame>
        <p:nvGraphicFramePr>
          <p:cNvPr id="3" name="表格 6">
            <a:extLst>
              <a:ext uri="{FF2B5EF4-FFF2-40B4-BE49-F238E27FC236}">
                <a16:creationId xmlns:a16="http://schemas.microsoft.com/office/drawing/2014/main" id="{DEEE29F5-F621-404A-8605-E3F16B2980DE}"/>
              </a:ext>
            </a:extLst>
          </p:cNvPr>
          <p:cNvGraphicFramePr>
            <a:graphicFrameLocks noGrp="1"/>
          </p:cNvGraphicFramePr>
          <p:nvPr>
            <p:extLst>
              <p:ext uri="{D42A27DB-BD31-4B8C-83A1-F6EECF244321}">
                <p14:modId xmlns:p14="http://schemas.microsoft.com/office/powerpoint/2010/main" val="699056695"/>
              </p:ext>
            </p:extLst>
          </p:nvPr>
        </p:nvGraphicFramePr>
        <p:xfrm>
          <a:off x="609600" y="1524000"/>
          <a:ext cx="8077200" cy="4572000"/>
        </p:xfrm>
        <a:graphic>
          <a:graphicData uri="http://schemas.openxmlformats.org/drawingml/2006/table">
            <a:tbl>
              <a:tblPr firstRow="1" bandRow="1">
                <a:tableStyleId>{5C22544A-7EE6-4342-B048-85BDC9FD1C3A}</a:tableStyleId>
              </a:tblPr>
              <a:tblGrid>
                <a:gridCol w="1374843">
                  <a:extLst>
                    <a:ext uri="{9D8B030D-6E8A-4147-A177-3AD203B41FA5}">
                      <a16:colId xmlns:a16="http://schemas.microsoft.com/office/drawing/2014/main" val="1636173966"/>
                    </a:ext>
                  </a:extLst>
                </a:gridCol>
                <a:gridCol w="1374843">
                  <a:extLst>
                    <a:ext uri="{9D8B030D-6E8A-4147-A177-3AD203B41FA5}">
                      <a16:colId xmlns:a16="http://schemas.microsoft.com/office/drawing/2014/main" val="4254040538"/>
                    </a:ext>
                  </a:extLst>
                </a:gridCol>
                <a:gridCol w="1746114">
                  <a:extLst>
                    <a:ext uri="{9D8B030D-6E8A-4147-A177-3AD203B41FA5}">
                      <a16:colId xmlns:a16="http://schemas.microsoft.com/office/drawing/2014/main" val="2013437738"/>
                    </a:ext>
                  </a:extLst>
                </a:gridCol>
                <a:gridCol w="1371600">
                  <a:extLst>
                    <a:ext uri="{9D8B030D-6E8A-4147-A177-3AD203B41FA5}">
                      <a16:colId xmlns:a16="http://schemas.microsoft.com/office/drawing/2014/main" val="2291413614"/>
                    </a:ext>
                  </a:extLst>
                </a:gridCol>
                <a:gridCol w="2209800">
                  <a:extLst>
                    <a:ext uri="{9D8B030D-6E8A-4147-A177-3AD203B41FA5}">
                      <a16:colId xmlns:a16="http://schemas.microsoft.com/office/drawing/2014/main" val="3428364988"/>
                    </a:ext>
                  </a:extLst>
                </a:gridCol>
              </a:tblGrid>
              <a:tr h="370840">
                <a:tc>
                  <a:txBody>
                    <a:bodyPr/>
                    <a:lstStyle/>
                    <a:p>
                      <a:r>
                        <a:rPr lang="zh-CN" altLang="en-US" b="1" dirty="0">
                          <a:latin typeface="黑体" panose="02010609060101010101" pitchFamily="49" charset="-122"/>
                          <a:ea typeface="黑体" panose="02010609060101010101" pitchFamily="49" charset="-122"/>
                        </a:rPr>
                        <a:t>算法</a:t>
                      </a:r>
                      <a:endParaRPr lang="en-US" b="1" dirty="0">
                        <a:latin typeface="黑体" panose="02010609060101010101" pitchFamily="49" charset="-122"/>
                        <a:ea typeface="黑体" panose="02010609060101010101" pitchFamily="49" charset="-122"/>
                      </a:endParaRPr>
                    </a:p>
                  </a:txBody>
                  <a:tcPr/>
                </a:tc>
                <a:tc>
                  <a:txBody>
                    <a:bodyPr/>
                    <a:lstStyle/>
                    <a:p>
                      <a:r>
                        <a:rPr lang="zh-CN" altLang="en-US" b="1" dirty="0">
                          <a:latin typeface="黑体" panose="02010609060101010101" pitchFamily="49" charset="-122"/>
                          <a:ea typeface="黑体" panose="02010609060101010101" pitchFamily="49" charset="-122"/>
                        </a:rPr>
                        <a:t>原地排序？</a:t>
                      </a:r>
                      <a:endParaRPr lang="en-US" b="1" dirty="0">
                        <a:latin typeface="黑体" panose="02010609060101010101" pitchFamily="49" charset="-122"/>
                        <a:ea typeface="黑体" panose="02010609060101010101" pitchFamily="49" charset="-122"/>
                      </a:endParaRPr>
                    </a:p>
                  </a:txBody>
                  <a:tcPr/>
                </a:tc>
                <a:tc>
                  <a:txBody>
                    <a:bodyPr/>
                    <a:lstStyle/>
                    <a:p>
                      <a:r>
                        <a:rPr lang="zh-CN" altLang="en-US" b="1" dirty="0">
                          <a:latin typeface="黑体" panose="02010609060101010101" pitchFamily="49" charset="-122"/>
                          <a:ea typeface="黑体" panose="02010609060101010101" pitchFamily="49" charset="-122"/>
                        </a:rPr>
                        <a:t>复杂度</a:t>
                      </a:r>
                      <a:endParaRPr lang="en-US" b="1" dirty="0">
                        <a:latin typeface="黑体" panose="02010609060101010101" pitchFamily="49" charset="-122"/>
                        <a:ea typeface="黑体" panose="02010609060101010101" pitchFamily="49" charset="-122"/>
                      </a:endParaRPr>
                    </a:p>
                  </a:txBody>
                  <a:tcPr/>
                </a:tc>
                <a:tc>
                  <a:txBody>
                    <a:bodyPr/>
                    <a:lstStyle/>
                    <a:p>
                      <a:r>
                        <a:rPr lang="zh-CN" altLang="en-US" b="1" dirty="0">
                          <a:latin typeface="黑体" panose="02010609060101010101" pitchFamily="49" charset="-122"/>
                          <a:ea typeface="黑体" panose="02010609060101010101" pitchFamily="49" charset="-122"/>
                        </a:rPr>
                        <a:t>稳定排序？</a:t>
                      </a:r>
                      <a:endParaRPr lang="en-US" b="1" dirty="0">
                        <a:latin typeface="黑体" panose="02010609060101010101" pitchFamily="49" charset="-122"/>
                        <a:ea typeface="黑体" panose="02010609060101010101" pitchFamily="49" charset="-122"/>
                      </a:endParaRPr>
                    </a:p>
                  </a:txBody>
                  <a:tcPr/>
                </a:tc>
                <a:tc>
                  <a:txBody>
                    <a:bodyPr/>
                    <a:lstStyle/>
                    <a:p>
                      <a:pPr algn="ctr"/>
                      <a:r>
                        <a:rPr lang="zh-CN" altLang="en-US" dirty="0"/>
                        <a:t>备注</a:t>
                      </a:r>
                      <a:endParaRPr lang="en-US" altLang="zh-CN" dirty="0"/>
                    </a:p>
                    <a:p>
                      <a:r>
                        <a:rPr lang="en-US" dirty="0"/>
                        <a:t>(</a:t>
                      </a:r>
                      <a:r>
                        <a:rPr lang="fr-FR" sz="1600" dirty="0">
                          <a:latin typeface="Times New Roman" pitchFamily="18" charset="0"/>
                          <a:cs typeface="Times New Roman" pitchFamily="18" charset="0"/>
                          <a:sym typeface="Symbol" panose="05050102010706020507" pitchFamily="18" charset="2"/>
                        </a:rPr>
                        <a:t></a:t>
                      </a:r>
                      <a:r>
                        <a:rPr lang="fr-FR" sz="1600" dirty="0">
                          <a:latin typeface="Times New Roman" pitchFamily="18" charset="0"/>
                          <a:cs typeface="Times New Roman" pitchFamily="18" charset="0"/>
                        </a:rPr>
                        <a:t>(</a:t>
                      </a:r>
                      <a:r>
                        <a:rPr lang="en-US" altLang="zh-CN" sz="1600" i="1" dirty="0">
                          <a:latin typeface="Times New Roman" pitchFamily="18" charset="0"/>
                          <a:cs typeface="Times New Roman" pitchFamily="18" charset="0"/>
                        </a:rPr>
                        <a:t>n</a:t>
                      </a:r>
                      <a:r>
                        <a:rPr lang="fr-FR" sz="1600" dirty="0">
                          <a:latin typeface="Times New Roman" pitchFamily="18" charset="0"/>
                          <a:cs typeface="Times New Roman" pitchFamily="18" charset="0"/>
                        </a:rPr>
                        <a:t>lg</a:t>
                      </a:r>
                      <a:r>
                        <a:rPr lang="fr-FR" sz="1600" i="1" dirty="0">
                          <a:latin typeface="Times New Roman" pitchFamily="18" charset="0"/>
                          <a:cs typeface="Times New Roman" pitchFamily="18" charset="0"/>
                        </a:rPr>
                        <a:t>n</a:t>
                      </a:r>
                      <a:r>
                        <a:rPr lang="fr-FR" sz="1600" dirty="0">
                          <a:latin typeface="Times New Roman" pitchFamily="18" charset="0"/>
                          <a:cs typeface="Times New Roman" pitchFamily="18" charset="0"/>
                        </a:rPr>
                        <a:t>)</a:t>
                      </a:r>
                      <a:r>
                        <a:rPr lang="zh-CN" altLang="en-US" sz="1600" dirty="0">
                          <a:latin typeface="Times New Roman" pitchFamily="18" charset="0"/>
                          <a:cs typeface="Times New Roman" pitchFamily="18" charset="0"/>
                        </a:rPr>
                        <a:t>隐含的系数</a:t>
                      </a:r>
                      <a:r>
                        <a:rPr lang="en-US" dirty="0"/>
                        <a:t>)</a:t>
                      </a:r>
                    </a:p>
                    <a:p>
                      <a:pPr algn="ctr"/>
                      <a:r>
                        <a:rPr lang="zh-CN" altLang="en-US" dirty="0"/>
                        <a:t>平均情况</a:t>
                      </a:r>
                      <a:endParaRPr lang="en-US" dirty="0"/>
                    </a:p>
                  </a:txBody>
                  <a:tcPr/>
                </a:tc>
                <a:extLst>
                  <a:ext uri="{0D108BD9-81ED-4DB2-BD59-A6C34878D82A}">
                    <a16:rowId xmlns:a16="http://schemas.microsoft.com/office/drawing/2014/main" val="1882559350"/>
                  </a:ext>
                </a:extLst>
              </a:tr>
              <a:tr h="370840">
                <a:tc>
                  <a:txBody>
                    <a:bodyPr/>
                    <a:lstStyle/>
                    <a:p>
                      <a:r>
                        <a:rPr lang="zh-CN" altLang="en-US" dirty="0"/>
                        <a:t>插入排序</a:t>
                      </a:r>
                      <a:endParaRPr lang="en-US" dirty="0"/>
                    </a:p>
                  </a:txBody>
                  <a:tcPr/>
                </a:tc>
                <a:tc>
                  <a:txBody>
                    <a:bodyPr/>
                    <a:lstStyle/>
                    <a:p>
                      <a:pPr algn="ctr"/>
                      <a:r>
                        <a:rPr lang="zh-CN" altLang="en-US" dirty="0"/>
                        <a:t>是</a:t>
                      </a:r>
                      <a:endParaRPr lang="en-US" dirty="0"/>
                    </a:p>
                  </a:txBody>
                  <a:tcPr/>
                </a:tc>
                <a:tc>
                  <a:txBody>
                    <a:bodyPr/>
                    <a:lstStyle/>
                    <a:p>
                      <a:r>
                        <a:rPr lang="zh-CN" altLang="en-US" dirty="0">
                          <a:latin typeface="Times New Roman" pitchFamily="18" charset="0"/>
                          <a:cs typeface="Times New Roman" pitchFamily="18" charset="0"/>
                          <a:sym typeface="Symbol" panose="05050102010706020507" pitchFamily="18" charset="2"/>
                        </a:rPr>
                        <a:t>最好：</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altLang="zh-CN" dirty="0">
                        <a:latin typeface="Times New Roman" pitchFamily="18" charset="0"/>
                        <a:cs typeface="Times New Roman" pitchFamily="18" charset="0"/>
                      </a:endParaRPr>
                    </a:p>
                    <a:p>
                      <a:r>
                        <a:rPr lang="zh-CN" altLang="en-US" dirty="0">
                          <a:latin typeface="Times New Roman" pitchFamily="18" charset="0"/>
                          <a:cs typeface="Times New Roman" pitchFamily="18" charset="0"/>
                          <a:sym typeface="Symbol" panose="05050102010706020507" pitchFamily="18" charset="2"/>
                        </a:rPr>
                        <a:t>最坏：</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sz="2400" i="0" baseline="20000" dirty="0">
                          <a:latin typeface="Times New Roman" pitchFamily="18" charset="0"/>
                          <a:cs typeface="Times New Roman" pitchFamily="18" charset="0"/>
                        </a:rPr>
                        <a:t>2</a:t>
                      </a:r>
                      <a:r>
                        <a:rPr lang="fr-FR" dirty="0">
                          <a:latin typeface="Times New Roman" pitchFamily="18" charset="0"/>
                          <a:cs typeface="Times New Roman" pitchFamily="18" charset="0"/>
                        </a:rPr>
                        <a:t>)</a:t>
                      </a:r>
                      <a:endParaRPr lang="fr-FR" dirty="0">
                        <a:latin typeface="Times New Roman" pitchFamily="18" charset="0"/>
                        <a:cs typeface="Times New Roman" pitchFamily="18" charset="0"/>
                        <a:sym typeface="Symbol" panose="05050102010706020507" pitchFamily="18" charset="2"/>
                      </a:endParaRPr>
                    </a:p>
                    <a:p>
                      <a:r>
                        <a:rPr lang="zh-CN" altLang="en-US" dirty="0">
                          <a:latin typeface="Times New Roman" pitchFamily="18" charset="0"/>
                          <a:cs typeface="Times New Roman" pitchFamily="18" charset="0"/>
                          <a:sym typeface="Symbol" panose="05050102010706020507" pitchFamily="18" charset="2"/>
                        </a:rPr>
                        <a:t>平均：</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sz="2400" i="0" baseline="20000" dirty="0">
                          <a:latin typeface="Times New Roman" pitchFamily="18" charset="0"/>
                          <a:cs typeface="Times New Roman" pitchFamily="18" charset="0"/>
                        </a:rPr>
                        <a:t>2</a:t>
                      </a:r>
                      <a:r>
                        <a:rPr lang="fr-FR" dirty="0">
                          <a:latin typeface="Times New Roman" pitchFamily="18" charset="0"/>
                          <a:cs typeface="Times New Roman" pitchFamily="18" charset="0"/>
                        </a:rPr>
                        <a:t>)</a:t>
                      </a:r>
                      <a:endParaRPr lang="en-US" dirty="0"/>
                    </a:p>
                  </a:txBody>
                  <a:tcPr/>
                </a:tc>
                <a:tc>
                  <a:txBody>
                    <a:bodyPr/>
                    <a:lstStyle/>
                    <a:p>
                      <a:pPr algn="ctr"/>
                      <a:r>
                        <a:rPr lang="zh-CN" altLang="en-US" dirty="0"/>
                        <a:t>是</a:t>
                      </a:r>
                      <a:endParaRPr lang="en-US" dirty="0"/>
                    </a:p>
                  </a:txBody>
                  <a:tcPr/>
                </a:tc>
                <a:tc>
                  <a:txBody>
                    <a:bodyPr/>
                    <a:lstStyle/>
                    <a:p>
                      <a:pPr algn="ctr"/>
                      <a:r>
                        <a:rPr lang="en-US" altLang="zh-CN" dirty="0"/>
                        <a:t>N/A</a:t>
                      </a:r>
                      <a:endParaRPr lang="en-US" dirty="0"/>
                    </a:p>
                  </a:txBody>
                  <a:tcPr/>
                </a:tc>
                <a:extLst>
                  <a:ext uri="{0D108BD9-81ED-4DB2-BD59-A6C34878D82A}">
                    <a16:rowId xmlns:a16="http://schemas.microsoft.com/office/drawing/2014/main" val="1813111512"/>
                  </a:ext>
                </a:extLst>
              </a:tr>
              <a:tr h="370840">
                <a:tc>
                  <a:txBody>
                    <a:bodyPr/>
                    <a:lstStyle/>
                    <a:p>
                      <a:r>
                        <a:rPr lang="zh-CN" altLang="en-US" dirty="0"/>
                        <a:t>归并排序</a:t>
                      </a:r>
                      <a:endParaRPr lang="en-US" dirty="0"/>
                    </a:p>
                  </a:txBody>
                  <a:tcPr/>
                </a:tc>
                <a:tc>
                  <a:txBody>
                    <a:bodyPr/>
                    <a:lstStyle/>
                    <a:p>
                      <a:pPr algn="ctr"/>
                      <a:r>
                        <a:rPr lang="zh-CN" altLang="en-US" dirty="0"/>
                        <a:t>否</a:t>
                      </a:r>
                      <a:endParaRPr lang="en-US" dirty="0"/>
                    </a:p>
                  </a:txBody>
                  <a:tcPr/>
                </a:tc>
                <a:tc>
                  <a:txBody>
                    <a:bodyPr/>
                    <a:lstStyle/>
                    <a:p>
                      <a:r>
                        <a:rPr lang="zh-CN" altLang="en-US" dirty="0">
                          <a:latin typeface="Times New Roman" pitchFamily="18" charset="0"/>
                          <a:cs typeface="Times New Roman" pitchFamily="18" charset="0"/>
                          <a:sym typeface="Symbol" panose="05050102010706020507" pitchFamily="18" charset="2"/>
                        </a:rPr>
                        <a:t>最好：</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p>
                    <a:p>
                      <a:r>
                        <a:rPr lang="zh-CN" altLang="en-US" dirty="0">
                          <a:latin typeface="Times New Roman" pitchFamily="18" charset="0"/>
                          <a:cs typeface="Times New Roman" pitchFamily="18" charset="0"/>
                          <a:sym typeface="Symbol" panose="05050102010706020507" pitchFamily="18" charset="2"/>
                        </a:rPr>
                        <a:t>最坏：</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p>
                    <a:p>
                      <a:r>
                        <a:rPr lang="zh-CN" altLang="en-US" dirty="0">
                          <a:latin typeface="Times New Roman" pitchFamily="18" charset="0"/>
                          <a:cs typeface="Times New Roman" pitchFamily="18" charset="0"/>
                          <a:sym typeface="Symbol" panose="05050102010706020507" pitchFamily="18" charset="2"/>
                        </a:rPr>
                        <a:t>平均：</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endParaRPr lang="en-US" dirty="0"/>
                    </a:p>
                  </a:txBody>
                  <a:tcPr/>
                </a:tc>
                <a:tc>
                  <a:txBody>
                    <a:bodyPr/>
                    <a:lstStyle/>
                    <a:p>
                      <a:pPr algn="ctr"/>
                      <a:r>
                        <a:rPr lang="zh-CN" altLang="en-US" dirty="0"/>
                        <a:t>是</a:t>
                      </a:r>
                      <a:endParaRPr lang="en-US" dirty="0"/>
                    </a:p>
                  </a:txBody>
                  <a:tcPr/>
                </a:tc>
                <a:tc>
                  <a:txBody>
                    <a:bodyPr/>
                    <a:lstStyle/>
                    <a:p>
                      <a:pPr algn="ctr"/>
                      <a:r>
                        <a:rPr lang="en-US" altLang="zh-CN" dirty="0"/>
                        <a:t>1</a:t>
                      </a:r>
                      <a:endParaRPr lang="en-US" dirty="0"/>
                    </a:p>
                  </a:txBody>
                  <a:tcPr/>
                </a:tc>
                <a:extLst>
                  <a:ext uri="{0D108BD9-81ED-4DB2-BD59-A6C34878D82A}">
                    <a16:rowId xmlns:a16="http://schemas.microsoft.com/office/drawing/2014/main" val="2142326808"/>
                  </a:ext>
                </a:extLst>
              </a:tr>
              <a:tr h="370840">
                <a:tc>
                  <a:txBody>
                    <a:bodyPr/>
                    <a:lstStyle/>
                    <a:p>
                      <a:r>
                        <a:rPr lang="zh-CN" altLang="en-US" dirty="0"/>
                        <a:t>堆排序</a:t>
                      </a:r>
                      <a:endParaRPr lang="en-US" dirty="0"/>
                    </a:p>
                  </a:txBody>
                  <a:tcPr/>
                </a:tc>
                <a:tc>
                  <a:txBody>
                    <a:bodyPr/>
                    <a:lstStyle/>
                    <a:p>
                      <a:pPr algn="ctr"/>
                      <a:r>
                        <a:rPr lang="zh-CN" altLang="en-US" dirty="0"/>
                        <a:t>是</a:t>
                      </a:r>
                      <a:endParaRPr lang="en-US" dirty="0"/>
                    </a:p>
                  </a:txBody>
                  <a:tcPr/>
                </a:tc>
                <a:tc>
                  <a:txBody>
                    <a:bodyPr/>
                    <a:lstStyle/>
                    <a:p>
                      <a:r>
                        <a:rPr lang="zh-CN" altLang="en-US" dirty="0">
                          <a:latin typeface="Times New Roman" pitchFamily="18" charset="0"/>
                          <a:cs typeface="Times New Roman" pitchFamily="18" charset="0"/>
                          <a:sym typeface="Symbol" panose="05050102010706020507" pitchFamily="18" charset="2"/>
                        </a:rPr>
                        <a:t>最好：</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a:t>
                      </a:r>
                    </a:p>
                    <a:p>
                      <a:r>
                        <a:rPr lang="zh-CN" altLang="en-US" dirty="0">
                          <a:latin typeface="Times New Roman" pitchFamily="18" charset="0"/>
                          <a:cs typeface="Times New Roman" pitchFamily="18" charset="0"/>
                          <a:sym typeface="Symbol" panose="05050102010706020507" pitchFamily="18" charset="2"/>
                        </a:rPr>
                        <a:t>最坏：</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p>
                    <a:p>
                      <a:r>
                        <a:rPr lang="zh-CN" altLang="en-US" dirty="0">
                          <a:latin typeface="Times New Roman" pitchFamily="18" charset="0"/>
                          <a:cs typeface="Times New Roman" pitchFamily="18" charset="0"/>
                          <a:sym typeface="Symbol" panose="05050102010706020507" pitchFamily="18" charset="2"/>
                        </a:rPr>
                        <a:t>平均：</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endParaRPr lang="en-US" dirty="0"/>
                    </a:p>
                  </a:txBody>
                  <a:tcPr/>
                </a:tc>
                <a:tc>
                  <a:txBody>
                    <a:bodyPr/>
                    <a:lstStyle/>
                    <a:p>
                      <a:pPr algn="ctr"/>
                      <a:r>
                        <a:rPr lang="zh-CN" altLang="en-US" dirty="0"/>
                        <a:t>否</a:t>
                      </a:r>
                      <a:endParaRPr lang="en-US" dirty="0"/>
                    </a:p>
                  </a:txBody>
                  <a:tcPr/>
                </a:tc>
                <a:tc>
                  <a:txBody>
                    <a:bodyPr/>
                    <a:lstStyle/>
                    <a:p>
                      <a:pPr algn="ctr"/>
                      <a:r>
                        <a:rPr lang="en-US" altLang="zh-CN" dirty="0"/>
                        <a:t>2</a:t>
                      </a:r>
                      <a:endParaRPr lang="en-US" dirty="0"/>
                    </a:p>
                  </a:txBody>
                  <a:tcPr/>
                </a:tc>
                <a:extLst>
                  <a:ext uri="{0D108BD9-81ED-4DB2-BD59-A6C34878D82A}">
                    <a16:rowId xmlns:a16="http://schemas.microsoft.com/office/drawing/2014/main" val="2260298701"/>
                  </a:ext>
                </a:extLst>
              </a:tr>
              <a:tr h="370840">
                <a:tc>
                  <a:txBody>
                    <a:bodyPr/>
                    <a:lstStyle/>
                    <a:p>
                      <a:r>
                        <a:rPr lang="zh-CN" altLang="en-US" dirty="0"/>
                        <a:t>快速排序</a:t>
                      </a:r>
                      <a:endParaRPr lang="en-US" dirty="0"/>
                    </a:p>
                  </a:txBody>
                  <a:tcPr/>
                </a:tc>
                <a:tc>
                  <a:txBody>
                    <a:bodyPr/>
                    <a:lstStyle/>
                    <a:p>
                      <a:pPr algn="ctr"/>
                      <a:r>
                        <a:rPr lang="zh-CN" altLang="en-US" dirty="0"/>
                        <a:t>是</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latin typeface="Times New Roman" pitchFamily="18" charset="0"/>
                          <a:cs typeface="Times New Roman" pitchFamily="18" charset="0"/>
                          <a:sym typeface="Symbol" panose="05050102010706020507" pitchFamily="18" charset="2"/>
                        </a:rPr>
                        <a:t>最好：</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平均：</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fr-FR" dirty="0">
                          <a:latin typeface="Times New Roman" pitchFamily="18" charset="0"/>
                          <a:cs typeface="Times New Roman" pitchFamily="18" charset="0"/>
                        </a:rPr>
                        <a:t>lg</a:t>
                      </a:r>
                      <a:r>
                        <a:rPr lang="fr-FR" i="1" dirty="0">
                          <a:latin typeface="Times New Roman" pitchFamily="18" charset="0"/>
                          <a:cs typeface="Times New Roman" pitchFamily="18" charset="0"/>
                        </a:rPr>
                        <a:t>n</a:t>
                      </a:r>
                      <a:r>
                        <a:rPr lang="fr-FR" dirty="0">
                          <a:latin typeface="Times New Roman" pitchFamily="18" charset="0"/>
                          <a:cs typeface="Times New Roman" pitchFamily="18" charset="0"/>
                        </a:rPr>
                        <a:t>)</a:t>
                      </a:r>
                      <a:endParaRPr lang="en-US" dirty="0"/>
                    </a:p>
                    <a:p>
                      <a:r>
                        <a:rPr lang="zh-CN" altLang="en-US" dirty="0"/>
                        <a:t>最坏：</a:t>
                      </a:r>
                      <a:r>
                        <a:rPr lang="fr-FR" dirty="0">
                          <a:latin typeface="Times New Roman" pitchFamily="18" charset="0"/>
                          <a:cs typeface="Times New Roman" pitchFamily="18" charset="0"/>
                          <a:sym typeface="Symbol" panose="05050102010706020507" pitchFamily="18" charset="2"/>
                        </a:rPr>
                        <a:t></a:t>
                      </a:r>
                      <a:r>
                        <a:rPr lang="fr-FR" dirty="0">
                          <a:latin typeface="Times New Roman" pitchFamily="18" charset="0"/>
                          <a:cs typeface="Times New Roman" pitchFamily="18" charset="0"/>
                        </a:rPr>
                        <a:t>(</a:t>
                      </a:r>
                      <a:r>
                        <a:rPr lang="en-US" altLang="zh-CN" i="1" dirty="0">
                          <a:latin typeface="Times New Roman" pitchFamily="18" charset="0"/>
                          <a:cs typeface="Times New Roman" pitchFamily="18" charset="0"/>
                        </a:rPr>
                        <a:t>n</a:t>
                      </a:r>
                      <a:r>
                        <a:rPr lang="en-US" altLang="zh-CN" sz="2400" i="0" baseline="20000" dirty="0">
                          <a:latin typeface="Times New Roman" pitchFamily="18" charset="0"/>
                          <a:cs typeface="Times New Roman" pitchFamily="18" charset="0"/>
                        </a:rPr>
                        <a:t>2</a:t>
                      </a:r>
                      <a:r>
                        <a:rPr lang="fr-FR" dirty="0">
                          <a:latin typeface="Times New Roman" pitchFamily="18" charset="0"/>
                          <a:cs typeface="Times New Roman" pitchFamily="18" charset="0"/>
                        </a:rPr>
                        <a:t>) </a:t>
                      </a:r>
                      <a:endParaRPr lang="en-US" dirty="0"/>
                    </a:p>
                  </a:txBody>
                  <a:tcPr/>
                </a:tc>
                <a:tc>
                  <a:txBody>
                    <a:bodyPr/>
                    <a:lstStyle/>
                    <a:p>
                      <a:pPr algn="ctr"/>
                      <a:r>
                        <a:rPr lang="zh-CN" altLang="en-US" dirty="0"/>
                        <a:t>否</a:t>
                      </a:r>
                      <a:endParaRPr lang="en-US" dirty="0"/>
                    </a:p>
                  </a:txBody>
                  <a:tcPr/>
                </a:tc>
                <a:tc>
                  <a:txBody>
                    <a:bodyPr/>
                    <a:lstStyle/>
                    <a:p>
                      <a:pPr algn="ctr"/>
                      <a:r>
                        <a:rPr lang="en-US" altLang="zh-CN" dirty="0"/>
                        <a:t>1.39</a:t>
                      </a:r>
                      <a:endParaRPr lang="en-US" dirty="0"/>
                    </a:p>
                  </a:txBody>
                  <a:tcPr/>
                </a:tc>
                <a:extLst>
                  <a:ext uri="{0D108BD9-81ED-4DB2-BD59-A6C34878D82A}">
                    <a16:rowId xmlns:a16="http://schemas.microsoft.com/office/drawing/2014/main" val="2750534074"/>
                  </a:ext>
                </a:extLst>
              </a:tr>
            </a:tbl>
          </a:graphicData>
        </a:graphic>
      </p:graphicFrame>
    </p:spTree>
    <p:extLst>
      <p:ext uri="{BB962C8B-B14F-4D97-AF65-F5344CB8AC3E}">
        <p14:creationId xmlns:p14="http://schemas.microsoft.com/office/powerpoint/2010/main" val="2097565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1E7C-69DE-4B39-9FF8-A5ED37B33900}"/>
              </a:ext>
            </a:extLst>
          </p:cNvPr>
          <p:cNvSpPr>
            <a:spLocks noGrp="1"/>
          </p:cNvSpPr>
          <p:nvPr>
            <p:ph type="ctrTitle"/>
          </p:nvPr>
        </p:nvSpPr>
        <p:spPr>
          <a:xfrm>
            <a:off x="685800" y="228600"/>
            <a:ext cx="7772400" cy="1470025"/>
          </a:xfrm>
        </p:spPr>
        <p:txBody>
          <a:bodyPr>
            <a:normAutofit/>
          </a:bodyPr>
          <a:lstStyle/>
          <a:p>
            <a:r>
              <a:rPr lang="zh-CN" altLang="en-US" sz="4000" b="1" dirty="0"/>
              <a:t>例 题</a:t>
            </a:r>
            <a:endParaRPr lang="en-US" sz="4000" b="1" dirty="0"/>
          </a:p>
        </p:txBody>
      </p:sp>
      <p:sp>
        <p:nvSpPr>
          <p:cNvPr id="3" name="副标题 2">
            <a:extLst>
              <a:ext uri="{FF2B5EF4-FFF2-40B4-BE49-F238E27FC236}">
                <a16:creationId xmlns:a16="http://schemas.microsoft.com/office/drawing/2014/main" id="{E81D6147-2F8B-4179-B92C-C17B5BE94F69}"/>
              </a:ext>
            </a:extLst>
          </p:cNvPr>
          <p:cNvSpPr>
            <a:spLocks noGrp="1"/>
          </p:cNvSpPr>
          <p:nvPr>
            <p:ph type="subTitle" idx="1"/>
          </p:nvPr>
        </p:nvSpPr>
        <p:spPr>
          <a:xfrm>
            <a:off x="381000" y="1718678"/>
            <a:ext cx="8534400" cy="4605922"/>
          </a:xfrm>
        </p:spPr>
        <p:txBody>
          <a:bodyPr>
            <a:normAutofit/>
          </a:bodyPr>
          <a:lstStyle/>
          <a:p>
            <a:pPr marL="342900" lvl="0" indent="-342900" algn="just">
              <a:lnSpc>
                <a:spcPct val="150000"/>
              </a:lnSpc>
              <a:buAutoNum type="arabicPeriod"/>
              <a:tabLst>
                <a:tab pos="457200" algn="l"/>
              </a:tabLst>
            </a:pPr>
            <a:r>
              <a:rPr lang="en-US" altLang="zh-CN" sz="1800" dirty="0">
                <a:solidFill>
                  <a:schemeClr val="tx1"/>
                </a:solidFill>
                <a:effectLst/>
                <a:latin typeface="Times New Roman" panose="02020603050405020304" pitchFamily="18" charset="0"/>
                <a:ea typeface="宋体" panose="02010600030101010101" pitchFamily="2" charset="-122"/>
              </a:rPr>
              <a:t>【</a:t>
            </a:r>
            <a:r>
              <a:rPr lang="en-US" altLang="zh-CN" sz="1800" i="1" dirty="0">
                <a:solidFill>
                  <a:schemeClr val="tx1"/>
                </a:solidFill>
                <a:effectLst/>
                <a:latin typeface="Times New Roman" panose="02020603050405020304" pitchFamily="18" charset="0"/>
                <a:ea typeface="宋体" panose="02010600030101010101" pitchFamily="2" charset="-122"/>
              </a:rPr>
              <a:t>k</a:t>
            </a:r>
            <a:r>
              <a:rPr lang="zh-CN" altLang="en-US" sz="1800" dirty="0">
                <a:solidFill>
                  <a:schemeClr val="tx1"/>
                </a:solidFill>
                <a:effectLst/>
                <a:latin typeface="Times New Roman" panose="02020603050405020304" pitchFamily="18" charset="0"/>
                <a:ea typeface="宋体" panose="02010600030101010101" pitchFamily="2" charset="-122"/>
              </a:rPr>
              <a:t>路合并问题</a:t>
            </a:r>
            <a:r>
              <a:rPr lang="en-US" altLang="zh-CN" sz="1800" dirty="0">
                <a:solidFill>
                  <a:schemeClr val="tx1"/>
                </a:solidFill>
                <a:effectLst/>
                <a:latin typeface="Times New Roman" panose="02020603050405020304" pitchFamily="18" charset="0"/>
                <a:ea typeface="宋体" panose="02010600030101010101" pitchFamily="2" charset="-122"/>
              </a:rPr>
              <a:t>】</a:t>
            </a:r>
            <a:r>
              <a:rPr lang="zh-CN" altLang="en-US" sz="1800" dirty="0">
                <a:solidFill>
                  <a:schemeClr val="tx1"/>
                </a:solidFill>
                <a:effectLst/>
                <a:latin typeface="Times New Roman" panose="02020603050405020304" pitchFamily="18" charset="0"/>
                <a:ea typeface="宋体" panose="02010600030101010101" pitchFamily="2" charset="-122"/>
              </a:rPr>
              <a:t>设计一个</a:t>
            </a:r>
            <a:r>
              <a:rPr lang="zh-CN" altLang="en-US" sz="1800" dirty="0">
                <a:solidFill>
                  <a:schemeClr val="tx1"/>
                </a:solidFill>
                <a:latin typeface="Times New Roman" panose="02020603050405020304" pitchFamily="18" charset="0"/>
                <a:ea typeface="宋体" panose="02010600030101010101" pitchFamily="2" charset="-122"/>
              </a:rPr>
              <a:t>时间复杂度为</a:t>
            </a:r>
            <a:r>
              <a:rPr lang="en-US" altLang="zh-CN" sz="1800" dirty="0">
                <a:solidFill>
                  <a:schemeClr val="tx1"/>
                </a:solidFill>
                <a:effectLst/>
                <a:latin typeface="Times New Roman" panose="02020603050405020304" pitchFamily="18" charset="0"/>
                <a:ea typeface="宋体" panose="02010600030101010101" pitchFamily="2" charset="-122"/>
              </a:rPr>
              <a:t>O(</a:t>
            </a:r>
            <a:r>
              <a:rPr lang="en-US" altLang="zh-CN" sz="1800" i="1" dirty="0" err="1">
                <a:solidFill>
                  <a:schemeClr val="tx1"/>
                </a:solidFill>
                <a:effectLst/>
                <a:latin typeface="Times New Roman" panose="02020603050405020304" pitchFamily="18" charset="0"/>
                <a:ea typeface="宋体" panose="02010600030101010101" pitchFamily="2" charset="-122"/>
              </a:rPr>
              <a:t>n</a:t>
            </a:r>
            <a:r>
              <a:rPr lang="en-US" altLang="zh-CN" sz="1800" dirty="0" err="1">
                <a:solidFill>
                  <a:schemeClr val="tx1"/>
                </a:solidFill>
                <a:effectLst/>
                <a:latin typeface="Times New Roman" panose="02020603050405020304" pitchFamily="18" charset="0"/>
                <a:ea typeface="宋体" panose="02010600030101010101" pitchFamily="2" charset="-122"/>
              </a:rPr>
              <a:t>lg</a:t>
            </a:r>
            <a:r>
              <a:rPr lang="en-US" altLang="zh-CN" sz="1800" i="1" dirty="0" err="1">
                <a:solidFill>
                  <a:schemeClr val="tx1"/>
                </a:solidFill>
                <a:effectLst/>
                <a:latin typeface="Times New Roman" panose="02020603050405020304" pitchFamily="18" charset="0"/>
                <a:ea typeface="宋体" panose="02010600030101010101" pitchFamily="2" charset="-122"/>
              </a:rPr>
              <a:t>k</a:t>
            </a:r>
            <a:r>
              <a:rPr lang="en-US" altLang="zh-CN" sz="1800" dirty="0">
                <a:solidFill>
                  <a:schemeClr val="tx1"/>
                </a:solidFill>
                <a:effectLst/>
                <a:latin typeface="Times New Roman" panose="02020603050405020304" pitchFamily="18" charset="0"/>
                <a:ea typeface="宋体" panose="02010600030101010101" pitchFamily="2" charset="-122"/>
              </a:rPr>
              <a:t>)</a:t>
            </a:r>
            <a:r>
              <a:rPr lang="zh-CN" altLang="en-US" sz="1800" dirty="0">
                <a:solidFill>
                  <a:schemeClr val="tx1"/>
                </a:solidFill>
                <a:latin typeface="Times New Roman" panose="02020603050405020304" pitchFamily="18" charset="0"/>
                <a:ea typeface="宋体" panose="02010600030101010101" pitchFamily="2" charset="-122"/>
              </a:rPr>
              <a:t>的算法，将</a:t>
            </a:r>
            <a:r>
              <a:rPr lang="en-US" altLang="zh-CN" sz="1800" i="1" dirty="0">
                <a:solidFill>
                  <a:schemeClr val="tx1"/>
                </a:solidFill>
                <a:latin typeface="Times New Roman" panose="02020603050405020304" pitchFamily="18" charset="0"/>
                <a:ea typeface="宋体" panose="02010600030101010101" pitchFamily="2" charset="-122"/>
              </a:rPr>
              <a:t>k</a:t>
            </a:r>
            <a:r>
              <a:rPr lang="zh-CN" altLang="en-US" sz="1800" dirty="0">
                <a:solidFill>
                  <a:schemeClr val="tx1"/>
                </a:solidFill>
                <a:latin typeface="Times New Roman" panose="02020603050405020304" pitchFamily="18" charset="0"/>
                <a:ea typeface="宋体" panose="02010600030101010101" pitchFamily="2" charset="-122"/>
              </a:rPr>
              <a:t>个从小到大排好序的子序列合并成一个从小到大排好序的序列。这里</a:t>
            </a:r>
            <a:r>
              <a:rPr lang="en-US" altLang="zh-CN" sz="1800" i="1" dirty="0">
                <a:solidFill>
                  <a:schemeClr val="tx1"/>
                </a:solidFill>
                <a:latin typeface="Times New Roman" panose="02020603050405020304" pitchFamily="18" charset="0"/>
                <a:ea typeface="宋体" panose="02010600030101010101" pitchFamily="2" charset="-122"/>
              </a:rPr>
              <a:t>n</a:t>
            </a:r>
            <a:r>
              <a:rPr lang="zh-CN" altLang="en-US" sz="1800" dirty="0">
                <a:solidFill>
                  <a:schemeClr val="tx1"/>
                </a:solidFill>
                <a:latin typeface="Times New Roman" panose="02020603050405020304" pitchFamily="18" charset="0"/>
                <a:ea typeface="宋体" panose="02010600030101010101" pitchFamily="2" charset="-122"/>
              </a:rPr>
              <a:t>是所有</a:t>
            </a:r>
            <a:r>
              <a:rPr lang="en-US" altLang="zh-CN" sz="1800" i="1" dirty="0">
                <a:solidFill>
                  <a:schemeClr val="tx1"/>
                </a:solidFill>
                <a:latin typeface="Times New Roman" panose="02020603050405020304" pitchFamily="18" charset="0"/>
                <a:ea typeface="宋体" panose="02010600030101010101" pitchFamily="2" charset="-122"/>
              </a:rPr>
              <a:t>k</a:t>
            </a:r>
            <a:r>
              <a:rPr lang="zh-CN" altLang="en-US" sz="1800" dirty="0">
                <a:solidFill>
                  <a:schemeClr val="tx1"/>
                </a:solidFill>
                <a:latin typeface="Times New Roman" panose="02020603050405020304" pitchFamily="18" charset="0"/>
                <a:ea typeface="宋体" panose="02010600030101010101" pitchFamily="2" charset="-122"/>
              </a:rPr>
              <a:t>个子序列中元素的数目。</a:t>
            </a:r>
            <a:endParaRPr lang="en-US" altLang="zh-CN" sz="1800" dirty="0">
              <a:solidFill>
                <a:schemeClr val="tx1"/>
              </a:solidFill>
              <a:latin typeface="Times New Roman" panose="02020603050405020304" pitchFamily="18" charset="0"/>
              <a:ea typeface="宋体" panose="02010600030101010101" pitchFamily="2" charset="-122"/>
            </a:endParaRPr>
          </a:p>
          <a:p>
            <a:pPr lvl="1" algn="l">
              <a:lnSpc>
                <a:spcPct val="150000"/>
              </a:lnSpc>
              <a:spcBef>
                <a:spcPts val="1200"/>
              </a:spcBef>
            </a:pPr>
            <a:r>
              <a:rPr lang="zh-CN" altLang="en-US" sz="2000" dirty="0">
                <a:solidFill>
                  <a:schemeClr val="tx1"/>
                </a:solidFill>
              </a:rPr>
              <a:t>解题思路：使用堆排序，将</a:t>
            </a:r>
            <a:r>
              <a:rPr lang="zh-CN" altLang="en-US" sz="2000" i="1" dirty="0">
                <a:solidFill>
                  <a:schemeClr val="tx1"/>
                </a:solidFill>
              </a:rPr>
              <a:t>k</a:t>
            </a:r>
            <a:r>
              <a:rPr lang="zh-CN" altLang="en-US" sz="2000" dirty="0">
                <a:solidFill>
                  <a:schemeClr val="tx1"/>
                </a:solidFill>
              </a:rPr>
              <a:t>个子序列的首元素先构成一个最小堆，然后取出堆顶元素，那么这个元素一定是全局最小的，并将该元素所属的子序列中下一个元素放入堆中，调整堆，复杂度为</a:t>
            </a:r>
            <a:r>
              <a:rPr lang="en-US" altLang="zh-CN" sz="2000" dirty="0">
                <a:solidFill>
                  <a:schemeClr val="tx1"/>
                </a:solidFill>
              </a:rPr>
              <a:t>O(</a:t>
            </a:r>
            <a:r>
              <a:rPr lang="en-US" altLang="zh-CN" sz="2000" dirty="0" err="1">
                <a:solidFill>
                  <a:schemeClr val="tx1"/>
                </a:solidFill>
              </a:rPr>
              <a:t>lg</a:t>
            </a:r>
            <a:r>
              <a:rPr lang="en-US" altLang="zh-CN" sz="2000" i="1" dirty="0" err="1">
                <a:solidFill>
                  <a:schemeClr val="tx1"/>
                </a:solidFill>
              </a:rPr>
              <a:t>k</a:t>
            </a:r>
            <a:r>
              <a:rPr lang="en-US" altLang="zh-CN" sz="2000" dirty="0">
                <a:solidFill>
                  <a:schemeClr val="tx1"/>
                </a:solidFill>
              </a:rPr>
              <a:t>)</a:t>
            </a:r>
            <a:r>
              <a:rPr lang="zh-CN" altLang="en-US" sz="2000" dirty="0">
                <a:solidFill>
                  <a:schemeClr val="tx1"/>
                </a:solidFill>
              </a:rPr>
              <a:t>。持续上述过程，直至所有子序列和堆中元素都清空。</a:t>
            </a:r>
            <a:r>
              <a:rPr lang="zh-CN" altLang="en-US" sz="2400" dirty="0">
                <a:solidFill>
                  <a:schemeClr val="tx1"/>
                </a:solidFill>
              </a:rPr>
              <a:t>总共</a:t>
            </a:r>
            <a:r>
              <a:rPr lang="en-US" altLang="zh-CN" sz="2400" i="1" dirty="0">
                <a:solidFill>
                  <a:schemeClr val="tx1"/>
                </a:solidFill>
              </a:rPr>
              <a:t>n</a:t>
            </a:r>
            <a:r>
              <a:rPr lang="zh-CN" altLang="en-US" sz="2400" dirty="0">
                <a:solidFill>
                  <a:schemeClr val="tx1"/>
                </a:solidFill>
              </a:rPr>
              <a:t>个元素，</a:t>
            </a:r>
            <a:endParaRPr lang="en-US" altLang="zh-CN" sz="2400" dirty="0">
              <a:solidFill>
                <a:schemeClr val="tx1"/>
              </a:solidFill>
            </a:endParaRPr>
          </a:p>
          <a:p>
            <a:pPr marL="800100" lvl="1" indent="-342900" algn="l">
              <a:lnSpc>
                <a:spcPct val="150000"/>
              </a:lnSpc>
              <a:spcBef>
                <a:spcPts val="1200"/>
              </a:spcBef>
              <a:buFont typeface="Arial" panose="020B0604020202020204" pitchFamily="34" charset="0"/>
              <a:buChar char="•"/>
            </a:pPr>
            <a:r>
              <a:rPr lang="zh-CN" altLang="en-US" sz="2000" dirty="0">
                <a:solidFill>
                  <a:schemeClr val="tx1"/>
                </a:solidFill>
              </a:rPr>
              <a:t>因此，总体复杂度为</a:t>
            </a:r>
            <a:r>
              <a:rPr lang="en-US" altLang="zh-CN" sz="2000" i="1" dirty="0">
                <a:solidFill>
                  <a:schemeClr val="tx1"/>
                </a:solidFill>
                <a:sym typeface="+mn-ea"/>
              </a:rPr>
              <a:t>O</a:t>
            </a:r>
            <a:r>
              <a:rPr lang="en-US" altLang="zh-CN" sz="2000" dirty="0">
                <a:solidFill>
                  <a:schemeClr val="tx1"/>
                </a:solidFill>
                <a:sym typeface="+mn-ea"/>
              </a:rPr>
              <a:t>(</a:t>
            </a:r>
            <a:r>
              <a:rPr lang="en-US" altLang="zh-CN" sz="2000" i="1" dirty="0" err="1">
                <a:solidFill>
                  <a:schemeClr val="tx1"/>
                </a:solidFill>
                <a:sym typeface="+mn-ea"/>
              </a:rPr>
              <a:t>n</a:t>
            </a:r>
            <a:r>
              <a:rPr lang="en-US" altLang="zh-CN" sz="2000" dirty="0" err="1">
                <a:solidFill>
                  <a:schemeClr val="tx1"/>
                </a:solidFill>
                <a:sym typeface="+mn-ea"/>
              </a:rPr>
              <a:t>lg</a:t>
            </a:r>
            <a:r>
              <a:rPr lang="en-US" altLang="zh-CN" sz="2000" i="1" dirty="0" err="1">
                <a:solidFill>
                  <a:schemeClr val="tx1"/>
                </a:solidFill>
                <a:sym typeface="+mn-ea"/>
              </a:rPr>
              <a:t>k</a:t>
            </a:r>
            <a:r>
              <a:rPr lang="en-US" altLang="zh-CN" sz="2000" dirty="0">
                <a:solidFill>
                  <a:schemeClr val="tx1"/>
                </a:solidFill>
                <a:sym typeface="+mn-ea"/>
              </a:rPr>
              <a:t>)</a:t>
            </a:r>
            <a:r>
              <a:rPr lang="en-US" altLang="zh-CN" sz="2000" i="1" dirty="0">
                <a:solidFill>
                  <a:schemeClr val="tx1"/>
                </a:solidFill>
                <a:sym typeface="+mn-ea"/>
              </a:rPr>
              <a:t>.</a:t>
            </a:r>
            <a:endParaRPr lang="zh-CN" altLang="en-US" sz="2000" i="1" dirty="0">
              <a:solidFill>
                <a:schemeClr val="tx1"/>
              </a:solidFill>
            </a:endParaRPr>
          </a:p>
          <a:p>
            <a:pPr marL="800100" lvl="1" indent="-342900" algn="just">
              <a:buFont typeface="Arial" panose="020B0604020202020204" pitchFamily="34" charset="0"/>
              <a:buChar char="•"/>
              <a:tabLst>
                <a:tab pos="457200" algn="l"/>
              </a:tabLst>
            </a:pPr>
            <a:endParaRPr lang="en-US" sz="1400" dirty="0">
              <a:solidFill>
                <a:schemeClr val="tx1"/>
              </a:solidFill>
              <a:effectLst/>
              <a:latin typeface="Times New Roman" panose="02020603050405020304" pitchFamily="18" charset="0"/>
              <a:ea typeface="宋体" panose="02010600030101010101" pitchFamily="2" charset="-122"/>
            </a:endParaRPr>
          </a:p>
          <a:p>
            <a:pPr lvl="1" algn="just">
              <a:tabLst>
                <a:tab pos="457200" algn="l"/>
              </a:tabLst>
            </a:pPr>
            <a:r>
              <a:rPr lang="en-US" altLang="zh-CN" sz="1800" dirty="0">
                <a:solidFill>
                  <a:schemeClr val="tx1"/>
                </a:solidFill>
                <a:sym typeface="+mn-ea"/>
              </a:rPr>
              <a:t> </a:t>
            </a:r>
            <a:endParaRPr lang="en-US" sz="1800" dirty="0">
              <a:solidFill>
                <a:schemeClr val="tx1"/>
              </a:solidFill>
              <a:latin typeface="Times New Roman" panose="02020603050405020304" pitchFamily="18" charset="0"/>
              <a:ea typeface="宋体" panose="02010600030101010101" pitchFamily="2" charset="-122"/>
            </a:endParaRPr>
          </a:p>
          <a:p>
            <a:pPr marL="342900" lvl="0" indent="-342900" algn="just">
              <a:buAutoNum type="arabicPeriod"/>
              <a:tabLst>
                <a:tab pos="457200" algn="l"/>
              </a:tabLst>
            </a:pPr>
            <a:endParaRPr lang="en-US" sz="1800" dirty="0">
              <a:solidFill>
                <a:schemeClr val="tx1"/>
              </a:solidFill>
              <a:effectLst/>
              <a:latin typeface="Times New Roman" panose="02020603050405020304" pitchFamily="18" charset="0"/>
              <a:ea typeface="宋体" panose="02010600030101010101" pitchFamily="2" charset="-122"/>
            </a:endParaRPr>
          </a:p>
          <a:p>
            <a:pPr marL="342900" lvl="0" indent="-342900" algn="just">
              <a:buAutoNum type="arabicPeriod"/>
              <a:tabLst>
                <a:tab pos="457200" algn="l"/>
              </a:tabLst>
            </a:pPr>
            <a:endParaRPr lang="fr-FR" sz="1800" dirty="0">
              <a:solidFill>
                <a:schemeClr val="tx1"/>
              </a:solidFill>
              <a:effectLst/>
              <a:latin typeface="Times New Roman" panose="02020603050405020304" pitchFamily="18" charset="0"/>
              <a:ea typeface="宋体" panose="02010600030101010101" pitchFamily="2" charset="-122"/>
            </a:endParaRPr>
          </a:p>
          <a:p>
            <a:pPr lvl="0" algn="just">
              <a:tabLst>
                <a:tab pos="457200" algn="l"/>
              </a:tabLst>
            </a:pPr>
            <a:endParaRPr lang="fr-FR" sz="1800" dirty="0">
              <a:solidFill>
                <a:schemeClr val="tx1"/>
              </a:solidFill>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695086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pPr algn="l"/>
            <a:r>
              <a:rPr lang="zh-CN" altLang="en-US" sz="2400" b="1" dirty="0">
                <a:latin typeface="Times New Roman" pitchFamily="18" charset="0"/>
                <a:ea typeface="SimSun" pitchFamily="2" charset="-122"/>
                <a:cs typeface="Times New Roman" pitchFamily="18" charset="0"/>
              </a:rPr>
              <a:t>插入排序伪码</a:t>
            </a:r>
            <a:endParaRPr lang="en-US" sz="2400" b="1" dirty="0">
              <a:latin typeface="Times New Roman" pitchFamily="18" charset="0"/>
              <a:ea typeface="SimSun" pitchFamily="2" charset="-122"/>
              <a:cs typeface="Times New Roman" pitchFamily="18" charset="0"/>
            </a:endParaRPr>
          </a:p>
        </p:txBody>
      </p:sp>
      <p:sp>
        <p:nvSpPr>
          <p:cNvPr id="3" name="Content Placeholder 2"/>
          <p:cNvSpPr>
            <a:spLocks noGrp="1"/>
          </p:cNvSpPr>
          <p:nvPr>
            <p:ph idx="1"/>
          </p:nvPr>
        </p:nvSpPr>
        <p:spPr>
          <a:xfrm>
            <a:off x="304800" y="1219200"/>
            <a:ext cx="8686800" cy="5029200"/>
          </a:xfrm>
        </p:spPr>
        <p:txBody>
          <a:bodyPr>
            <a:normAutofit fontScale="70000" lnSpcReduction="20000"/>
          </a:bodyPr>
          <a:lstStyle/>
          <a:p>
            <a:pPr marL="857250" indent="-400050">
              <a:buNone/>
            </a:pPr>
            <a:r>
              <a:rPr lang="en-US" b="1" dirty="0">
                <a:latin typeface="Times New Roman" pitchFamily="18" charset="0"/>
                <a:cs typeface="Times New Roman" pitchFamily="18" charset="0"/>
              </a:rPr>
              <a:t>Insertion-sort</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[1..</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a:t>
            </a:r>
          </a:p>
          <a:p>
            <a:pPr marL="857250" lvl="0" indent="-400050">
              <a:buAutoNum type="arabicPlain"/>
            </a:pPr>
            <a:r>
              <a:rPr lang="en-US" b="1" dirty="0">
                <a:latin typeface="Times New Roman" pitchFamily="18" charset="0"/>
                <a:cs typeface="Times New Roman" pitchFamily="18" charset="0"/>
              </a:rPr>
              <a:t>if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 1</a:t>
            </a:r>
          </a:p>
          <a:p>
            <a:pPr marL="857250" lvl="0" indent="-400050">
              <a:buAutoNum type="arabicPlain"/>
            </a:pPr>
            <a:r>
              <a:rPr lang="en-US" b="1" dirty="0">
                <a:latin typeface="Times New Roman" pitchFamily="18" charset="0"/>
                <a:cs typeface="Times New Roman" pitchFamily="18" charset="0"/>
              </a:rPr>
              <a:t> 	then exit</a:t>
            </a:r>
            <a:endParaRPr lang="en-US" dirty="0">
              <a:latin typeface="Times New Roman" pitchFamily="18" charset="0"/>
              <a:cs typeface="Times New Roman" pitchFamily="18" charset="0"/>
            </a:endParaRPr>
          </a:p>
          <a:p>
            <a:pPr marL="857250" lvl="0" indent="-400050">
              <a:buAutoNum type="arabicPlain"/>
            </a:pPr>
            <a:r>
              <a:rPr lang="en-US" b="1" dirty="0" err="1">
                <a:latin typeface="Times New Roman" pitchFamily="18" charset="0"/>
                <a:cs typeface="Times New Roman" pitchFamily="18" charset="0"/>
              </a:rPr>
              <a:t>endif</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for</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 2 </a:t>
            </a:r>
            <a:r>
              <a:rPr lang="en-US" b="1" dirty="0">
                <a:latin typeface="Times New Roman" pitchFamily="18" charset="0"/>
                <a:cs typeface="Times New Roman" pitchFamily="18" charset="0"/>
              </a:rPr>
              <a:t>to</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n</a:t>
            </a:r>
            <a:r>
              <a:rPr lang="en-US" dirty="0">
                <a:latin typeface="Times New Roman" pitchFamily="18" charset="0"/>
                <a:cs typeface="Times New Roman" pitchFamily="18" charset="0"/>
              </a:rPr>
              <a:t> </a:t>
            </a:r>
          </a:p>
          <a:p>
            <a:pPr marL="857250" lvl="0" indent="-400050">
              <a:buAutoNum type="arabicPlain"/>
            </a:pP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x</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k</a:t>
            </a:r>
            <a:r>
              <a:rPr lang="en-US" dirty="0">
                <a:latin typeface="Times New Roman" pitchFamily="18" charset="0"/>
                <a:cs typeface="Times New Roman" pitchFamily="18" charset="0"/>
              </a:rPr>
              <a:t>]                        //</a:t>
            </a:r>
            <a:r>
              <a:rPr lang="zh-CN" altLang="en-US" dirty="0">
                <a:latin typeface="Times New Roman" pitchFamily="18" charset="0"/>
                <a:cs typeface="Times New Roman" pitchFamily="18" charset="0"/>
              </a:rPr>
              <a:t>取出要插入的元素的值</a:t>
            </a:r>
            <a:r>
              <a:rPr lang="en-US" dirty="0">
                <a:latin typeface="Times New Roman" pitchFamily="18" charset="0"/>
                <a:cs typeface="Times New Roman" pitchFamily="18" charset="0"/>
              </a:rPr>
              <a:t>                 </a:t>
            </a:r>
          </a:p>
          <a:p>
            <a:pPr marL="857250" lvl="0" indent="-400050">
              <a:buAutoNum type="arabicPlain"/>
            </a:pPr>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	j</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k </a:t>
            </a:r>
            <a:r>
              <a:rPr lang="en-US" dirty="0">
                <a:latin typeface="Times New Roman" pitchFamily="18" charset="0"/>
                <a:cs typeface="Times New Roman" pitchFamily="18" charset="0"/>
              </a:rPr>
              <a:t>– 1                       //</a:t>
            </a:r>
            <a:r>
              <a:rPr lang="en-US" altLang="zh-CN" dirty="0"/>
              <a:t> </a:t>
            </a:r>
            <a:r>
              <a:rPr lang="en-US" altLang="zh-CN" i="1" dirty="0">
                <a:latin typeface="Times" panose="02020603050405020304" pitchFamily="18" charset="0"/>
              </a:rPr>
              <a:t>A</a:t>
            </a:r>
            <a:r>
              <a:rPr lang="en-US" altLang="zh-CN" dirty="0">
                <a:latin typeface="Times" panose="02020603050405020304" pitchFamily="18" charset="0"/>
              </a:rPr>
              <a:t>[1..</a:t>
            </a:r>
            <a:r>
              <a:rPr lang="en-US" altLang="zh-CN" i="1" dirty="0">
                <a:latin typeface="Times" panose="02020603050405020304" pitchFamily="18" charset="0"/>
              </a:rPr>
              <a:t>k</a:t>
            </a:r>
            <a:r>
              <a:rPr lang="en-US" altLang="zh-CN" dirty="0">
                <a:latin typeface="Times" panose="02020603050405020304" pitchFamily="18" charset="0"/>
              </a:rPr>
              <a:t>-1]</a:t>
            </a:r>
            <a:r>
              <a:rPr lang="zh-CN" altLang="en-US" dirty="0"/>
              <a:t>是排好序的一个子序列</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 	while</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&gt; 0 </a:t>
            </a:r>
            <a:r>
              <a:rPr lang="en-US" b="1" dirty="0">
                <a:latin typeface="Times New Roman" pitchFamily="18" charset="0"/>
                <a:cs typeface="Times New Roman" pitchFamily="18" charset="0"/>
              </a:rPr>
              <a:t>and</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&gt; </a:t>
            </a:r>
            <a:r>
              <a:rPr lang="en-US" i="1" dirty="0">
                <a:latin typeface="Times New Roman" pitchFamily="18" charset="0"/>
                <a:cs typeface="Times New Roman" pitchFamily="18" charset="0"/>
              </a:rPr>
              <a:t>x  //</a:t>
            </a:r>
            <a:r>
              <a:rPr lang="zh-CN" altLang="en-US" i="1" dirty="0">
                <a:latin typeface="Times New Roman" pitchFamily="18" charset="0"/>
                <a:cs typeface="Times New Roman" pitchFamily="18" charset="0"/>
              </a:rPr>
              <a:t> </a:t>
            </a:r>
            <a:r>
              <a:rPr lang="en-US" altLang="zh-CN" i="1" dirty="0">
                <a:latin typeface="Times New Roman" pitchFamily="18" charset="0"/>
                <a:cs typeface="Times New Roman" pitchFamily="18" charset="0"/>
              </a:rPr>
              <a:t>j&gt;</a:t>
            </a:r>
            <a:r>
              <a:rPr lang="en-US" altLang="zh-CN" dirty="0">
                <a:latin typeface="Times New Roman" pitchFamily="18" charset="0"/>
                <a:cs typeface="Times New Roman" pitchFamily="18" charset="0"/>
              </a:rPr>
              <a:t>0</a:t>
            </a:r>
            <a:r>
              <a:rPr lang="zh-CN" altLang="en-US" dirty="0">
                <a:latin typeface="Times New Roman" pitchFamily="18" charset="0"/>
                <a:cs typeface="Times New Roman" pitchFamily="18" charset="0"/>
              </a:rPr>
              <a:t>指前面还有元素没有比较</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		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+1] ← </a:t>
            </a:r>
            <a:r>
              <a:rPr lang="en-US" i="1" dirty="0">
                <a:latin typeface="Times New Roman" pitchFamily="18" charset="0"/>
                <a:cs typeface="Times New Roman" pitchFamily="18" charset="0"/>
              </a:rPr>
              <a:t>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a:t>
            </a:r>
            <a:r>
              <a:rPr lang="en-US" i="1" dirty="0">
                <a:latin typeface="Times New Roman" pitchFamily="18" charset="0"/>
                <a:cs typeface="Times New Roman" pitchFamily="18" charset="0"/>
              </a:rPr>
              <a:t> 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a:t>
            </a:r>
            <a:r>
              <a:rPr lang="zh-CN" altLang="en-US" dirty="0">
                <a:latin typeface="Times New Roman" pitchFamily="18" charset="0"/>
                <a:cs typeface="Times New Roman" pitchFamily="18" charset="0"/>
              </a:rPr>
              <a:t>往“后移”一位</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		j</a:t>
            </a:r>
            <a:r>
              <a:rPr lang="en-US" dirty="0">
                <a:latin typeface="Times New Roman" pitchFamily="18" charset="0"/>
                <a:cs typeface="Times New Roman" pitchFamily="18" charset="0"/>
              </a:rPr>
              <a:t> ← </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 -1</a:t>
            </a:r>
          </a:p>
          <a:p>
            <a:pPr marL="857250" lvl="0" indent="-400050">
              <a:buAutoNum type="arabicPlain"/>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endwhile</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 </a:t>
            </a:r>
            <a:r>
              <a:rPr lang="en-US" i="1" dirty="0">
                <a:latin typeface="Times New Roman" pitchFamily="18" charset="0"/>
                <a:cs typeface="Times New Roman" pitchFamily="18" charset="0"/>
              </a:rPr>
              <a:t>	A</a:t>
            </a:r>
            <a:r>
              <a:rPr lang="en-US" dirty="0">
                <a:latin typeface="Times New Roman" pitchFamily="18" charset="0"/>
                <a:cs typeface="Times New Roman" pitchFamily="18" charset="0"/>
              </a:rPr>
              <a:t>[</a:t>
            </a:r>
            <a:r>
              <a:rPr lang="en-US" i="1" dirty="0">
                <a:latin typeface="Times New Roman" pitchFamily="18" charset="0"/>
                <a:cs typeface="Times New Roman" pitchFamily="18" charset="0"/>
              </a:rPr>
              <a:t>j</a:t>
            </a:r>
            <a:r>
              <a:rPr lang="en-US" dirty="0">
                <a:latin typeface="Times New Roman" pitchFamily="18" charset="0"/>
                <a:cs typeface="Times New Roman" pitchFamily="18" charset="0"/>
              </a:rPr>
              <a:t>+1] ← </a:t>
            </a:r>
            <a:r>
              <a:rPr lang="en-US" i="1" dirty="0">
                <a:latin typeface="Times New Roman" pitchFamily="18" charset="0"/>
                <a:cs typeface="Times New Roman" pitchFamily="18" charset="0"/>
              </a:rPr>
              <a:t>x    </a:t>
            </a:r>
            <a:r>
              <a:rPr lang="en-US" sz="2900" i="1" dirty="0">
                <a:latin typeface="Times New Roman" pitchFamily="18" charset="0"/>
                <a:cs typeface="Times New Roman" pitchFamily="18" charset="0"/>
              </a:rPr>
              <a:t>//</a:t>
            </a:r>
            <a:r>
              <a:rPr lang="en-US" altLang="zh-CN" sz="2900" dirty="0">
                <a:latin typeface="Times New Roman" pitchFamily="18" charset="0"/>
                <a:cs typeface="Times New Roman" pitchFamily="18" charset="0"/>
              </a:rPr>
              <a:t>“</a:t>
            </a:r>
            <a:r>
              <a:rPr lang="en-US" sz="2900" i="1" dirty="0">
                <a:latin typeface="Times New Roman" pitchFamily="18" charset="0"/>
                <a:cs typeface="Times New Roman" pitchFamily="18" charset="0"/>
              </a:rPr>
              <a:t>j</a:t>
            </a:r>
            <a:r>
              <a:rPr lang="en-US" sz="2900" dirty="0">
                <a:latin typeface="Times New Roman" pitchFamily="18" charset="0"/>
                <a:cs typeface="Times New Roman" pitchFamily="18" charset="0"/>
              </a:rPr>
              <a:t>+1</a:t>
            </a:r>
            <a:r>
              <a:rPr lang="en-US" altLang="zh-CN" sz="2900" dirty="0">
                <a:latin typeface="Times New Roman" pitchFamily="18" charset="0"/>
                <a:cs typeface="Times New Roman" pitchFamily="18" charset="0"/>
              </a:rPr>
              <a:t>”</a:t>
            </a:r>
            <a:r>
              <a:rPr lang="zh-CN" altLang="en-US" sz="2900" dirty="0">
                <a:latin typeface="Times New Roman" pitchFamily="18" charset="0"/>
                <a:cs typeface="Times New Roman" pitchFamily="18" charset="0"/>
              </a:rPr>
              <a:t>对应子序列</a:t>
            </a:r>
            <a:r>
              <a:rPr lang="en-US" altLang="zh-CN" sz="2800" i="1" dirty="0">
                <a:latin typeface="Times" panose="02020603050405020304" pitchFamily="18" charset="0"/>
              </a:rPr>
              <a:t>A</a:t>
            </a:r>
            <a:r>
              <a:rPr lang="en-US" altLang="zh-CN" sz="2800" dirty="0">
                <a:latin typeface="Times" panose="02020603050405020304" pitchFamily="18" charset="0"/>
              </a:rPr>
              <a:t>[1..</a:t>
            </a:r>
            <a:r>
              <a:rPr lang="en-US" altLang="zh-CN" sz="2800" i="1" dirty="0">
                <a:latin typeface="Times" panose="02020603050405020304" pitchFamily="18" charset="0"/>
              </a:rPr>
              <a:t>k</a:t>
            </a:r>
            <a:r>
              <a:rPr lang="en-US" altLang="zh-CN" sz="2800" dirty="0">
                <a:latin typeface="Times" panose="02020603050405020304" pitchFamily="18" charset="0"/>
              </a:rPr>
              <a:t>-1]</a:t>
            </a:r>
            <a:r>
              <a:rPr lang="zh-CN" altLang="en-US" sz="2800" dirty="0">
                <a:latin typeface="Times" panose="02020603050405020304" pitchFamily="18" charset="0"/>
              </a:rPr>
              <a:t>中</a:t>
            </a:r>
            <a:r>
              <a:rPr lang="zh-CN" altLang="en-US" sz="2900" dirty="0">
                <a:latin typeface="Times New Roman" pitchFamily="18" charset="0"/>
                <a:cs typeface="Times New Roman" pitchFamily="18" charset="0"/>
              </a:rPr>
              <a:t>最后一个原值</a:t>
            </a:r>
            <a:endParaRPr lang="en-US" altLang="zh-CN" sz="2900" dirty="0">
              <a:latin typeface="Times New Roman" pitchFamily="18" charset="0"/>
              <a:cs typeface="Times New Roman" pitchFamily="18" charset="0"/>
            </a:endParaRPr>
          </a:p>
          <a:p>
            <a:pPr marL="457200" lvl="0" indent="0">
              <a:buNone/>
            </a:pPr>
            <a:r>
              <a:rPr lang="en-US" altLang="zh-CN" sz="2900" dirty="0">
                <a:latin typeface="Times New Roman" pitchFamily="18" charset="0"/>
                <a:cs typeface="Times New Roman" pitchFamily="18" charset="0"/>
              </a:rPr>
              <a:t>                                                </a:t>
            </a:r>
            <a:r>
              <a:rPr lang="zh-CN" altLang="en-US" sz="2900" dirty="0">
                <a:latin typeface="Times New Roman" pitchFamily="18" charset="0"/>
                <a:cs typeface="Times New Roman" pitchFamily="18" charset="0"/>
              </a:rPr>
              <a:t>大于</a:t>
            </a:r>
            <a:r>
              <a:rPr lang="en-US" altLang="zh-CN" sz="2900" i="1" dirty="0">
                <a:latin typeface="Times New Roman" pitchFamily="18" charset="0"/>
                <a:cs typeface="Times New Roman" pitchFamily="18" charset="0"/>
              </a:rPr>
              <a:t>x</a:t>
            </a:r>
            <a:r>
              <a:rPr lang="zh-CN" altLang="en-US" sz="2900" dirty="0">
                <a:latin typeface="Times New Roman" pitchFamily="18" charset="0"/>
                <a:cs typeface="Times New Roman" pitchFamily="18" charset="0"/>
              </a:rPr>
              <a:t>的数组下标</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endfor</a:t>
            </a:r>
            <a:r>
              <a:rPr lang="en-US" b="1" dirty="0">
                <a:latin typeface="Times New Roman" pitchFamily="18" charset="0"/>
                <a:cs typeface="Times New Roman" pitchFamily="18" charset="0"/>
              </a:rPr>
              <a:t>	                                            </a:t>
            </a:r>
            <a:endParaRPr lang="en-US" dirty="0">
              <a:latin typeface="Times New Roman" pitchFamily="18" charset="0"/>
              <a:cs typeface="Times New Roman" pitchFamily="18" charset="0"/>
            </a:endParaRPr>
          </a:p>
          <a:p>
            <a:pPr marL="857250" lvl="0" indent="-400050">
              <a:buAutoNum type="arabicPlain"/>
            </a:pPr>
            <a:r>
              <a:rPr lang="en-US" b="1" dirty="0">
                <a:latin typeface="Times New Roman" pitchFamily="18" charset="0"/>
                <a:cs typeface="Times New Roman" pitchFamily="18" charset="0"/>
              </a:rPr>
              <a:t>End</a:t>
            </a:r>
            <a:endParaRPr lang="en-US" dirty="0">
              <a:latin typeface="Times New Roman" pitchFamily="18" charset="0"/>
              <a:cs typeface="Times New Roman" pitchFamily="18" charset="0"/>
            </a:endParaRPr>
          </a:p>
        </p:txBody>
      </p:sp>
      <p:sp>
        <p:nvSpPr>
          <p:cNvPr id="5" name="文本框 4">
            <a:extLst>
              <a:ext uri="{FF2B5EF4-FFF2-40B4-BE49-F238E27FC236}">
                <a16:creationId xmlns:a16="http://schemas.microsoft.com/office/drawing/2014/main" id="{6192C043-9C07-4063-8427-43EF44C2A34E}"/>
              </a:ext>
            </a:extLst>
          </p:cNvPr>
          <p:cNvSpPr txBox="1"/>
          <p:nvPr/>
        </p:nvSpPr>
        <p:spPr>
          <a:xfrm>
            <a:off x="5867400" y="5334000"/>
            <a:ext cx="2743200" cy="369332"/>
          </a:xfrm>
          <a:prstGeom prst="rect">
            <a:avLst/>
          </a:prstGeom>
          <a:noFill/>
        </p:spPr>
        <p:txBody>
          <a:bodyPr wrap="square" rtlCol="0">
            <a:spAutoFit/>
          </a:bodyPr>
          <a:lstStyle/>
          <a:p>
            <a:r>
              <a:rPr lang="en-US" dirty="0"/>
              <a:t>/*(</a:t>
            </a:r>
            <a:r>
              <a:rPr lang="zh-CN" altLang="en-US" dirty="0"/>
              <a:t>即：要插入的位置）</a:t>
            </a:r>
            <a:r>
              <a:rPr lang="en-US" altLang="zh-CN" dirty="0"/>
              <a:t>*/</a:t>
            </a:r>
            <a:endParaRPr lang="en-US" dirty="0"/>
          </a:p>
        </p:txBody>
      </p:sp>
      <p:sp>
        <p:nvSpPr>
          <p:cNvPr id="6" name="灯片编号占位符 5">
            <a:extLst>
              <a:ext uri="{FF2B5EF4-FFF2-40B4-BE49-F238E27FC236}">
                <a16:creationId xmlns:a16="http://schemas.microsoft.com/office/drawing/2014/main" id="{50F13C8F-D8B1-40DC-BC2F-1DB2FBFE84F0}"/>
              </a:ext>
            </a:extLst>
          </p:cNvPr>
          <p:cNvSpPr>
            <a:spLocks noGrp="1"/>
          </p:cNvSpPr>
          <p:nvPr>
            <p:ph type="sldNum" sz="quarter" idx="12"/>
          </p:nvPr>
        </p:nvSpPr>
        <p:spPr/>
        <p:txBody>
          <a:bodyPr/>
          <a:lstStyle/>
          <a:p>
            <a:fld id="{C462427C-90CD-4661-B725-C3D658441D48}" type="slidenum">
              <a:rPr lang="en-US" smtClean="0"/>
              <a:t>4</a:t>
            </a:fld>
            <a:endParaRPr lang="en-US"/>
          </a:p>
        </p:txBody>
      </p:sp>
      <p:pic>
        <p:nvPicPr>
          <p:cNvPr id="9" name="图片 8">
            <a:extLst>
              <a:ext uri="{FF2B5EF4-FFF2-40B4-BE49-F238E27FC236}">
                <a16:creationId xmlns:a16="http://schemas.microsoft.com/office/drawing/2014/main" id="{AA66821F-5F4F-4497-B5C6-699D73EB871C}"/>
              </a:ext>
            </a:extLst>
          </p:cNvPr>
          <p:cNvPicPr>
            <a:picLocks noChangeAspect="1"/>
          </p:cNvPicPr>
          <p:nvPr/>
        </p:nvPicPr>
        <p:blipFill>
          <a:blip r:embed="rId3"/>
          <a:stretch>
            <a:fillRect/>
          </a:stretch>
        </p:blipFill>
        <p:spPr>
          <a:xfrm>
            <a:off x="3723090" y="136525"/>
            <a:ext cx="5420910" cy="2432963"/>
          </a:xfrm>
          <a:prstGeom prst="rect">
            <a:avLst/>
          </a:prstGeom>
        </p:spPr>
      </p:pic>
    </p:spTree>
    <p:extLst>
      <p:ext uri="{BB962C8B-B14F-4D97-AF65-F5344CB8AC3E}">
        <p14:creationId xmlns:p14="http://schemas.microsoft.com/office/powerpoint/2010/main" val="1106601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200" y="274638"/>
            <a:ext cx="8229600" cy="582612"/>
          </a:xfrm>
        </p:spPr>
        <p:txBody>
          <a:bodyPr>
            <a:normAutofit/>
          </a:bodyPr>
          <a:lstStyle/>
          <a:p>
            <a:pPr marL="457200" algn="l"/>
            <a:r>
              <a:rPr lang="zh-CN" altLang="en-US" sz="2400" b="1" dirty="0"/>
              <a:t>插入排序算法的复杂度</a:t>
            </a:r>
            <a:endParaRPr lang="en-US" sz="2400" b="1" dirty="0"/>
          </a:p>
        </p:txBody>
      </p:sp>
      <mc:AlternateContent xmlns:mc="http://schemas.openxmlformats.org/markup-compatibility/2006" xmlns:a14="http://schemas.microsoft.com/office/drawing/2010/main">
        <mc:Choice Requires="a14">
          <p:sp>
            <p:nvSpPr>
              <p:cNvPr id="4" name="TextBox 3"/>
              <p:cNvSpPr txBox="1"/>
              <p:nvPr/>
            </p:nvSpPr>
            <p:spPr>
              <a:xfrm>
                <a:off x="1028700" y="857250"/>
                <a:ext cx="7962900" cy="2026709"/>
              </a:xfrm>
              <a:prstGeom prst="rect">
                <a:avLst/>
              </a:prstGeom>
              <a:noFill/>
            </p:spPr>
            <p:txBody>
              <a:bodyPr wrap="square" rtlCol="0">
                <a:spAutoFit/>
              </a:bodyPr>
              <a:lstStyle/>
              <a:p>
                <a:r>
                  <a:rPr lang="en-US" dirty="0">
                    <a:latin typeface="SimSun" pitchFamily="2" charset="-122"/>
                    <a:ea typeface="SimSun" pitchFamily="2" charset="-122"/>
                  </a:rPr>
                  <a:t>最好情况</a:t>
                </a:r>
                <a:r>
                  <a:rPr lang="en-US" dirty="0"/>
                  <a:t>：	</a:t>
                </a:r>
                <a:r>
                  <a:rPr lang="zh-CN" altLang="en-US" dirty="0"/>
                  <a:t>输入 </a:t>
                </a:r>
                <a:r>
                  <a:rPr lang="fr-FR" i="1" dirty="0">
                    <a:latin typeface="Times New Roman" pitchFamily="18" charset="0"/>
                    <a:cs typeface="Times New Roman" pitchFamily="18" charset="0"/>
                  </a:rPr>
                  <a:t>A</a:t>
                </a:r>
                <a:r>
                  <a:rPr lang="fr-FR" i="1" dirty="0"/>
                  <a:t> </a:t>
                </a:r>
                <a:r>
                  <a:rPr lang="zh-CN" altLang="en-US" dirty="0"/>
                  <a:t>已经是一个递增序列，  </a:t>
                </a:r>
                <a:r>
                  <a:rPr lang="fr-FR" sz="2000" i="1" dirty="0">
                    <a:latin typeface="Times New Roman" pitchFamily="18" charset="0"/>
                    <a:cs typeface="Times New Roman" pitchFamily="18" charset="0"/>
                  </a:rPr>
                  <a:t>T</a:t>
                </a:r>
                <a:r>
                  <a:rPr lang="fr-FR" sz="2000" dirty="0">
                    <a:latin typeface="Times New Roman" pitchFamily="18" charset="0"/>
                    <a:cs typeface="Times New Roman" pitchFamily="18" charset="0"/>
                  </a:rPr>
                  <a:t>(</a:t>
                </a:r>
                <a:r>
                  <a:rPr lang="fr-FR" sz="2000" i="1" dirty="0">
                    <a:latin typeface="Times New Roman" pitchFamily="18" charset="0"/>
                    <a:cs typeface="Times New Roman" pitchFamily="18" charset="0"/>
                  </a:rPr>
                  <a:t>n</a:t>
                </a:r>
                <a:r>
                  <a:rPr lang="fr-FR" sz="2000" dirty="0">
                    <a:latin typeface="Times New Roman" pitchFamily="18" charset="0"/>
                    <a:cs typeface="Times New Roman" pitchFamily="18" charset="0"/>
                  </a:rPr>
                  <a:t>) = </a:t>
                </a:r>
                <a:r>
                  <a:rPr lang="fr-FR" sz="2000" i="1" dirty="0">
                    <a:latin typeface="Times New Roman" pitchFamily="18" charset="0"/>
                    <a:cs typeface="Times New Roman" pitchFamily="18" charset="0"/>
                  </a:rPr>
                  <a:t>n</a:t>
                </a:r>
                <a:r>
                  <a:rPr lang="fr-FR" sz="2000" dirty="0">
                    <a:latin typeface="Times New Roman" pitchFamily="18" charset="0"/>
                    <a:cs typeface="Times New Roman" pitchFamily="18" charset="0"/>
                  </a:rPr>
                  <a:t>-1</a:t>
                </a:r>
                <a:r>
                  <a:rPr lang="fr-FR" dirty="0">
                    <a:latin typeface="Times New Roman" pitchFamily="18" charset="0"/>
                    <a:cs typeface="Times New Roman" pitchFamily="18" charset="0"/>
                  </a:rPr>
                  <a:t>。</a:t>
                </a:r>
              </a:p>
              <a:p>
                <a:pPr>
                  <a:lnSpc>
                    <a:spcPct val="150000"/>
                  </a:lnSpc>
                </a:pPr>
                <a:r>
                  <a:rPr lang="zh-CN" altLang="en-US" dirty="0"/>
                  <a:t>最坏情况</a:t>
                </a:r>
                <a:r>
                  <a:rPr lang="en-US" altLang="zh-CN" dirty="0"/>
                  <a:t>: 	</a:t>
                </a:r>
                <a:r>
                  <a:rPr lang="zh-CN" altLang="en-US" dirty="0"/>
                  <a:t>输入 </a:t>
                </a:r>
                <a:r>
                  <a:rPr lang="fr-FR" i="1" dirty="0">
                    <a:latin typeface="Times New Roman" pitchFamily="18" charset="0"/>
                    <a:cs typeface="Times New Roman" pitchFamily="18" charset="0"/>
                  </a:rPr>
                  <a:t>A</a:t>
                </a:r>
                <a:r>
                  <a:rPr lang="fr-FR" i="1" dirty="0"/>
                  <a:t> </a:t>
                </a:r>
                <a:r>
                  <a:rPr lang="zh-CN" altLang="en-US" dirty="0"/>
                  <a:t>是一个递减序列， </a:t>
                </a:r>
                <a:endParaRPr lang="en-US" altLang="zh-CN" dirty="0"/>
              </a:p>
              <a:p>
                <a:pPr>
                  <a:lnSpc>
                    <a:spcPct val="150000"/>
                  </a:lnSpc>
                </a:pPr>
                <a:r>
                  <a:rPr lang="en-US" i="1" dirty="0"/>
                  <a:t> 		</a:t>
                </a:r>
                <a:r>
                  <a:rPr lang="fr-FR" sz="2000" i="1" dirty="0">
                    <a:latin typeface="Times New Roman" pitchFamily="18" charset="0"/>
                    <a:cs typeface="Times New Roman" pitchFamily="18" charset="0"/>
                  </a:rPr>
                  <a:t>T</a:t>
                </a:r>
                <a:r>
                  <a:rPr lang="fr-FR" sz="2000" dirty="0">
                    <a:latin typeface="Times New Roman" pitchFamily="18" charset="0"/>
                    <a:cs typeface="Times New Roman" pitchFamily="18" charset="0"/>
                  </a:rPr>
                  <a:t>(</a:t>
                </a:r>
                <a:r>
                  <a:rPr lang="fr-FR" sz="2000" i="1" dirty="0">
                    <a:latin typeface="Times New Roman" pitchFamily="18" charset="0"/>
                    <a:cs typeface="Times New Roman" pitchFamily="18" charset="0"/>
                  </a:rPr>
                  <a:t>n</a:t>
                </a:r>
                <a:r>
                  <a:rPr lang="fr-FR" sz="2000" dirty="0">
                    <a:latin typeface="Times New Roman" pitchFamily="18" charset="0"/>
                    <a:cs typeface="Times New Roman" pitchFamily="18" charset="0"/>
                  </a:rPr>
                  <a:t>) =  </a:t>
                </a:r>
                <a14:m>
                  <m:oMath xmlns:m="http://schemas.openxmlformats.org/officeDocument/2006/math">
                    <m:nary>
                      <m:naryPr>
                        <m:chr m:val="∑"/>
                        <m:ctrlPr>
                          <a:rPr lang="fr-FR" sz="2000" i="1" smtClean="0">
                            <a:latin typeface="Cambria Math" panose="02040503050406030204" pitchFamily="18" charset="0"/>
                            <a:cs typeface="Times New Roman" pitchFamily="18" charset="0"/>
                          </a:rPr>
                        </m:ctrlPr>
                      </m:naryPr>
                      <m:sub>
                        <m:r>
                          <m:rPr>
                            <m:brk m:alnAt="23"/>
                          </m:rPr>
                          <a:rPr lang="en-US" sz="2000" b="0" i="1" smtClean="0">
                            <a:latin typeface="Cambria Math"/>
                            <a:cs typeface="Times New Roman" pitchFamily="18" charset="0"/>
                          </a:rPr>
                          <m:t>𝑘</m:t>
                        </m:r>
                        <m:r>
                          <a:rPr lang="en-US" sz="2000" b="0" i="1" smtClean="0">
                            <a:latin typeface="Cambria Math"/>
                            <a:cs typeface="Times New Roman" pitchFamily="18" charset="0"/>
                          </a:rPr>
                          <m:t>=2</m:t>
                        </m:r>
                      </m:sub>
                      <m:sup>
                        <m:r>
                          <a:rPr lang="en-US" sz="2000" b="0" i="1" smtClean="0">
                            <a:latin typeface="Cambria Math"/>
                            <a:cs typeface="Times New Roman" pitchFamily="18" charset="0"/>
                          </a:rPr>
                          <m:t>𝑛</m:t>
                        </m:r>
                      </m:sup>
                      <m:e>
                        <m:r>
                          <a:rPr lang="en-US" sz="2000" b="0" i="1" smtClean="0">
                            <a:latin typeface="Cambria Math"/>
                            <a:cs typeface="Times New Roman" pitchFamily="18" charset="0"/>
                          </a:rPr>
                          <m:t>(</m:t>
                        </m:r>
                        <m:r>
                          <a:rPr lang="en-US" sz="2000" b="0" i="1" smtClean="0">
                            <a:latin typeface="Cambria Math"/>
                            <a:cs typeface="Times New Roman" pitchFamily="18" charset="0"/>
                          </a:rPr>
                          <m:t>𝑘</m:t>
                        </m:r>
                        <m:r>
                          <a:rPr lang="en-US" sz="2000" b="0" i="1" smtClean="0">
                            <a:latin typeface="Cambria Math"/>
                            <a:cs typeface="Times New Roman" pitchFamily="18" charset="0"/>
                          </a:rPr>
                          <m:t>−1)</m:t>
                        </m:r>
                      </m:e>
                    </m:nary>
                  </m:oMath>
                </a14:m>
                <a:r>
                  <a:rPr lang="fr-FR" sz="2000" dirty="0">
                    <a:latin typeface="Times New Roman" pitchFamily="18" charset="0"/>
                    <a:cs typeface="Times New Roman" pitchFamily="18" charset="0"/>
                  </a:rPr>
                  <a:t> = </a:t>
                </a:r>
                <a:r>
                  <a:rPr lang="fr-FR" sz="2000" i="1" dirty="0">
                    <a:latin typeface="Times New Roman" pitchFamily="18" charset="0"/>
                    <a:cs typeface="Times New Roman" pitchFamily="18" charset="0"/>
                  </a:rPr>
                  <a:t>n</a:t>
                </a:r>
                <a:r>
                  <a:rPr lang="fr-FR" sz="2000" dirty="0">
                    <a:latin typeface="Times New Roman" pitchFamily="18" charset="0"/>
                    <a:cs typeface="Times New Roman" pitchFamily="18" charset="0"/>
                  </a:rPr>
                  <a:t>(</a:t>
                </a:r>
                <a:r>
                  <a:rPr lang="fr-FR" sz="2000" i="1" dirty="0">
                    <a:latin typeface="Times New Roman" pitchFamily="18" charset="0"/>
                    <a:cs typeface="Times New Roman" pitchFamily="18" charset="0"/>
                  </a:rPr>
                  <a:t>n</a:t>
                </a:r>
                <a:r>
                  <a:rPr lang="fr-FR" sz="2000" dirty="0">
                    <a:latin typeface="Times New Roman" pitchFamily="18" charset="0"/>
                    <a:cs typeface="Times New Roman" pitchFamily="18" charset="0"/>
                  </a:rPr>
                  <a:t>-1)/2 </a:t>
                </a:r>
                <a:r>
                  <a:rPr lang="en-US" sz="2000" dirty="0">
                    <a:latin typeface="Times New Roman" pitchFamily="18" charset="0"/>
                    <a:cs typeface="Times New Roman" pitchFamily="18" charset="0"/>
                  </a:rPr>
                  <a:t>= </a:t>
                </a:r>
                <a:r>
                  <a:rPr lang="en-US" sz="2000" dirty="0">
                    <a:latin typeface="Times New Roman" pitchFamily="18" charset="0"/>
                    <a:cs typeface="Times New Roman" pitchFamily="18" charset="0"/>
                    <a:sym typeface="Symbol" panose="05050102010706020507" pitchFamily="18" charset="2"/>
                  </a:rPr>
                  <a:t></a:t>
                </a:r>
                <a:r>
                  <a:rPr lang="en-US" sz="2000" dirty="0">
                    <a:latin typeface="Times New Roman" pitchFamily="18" charset="0"/>
                    <a:cs typeface="Times New Roman" pitchFamily="18" charset="0"/>
                  </a:rPr>
                  <a:t>(</a:t>
                </a:r>
                <a:r>
                  <a:rPr lang="en-US" sz="2000" i="1" dirty="0">
                    <a:latin typeface="Times New Roman" pitchFamily="18" charset="0"/>
                    <a:cs typeface="Times New Roman" pitchFamily="18" charset="0"/>
                  </a:rPr>
                  <a:t>n</a:t>
                </a:r>
                <a:r>
                  <a:rPr lang="en-US" sz="2000" baseline="30000" dirty="0">
                    <a:latin typeface="Times New Roman" pitchFamily="18" charset="0"/>
                    <a:cs typeface="Times New Roman" pitchFamily="18" charset="0"/>
                  </a:rPr>
                  <a:t>2</a:t>
                </a:r>
                <a:r>
                  <a:rPr lang="en-US" sz="2000" dirty="0">
                    <a:latin typeface="Times New Roman" pitchFamily="18" charset="0"/>
                    <a:cs typeface="Times New Roman" pitchFamily="18" charset="0"/>
                  </a:rPr>
                  <a:t>)</a:t>
                </a:r>
                <a:r>
                  <a:rPr lang="zh-CN" altLang="en-US" dirty="0">
                    <a:latin typeface="Times New Roman" pitchFamily="18" charset="0"/>
                    <a:cs typeface="Times New Roman" pitchFamily="18" charset="0"/>
                  </a:rPr>
                  <a:t>。</a:t>
                </a:r>
                <a:endParaRPr lang="en-US" dirty="0">
                  <a:latin typeface="Times New Roman" pitchFamily="18" charset="0"/>
                  <a:cs typeface="Times New Roman" pitchFamily="18" charset="0"/>
                </a:endParaRPr>
              </a:p>
              <a:p>
                <a:r>
                  <a:rPr lang="fr-FR" dirty="0" err="1">
                    <a:latin typeface="SimSun" pitchFamily="2" charset="-122"/>
                    <a:ea typeface="SimSun" pitchFamily="2" charset="-122"/>
                    <a:cs typeface="Times New Roman" pitchFamily="18" charset="0"/>
                  </a:rPr>
                  <a:t>平均情况</a:t>
                </a:r>
                <a:r>
                  <a:rPr lang="fr-FR" dirty="0">
                    <a:latin typeface="SimSun" pitchFamily="2" charset="-122"/>
                    <a:ea typeface="SimSun" pitchFamily="2" charset="-122"/>
                    <a:cs typeface="Times New Roman" pitchFamily="18" charset="0"/>
                  </a:rPr>
                  <a:t>：  </a:t>
                </a:r>
                <a:r>
                  <a:rPr lang="fr-FR" dirty="0" err="1">
                    <a:latin typeface="SimSun" pitchFamily="2" charset="-122"/>
                    <a:ea typeface="SimSun" pitchFamily="2" charset="-122"/>
                    <a:cs typeface="Times New Roman" pitchFamily="18" charset="0"/>
                  </a:rPr>
                  <a:t>插入</a:t>
                </a:r>
                <a:r>
                  <a:rPr lang="fr-FR" i="1" dirty="0" err="1">
                    <a:latin typeface="Times New Roman" pitchFamily="18" charset="0"/>
                    <a:ea typeface="SimSun" pitchFamily="2" charset="-122"/>
                    <a:cs typeface="Times New Roman" pitchFamily="18" charset="0"/>
                  </a:rPr>
                  <a:t>A</a:t>
                </a:r>
                <a:r>
                  <a:rPr lang="fr-FR" dirty="0">
                    <a:latin typeface="Times New Roman" pitchFamily="18" charset="0"/>
                    <a:ea typeface="SimSun" pitchFamily="2" charset="-122"/>
                    <a:cs typeface="Times New Roman" pitchFamily="18" charset="0"/>
                  </a:rPr>
                  <a:t>[</a:t>
                </a:r>
                <a:r>
                  <a:rPr lang="fr-FR" i="1" dirty="0">
                    <a:latin typeface="Times New Roman" pitchFamily="18" charset="0"/>
                    <a:ea typeface="SimSun" pitchFamily="2" charset="-122"/>
                    <a:cs typeface="Times New Roman" pitchFamily="18" charset="0"/>
                  </a:rPr>
                  <a:t>k</a:t>
                </a:r>
                <a:r>
                  <a:rPr lang="fr-FR" dirty="0">
                    <a:latin typeface="Times New Roman" pitchFamily="18" charset="0"/>
                    <a:ea typeface="SimSun" pitchFamily="2" charset="-122"/>
                    <a:cs typeface="Times New Roman" pitchFamily="18" charset="0"/>
                  </a:rPr>
                  <a:t>]</a:t>
                </a:r>
                <a:r>
                  <a:rPr lang="fr-FR" dirty="0" err="1">
                    <a:latin typeface="SimSun" pitchFamily="2" charset="-122"/>
                    <a:ea typeface="SimSun" pitchFamily="2" charset="-122"/>
                    <a:cs typeface="Times New Roman" pitchFamily="18" charset="0"/>
                  </a:rPr>
                  <a:t>需要的平均比较次数</a:t>
                </a:r>
                <a:r>
                  <a:rPr lang="fr-FR" dirty="0">
                    <a:latin typeface="SimSun" pitchFamily="2" charset="-122"/>
                    <a:ea typeface="SimSun" pitchFamily="2" charset="-122"/>
                    <a:cs typeface="Times New Roman" pitchFamily="18" charset="0"/>
                  </a:rPr>
                  <a:t>： </a:t>
                </a:r>
                <a14:m>
                  <m:oMath xmlns:m="http://schemas.openxmlformats.org/officeDocument/2006/math">
                    <m:f>
                      <m:fPr>
                        <m:ctrlPr>
                          <a:rPr lang="fr-FR" sz="2000" i="1" smtClean="0">
                            <a:latin typeface="Cambria Math" panose="02040503050406030204" pitchFamily="18" charset="0"/>
                            <a:cs typeface="Times New Roman" pitchFamily="18" charset="0"/>
                          </a:rPr>
                        </m:ctrlPr>
                      </m:fPr>
                      <m:num>
                        <m:r>
                          <a:rPr lang="en-US" sz="2000" b="0" i="1" smtClean="0">
                            <a:latin typeface="Cambria Math"/>
                            <a:cs typeface="Times New Roman" pitchFamily="18" charset="0"/>
                          </a:rPr>
                          <m:t>1</m:t>
                        </m:r>
                      </m:num>
                      <m:den>
                        <m:r>
                          <a:rPr lang="en-US" sz="2000" b="0" i="1" smtClean="0">
                            <a:latin typeface="Cambria Math"/>
                            <a:cs typeface="Times New Roman" pitchFamily="18" charset="0"/>
                          </a:rPr>
                          <m:t>𝑘</m:t>
                        </m:r>
                      </m:den>
                    </m:f>
                    <m:nary>
                      <m:naryPr>
                        <m:chr m:val="∑"/>
                        <m:ctrlPr>
                          <a:rPr lang="fr-FR" sz="2000" i="1">
                            <a:latin typeface="Cambria Math" panose="02040503050406030204" pitchFamily="18" charset="0"/>
                            <a:cs typeface="Times New Roman" pitchFamily="18" charset="0"/>
                          </a:rPr>
                        </m:ctrlPr>
                      </m:naryPr>
                      <m:sub>
                        <m:r>
                          <a:rPr lang="en-US" sz="2000" b="0" i="1" smtClean="0">
                            <a:latin typeface="Cambria Math"/>
                            <a:cs typeface="Times New Roman" pitchFamily="18" charset="0"/>
                          </a:rPr>
                          <m:t>𝑗</m:t>
                        </m:r>
                        <m:r>
                          <a:rPr lang="en-US" sz="2000" i="1">
                            <a:latin typeface="Cambria Math"/>
                            <a:cs typeface="Times New Roman" pitchFamily="18" charset="0"/>
                          </a:rPr>
                          <m:t>=</m:t>
                        </m:r>
                        <m:r>
                          <a:rPr lang="en-US" sz="2000" b="0" i="1" smtClean="0">
                            <a:latin typeface="Cambria Math"/>
                            <a:cs typeface="Times New Roman" pitchFamily="18" charset="0"/>
                          </a:rPr>
                          <m:t>1</m:t>
                        </m:r>
                      </m:sub>
                      <m:sup>
                        <m:r>
                          <a:rPr lang="en-US" sz="2000" b="0" i="1" smtClean="0">
                            <a:latin typeface="Cambria Math"/>
                            <a:cs typeface="Times New Roman" pitchFamily="18" charset="0"/>
                          </a:rPr>
                          <m:t>𝑘</m:t>
                        </m:r>
                      </m:sup>
                      <m:e>
                        <m:r>
                          <a:rPr lang="en-US" sz="2000" b="0" i="1" smtClean="0">
                            <a:latin typeface="Cambria Math"/>
                            <a:cs typeface="Times New Roman" pitchFamily="18" charset="0"/>
                          </a:rPr>
                          <m:t>𝑗</m:t>
                        </m:r>
                      </m:e>
                    </m:nary>
                  </m:oMath>
                </a14:m>
                <a:r>
                  <a:rPr lang="fr-FR" sz="2000" dirty="0">
                    <a:latin typeface="SimSun" pitchFamily="2" charset="-122"/>
                    <a:ea typeface="SimSun" pitchFamily="2" charset="-122"/>
                    <a:cs typeface="Times New Roman" pitchFamily="18" charset="0"/>
                  </a:rPr>
                  <a:t> = </a:t>
                </a:r>
                <a14:m>
                  <m:oMath xmlns:m="http://schemas.openxmlformats.org/officeDocument/2006/math">
                    <m:f>
                      <m:fPr>
                        <m:ctrlPr>
                          <a:rPr lang="fr-FR" sz="2000" i="1" smtClean="0">
                            <a:latin typeface="Cambria Math" panose="02040503050406030204" pitchFamily="18" charset="0"/>
                            <a:ea typeface="SimSun" pitchFamily="2" charset="-122"/>
                            <a:cs typeface="Times New Roman" pitchFamily="18" charset="0"/>
                          </a:rPr>
                        </m:ctrlPr>
                      </m:fPr>
                      <m:num>
                        <m:r>
                          <a:rPr lang="en-US" sz="2000" b="0" i="1" smtClean="0">
                            <a:latin typeface="Cambria Math"/>
                            <a:ea typeface="SimSun" pitchFamily="2" charset="-122"/>
                            <a:cs typeface="Times New Roman" pitchFamily="18" charset="0"/>
                          </a:rPr>
                          <m:t>𝑘</m:t>
                        </m:r>
                        <m:r>
                          <a:rPr lang="en-US" sz="2000" b="0" i="1" smtClean="0">
                            <a:latin typeface="Cambria Math"/>
                            <a:ea typeface="SimSun" pitchFamily="2" charset="-122"/>
                            <a:cs typeface="Times New Roman" pitchFamily="18" charset="0"/>
                          </a:rPr>
                          <m:t>+1</m:t>
                        </m:r>
                      </m:num>
                      <m:den>
                        <m:r>
                          <a:rPr lang="en-US" sz="2000" b="0" i="1" smtClean="0">
                            <a:latin typeface="Cambria Math"/>
                            <a:ea typeface="SimSun" pitchFamily="2" charset="-122"/>
                            <a:cs typeface="Times New Roman" pitchFamily="18" charset="0"/>
                          </a:rPr>
                          <m:t>2</m:t>
                        </m:r>
                      </m:den>
                    </m:f>
                  </m:oMath>
                </a14:m>
                <a:r>
                  <a:rPr lang="fr-FR" dirty="0">
                    <a:latin typeface="SimSun" pitchFamily="2" charset="-122"/>
                    <a:ea typeface="SimSun" pitchFamily="2" charset="-122"/>
                    <a:cs typeface="Times New Roman" pitchFamily="18" charset="0"/>
                  </a:rPr>
                  <a:t>。</a:t>
                </a:r>
              </a:p>
              <a:p>
                <a:r>
                  <a:rPr lang="fr-FR" dirty="0">
                    <a:latin typeface="Times" panose="02020603050405020304" pitchFamily="18" charset="0"/>
                    <a:ea typeface="SimSun" pitchFamily="2" charset="-122"/>
                    <a:cs typeface="Times New Roman" pitchFamily="18" charset="0"/>
                  </a:rPr>
                  <a:t>                  </a:t>
                </a:r>
                <a:r>
                  <a:rPr lang="en-US" altLang="zh-CN" dirty="0">
                    <a:latin typeface="Times" panose="02020603050405020304" pitchFamily="18" charset="0"/>
                    <a:ea typeface="SimSun" pitchFamily="2" charset="-122"/>
                    <a:cs typeface="Times New Roman" pitchFamily="18" charset="0"/>
                  </a:rPr>
                  <a:t>【</a:t>
                </a:r>
                <a:r>
                  <a:rPr lang="zh-CN" altLang="en-US" dirty="0">
                    <a:latin typeface="Times" panose="02020603050405020304" pitchFamily="18" charset="0"/>
                    <a:ea typeface="SimSun" pitchFamily="2" charset="-122"/>
                    <a:cs typeface="Times New Roman" pitchFamily="18" charset="0"/>
                  </a:rPr>
                  <a:t>假定：</a:t>
                </a:r>
                <a:r>
                  <a:rPr lang="en-US" altLang="zh-CN" i="1" dirty="0">
                    <a:latin typeface="Times" panose="02020603050405020304" pitchFamily="18" charset="0"/>
                    <a:ea typeface="SimSun" pitchFamily="2" charset="-122"/>
                    <a:cs typeface="Times New Roman" pitchFamily="18" charset="0"/>
                  </a:rPr>
                  <a:t>A</a:t>
                </a:r>
                <a:r>
                  <a:rPr lang="en-US" altLang="zh-CN" dirty="0">
                    <a:latin typeface="Times" panose="02020603050405020304" pitchFamily="18" charset="0"/>
                    <a:ea typeface="SimSun" pitchFamily="2" charset="-122"/>
                    <a:cs typeface="Times New Roman" pitchFamily="18" charset="0"/>
                  </a:rPr>
                  <a:t>[</a:t>
                </a:r>
                <a:r>
                  <a:rPr lang="en-US" altLang="zh-CN" i="1" dirty="0">
                    <a:latin typeface="Times" panose="02020603050405020304" pitchFamily="18" charset="0"/>
                    <a:ea typeface="SimSun" pitchFamily="2" charset="-122"/>
                    <a:cs typeface="Times New Roman" pitchFamily="18" charset="0"/>
                  </a:rPr>
                  <a:t>k</a:t>
                </a:r>
                <a:r>
                  <a:rPr lang="en-US" altLang="zh-CN" dirty="0">
                    <a:latin typeface="Times" panose="02020603050405020304" pitchFamily="18" charset="0"/>
                    <a:ea typeface="SimSun" pitchFamily="2" charset="-122"/>
                    <a:cs typeface="Times New Roman" pitchFamily="18" charset="0"/>
                  </a:rPr>
                  <a:t>]</a:t>
                </a:r>
                <a:r>
                  <a:rPr lang="zh-CN" altLang="en-US" dirty="0">
                    <a:latin typeface="Times" panose="02020603050405020304" pitchFamily="18" charset="0"/>
                    <a:ea typeface="SimSun" pitchFamily="2" charset="-122"/>
                    <a:cs typeface="Times New Roman" pitchFamily="18" charset="0"/>
                  </a:rPr>
                  <a:t>插入到</a:t>
                </a:r>
                <a:r>
                  <a:rPr lang="en-US" altLang="zh-CN" i="1" dirty="0">
                    <a:latin typeface="Times" panose="02020603050405020304" pitchFamily="18" charset="0"/>
                    <a:ea typeface="SimSun" pitchFamily="2" charset="-122"/>
                    <a:cs typeface="Times New Roman" pitchFamily="18" charset="0"/>
                  </a:rPr>
                  <a:t>A</a:t>
                </a:r>
                <a:r>
                  <a:rPr lang="en-US" altLang="zh-CN" dirty="0">
                    <a:latin typeface="Times" panose="02020603050405020304" pitchFamily="18" charset="0"/>
                    <a:ea typeface="SimSun" pitchFamily="2" charset="-122"/>
                    <a:cs typeface="Times New Roman" pitchFamily="18" charset="0"/>
                  </a:rPr>
                  <a:t>[1..</a:t>
                </a:r>
                <a:r>
                  <a:rPr lang="en-US" altLang="zh-CN" i="1" dirty="0">
                    <a:latin typeface="Times" panose="02020603050405020304" pitchFamily="18" charset="0"/>
                    <a:ea typeface="SimSun" pitchFamily="2" charset="-122"/>
                    <a:cs typeface="Times New Roman" pitchFamily="18" charset="0"/>
                  </a:rPr>
                  <a:t>k</a:t>
                </a:r>
                <a:r>
                  <a:rPr lang="en-US" altLang="zh-CN" dirty="0">
                    <a:latin typeface="Times" panose="02020603050405020304" pitchFamily="18" charset="0"/>
                    <a:ea typeface="SimSun" pitchFamily="2" charset="-122"/>
                    <a:cs typeface="Times New Roman" pitchFamily="18" charset="0"/>
                  </a:rPr>
                  <a:t>]</a:t>
                </a:r>
                <a:r>
                  <a:rPr lang="zh-CN" altLang="en-US" dirty="0">
                    <a:latin typeface="Times" panose="02020603050405020304" pitchFamily="18" charset="0"/>
                    <a:ea typeface="SimSun" pitchFamily="2" charset="-122"/>
                    <a:cs typeface="Times New Roman" pitchFamily="18" charset="0"/>
                  </a:rPr>
                  <a:t>这</a:t>
                </a:r>
                <a:r>
                  <a:rPr lang="en-US" altLang="zh-CN" i="1" dirty="0">
                    <a:latin typeface="Times" panose="02020603050405020304" pitchFamily="18" charset="0"/>
                    <a:ea typeface="SimSun" pitchFamily="2" charset="-122"/>
                    <a:cs typeface="Times New Roman" pitchFamily="18" charset="0"/>
                  </a:rPr>
                  <a:t>k</a:t>
                </a:r>
                <a:r>
                  <a:rPr lang="zh-CN" altLang="en-US" dirty="0">
                    <a:latin typeface="Times" panose="02020603050405020304" pitchFamily="18" charset="0"/>
                    <a:ea typeface="SimSun" pitchFamily="2" charset="-122"/>
                    <a:cs typeface="Times New Roman" pitchFamily="18" charset="0"/>
                  </a:rPr>
                  <a:t>个位置中任意位置的概率为</a:t>
                </a:r>
                <a:r>
                  <a:rPr lang="en-US" altLang="zh-CN" sz="2000" dirty="0">
                    <a:latin typeface="Times" panose="02020603050405020304" pitchFamily="18" charset="0"/>
                    <a:ea typeface="SimSun" pitchFamily="2" charset="-122"/>
                    <a:cs typeface="Times New Roman" pitchFamily="18" charset="0"/>
                  </a:rPr>
                  <a:t>1/</a:t>
                </a:r>
                <a:r>
                  <a:rPr lang="en-US" altLang="zh-CN" sz="2000" i="1" dirty="0">
                    <a:latin typeface="Times" panose="02020603050405020304" pitchFamily="18" charset="0"/>
                    <a:ea typeface="SimSun" pitchFamily="2" charset="-122"/>
                    <a:cs typeface="Times New Roman" pitchFamily="18" charset="0"/>
                  </a:rPr>
                  <a:t>k</a:t>
                </a:r>
                <a:r>
                  <a:rPr lang="en-US" altLang="zh-CN" dirty="0">
                    <a:latin typeface="Times" panose="02020603050405020304" pitchFamily="18" charset="0"/>
                    <a:ea typeface="SimSun" pitchFamily="2" charset="-122"/>
                    <a:cs typeface="Times New Roman" pitchFamily="18" charset="0"/>
                  </a:rPr>
                  <a:t>】</a:t>
                </a:r>
                <a:r>
                  <a:rPr lang="fr-FR" dirty="0">
                    <a:latin typeface="Times" panose="02020603050405020304" pitchFamily="18" charset="0"/>
                    <a:ea typeface="SimSun" pitchFamily="2" charset="-122"/>
                    <a:cs typeface="Times New Roman" pitchFamily="18" charset="0"/>
                  </a:rPr>
                  <a:t>       </a:t>
                </a:r>
                <a:endParaRPr lang="en-US" dirty="0">
                  <a:latin typeface="Times" panose="02020603050405020304" pitchFamily="18" charset="0"/>
                  <a:cs typeface="Times New Roman" pitchFamily="18" charset="0"/>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1028700" y="857250"/>
                <a:ext cx="7962900" cy="2026709"/>
              </a:xfrm>
              <a:prstGeom prst="rect">
                <a:avLst/>
              </a:prstGeom>
              <a:blipFill>
                <a:blip r:embed="rId4"/>
                <a:stretch>
                  <a:fillRect l="-689" t="-1807" b="-4518"/>
                </a:stretch>
              </a:blipFill>
            </p:spPr>
            <p:txBody>
              <a:bodyPr/>
              <a:lstStyle/>
              <a:p>
                <a:r>
                  <a:rPr lang="en-US">
                    <a:noFill/>
                  </a:rPr>
                  <a:t> </a:t>
                </a:r>
              </a:p>
            </p:txBody>
          </p:sp>
        </mc:Fallback>
      </mc:AlternateContent>
      <p:sp>
        <p:nvSpPr>
          <p:cNvPr id="5"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1" name="Rectangle 1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6" name="Rectangle 19"/>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 name="Rectangle 21"/>
          <p:cNvSpPr>
            <a:spLocks noChangeArrowheads="1"/>
          </p:cNvSpPr>
          <p:nvPr/>
        </p:nvSpPr>
        <p:spPr bwMode="auto">
          <a:xfrm>
            <a:off x="152400" y="857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1" name="Rectangle 24"/>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3" name="Rectangle 26"/>
          <p:cNvSpPr>
            <a:spLocks noChangeArrowheads="1"/>
          </p:cNvSpPr>
          <p:nvPr/>
        </p:nvSpPr>
        <p:spPr bwMode="auto">
          <a:xfrm>
            <a:off x="304800" y="10096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pitchFamily="34" charset="0"/>
                <a:cs typeface="Arial" pitchFamily="34" charset="0"/>
              </a:rPr>
              <a:t> </a:t>
            </a: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24" name="Rectangle 41"/>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167"/>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9" name="Object 8"/>
          <p:cNvGraphicFramePr>
            <a:graphicFrameLocks noChangeAspect="1"/>
          </p:cNvGraphicFramePr>
          <p:nvPr>
            <p:extLst>
              <p:ext uri="{D42A27DB-BD31-4B8C-83A1-F6EECF244321}">
                <p14:modId xmlns:p14="http://schemas.microsoft.com/office/powerpoint/2010/main" val="2582421159"/>
              </p:ext>
            </p:extLst>
          </p:nvPr>
        </p:nvGraphicFramePr>
        <p:xfrm>
          <a:off x="-215900" y="2790022"/>
          <a:ext cx="5321300" cy="3793340"/>
        </p:xfrm>
        <a:graphic>
          <a:graphicData uri="http://schemas.openxmlformats.org/presentationml/2006/ole">
            <mc:AlternateContent xmlns:mc="http://schemas.openxmlformats.org/markup-compatibility/2006">
              <mc:Choice xmlns:v="urn:schemas-microsoft-com:vml" Requires="v">
                <p:oleObj spid="_x0000_s1039" name="Picture" r:id="rId5" imgW="4572000" imgH="3314880" progId="Word.Picture.8">
                  <p:embed/>
                </p:oleObj>
              </mc:Choice>
              <mc:Fallback>
                <p:oleObj name="Picture" r:id="rId5" imgW="4572000" imgH="3314880" progId="Word.Picture.8">
                  <p:embed/>
                  <p:pic>
                    <p:nvPicPr>
                      <p:cNvPr id="0" name="Object 166"/>
                      <p:cNvPicPr>
                        <a:picLocks noChangeAspect="1" noChangeArrowheads="1"/>
                      </p:cNvPicPr>
                      <p:nvPr/>
                    </p:nvPicPr>
                    <p:blipFill>
                      <a:blip r:embed="rId6"/>
                      <a:srcRect/>
                      <a:stretch>
                        <a:fillRect/>
                      </a:stretch>
                    </p:blipFill>
                    <p:spPr bwMode="auto">
                      <a:xfrm>
                        <a:off x="-215900" y="2790022"/>
                        <a:ext cx="5321300" cy="379334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8" name="TextBox 7"/>
              <p:cNvSpPr txBox="1"/>
              <p:nvPr/>
            </p:nvSpPr>
            <p:spPr>
              <a:xfrm>
                <a:off x="3276600" y="3197252"/>
                <a:ext cx="5638800" cy="917752"/>
              </a:xfrm>
              <a:prstGeom prst="rect">
                <a:avLst/>
              </a:prstGeom>
              <a:noFill/>
            </p:spPr>
            <p:txBody>
              <a:bodyPr wrap="square" rtlCol="0">
                <a:spAutoFit/>
              </a:bodyPr>
              <a:lstStyle/>
              <a:p>
                <a:r>
                  <a:rPr lang="en-US" dirty="0">
                    <a:latin typeface="Times New Roman" pitchFamily="18" charset="0"/>
                    <a:ea typeface="SimSun" pitchFamily="2" charset="-122"/>
                    <a:cs typeface="Times New Roman" pitchFamily="18" charset="0"/>
                  </a:rPr>
                  <a:t>平均情况复杂度 =  </a:t>
                </a:r>
              </a:p>
              <a:p>
                <a:r>
                  <a:rPr lang="en-US" dirty="0">
                    <a:latin typeface="Times New Roman" pitchFamily="18" charset="0"/>
                    <a:ea typeface="SimSun" pitchFamily="2" charset="-122"/>
                    <a:cs typeface="Times New Roman" pitchFamily="18" charset="0"/>
                  </a:rPr>
                  <a:t>          </a:t>
                </a:r>
                <a14:m>
                  <m:oMath xmlns:m="http://schemas.openxmlformats.org/officeDocument/2006/math">
                    <m:nary>
                      <m:naryPr>
                        <m:chr m:val="∑"/>
                        <m:ctrlPr>
                          <a:rPr lang="fr-FR" sz="2400" i="1">
                            <a:latin typeface="Cambria Math" panose="02040503050406030204" pitchFamily="18" charset="0"/>
                            <a:cs typeface="Times New Roman" pitchFamily="18" charset="0"/>
                          </a:rPr>
                        </m:ctrlPr>
                      </m:naryPr>
                      <m:sub>
                        <m:r>
                          <m:rPr>
                            <m:brk m:alnAt="23"/>
                          </m:rPr>
                          <a:rPr lang="en-US" sz="2400" i="1">
                            <a:latin typeface="Cambria Math"/>
                            <a:cs typeface="Times New Roman" pitchFamily="18" charset="0"/>
                          </a:rPr>
                          <m:t>𝑘</m:t>
                        </m:r>
                        <m:r>
                          <a:rPr lang="en-US" sz="2400" i="1">
                            <a:latin typeface="Cambria Math"/>
                            <a:cs typeface="Times New Roman" pitchFamily="18" charset="0"/>
                          </a:rPr>
                          <m:t>=2</m:t>
                        </m:r>
                      </m:sub>
                      <m:sup>
                        <m:r>
                          <a:rPr lang="en-US" sz="2400" i="1">
                            <a:latin typeface="Cambria Math"/>
                            <a:cs typeface="Times New Roman" pitchFamily="18" charset="0"/>
                          </a:rPr>
                          <m:t>𝑛</m:t>
                        </m:r>
                      </m:sup>
                      <m:e>
                        <m:f>
                          <m:fPr>
                            <m:ctrlPr>
                              <a:rPr lang="en-US" sz="2400" i="1" smtClean="0">
                                <a:latin typeface="Cambria Math" panose="02040503050406030204" pitchFamily="18" charset="0"/>
                                <a:cs typeface="Times New Roman" pitchFamily="18" charset="0"/>
                              </a:rPr>
                            </m:ctrlPr>
                          </m:fPr>
                          <m:num>
                            <m:r>
                              <a:rPr lang="en-US" sz="2400" b="0" i="1" smtClean="0">
                                <a:latin typeface="Cambria Math"/>
                                <a:cs typeface="Times New Roman" pitchFamily="18" charset="0"/>
                              </a:rPr>
                              <m:t>𝑘</m:t>
                            </m:r>
                            <m:r>
                              <a:rPr lang="en-US" sz="2400" b="0" i="1" smtClean="0">
                                <a:latin typeface="Cambria Math"/>
                                <a:cs typeface="Times New Roman" pitchFamily="18" charset="0"/>
                              </a:rPr>
                              <m:t>+1</m:t>
                            </m:r>
                          </m:num>
                          <m:den>
                            <m:r>
                              <a:rPr lang="en-US" sz="2400" b="0" i="1" smtClean="0">
                                <a:latin typeface="Cambria Math"/>
                                <a:cs typeface="Times New Roman" pitchFamily="18" charset="0"/>
                              </a:rPr>
                              <m:t>2</m:t>
                            </m:r>
                          </m:den>
                        </m:f>
                        <m:r>
                          <a:rPr lang="en-US" sz="2400" b="0" i="1" smtClean="0">
                            <a:latin typeface="Cambria Math"/>
                            <a:cs typeface="Times New Roman" pitchFamily="18" charset="0"/>
                          </a:rPr>
                          <m:t>=</m:t>
                        </m:r>
                        <m:f>
                          <m:fPr>
                            <m:ctrlPr>
                              <a:rPr lang="en-US" sz="2400" i="1">
                                <a:latin typeface="Cambria Math" panose="02040503050406030204" pitchFamily="18" charset="0"/>
                                <a:cs typeface="Times New Roman" pitchFamily="18" charset="0"/>
                              </a:rPr>
                            </m:ctrlPr>
                          </m:fPr>
                          <m:num>
                            <m:r>
                              <a:rPr lang="en-US" sz="2400" b="0" i="1" smtClean="0">
                                <a:latin typeface="Cambria Math" panose="02040503050406030204" pitchFamily="18" charset="0"/>
                                <a:cs typeface="Times New Roman" pitchFamily="18" charset="0"/>
                              </a:rPr>
                              <m:t>𝑛</m:t>
                            </m:r>
                            <m:r>
                              <a:rPr lang="en-US" sz="2400" b="0" i="1" smtClean="0">
                                <a:latin typeface="Cambria Math" panose="02040503050406030204" pitchFamily="18" charset="0"/>
                                <a:cs typeface="Times New Roman" pitchFamily="18" charset="0"/>
                              </a:rPr>
                              <m:t> (</m:t>
                            </m:r>
                            <m:r>
                              <a:rPr lang="en-US" sz="2400" b="0" i="1" smtClean="0">
                                <a:latin typeface="Cambria Math" panose="02040503050406030204" pitchFamily="18" charset="0"/>
                                <a:cs typeface="Times New Roman" pitchFamily="18" charset="0"/>
                              </a:rPr>
                              <m:t>𝑛</m:t>
                            </m:r>
                            <m:r>
                              <a:rPr lang="en-US" sz="2400" b="0" i="1" smtClean="0">
                                <a:latin typeface="Cambria Math" panose="02040503050406030204" pitchFamily="18" charset="0"/>
                                <a:cs typeface="Times New Roman" pitchFamily="18" charset="0"/>
                              </a:rPr>
                              <m:t>−1)</m:t>
                            </m:r>
                          </m:num>
                          <m:den>
                            <m:r>
                              <a:rPr lang="en-US" sz="2400" b="0" i="1" smtClean="0">
                                <a:latin typeface="Cambria Math" panose="02040503050406030204" pitchFamily="18" charset="0"/>
                                <a:cs typeface="Times New Roman" pitchFamily="18" charset="0"/>
                              </a:rPr>
                              <m:t>4</m:t>
                            </m:r>
                          </m:den>
                        </m:f>
                        <m:r>
                          <a:rPr lang="en-US" altLang="zh-CN" sz="2400" i="1" smtClean="0">
                            <a:latin typeface="Cambria Math" panose="02040503050406030204" pitchFamily="18" charset="0"/>
                            <a:cs typeface="Times New Roman" pitchFamily="18" charset="0"/>
                          </a:rPr>
                          <m:t>+</m:t>
                        </m:r>
                        <m:r>
                          <a:rPr lang="en-US" sz="2400" i="1" smtClean="0">
                            <a:latin typeface="Cambria Math" panose="02040503050406030204" pitchFamily="18" charset="0"/>
                            <a:cs typeface="Times New Roman" pitchFamily="18" charset="0"/>
                          </a:rPr>
                          <m:t>𝑛</m:t>
                        </m:r>
                        <m:r>
                          <a:rPr lang="en-US" sz="2400" b="0" i="1" smtClean="0">
                            <a:latin typeface="Cambria Math" panose="02040503050406030204" pitchFamily="18" charset="0"/>
                            <a:cs typeface="Times New Roman" pitchFamily="18" charset="0"/>
                          </a:rPr>
                          <m:t>−1</m:t>
                        </m:r>
                        <m:r>
                          <a:rPr lang="en-US" altLang="zh-CN" sz="2400" i="1">
                            <a:latin typeface="Cambria Math" panose="02040503050406030204" pitchFamily="18" charset="0"/>
                            <a:cs typeface="Times New Roman" pitchFamily="18" charset="0"/>
                          </a:rPr>
                          <m:t>=</m:t>
                        </m:r>
                        <m:r>
                          <a:rPr lang="en-US" sz="2400" i="1" dirty="0" smtClean="0">
                            <a:latin typeface="Cambria Math"/>
                            <a:cs typeface="Times New Roman" pitchFamily="18" charset="0"/>
                            <a:sym typeface="Symbol"/>
                          </a:rPr>
                          <m:t></m:t>
                        </m:r>
                        <m:r>
                          <m:rPr>
                            <m:nor/>
                          </m:rPr>
                          <a:rPr lang="en-US" sz="2400" dirty="0">
                            <a:latin typeface="Times New Roman" pitchFamily="18" charset="0"/>
                            <a:cs typeface="Times New Roman" pitchFamily="18" charset="0"/>
                          </a:rPr>
                          <m:t>(</m:t>
                        </m:r>
                        <m:r>
                          <m:rPr>
                            <m:nor/>
                          </m:rPr>
                          <a:rPr lang="en-US" sz="2400" i="1" dirty="0">
                            <a:latin typeface="Times New Roman" pitchFamily="18" charset="0"/>
                            <a:cs typeface="Times New Roman" pitchFamily="18" charset="0"/>
                          </a:rPr>
                          <m:t>n</m:t>
                        </m:r>
                        <m:r>
                          <m:rPr>
                            <m:nor/>
                          </m:rPr>
                          <a:rPr lang="en-US" sz="2400" baseline="30000" dirty="0">
                            <a:latin typeface="Times New Roman" pitchFamily="18" charset="0"/>
                            <a:cs typeface="Times New Roman" pitchFamily="18" charset="0"/>
                          </a:rPr>
                          <m:t>2</m:t>
                        </m:r>
                        <m:r>
                          <m:rPr>
                            <m:nor/>
                          </m:rPr>
                          <a:rPr lang="en-US" sz="2400" dirty="0">
                            <a:latin typeface="Times New Roman" pitchFamily="18" charset="0"/>
                            <a:cs typeface="Times New Roman" pitchFamily="18" charset="0"/>
                          </a:rPr>
                          <m:t>)</m:t>
                        </m:r>
                      </m:e>
                    </m:nary>
                  </m:oMath>
                </a14:m>
                <a:r>
                  <a:rPr lang="en-US" dirty="0">
                    <a:latin typeface="Times New Roman" pitchFamily="18" charset="0"/>
                    <a:ea typeface="SimSun" pitchFamily="2" charset="-122"/>
                    <a:cs typeface="Times New Roman" pitchFamily="18" charset="0"/>
                  </a:rPr>
                  <a:t> </a:t>
                </a:r>
              </a:p>
            </p:txBody>
          </p:sp>
        </mc:Choice>
        <mc:Fallback xmlns="">
          <p:sp>
            <p:nvSpPr>
              <p:cNvPr id="8" name="TextBox 7"/>
              <p:cNvSpPr txBox="1">
                <a:spLocks noRot="1" noChangeAspect="1" noMove="1" noResize="1" noEditPoints="1" noAdjustHandles="1" noChangeArrowheads="1" noChangeShapeType="1" noTextEdit="1"/>
              </p:cNvSpPr>
              <p:nvPr/>
            </p:nvSpPr>
            <p:spPr>
              <a:xfrm>
                <a:off x="3276600" y="3197252"/>
                <a:ext cx="5638800" cy="917752"/>
              </a:xfrm>
              <a:prstGeom prst="rect">
                <a:avLst/>
              </a:prstGeom>
              <a:blipFill>
                <a:blip r:embed="rId7"/>
                <a:stretch>
                  <a:fillRect l="-973" t="-4636"/>
                </a:stretch>
              </a:blipFill>
            </p:spPr>
            <p:txBody>
              <a:bodyPr/>
              <a:lstStyle/>
              <a:p>
                <a:r>
                  <a:rPr lang="en-US">
                    <a:noFill/>
                  </a:rPr>
                  <a:t> </a:t>
                </a:r>
              </a:p>
            </p:txBody>
          </p:sp>
        </mc:Fallback>
      </mc:AlternateContent>
      <p:sp>
        <p:nvSpPr>
          <p:cNvPr id="12" name="灯片编号占位符 11">
            <a:extLst>
              <a:ext uri="{FF2B5EF4-FFF2-40B4-BE49-F238E27FC236}">
                <a16:creationId xmlns:a16="http://schemas.microsoft.com/office/drawing/2014/main" id="{2261742A-A9A6-4A56-B955-FAE5FB25D71A}"/>
              </a:ext>
            </a:extLst>
          </p:cNvPr>
          <p:cNvSpPr>
            <a:spLocks noGrp="1"/>
          </p:cNvSpPr>
          <p:nvPr>
            <p:ph type="sldNum" sz="quarter" idx="12"/>
          </p:nvPr>
        </p:nvSpPr>
        <p:spPr/>
        <p:txBody>
          <a:bodyPr/>
          <a:lstStyle/>
          <a:p>
            <a:fld id="{C462427C-90CD-4661-B725-C3D658441D48}" type="slidenum">
              <a:rPr lang="en-US" smtClean="0"/>
              <a:t>5</a:t>
            </a:fld>
            <a:endParaRPr lang="en-US"/>
          </a:p>
        </p:txBody>
      </p:sp>
      <p:pic>
        <p:nvPicPr>
          <p:cNvPr id="13" name="图片 12">
            <a:extLst>
              <a:ext uri="{FF2B5EF4-FFF2-40B4-BE49-F238E27FC236}">
                <a16:creationId xmlns:a16="http://schemas.microsoft.com/office/drawing/2014/main" id="{BC7A8991-F745-48DA-94AA-2085E3FD9C2F}"/>
              </a:ext>
            </a:extLst>
          </p:cNvPr>
          <p:cNvPicPr>
            <a:picLocks noChangeAspect="1"/>
          </p:cNvPicPr>
          <p:nvPr/>
        </p:nvPicPr>
        <p:blipFill>
          <a:blip r:embed="rId8"/>
          <a:stretch>
            <a:fillRect/>
          </a:stretch>
        </p:blipFill>
        <p:spPr>
          <a:xfrm>
            <a:off x="4724400" y="5921561"/>
            <a:ext cx="1905000" cy="292469"/>
          </a:xfrm>
          <a:prstGeom prst="rect">
            <a:avLst/>
          </a:prstGeom>
        </p:spPr>
      </p:pic>
      <p:pic>
        <p:nvPicPr>
          <p:cNvPr id="15" name="图片 14">
            <a:extLst>
              <a:ext uri="{FF2B5EF4-FFF2-40B4-BE49-F238E27FC236}">
                <a16:creationId xmlns:a16="http://schemas.microsoft.com/office/drawing/2014/main" id="{D794F7AE-2FB7-4698-B9B3-BDB8F74E4932}"/>
              </a:ext>
            </a:extLst>
          </p:cNvPr>
          <p:cNvPicPr>
            <a:picLocks noChangeAspect="1"/>
          </p:cNvPicPr>
          <p:nvPr/>
        </p:nvPicPr>
        <p:blipFill>
          <a:blip r:embed="rId9"/>
          <a:stretch>
            <a:fillRect/>
          </a:stretch>
        </p:blipFill>
        <p:spPr>
          <a:xfrm>
            <a:off x="3209925" y="6226240"/>
            <a:ext cx="1800225" cy="260220"/>
          </a:xfrm>
          <a:prstGeom prst="rect">
            <a:avLst/>
          </a:prstGeom>
        </p:spPr>
      </p:pic>
      <p:sp>
        <p:nvSpPr>
          <p:cNvPr id="17" name="文本框 16">
            <a:extLst>
              <a:ext uri="{FF2B5EF4-FFF2-40B4-BE49-F238E27FC236}">
                <a16:creationId xmlns:a16="http://schemas.microsoft.com/office/drawing/2014/main" id="{C4F28F07-550E-40E3-9871-1DB7C69F37A3}"/>
              </a:ext>
            </a:extLst>
          </p:cNvPr>
          <p:cNvSpPr txBox="1"/>
          <p:nvPr/>
        </p:nvSpPr>
        <p:spPr>
          <a:xfrm>
            <a:off x="4445892" y="4465174"/>
            <a:ext cx="4214615" cy="338554"/>
          </a:xfrm>
          <a:prstGeom prst="rect">
            <a:avLst/>
          </a:prstGeom>
          <a:noFill/>
        </p:spPr>
        <p:txBody>
          <a:bodyPr wrap="none" rtlCol="0">
            <a:spAutoFit/>
          </a:bodyPr>
          <a:lstStyle/>
          <a:p>
            <a:r>
              <a:rPr lang="zh-CN" altLang="en-US" sz="1600" dirty="0"/>
              <a:t>，即，如果</a:t>
            </a:r>
            <a:r>
              <a:rPr lang="en-US" altLang="zh-CN" sz="1600" i="1" dirty="0"/>
              <a:t>A</a:t>
            </a:r>
            <a:r>
              <a:rPr lang="en-US" altLang="zh-CN" sz="1600" dirty="0"/>
              <a:t>[</a:t>
            </a:r>
            <a:r>
              <a:rPr lang="en-US" altLang="zh-CN" sz="1600" i="1" dirty="0"/>
              <a:t>k</a:t>
            </a:r>
            <a:r>
              <a:rPr lang="en-US" altLang="zh-CN" sz="1600" dirty="0"/>
              <a:t>]</a:t>
            </a:r>
            <a:r>
              <a:rPr lang="zh-CN" altLang="en-US" sz="1600" dirty="0"/>
              <a:t>停留在这一位置所需比较次数</a:t>
            </a:r>
            <a:endParaRPr lang="en-US" sz="1600" dirty="0"/>
          </a:p>
        </p:txBody>
      </p:sp>
      <p:sp>
        <p:nvSpPr>
          <p:cNvPr id="10" name="文本框 9">
            <a:extLst>
              <a:ext uri="{FF2B5EF4-FFF2-40B4-BE49-F238E27FC236}">
                <a16:creationId xmlns:a16="http://schemas.microsoft.com/office/drawing/2014/main" id="{4F386EBB-3E8D-49F7-A5EB-AB874168EACB}"/>
              </a:ext>
            </a:extLst>
          </p:cNvPr>
          <p:cNvSpPr txBox="1"/>
          <p:nvPr/>
        </p:nvSpPr>
        <p:spPr>
          <a:xfrm>
            <a:off x="1447800" y="6398696"/>
            <a:ext cx="5777544" cy="369332"/>
          </a:xfrm>
          <a:prstGeom prst="rect">
            <a:avLst/>
          </a:prstGeom>
          <a:solidFill>
            <a:srgbClr val="FFC000">
              <a:alpha val="47000"/>
            </a:srgbClr>
          </a:solidFill>
        </p:spPr>
        <p:txBody>
          <a:bodyPr wrap="none" rtlCol="0">
            <a:spAutoFit/>
          </a:bodyPr>
          <a:lstStyle/>
          <a:p>
            <a:r>
              <a:rPr lang="zh-CN" altLang="en-US" dirty="0">
                <a:latin typeface="Times" panose="02020603050405020304" pitchFamily="18" charset="0"/>
              </a:rPr>
              <a:t>将</a:t>
            </a:r>
            <a:r>
              <a:rPr lang="en-US" altLang="zh-CN" i="1" dirty="0">
                <a:latin typeface="Times" panose="02020603050405020304" pitchFamily="18" charset="0"/>
              </a:rPr>
              <a:t>A</a:t>
            </a:r>
            <a:r>
              <a:rPr lang="en-US" altLang="zh-CN" dirty="0">
                <a:latin typeface="Times" panose="02020603050405020304" pitchFamily="18" charset="0"/>
              </a:rPr>
              <a:t>[</a:t>
            </a:r>
            <a:r>
              <a:rPr lang="en-US" altLang="zh-CN" i="1" dirty="0">
                <a:latin typeface="Times" panose="02020603050405020304" pitchFamily="18" charset="0"/>
              </a:rPr>
              <a:t>k</a:t>
            </a:r>
            <a:r>
              <a:rPr lang="en-US" altLang="zh-CN" dirty="0">
                <a:latin typeface="Times" panose="02020603050405020304" pitchFamily="18" charset="0"/>
              </a:rPr>
              <a:t>]</a:t>
            </a:r>
            <a:r>
              <a:rPr lang="zh-CN" altLang="en-US" dirty="0">
                <a:latin typeface="Times" panose="02020603050405020304" pitchFamily="18" charset="0"/>
              </a:rPr>
              <a:t>插入到</a:t>
            </a:r>
            <a:r>
              <a:rPr lang="en-US" altLang="zh-CN" i="1" dirty="0">
                <a:latin typeface="Times" panose="02020603050405020304" pitchFamily="18" charset="0"/>
              </a:rPr>
              <a:t>A</a:t>
            </a:r>
            <a:r>
              <a:rPr lang="en-US" altLang="zh-CN" dirty="0">
                <a:latin typeface="Times" panose="02020603050405020304" pitchFamily="18" charset="0"/>
              </a:rPr>
              <a:t>[1...</a:t>
            </a:r>
            <a:r>
              <a:rPr lang="en-US" altLang="zh-CN" i="1" dirty="0">
                <a:latin typeface="Times" panose="02020603050405020304" pitchFamily="18" charset="0"/>
              </a:rPr>
              <a:t>k</a:t>
            </a:r>
            <a:r>
              <a:rPr lang="en-US" altLang="zh-CN" dirty="0">
                <a:latin typeface="Times" panose="02020603050405020304" pitchFamily="18" charset="0"/>
              </a:rPr>
              <a:t>]</a:t>
            </a:r>
            <a:r>
              <a:rPr lang="zh-CN" altLang="en-US" dirty="0">
                <a:latin typeface="Times" panose="02020603050405020304" pitchFamily="18" charset="0"/>
              </a:rPr>
              <a:t>各个位置所需要的比较次数示意图</a:t>
            </a:r>
            <a:endParaRPr lang="en-US" dirty="0">
              <a:latin typeface="Times" panose="02020603050405020304" pitchFamily="18" charset="0"/>
            </a:endParaRPr>
          </a:p>
        </p:txBody>
      </p:sp>
    </p:spTree>
    <p:extLst>
      <p:ext uri="{BB962C8B-B14F-4D97-AF65-F5344CB8AC3E}">
        <p14:creationId xmlns:p14="http://schemas.microsoft.com/office/powerpoint/2010/main" val="416033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48535CCC-8D2C-477E-B77B-FC00E23FE6F1}"/>
              </a:ext>
            </a:extLst>
          </p:cNvPr>
          <p:cNvSpPr/>
          <p:nvPr/>
        </p:nvSpPr>
        <p:spPr>
          <a:xfrm>
            <a:off x="457200" y="4337670"/>
            <a:ext cx="8382000" cy="236793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插入排序的优缺点</a:t>
            </a:r>
            <a:endParaRPr lang="en-US" sz="2800" dirty="0"/>
          </a:p>
        </p:txBody>
      </p:sp>
      <p:sp>
        <p:nvSpPr>
          <p:cNvPr id="5" name="TextBox 4"/>
          <p:cNvSpPr txBox="1"/>
          <p:nvPr/>
        </p:nvSpPr>
        <p:spPr>
          <a:xfrm>
            <a:off x="838200" y="1066800"/>
            <a:ext cx="7010400" cy="1631216"/>
          </a:xfrm>
          <a:prstGeom prst="rect">
            <a:avLst/>
          </a:prstGeom>
          <a:noFill/>
        </p:spPr>
        <p:txBody>
          <a:bodyPr wrap="square" rtlCol="0">
            <a:spAutoFit/>
          </a:bodyPr>
          <a:lstStyle/>
          <a:p>
            <a:pPr marL="285750" indent="-285750">
              <a:buFont typeface="Symbol" pitchFamily="18" charset="2"/>
              <a:buChar char="·"/>
            </a:pPr>
            <a:r>
              <a:rPr lang="zh-CN" altLang="en-US" b="1" dirty="0">
                <a:solidFill>
                  <a:srgbClr val="FF0000"/>
                </a:solidFill>
                <a:latin typeface="SimSun" pitchFamily="2" charset="-122"/>
                <a:ea typeface="SimSun" pitchFamily="2" charset="-122"/>
                <a:sym typeface="Symbol"/>
              </a:rPr>
              <a:t>优点</a:t>
            </a:r>
            <a:r>
              <a:rPr lang="zh-CN" altLang="en-US" dirty="0">
                <a:latin typeface="SimSun" pitchFamily="2" charset="-122"/>
                <a:ea typeface="SimSun" pitchFamily="2" charset="-122"/>
                <a:sym typeface="Symbol"/>
              </a:rPr>
              <a:t>：简单、容易实现、是一种</a:t>
            </a:r>
            <a:r>
              <a:rPr lang="zh-CN" altLang="en-US" dirty="0">
                <a:latin typeface="华文楷体" panose="02010600040101010101" pitchFamily="2" charset="-122"/>
                <a:ea typeface="华文楷体" panose="02010600040101010101" pitchFamily="2" charset="-122"/>
                <a:sym typeface="Symbol"/>
              </a:rPr>
              <a:t>稳定</a:t>
            </a:r>
            <a:r>
              <a:rPr lang="zh-CN" altLang="en-US" dirty="0">
                <a:latin typeface="SimSun" pitchFamily="2" charset="-122"/>
                <a:ea typeface="SimSun" pitchFamily="2" charset="-122"/>
                <a:sym typeface="Symbol"/>
              </a:rPr>
              <a:t>排序、实现的是</a:t>
            </a:r>
            <a:r>
              <a:rPr lang="zh-CN" altLang="en-US" dirty="0">
                <a:latin typeface="华文楷体" panose="02010600040101010101" pitchFamily="2" charset="-122"/>
                <a:ea typeface="华文楷体" panose="02010600040101010101" pitchFamily="2" charset="-122"/>
                <a:sym typeface="Symbol"/>
              </a:rPr>
              <a:t>原地</a:t>
            </a:r>
            <a:r>
              <a:rPr lang="zh-CN" altLang="en-US" dirty="0">
                <a:latin typeface="SimSun" pitchFamily="2" charset="-122"/>
                <a:ea typeface="SimSun" pitchFamily="2" charset="-122"/>
                <a:sym typeface="Symbol"/>
              </a:rPr>
              <a:t>排序</a:t>
            </a:r>
            <a:endParaRPr lang="en-US" altLang="zh-CN" dirty="0">
              <a:latin typeface="SimSun" pitchFamily="2" charset="-122"/>
              <a:ea typeface="SimSun" pitchFamily="2" charset="-122"/>
              <a:sym typeface="Symbol"/>
            </a:endParaRPr>
          </a:p>
          <a:p>
            <a:pPr marL="742950" lvl="1" indent="-285750">
              <a:spcBef>
                <a:spcPts val="600"/>
              </a:spcBef>
              <a:buFont typeface="Symbol" pitchFamily="18" charset="2"/>
              <a:buChar char="·"/>
            </a:pPr>
            <a:r>
              <a:rPr lang="zh-CN" altLang="en-US" dirty="0">
                <a:latin typeface="SimSun" pitchFamily="2" charset="-122"/>
                <a:ea typeface="SimSun" pitchFamily="2" charset="-122"/>
                <a:sym typeface="Symbol"/>
              </a:rPr>
              <a:t>排序过程中，如果序列中任意两个相等的数在排序后不会改变它们的相对位置，则称该排序算法是</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稳定</a:t>
            </a:r>
            <a:r>
              <a:rPr lang="zh-CN" altLang="en-US" dirty="0">
                <a:latin typeface="SimSun" pitchFamily="2" charset="-122"/>
                <a:ea typeface="SimSun" pitchFamily="2" charset="-122"/>
                <a:sym typeface="Symbol"/>
              </a:rPr>
              <a:t>的。</a:t>
            </a:r>
            <a:endParaRPr lang="en-US" altLang="zh-CN" dirty="0">
              <a:latin typeface="SimSun" pitchFamily="2" charset="-122"/>
              <a:ea typeface="SimSun" pitchFamily="2" charset="-122"/>
              <a:sym typeface="Symbol"/>
            </a:endParaRPr>
          </a:p>
          <a:p>
            <a:pPr marL="1200150" lvl="2" indent="-285750">
              <a:spcBef>
                <a:spcPts val="600"/>
              </a:spcBef>
              <a:buFont typeface="Symbol" pitchFamily="18" charset="2"/>
              <a:buChar char="·"/>
            </a:pPr>
            <a:r>
              <a:rPr lang="en-US" altLang="zh-CN" dirty="0">
                <a:latin typeface="SimSun" pitchFamily="2" charset="-122"/>
                <a:ea typeface="SimSun" pitchFamily="2" charset="-122"/>
                <a:sym typeface="Symbol"/>
              </a:rPr>
              <a:t>【</a:t>
            </a:r>
            <a:r>
              <a:rPr lang="zh-CN" altLang="en-US" dirty="0">
                <a:latin typeface="SimSun" pitchFamily="2" charset="-122"/>
                <a:ea typeface="SimSun" pitchFamily="2" charset="-122"/>
                <a:sym typeface="Symbol"/>
              </a:rPr>
              <a:t>否则，如果经过排序后，具有相同值的元素的相对次序可能发生改变，则排序是</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不稳定</a:t>
            </a:r>
            <a:r>
              <a:rPr lang="zh-CN" altLang="en-US" dirty="0">
                <a:latin typeface="SimSun" pitchFamily="2" charset="-122"/>
                <a:ea typeface="SimSun" pitchFamily="2" charset="-122"/>
                <a:sym typeface="Symbol"/>
              </a:rPr>
              <a:t>的</a:t>
            </a:r>
            <a:r>
              <a:rPr lang="en-US" altLang="zh-CN" dirty="0">
                <a:latin typeface="SimSun" pitchFamily="2" charset="-122"/>
                <a:ea typeface="SimSun" pitchFamily="2" charset="-122"/>
                <a:sym typeface="Symbol"/>
              </a:rPr>
              <a:t>】</a:t>
            </a:r>
          </a:p>
        </p:txBody>
      </p:sp>
      <p:sp>
        <p:nvSpPr>
          <p:cNvPr id="4" name="矩形 3">
            <a:extLst>
              <a:ext uri="{FF2B5EF4-FFF2-40B4-BE49-F238E27FC236}">
                <a16:creationId xmlns:a16="http://schemas.microsoft.com/office/drawing/2014/main" id="{D57C5A85-0785-431A-AFBE-E6E438183A7A}"/>
              </a:ext>
            </a:extLst>
          </p:cNvPr>
          <p:cNvSpPr/>
          <p:nvPr/>
        </p:nvSpPr>
        <p:spPr>
          <a:xfrm>
            <a:off x="914400" y="2774216"/>
            <a:ext cx="7876674" cy="923330"/>
          </a:xfrm>
          <a:prstGeom prst="rect">
            <a:avLst/>
          </a:prstGeom>
        </p:spPr>
        <p:txBody>
          <a:bodyPr wrap="square">
            <a:spAutoFit/>
          </a:bodyPr>
          <a:lstStyle/>
          <a:p>
            <a:r>
              <a:rPr lang="zh-CN" altLang="en-US" b="1" dirty="0"/>
              <a:t>稳定的排序算法的好处</a:t>
            </a:r>
            <a:r>
              <a:rPr lang="zh-CN" altLang="en-US" dirty="0">
                <a:solidFill>
                  <a:srgbClr val="4D4D4D"/>
                </a:solidFill>
                <a:latin typeface="Microsoft YaHei" panose="020B0503020204020204" pitchFamily="34" charset="-122"/>
                <a:ea typeface="Microsoft YaHei" panose="020B0503020204020204" pitchFamily="34" charset="-122"/>
              </a:rPr>
              <a:t>：</a:t>
            </a:r>
            <a:r>
              <a:rPr lang="zh-CN" altLang="en-US" dirty="0">
                <a:solidFill>
                  <a:srgbClr val="4D4D4D"/>
                </a:solidFill>
                <a:latin typeface="宋体" panose="02010600030101010101" pitchFamily="2" charset="-122"/>
                <a:ea typeface="宋体" panose="02010600030101010101" pitchFamily="2" charset="-122"/>
              </a:rPr>
              <a:t>从一个维度上排序（基于某一</a:t>
            </a:r>
            <a:r>
              <a:rPr lang="en-US" altLang="zh-CN" dirty="0">
                <a:solidFill>
                  <a:srgbClr val="4D4D4D"/>
                </a:solidFill>
                <a:latin typeface="宋体" panose="02010600030101010101" pitchFamily="2" charset="-122"/>
                <a:ea typeface="宋体" panose="02010600030101010101" pitchFamily="2" charset="-122"/>
              </a:rPr>
              <a:t>key</a:t>
            </a:r>
            <a:r>
              <a:rPr lang="zh-CN" altLang="en-US" dirty="0">
                <a:solidFill>
                  <a:srgbClr val="4D4D4D"/>
                </a:solidFill>
                <a:latin typeface="宋体" panose="02010600030101010101" pitchFamily="2" charset="-122"/>
                <a:ea typeface="宋体" panose="02010600030101010101" pitchFamily="2" charset="-122"/>
              </a:rPr>
              <a:t>值），然后再从另一个维度上排序（基于另外一个</a:t>
            </a:r>
            <a:r>
              <a:rPr lang="en-US" altLang="zh-CN" dirty="0">
                <a:solidFill>
                  <a:srgbClr val="4D4D4D"/>
                </a:solidFill>
                <a:latin typeface="宋体" panose="02010600030101010101" pitchFamily="2" charset="-122"/>
                <a:ea typeface="宋体" panose="02010600030101010101" pitchFamily="2" charset="-122"/>
              </a:rPr>
              <a:t>key</a:t>
            </a:r>
            <a:r>
              <a:rPr lang="zh-CN" altLang="en-US" dirty="0">
                <a:solidFill>
                  <a:srgbClr val="4D4D4D"/>
                </a:solidFill>
                <a:latin typeface="宋体" panose="02010600030101010101" pitchFamily="2" charset="-122"/>
                <a:ea typeface="宋体" panose="02010600030101010101" pitchFamily="2" charset="-122"/>
              </a:rPr>
              <a:t>值），第一个维度上排序的结果可以为第二个维度排序所尊重。这样，有可能减轻系统的开销。</a:t>
            </a:r>
            <a:endParaRPr lang="en-US" dirty="0">
              <a:latin typeface="宋体" panose="02010600030101010101" pitchFamily="2" charset="-122"/>
              <a:ea typeface="宋体" panose="02010600030101010101" pitchFamily="2" charset="-122"/>
            </a:endParaRPr>
          </a:p>
        </p:txBody>
      </p:sp>
      <p:sp>
        <p:nvSpPr>
          <p:cNvPr id="6" name="文本框 5">
            <a:extLst>
              <a:ext uri="{FF2B5EF4-FFF2-40B4-BE49-F238E27FC236}">
                <a16:creationId xmlns:a16="http://schemas.microsoft.com/office/drawing/2014/main" id="{88A42CED-966C-42B3-B268-A90143A54829}"/>
              </a:ext>
            </a:extLst>
          </p:cNvPr>
          <p:cNvSpPr txBox="1"/>
          <p:nvPr/>
        </p:nvSpPr>
        <p:spPr>
          <a:xfrm>
            <a:off x="914400" y="3697069"/>
            <a:ext cx="7671395" cy="646331"/>
          </a:xfrm>
          <a:prstGeom prst="rect">
            <a:avLst/>
          </a:prstGeom>
          <a:noFill/>
        </p:spPr>
        <p:txBody>
          <a:bodyPr wrap="none" rtlCol="0">
            <a:spAutoFit/>
          </a:bodyPr>
          <a:lstStyle/>
          <a:p>
            <a:r>
              <a:rPr lang="zh-CN" altLang="en-US" b="1" dirty="0"/>
              <a:t>何时需要稳定排序算法</a:t>
            </a:r>
            <a:r>
              <a:rPr lang="zh-CN" altLang="en-US" dirty="0"/>
              <a:t>：不希望改变具有相同</a:t>
            </a:r>
            <a:r>
              <a:rPr lang="en-US" altLang="zh-CN" dirty="0"/>
              <a:t>key</a:t>
            </a:r>
            <a:r>
              <a:rPr lang="zh-CN" altLang="en-US" dirty="0"/>
              <a:t>值的元素的顺序。例如：</a:t>
            </a:r>
            <a:endParaRPr lang="en-US" altLang="zh-CN" dirty="0"/>
          </a:p>
          <a:p>
            <a:r>
              <a:rPr lang="zh-CN" altLang="en-US" dirty="0"/>
              <a:t>对学生按成绩排序时，成绩相同的学生，希望保持原有的学号顺序。</a:t>
            </a:r>
            <a:endParaRPr lang="en-US" dirty="0"/>
          </a:p>
        </p:txBody>
      </p:sp>
      <p:graphicFrame>
        <p:nvGraphicFramePr>
          <p:cNvPr id="7" name="表格 7">
            <a:extLst>
              <a:ext uri="{FF2B5EF4-FFF2-40B4-BE49-F238E27FC236}">
                <a16:creationId xmlns:a16="http://schemas.microsoft.com/office/drawing/2014/main" id="{94C436C6-67FC-4CB6-A957-ABAE8D4DBFF1}"/>
              </a:ext>
            </a:extLst>
          </p:cNvPr>
          <p:cNvGraphicFramePr>
            <a:graphicFrameLocks noGrp="1"/>
          </p:cNvGraphicFramePr>
          <p:nvPr>
            <p:extLst>
              <p:ext uri="{D42A27DB-BD31-4B8C-83A1-F6EECF244321}">
                <p14:modId xmlns:p14="http://schemas.microsoft.com/office/powerpoint/2010/main" val="3048130819"/>
              </p:ext>
            </p:extLst>
          </p:nvPr>
        </p:nvGraphicFramePr>
        <p:xfrm>
          <a:off x="657727" y="4692733"/>
          <a:ext cx="2318084" cy="1854200"/>
        </p:xfrm>
        <a:graphic>
          <a:graphicData uri="http://schemas.openxmlformats.org/drawingml/2006/table">
            <a:tbl>
              <a:tblPr firstRow="1" bandRow="1">
                <a:tableStyleId>{5C22544A-7EE6-4342-B048-85BDC9FD1C3A}</a:tableStyleId>
              </a:tblPr>
              <a:tblGrid>
                <a:gridCol w="1251284">
                  <a:extLst>
                    <a:ext uri="{9D8B030D-6E8A-4147-A177-3AD203B41FA5}">
                      <a16:colId xmlns:a16="http://schemas.microsoft.com/office/drawing/2014/main" val="962576106"/>
                    </a:ext>
                  </a:extLst>
                </a:gridCol>
                <a:gridCol w="1066800">
                  <a:extLst>
                    <a:ext uri="{9D8B030D-6E8A-4147-A177-3AD203B41FA5}">
                      <a16:colId xmlns:a16="http://schemas.microsoft.com/office/drawing/2014/main" val="4083318424"/>
                    </a:ext>
                  </a:extLst>
                </a:gridCol>
              </a:tblGrid>
              <a:tr h="370840">
                <a:tc>
                  <a:txBody>
                    <a:bodyPr/>
                    <a:lstStyle/>
                    <a:p>
                      <a:r>
                        <a:rPr lang="zh-CN" altLang="en-US" dirty="0"/>
                        <a:t>学生学号</a:t>
                      </a:r>
                      <a:endParaRPr lang="en-US" dirty="0"/>
                    </a:p>
                  </a:txBody>
                  <a:tcPr/>
                </a:tc>
                <a:tc>
                  <a:txBody>
                    <a:bodyPr/>
                    <a:lstStyle/>
                    <a:p>
                      <a:r>
                        <a:rPr lang="zh-CN" altLang="en-US" dirty="0"/>
                        <a:t>成绩</a:t>
                      </a:r>
                      <a:endParaRPr lang="en-US" dirty="0"/>
                    </a:p>
                  </a:txBody>
                  <a:tcPr/>
                </a:tc>
                <a:extLst>
                  <a:ext uri="{0D108BD9-81ED-4DB2-BD59-A6C34878D82A}">
                    <a16:rowId xmlns:a16="http://schemas.microsoft.com/office/drawing/2014/main" val="4239092212"/>
                  </a:ext>
                </a:extLst>
              </a:tr>
              <a:tr h="370840">
                <a:tc>
                  <a:txBody>
                    <a:bodyPr/>
                    <a:lstStyle/>
                    <a:p>
                      <a:r>
                        <a:rPr lang="en-US" dirty="0"/>
                        <a:t>1</a:t>
                      </a:r>
                    </a:p>
                  </a:txBody>
                  <a:tcPr/>
                </a:tc>
                <a:tc>
                  <a:txBody>
                    <a:bodyPr/>
                    <a:lstStyle/>
                    <a:p>
                      <a:r>
                        <a:rPr lang="en-US" dirty="0"/>
                        <a:t>85</a:t>
                      </a:r>
                    </a:p>
                  </a:txBody>
                  <a:tcPr/>
                </a:tc>
                <a:extLst>
                  <a:ext uri="{0D108BD9-81ED-4DB2-BD59-A6C34878D82A}">
                    <a16:rowId xmlns:a16="http://schemas.microsoft.com/office/drawing/2014/main" val="2514909467"/>
                  </a:ext>
                </a:extLst>
              </a:tr>
              <a:tr h="370840">
                <a:tc>
                  <a:txBody>
                    <a:bodyPr/>
                    <a:lstStyle/>
                    <a:p>
                      <a:r>
                        <a:rPr lang="en-US" dirty="0"/>
                        <a:t>2</a:t>
                      </a:r>
                    </a:p>
                  </a:txBody>
                  <a:tcPr/>
                </a:tc>
                <a:tc>
                  <a:txBody>
                    <a:bodyPr/>
                    <a:lstStyle/>
                    <a:p>
                      <a:r>
                        <a:rPr lang="en-US" dirty="0"/>
                        <a:t>80</a:t>
                      </a:r>
                      <a:r>
                        <a:rPr lang="en-US" altLang="zh-CN" dirty="0"/>
                        <a:t>(1)</a:t>
                      </a:r>
                      <a:endParaRPr lang="en-US" dirty="0"/>
                    </a:p>
                  </a:txBody>
                  <a:tcPr/>
                </a:tc>
                <a:extLst>
                  <a:ext uri="{0D108BD9-81ED-4DB2-BD59-A6C34878D82A}">
                    <a16:rowId xmlns:a16="http://schemas.microsoft.com/office/drawing/2014/main" val="485842526"/>
                  </a:ext>
                </a:extLst>
              </a:tr>
              <a:tr h="370840">
                <a:tc>
                  <a:txBody>
                    <a:bodyPr/>
                    <a:lstStyle/>
                    <a:p>
                      <a:r>
                        <a:rPr lang="en-US" dirty="0"/>
                        <a:t>3</a:t>
                      </a:r>
                    </a:p>
                  </a:txBody>
                  <a:tcPr/>
                </a:tc>
                <a:tc>
                  <a:txBody>
                    <a:bodyPr/>
                    <a:lstStyle/>
                    <a:p>
                      <a:r>
                        <a:rPr lang="en-US" dirty="0"/>
                        <a:t>80(2)</a:t>
                      </a:r>
                    </a:p>
                  </a:txBody>
                  <a:tcPr/>
                </a:tc>
                <a:extLst>
                  <a:ext uri="{0D108BD9-81ED-4DB2-BD59-A6C34878D82A}">
                    <a16:rowId xmlns:a16="http://schemas.microsoft.com/office/drawing/2014/main" val="3320080526"/>
                  </a:ext>
                </a:extLst>
              </a:tr>
              <a:tr h="370840">
                <a:tc>
                  <a:txBody>
                    <a:bodyPr/>
                    <a:lstStyle/>
                    <a:p>
                      <a:r>
                        <a:rPr lang="en-US" dirty="0"/>
                        <a:t>4</a:t>
                      </a:r>
                    </a:p>
                  </a:txBody>
                  <a:tcPr/>
                </a:tc>
                <a:tc>
                  <a:txBody>
                    <a:bodyPr/>
                    <a:lstStyle/>
                    <a:p>
                      <a:r>
                        <a:rPr lang="en-US" dirty="0"/>
                        <a:t>90</a:t>
                      </a:r>
                    </a:p>
                  </a:txBody>
                  <a:tcPr/>
                </a:tc>
                <a:extLst>
                  <a:ext uri="{0D108BD9-81ED-4DB2-BD59-A6C34878D82A}">
                    <a16:rowId xmlns:a16="http://schemas.microsoft.com/office/drawing/2014/main" val="3240802794"/>
                  </a:ext>
                </a:extLst>
              </a:tr>
            </a:tbl>
          </a:graphicData>
        </a:graphic>
      </p:graphicFrame>
      <p:sp>
        <p:nvSpPr>
          <p:cNvPr id="9" name="文本框 8">
            <a:extLst>
              <a:ext uri="{FF2B5EF4-FFF2-40B4-BE49-F238E27FC236}">
                <a16:creationId xmlns:a16="http://schemas.microsoft.com/office/drawing/2014/main" id="{11F0822E-3C92-4924-9F1E-A9F5AF8DA91A}"/>
              </a:ext>
            </a:extLst>
          </p:cNvPr>
          <p:cNvSpPr txBox="1"/>
          <p:nvPr/>
        </p:nvSpPr>
        <p:spPr>
          <a:xfrm>
            <a:off x="593013" y="4366366"/>
            <a:ext cx="1107996" cy="369332"/>
          </a:xfrm>
          <a:prstGeom prst="rect">
            <a:avLst/>
          </a:prstGeom>
          <a:noFill/>
        </p:spPr>
        <p:txBody>
          <a:bodyPr wrap="none" rtlCol="0">
            <a:spAutoFit/>
          </a:bodyPr>
          <a:lstStyle/>
          <a:p>
            <a:r>
              <a:rPr lang="zh-CN" altLang="en-US" dirty="0"/>
              <a:t>学生成绩</a:t>
            </a:r>
            <a:endParaRPr lang="en-US" dirty="0"/>
          </a:p>
        </p:txBody>
      </p:sp>
      <p:graphicFrame>
        <p:nvGraphicFramePr>
          <p:cNvPr id="10" name="表格 7">
            <a:extLst>
              <a:ext uri="{FF2B5EF4-FFF2-40B4-BE49-F238E27FC236}">
                <a16:creationId xmlns:a16="http://schemas.microsoft.com/office/drawing/2014/main" id="{2800A433-D8C8-4EE4-B5A2-7DA818D131D3}"/>
              </a:ext>
            </a:extLst>
          </p:cNvPr>
          <p:cNvGraphicFramePr>
            <a:graphicFrameLocks noGrp="1"/>
          </p:cNvGraphicFramePr>
          <p:nvPr>
            <p:extLst>
              <p:ext uri="{D42A27DB-BD31-4B8C-83A1-F6EECF244321}">
                <p14:modId xmlns:p14="http://schemas.microsoft.com/office/powerpoint/2010/main" val="2833442019"/>
              </p:ext>
            </p:extLst>
          </p:nvPr>
        </p:nvGraphicFramePr>
        <p:xfrm>
          <a:off x="3433011" y="4699000"/>
          <a:ext cx="2318084" cy="1854200"/>
        </p:xfrm>
        <a:graphic>
          <a:graphicData uri="http://schemas.openxmlformats.org/drawingml/2006/table">
            <a:tbl>
              <a:tblPr firstRow="1" bandRow="1">
                <a:tableStyleId>{5C22544A-7EE6-4342-B048-85BDC9FD1C3A}</a:tableStyleId>
              </a:tblPr>
              <a:tblGrid>
                <a:gridCol w="1251284">
                  <a:extLst>
                    <a:ext uri="{9D8B030D-6E8A-4147-A177-3AD203B41FA5}">
                      <a16:colId xmlns:a16="http://schemas.microsoft.com/office/drawing/2014/main" val="962576106"/>
                    </a:ext>
                  </a:extLst>
                </a:gridCol>
                <a:gridCol w="1066800">
                  <a:extLst>
                    <a:ext uri="{9D8B030D-6E8A-4147-A177-3AD203B41FA5}">
                      <a16:colId xmlns:a16="http://schemas.microsoft.com/office/drawing/2014/main" val="4083318424"/>
                    </a:ext>
                  </a:extLst>
                </a:gridCol>
              </a:tblGrid>
              <a:tr h="370840">
                <a:tc>
                  <a:txBody>
                    <a:bodyPr/>
                    <a:lstStyle/>
                    <a:p>
                      <a:r>
                        <a:rPr lang="zh-CN" altLang="en-US" dirty="0"/>
                        <a:t>学生学号</a:t>
                      </a:r>
                      <a:endParaRPr lang="en-US" dirty="0"/>
                    </a:p>
                  </a:txBody>
                  <a:tcPr/>
                </a:tc>
                <a:tc>
                  <a:txBody>
                    <a:bodyPr/>
                    <a:lstStyle/>
                    <a:p>
                      <a:r>
                        <a:rPr lang="zh-CN" altLang="en-US" dirty="0"/>
                        <a:t>成绩</a:t>
                      </a:r>
                      <a:endParaRPr lang="en-US" dirty="0"/>
                    </a:p>
                  </a:txBody>
                  <a:tcPr/>
                </a:tc>
                <a:extLst>
                  <a:ext uri="{0D108BD9-81ED-4DB2-BD59-A6C34878D82A}">
                    <a16:rowId xmlns:a16="http://schemas.microsoft.com/office/drawing/2014/main" val="4239092212"/>
                  </a:ext>
                </a:extLst>
              </a:tr>
              <a:tr h="370840">
                <a:tc>
                  <a:txBody>
                    <a:bodyPr/>
                    <a:lstStyle/>
                    <a:p>
                      <a:r>
                        <a:rPr lang="en-US" dirty="0"/>
                        <a:t>4</a:t>
                      </a:r>
                    </a:p>
                  </a:txBody>
                  <a:tcPr/>
                </a:tc>
                <a:tc>
                  <a:txBody>
                    <a:bodyPr/>
                    <a:lstStyle/>
                    <a:p>
                      <a:r>
                        <a:rPr lang="en-US" dirty="0"/>
                        <a:t>90</a:t>
                      </a:r>
                    </a:p>
                  </a:txBody>
                  <a:tcPr/>
                </a:tc>
                <a:extLst>
                  <a:ext uri="{0D108BD9-81ED-4DB2-BD59-A6C34878D82A}">
                    <a16:rowId xmlns:a16="http://schemas.microsoft.com/office/drawing/2014/main" val="2514909467"/>
                  </a:ext>
                </a:extLst>
              </a:tr>
              <a:tr h="370840">
                <a:tc>
                  <a:txBody>
                    <a:bodyPr/>
                    <a:lstStyle/>
                    <a:p>
                      <a:r>
                        <a:rPr lang="en-US" dirty="0"/>
                        <a:t>1</a:t>
                      </a:r>
                    </a:p>
                  </a:txBody>
                  <a:tcPr/>
                </a:tc>
                <a:tc>
                  <a:txBody>
                    <a:bodyPr/>
                    <a:lstStyle/>
                    <a:p>
                      <a:r>
                        <a:rPr lang="en-US" dirty="0"/>
                        <a:t>85</a:t>
                      </a:r>
                    </a:p>
                  </a:txBody>
                  <a:tcPr/>
                </a:tc>
                <a:extLst>
                  <a:ext uri="{0D108BD9-81ED-4DB2-BD59-A6C34878D82A}">
                    <a16:rowId xmlns:a16="http://schemas.microsoft.com/office/drawing/2014/main" val="485842526"/>
                  </a:ext>
                </a:extLst>
              </a:tr>
              <a:tr h="370840">
                <a:tc>
                  <a:txBody>
                    <a:bodyPr/>
                    <a:lstStyle/>
                    <a:p>
                      <a:r>
                        <a:rPr lang="en-US" dirty="0"/>
                        <a:t>2</a:t>
                      </a:r>
                    </a:p>
                  </a:txBody>
                  <a:tcPr/>
                </a:tc>
                <a:tc>
                  <a:txBody>
                    <a:bodyPr/>
                    <a:lstStyle/>
                    <a:p>
                      <a:r>
                        <a:rPr lang="en-US" dirty="0"/>
                        <a:t>80</a:t>
                      </a:r>
                      <a:r>
                        <a:rPr lang="en-US" altLang="zh-CN" dirty="0"/>
                        <a:t>(1)</a:t>
                      </a:r>
                      <a:endParaRPr lang="en-US" dirty="0"/>
                    </a:p>
                  </a:txBody>
                  <a:tcPr/>
                </a:tc>
                <a:extLst>
                  <a:ext uri="{0D108BD9-81ED-4DB2-BD59-A6C34878D82A}">
                    <a16:rowId xmlns:a16="http://schemas.microsoft.com/office/drawing/2014/main" val="3320080526"/>
                  </a:ext>
                </a:extLst>
              </a:tr>
              <a:tr h="370840">
                <a:tc>
                  <a:txBody>
                    <a:bodyPr/>
                    <a:lstStyle/>
                    <a:p>
                      <a:r>
                        <a:rPr lang="en-US"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80(2)</a:t>
                      </a:r>
                    </a:p>
                  </a:txBody>
                  <a:tcPr/>
                </a:tc>
                <a:extLst>
                  <a:ext uri="{0D108BD9-81ED-4DB2-BD59-A6C34878D82A}">
                    <a16:rowId xmlns:a16="http://schemas.microsoft.com/office/drawing/2014/main" val="3240802794"/>
                  </a:ext>
                </a:extLst>
              </a:tr>
            </a:tbl>
          </a:graphicData>
        </a:graphic>
      </p:graphicFrame>
      <p:sp>
        <p:nvSpPr>
          <p:cNvPr id="11" name="文本框 10">
            <a:extLst>
              <a:ext uri="{FF2B5EF4-FFF2-40B4-BE49-F238E27FC236}">
                <a16:creationId xmlns:a16="http://schemas.microsoft.com/office/drawing/2014/main" id="{01E159DB-A8AE-4B85-B67B-FFE203501872}"/>
              </a:ext>
            </a:extLst>
          </p:cNvPr>
          <p:cNvSpPr txBox="1"/>
          <p:nvPr/>
        </p:nvSpPr>
        <p:spPr>
          <a:xfrm>
            <a:off x="3368297" y="4343937"/>
            <a:ext cx="1107996" cy="369332"/>
          </a:xfrm>
          <a:prstGeom prst="rect">
            <a:avLst/>
          </a:prstGeom>
          <a:noFill/>
        </p:spPr>
        <p:txBody>
          <a:bodyPr wrap="none" rtlCol="0">
            <a:spAutoFit/>
          </a:bodyPr>
          <a:lstStyle/>
          <a:p>
            <a:r>
              <a:rPr lang="zh-CN" altLang="en-US" dirty="0"/>
              <a:t>稳定排序</a:t>
            </a:r>
            <a:endParaRPr lang="en-US" dirty="0"/>
          </a:p>
        </p:txBody>
      </p:sp>
      <p:graphicFrame>
        <p:nvGraphicFramePr>
          <p:cNvPr id="12" name="表格 7">
            <a:extLst>
              <a:ext uri="{FF2B5EF4-FFF2-40B4-BE49-F238E27FC236}">
                <a16:creationId xmlns:a16="http://schemas.microsoft.com/office/drawing/2014/main" id="{0851E089-120B-4EE5-9FF1-CDC33AC55EA4}"/>
              </a:ext>
            </a:extLst>
          </p:cNvPr>
          <p:cNvGraphicFramePr>
            <a:graphicFrameLocks noGrp="1"/>
          </p:cNvGraphicFramePr>
          <p:nvPr>
            <p:extLst>
              <p:ext uri="{D42A27DB-BD31-4B8C-83A1-F6EECF244321}">
                <p14:modId xmlns:p14="http://schemas.microsoft.com/office/powerpoint/2010/main" val="3342779527"/>
              </p:ext>
            </p:extLst>
          </p:nvPr>
        </p:nvGraphicFramePr>
        <p:xfrm>
          <a:off x="6216316" y="4692733"/>
          <a:ext cx="2318084" cy="1854200"/>
        </p:xfrm>
        <a:graphic>
          <a:graphicData uri="http://schemas.openxmlformats.org/drawingml/2006/table">
            <a:tbl>
              <a:tblPr firstRow="1" bandRow="1">
                <a:tableStyleId>{5C22544A-7EE6-4342-B048-85BDC9FD1C3A}</a:tableStyleId>
              </a:tblPr>
              <a:tblGrid>
                <a:gridCol w="1251284">
                  <a:extLst>
                    <a:ext uri="{9D8B030D-6E8A-4147-A177-3AD203B41FA5}">
                      <a16:colId xmlns:a16="http://schemas.microsoft.com/office/drawing/2014/main" val="962576106"/>
                    </a:ext>
                  </a:extLst>
                </a:gridCol>
                <a:gridCol w="1066800">
                  <a:extLst>
                    <a:ext uri="{9D8B030D-6E8A-4147-A177-3AD203B41FA5}">
                      <a16:colId xmlns:a16="http://schemas.microsoft.com/office/drawing/2014/main" val="4083318424"/>
                    </a:ext>
                  </a:extLst>
                </a:gridCol>
              </a:tblGrid>
              <a:tr h="370840">
                <a:tc>
                  <a:txBody>
                    <a:bodyPr/>
                    <a:lstStyle/>
                    <a:p>
                      <a:r>
                        <a:rPr lang="zh-CN" altLang="en-US" dirty="0"/>
                        <a:t>学生学号</a:t>
                      </a:r>
                      <a:endParaRPr lang="en-US" dirty="0"/>
                    </a:p>
                  </a:txBody>
                  <a:tcPr/>
                </a:tc>
                <a:tc>
                  <a:txBody>
                    <a:bodyPr/>
                    <a:lstStyle/>
                    <a:p>
                      <a:r>
                        <a:rPr lang="zh-CN" altLang="en-US" dirty="0"/>
                        <a:t>成绩</a:t>
                      </a:r>
                      <a:endParaRPr lang="en-US" dirty="0"/>
                    </a:p>
                  </a:txBody>
                  <a:tcPr/>
                </a:tc>
                <a:extLst>
                  <a:ext uri="{0D108BD9-81ED-4DB2-BD59-A6C34878D82A}">
                    <a16:rowId xmlns:a16="http://schemas.microsoft.com/office/drawing/2014/main" val="4239092212"/>
                  </a:ext>
                </a:extLst>
              </a:tr>
              <a:tr h="370840">
                <a:tc>
                  <a:txBody>
                    <a:bodyPr/>
                    <a:lstStyle/>
                    <a:p>
                      <a:r>
                        <a:rPr lang="en-US" dirty="0"/>
                        <a:t>4</a:t>
                      </a:r>
                    </a:p>
                  </a:txBody>
                  <a:tcPr/>
                </a:tc>
                <a:tc>
                  <a:txBody>
                    <a:bodyPr/>
                    <a:lstStyle/>
                    <a:p>
                      <a:r>
                        <a:rPr lang="en-US" dirty="0"/>
                        <a:t>90</a:t>
                      </a:r>
                    </a:p>
                  </a:txBody>
                  <a:tcPr/>
                </a:tc>
                <a:extLst>
                  <a:ext uri="{0D108BD9-81ED-4DB2-BD59-A6C34878D82A}">
                    <a16:rowId xmlns:a16="http://schemas.microsoft.com/office/drawing/2014/main" val="2514909467"/>
                  </a:ext>
                </a:extLst>
              </a:tr>
              <a:tr h="370840">
                <a:tc>
                  <a:txBody>
                    <a:bodyPr/>
                    <a:lstStyle/>
                    <a:p>
                      <a:r>
                        <a:rPr lang="en-US" dirty="0"/>
                        <a:t>1</a:t>
                      </a:r>
                    </a:p>
                  </a:txBody>
                  <a:tcPr/>
                </a:tc>
                <a:tc>
                  <a:txBody>
                    <a:bodyPr/>
                    <a:lstStyle/>
                    <a:p>
                      <a:r>
                        <a:rPr lang="en-US" dirty="0"/>
                        <a:t>85</a:t>
                      </a:r>
                    </a:p>
                  </a:txBody>
                  <a:tcPr/>
                </a:tc>
                <a:extLst>
                  <a:ext uri="{0D108BD9-81ED-4DB2-BD59-A6C34878D82A}">
                    <a16:rowId xmlns:a16="http://schemas.microsoft.com/office/drawing/2014/main" val="485842526"/>
                  </a:ext>
                </a:extLst>
              </a:tr>
              <a:tr h="370840">
                <a:tc>
                  <a:txBody>
                    <a:bodyPr/>
                    <a:lstStyle/>
                    <a:p>
                      <a:r>
                        <a:rPr lang="en-US" dirty="0"/>
                        <a:t>3</a:t>
                      </a:r>
                    </a:p>
                  </a:txBody>
                  <a:tcPr/>
                </a:tc>
                <a:tc>
                  <a:txBody>
                    <a:bodyPr/>
                    <a:lstStyle/>
                    <a:p>
                      <a:r>
                        <a:rPr lang="en-US" dirty="0"/>
                        <a:t>80(2)</a:t>
                      </a:r>
                    </a:p>
                  </a:txBody>
                  <a:tcPr/>
                </a:tc>
                <a:extLst>
                  <a:ext uri="{0D108BD9-81ED-4DB2-BD59-A6C34878D82A}">
                    <a16:rowId xmlns:a16="http://schemas.microsoft.com/office/drawing/2014/main" val="3320080526"/>
                  </a:ext>
                </a:extLst>
              </a:tr>
              <a:tr h="370840">
                <a:tc>
                  <a:txBody>
                    <a:bodyPr/>
                    <a:lstStyle/>
                    <a:p>
                      <a:r>
                        <a:rPr lang="en-US" dirty="0"/>
                        <a:t>2</a:t>
                      </a:r>
                    </a:p>
                  </a:txBody>
                  <a:tcPr/>
                </a:tc>
                <a:tc>
                  <a:txBody>
                    <a:bodyPr/>
                    <a:lstStyle/>
                    <a:p>
                      <a:r>
                        <a:rPr lang="en-US" dirty="0"/>
                        <a:t>80(1)</a:t>
                      </a:r>
                    </a:p>
                  </a:txBody>
                  <a:tcPr/>
                </a:tc>
                <a:extLst>
                  <a:ext uri="{0D108BD9-81ED-4DB2-BD59-A6C34878D82A}">
                    <a16:rowId xmlns:a16="http://schemas.microsoft.com/office/drawing/2014/main" val="3240802794"/>
                  </a:ext>
                </a:extLst>
              </a:tr>
            </a:tbl>
          </a:graphicData>
        </a:graphic>
      </p:graphicFrame>
      <p:sp>
        <p:nvSpPr>
          <p:cNvPr id="13" name="文本框 12">
            <a:extLst>
              <a:ext uri="{FF2B5EF4-FFF2-40B4-BE49-F238E27FC236}">
                <a16:creationId xmlns:a16="http://schemas.microsoft.com/office/drawing/2014/main" id="{EEA275E4-B78E-4382-A01F-59BB0150882A}"/>
              </a:ext>
            </a:extLst>
          </p:cNvPr>
          <p:cNvSpPr txBox="1"/>
          <p:nvPr/>
        </p:nvSpPr>
        <p:spPr>
          <a:xfrm>
            <a:off x="6151602" y="4337670"/>
            <a:ext cx="1338828" cy="369332"/>
          </a:xfrm>
          <a:prstGeom prst="rect">
            <a:avLst/>
          </a:prstGeom>
          <a:noFill/>
        </p:spPr>
        <p:txBody>
          <a:bodyPr wrap="none" rtlCol="0">
            <a:spAutoFit/>
          </a:bodyPr>
          <a:lstStyle/>
          <a:p>
            <a:r>
              <a:rPr lang="zh-CN" altLang="en-US" dirty="0"/>
              <a:t>不稳定排序</a:t>
            </a:r>
            <a:endParaRPr lang="en-US" dirty="0"/>
          </a:p>
        </p:txBody>
      </p:sp>
      <p:sp>
        <p:nvSpPr>
          <p:cNvPr id="15" name="灯片编号占位符 14">
            <a:extLst>
              <a:ext uri="{FF2B5EF4-FFF2-40B4-BE49-F238E27FC236}">
                <a16:creationId xmlns:a16="http://schemas.microsoft.com/office/drawing/2014/main" id="{E50F0ECF-FFB0-49FA-AF8A-67789E05826E}"/>
              </a:ext>
            </a:extLst>
          </p:cNvPr>
          <p:cNvSpPr>
            <a:spLocks noGrp="1"/>
          </p:cNvSpPr>
          <p:nvPr>
            <p:ph type="sldNum" sz="quarter" idx="12"/>
          </p:nvPr>
        </p:nvSpPr>
        <p:spPr/>
        <p:txBody>
          <a:bodyPr/>
          <a:lstStyle/>
          <a:p>
            <a:fld id="{C462427C-90CD-4661-B725-C3D658441D48}" type="slidenum">
              <a:rPr lang="en-US" smtClean="0"/>
              <a:t>6</a:t>
            </a:fld>
            <a:endParaRPr lang="en-US"/>
          </a:p>
        </p:txBody>
      </p:sp>
    </p:spTree>
    <p:extLst>
      <p:ext uri="{BB962C8B-B14F-4D97-AF65-F5344CB8AC3E}">
        <p14:creationId xmlns:p14="http://schemas.microsoft.com/office/powerpoint/2010/main" val="3868743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800" b="1" dirty="0"/>
              <a:t>插入排序的优缺点</a:t>
            </a:r>
            <a:endParaRPr lang="en-US" sz="2800" dirty="0"/>
          </a:p>
        </p:txBody>
      </p:sp>
      <p:sp>
        <p:nvSpPr>
          <p:cNvPr id="5" name="TextBox 4"/>
          <p:cNvSpPr txBox="1"/>
          <p:nvPr/>
        </p:nvSpPr>
        <p:spPr>
          <a:xfrm>
            <a:off x="838200" y="1066800"/>
            <a:ext cx="7391400" cy="3516027"/>
          </a:xfrm>
          <a:prstGeom prst="rect">
            <a:avLst/>
          </a:prstGeom>
          <a:noFill/>
        </p:spPr>
        <p:txBody>
          <a:bodyPr wrap="square" rtlCol="0">
            <a:spAutoFit/>
          </a:bodyPr>
          <a:lstStyle/>
          <a:p>
            <a:pPr marL="285750" indent="-285750">
              <a:buFont typeface="Symbol" pitchFamily="18" charset="2"/>
              <a:buChar char="·"/>
            </a:pPr>
            <a:r>
              <a:rPr lang="zh-CN" altLang="en-US" sz="2400" b="1" dirty="0">
                <a:solidFill>
                  <a:srgbClr val="FF0000"/>
                </a:solidFill>
                <a:latin typeface="SimSun" pitchFamily="2" charset="-122"/>
                <a:ea typeface="SimSun" pitchFamily="2" charset="-122"/>
                <a:sym typeface="Symbol"/>
              </a:rPr>
              <a:t>优点（续）</a:t>
            </a:r>
            <a:r>
              <a:rPr lang="zh-CN" altLang="en-US" sz="2400" dirty="0">
                <a:latin typeface="SimSun" pitchFamily="2" charset="-122"/>
                <a:ea typeface="SimSun" pitchFamily="2" charset="-122"/>
                <a:sym typeface="Symbol"/>
              </a:rPr>
              <a:t>：</a:t>
            </a:r>
            <a:endParaRPr lang="en-US" altLang="zh-CN" sz="2400" dirty="0">
              <a:latin typeface="SimSun" pitchFamily="2" charset="-122"/>
              <a:ea typeface="SimSun" pitchFamily="2" charset="-122"/>
              <a:sym typeface="Symbol"/>
            </a:endParaRPr>
          </a:p>
          <a:p>
            <a:pPr marL="742950" lvl="1" indent="-285750">
              <a:lnSpc>
                <a:spcPct val="150000"/>
              </a:lnSpc>
              <a:spcBef>
                <a:spcPts val="600"/>
              </a:spcBef>
              <a:buFont typeface="Symbol" pitchFamily="18" charset="2"/>
              <a:buChar char="·"/>
            </a:pPr>
            <a:r>
              <a:rPr lang="zh-CN" altLang="en-US" sz="2400" dirty="0">
                <a:latin typeface="SimSun" pitchFamily="2" charset="-122"/>
                <a:ea typeface="SimSun" pitchFamily="2" charset="-122"/>
                <a:sym typeface="Symbol"/>
              </a:rPr>
              <a:t>是</a:t>
            </a:r>
            <a:r>
              <a:rPr lang="zh-CN" altLang="en-US" sz="2400"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稳定排序</a:t>
            </a:r>
            <a:r>
              <a:rPr lang="zh-CN" altLang="en-US" sz="2400" dirty="0">
                <a:latin typeface="SimSun" pitchFamily="2" charset="-122"/>
                <a:ea typeface="SimSun" pitchFamily="2" charset="-122"/>
                <a:sym typeface="Symbol"/>
              </a:rPr>
              <a:t>。</a:t>
            </a:r>
            <a:endParaRPr lang="en-US" altLang="zh-CN" sz="2400" dirty="0">
              <a:latin typeface="SimSun" pitchFamily="2" charset="-122"/>
              <a:ea typeface="SimSun" pitchFamily="2" charset="-122"/>
              <a:sym typeface="Symbol"/>
            </a:endParaRPr>
          </a:p>
          <a:p>
            <a:pPr marL="742950" lvl="1" indent="-285750">
              <a:lnSpc>
                <a:spcPct val="150000"/>
              </a:lnSpc>
              <a:buFont typeface="Symbol" pitchFamily="18" charset="2"/>
              <a:buChar char="·"/>
            </a:pPr>
            <a:r>
              <a:rPr lang="zh-CN" altLang="en-US" sz="2400" dirty="0">
                <a:latin typeface="SimSun" pitchFamily="2" charset="-122"/>
                <a:ea typeface="SimSun" pitchFamily="2" charset="-122"/>
                <a:sym typeface="Symbol"/>
              </a:rPr>
              <a:t>是</a:t>
            </a:r>
            <a:r>
              <a:rPr lang="zh-CN" altLang="en-US" sz="2400"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原地排序</a:t>
            </a:r>
            <a:r>
              <a:rPr lang="zh-CN" altLang="en-US" sz="2400" dirty="0">
                <a:latin typeface="SimSun" pitchFamily="2" charset="-122"/>
                <a:ea typeface="SimSun" pitchFamily="2" charset="-122"/>
                <a:sym typeface="Symbol"/>
              </a:rPr>
              <a:t>。 </a:t>
            </a:r>
            <a:endParaRPr lang="en-US" altLang="zh-CN" sz="2400" dirty="0">
              <a:latin typeface="SimSun" pitchFamily="2" charset="-122"/>
              <a:ea typeface="SimSun" pitchFamily="2" charset="-122"/>
              <a:sym typeface="Symbol"/>
            </a:endParaRPr>
          </a:p>
          <a:p>
            <a:pPr marL="1200150" lvl="2" indent="-285750">
              <a:lnSpc>
                <a:spcPct val="150000"/>
              </a:lnSpc>
              <a:buFont typeface="Symbol" pitchFamily="18" charset="2"/>
              <a:buChar char="·"/>
            </a:pPr>
            <a:r>
              <a:rPr lang="zh-CN" altLang="en-US" sz="2000" dirty="0">
                <a:latin typeface="SimSun" pitchFamily="2" charset="-122"/>
                <a:ea typeface="SimSun" pitchFamily="2" charset="-122"/>
                <a:sym typeface="Symbol"/>
              </a:rPr>
              <a:t>如果一个排序算法，除了输入数据所占有的空间以外，不需要使用或只需要使用常数个额外存储单元，称之为</a:t>
            </a:r>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sym typeface="Symbol"/>
              </a:rPr>
              <a:t>原地排序</a:t>
            </a:r>
            <a:r>
              <a:rPr lang="zh-CN" altLang="en-US" sz="2000" dirty="0">
                <a:latin typeface="SimSun" pitchFamily="2" charset="-122"/>
                <a:ea typeface="SimSun" pitchFamily="2" charset="-122"/>
                <a:sym typeface="Symbol"/>
              </a:rPr>
              <a:t>（</a:t>
            </a:r>
            <a:r>
              <a:rPr lang="en-US" altLang="zh-CN" sz="2000" dirty="0">
                <a:latin typeface="SimSun" pitchFamily="2" charset="-122"/>
                <a:ea typeface="SimSun" pitchFamily="2" charset="-122"/>
                <a:sym typeface="Symbol"/>
              </a:rPr>
              <a:t>in-place sorting</a:t>
            </a:r>
            <a:r>
              <a:rPr lang="zh-CN" altLang="en-US" sz="2000" dirty="0">
                <a:latin typeface="SimSun" pitchFamily="2" charset="-122"/>
                <a:ea typeface="SimSun" pitchFamily="2" charset="-122"/>
                <a:sym typeface="Symbol"/>
              </a:rPr>
              <a:t>）的算法。</a:t>
            </a:r>
            <a:endParaRPr lang="en-US" sz="2000" dirty="0">
              <a:latin typeface="SimSun" pitchFamily="2" charset="-122"/>
              <a:ea typeface="SimSun" pitchFamily="2" charset="-122"/>
              <a:sym typeface="Symbol"/>
            </a:endParaRPr>
          </a:p>
          <a:p>
            <a:pPr marL="285750" indent="-285750">
              <a:lnSpc>
                <a:spcPct val="150000"/>
              </a:lnSpc>
              <a:buFont typeface="Symbol" pitchFamily="18" charset="2"/>
              <a:buChar char="·"/>
            </a:pPr>
            <a:r>
              <a:rPr lang="zh-CN" altLang="en-US" sz="2400" b="1" dirty="0">
                <a:solidFill>
                  <a:srgbClr val="FF0000"/>
                </a:solidFill>
                <a:latin typeface="SimSun" pitchFamily="2" charset="-122"/>
                <a:ea typeface="SimSun" pitchFamily="2" charset="-122"/>
                <a:sym typeface="Symbol"/>
              </a:rPr>
              <a:t>缺点</a:t>
            </a:r>
            <a:r>
              <a:rPr lang="zh-CN" altLang="en-US" sz="2400" dirty="0">
                <a:latin typeface="SimSun" pitchFamily="2" charset="-122"/>
                <a:ea typeface="SimSun" pitchFamily="2" charset="-122"/>
                <a:sym typeface="Symbol"/>
              </a:rPr>
              <a:t>：复杂性较高，为</a:t>
            </a:r>
            <a:r>
              <a:rPr lang="zh-CN" altLang="en-US" sz="2400" dirty="0">
                <a:latin typeface="Times" panose="02020603050405020304" pitchFamily="18" charset="0"/>
                <a:ea typeface="SimSun" pitchFamily="2" charset="-122"/>
                <a:sym typeface="Symbol" panose="05050102010706020507" pitchFamily="18" charset="2"/>
              </a:rPr>
              <a:t></a:t>
            </a:r>
            <a:r>
              <a:rPr lang="en-US" altLang="zh-CN" sz="2400" dirty="0">
                <a:latin typeface="Times" panose="02020603050405020304" pitchFamily="18" charset="0"/>
                <a:ea typeface="SimSun" pitchFamily="2" charset="-122"/>
                <a:sym typeface="Symbol" panose="05050102010706020507" pitchFamily="18" charset="2"/>
              </a:rPr>
              <a:t>(</a:t>
            </a:r>
            <a:r>
              <a:rPr lang="en-US" altLang="zh-CN" sz="2400" i="1" dirty="0">
                <a:latin typeface="Times" panose="02020603050405020304" pitchFamily="18" charset="0"/>
                <a:ea typeface="SimSun" pitchFamily="2" charset="-122"/>
                <a:sym typeface="Symbol" panose="05050102010706020507" pitchFamily="18" charset="2"/>
              </a:rPr>
              <a:t>n</a:t>
            </a:r>
            <a:r>
              <a:rPr lang="en-US" altLang="zh-CN" sz="3200" baseline="20000" dirty="0">
                <a:latin typeface="Times" panose="02020603050405020304" pitchFamily="18" charset="0"/>
                <a:ea typeface="SimSun" pitchFamily="2" charset="-122"/>
                <a:sym typeface="Symbol" panose="05050102010706020507" pitchFamily="18" charset="2"/>
              </a:rPr>
              <a:t>2</a:t>
            </a:r>
            <a:r>
              <a:rPr lang="en-US" altLang="zh-CN" sz="2400" dirty="0">
                <a:latin typeface="Times" panose="02020603050405020304" pitchFamily="18" charset="0"/>
                <a:ea typeface="SimSun" pitchFamily="2" charset="-122"/>
                <a:sym typeface="Symbol" panose="05050102010706020507" pitchFamily="18" charset="2"/>
              </a:rPr>
              <a:t>)</a:t>
            </a:r>
            <a:r>
              <a:rPr lang="zh-CN" altLang="en-US" sz="2400" dirty="0">
                <a:latin typeface="Times" panose="02020603050405020304" pitchFamily="18" charset="0"/>
                <a:ea typeface="SimSun" pitchFamily="2" charset="-122"/>
                <a:sym typeface="Symbol" panose="05050102010706020507" pitchFamily="18" charset="2"/>
              </a:rPr>
              <a:t>，</a:t>
            </a:r>
            <a:r>
              <a:rPr lang="en-US" altLang="zh-CN" sz="2400" i="1" dirty="0">
                <a:latin typeface="Times" panose="02020603050405020304" pitchFamily="18" charset="0"/>
                <a:ea typeface="SimSun" pitchFamily="2" charset="-122"/>
                <a:sym typeface="Symbol" panose="05050102010706020507" pitchFamily="18" charset="2"/>
              </a:rPr>
              <a:t>n</a:t>
            </a:r>
            <a:r>
              <a:rPr lang="zh-CN" altLang="en-US" sz="2400" dirty="0">
                <a:latin typeface="SimSun" pitchFamily="2" charset="-122"/>
                <a:ea typeface="SimSun" pitchFamily="2" charset="-122"/>
                <a:sym typeface="Symbol" panose="05050102010706020507" pitchFamily="18" charset="2"/>
              </a:rPr>
              <a:t>是输入数据的规模</a:t>
            </a:r>
            <a:r>
              <a:rPr lang="en-US" altLang="zh-CN" sz="2400" dirty="0">
                <a:latin typeface="SimSun" pitchFamily="2" charset="-122"/>
                <a:ea typeface="SimSun" pitchFamily="2" charset="-122"/>
                <a:sym typeface="Symbol" panose="05050102010706020507" pitchFamily="18" charset="2"/>
              </a:rPr>
              <a:t>.</a:t>
            </a:r>
            <a:endParaRPr lang="en-US" sz="2400" dirty="0">
              <a:latin typeface="SimSun" pitchFamily="2" charset="-122"/>
              <a:ea typeface="SimSun" pitchFamily="2" charset="-122"/>
              <a:sym typeface="Symbol"/>
            </a:endParaRPr>
          </a:p>
        </p:txBody>
      </p:sp>
      <p:sp>
        <p:nvSpPr>
          <p:cNvPr id="4" name="灯片编号占位符 3">
            <a:extLst>
              <a:ext uri="{FF2B5EF4-FFF2-40B4-BE49-F238E27FC236}">
                <a16:creationId xmlns:a16="http://schemas.microsoft.com/office/drawing/2014/main" id="{121248C4-1547-41B6-84EF-DAABD7FCD80F}"/>
              </a:ext>
            </a:extLst>
          </p:cNvPr>
          <p:cNvSpPr>
            <a:spLocks noGrp="1"/>
          </p:cNvSpPr>
          <p:nvPr>
            <p:ph type="sldNum" sz="quarter" idx="12"/>
          </p:nvPr>
        </p:nvSpPr>
        <p:spPr/>
        <p:txBody>
          <a:bodyPr/>
          <a:lstStyle/>
          <a:p>
            <a:fld id="{C462427C-90CD-4661-B725-C3D658441D48}" type="slidenum">
              <a:rPr lang="en-US" smtClean="0"/>
              <a:t>7</a:t>
            </a:fld>
            <a:endParaRPr lang="en-US"/>
          </a:p>
        </p:txBody>
      </p:sp>
      <p:sp>
        <p:nvSpPr>
          <p:cNvPr id="3" name="矩形 2">
            <a:extLst>
              <a:ext uri="{FF2B5EF4-FFF2-40B4-BE49-F238E27FC236}">
                <a16:creationId xmlns:a16="http://schemas.microsoft.com/office/drawing/2014/main" id="{255472FD-4B3A-4017-8B00-71B118FBCC9F}"/>
              </a:ext>
            </a:extLst>
          </p:cNvPr>
          <p:cNvSpPr/>
          <p:nvPr/>
        </p:nvSpPr>
        <p:spPr>
          <a:xfrm>
            <a:off x="342900" y="5767368"/>
            <a:ext cx="8458200" cy="954107"/>
          </a:xfrm>
          <a:prstGeom prst="rect">
            <a:avLst/>
          </a:prstGeom>
          <a:ln w="22225">
            <a:solidFill>
              <a:schemeClr val="accent1">
                <a:shade val="95000"/>
                <a:satMod val="105000"/>
              </a:schemeClr>
            </a:solidFill>
          </a:ln>
        </p:spPr>
        <p:txBody>
          <a:bodyPr wrap="square">
            <a:spAutoFit/>
          </a:bodyPr>
          <a:lstStyle/>
          <a:p>
            <a:r>
              <a:rPr lang="zh-CN" altLang="en-US" sz="2000" dirty="0">
                <a:solidFill>
                  <a:srgbClr val="0000FF"/>
                </a:solidFill>
                <a:effectLst>
                  <a:outerShdw blurRad="38100" dist="38100" dir="2700000" algn="tl">
                    <a:srgbClr val="C0C0C0"/>
                  </a:outerShdw>
                </a:effectLst>
                <a:latin typeface="华文细黑" pitchFamily="2" charset="-122"/>
                <a:ea typeface="华文细黑" pitchFamily="2" charset="-122"/>
              </a:rPr>
              <a:t>选择排序</a:t>
            </a:r>
            <a:r>
              <a:rPr lang="zh-CN" altLang="en-US" dirty="0">
                <a:solidFill>
                  <a:srgbClr val="4D4D4D"/>
                </a:solidFill>
                <a:latin typeface="-apple-system"/>
              </a:rPr>
              <a:t>不是</a:t>
            </a:r>
            <a:r>
              <a:rPr lang="zh-CN" altLang="en-US" dirty="0">
                <a:solidFill>
                  <a:srgbClr val="FF0000"/>
                </a:solidFill>
                <a:latin typeface="-apple-system"/>
              </a:rPr>
              <a:t>稳定排序</a:t>
            </a:r>
            <a:r>
              <a:rPr lang="zh-CN" altLang="en-US" dirty="0">
                <a:solidFill>
                  <a:srgbClr val="4D4D4D"/>
                </a:solidFill>
                <a:latin typeface="-apple-system"/>
              </a:rPr>
              <a:t>算法：比如原序列为</a:t>
            </a:r>
            <a:r>
              <a:rPr lang="en-US" altLang="zh-CN" dirty="0">
                <a:solidFill>
                  <a:srgbClr val="4D4D4D"/>
                </a:solidFill>
                <a:latin typeface="-apple-system"/>
              </a:rPr>
              <a:t>4 8 4 2 9</a:t>
            </a:r>
            <a:r>
              <a:rPr lang="zh-CN" altLang="en-US" dirty="0">
                <a:solidFill>
                  <a:srgbClr val="4D4D4D"/>
                </a:solidFill>
                <a:latin typeface="-apple-system"/>
              </a:rPr>
              <a:t>，我们知道第一遍选择第</a:t>
            </a:r>
            <a:r>
              <a:rPr lang="en-US" altLang="zh-CN" dirty="0">
                <a:solidFill>
                  <a:srgbClr val="4D4D4D"/>
                </a:solidFill>
                <a:latin typeface="-apple-system"/>
              </a:rPr>
              <a:t>1</a:t>
            </a:r>
            <a:r>
              <a:rPr lang="zh-CN" altLang="en-US" dirty="0">
                <a:solidFill>
                  <a:srgbClr val="4D4D4D"/>
                </a:solidFill>
                <a:latin typeface="-apple-system"/>
              </a:rPr>
              <a:t>个元素</a:t>
            </a:r>
            <a:r>
              <a:rPr lang="en-US" altLang="zh-CN" dirty="0">
                <a:solidFill>
                  <a:srgbClr val="4D4D4D"/>
                </a:solidFill>
                <a:latin typeface="-apple-system"/>
              </a:rPr>
              <a:t>4</a:t>
            </a:r>
            <a:r>
              <a:rPr lang="zh-CN" altLang="en-US" dirty="0">
                <a:solidFill>
                  <a:srgbClr val="4D4D4D"/>
                </a:solidFill>
                <a:latin typeface="-apple-system"/>
              </a:rPr>
              <a:t>会和</a:t>
            </a:r>
            <a:r>
              <a:rPr lang="en-US" altLang="zh-CN" dirty="0">
                <a:solidFill>
                  <a:srgbClr val="4D4D4D"/>
                </a:solidFill>
                <a:latin typeface="-apple-system"/>
              </a:rPr>
              <a:t>2</a:t>
            </a:r>
            <a:r>
              <a:rPr lang="zh-CN" altLang="en-US" dirty="0">
                <a:solidFill>
                  <a:srgbClr val="4D4D4D"/>
                </a:solidFill>
                <a:latin typeface="-apple-system"/>
              </a:rPr>
              <a:t>交换，那么原序列中</a:t>
            </a:r>
            <a:r>
              <a:rPr lang="en-US" altLang="zh-CN" dirty="0">
                <a:solidFill>
                  <a:srgbClr val="4D4D4D"/>
                </a:solidFill>
                <a:latin typeface="-apple-system"/>
              </a:rPr>
              <a:t>2</a:t>
            </a:r>
            <a:r>
              <a:rPr lang="zh-CN" altLang="en-US" dirty="0">
                <a:solidFill>
                  <a:srgbClr val="4D4D4D"/>
                </a:solidFill>
                <a:latin typeface="-apple-system"/>
              </a:rPr>
              <a:t>个</a:t>
            </a:r>
            <a:r>
              <a:rPr lang="en-US" altLang="zh-CN" dirty="0">
                <a:solidFill>
                  <a:srgbClr val="4D4D4D"/>
                </a:solidFill>
                <a:latin typeface="-apple-system"/>
              </a:rPr>
              <a:t>4</a:t>
            </a:r>
            <a:r>
              <a:rPr lang="zh-CN" altLang="en-US" dirty="0">
                <a:solidFill>
                  <a:srgbClr val="4D4D4D"/>
                </a:solidFill>
                <a:latin typeface="-apple-system"/>
              </a:rPr>
              <a:t>的相对前后顺序就被破坏了，因此，选择排序不是稳定排序算法</a:t>
            </a:r>
            <a:endParaRPr lang="en-US" altLang="zh-CN" dirty="0"/>
          </a:p>
        </p:txBody>
      </p:sp>
      <p:pic>
        <p:nvPicPr>
          <p:cNvPr id="7" name="图片 6">
            <a:extLst>
              <a:ext uri="{FF2B5EF4-FFF2-40B4-BE49-F238E27FC236}">
                <a16:creationId xmlns:a16="http://schemas.microsoft.com/office/drawing/2014/main" id="{3313058E-6817-4FEB-98FA-A47DA93FC71C}"/>
              </a:ext>
            </a:extLst>
          </p:cNvPr>
          <p:cNvPicPr>
            <a:picLocks noChangeAspect="1"/>
          </p:cNvPicPr>
          <p:nvPr/>
        </p:nvPicPr>
        <p:blipFill>
          <a:blip r:embed="rId3"/>
          <a:stretch>
            <a:fillRect/>
          </a:stretch>
        </p:blipFill>
        <p:spPr>
          <a:xfrm>
            <a:off x="4263672" y="136525"/>
            <a:ext cx="4579056" cy="2222500"/>
          </a:xfrm>
          <a:prstGeom prst="rect">
            <a:avLst/>
          </a:prstGeom>
          <a:ln w="34925">
            <a:solidFill>
              <a:schemeClr val="accent1"/>
            </a:solidFill>
          </a:ln>
        </p:spPr>
      </p:pic>
    </p:spTree>
    <p:extLst>
      <p:ext uri="{BB962C8B-B14F-4D97-AF65-F5344CB8AC3E}">
        <p14:creationId xmlns:p14="http://schemas.microsoft.com/office/powerpoint/2010/main" val="2234587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1409" y="274638"/>
            <a:ext cx="7772400" cy="792162"/>
          </a:xfrm>
        </p:spPr>
        <p:txBody>
          <a:bodyPr>
            <a:normAutofit/>
          </a:bodyPr>
          <a:lstStyle/>
          <a:p>
            <a:pPr algn="l"/>
            <a:r>
              <a:rPr lang="en-US" altLang="zh-CN" sz="2800" b="1" dirty="0">
                <a:latin typeface="Times New Roman" pitchFamily="18" charset="0"/>
                <a:cs typeface="Times New Roman" pitchFamily="18" charset="0"/>
              </a:rPr>
              <a:t>3.2  </a:t>
            </a:r>
            <a:r>
              <a:rPr lang="zh-CN" altLang="en-US" sz="2800" b="1" dirty="0">
                <a:latin typeface="Times New Roman" pitchFamily="18" charset="0"/>
                <a:cs typeface="Times New Roman" pitchFamily="18" charset="0"/>
              </a:rPr>
              <a:t>堆排序（</a:t>
            </a:r>
            <a:r>
              <a:rPr lang="en-US" altLang="zh-CN" sz="2800" b="1" dirty="0">
                <a:latin typeface="Times New Roman" pitchFamily="18" charset="0"/>
                <a:cs typeface="Times New Roman" pitchFamily="18" charset="0"/>
              </a:rPr>
              <a:t>heapsort</a:t>
            </a:r>
            <a:r>
              <a:rPr lang="zh-CN" altLang="en-US" sz="2800" b="1" dirty="0">
                <a:latin typeface="Times New Roman" pitchFamily="18" charset="0"/>
                <a:cs typeface="Times New Roman" pitchFamily="18" charset="0"/>
              </a:rPr>
              <a:t>）</a:t>
            </a:r>
            <a:endParaRPr lang="en-US" sz="2800" b="1" dirty="0">
              <a:latin typeface="Times New Roman" pitchFamily="18" charset="0"/>
              <a:cs typeface="Times New Roman" pitchFamily="18" charset="0"/>
            </a:endParaRPr>
          </a:p>
        </p:txBody>
      </p:sp>
      <p:sp>
        <p:nvSpPr>
          <p:cNvPr id="4" name="TextBox 3"/>
          <p:cNvSpPr txBox="1"/>
          <p:nvPr/>
        </p:nvSpPr>
        <p:spPr>
          <a:xfrm>
            <a:off x="600074" y="1306354"/>
            <a:ext cx="8391526" cy="5170646"/>
          </a:xfrm>
          <a:prstGeom prst="rect">
            <a:avLst/>
          </a:prstGeom>
          <a:noFill/>
        </p:spPr>
        <p:txBody>
          <a:bodyPr wrap="square" rtlCol="0">
            <a:spAutoFit/>
          </a:bodyPr>
          <a:lstStyle/>
          <a:p>
            <a:pPr marL="0" lvl="2"/>
            <a:r>
              <a:rPr lang="zh-CN" altLang="en-US" sz="2400" b="1" dirty="0"/>
              <a:t>堆</a:t>
            </a:r>
            <a:r>
              <a:rPr lang="en-US" altLang="zh-CN" sz="2400" dirty="0">
                <a:latin typeface="Times New Roman" pitchFamily="18" charset="0"/>
                <a:cs typeface="Times New Roman" pitchFamily="18" charset="0"/>
              </a:rPr>
              <a:t>(heap)</a:t>
            </a:r>
            <a:r>
              <a:rPr lang="zh-CN" altLang="en-US" sz="2400" b="1" dirty="0"/>
              <a:t>的数据结构</a:t>
            </a:r>
            <a:endParaRPr lang="en-US" altLang="zh-CN" sz="2400" b="1" dirty="0"/>
          </a:p>
          <a:p>
            <a:pPr marL="0" lvl="2"/>
            <a:r>
              <a:rPr lang="en-US" altLang="zh-CN" sz="2400" b="1" dirty="0"/>
              <a:t>    </a:t>
            </a:r>
            <a:r>
              <a:rPr lang="zh-CN" altLang="en-US" dirty="0"/>
              <a:t>含有</a:t>
            </a:r>
            <a:r>
              <a:rPr lang="en-US" i="1" dirty="0">
                <a:latin typeface="Times New Roman" pitchFamily="18" charset="0"/>
                <a:cs typeface="Times New Roman" pitchFamily="18" charset="0"/>
              </a:rPr>
              <a:t>n</a:t>
            </a:r>
            <a:r>
              <a:rPr lang="zh-CN" altLang="en-US" dirty="0"/>
              <a:t>个数字的堆是一个有</a:t>
            </a:r>
            <a:r>
              <a:rPr lang="en-US" i="1" dirty="0">
                <a:latin typeface="Times New Roman" pitchFamily="18" charset="0"/>
                <a:cs typeface="Times New Roman" pitchFamily="18" charset="0"/>
              </a:rPr>
              <a:t>n</a:t>
            </a:r>
            <a:r>
              <a:rPr lang="zh-CN" altLang="en-US" dirty="0"/>
              <a:t>个结点</a:t>
            </a:r>
            <a:r>
              <a:rPr lang="en-US" dirty="0"/>
              <a:t>(</a:t>
            </a:r>
            <a:r>
              <a:rPr lang="zh-CN" altLang="en-US" dirty="0"/>
              <a:t>包括叶子</a:t>
            </a:r>
            <a:r>
              <a:rPr lang="en-US" dirty="0"/>
              <a:t>)</a:t>
            </a:r>
            <a:r>
              <a:rPr lang="zh-CN" altLang="en-US" dirty="0"/>
              <a:t>的完全二叉树并满足：</a:t>
            </a:r>
            <a:endParaRPr lang="en-US" sz="2800" dirty="0"/>
          </a:p>
          <a:p>
            <a:pPr lvl="2" indent="-457200">
              <a:lnSpc>
                <a:spcPct val="150000"/>
              </a:lnSpc>
              <a:buFont typeface="Symbol" pitchFamily="18" charset="2"/>
              <a:buChar char="·"/>
            </a:pPr>
            <a:r>
              <a:rPr lang="zh-CN" altLang="en-US" dirty="0"/>
              <a:t>所有叶结点出现在树的最底下二层。</a:t>
            </a:r>
            <a:endParaRPr lang="en-US" altLang="zh-CN" dirty="0"/>
          </a:p>
          <a:p>
            <a:pPr lvl="2" indent="-457200">
              <a:lnSpc>
                <a:spcPct val="150000"/>
              </a:lnSpc>
              <a:buFont typeface="Symbol" pitchFamily="18" charset="2"/>
              <a:buChar char="·"/>
            </a:pPr>
            <a:r>
              <a:rPr lang="zh-CN" altLang="en-US" dirty="0"/>
              <a:t>倒数第二层的所有内结点出现在所有叶结点的左边。</a:t>
            </a:r>
            <a:endParaRPr lang="en-US" altLang="zh-CN" dirty="0"/>
          </a:p>
          <a:p>
            <a:pPr lvl="2" indent="-457200">
              <a:lnSpc>
                <a:spcPct val="150000"/>
              </a:lnSpc>
              <a:buFont typeface="Symbol" pitchFamily="18" charset="2"/>
              <a:buChar char="·"/>
            </a:pPr>
            <a:r>
              <a:rPr lang="zh-CN" altLang="en-US" dirty="0"/>
              <a:t>除最后一个内结点可只有一个左儿子外，每个内结点必须有</a:t>
            </a:r>
            <a:r>
              <a:rPr lang="en-US" dirty="0">
                <a:latin typeface="Times New Roman" pitchFamily="18" charset="0"/>
                <a:cs typeface="Times New Roman" pitchFamily="18" charset="0"/>
              </a:rPr>
              <a:t>2</a:t>
            </a:r>
            <a:r>
              <a:rPr lang="zh-CN" altLang="en-US" dirty="0"/>
              <a:t>个儿子。</a:t>
            </a:r>
            <a:endParaRPr lang="en-US" altLang="zh-CN" dirty="0"/>
          </a:p>
          <a:p>
            <a:pPr lvl="2" indent="-457200">
              <a:lnSpc>
                <a:spcPct val="150000"/>
              </a:lnSpc>
              <a:buFont typeface="Symbol" pitchFamily="18" charset="2"/>
              <a:buChar char="·"/>
            </a:pPr>
            <a:r>
              <a:rPr lang="zh-CN" altLang="en-US" dirty="0"/>
              <a:t>每个结点上存有一个数字并满足堆顺序</a:t>
            </a:r>
            <a:r>
              <a:rPr lang="en-US" dirty="0">
                <a:latin typeface="Times New Roman" pitchFamily="18" charset="0"/>
                <a:cs typeface="Times New Roman" pitchFamily="18" charset="0"/>
              </a:rPr>
              <a:t>(Heap order)</a:t>
            </a:r>
            <a:r>
              <a:rPr lang="zh-CN" altLang="en-US" dirty="0"/>
              <a:t>，即</a:t>
            </a:r>
            <a:r>
              <a:rPr lang="en-US" altLang="zh-CN" dirty="0"/>
              <a:t>:</a:t>
            </a:r>
          </a:p>
          <a:p>
            <a:pPr marL="0" lvl="1">
              <a:lnSpc>
                <a:spcPct val="150000"/>
              </a:lnSpc>
            </a:pPr>
            <a:r>
              <a:rPr lang="en-US" altLang="zh-CN" dirty="0"/>
              <a:t>	</a:t>
            </a:r>
            <a:r>
              <a:rPr lang="zh-CN" altLang="en-US" dirty="0">
                <a:solidFill>
                  <a:srgbClr val="FF0000"/>
                </a:solidFill>
                <a:effectLst>
                  <a:outerShdw blurRad="38100" dist="38100" dir="2700000" algn="tl">
                    <a:srgbClr val="C0C0C0"/>
                  </a:outerShdw>
                </a:effectLst>
                <a:latin typeface="华文细黑" pitchFamily="2" charset="-122"/>
                <a:ea typeface="华文细黑" pitchFamily="2" charset="-122"/>
              </a:rPr>
              <a:t>任何一个内结点中的数值</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要</a:t>
            </a:r>
            <a:r>
              <a:rPr lang="zh-CN" altLang="en-US" dirty="0">
                <a:solidFill>
                  <a:srgbClr val="FF0000"/>
                </a:solidFill>
                <a:effectLst>
                  <a:outerShdw blurRad="38100" dist="38100" dir="2700000" algn="tl">
                    <a:srgbClr val="C0C0C0"/>
                  </a:outerShdw>
                </a:effectLst>
                <a:highlight>
                  <a:srgbClr val="FFFF00"/>
                </a:highlight>
                <a:latin typeface="华文细黑" pitchFamily="2" charset="-122"/>
                <a:ea typeface="华文细黑" pitchFamily="2" charset="-122"/>
              </a:rPr>
              <a:t>大于或等于</a:t>
            </a:r>
            <a:r>
              <a:rPr lang="zh-CN" altLang="en-US" dirty="0">
                <a:solidFill>
                  <a:srgbClr val="FF0000"/>
                </a:solidFill>
                <a:effectLst>
                  <a:outerShdw blurRad="38100" dist="38100" dir="2700000" algn="tl">
                    <a:srgbClr val="C0C0C0"/>
                  </a:outerShdw>
                </a:effectLst>
                <a:latin typeface="华文细黑" pitchFamily="2" charset="-122"/>
                <a:ea typeface="华文细黑" pitchFamily="2" charset="-122"/>
              </a:rPr>
              <a:t>其所有儿子结点中的数值</a:t>
            </a:r>
            <a:r>
              <a:rPr lang="zh-CN" altLang="en-US" dirty="0"/>
              <a:t>。</a:t>
            </a:r>
            <a:endParaRPr lang="en-US" altLang="zh-CN" dirty="0"/>
          </a:p>
          <a:p>
            <a:pPr lvl="1">
              <a:lnSpc>
                <a:spcPct val="150000"/>
              </a:lnSpc>
            </a:pPr>
            <a:r>
              <a:rPr lang="zh-CN" altLang="en-US" dirty="0"/>
              <a:t>         遵守这样顺序的堆称为</a:t>
            </a:r>
            <a:r>
              <a:rPr lang="zh-CN" altLang="en-US" dirty="0">
                <a:solidFill>
                  <a:srgbClr val="0000FF"/>
                </a:solidFill>
                <a:effectLst>
                  <a:outerShdw blurRad="38100" dist="38100" dir="2700000" algn="tl">
                    <a:srgbClr val="C0C0C0"/>
                  </a:outerShdw>
                </a:effectLst>
                <a:latin typeface="华文细黑" pitchFamily="2" charset="-122"/>
                <a:ea typeface="华文细黑" pitchFamily="2" charset="-122"/>
              </a:rPr>
              <a:t>最大堆</a:t>
            </a:r>
            <a:r>
              <a:rPr lang="zh-CN" altLang="en-US" dirty="0"/>
              <a:t>。</a:t>
            </a:r>
            <a:endParaRPr lang="en-US" altLang="zh-CN" dirty="0"/>
          </a:p>
          <a:p>
            <a:pPr marL="803275" lvl="1">
              <a:lnSpc>
                <a:spcPct val="150000"/>
              </a:lnSpc>
            </a:pPr>
            <a:r>
              <a:rPr lang="en-US" altLang="zh-CN" dirty="0"/>
              <a:t>	</a:t>
            </a:r>
            <a:r>
              <a:rPr lang="zh-CN" altLang="en-US" dirty="0"/>
              <a:t>显然，也可以定义最小堆，其堆顺序则是父结点中的数字要小于或等于其所有儿子结点中的数字。为方便和一致起见，本章讨论</a:t>
            </a:r>
            <a:r>
              <a:rPr lang="zh-CN" altLang="en-US" dirty="0">
                <a:highlight>
                  <a:srgbClr val="FFFF00"/>
                </a:highlight>
              </a:rPr>
              <a:t>最大堆（来实现从小到大的排序）</a:t>
            </a:r>
            <a:r>
              <a:rPr lang="zh-CN" altLang="en-US" dirty="0"/>
              <a:t>。显然，在最大堆中，根结点中的数最大。</a:t>
            </a:r>
            <a:endParaRPr lang="en-US" dirty="0"/>
          </a:p>
          <a:p>
            <a:r>
              <a:rPr lang="en-US" dirty="0"/>
              <a:t>	</a:t>
            </a:r>
          </a:p>
          <a:p>
            <a:r>
              <a:rPr lang="en-US" b="1" dirty="0">
                <a:latin typeface="SimSun" pitchFamily="2" charset="-122"/>
                <a:ea typeface="SimSun" pitchFamily="2" charset="-122"/>
              </a:rPr>
              <a:t>	</a:t>
            </a:r>
            <a:r>
              <a:rPr lang="en-US" b="1" dirty="0" err="1">
                <a:latin typeface="SimSun" pitchFamily="2" charset="-122"/>
                <a:ea typeface="SimSun" pitchFamily="2" charset="-122"/>
              </a:rPr>
              <a:t>容易证明堆的二叉树高度为</a:t>
            </a:r>
            <a:r>
              <a:rPr lang="en-US" b="1" dirty="0">
                <a:latin typeface="SimSun" pitchFamily="2" charset="-122"/>
                <a:ea typeface="SimSun" pitchFamily="2" charset="-122"/>
              </a:rPr>
              <a:t> </a:t>
            </a:r>
            <a:r>
              <a:rPr lang="en-US" i="1" dirty="0">
                <a:latin typeface="Times New Roman" pitchFamily="18" charset="0"/>
                <a:ea typeface="SimSun" pitchFamily="2" charset="-122"/>
                <a:cs typeface="Times New Roman" pitchFamily="18" charset="0"/>
              </a:rPr>
              <a:t>h</a:t>
            </a:r>
            <a:r>
              <a:rPr lang="en-US" dirty="0">
                <a:latin typeface="Times New Roman" pitchFamily="18" charset="0"/>
                <a:ea typeface="SimSun" pitchFamily="2" charset="-122"/>
                <a:cs typeface="Times New Roman" pitchFamily="18" charset="0"/>
              </a:rPr>
              <a:t> = </a:t>
            </a:r>
            <a:r>
              <a:rPr lang="en-US" dirty="0">
                <a:latin typeface="Times New Roman" pitchFamily="18" charset="0"/>
                <a:ea typeface="SimSun" pitchFamily="2" charset="-122"/>
                <a:cs typeface="Times New Roman" pitchFamily="18" charset="0"/>
                <a:sym typeface="Symbol"/>
              </a:rPr>
              <a:t></a:t>
            </a:r>
            <a:r>
              <a:rPr lang="en-US" dirty="0" err="1">
                <a:latin typeface="Times New Roman" pitchFamily="18" charset="0"/>
                <a:ea typeface="SimSun" pitchFamily="2" charset="-122"/>
                <a:cs typeface="Times New Roman" pitchFamily="18" charset="0"/>
              </a:rPr>
              <a:t>lg</a:t>
            </a:r>
            <a:r>
              <a:rPr lang="en-US" i="1" dirty="0" err="1">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sym typeface="Symbol"/>
              </a:rPr>
              <a:t>。</a:t>
            </a:r>
          </a:p>
        </p:txBody>
      </p:sp>
      <p:sp>
        <p:nvSpPr>
          <p:cNvPr id="5" name="灯片编号占位符 4">
            <a:extLst>
              <a:ext uri="{FF2B5EF4-FFF2-40B4-BE49-F238E27FC236}">
                <a16:creationId xmlns:a16="http://schemas.microsoft.com/office/drawing/2014/main" id="{E0B0126C-4235-4C04-9017-51D89B122A20}"/>
              </a:ext>
            </a:extLst>
          </p:cNvPr>
          <p:cNvSpPr>
            <a:spLocks noGrp="1"/>
          </p:cNvSpPr>
          <p:nvPr>
            <p:ph type="sldNum" sz="quarter" idx="12"/>
          </p:nvPr>
        </p:nvSpPr>
        <p:spPr/>
        <p:txBody>
          <a:bodyPr/>
          <a:lstStyle/>
          <a:p>
            <a:fld id="{C462427C-90CD-4661-B725-C3D658441D48}" type="slidenum">
              <a:rPr lang="en-US" smtClean="0"/>
              <a:t>8</a:t>
            </a:fld>
            <a:endParaRPr lang="en-US"/>
          </a:p>
        </p:txBody>
      </p:sp>
      <p:sp>
        <p:nvSpPr>
          <p:cNvPr id="3" name="右大括号 2">
            <a:extLst>
              <a:ext uri="{FF2B5EF4-FFF2-40B4-BE49-F238E27FC236}">
                <a16:creationId xmlns:a16="http://schemas.microsoft.com/office/drawing/2014/main" id="{9C3F09C2-8D68-4D1C-A8BD-608E45DF7C49}"/>
              </a:ext>
            </a:extLst>
          </p:cNvPr>
          <p:cNvSpPr/>
          <p:nvPr/>
        </p:nvSpPr>
        <p:spPr>
          <a:xfrm>
            <a:off x="8391907" y="2255722"/>
            <a:ext cx="294893" cy="94467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文本框 5">
            <a:extLst>
              <a:ext uri="{FF2B5EF4-FFF2-40B4-BE49-F238E27FC236}">
                <a16:creationId xmlns:a16="http://schemas.microsoft.com/office/drawing/2014/main" id="{E81AA415-C077-4CF1-8ADE-EC5490C6F7EB}"/>
              </a:ext>
            </a:extLst>
          </p:cNvPr>
          <p:cNvSpPr txBox="1"/>
          <p:nvPr/>
        </p:nvSpPr>
        <p:spPr>
          <a:xfrm rot="5400000">
            <a:off x="8130154" y="2505775"/>
            <a:ext cx="1338828" cy="369332"/>
          </a:xfrm>
          <a:prstGeom prst="rect">
            <a:avLst/>
          </a:prstGeom>
          <a:noFill/>
        </p:spPr>
        <p:txBody>
          <a:bodyPr wrap="none" rtlCol="0">
            <a:spAutoFit/>
          </a:bodyPr>
          <a:lstStyle/>
          <a:p>
            <a:r>
              <a:rPr lang="zh-CN" altLang="en-US" dirty="0"/>
              <a:t>完全二叉树</a:t>
            </a:r>
            <a:endParaRPr lang="en-US" dirty="0"/>
          </a:p>
        </p:txBody>
      </p:sp>
      <p:graphicFrame>
        <p:nvGraphicFramePr>
          <p:cNvPr id="7" name="Object 7">
            <a:extLst>
              <a:ext uri="{FF2B5EF4-FFF2-40B4-BE49-F238E27FC236}">
                <a16:creationId xmlns:a16="http://schemas.microsoft.com/office/drawing/2014/main" id="{59230C18-8C5D-451E-BB6C-86E834DB6D95}"/>
              </a:ext>
            </a:extLst>
          </p:cNvPr>
          <p:cNvGraphicFramePr>
            <a:graphicFrameLocks noChangeAspect="1"/>
          </p:cNvGraphicFramePr>
          <p:nvPr/>
        </p:nvGraphicFramePr>
        <p:xfrm>
          <a:off x="6194841" y="-3314"/>
          <a:ext cx="2872959" cy="1705502"/>
        </p:xfrm>
        <a:graphic>
          <a:graphicData uri="http://schemas.openxmlformats.org/presentationml/2006/ole">
            <mc:AlternateContent xmlns:mc="http://schemas.openxmlformats.org/markup-compatibility/2006">
              <mc:Choice xmlns:v="urn:schemas-microsoft-com:vml" Requires="v">
                <p:oleObj spid="_x0000_s2064" name="Picture" r:id="rId3" imgW="3372480" imgH="1804320" progId="Word.Picture.8">
                  <p:embed/>
                </p:oleObj>
              </mc:Choice>
              <mc:Fallback>
                <p:oleObj name="Picture" r:id="rId3" imgW="3372480" imgH="1804320" progId="Word.Picture.8">
                  <p:embed/>
                  <p:pic>
                    <p:nvPicPr>
                      <p:cNvPr id="7" name="Object 7">
                        <a:extLst>
                          <a:ext uri="{FF2B5EF4-FFF2-40B4-BE49-F238E27FC236}">
                            <a16:creationId xmlns:a16="http://schemas.microsoft.com/office/drawing/2014/main" id="{59230C18-8C5D-451E-BB6C-86E834DB6D95}"/>
                          </a:ext>
                        </a:extLst>
                      </p:cNvPr>
                      <p:cNvPicPr>
                        <a:picLocks noChangeAspect="1" noChangeArrowheads="1"/>
                      </p:cNvPicPr>
                      <p:nvPr/>
                    </p:nvPicPr>
                    <p:blipFill>
                      <a:blip r:embed="rId4"/>
                      <a:srcRect/>
                      <a:stretch>
                        <a:fillRect/>
                      </a:stretch>
                    </p:blipFill>
                    <p:spPr bwMode="auto">
                      <a:xfrm>
                        <a:off x="6194841" y="-3314"/>
                        <a:ext cx="2872959" cy="1705502"/>
                      </a:xfrm>
                      <a:prstGeom prst="rect">
                        <a:avLst/>
                      </a:prstGeom>
                      <a:noFill/>
                    </p:spPr>
                  </p:pic>
                </p:oleObj>
              </mc:Fallback>
            </mc:AlternateContent>
          </a:graphicData>
        </a:graphic>
      </p:graphicFrame>
      <p:sp>
        <p:nvSpPr>
          <p:cNvPr id="8" name="矩形 7">
            <a:extLst>
              <a:ext uri="{FF2B5EF4-FFF2-40B4-BE49-F238E27FC236}">
                <a16:creationId xmlns:a16="http://schemas.microsoft.com/office/drawing/2014/main" id="{4CEA35AF-C807-4E3C-A914-77998A4D875F}"/>
              </a:ext>
            </a:extLst>
          </p:cNvPr>
          <p:cNvSpPr/>
          <p:nvPr/>
        </p:nvSpPr>
        <p:spPr>
          <a:xfrm>
            <a:off x="1524000" y="2133600"/>
            <a:ext cx="6867907" cy="1143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83059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zh-CN" altLang="en-US" sz="2400" b="1" dirty="0">
                <a:latin typeface="SimSun" pitchFamily="2" charset="-122"/>
                <a:ea typeface="SimSun" pitchFamily="2" charset="-122"/>
              </a:rPr>
              <a:t>最大</a:t>
            </a:r>
            <a:r>
              <a:rPr lang="en-US" sz="2400" b="1" dirty="0">
                <a:latin typeface="SimSun" pitchFamily="2" charset="-122"/>
                <a:ea typeface="SimSun" pitchFamily="2" charset="-122"/>
              </a:rPr>
              <a:t>堆</a:t>
            </a:r>
            <a:r>
              <a:rPr lang="zh-CN" altLang="en-US" sz="2400" b="1" dirty="0">
                <a:latin typeface="SimSun" pitchFamily="2" charset="-122"/>
                <a:ea typeface="SimSun" pitchFamily="2" charset="-122"/>
              </a:rPr>
              <a:t>一</a:t>
            </a:r>
            <a:r>
              <a:rPr lang="en-US" sz="2400" b="1" dirty="0">
                <a:latin typeface="SimSun" pitchFamily="2" charset="-122"/>
                <a:ea typeface="SimSun" pitchFamily="2" charset="-122"/>
              </a:rPr>
              <a:t>例</a:t>
            </a:r>
          </a:p>
        </p:txBody>
      </p:sp>
      <p:sp>
        <p:nvSpPr>
          <p:cNvPr id="5" name="TextBox 4"/>
          <p:cNvSpPr txBox="1"/>
          <p:nvPr/>
        </p:nvSpPr>
        <p:spPr>
          <a:xfrm>
            <a:off x="838200" y="3207112"/>
            <a:ext cx="7391400" cy="2754600"/>
          </a:xfrm>
          <a:prstGeom prst="rect">
            <a:avLst/>
          </a:prstGeom>
          <a:noFill/>
        </p:spPr>
        <p:txBody>
          <a:bodyPr wrap="square" rtlCol="0">
            <a:spAutoFit/>
          </a:bodyPr>
          <a:lstStyle/>
          <a:p>
            <a:r>
              <a:rPr lang="en-US" dirty="0" err="1">
                <a:solidFill>
                  <a:srgbClr val="FF0000"/>
                </a:solidFill>
                <a:latin typeface="SimSun" pitchFamily="2" charset="-122"/>
                <a:ea typeface="SimSun" pitchFamily="2" charset="-122"/>
              </a:rPr>
              <a:t>堆</a:t>
            </a:r>
            <a:r>
              <a:rPr lang="en-US" dirty="0" err="1">
                <a:latin typeface="SimSun" pitchFamily="2" charset="-122"/>
                <a:ea typeface="SimSun" pitchFamily="2" charset="-122"/>
              </a:rPr>
              <a:t>可以用</a:t>
            </a:r>
            <a:r>
              <a:rPr lang="en-US" dirty="0" err="1">
                <a:solidFill>
                  <a:srgbClr val="FF0000"/>
                </a:solidFill>
                <a:latin typeface="SimSun" pitchFamily="2" charset="-122"/>
                <a:ea typeface="SimSun" pitchFamily="2" charset="-122"/>
              </a:rPr>
              <a:t>数组</a:t>
            </a:r>
            <a:r>
              <a:rPr lang="en-US" dirty="0" err="1">
                <a:latin typeface="SimSun" pitchFamily="2" charset="-122"/>
                <a:ea typeface="SimSun" pitchFamily="2" charset="-122"/>
              </a:rPr>
              <a:t>实现，例如上面的堆可存放如下</a:t>
            </a:r>
            <a:r>
              <a:rPr lang="en-US" dirty="0">
                <a:latin typeface="SimSun" pitchFamily="2" charset="-122"/>
                <a:ea typeface="SimSun" pitchFamily="2" charset="-122"/>
              </a:rPr>
              <a:t>：</a:t>
            </a:r>
          </a:p>
          <a:p>
            <a:endParaRPr lang="en-US" dirty="0">
              <a:latin typeface="SimSun" pitchFamily="2" charset="-122"/>
              <a:ea typeface="SimSun" pitchFamily="2" charset="-122"/>
            </a:endParaRPr>
          </a:p>
          <a:p>
            <a:endParaRPr lang="en-US" dirty="0">
              <a:latin typeface="SimSun" pitchFamily="2" charset="-122"/>
              <a:ea typeface="SimSun" pitchFamily="2" charset="-122"/>
            </a:endParaRPr>
          </a:p>
          <a:p>
            <a:endParaRPr lang="en-US" dirty="0">
              <a:latin typeface="SimSun" pitchFamily="2" charset="-122"/>
              <a:ea typeface="SimSun" pitchFamily="2" charset="-122"/>
            </a:endParaRPr>
          </a:p>
          <a:p>
            <a:pPr>
              <a:lnSpc>
                <a:spcPct val="150000"/>
              </a:lnSpc>
              <a:spcBef>
                <a:spcPts val="2400"/>
              </a:spcBef>
            </a:pPr>
            <a:r>
              <a:rPr lang="en-US" dirty="0" err="1">
                <a:latin typeface="SimSun" pitchFamily="2" charset="-122"/>
                <a:ea typeface="SimSun" pitchFamily="2" charset="-122"/>
              </a:rPr>
              <a:t>如何找出</a:t>
            </a:r>
            <a:r>
              <a:rPr lang="en-US" i="1" dirty="0" err="1">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en-US" dirty="0" err="1">
                <a:latin typeface="Times New Roman" pitchFamily="18" charset="0"/>
                <a:ea typeface="SimSun" pitchFamily="2" charset="-122"/>
                <a:cs typeface="Times New Roman" pitchFamily="18" charset="0"/>
              </a:rPr>
              <a:t>的儿子和父亲</a:t>
            </a:r>
            <a:r>
              <a:rPr lang="en-US" dirty="0">
                <a:latin typeface="Times New Roman" pitchFamily="18" charset="0"/>
                <a:ea typeface="SimSun" pitchFamily="2" charset="-122"/>
                <a:cs typeface="Times New Roman" pitchFamily="18" charset="0"/>
              </a:rPr>
              <a:t>？</a:t>
            </a:r>
          </a:p>
          <a:p>
            <a:pPr marL="231775" lvl="0" indent="-231775">
              <a:buFont typeface="Symbol"/>
              <a:buChar char="·"/>
            </a:pP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的左儿子</a:t>
            </a:r>
            <a:r>
              <a:rPr lang="en-US" altLang="zh-CN"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a:t>
            </a:r>
            <a:r>
              <a:rPr lang="en-US" i="1" dirty="0">
                <a:latin typeface="Times New Roman" pitchFamily="18" charset="0"/>
                <a:ea typeface="SimSun" pitchFamily="2" charset="-122"/>
                <a:cs typeface="Times New Roman" pitchFamily="18" charset="0"/>
              </a:rPr>
              <a:t> A</a:t>
            </a:r>
            <a:r>
              <a:rPr lang="en-US" dirty="0">
                <a:latin typeface="Times New Roman" pitchFamily="18" charset="0"/>
                <a:ea typeface="SimSun" pitchFamily="2" charset="-122"/>
                <a:cs typeface="Times New Roman" pitchFamily="18" charset="0"/>
              </a:rPr>
              <a:t>[2</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zh-CN" altLang="en-US" dirty="0">
                <a:latin typeface="Times New Roman" pitchFamily="18" charset="0"/>
                <a:ea typeface="SimSun" pitchFamily="2" charset="-122"/>
                <a:cs typeface="Times New Roman" pitchFamily="18" charset="0"/>
              </a:rPr>
              <a:t>如果</a:t>
            </a:r>
            <a:r>
              <a:rPr lang="en-US" dirty="0">
                <a:latin typeface="Times New Roman" pitchFamily="18" charset="0"/>
                <a:ea typeface="SimSun" pitchFamily="2" charset="-122"/>
                <a:cs typeface="Times New Roman" pitchFamily="18" charset="0"/>
              </a:rPr>
              <a:t>2</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sym typeface="Symbol"/>
              </a:rPr>
              <a:t>&gt;</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没有左儿子</a:t>
            </a:r>
            <a:r>
              <a:rPr lang="en-US" dirty="0">
                <a:latin typeface="Times New Roman" pitchFamily="18" charset="0"/>
                <a:ea typeface="SimSun" pitchFamily="2" charset="-122"/>
                <a:cs typeface="Times New Roman" pitchFamily="18" charset="0"/>
              </a:rPr>
              <a:t>)</a:t>
            </a:r>
          </a:p>
          <a:p>
            <a:pPr marL="231775" lvl="0" indent="-231775">
              <a:buFont typeface="Symbol"/>
              <a:buChar char="·"/>
            </a:pP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的右儿子</a:t>
            </a:r>
            <a:r>
              <a:rPr lang="en-US" altLang="zh-CN" dirty="0">
                <a:latin typeface="Times New Roman" pitchFamily="18" charset="0"/>
                <a:ea typeface="SimSun" pitchFamily="2" charset="-122"/>
                <a:cs typeface="Times New Roman" pitchFamily="18" charset="0"/>
              </a:rPr>
              <a: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 A</a:t>
            </a:r>
            <a:r>
              <a:rPr lang="en-US" dirty="0">
                <a:latin typeface="Times New Roman" pitchFamily="18" charset="0"/>
                <a:ea typeface="SimSun" pitchFamily="2" charset="-122"/>
                <a:cs typeface="Times New Roman" pitchFamily="18" charset="0"/>
              </a:rPr>
              <a:t>[2</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+1] 	(</a:t>
            </a:r>
            <a:r>
              <a:rPr lang="zh-CN" altLang="en-US" dirty="0">
                <a:latin typeface="Times New Roman" pitchFamily="18" charset="0"/>
                <a:ea typeface="SimSun" pitchFamily="2" charset="-122"/>
                <a:cs typeface="Times New Roman" pitchFamily="18" charset="0"/>
              </a:rPr>
              <a:t>如果</a:t>
            </a:r>
            <a:r>
              <a:rPr lang="en-US" dirty="0">
                <a:latin typeface="Times New Roman" pitchFamily="18" charset="0"/>
                <a:ea typeface="SimSun" pitchFamily="2" charset="-122"/>
                <a:cs typeface="Times New Roman" pitchFamily="18" charset="0"/>
              </a:rPr>
              <a:t>2</a:t>
            </a:r>
            <a:r>
              <a:rPr lang="en-US" i="1" dirty="0">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+1 </a:t>
            </a:r>
            <a:r>
              <a:rPr lang="en-US" dirty="0">
                <a:latin typeface="Times New Roman" pitchFamily="18" charset="0"/>
                <a:ea typeface="SimSun" pitchFamily="2" charset="-122"/>
                <a:cs typeface="Times New Roman" pitchFamily="18" charset="0"/>
                <a:sym typeface="Symbol"/>
              </a:rPr>
              <a:t>&gt;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n</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没有右儿子</a:t>
            </a:r>
            <a:r>
              <a:rPr lang="en-US" dirty="0">
                <a:latin typeface="Times New Roman" pitchFamily="18" charset="0"/>
                <a:ea typeface="SimSun" pitchFamily="2" charset="-122"/>
                <a:cs typeface="Times New Roman" pitchFamily="18" charset="0"/>
              </a:rPr>
              <a:t>)</a:t>
            </a:r>
          </a:p>
          <a:p>
            <a:pPr marL="231775" lvl="0" indent="-231775">
              <a:buFont typeface="Symbol"/>
              <a:buChar char="·"/>
            </a:pP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的父亲 </a:t>
            </a:r>
            <a:r>
              <a:rPr lang="en-US" dirty="0">
                <a:latin typeface="Times New Roman" pitchFamily="18" charset="0"/>
                <a:ea typeface="SimSun" pitchFamily="2" charset="-122"/>
                <a:cs typeface="Times New Roman" pitchFamily="18" charset="0"/>
              </a:rPr>
              <a:t> 	=</a:t>
            </a:r>
            <a:r>
              <a:rPr lang="en-US" i="1" dirty="0">
                <a:latin typeface="Times New Roman" pitchFamily="18" charset="0"/>
                <a:ea typeface="SimSun" pitchFamily="2" charset="-122"/>
                <a:cs typeface="Times New Roman" pitchFamily="18" charset="0"/>
              </a:rPr>
              <a:t> A</a:t>
            </a:r>
            <a:r>
              <a:rPr lang="en-US" dirty="0">
                <a:latin typeface="Times New Roman" pitchFamily="18" charset="0"/>
                <a:ea typeface="SimSun" pitchFamily="2" charset="-122"/>
                <a:cs typeface="Times New Roman" pitchFamily="18" charset="0"/>
              </a:rPr>
              <a:t>[</a:t>
            </a:r>
            <a:r>
              <a:rPr lang="en-US" dirty="0">
                <a:latin typeface="Times New Roman" pitchFamily="18" charset="0"/>
                <a:ea typeface="SimSun" pitchFamily="2" charset="-122"/>
                <a:cs typeface="Times New Roman" pitchFamily="18" charset="0"/>
                <a:sym typeface="Symbol"/>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/2</a:t>
            </a:r>
            <a:r>
              <a:rPr lang="en-US" dirty="0">
                <a:latin typeface="Times New Roman" pitchFamily="18" charset="0"/>
                <a:ea typeface="SimSun" pitchFamily="2" charset="-122"/>
                <a:cs typeface="Times New Roman" pitchFamily="18" charset="0"/>
                <a:sym typeface="Symbol"/>
              </a:rPr>
              <a:t></a:t>
            </a:r>
            <a:r>
              <a:rPr lang="en-US" dirty="0">
                <a:latin typeface="Times New Roman" pitchFamily="18" charset="0"/>
                <a:ea typeface="SimSun" pitchFamily="2" charset="-122"/>
                <a:cs typeface="Times New Roman" pitchFamily="18" charset="0"/>
              </a:rPr>
              <a:t>] 	( </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 &gt; 1, </a:t>
            </a:r>
            <a:r>
              <a:rPr lang="zh-CN" altLang="en-US" dirty="0">
                <a:latin typeface="Times New Roman" pitchFamily="18" charset="0"/>
                <a:ea typeface="SimSun" pitchFamily="2" charset="-122"/>
                <a:cs typeface="Times New Roman" pitchFamily="18" charset="0"/>
              </a:rPr>
              <a:t>否则</a:t>
            </a:r>
            <a:r>
              <a:rPr lang="en-US" i="1" dirty="0">
                <a:latin typeface="Times New Roman" pitchFamily="18" charset="0"/>
                <a:ea typeface="SimSun" pitchFamily="2" charset="-122"/>
                <a:cs typeface="Times New Roman" pitchFamily="18" charset="0"/>
              </a:rPr>
              <a:t>A</a:t>
            </a:r>
            <a:r>
              <a:rPr lang="en-US" dirty="0">
                <a:latin typeface="Times New Roman" pitchFamily="18" charset="0"/>
                <a:ea typeface="SimSun" pitchFamily="2" charset="-122"/>
                <a:cs typeface="Times New Roman" pitchFamily="18" charset="0"/>
              </a:rPr>
              <a:t>[</a:t>
            </a:r>
            <a:r>
              <a:rPr lang="en-US" i="1" dirty="0" err="1">
                <a:latin typeface="Times New Roman" pitchFamily="18" charset="0"/>
                <a:ea typeface="SimSun" pitchFamily="2" charset="-122"/>
                <a:cs typeface="Times New Roman" pitchFamily="18" charset="0"/>
              </a:rPr>
              <a:t>i</a:t>
            </a:r>
            <a:r>
              <a:rPr lang="en-US" dirty="0">
                <a:latin typeface="Times New Roman" pitchFamily="18" charset="0"/>
                <a:ea typeface="SimSun" pitchFamily="2" charset="-122"/>
                <a:cs typeface="Times New Roman" pitchFamily="18" charset="0"/>
              </a:rPr>
              <a:t>]</a:t>
            </a:r>
            <a:r>
              <a:rPr lang="zh-CN" altLang="en-US" dirty="0">
                <a:latin typeface="Times New Roman" pitchFamily="18" charset="0"/>
                <a:ea typeface="SimSun" pitchFamily="2" charset="-122"/>
                <a:cs typeface="Times New Roman" pitchFamily="18" charset="0"/>
              </a:rPr>
              <a:t>是根</a:t>
            </a:r>
            <a:r>
              <a:rPr lang="en-US" dirty="0">
                <a:latin typeface="Times New Roman" pitchFamily="18" charset="0"/>
                <a:ea typeface="SimSun" pitchFamily="2" charset="-122"/>
                <a:cs typeface="Times New Roman" pitchFamily="18" charset="0"/>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8" name="Object 7"/>
          <p:cNvGraphicFramePr>
            <a:graphicFrameLocks noChangeAspect="1"/>
          </p:cNvGraphicFramePr>
          <p:nvPr/>
        </p:nvGraphicFramePr>
        <p:xfrm>
          <a:off x="2819400" y="-107675"/>
          <a:ext cx="4930720" cy="2927071"/>
        </p:xfrm>
        <a:graphic>
          <a:graphicData uri="http://schemas.openxmlformats.org/presentationml/2006/ole">
            <mc:AlternateContent xmlns:mc="http://schemas.openxmlformats.org/markup-compatibility/2006">
              <mc:Choice xmlns:v="urn:schemas-microsoft-com:vml" Requires="v">
                <p:oleObj spid="_x0000_s3100" name="Picture" r:id="rId4" imgW="3372480" imgH="1804320" progId="Word.Picture.8">
                  <p:embed/>
                </p:oleObj>
              </mc:Choice>
              <mc:Fallback>
                <p:oleObj name="Picture" r:id="rId4" imgW="3372480" imgH="1804320" progId="Word.Picture.8">
                  <p:embed/>
                  <p:pic>
                    <p:nvPicPr>
                      <p:cNvPr id="8" name="Object 7"/>
                      <p:cNvPicPr>
                        <a:picLocks noChangeAspect="1" noChangeArrowheads="1"/>
                      </p:cNvPicPr>
                      <p:nvPr/>
                    </p:nvPicPr>
                    <p:blipFill>
                      <a:blip r:embed="rId5"/>
                      <a:srcRect/>
                      <a:stretch>
                        <a:fillRect/>
                      </a:stretch>
                    </p:blipFill>
                    <p:spPr bwMode="auto">
                      <a:xfrm>
                        <a:off x="2819400" y="-107675"/>
                        <a:ext cx="4930720" cy="2927071"/>
                      </a:xfrm>
                      <a:prstGeom prst="rect">
                        <a:avLst/>
                      </a:prstGeom>
                      <a:noFill/>
                    </p:spPr>
                  </p:pic>
                </p:oleObj>
              </mc:Fallback>
            </mc:AlternateContent>
          </a:graphicData>
        </a:graphic>
      </p:graphicFrame>
      <p:sp>
        <p:nvSpPr>
          <p:cNvPr id="9"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0" name="Object 9"/>
          <p:cNvGraphicFramePr>
            <a:graphicFrameLocks noChangeAspect="1"/>
          </p:cNvGraphicFramePr>
          <p:nvPr/>
        </p:nvGraphicFramePr>
        <p:xfrm>
          <a:off x="1066800" y="3581401"/>
          <a:ext cx="9296395" cy="892454"/>
        </p:xfrm>
        <a:graphic>
          <a:graphicData uri="http://schemas.openxmlformats.org/presentationml/2006/ole">
            <mc:AlternateContent xmlns:mc="http://schemas.openxmlformats.org/markup-compatibility/2006">
              <mc:Choice xmlns:v="urn:schemas-microsoft-com:vml" Requires="v">
                <p:oleObj spid="_x0000_s3101" name="Picture" r:id="rId6" imgW="4057560" imgH="628560" progId="Word.Picture.8">
                  <p:embed/>
                </p:oleObj>
              </mc:Choice>
              <mc:Fallback>
                <p:oleObj name="Picture" r:id="rId6" imgW="4057560" imgH="628560" progId="Word.Picture.8">
                  <p:embed/>
                  <p:pic>
                    <p:nvPicPr>
                      <p:cNvPr id="10" name="Object 9"/>
                      <p:cNvPicPr>
                        <a:picLocks noChangeAspect="1" noChangeArrowheads="1"/>
                      </p:cNvPicPr>
                      <p:nvPr/>
                    </p:nvPicPr>
                    <p:blipFill>
                      <a:blip r:embed="rId7"/>
                      <a:srcRect/>
                      <a:stretch>
                        <a:fillRect/>
                      </a:stretch>
                    </p:blipFill>
                    <p:spPr bwMode="auto">
                      <a:xfrm>
                        <a:off x="1066800" y="3581401"/>
                        <a:ext cx="9296395" cy="892454"/>
                      </a:xfrm>
                      <a:prstGeom prst="rect">
                        <a:avLst/>
                      </a:prstGeom>
                      <a:noFill/>
                    </p:spPr>
                  </p:pic>
                </p:oleObj>
              </mc:Fallback>
            </mc:AlternateContent>
          </a:graphicData>
        </a:graphic>
      </p:graphicFrame>
      <p:sp>
        <p:nvSpPr>
          <p:cNvPr id="18" name="文本框 17">
            <a:extLst>
              <a:ext uri="{FF2B5EF4-FFF2-40B4-BE49-F238E27FC236}">
                <a16:creationId xmlns:a16="http://schemas.microsoft.com/office/drawing/2014/main" id="{511965A1-7C17-412C-9DBF-E9A657ACB724}"/>
              </a:ext>
            </a:extLst>
          </p:cNvPr>
          <p:cNvSpPr txBox="1"/>
          <p:nvPr/>
        </p:nvSpPr>
        <p:spPr>
          <a:xfrm>
            <a:off x="76200" y="6096000"/>
            <a:ext cx="8991600" cy="615553"/>
          </a:xfrm>
          <a:prstGeom prst="rect">
            <a:avLst/>
          </a:prstGeom>
          <a:noFill/>
          <a:ln w="25400">
            <a:solidFill>
              <a:schemeClr val="accent1">
                <a:shade val="50000"/>
              </a:schemeClr>
            </a:solidFill>
          </a:ln>
        </p:spPr>
        <p:txBody>
          <a:bodyPr wrap="square" rtlCol="0">
            <a:spAutoFit/>
          </a:bodyPr>
          <a:lstStyle/>
          <a:p>
            <a:r>
              <a:rPr lang="zh-CN" altLang="en-US" sz="1700" dirty="0">
                <a:latin typeface="Times" panose="02020603050405020304" pitchFamily="18" charset="0"/>
              </a:rPr>
              <a:t>求父</a:t>
            </a:r>
            <a:r>
              <a:rPr lang="en-US" altLang="zh-CN" sz="1700" dirty="0">
                <a:latin typeface="Times" panose="02020603050405020304" pitchFamily="18" charset="0"/>
              </a:rPr>
              <a:t>/</a:t>
            </a:r>
            <a:r>
              <a:rPr lang="zh-CN" altLang="en-US" sz="1700" dirty="0">
                <a:latin typeface="Times" panose="02020603050405020304" pitchFamily="18" charset="0"/>
              </a:rPr>
              <a:t>子节点，可以通过计算机上的左</a:t>
            </a:r>
            <a:r>
              <a:rPr lang="en-US" altLang="zh-CN" sz="1700" dirty="0">
                <a:latin typeface="Times" panose="02020603050405020304" pitchFamily="18" charset="0"/>
              </a:rPr>
              <a:t>/</a:t>
            </a:r>
            <a:r>
              <a:rPr lang="zh-CN" altLang="en-US" sz="1700" dirty="0">
                <a:latin typeface="Times" panose="02020603050405020304" pitchFamily="18" charset="0"/>
              </a:rPr>
              <a:t>右移操作实现，如，求父节点</a:t>
            </a:r>
            <a:r>
              <a:rPr lang="en-US" sz="1700" dirty="0">
                <a:latin typeface="Times" panose="02020603050405020304" pitchFamily="18" charset="0"/>
                <a:ea typeface="SimSun" pitchFamily="2" charset="-122"/>
                <a:cs typeface="Times New Roman" pitchFamily="18" charset="0"/>
                <a:sym typeface="Symbol"/>
              </a:rPr>
              <a:t></a:t>
            </a:r>
            <a:r>
              <a:rPr lang="en-US" sz="1700" i="1" dirty="0" err="1">
                <a:latin typeface="Times" panose="02020603050405020304" pitchFamily="18" charset="0"/>
                <a:ea typeface="SimSun" pitchFamily="2" charset="-122"/>
                <a:cs typeface="Times New Roman" pitchFamily="18" charset="0"/>
              </a:rPr>
              <a:t>i</a:t>
            </a:r>
            <a:r>
              <a:rPr lang="en-US" sz="1700" dirty="0">
                <a:latin typeface="Times" panose="02020603050405020304" pitchFamily="18" charset="0"/>
                <a:ea typeface="SimSun" pitchFamily="2" charset="-122"/>
                <a:cs typeface="Times New Roman" pitchFamily="18" charset="0"/>
              </a:rPr>
              <a:t>/2</a:t>
            </a:r>
            <a:r>
              <a:rPr lang="en-US" sz="1700" dirty="0">
                <a:latin typeface="Times" panose="02020603050405020304" pitchFamily="18" charset="0"/>
                <a:ea typeface="SimSun" pitchFamily="2" charset="-122"/>
                <a:cs typeface="Times New Roman" pitchFamily="18" charset="0"/>
                <a:sym typeface="Symbol"/>
              </a:rPr>
              <a:t></a:t>
            </a:r>
            <a:r>
              <a:rPr lang="zh-CN" altLang="en-US" sz="1700" dirty="0">
                <a:latin typeface="Times" panose="02020603050405020304" pitchFamily="18" charset="0"/>
              </a:rPr>
              <a:t>可以通过右移一位实</a:t>
            </a:r>
            <a:endParaRPr lang="en-US" altLang="zh-CN" sz="1700" dirty="0">
              <a:latin typeface="Times" panose="02020603050405020304" pitchFamily="18" charset="0"/>
            </a:endParaRPr>
          </a:p>
          <a:p>
            <a:r>
              <a:rPr lang="zh-CN" altLang="en-US" sz="1700" dirty="0">
                <a:latin typeface="Times" panose="02020603050405020304" pitchFamily="18" charset="0"/>
              </a:rPr>
              <a:t>现；求左儿子</a:t>
            </a:r>
            <a:r>
              <a:rPr lang="en-US" altLang="zh-CN" sz="1700" dirty="0">
                <a:latin typeface="Times" panose="02020603050405020304" pitchFamily="18" charset="0"/>
              </a:rPr>
              <a:t>2</a:t>
            </a:r>
            <a:r>
              <a:rPr lang="en-US" altLang="zh-CN" sz="1700" i="1" dirty="0">
                <a:latin typeface="Times" panose="02020603050405020304" pitchFamily="18" charset="0"/>
              </a:rPr>
              <a:t>i</a:t>
            </a:r>
            <a:r>
              <a:rPr lang="zh-CN" altLang="en-US" sz="1700" dirty="0">
                <a:latin typeface="Times" panose="02020603050405020304" pitchFamily="18" charset="0"/>
              </a:rPr>
              <a:t>可以通过左移一位实现，求右儿子</a:t>
            </a:r>
            <a:r>
              <a:rPr lang="en-US" altLang="zh-CN" sz="1700" dirty="0">
                <a:latin typeface="Times" panose="02020603050405020304" pitchFamily="18" charset="0"/>
              </a:rPr>
              <a:t>2</a:t>
            </a:r>
            <a:r>
              <a:rPr lang="en-US" altLang="zh-CN" sz="1700" i="1" dirty="0">
                <a:latin typeface="Times" panose="02020603050405020304" pitchFamily="18" charset="0"/>
              </a:rPr>
              <a:t>i</a:t>
            </a:r>
            <a:r>
              <a:rPr lang="en-US" altLang="zh-CN" sz="1700" dirty="0">
                <a:latin typeface="Times" panose="02020603050405020304" pitchFamily="18" charset="0"/>
              </a:rPr>
              <a:t>+1</a:t>
            </a:r>
            <a:r>
              <a:rPr lang="zh-CN" altLang="en-US" sz="1700" dirty="0">
                <a:latin typeface="Times" panose="02020603050405020304" pitchFamily="18" charset="0"/>
              </a:rPr>
              <a:t>可以通过右移一位并在低位加一实现</a:t>
            </a:r>
            <a:endParaRPr lang="en-US" sz="1700" dirty="0">
              <a:latin typeface="Times" panose="02020603050405020304" pitchFamily="18" charset="0"/>
            </a:endParaRPr>
          </a:p>
        </p:txBody>
      </p:sp>
      <p:sp>
        <p:nvSpPr>
          <p:cNvPr id="36" name="任意多边形: 形状 35">
            <a:extLst>
              <a:ext uri="{FF2B5EF4-FFF2-40B4-BE49-F238E27FC236}">
                <a16:creationId xmlns:a16="http://schemas.microsoft.com/office/drawing/2014/main" id="{81B3867D-CB4E-4ED2-940B-6F194FED2D55}"/>
              </a:ext>
            </a:extLst>
          </p:cNvPr>
          <p:cNvSpPr/>
          <p:nvPr/>
        </p:nvSpPr>
        <p:spPr>
          <a:xfrm>
            <a:off x="2438400" y="3666336"/>
            <a:ext cx="1295400" cy="310622"/>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任意多边形: 形状 36">
            <a:extLst>
              <a:ext uri="{FF2B5EF4-FFF2-40B4-BE49-F238E27FC236}">
                <a16:creationId xmlns:a16="http://schemas.microsoft.com/office/drawing/2014/main" id="{5BDDBBF0-5B09-42D7-954A-E6310BAA3F77}"/>
              </a:ext>
            </a:extLst>
          </p:cNvPr>
          <p:cNvSpPr/>
          <p:nvPr/>
        </p:nvSpPr>
        <p:spPr>
          <a:xfrm>
            <a:off x="2438400" y="3886200"/>
            <a:ext cx="609600" cy="90758"/>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任意多边形: 形状 37">
            <a:extLst>
              <a:ext uri="{FF2B5EF4-FFF2-40B4-BE49-F238E27FC236}">
                <a16:creationId xmlns:a16="http://schemas.microsoft.com/office/drawing/2014/main" id="{9397FFB3-6F38-456F-A929-3015A809B4C7}"/>
              </a:ext>
            </a:extLst>
          </p:cNvPr>
          <p:cNvSpPr/>
          <p:nvPr/>
        </p:nvSpPr>
        <p:spPr>
          <a:xfrm flipV="1">
            <a:off x="3200396" y="4381742"/>
            <a:ext cx="1143003" cy="171476"/>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任意多边形: 形状 38">
            <a:extLst>
              <a:ext uri="{FF2B5EF4-FFF2-40B4-BE49-F238E27FC236}">
                <a16:creationId xmlns:a16="http://schemas.microsoft.com/office/drawing/2014/main" id="{75BC4CC2-0647-4D5B-82ED-533FE50B51BA}"/>
              </a:ext>
            </a:extLst>
          </p:cNvPr>
          <p:cNvSpPr/>
          <p:nvPr/>
        </p:nvSpPr>
        <p:spPr>
          <a:xfrm flipV="1">
            <a:off x="3200396" y="4381740"/>
            <a:ext cx="1828804" cy="266459"/>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任意多边形: 形状 39">
            <a:extLst>
              <a:ext uri="{FF2B5EF4-FFF2-40B4-BE49-F238E27FC236}">
                <a16:creationId xmlns:a16="http://schemas.microsoft.com/office/drawing/2014/main" id="{1F7331B7-D2AC-406E-8FAE-3632B72C2F94}"/>
              </a:ext>
            </a:extLst>
          </p:cNvPr>
          <p:cNvSpPr/>
          <p:nvPr/>
        </p:nvSpPr>
        <p:spPr>
          <a:xfrm>
            <a:off x="3810000" y="3725446"/>
            <a:ext cx="1828804" cy="266460"/>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任意多边形: 形状 40">
            <a:extLst>
              <a:ext uri="{FF2B5EF4-FFF2-40B4-BE49-F238E27FC236}">
                <a16:creationId xmlns:a16="http://schemas.microsoft.com/office/drawing/2014/main" id="{E3174527-B5B0-4E67-AD2A-EFC66CEC2673}"/>
              </a:ext>
            </a:extLst>
          </p:cNvPr>
          <p:cNvSpPr/>
          <p:nvPr/>
        </p:nvSpPr>
        <p:spPr>
          <a:xfrm>
            <a:off x="3810000" y="3666336"/>
            <a:ext cx="2362200" cy="325569"/>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任意多边形: 形状 44">
            <a:extLst>
              <a:ext uri="{FF2B5EF4-FFF2-40B4-BE49-F238E27FC236}">
                <a16:creationId xmlns:a16="http://schemas.microsoft.com/office/drawing/2014/main" id="{C6B955C6-73A1-4720-B729-B0A17EF47EC9}"/>
              </a:ext>
            </a:extLst>
          </p:cNvPr>
          <p:cNvSpPr/>
          <p:nvPr/>
        </p:nvSpPr>
        <p:spPr>
          <a:xfrm flipV="1">
            <a:off x="4571996" y="4379620"/>
            <a:ext cx="2286004" cy="167774"/>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任意多边形: 形状 45">
            <a:extLst>
              <a:ext uri="{FF2B5EF4-FFF2-40B4-BE49-F238E27FC236}">
                <a16:creationId xmlns:a16="http://schemas.microsoft.com/office/drawing/2014/main" id="{B404FDBD-38A1-4DDC-9E20-1B57E248AC32}"/>
              </a:ext>
            </a:extLst>
          </p:cNvPr>
          <p:cNvSpPr/>
          <p:nvPr/>
        </p:nvSpPr>
        <p:spPr>
          <a:xfrm flipV="1">
            <a:off x="4571996" y="4375914"/>
            <a:ext cx="2971804" cy="266461"/>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任意多边形: 形状 46">
            <a:extLst>
              <a:ext uri="{FF2B5EF4-FFF2-40B4-BE49-F238E27FC236}">
                <a16:creationId xmlns:a16="http://schemas.microsoft.com/office/drawing/2014/main" id="{F70B0AB6-2E9D-46A5-9BF1-2207316458D1}"/>
              </a:ext>
            </a:extLst>
          </p:cNvPr>
          <p:cNvSpPr/>
          <p:nvPr/>
        </p:nvSpPr>
        <p:spPr>
          <a:xfrm>
            <a:off x="4953000" y="3718853"/>
            <a:ext cx="3200400" cy="273052"/>
          </a:xfrm>
          <a:custGeom>
            <a:avLst/>
            <a:gdLst>
              <a:gd name="connsiteX0" fmla="*/ 0 w 1501254"/>
              <a:gd name="connsiteY0" fmla="*/ 546184 h 607599"/>
              <a:gd name="connsiteX1" fmla="*/ 859809 w 1501254"/>
              <a:gd name="connsiteY1" fmla="*/ 274 h 607599"/>
              <a:gd name="connsiteX2" fmla="*/ 1501254 w 1501254"/>
              <a:gd name="connsiteY2" fmla="*/ 607599 h 607599"/>
            </a:gdLst>
            <a:ahLst/>
            <a:cxnLst>
              <a:cxn ang="0">
                <a:pos x="connsiteX0" y="connsiteY0"/>
              </a:cxn>
              <a:cxn ang="0">
                <a:pos x="connsiteX1" y="connsiteY1"/>
              </a:cxn>
              <a:cxn ang="0">
                <a:pos x="connsiteX2" y="connsiteY2"/>
              </a:cxn>
            </a:cxnLst>
            <a:rect l="l" t="t" r="r" b="b"/>
            <a:pathLst>
              <a:path w="1501254" h="607599">
                <a:moveTo>
                  <a:pt x="0" y="546184"/>
                </a:moveTo>
                <a:cubicBezTo>
                  <a:pt x="304800" y="268111"/>
                  <a:pt x="609600" y="-9962"/>
                  <a:pt x="859809" y="274"/>
                </a:cubicBezTo>
                <a:cubicBezTo>
                  <a:pt x="1110018" y="10510"/>
                  <a:pt x="1395484" y="492731"/>
                  <a:pt x="1501254" y="607599"/>
                </a:cubicBezTo>
              </a:path>
            </a:pathLst>
          </a:custGeom>
          <a:noFill/>
          <a:ln w="12700">
            <a:solidFill>
              <a:srgbClr val="FF0000"/>
            </a:solidFill>
            <a:tailEnd type="stealt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662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33383</TotalTime>
  <Words>7574</Words>
  <Application>Microsoft Office PowerPoint</Application>
  <PresentationFormat>全屏显示(4:3)</PresentationFormat>
  <Paragraphs>742</Paragraphs>
  <Slides>39</Slides>
  <Notes>31</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39</vt:i4>
      </vt:variant>
    </vt:vector>
  </HeadingPairs>
  <TitlesOfParts>
    <vt:vector size="56" baseType="lpstr">
      <vt:lpstr>-apple-system</vt:lpstr>
      <vt:lpstr>New York</vt:lpstr>
      <vt:lpstr>黑体</vt:lpstr>
      <vt:lpstr>华文楷体</vt:lpstr>
      <vt:lpstr>华文细黑</vt:lpstr>
      <vt:lpstr>宋体</vt:lpstr>
      <vt:lpstr>宋体</vt:lpstr>
      <vt:lpstr>Microsoft YaHei</vt:lpstr>
      <vt:lpstr>Arial</vt:lpstr>
      <vt:lpstr>Calibri</vt:lpstr>
      <vt:lpstr>Cambria Math</vt:lpstr>
      <vt:lpstr>Symbol</vt:lpstr>
      <vt:lpstr>Times</vt:lpstr>
      <vt:lpstr>Times New Roman</vt:lpstr>
      <vt:lpstr>Office Theme</vt:lpstr>
      <vt:lpstr>Picture</vt:lpstr>
      <vt:lpstr>Equation.3</vt:lpstr>
      <vt:lpstr>第 3 章 基于比较的排序算法</vt:lpstr>
      <vt:lpstr>PowerPoint 演示文稿</vt:lpstr>
      <vt:lpstr>PowerPoint 演示文稿</vt:lpstr>
      <vt:lpstr>插入排序伪码</vt:lpstr>
      <vt:lpstr>插入排序算法的复杂度</vt:lpstr>
      <vt:lpstr>插入排序的优缺点</vt:lpstr>
      <vt:lpstr>插入排序的优缺点</vt:lpstr>
      <vt:lpstr>3.2  堆排序（heapsort）</vt:lpstr>
      <vt:lpstr>最大堆一例</vt:lpstr>
      <vt:lpstr>堆修复算法</vt:lpstr>
      <vt:lpstr>堆修复算法例子</vt:lpstr>
      <vt:lpstr>为输入数据建堆</vt:lpstr>
      <vt:lpstr>堆排序算法 (从小到大排序）</vt:lpstr>
      <vt:lpstr>堆排序举例</vt:lpstr>
      <vt:lpstr>堆排序举例</vt:lpstr>
      <vt:lpstr>堆排序的优缺点</vt:lpstr>
      <vt:lpstr>堆可用作优先队列</vt:lpstr>
      <vt:lpstr>PowerPoint 演示文稿</vt:lpstr>
      <vt:lpstr>3.3 归并排序(merge sort)</vt:lpstr>
      <vt:lpstr>PowerPoint 演示文稿</vt:lpstr>
      <vt:lpstr>PowerPoint 演示文稿</vt:lpstr>
      <vt:lpstr>PowerPoint 演示文稿</vt:lpstr>
      <vt:lpstr>PowerPoint 演示文稿</vt:lpstr>
      <vt:lpstr>PowerPoint 演示文稿</vt:lpstr>
      <vt:lpstr>归并排序的优缺点</vt:lpstr>
      <vt:lpstr>3.4 快速排序(Quick Sort)</vt:lpstr>
      <vt:lpstr>3.4 快速排序</vt:lpstr>
      <vt:lpstr>PowerPoint 演示文稿</vt:lpstr>
      <vt:lpstr>PowerPoint 演示文稿</vt:lpstr>
      <vt:lpstr>PowerPoint 演示文稿</vt:lpstr>
      <vt:lpstr>快排序算法伪码</vt:lpstr>
      <vt:lpstr>快速排序最坏情况复杂度</vt:lpstr>
      <vt:lpstr>快速排序最好情况复杂度</vt:lpstr>
      <vt:lpstr>快速排序算法平均情况复杂度  </vt:lpstr>
      <vt:lpstr>PowerPoint 演示文稿</vt:lpstr>
      <vt:lpstr>PowerPoint 演示文稿</vt:lpstr>
      <vt:lpstr>快速排序的优缺点</vt:lpstr>
      <vt:lpstr>几种基于比较的排序算法性能比较</vt:lpstr>
      <vt:lpstr>例 题</vt:lpstr>
    </vt:vector>
  </TitlesOfParts>
  <Company>UMKC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 1 章 概述</dc:title>
  <dc:creator>Shen, Xiaojun</dc:creator>
  <cp:lastModifiedBy>zbx</cp:lastModifiedBy>
  <cp:revision>428</cp:revision>
  <dcterms:created xsi:type="dcterms:W3CDTF">2013-04-07T22:24:56Z</dcterms:created>
  <dcterms:modified xsi:type="dcterms:W3CDTF">2024-12-27T12:14:26Z</dcterms:modified>
</cp:coreProperties>
</file>