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4" r:id="rId3"/>
    <p:sldId id="257" r:id="rId4"/>
    <p:sldId id="259" r:id="rId5"/>
    <p:sldId id="260" r:id="rId6"/>
    <p:sldId id="262" r:id="rId7"/>
    <p:sldId id="263" r:id="rId8"/>
    <p:sldId id="264" r:id="rId9"/>
    <p:sldId id="265" r:id="rId10"/>
    <p:sldId id="266" r:id="rId11"/>
    <p:sldId id="267" r:id="rId12"/>
    <p:sldId id="268" r:id="rId13"/>
    <p:sldId id="286" r:id="rId14"/>
    <p:sldId id="269" r:id="rId15"/>
    <p:sldId id="270" r:id="rId16"/>
    <p:sldId id="271" r:id="rId17"/>
    <p:sldId id="272" r:id="rId18"/>
    <p:sldId id="273" r:id="rId19"/>
    <p:sldId id="285" r:id="rId20"/>
    <p:sldId id="291" r:id="rId21"/>
    <p:sldId id="274" r:id="rId22"/>
    <p:sldId id="275" r:id="rId23"/>
    <p:sldId id="276" r:id="rId24"/>
    <p:sldId id="277" r:id="rId25"/>
    <p:sldId id="294" r:id="rId26"/>
    <p:sldId id="278" r:id="rId27"/>
    <p:sldId id="279" r:id="rId28"/>
    <p:sldId id="280" r:id="rId29"/>
    <p:sldId id="281" r:id="rId30"/>
    <p:sldId id="282" r:id="rId31"/>
    <p:sldId id="283"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5975" autoAdjust="0"/>
  </p:normalViewPr>
  <p:slideViewPr>
    <p:cSldViewPr>
      <p:cViewPr varScale="1">
        <p:scale>
          <a:sx n="55" d="100"/>
          <a:sy n="55" d="100"/>
        </p:scale>
        <p:origin x="150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D785B-F163-43CF-B981-E877DF1DF71D}" type="datetimeFigureOut">
              <a:rPr lang="en-US" smtClean="0"/>
              <a:t>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06B48-D5BD-43D4-8162-7817950034B5}" type="slidenum">
              <a:rPr lang="en-US" smtClean="0"/>
              <a:t>‹#›</a:t>
            </a:fld>
            <a:endParaRPr lang="en-US"/>
          </a:p>
        </p:txBody>
      </p:sp>
    </p:spTree>
    <p:extLst>
      <p:ext uri="{BB962C8B-B14F-4D97-AF65-F5344CB8AC3E}">
        <p14:creationId xmlns:p14="http://schemas.microsoft.com/office/powerpoint/2010/main" val="11038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不采用比较方式的排序算法</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a:t>
            </a:fld>
            <a:endParaRPr lang="en-US"/>
          </a:p>
        </p:txBody>
      </p:sp>
    </p:spTree>
    <p:extLst>
      <p:ext uri="{BB962C8B-B14F-4D97-AF65-F5344CB8AC3E}">
        <p14:creationId xmlns:p14="http://schemas.microsoft.com/office/powerpoint/2010/main" val="1692031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i="0" dirty="0"/>
          </a:p>
        </p:txBody>
      </p:sp>
      <p:sp>
        <p:nvSpPr>
          <p:cNvPr id="4" name="灯片编号占位符 3"/>
          <p:cNvSpPr>
            <a:spLocks noGrp="1"/>
          </p:cNvSpPr>
          <p:nvPr>
            <p:ph type="sldNum" sz="quarter" idx="5"/>
          </p:nvPr>
        </p:nvSpPr>
        <p:spPr/>
        <p:txBody>
          <a:bodyPr/>
          <a:lstStyle/>
          <a:p>
            <a:fld id="{8B506B48-D5BD-43D4-8162-7817950034B5}" type="slidenum">
              <a:rPr lang="en-US" smtClean="0"/>
              <a:t>12</a:t>
            </a:fld>
            <a:endParaRPr lang="en-US"/>
          </a:p>
        </p:txBody>
      </p:sp>
    </p:spTree>
    <p:extLst>
      <p:ext uri="{BB962C8B-B14F-4D97-AF65-F5344CB8AC3E}">
        <p14:creationId xmlns:p14="http://schemas.microsoft.com/office/powerpoint/2010/main" val="3955284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1-3</a:t>
            </a:r>
            <a:r>
              <a:rPr lang="zh-CN" altLang="en-US" dirty="0"/>
              <a:t>行初始化</a:t>
            </a:r>
            <a:endParaRPr lang="en-US" altLang="zh-CN" dirty="0"/>
          </a:p>
          <a:p>
            <a:r>
              <a:rPr lang="zh-CN" altLang="en-US" dirty="0"/>
              <a:t>第</a:t>
            </a:r>
            <a:r>
              <a:rPr lang="en-US" altLang="zh-CN" dirty="0"/>
              <a:t>4-6</a:t>
            </a:r>
            <a:r>
              <a:rPr lang="zh-CN" altLang="en-US" dirty="0"/>
              <a:t>行是统计数值相同的元素数目；第</a:t>
            </a:r>
            <a:r>
              <a:rPr lang="en-US" altLang="zh-CN" dirty="0"/>
              <a:t>5</a:t>
            </a:r>
            <a:r>
              <a:rPr lang="zh-CN" altLang="en-US" dirty="0"/>
              <a:t>行的效果：如果某个</a:t>
            </a:r>
            <a:r>
              <a:rPr lang="en-US" altLang="zh-CN" dirty="0" err="1"/>
              <a:t>i</a:t>
            </a:r>
            <a:r>
              <a:rPr lang="zh-CN" altLang="en-US" dirty="0"/>
              <a:t>导致</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altLang="zh-CN" i="0" dirty="0">
                <a:latin typeface="Times New Roman" pitchFamily="18" charset="0"/>
                <a:ea typeface="SimSun" pitchFamily="2" charset="-122"/>
                <a:cs typeface="Times New Roman" pitchFamily="18" charset="0"/>
              </a:rPr>
              <a:t>5</a:t>
            </a:r>
            <a:r>
              <a:rPr lang="zh-CN" altLang="en-US" i="0" dirty="0">
                <a:latin typeface="Times New Roman" pitchFamily="18" charset="0"/>
                <a:ea typeface="SimSun" pitchFamily="2" charset="-122"/>
                <a:cs typeface="Times New Roman" pitchFamily="18" charset="0"/>
              </a:rPr>
              <a:t>，则</a:t>
            </a:r>
            <a:r>
              <a:rPr lang="en-US" altLang="zh-CN" i="1" dirty="0">
                <a:latin typeface="Times New Roman" pitchFamily="18" charset="0"/>
                <a:ea typeface="SimSun" pitchFamily="2" charset="-122"/>
                <a:cs typeface="Times New Roman" pitchFamily="18" charset="0"/>
              </a:rPr>
              <a:t>C</a:t>
            </a:r>
            <a:r>
              <a:rPr lang="en-US" altLang="zh-CN" dirty="0">
                <a:latin typeface="Times New Roman" pitchFamily="18" charset="0"/>
                <a:ea typeface="SimSun" pitchFamily="2" charset="-122"/>
                <a:cs typeface="Times New Roman" pitchFamily="18" charset="0"/>
              </a:rPr>
              <a:t>[</a:t>
            </a:r>
            <a:r>
              <a:rPr lang="en-US" altLang="zh-CN" i="0" dirty="0">
                <a:latin typeface="Times New Roman" pitchFamily="18" charset="0"/>
                <a:ea typeface="SimSun" pitchFamily="2" charset="-122"/>
                <a:cs typeface="Times New Roman" pitchFamily="18" charset="0"/>
              </a:rPr>
              <a:t>5</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，即元素值等于</a:t>
            </a:r>
            <a:r>
              <a:rPr lang="en-US" altLang="zh-CN" dirty="0">
                <a:latin typeface="Times New Roman" pitchFamily="18" charset="0"/>
                <a:ea typeface="SimSun" pitchFamily="2" charset="-122"/>
                <a:cs typeface="Times New Roman" pitchFamily="18" charset="0"/>
              </a:rPr>
              <a:t>5</a:t>
            </a:r>
            <a:r>
              <a:rPr lang="zh-CN" altLang="en-US" dirty="0">
                <a:latin typeface="Times New Roman" pitchFamily="18" charset="0"/>
                <a:ea typeface="SimSun" pitchFamily="2" charset="-122"/>
                <a:cs typeface="Times New Roman" pitchFamily="18" charset="0"/>
              </a:rPr>
              <a:t>的元素总数加</a:t>
            </a:r>
            <a:r>
              <a:rPr lang="en-US" altLang="zh-CN" dirty="0">
                <a:latin typeface="Times New Roman" pitchFamily="18" charset="0"/>
                <a:ea typeface="SimSun" pitchFamily="2" charset="-122"/>
                <a:cs typeface="Times New Roman" pitchFamily="18" charset="0"/>
              </a:rPr>
              <a:t>1.</a:t>
            </a:r>
          </a:p>
          <a:p>
            <a:r>
              <a:rPr lang="zh-CN" altLang="en-US" i="0" dirty="0">
                <a:latin typeface="Times New Roman" pitchFamily="18" charset="0"/>
                <a:ea typeface="SimSun" pitchFamily="2" charset="-122"/>
                <a:cs typeface="Times New Roman" pitchFamily="18" charset="0"/>
              </a:rPr>
              <a:t>数组</a:t>
            </a:r>
            <a:r>
              <a:rPr lang="en-US" altLang="zh-CN" i="0" dirty="0">
                <a:latin typeface="Times New Roman" pitchFamily="18" charset="0"/>
                <a:ea typeface="SimSun" pitchFamily="2" charset="-122"/>
                <a:cs typeface="Times New Roman" pitchFamily="18" charset="0"/>
              </a:rPr>
              <a:t>C</a:t>
            </a:r>
            <a:r>
              <a:rPr lang="zh-CN" altLang="en-US" i="0" dirty="0">
                <a:latin typeface="Times New Roman" pitchFamily="18" charset="0"/>
                <a:ea typeface="SimSun" pitchFamily="2" charset="-122"/>
                <a:cs typeface="Times New Roman" pitchFamily="18" charset="0"/>
              </a:rPr>
              <a:t>，就是个计数数组，</a:t>
            </a:r>
            <a:r>
              <a:rPr lang="en-US" altLang="zh-CN" i="0" dirty="0">
                <a:latin typeface="Times New Roman" pitchFamily="18" charset="0"/>
                <a:ea typeface="SimSun" pitchFamily="2" charset="-122"/>
                <a:cs typeface="Times New Roman" pitchFamily="18" charset="0"/>
              </a:rPr>
              <a:t>counting</a:t>
            </a:r>
            <a:r>
              <a:rPr lang="zh-CN" altLang="en-US" i="0" dirty="0">
                <a:latin typeface="Times New Roman" pitchFamily="18" charset="0"/>
                <a:ea typeface="SimSun" pitchFamily="2" charset="-122"/>
                <a:cs typeface="Times New Roman" pitchFamily="18" charset="0"/>
              </a:rPr>
              <a:t>数组</a:t>
            </a:r>
            <a:r>
              <a:rPr lang="en-US" altLang="zh-CN" i="0" dirty="0">
                <a:latin typeface="Times New Roman" pitchFamily="18" charset="0"/>
                <a:ea typeface="SimSun" pitchFamily="2" charset="-122"/>
                <a:cs typeface="Times New Roman" pitchFamily="18" charset="0"/>
              </a:rPr>
              <a:t>…counting</a:t>
            </a:r>
            <a:r>
              <a:rPr lang="zh-CN" altLang="en-US" i="0" dirty="0">
                <a:latin typeface="Times New Roman" pitchFamily="18" charset="0"/>
                <a:ea typeface="SimSun" pitchFamily="2" charset="-122"/>
                <a:cs typeface="Times New Roman" pitchFamily="18" charset="0"/>
              </a:rPr>
              <a:t>数组的下标表述原数组的一个元素值，计数数组存储的值表示该值出现的次数</a:t>
            </a:r>
            <a:r>
              <a:rPr lang="en-US" altLang="zh-CN" i="0" dirty="0">
                <a:latin typeface="Times New Roman" pitchFamily="18" charset="0"/>
                <a:ea typeface="SimSun" pitchFamily="2" charset="-122"/>
                <a:cs typeface="Times New Roman" pitchFamily="18" charset="0"/>
              </a:rPr>
              <a:t>.</a:t>
            </a:r>
            <a:endParaRPr lang="en-US" i="0" dirty="0"/>
          </a:p>
        </p:txBody>
      </p:sp>
      <p:sp>
        <p:nvSpPr>
          <p:cNvPr id="4" name="灯片编号占位符 3"/>
          <p:cNvSpPr>
            <a:spLocks noGrp="1"/>
          </p:cNvSpPr>
          <p:nvPr>
            <p:ph type="sldNum" sz="quarter" idx="5"/>
          </p:nvPr>
        </p:nvSpPr>
        <p:spPr/>
        <p:txBody>
          <a:bodyPr/>
          <a:lstStyle/>
          <a:p>
            <a:fld id="{8B506B48-D5BD-43D4-8162-7817950034B5}" type="slidenum">
              <a:rPr lang="en-US" smtClean="0"/>
              <a:t>13</a:t>
            </a:fld>
            <a:endParaRPr lang="en-US"/>
          </a:p>
        </p:txBody>
      </p:sp>
    </p:spTree>
    <p:extLst>
      <p:ext uri="{BB962C8B-B14F-4D97-AF65-F5344CB8AC3E}">
        <p14:creationId xmlns:p14="http://schemas.microsoft.com/office/powerpoint/2010/main" val="3119091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最后一步</a:t>
            </a:r>
            <a:r>
              <a:rPr lang="en-US" altLang="zh-CN" dirty="0"/>
              <a:t>”</a:t>
            </a:r>
            <a:r>
              <a:rPr lang="en-US" dirty="0"/>
              <a:t> 1, 2</a:t>
            </a:r>
            <a:r>
              <a:rPr lang="en-US" dirty="0">
                <a:latin typeface="SimSun" pitchFamily="2" charset="-122"/>
                <a:ea typeface="SimSun" pitchFamily="2" charset="-122"/>
              </a:rPr>
              <a:t>步的复杂度均是</a:t>
            </a:r>
            <a:r>
              <a:rPr lang="en-US" dirty="0">
                <a:latin typeface="Times New Roman" pitchFamily="18" charset="0"/>
                <a:cs typeface="Times New Roman" pitchFamily="18" charset="0"/>
              </a:rPr>
              <a:t>O(</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是根据基数排序的前提是</a:t>
            </a:r>
            <a:r>
              <a:rPr lang="en-US" altLang="zh-CN" i="1" dirty="0">
                <a:latin typeface="Times New Roman" pitchFamily="18" charset="0"/>
                <a:cs typeface="Times New Roman" pitchFamily="18" charset="0"/>
              </a:rPr>
              <a:t>k</a:t>
            </a:r>
            <a:r>
              <a:rPr lang="en-US" altLang="zh-CN" dirty="0">
                <a:latin typeface="Times New Roman" pitchFamily="18" charset="0"/>
                <a:cs typeface="Times New Roman" pitchFamily="18" charset="0"/>
              </a:rPr>
              <a:t> = O(</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见上一页第一行</a:t>
            </a:r>
            <a:r>
              <a:rPr lang="en-US" altLang="zh-CN" dirty="0">
                <a:latin typeface="Times New Roman" pitchFamily="18" charset="0"/>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14</a:t>
            </a:fld>
            <a:endParaRPr lang="en-US"/>
          </a:p>
        </p:txBody>
      </p:sp>
    </p:spTree>
    <p:extLst>
      <p:ext uri="{BB962C8B-B14F-4D97-AF65-F5344CB8AC3E}">
        <p14:creationId xmlns:p14="http://schemas.microsoft.com/office/powerpoint/2010/main" val="171937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计数数组里，并没有记录拥有相同数值的元素到底有几个，只是记录了还有几个元素小于等于某个数值</a:t>
            </a:r>
            <a:r>
              <a:rPr lang="en-US" altLang="zh-CN" dirty="0"/>
              <a:t>…</a:t>
            </a:r>
            <a:r>
              <a:rPr lang="zh-CN" altLang="en-US" dirty="0"/>
              <a:t>所以只能从后往前排，因此读取数据也必须从后向前，才能保证稳定排序特性</a:t>
            </a:r>
            <a:r>
              <a:rPr lang="en-US" altLang="zh-CN" dirty="0"/>
              <a:t>.   </a:t>
            </a:r>
            <a:r>
              <a:rPr lang="zh-CN" altLang="en-US" dirty="0"/>
              <a:t>如果</a:t>
            </a:r>
            <a:r>
              <a:rPr lang="en-US" altLang="zh-CN" dirty="0"/>
              <a:t>A</a:t>
            </a:r>
            <a:r>
              <a:rPr lang="zh-CN" altLang="en-US" dirty="0"/>
              <a:t>是从前往后读的话，就会发生，拥有相同值的元素，</a:t>
            </a:r>
            <a:r>
              <a:rPr lang="en-US" altLang="zh-CN" dirty="0"/>
              <a:t>A</a:t>
            </a:r>
            <a:r>
              <a:rPr lang="zh-CN" altLang="en-US" dirty="0"/>
              <a:t>里面在前面的元素，在拷贝到</a:t>
            </a:r>
            <a:r>
              <a:rPr lang="en-US" altLang="zh-CN" dirty="0"/>
              <a:t>B</a:t>
            </a:r>
            <a:r>
              <a:rPr lang="zh-CN" altLang="en-US" dirty="0"/>
              <a:t>里的过程中，放到了后面，这将导致非稳定排序</a:t>
            </a:r>
            <a:endParaRPr lang="en-US" altLang="zh-CN"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15</a:t>
            </a:fld>
            <a:endParaRPr lang="en-US"/>
          </a:p>
        </p:txBody>
      </p:sp>
    </p:spTree>
    <p:extLst>
      <p:ext uri="{BB962C8B-B14F-4D97-AF65-F5344CB8AC3E}">
        <p14:creationId xmlns:p14="http://schemas.microsoft.com/office/powerpoint/2010/main" val="3763001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第一个表是“</a:t>
            </a:r>
            <a:r>
              <a:rPr lang="en-US" altLang="zh-CN" dirty="0">
                <a:latin typeface="Times New Roman" pitchFamily="18" charset="0"/>
                <a:ea typeface="SimSun" pitchFamily="2" charset="-122"/>
                <a:cs typeface="Times New Roman" pitchFamily="18" charset="0"/>
              </a:rPr>
              <a:t>笫2步后</a:t>
            </a:r>
            <a:r>
              <a:rPr lang="zh-CN" altLang="en-US" dirty="0">
                <a:latin typeface="Times New Roman" pitchFamily="18" charset="0"/>
                <a:ea typeface="SimSun" pitchFamily="2" charset="-122"/>
                <a:cs typeface="Times New Roman" pitchFamily="18" charset="0"/>
              </a:rPr>
              <a:t>的</a:t>
            </a:r>
            <a:r>
              <a:rPr lang="en-US" altLang="zh-CN" dirty="0" err="1">
                <a:latin typeface="Times New Roman" pitchFamily="18" charset="0"/>
                <a:ea typeface="SimSun" pitchFamily="2" charset="-122"/>
                <a:cs typeface="Times New Roman" pitchFamily="18" charset="0"/>
              </a:rPr>
              <a:t>数组C</a:t>
            </a:r>
            <a:r>
              <a:rPr lang="zh-CN" altLang="en-US" dirty="0"/>
              <a:t>”</a:t>
            </a:r>
            <a:r>
              <a:rPr lang="en-US" altLang="zh-CN" dirty="0"/>
              <a:t>【</a:t>
            </a:r>
            <a:r>
              <a:rPr lang="zh-CN" altLang="en-US" dirty="0"/>
              <a:t>见前页</a:t>
            </a:r>
            <a:r>
              <a:rPr lang="en-US" altLang="zh-CN" dirty="0"/>
              <a:t>】</a:t>
            </a:r>
          </a:p>
          <a:p>
            <a:r>
              <a:rPr lang="zh-CN" altLang="en-US" dirty="0"/>
              <a:t>第二个表是原数组</a:t>
            </a:r>
            <a:r>
              <a:rPr lang="en-US" altLang="zh-CN" dirty="0"/>
              <a:t>A</a:t>
            </a: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16</a:t>
            </a:fld>
            <a:endParaRPr lang="en-US"/>
          </a:p>
        </p:txBody>
      </p:sp>
    </p:spTree>
    <p:extLst>
      <p:ext uri="{BB962C8B-B14F-4D97-AF65-F5344CB8AC3E}">
        <p14:creationId xmlns:p14="http://schemas.microsoft.com/office/powerpoint/2010/main" val="2677195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panose="02020603050405020304" pitchFamily="18" charset="0"/>
              </a:rPr>
              <a:t>算法执行完之后，</a:t>
            </a:r>
            <a:r>
              <a:rPr lang="en-US" altLang="zh-CN" dirty="0">
                <a:latin typeface="Times" panose="02020603050405020304" pitchFamily="18" charset="0"/>
              </a:rPr>
              <a:t>C[</a:t>
            </a:r>
            <a:r>
              <a:rPr lang="en-US" altLang="zh-CN" i="0" dirty="0" err="1">
                <a:latin typeface="Times" panose="02020603050405020304" pitchFamily="18" charset="0"/>
              </a:rPr>
              <a:t>i</a:t>
            </a:r>
            <a:r>
              <a:rPr lang="en-US" altLang="zh-CN" dirty="0">
                <a:latin typeface="Times" panose="02020603050405020304" pitchFamily="18" charset="0"/>
              </a:rPr>
              <a:t>]</a:t>
            </a:r>
            <a:r>
              <a:rPr lang="zh-CN" altLang="en-US" dirty="0">
                <a:latin typeface="Times" panose="02020603050405020304" pitchFamily="18" charset="0"/>
              </a:rPr>
              <a:t>中存的是数组中小于</a:t>
            </a:r>
            <a:r>
              <a:rPr lang="en-US" altLang="zh-CN" i="0" dirty="0" err="1">
                <a:latin typeface="Times" panose="02020603050405020304" pitchFamily="18" charset="0"/>
              </a:rPr>
              <a:t>i</a:t>
            </a:r>
            <a:r>
              <a:rPr lang="zh-CN" altLang="en-US" dirty="0">
                <a:latin typeface="Times" panose="02020603050405020304" pitchFamily="18" charset="0"/>
              </a:rPr>
              <a:t>的元素个数</a:t>
            </a:r>
            <a:r>
              <a:rPr lang="en-US" altLang="zh-CN" dirty="0">
                <a:latin typeface="Times" panose="02020603050405020304" pitchFamily="18" charset="0"/>
              </a:rPr>
              <a:t>.  </a:t>
            </a:r>
            <a:r>
              <a:rPr lang="zh-CN" altLang="en-US" dirty="0">
                <a:latin typeface="Times" panose="02020603050405020304" pitchFamily="18" charset="0"/>
              </a:rPr>
              <a:t>注：执行前为“小于等于”</a:t>
            </a:r>
            <a:endParaRPr lang="en-US" dirty="0">
              <a:latin typeface="Times" panose="02020603050405020304" pitchFamily="18" charset="0"/>
            </a:endParaRPr>
          </a:p>
        </p:txBody>
      </p:sp>
      <p:sp>
        <p:nvSpPr>
          <p:cNvPr id="4" name="灯片编号占位符 3"/>
          <p:cNvSpPr>
            <a:spLocks noGrp="1"/>
          </p:cNvSpPr>
          <p:nvPr>
            <p:ph type="sldNum" sz="quarter" idx="5"/>
          </p:nvPr>
        </p:nvSpPr>
        <p:spPr/>
        <p:txBody>
          <a:bodyPr/>
          <a:lstStyle/>
          <a:p>
            <a:fld id="{8B506B48-D5BD-43D4-8162-7817950034B5}" type="slidenum">
              <a:rPr lang="en-US" smtClean="0"/>
              <a:t>18</a:t>
            </a:fld>
            <a:endParaRPr lang="en-US"/>
          </a:p>
        </p:txBody>
      </p:sp>
    </p:spTree>
    <p:extLst>
      <p:ext uri="{BB962C8B-B14F-4D97-AF65-F5344CB8AC3E}">
        <p14:creationId xmlns:p14="http://schemas.microsoft.com/office/powerpoint/2010/main" val="2554412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2">
              <a:lnSpc>
                <a:spcPct val="150000"/>
              </a:lnSpc>
            </a:pPr>
            <a:r>
              <a:rPr lang="zh-CN" altLang="en-US" sz="2000" dirty="0">
                <a:latin typeface="Times" panose="02020603050405020304" pitchFamily="18" charset="0"/>
                <a:ea typeface="SimSun" pitchFamily="2" charset="-122"/>
                <a:cs typeface="Times New Roman" pitchFamily="18" charset="0"/>
              </a:rPr>
              <a:t>也有些人将计数排序算法的复杂度写为</a:t>
            </a:r>
            <a:r>
              <a:rPr lang="en-US" sz="2000" dirty="0">
                <a:latin typeface="Times" panose="02020603050405020304" pitchFamily="18" charset="0"/>
                <a:ea typeface="SimSun" pitchFamily="2" charset="-122"/>
                <a:cs typeface="Times New Roman" pitchFamily="18" charset="0"/>
                <a:sym typeface="Symbol" panose="05050102010706020507" pitchFamily="18" charset="2"/>
              </a:rPr>
              <a:t></a:t>
            </a:r>
            <a:r>
              <a:rPr lang="en-US" sz="2000" dirty="0">
                <a:latin typeface="Times" panose="02020603050405020304" pitchFamily="18" charset="0"/>
                <a:ea typeface="SimSun" pitchFamily="2" charset="-122"/>
                <a:cs typeface="Times New Roman" pitchFamily="18" charset="0"/>
              </a:rPr>
              <a:t>(</a:t>
            </a:r>
            <a:r>
              <a:rPr lang="en-US" sz="2000" i="1" dirty="0" err="1">
                <a:latin typeface="Times" panose="02020603050405020304" pitchFamily="18" charset="0"/>
                <a:ea typeface="SimSun" pitchFamily="2" charset="-122"/>
                <a:cs typeface="Times New Roman" pitchFamily="18" charset="0"/>
              </a:rPr>
              <a:t>n+</a:t>
            </a:r>
            <a:r>
              <a:rPr lang="en-US" altLang="zh-CN" sz="2000" i="1" dirty="0" err="1">
                <a:latin typeface="Times" panose="02020603050405020304" pitchFamily="18" charset="0"/>
                <a:ea typeface="SimSun" pitchFamily="2" charset="-122"/>
                <a:cs typeface="Times New Roman" pitchFamily="18" charset="0"/>
              </a:rPr>
              <a:t>k</a:t>
            </a:r>
            <a:r>
              <a:rPr lang="en-US" sz="2000" dirty="0">
                <a:latin typeface="Times" panose="02020603050405020304" pitchFamily="18" charset="0"/>
                <a:ea typeface="SimSun" pitchFamily="2" charset="-122"/>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19</a:t>
            </a:fld>
            <a:endParaRPr lang="en-US"/>
          </a:p>
        </p:txBody>
      </p:sp>
    </p:spTree>
    <p:extLst>
      <p:ext uri="{BB962C8B-B14F-4D97-AF65-F5344CB8AC3E}">
        <p14:creationId xmlns:p14="http://schemas.microsoft.com/office/powerpoint/2010/main" val="3980080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F4F4F"/>
                </a:solidFill>
                <a:effectLst/>
                <a:latin typeface="PingFang SC"/>
              </a:rPr>
              <a:t>低位排序得到的次序，只有高位相同时才需要尊重</a:t>
            </a:r>
            <a:r>
              <a:rPr lang="en-US" altLang="zh-CN" b="0" i="0" dirty="0">
                <a:solidFill>
                  <a:srgbClr val="4F4F4F"/>
                </a:solidFill>
                <a:effectLst/>
                <a:latin typeface="PingFang SC"/>
              </a:rPr>
              <a:t>…</a:t>
            </a:r>
            <a:r>
              <a:rPr lang="zh-CN" altLang="en-US" b="0" i="0" dirty="0">
                <a:solidFill>
                  <a:srgbClr val="4F4F4F"/>
                </a:solidFill>
                <a:effectLst/>
                <a:latin typeface="PingFang SC"/>
              </a:rPr>
              <a:t>否则无论低位什么次序，都应该按照高位的次序来</a:t>
            </a:r>
            <a:r>
              <a:rPr lang="en-US" altLang="zh-CN" b="0" i="0" dirty="0">
                <a:solidFill>
                  <a:srgbClr val="4F4F4F"/>
                </a:solidFill>
                <a:effectLst/>
                <a:latin typeface="PingFang SC"/>
              </a:rPr>
              <a:t>..</a:t>
            </a:r>
          </a:p>
          <a:p>
            <a:pPr algn="l"/>
            <a:endParaRPr lang="en-US" altLang="zh-CN" b="1" i="0" dirty="0">
              <a:solidFill>
                <a:srgbClr val="4F4F4F"/>
              </a:solidFill>
              <a:effectLst/>
              <a:latin typeface="PingFang SC"/>
            </a:endParaRPr>
          </a:p>
          <a:p>
            <a:pPr algn="l"/>
            <a:r>
              <a:rPr lang="zh-CN" altLang="en-US" b="1" i="0" dirty="0">
                <a:solidFill>
                  <a:srgbClr val="4F4F4F"/>
                </a:solidFill>
                <a:effectLst/>
                <a:latin typeface="PingFang SC"/>
              </a:rPr>
              <a:t>基数排序为啥不能从高到底执行？</a:t>
            </a:r>
          </a:p>
          <a:p>
            <a:pPr algn="l">
              <a:buFont typeface="Arial" panose="020B0604020202020204" pitchFamily="34" charset="0"/>
              <a:buChar char="•"/>
            </a:pPr>
            <a:r>
              <a:rPr lang="zh-CN" altLang="en-US" b="0" i="0" dirty="0">
                <a:effectLst/>
                <a:latin typeface="-apple-system"/>
              </a:rPr>
              <a:t>这是由数字的每一位所代表的进制大小优先级决定的，高位的数字在比较大小时具有更高的优先级</a:t>
            </a:r>
            <a:r>
              <a:rPr lang="en-US" altLang="zh-CN" b="0" i="0" dirty="0">
                <a:effectLst/>
                <a:latin typeface="-apple-system"/>
              </a:rPr>
              <a:t>/</a:t>
            </a:r>
            <a:r>
              <a:rPr lang="zh-CN" altLang="en-US" b="0" i="0" dirty="0">
                <a:effectLst/>
                <a:latin typeface="-apple-system"/>
              </a:rPr>
              <a:t>重要性。</a:t>
            </a:r>
          </a:p>
          <a:p>
            <a:pPr algn="l">
              <a:buFont typeface="Arial" panose="020B0604020202020204" pitchFamily="34" charset="0"/>
              <a:buChar char="•"/>
            </a:pPr>
            <a:r>
              <a:rPr lang="zh-CN" altLang="en-US" b="0" i="0" dirty="0">
                <a:effectLst/>
                <a:latin typeface="-apple-system"/>
              </a:rPr>
              <a:t>如果从高位开始排，高位排好的顺序在排低位时会被打乱，从而打乱了其所代表数值的顺序。</a:t>
            </a:r>
          </a:p>
          <a:p>
            <a:pPr algn="l">
              <a:buFont typeface="Arial" panose="020B0604020202020204" pitchFamily="34" charset="0"/>
              <a:buChar char="•"/>
            </a:pPr>
            <a:r>
              <a:rPr lang="zh-CN" altLang="en-US" b="0" i="0" dirty="0">
                <a:effectLst/>
                <a:latin typeface="-apple-system"/>
              </a:rPr>
              <a:t>而如果从低位开始排，低位排好的顺序在排高位时被打乱也没关系，因为这时决定整体数值顺序的主要是高位的数字顺序，至于低位，只要保证在高位相同时低位是按序排列这一条件即可，而这个条件只需要在每一位排序时采用稳定的排序算法（如计数排序）即可保证。</a:t>
            </a: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21</a:t>
            </a:fld>
            <a:endParaRPr lang="en-US"/>
          </a:p>
        </p:txBody>
      </p:sp>
    </p:spTree>
    <p:extLst>
      <p:ext uri="{BB962C8B-B14F-4D97-AF65-F5344CB8AC3E}">
        <p14:creationId xmlns:p14="http://schemas.microsoft.com/office/powerpoint/2010/main" val="462358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22</a:t>
            </a:fld>
            <a:endParaRPr lang="en-US"/>
          </a:p>
        </p:txBody>
      </p:sp>
    </p:spTree>
    <p:extLst>
      <p:ext uri="{BB962C8B-B14F-4D97-AF65-F5344CB8AC3E}">
        <p14:creationId xmlns:p14="http://schemas.microsoft.com/office/powerpoint/2010/main" val="3524949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先从低位开始，就是利用了计数排序的稳定特性，确保同一轮</a:t>
            </a:r>
            <a:r>
              <a:rPr lang="en-US" altLang="zh-CN" dirty="0"/>
              <a:t>key</a:t>
            </a:r>
            <a:r>
              <a:rPr lang="zh-CN" altLang="en-US" dirty="0"/>
              <a:t>值相同的元素次序不会变</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23</a:t>
            </a:fld>
            <a:endParaRPr lang="en-US"/>
          </a:p>
        </p:txBody>
      </p:sp>
    </p:spTree>
    <p:extLst>
      <p:ext uri="{BB962C8B-B14F-4D97-AF65-F5344CB8AC3E}">
        <p14:creationId xmlns:p14="http://schemas.microsoft.com/office/powerpoint/2010/main" val="149957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a:t>
            </a:fld>
            <a:endParaRPr lang="en-US"/>
          </a:p>
        </p:txBody>
      </p:sp>
    </p:spTree>
    <p:extLst>
      <p:ext uri="{BB962C8B-B14F-4D97-AF65-F5344CB8AC3E}">
        <p14:creationId xmlns:p14="http://schemas.microsoft.com/office/powerpoint/2010/main" val="1784870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上面证明“</a:t>
            </a:r>
            <a:r>
              <a:rPr lang="en-US" altLang="zh-CN" dirty="0"/>
              <a:t>a&lt;b</a:t>
            </a:r>
            <a:r>
              <a:rPr lang="zh-CN" altLang="en-US" dirty="0"/>
              <a:t>”情况中，“</a:t>
            </a:r>
            <a:r>
              <a:rPr lang="en-US" i="1" dirty="0">
                <a:latin typeface="Times New Roman" pitchFamily="18" charset="0"/>
                <a:ea typeface="SimSun" pitchFamily="2" charset="-122"/>
                <a:cs typeface="Times New Roman" pitchFamily="18" charset="0"/>
              </a:rPr>
              <a:t>h </a:t>
            </a:r>
            <a:r>
              <a:rPr lang="zh-CN" altLang="en-US" dirty="0">
                <a:latin typeface="Times New Roman" pitchFamily="18" charset="0"/>
                <a:ea typeface="SimSun" pitchFamily="2" charset="-122"/>
                <a:cs typeface="Times New Roman" pitchFamily="18" charset="0"/>
              </a:rPr>
              <a:t>是第一个出现这个不等式的位</a:t>
            </a:r>
            <a:r>
              <a:rPr lang="zh-CN" altLang="en-US" dirty="0"/>
              <a:t>”，意味着高于</a:t>
            </a:r>
            <a:r>
              <a:rPr lang="en-US" altLang="zh-CN" dirty="0"/>
              <a:t>h</a:t>
            </a:r>
            <a:r>
              <a:rPr lang="zh-CN" altLang="en-US" dirty="0"/>
              <a:t>的那些位，都是相等的，即</a:t>
            </a:r>
            <a:r>
              <a:rPr lang="en-US" i="1" dirty="0">
                <a:latin typeface="Times New Roman" pitchFamily="18" charset="0"/>
                <a:ea typeface="SimSun" pitchFamily="2" charset="-122"/>
                <a:cs typeface="Times New Roman" pitchFamily="18" charset="0"/>
              </a:rPr>
              <a:t>a</a:t>
            </a:r>
            <a:r>
              <a:rPr lang="en-US" i="1" baseline="-25000"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b</a:t>
            </a:r>
            <a:r>
              <a:rPr lang="en-US" i="1" baseline="-25000"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i="1" baseline="-25000" dirty="0">
                <a:latin typeface="Times New Roman" pitchFamily="18" charset="0"/>
                <a:ea typeface="SimSun" pitchFamily="2" charset="-122"/>
                <a:cs typeface="Times New Roman" pitchFamily="18" charset="0"/>
              </a:rPr>
              <a:t>d</a:t>
            </a:r>
            <a:r>
              <a:rPr lang="en-US" baseline="-25000"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i="1" baseline="-25000" dirty="0">
                <a:latin typeface="Times New Roman" pitchFamily="18" charset="0"/>
                <a:ea typeface="SimSun" pitchFamily="2" charset="-122"/>
                <a:cs typeface="Times New Roman" pitchFamily="18" charset="0"/>
              </a:rPr>
              <a:t>d</a:t>
            </a:r>
            <a:r>
              <a:rPr lang="en-US"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i="1" baseline="-25000" dirty="0">
                <a:latin typeface="Times New Roman" pitchFamily="18" charset="0"/>
                <a:ea typeface="SimSun" pitchFamily="2" charset="-122"/>
                <a:cs typeface="Times New Roman" pitchFamily="18" charset="0"/>
              </a:rPr>
              <a:t>h</a:t>
            </a:r>
            <a:r>
              <a:rPr lang="en-US" baseline="-25000"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i="1" baseline="-25000" dirty="0">
                <a:latin typeface="Times New Roman" pitchFamily="18" charset="0"/>
                <a:ea typeface="SimSun" pitchFamily="2" charset="-122"/>
                <a:cs typeface="Times New Roman" pitchFamily="18" charset="0"/>
              </a:rPr>
              <a:t>h</a:t>
            </a:r>
            <a:r>
              <a:rPr lang="en-US" baseline="-25000" dirty="0">
                <a:latin typeface="Times New Roman" pitchFamily="18" charset="0"/>
                <a:ea typeface="SimSun" pitchFamily="2" charset="-122"/>
                <a:cs typeface="Times New Roman" pitchFamily="18" charset="0"/>
              </a:rPr>
              <a:t>+1</a:t>
            </a:r>
          </a:p>
          <a:p>
            <a:endParaRPr lang="en-US" baseline="-25000" dirty="0">
              <a:latin typeface="Times New Roman" pitchFamily="18" charset="0"/>
              <a:ea typeface="SimSun" pitchFamily="2" charset="-122"/>
              <a:cs typeface="Times New Roman" pitchFamily="18" charset="0"/>
            </a:endParaRPr>
          </a:p>
          <a:p>
            <a:r>
              <a:rPr lang="zh-CN" altLang="en-US" dirty="0"/>
              <a:t>证明的倒数第二步，也说明，基数排序中，每一步为什么必需用稳定排序算法，否则无法保证结果的正确性。</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24</a:t>
            </a:fld>
            <a:endParaRPr lang="en-US"/>
          </a:p>
        </p:txBody>
      </p:sp>
    </p:spTree>
    <p:extLst>
      <p:ext uri="{BB962C8B-B14F-4D97-AF65-F5344CB8AC3E}">
        <p14:creationId xmlns:p14="http://schemas.microsoft.com/office/powerpoint/2010/main" val="1392702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同一个桶里的数字（元素），用链表来管理</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27</a:t>
            </a:fld>
            <a:endParaRPr lang="en-US"/>
          </a:p>
        </p:txBody>
      </p:sp>
    </p:spTree>
    <p:extLst>
      <p:ext uri="{BB962C8B-B14F-4D97-AF65-F5344CB8AC3E}">
        <p14:creationId xmlns:p14="http://schemas.microsoft.com/office/powerpoint/2010/main" val="2315957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上述最坏情况下的算法可以改进为</a:t>
            </a:r>
            <a:r>
              <a:rPr lang="en-US" altLang="zh-CN" dirty="0"/>
              <a:t>O(</a:t>
            </a:r>
            <a:r>
              <a:rPr lang="en-US" altLang="zh-CN" dirty="0" err="1"/>
              <a:t>nlgn</a:t>
            </a:r>
            <a:r>
              <a:rPr lang="en-US" altLang="zh-CN" dirty="0"/>
              <a:t>)</a:t>
            </a:r>
            <a:r>
              <a:rPr lang="zh-CN" altLang="en-US" dirty="0"/>
              <a:t>，但由于每个桶里的数通常比较小，采用插入排序实际所需要的排序时间比其他算法反而小、并且是一个稳定排序。</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29</a:t>
            </a:fld>
            <a:endParaRPr lang="en-US"/>
          </a:p>
        </p:txBody>
      </p:sp>
    </p:spTree>
    <p:extLst>
      <p:ext uri="{BB962C8B-B14F-4D97-AF65-F5344CB8AC3E}">
        <p14:creationId xmlns:p14="http://schemas.microsoft.com/office/powerpoint/2010/main" val="3577586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本页倒数第三行，等号右侧的最后一项，没有</a:t>
            </a:r>
            <a:r>
              <a:rPr lang="en-US" altLang="zh-CN" dirty="0"/>
              <a:t>2</a:t>
            </a:r>
            <a:r>
              <a:rPr lang="zh-CN" altLang="en-US" dirty="0"/>
              <a:t>倍，因为</a:t>
            </a:r>
            <a:r>
              <a:rPr lang="en-US" altLang="zh-CN" dirty="0"/>
              <a:t>1</a:t>
            </a:r>
            <a:r>
              <a:rPr lang="en-US" altLang="zh-CN" dirty="0">
                <a:sym typeface="Symbol" panose="05050102010706020507" pitchFamily="18" charset="2"/>
              </a:rPr>
              <a:t>jn, 1kn, </a:t>
            </a:r>
            <a:r>
              <a:rPr lang="en-US" altLang="zh-CN" dirty="0" err="1">
                <a:sym typeface="Symbol" panose="05050102010706020507" pitchFamily="18" charset="2"/>
              </a:rPr>
              <a:t>kj</a:t>
            </a:r>
            <a:r>
              <a:rPr lang="en-US" altLang="zh-CN" dirty="0">
                <a:sym typeface="Symbol" panose="05050102010706020507" pitchFamily="18" charset="2"/>
              </a:rPr>
              <a:t>, </a:t>
            </a:r>
            <a:r>
              <a:rPr lang="zh-CN" altLang="en-US" dirty="0">
                <a:sym typeface="Symbol" panose="05050102010706020507" pitchFamily="18" charset="2"/>
              </a:rPr>
              <a:t>已经包含了那个</a:t>
            </a:r>
            <a:r>
              <a:rPr lang="en-US" altLang="zh-CN" dirty="0">
                <a:sym typeface="Symbol" panose="05050102010706020507" pitchFamily="18" charset="2"/>
              </a:rPr>
              <a:t>2</a:t>
            </a:r>
            <a:r>
              <a:rPr lang="zh-CN" altLang="en-US" dirty="0">
                <a:sym typeface="Symbol" panose="05050102010706020507" pitchFamily="18" charset="2"/>
              </a:rPr>
              <a:t>倍</a:t>
            </a:r>
            <a:r>
              <a:rPr lang="en-US" altLang="zh-CN" dirty="0">
                <a:sym typeface="Symbol" panose="05050102010706020507" pitchFamily="18" charset="2"/>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30</a:t>
            </a:fld>
            <a:endParaRPr lang="en-US"/>
          </a:p>
        </p:txBody>
      </p:sp>
    </p:spTree>
    <p:extLst>
      <p:ext uri="{BB962C8B-B14F-4D97-AF65-F5344CB8AC3E}">
        <p14:creationId xmlns:p14="http://schemas.microsoft.com/office/powerpoint/2010/main" val="2756535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i="1" smtClean="0">
                        <a:latin typeface="Cambria Math"/>
                        <a:cs typeface="Times New Roman" pitchFamily="18" charset="0"/>
                      </a:rPr>
                      <m:t>𝐸</m:t>
                    </m:r>
                    <m:d>
                      <m:dPr>
                        <m:begChr m:val="["/>
                        <m:endChr m:val="]"/>
                        <m:ctrlPr>
                          <a:rPr lang="en-US" altLang="zh-CN" sz="1200" i="1">
                            <a:latin typeface="Cambria Math" panose="02040503050406030204" pitchFamily="18" charset="0"/>
                            <a:cs typeface="Times New Roman" pitchFamily="18" charset="0"/>
                          </a:rPr>
                        </m:ctrlPr>
                      </m:dPr>
                      <m:e>
                        <m:sSup>
                          <m:sSupPr>
                            <m:ctrlPr>
                              <a:rPr lang="en-US" altLang="zh-CN" sz="1200" i="1">
                                <a:latin typeface="Cambria Math" panose="02040503050406030204" pitchFamily="18" charset="0"/>
                                <a:cs typeface="Times New Roman" pitchFamily="18" charset="0"/>
                              </a:rPr>
                            </m:ctrlPr>
                          </m:sSupPr>
                          <m:e>
                            <m:sSub>
                              <m:sSubPr>
                                <m:ctrlPr>
                                  <a:rPr lang="en-US" altLang="zh-CN" sz="1200" i="1">
                                    <a:latin typeface="Cambria Math" panose="02040503050406030204" pitchFamily="18" charset="0"/>
                                    <a:cs typeface="Times New Roman" pitchFamily="18" charset="0"/>
                                  </a:rPr>
                                </m:ctrlPr>
                              </m:sSubPr>
                              <m:e>
                                <m:r>
                                  <a:rPr lang="en-US" altLang="zh-CN" sz="1200" i="1">
                                    <a:latin typeface="Cambria Math"/>
                                    <a:cs typeface="Times New Roman" pitchFamily="18" charset="0"/>
                                  </a:rPr>
                                  <m:t>𝑋</m:t>
                                </m:r>
                              </m:e>
                              <m:sub>
                                <m:r>
                                  <a:rPr lang="en-US" altLang="zh-CN" sz="1200" i="1">
                                    <a:latin typeface="Cambria Math"/>
                                    <a:cs typeface="Times New Roman" pitchFamily="18" charset="0"/>
                                  </a:rPr>
                                  <m:t>𝑖𝑗</m:t>
                                </m:r>
                              </m:sub>
                            </m:sSub>
                          </m:e>
                          <m:sup>
                            <m:r>
                              <a:rPr lang="en-US" altLang="zh-CN" sz="1200" i="1">
                                <a:latin typeface="Cambria Math"/>
                                <a:cs typeface="Times New Roman" pitchFamily="18" charset="0"/>
                              </a:rPr>
                              <m:t>2</m:t>
                            </m:r>
                          </m:sup>
                        </m:sSup>
                      </m:e>
                    </m:d>
                  </m:oMath>
                </a14:m>
                <a:r>
                  <a:rPr lang="en-US" dirty="0"/>
                  <a:t> = </a:t>
                </a:r>
                <a14:m>
                  <m:oMath xmlns:m="http://schemas.openxmlformats.org/officeDocument/2006/math">
                    <m:f>
                      <m:fPr>
                        <m:ctrlPr>
                          <a:rPr lang="en-US" sz="1200" i="1" smtClean="0">
                            <a:latin typeface="Cambria Math" panose="02040503050406030204" pitchFamily="18" charset="0"/>
                          </a:rPr>
                        </m:ctrlPr>
                      </m:fPr>
                      <m:num>
                        <m:r>
                          <a:rPr lang="en-US" sz="1200" b="0" i="1" smtClean="0">
                            <a:latin typeface="Cambria Math"/>
                          </a:rPr>
                          <m:t>1</m:t>
                        </m:r>
                      </m:num>
                      <m:den>
                        <m:r>
                          <a:rPr lang="en-US" sz="1200" b="0" i="1" smtClean="0">
                            <a:latin typeface="Cambria Math"/>
                          </a:rPr>
                          <m:t>𝑛</m:t>
                        </m:r>
                      </m:den>
                    </m:f>
                  </m:oMath>
                </a14:m>
                <a:r>
                  <a:rPr lang="en-US" dirty="0"/>
                  <a:t>(1</a:t>
                </a:r>
                <a:r>
                  <a:rPr lang="en-US" baseline="30000" dirty="0"/>
                  <a:t>2</a:t>
                </a:r>
                <a:r>
                  <a:rPr lang="en-US" dirty="0"/>
                  <a:t>)</a:t>
                </a:r>
                <a:r>
                  <a:rPr lang="zh-CN" altLang="en-US" dirty="0"/>
                  <a:t>： 就是  发生概率 </a:t>
                </a:r>
                <a:r>
                  <a:rPr lang="zh-CN" altLang="en-US" dirty="0">
                    <a:sym typeface="Symbol" panose="05050102010706020507" pitchFamily="18" charset="2"/>
                  </a:rPr>
                  <a:t></a:t>
                </a:r>
                <a:r>
                  <a:rPr lang="zh-CN" altLang="en-US" dirty="0"/>
                  <a:t> 相应函数值</a:t>
                </a:r>
                <a:endParaRPr lang="en-US" dirty="0"/>
              </a:p>
            </p:txBody>
          </p:sp>
        </mc:Choice>
        <mc:Fallback xmlns="">
          <p:sp>
            <p:nvSpPr>
              <p:cNvPr id="3" name="备注占位符 2"/>
              <p:cNvSpPr>
                <a:spLocks noGrp="1"/>
              </p:cNvSpPr>
              <p:nvPr>
                <p:ph type="body" idx="1"/>
              </p:nvPr>
            </p:nvSpPr>
            <p:spPr/>
            <p:txBody>
              <a:bodyPr/>
              <a:lstStyle/>
              <a:p>
                <a:r>
                  <a:rPr lang="en-US" altLang="zh-CN" sz="1200" i="0">
                    <a:latin typeface="Cambria Math"/>
                    <a:cs typeface="Times New Roman" pitchFamily="18" charset="0"/>
                  </a:rPr>
                  <a:t>𝐸</a:t>
                </a:r>
                <a:r>
                  <a:rPr lang="en-US" altLang="zh-CN" sz="1200" i="0">
                    <a:latin typeface="Cambria Math" panose="02040503050406030204" pitchFamily="18" charset="0"/>
                    <a:cs typeface="Times New Roman" pitchFamily="18" charset="0"/>
                  </a:rPr>
                  <a:t>[〖</a:t>
                </a:r>
                <a:r>
                  <a:rPr lang="en-US" altLang="zh-CN" sz="1200" i="0">
                    <a:latin typeface="Cambria Math"/>
                    <a:cs typeface="Times New Roman" pitchFamily="18" charset="0"/>
                  </a:rPr>
                  <a:t>𝑋</a:t>
                </a:r>
                <a:r>
                  <a:rPr lang="en-US" altLang="zh-CN" sz="1200" i="0">
                    <a:latin typeface="Cambria Math" panose="02040503050406030204" pitchFamily="18" charset="0"/>
                    <a:cs typeface="Times New Roman" pitchFamily="18" charset="0"/>
                  </a:rPr>
                  <a:t>_</a:t>
                </a:r>
                <a:r>
                  <a:rPr lang="en-US" altLang="zh-CN" sz="1200" i="0">
                    <a:latin typeface="Cambria Math"/>
                    <a:cs typeface="Times New Roman" pitchFamily="18" charset="0"/>
                  </a:rPr>
                  <a:t>𝑖𝑗</a:t>
                </a:r>
                <a:r>
                  <a:rPr lang="en-US" altLang="zh-CN" sz="1200" i="0">
                    <a:latin typeface="Cambria Math" panose="02040503050406030204" pitchFamily="18" charset="0"/>
                    <a:cs typeface="Times New Roman" pitchFamily="18" charset="0"/>
                  </a:rPr>
                  <a:t>〗^</a:t>
                </a:r>
                <a:r>
                  <a:rPr lang="en-US" altLang="zh-CN" sz="1200" i="0">
                    <a:latin typeface="Cambria Math"/>
                    <a:cs typeface="Times New Roman" pitchFamily="18" charset="0"/>
                  </a:rPr>
                  <a:t>2</a:t>
                </a:r>
                <a:r>
                  <a:rPr lang="en-US" altLang="zh-CN" sz="1200" i="0">
                    <a:latin typeface="Cambria Math" panose="02040503050406030204" pitchFamily="18" charset="0"/>
                    <a:cs typeface="Times New Roman" pitchFamily="18" charset="0"/>
                  </a:rPr>
                  <a:t> ]</a:t>
                </a:r>
                <a:r>
                  <a:rPr lang="en-US" dirty="0"/>
                  <a:t> = </a:t>
                </a:r>
                <a:r>
                  <a:rPr lang="en-US" sz="1200" b="0" i="0">
                    <a:latin typeface="Cambria Math"/>
                  </a:rPr>
                  <a:t>1</a:t>
                </a:r>
                <a:r>
                  <a:rPr lang="en-US" sz="1200" b="0" i="0">
                    <a:latin typeface="Cambria Math" panose="02040503050406030204" pitchFamily="18" charset="0"/>
                  </a:rPr>
                  <a:t>/</a:t>
                </a:r>
                <a:r>
                  <a:rPr lang="en-US" sz="1200" b="0" i="0">
                    <a:latin typeface="Cambria Math"/>
                  </a:rPr>
                  <a:t>𝑛</a:t>
                </a:r>
                <a:r>
                  <a:rPr lang="en-US" dirty="0"/>
                  <a:t>(1</a:t>
                </a:r>
                <a:r>
                  <a:rPr lang="en-US" baseline="30000" dirty="0"/>
                  <a:t>2</a:t>
                </a:r>
                <a:r>
                  <a:rPr lang="en-US" dirty="0"/>
                  <a:t>)</a:t>
                </a:r>
                <a:r>
                  <a:rPr lang="zh-CN" altLang="en-US" dirty="0"/>
                  <a:t>： 就是  发生概率 </a:t>
                </a:r>
                <a:r>
                  <a:rPr lang="zh-CN" altLang="en-US" dirty="0">
                    <a:sym typeface="Symbol" panose="05050102010706020507" pitchFamily="18" charset="2"/>
                  </a:rPr>
                  <a:t></a:t>
                </a:r>
                <a:r>
                  <a:rPr lang="zh-CN" altLang="en-US" dirty="0"/>
                  <a:t> 相应函数值</a:t>
                </a:r>
                <a:endParaRPr lang="en-US" dirty="0"/>
              </a:p>
            </p:txBody>
          </p:sp>
        </mc:Fallback>
      </mc:AlternateContent>
      <p:sp>
        <p:nvSpPr>
          <p:cNvPr id="4" name="灯片编号占位符 3"/>
          <p:cNvSpPr>
            <a:spLocks noGrp="1"/>
          </p:cNvSpPr>
          <p:nvPr>
            <p:ph type="sldNum" sz="quarter" idx="5"/>
          </p:nvPr>
        </p:nvSpPr>
        <p:spPr/>
        <p:txBody>
          <a:bodyPr/>
          <a:lstStyle/>
          <a:p>
            <a:fld id="{8B506B48-D5BD-43D4-8162-7817950034B5}" type="slidenum">
              <a:rPr lang="en-US" smtClean="0"/>
              <a:t>31</a:t>
            </a:fld>
            <a:endParaRPr lang="en-US"/>
          </a:p>
        </p:txBody>
      </p:sp>
    </p:spTree>
    <p:extLst>
      <p:ext uri="{BB962C8B-B14F-4D97-AF65-F5344CB8AC3E}">
        <p14:creationId xmlns:p14="http://schemas.microsoft.com/office/powerpoint/2010/main" val="410606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圆圈中，比如</a:t>
            </a:r>
            <a:r>
              <a:rPr lang="en-US" altLang="zh-CN" dirty="0"/>
              <a:t>, 1:2</a:t>
            </a:r>
            <a:r>
              <a:rPr lang="zh-CN" altLang="en-US" dirty="0"/>
              <a:t>，指第一个元素与第二个元素比较</a:t>
            </a:r>
            <a:r>
              <a:rPr lang="en-US" altLang="zh-CN" dirty="0"/>
              <a:t>, </a:t>
            </a:r>
            <a:r>
              <a:rPr lang="zh-CN" altLang="en-US" dirty="0"/>
              <a:t>即，</a:t>
            </a:r>
            <a:r>
              <a:rPr lang="en-US" altLang="zh-CN" dirty="0"/>
              <a:t>1</a:t>
            </a:r>
            <a:r>
              <a:rPr lang="zh-CN" altLang="en-US" dirty="0"/>
              <a:t>、</a:t>
            </a:r>
            <a:r>
              <a:rPr lang="en-US" altLang="zh-CN" dirty="0"/>
              <a:t>2</a:t>
            </a:r>
            <a:r>
              <a:rPr lang="zh-CN" altLang="en-US" dirty="0"/>
              <a:t>都代表数组下标</a:t>
            </a:r>
            <a:endParaRPr lang="en-US" dirty="0"/>
          </a:p>
          <a:p>
            <a:r>
              <a:rPr lang="zh-CN" altLang="en-US" dirty="0"/>
              <a:t>左子树是</a:t>
            </a:r>
            <a:r>
              <a:rPr lang="en-US" altLang="zh-CN" dirty="0"/>
              <a:t>a1&lt;=a2</a:t>
            </a:r>
            <a:r>
              <a:rPr lang="zh-CN" altLang="en-US" dirty="0"/>
              <a:t>的情况，因此</a:t>
            </a:r>
            <a:r>
              <a:rPr lang="en-US" altLang="zh-CN" dirty="0"/>
              <a:t>, </a:t>
            </a:r>
            <a:r>
              <a:rPr lang="zh-CN" altLang="en-US" dirty="0"/>
              <a:t>左子树中，一定是</a:t>
            </a:r>
            <a:r>
              <a:rPr lang="en-US" altLang="zh-CN" dirty="0"/>
              <a:t>a1</a:t>
            </a:r>
            <a:r>
              <a:rPr lang="zh-CN" altLang="en-US" dirty="0"/>
              <a:t>在前、</a:t>
            </a:r>
            <a:r>
              <a:rPr lang="en-US" altLang="zh-CN" dirty="0"/>
              <a:t>a2</a:t>
            </a:r>
            <a:r>
              <a:rPr lang="zh-CN" altLang="en-US" dirty="0"/>
              <a:t>在后，剩下的，就看把</a:t>
            </a:r>
            <a:r>
              <a:rPr lang="en-US" altLang="zh-CN" dirty="0"/>
              <a:t>a3</a:t>
            </a:r>
            <a:r>
              <a:rPr lang="zh-CN" altLang="en-US" dirty="0"/>
              <a:t>放哪了</a:t>
            </a:r>
            <a:r>
              <a:rPr lang="en-US" altLang="zh-CN" dirty="0"/>
              <a:t>….</a:t>
            </a:r>
            <a:endParaRPr lang="en-US" dirty="0"/>
          </a:p>
          <a:p>
            <a:r>
              <a:rPr lang="zh-CN" altLang="en-US" dirty="0"/>
              <a:t>这棵（决策）树中，左分支都是“</a:t>
            </a:r>
            <a:r>
              <a:rPr lang="zh-CN" altLang="en-US" dirty="0">
                <a:sym typeface="Symbol" panose="05050102010706020507" pitchFamily="18" charset="2"/>
              </a:rPr>
              <a:t></a:t>
            </a:r>
            <a:r>
              <a:rPr lang="zh-CN" altLang="en-US" dirty="0"/>
              <a:t>”</a:t>
            </a:r>
            <a:r>
              <a:rPr lang="zh-CN" altLang="en-US" dirty="0">
                <a:sym typeface="Symbol" panose="05050102010706020507" pitchFamily="18" charset="2"/>
              </a:rPr>
              <a:t>成立的情况，右分支都是“</a:t>
            </a:r>
            <a:r>
              <a:rPr lang="en-US" altLang="zh-CN" dirty="0">
                <a:sym typeface="Symbol" panose="05050102010706020507" pitchFamily="18" charset="2"/>
              </a:rPr>
              <a:t>&gt;</a:t>
            </a:r>
            <a:r>
              <a:rPr lang="zh-CN" altLang="en-US" dirty="0">
                <a:sym typeface="Symbol" panose="05050102010706020507" pitchFamily="18" charset="2"/>
              </a:rPr>
              <a:t>”成立的情况</a:t>
            </a:r>
            <a:endParaRPr lang="en-US" altLang="zh-CN" dirty="0">
              <a:sym typeface="Symbol" panose="05050102010706020507" pitchFamily="18" charset="2"/>
            </a:endParaRPr>
          </a:p>
        </p:txBody>
      </p:sp>
      <p:sp>
        <p:nvSpPr>
          <p:cNvPr id="4" name="灯片编号占位符 3"/>
          <p:cNvSpPr>
            <a:spLocks noGrp="1"/>
          </p:cNvSpPr>
          <p:nvPr>
            <p:ph type="sldNum" sz="quarter" idx="5"/>
          </p:nvPr>
        </p:nvSpPr>
        <p:spPr/>
        <p:txBody>
          <a:bodyPr/>
          <a:lstStyle/>
          <a:p>
            <a:fld id="{8B506B48-D5BD-43D4-8162-7817950034B5}" type="slidenum">
              <a:rPr lang="en-US" smtClean="0"/>
              <a:t>4</a:t>
            </a:fld>
            <a:endParaRPr lang="en-US"/>
          </a:p>
        </p:txBody>
      </p:sp>
    </p:spTree>
    <p:extLst>
      <p:ext uri="{BB962C8B-B14F-4D97-AF65-F5344CB8AC3E}">
        <p14:creationId xmlns:p14="http://schemas.microsoft.com/office/powerpoint/2010/main" val="2322052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dirty="0" err="1">
                <a:latin typeface="Times New Roman" pitchFamily="18" charset="0"/>
                <a:cs typeface="Times New Roman" pitchFamily="18" charset="0"/>
              </a:rPr>
              <a:t>lg</a:t>
            </a:r>
            <a:r>
              <a:rPr lang="en-US" sz="1200" i="1" dirty="0" err="1">
                <a:latin typeface="Times New Roman" pitchFamily="18" charset="0"/>
                <a:cs typeface="Times New Roman" pitchFamily="18" charset="0"/>
              </a:rPr>
              <a:t>n</a:t>
            </a:r>
            <a:r>
              <a:rPr lang="en-US" sz="1200" dirty="0"/>
              <a:t>! </a:t>
            </a:r>
            <a:r>
              <a:rPr lang="en-US" sz="1200" dirty="0">
                <a:latin typeface="Times New Roman" panose="02020603050405020304" pitchFamily="18" charset="0"/>
                <a:cs typeface="Times New Roman" panose="02020603050405020304" pitchFamily="18" charset="0"/>
                <a:sym typeface="Symbol" panose="05050102010706020507" pitchFamily="18" charset="2"/>
              </a:rPr>
              <a:t> </a:t>
            </a:r>
            <a:r>
              <a:rPr lang="en-US" sz="1200" i="1" dirty="0" err="1">
                <a:latin typeface="Times New Roman" panose="02020603050405020304" pitchFamily="18" charset="0"/>
                <a:cs typeface="Times New Roman" panose="02020603050405020304" pitchFamily="18" charset="0"/>
                <a:sym typeface="Symbol" panose="05050102010706020507" pitchFamily="18" charset="2"/>
              </a:rPr>
              <a:t>n</a:t>
            </a:r>
            <a:r>
              <a:rPr lang="en-US" sz="1200" dirty="0" err="1">
                <a:latin typeface="Times New Roman" panose="02020603050405020304" pitchFamily="18" charset="0"/>
                <a:cs typeface="Times New Roman" panose="02020603050405020304" pitchFamily="18" charset="0"/>
                <a:sym typeface="Symbol" panose="05050102010706020507" pitchFamily="18" charset="2"/>
              </a:rPr>
              <a:t>lg</a:t>
            </a:r>
            <a:r>
              <a:rPr lang="en-US" sz="1200" i="1" dirty="0" err="1">
                <a:latin typeface="Times New Roman" panose="02020603050405020304" pitchFamily="18" charset="0"/>
                <a:cs typeface="Times New Roman" panose="02020603050405020304" pitchFamily="18" charset="0"/>
                <a:sym typeface="Symbol" panose="05050102010706020507" pitchFamily="18" charset="2"/>
              </a:rPr>
              <a:t>n</a:t>
            </a:r>
            <a:r>
              <a:rPr lang="zh-CN" altLang="en-US" sz="1200" i="0" dirty="0">
                <a:latin typeface="Times New Roman" panose="02020603050405020304" pitchFamily="18" charset="0"/>
                <a:cs typeface="Times New Roman" panose="02020603050405020304" pitchFamily="18" charset="0"/>
                <a:sym typeface="Symbol" panose="05050102010706020507" pitchFamily="18" charset="2"/>
              </a:rPr>
              <a:t>的成立，见</a:t>
            </a:r>
            <a:r>
              <a:rPr lang="en-US" altLang="zh-CN" sz="1200" i="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200" i="0" dirty="0">
                <a:latin typeface="Times New Roman" panose="02020603050405020304" pitchFamily="18" charset="0"/>
                <a:cs typeface="Times New Roman" panose="02020603050405020304" pitchFamily="18" charset="0"/>
                <a:sym typeface="Symbol" panose="05050102010706020507" pitchFamily="18" charset="2"/>
              </a:rPr>
              <a:t>算法导论</a:t>
            </a:r>
            <a:r>
              <a:rPr lang="en-US" altLang="zh-CN" sz="1200" i="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200" i="0" dirty="0">
                <a:latin typeface="Times New Roman" panose="02020603050405020304" pitchFamily="18" charset="0"/>
                <a:cs typeface="Times New Roman" panose="02020603050405020304" pitchFamily="18" charset="0"/>
                <a:sym typeface="Symbol" panose="05050102010706020507" pitchFamily="18" charset="2"/>
              </a:rPr>
              <a:t>公式（</a:t>
            </a:r>
            <a:r>
              <a:rPr lang="en-US" altLang="zh-CN" sz="1200" i="0" dirty="0">
                <a:latin typeface="Times New Roman" panose="02020603050405020304" pitchFamily="18" charset="0"/>
                <a:cs typeface="Times New Roman" panose="02020603050405020304" pitchFamily="18" charset="0"/>
                <a:sym typeface="Symbol" panose="05050102010706020507" pitchFamily="18" charset="2"/>
              </a:rPr>
              <a:t>3.19</a:t>
            </a:r>
            <a:r>
              <a:rPr lang="zh-CN" altLang="en-US" sz="1200" i="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200" i="0" dirty="0">
              <a:latin typeface="Times New Roman" panose="02020603050405020304" pitchFamily="18" charset="0"/>
              <a:cs typeface="Times New Roman" panose="02020603050405020304" pitchFamily="18" charset="0"/>
              <a:sym typeface="Symbol" panose="05050102010706020507" pitchFamily="18" charset="2"/>
            </a:endParaRPr>
          </a:p>
          <a:p>
            <a:endParaRPr lang="en-US" i="0" dirty="0"/>
          </a:p>
          <a:p>
            <a:r>
              <a:rPr lang="zh-CN" altLang="en-US" i="0" dirty="0"/>
              <a:t>需要注意的是，</a:t>
            </a:r>
            <a:r>
              <a:rPr lang="en-US" sz="1200" dirty="0">
                <a:latin typeface="Times New Roman" pitchFamily="18" charset="0"/>
                <a:cs typeface="Times New Roman" pitchFamily="18" charset="0"/>
              </a:rPr>
              <a:t>lg(</a:t>
            </a:r>
            <a:r>
              <a:rPr lang="en-US" sz="1200" i="1" dirty="0">
                <a:latin typeface="Times New Roman" pitchFamily="18" charset="0"/>
                <a:cs typeface="Times New Roman" pitchFamily="18" charset="0"/>
              </a:rPr>
              <a:t>n</a:t>
            </a:r>
            <a:r>
              <a:rPr lang="en-US" sz="1200" dirty="0"/>
              <a:t>!) </a:t>
            </a:r>
            <a:r>
              <a:rPr lang="zh-CN" altLang="en-US" sz="1200" dirty="0"/>
              <a:t>是最坏情况下所需的最少比较次数</a:t>
            </a:r>
            <a:r>
              <a:rPr lang="en-US" altLang="zh-CN" sz="1200" dirty="0"/>
              <a:t>——</a:t>
            </a:r>
            <a:r>
              <a:rPr lang="zh-CN" altLang="en-US" sz="1200" dirty="0"/>
              <a:t>如果数组中很多数相同，比如只有</a:t>
            </a:r>
            <a:r>
              <a:rPr lang="en-US" altLang="zh-CN" sz="1200" dirty="0"/>
              <a:t>0</a:t>
            </a:r>
            <a:r>
              <a:rPr lang="zh-CN" altLang="en-US" sz="1200" dirty="0"/>
              <a:t>和</a:t>
            </a:r>
            <a:r>
              <a:rPr lang="en-US" altLang="zh-CN" sz="1200" dirty="0"/>
              <a:t>1</a:t>
            </a:r>
            <a:r>
              <a:rPr lang="zh-CN" altLang="en-US" sz="1200" dirty="0"/>
              <a:t>，那么</a:t>
            </a:r>
            <a:r>
              <a:rPr lang="en-US" sz="1200" dirty="0">
                <a:latin typeface="Times New Roman" pitchFamily="18" charset="0"/>
                <a:cs typeface="Times New Roman" pitchFamily="18" charset="0"/>
              </a:rPr>
              <a:t>lg(</a:t>
            </a:r>
            <a:r>
              <a:rPr lang="en-US" sz="1200" i="1" dirty="0">
                <a:latin typeface="Times New Roman" pitchFamily="18" charset="0"/>
                <a:cs typeface="Times New Roman" pitchFamily="18" charset="0"/>
              </a:rPr>
              <a:t>n</a:t>
            </a:r>
            <a:r>
              <a:rPr lang="en-US" sz="1200" dirty="0"/>
              <a:t>!) </a:t>
            </a:r>
            <a:r>
              <a:rPr lang="zh-CN" altLang="en-US" sz="1200" dirty="0"/>
              <a:t>就不再是下界</a:t>
            </a:r>
            <a:r>
              <a:rPr lang="en-US" altLang="zh-CN" sz="1200" dirty="0"/>
              <a:t>…</a:t>
            </a:r>
            <a:r>
              <a:rPr lang="zh-CN" altLang="en-US" sz="1200" dirty="0"/>
              <a:t>但我们这里关注的是最坏情况，因而可以假定</a:t>
            </a:r>
            <a:r>
              <a:rPr lang="en-US" altLang="zh-CN" sz="1200" dirty="0"/>
              <a:t>n</a:t>
            </a:r>
            <a:r>
              <a:rPr lang="zh-CN" altLang="en-US" sz="1200" dirty="0"/>
              <a:t>个数各不相同。</a:t>
            </a:r>
            <a:endParaRPr lang="en-US" i="0" dirty="0"/>
          </a:p>
        </p:txBody>
      </p:sp>
      <p:sp>
        <p:nvSpPr>
          <p:cNvPr id="4" name="灯片编号占位符 3"/>
          <p:cNvSpPr>
            <a:spLocks noGrp="1"/>
          </p:cNvSpPr>
          <p:nvPr>
            <p:ph type="sldNum" sz="quarter" idx="5"/>
          </p:nvPr>
        </p:nvSpPr>
        <p:spPr/>
        <p:txBody>
          <a:bodyPr/>
          <a:lstStyle/>
          <a:p>
            <a:fld id="{8B506B48-D5BD-43D4-8162-7817950034B5}" type="slidenum">
              <a:rPr lang="en-US" smtClean="0"/>
              <a:t>5</a:t>
            </a:fld>
            <a:endParaRPr lang="en-US"/>
          </a:p>
        </p:txBody>
      </p:sp>
    </p:spTree>
    <p:extLst>
      <p:ext uri="{BB962C8B-B14F-4D97-AF65-F5344CB8AC3E}">
        <p14:creationId xmlns:p14="http://schemas.microsoft.com/office/powerpoint/2010/main" val="39822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上页分析的是比较排序在最坏情况下的下界，这页开始分析其平均情况下的下界</a:t>
            </a:r>
            <a:r>
              <a:rPr lang="en-US" altLang="zh-CN" dirty="0"/>
              <a:t>…</a:t>
            </a:r>
            <a:r>
              <a:rPr lang="zh-CN" altLang="en-US" dirty="0"/>
              <a:t>会不会好点呢？</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6</a:t>
            </a:fld>
            <a:endParaRPr lang="en-US"/>
          </a:p>
        </p:txBody>
      </p:sp>
    </p:spTree>
    <p:extLst>
      <p:ext uri="{BB962C8B-B14F-4D97-AF65-F5344CB8AC3E}">
        <p14:creationId xmlns:p14="http://schemas.microsoft.com/office/powerpoint/2010/main" val="2310841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0033CC"/>
                </a:solidFill>
                <a:latin typeface="华文细黑" panose="02010600040101010101" pitchFamily="2" charset="-122"/>
                <a:ea typeface="华文细黑" panose="02010600040101010101" pitchFamily="2" charset="-122"/>
                <a:cs typeface="+mj-cs"/>
              </a:rPr>
              <a:t>具有最小外路径总长</a:t>
            </a:r>
            <a:r>
              <a:rPr lang="zh-CN" altLang="en-US" sz="1200" dirty="0">
                <a:latin typeface="Times New Roman" pitchFamily="18" charset="0"/>
                <a:ea typeface="SimSun" pitchFamily="2" charset="-122"/>
                <a:cs typeface="Times New Roman" pitchFamily="18" charset="0"/>
              </a:rPr>
              <a:t>的二叉树，就是在所有拥有相同数量叶结点的二叉树中</a:t>
            </a:r>
            <a:r>
              <a:rPr lang="en-US" altLang="zh-CN" sz="1200" dirty="0">
                <a:latin typeface="Times New Roman" pitchFamily="18" charset="0"/>
                <a:ea typeface="SimSun" pitchFamily="2" charset="-122"/>
                <a:cs typeface="Times New Roman" pitchFamily="18" charset="0"/>
              </a:rPr>
              <a:t>, </a:t>
            </a:r>
            <a:r>
              <a:rPr lang="zh-CN" altLang="en-US" sz="1200" dirty="0">
                <a:latin typeface="Times New Roman" pitchFamily="18" charset="0"/>
                <a:ea typeface="SimSun" pitchFamily="2" charset="-122"/>
                <a:cs typeface="Times New Roman" pitchFamily="18" charset="0"/>
              </a:rPr>
              <a:t>具有</a:t>
            </a:r>
            <a:r>
              <a:rPr lang="zh-CN" altLang="en-US" sz="1200" dirty="0">
                <a:solidFill>
                  <a:srgbClr val="0033CC"/>
                </a:solidFill>
                <a:latin typeface="华文细黑" panose="02010600040101010101" pitchFamily="2" charset="-122"/>
                <a:ea typeface="华文细黑" panose="02010600040101010101" pitchFamily="2" charset="-122"/>
                <a:cs typeface="+mj-cs"/>
              </a:rPr>
              <a:t>最小外路径总长</a:t>
            </a:r>
            <a:r>
              <a:rPr lang="zh-CN" altLang="en-US" sz="1200" dirty="0">
                <a:latin typeface="Times New Roman" pitchFamily="18" charset="0"/>
                <a:ea typeface="SimSun" pitchFamily="2" charset="-122"/>
                <a:cs typeface="Times New Roman" pitchFamily="18" charset="0"/>
              </a:rPr>
              <a:t>的那棵二叉树</a:t>
            </a:r>
            <a:r>
              <a:rPr lang="en-US" altLang="zh-CN" sz="1200" dirty="0">
                <a:latin typeface="Times New Roman" pitchFamily="18" charset="0"/>
                <a:ea typeface="SimSun" pitchFamily="2" charset="-122"/>
                <a:cs typeface="Times New Roman" pitchFamily="18" charset="0"/>
              </a:rPr>
              <a:t>.</a:t>
            </a:r>
          </a:p>
          <a:p>
            <a:r>
              <a:rPr lang="zh-CN" altLang="en-US" dirty="0"/>
              <a:t>具有</a:t>
            </a:r>
            <a:r>
              <a:rPr lang="zh-CN" altLang="en-US" sz="1200" dirty="0">
                <a:solidFill>
                  <a:srgbClr val="0033CC"/>
                </a:solidFill>
                <a:latin typeface="华文细黑" panose="02010600040101010101" pitchFamily="2" charset="-122"/>
                <a:ea typeface="华文细黑" panose="02010600040101010101" pitchFamily="2" charset="-122"/>
                <a:cs typeface="+mj-cs"/>
              </a:rPr>
              <a:t>最小全路径总长</a:t>
            </a:r>
            <a:r>
              <a:rPr lang="zh-CN" altLang="en-US" sz="1200" dirty="0">
                <a:latin typeface="Times New Roman" pitchFamily="18" charset="0"/>
                <a:ea typeface="SimSun" pitchFamily="2" charset="-122"/>
                <a:cs typeface="Times New Roman" pitchFamily="18" charset="0"/>
              </a:rPr>
              <a:t>的二叉树</a:t>
            </a:r>
            <a:endParaRPr lang="en-US" altLang="zh-CN" sz="1200" dirty="0">
              <a:latin typeface="Times New Roman" pitchFamily="18" charset="0"/>
              <a:ea typeface="SimSun" pitchFamily="2" charset="-122"/>
              <a:cs typeface="Times New Roman" pitchFamily="18" charset="0"/>
            </a:endParaRPr>
          </a:p>
          <a:p>
            <a:endParaRPr lang="en-US" sz="1200" dirty="0">
              <a:latin typeface="Times New Roman" pitchFamily="18" charset="0"/>
              <a:ea typeface="SimSun" pitchFamily="2" charset="-122"/>
              <a:cs typeface="Times New Roman" pitchFamily="18" charset="0"/>
            </a:endParaRPr>
          </a:p>
          <a:p>
            <a:r>
              <a:rPr lang="en-US" sz="1200" i="1" dirty="0">
                <a:latin typeface="Times New Roman" pitchFamily="18" charset="0"/>
                <a:ea typeface="SimSun" pitchFamily="2" charset="-122"/>
                <a:cs typeface="Times New Roman" pitchFamily="18" charset="0"/>
              </a:rPr>
              <a:t>Min-EPL</a:t>
            </a:r>
            <a:r>
              <a:rPr lang="en-US" sz="1200" dirty="0">
                <a:latin typeface="Times New Roman" pitchFamily="18" charset="0"/>
                <a:ea typeface="SimSun" pitchFamily="2" charset="-122"/>
                <a:cs typeface="Times New Roman" pitchFamily="18" charset="0"/>
              </a:rPr>
              <a:t>(</a:t>
            </a:r>
            <a:r>
              <a:rPr lang="en-US" sz="1200" i="1" dirty="0">
                <a:latin typeface="Times New Roman" pitchFamily="18" charset="0"/>
                <a:ea typeface="SimSun" pitchFamily="2" charset="-122"/>
                <a:cs typeface="Times New Roman" pitchFamily="18" charset="0"/>
              </a:rPr>
              <a:t>T</a:t>
            </a:r>
            <a:r>
              <a:rPr lang="en-US" sz="1200" dirty="0">
                <a:latin typeface="Times New Roman" pitchFamily="18" charset="0"/>
                <a:ea typeface="SimSun" pitchFamily="2" charset="-122"/>
                <a:cs typeface="Times New Roman" pitchFamily="18" charset="0"/>
              </a:rPr>
              <a:t>)</a:t>
            </a:r>
            <a:r>
              <a:rPr lang="zh-CN" altLang="en-US" sz="1200" dirty="0">
                <a:latin typeface="Times New Roman" pitchFamily="18" charset="0"/>
                <a:ea typeface="SimSun" pitchFamily="2" charset="-122"/>
                <a:cs typeface="Times New Roman" pitchFamily="18" charset="0"/>
              </a:rPr>
              <a:t>指最小外路径总长</a:t>
            </a:r>
            <a:r>
              <a:rPr lang="en-US" altLang="zh-CN" sz="1200" dirty="0">
                <a:latin typeface="Times New Roman" pitchFamily="18" charset="0"/>
                <a:ea typeface="SimSun" pitchFamily="2" charset="-122"/>
                <a:cs typeface="Times New Roman" pitchFamily="18" charset="0"/>
              </a:rPr>
              <a:t>..</a:t>
            </a:r>
            <a:endParaRPr lang="en-US" sz="1200" dirty="0">
              <a:latin typeface="Times New Roman" pitchFamily="18" charset="0"/>
              <a:ea typeface="SimSun" pitchFamily="2" charset="-122"/>
              <a:cs typeface="Times New Roman" pitchFamily="18" charset="0"/>
            </a:endParaRPr>
          </a:p>
          <a:p>
            <a:r>
              <a:rPr lang="en-US" sz="1200" i="1" dirty="0">
                <a:latin typeface="Times New Roman" pitchFamily="18" charset="0"/>
                <a:ea typeface="SimSun" pitchFamily="2" charset="-122"/>
                <a:cs typeface="Times New Roman" pitchFamily="18" charset="0"/>
              </a:rPr>
              <a:t>Min-EPL</a:t>
            </a:r>
            <a:r>
              <a:rPr lang="en-US" sz="1200" dirty="0">
                <a:latin typeface="Times New Roman" pitchFamily="18" charset="0"/>
                <a:ea typeface="SimSun" pitchFamily="2" charset="-122"/>
                <a:cs typeface="Times New Roman" pitchFamily="18" charset="0"/>
              </a:rPr>
              <a:t>(</a:t>
            </a:r>
            <a:r>
              <a:rPr lang="en-US" sz="1200" i="1" dirty="0">
                <a:latin typeface="Times New Roman" pitchFamily="18" charset="0"/>
                <a:ea typeface="SimSun" pitchFamily="2" charset="-122"/>
                <a:cs typeface="Times New Roman" pitchFamily="18" charset="0"/>
              </a:rPr>
              <a:t>T</a:t>
            </a:r>
            <a:r>
              <a:rPr lang="en-US" sz="1200" dirty="0">
                <a:latin typeface="Times New Roman" pitchFamily="18" charset="0"/>
                <a:ea typeface="SimSun" pitchFamily="2" charset="-122"/>
                <a:cs typeface="Times New Roman" pitchFamily="18" charset="0"/>
              </a:rPr>
              <a:t>) = </a:t>
            </a:r>
            <a:r>
              <a:rPr lang="en-US" sz="1200" dirty="0">
                <a:latin typeface="Times New Roman" pitchFamily="18" charset="0"/>
                <a:ea typeface="SimSun" pitchFamily="2" charset="-122"/>
                <a:cs typeface="Times New Roman" pitchFamily="18" charset="0"/>
                <a:sym typeface="Symbol"/>
              </a:rPr>
              <a:t>(</a:t>
            </a:r>
            <a:r>
              <a:rPr lang="en-US" sz="1200" i="1" dirty="0" err="1">
                <a:latin typeface="Times New Roman" pitchFamily="18" charset="0"/>
                <a:ea typeface="SimSun" pitchFamily="2" charset="-122"/>
                <a:cs typeface="Times New Roman" pitchFamily="18" charset="0"/>
                <a:sym typeface="Symbol"/>
              </a:rPr>
              <a:t>n</a:t>
            </a:r>
            <a:r>
              <a:rPr lang="en-US" sz="1200" dirty="0" err="1">
                <a:latin typeface="Times New Roman" pitchFamily="18" charset="0"/>
                <a:ea typeface="SimSun" pitchFamily="2" charset="-122"/>
                <a:cs typeface="Times New Roman" pitchFamily="18" charset="0"/>
                <a:sym typeface="Symbol"/>
              </a:rPr>
              <a:t>lg</a:t>
            </a:r>
            <a:r>
              <a:rPr lang="en-US" sz="1200" i="1" dirty="0" err="1">
                <a:latin typeface="Times New Roman" pitchFamily="18" charset="0"/>
                <a:ea typeface="SimSun" pitchFamily="2" charset="-122"/>
                <a:cs typeface="Times New Roman" pitchFamily="18" charset="0"/>
                <a:sym typeface="Symbol"/>
              </a:rPr>
              <a:t>n</a:t>
            </a:r>
            <a:r>
              <a:rPr lang="en-US" sz="1200" dirty="0">
                <a:latin typeface="Times New Roman" pitchFamily="18" charset="0"/>
                <a:ea typeface="SimSun" pitchFamily="2" charset="-122"/>
                <a:cs typeface="Times New Roman" pitchFamily="18" charset="0"/>
                <a:sym typeface="Symbol"/>
              </a:rPr>
              <a:t>)…</a:t>
            </a:r>
            <a:r>
              <a:rPr lang="zh-CN" altLang="en-US" sz="1200" dirty="0">
                <a:latin typeface="Times New Roman" pitchFamily="18" charset="0"/>
                <a:ea typeface="SimSun" pitchFamily="2" charset="-122"/>
                <a:cs typeface="Times New Roman" pitchFamily="18" charset="0"/>
                <a:sym typeface="Symbol"/>
              </a:rPr>
              <a:t>对应：平均意义上，比较排序的下界</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7</a:t>
            </a:fld>
            <a:endParaRPr lang="en-US"/>
          </a:p>
        </p:txBody>
      </p:sp>
    </p:spTree>
    <p:extLst>
      <p:ext uri="{BB962C8B-B14F-4D97-AF65-F5344CB8AC3E}">
        <p14:creationId xmlns:p14="http://schemas.microsoft.com/office/powerpoint/2010/main" val="756265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引理</a:t>
            </a:r>
            <a:r>
              <a:rPr lang="en-US" altLang="zh-CN" dirty="0"/>
              <a:t>4.5</a:t>
            </a:r>
            <a:r>
              <a:rPr lang="zh-CN" altLang="en-US" dirty="0"/>
              <a:t>是因为树的高度再矮的话，塞不下那么多节点</a:t>
            </a:r>
            <a:r>
              <a:rPr lang="en-US" altLang="zh-CN" dirty="0"/>
              <a:t>.</a:t>
            </a:r>
          </a:p>
          <a:p>
            <a:r>
              <a:rPr lang="zh-CN" altLang="en-US" dirty="0"/>
              <a:t>定理</a:t>
            </a:r>
            <a:r>
              <a:rPr lang="en-US" altLang="zh-CN" dirty="0"/>
              <a:t>4.6</a:t>
            </a:r>
            <a:r>
              <a:rPr lang="zh-CN" altLang="en-US" dirty="0"/>
              <a:t>是说，要想得到一个排序结果，平均意义上，至少要</a:t>
            </a:r>
            <a:r>
              <a:rPr lang="en-US" sz="1200" dirty="0" err="1">
                <a:latin typeface="Times New Roman" pitchFamily="18" charset="0"/>
                <a:cs typeface="Times New Roman" pitchFamily="18" charset="0"/>
              </a:rPr>
              <a:t>lg</a:t>
            </a:r>
            <a:r>
              <a:rPr lang="en-US" sz="1200" i="1" dirty="0" err="1">
                <a:latin typeface="Times New Roman" pitchFamily="18" charset="0"/>
                <a:cs typeface="Times New Roman" pitchFamily="18" charset="0"/>
              </a:rPr>
              <a:t>n</a:t>
            </a:r>
            <a:r>
              <a:rPr lang="en-US" sz="12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次比较</a:t>
            </a:r>
            <a:endParaRPr lang="en-US" altLang="zh-CN" sz="1200" dirty="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p>
            <a:r>
              <a:rPr lang="zh-CN" altLang="en-US" sz="1200" dirty="0">
                <a:latin typeface="Times New Roman" pitchFamily="18" charset="0"/>
                <a:cs typeface="Times New Roman" pitchFamily="18" charset="0"/>
              </a:rPr>
              <a:t>注：</a:t>
            </a:r>
            <a:r>
              <a:rPr lang="en-US" sz="1200" dirty="0">
                <a:latin typeface="Times New Roman" pitchFamily="18" charset="0"/>
                <a:cs typeface="Times New Roman" pitchFamily="18" charset="0"/>
                <a:sym typeface="Symbol"/>
              </a:rPr>
              <a:t></a:t>
            </a:r>
            <a:r>
              <a:rPr lang="en-US" sz="1200" dirty="0" err="1">
                <a:latin typeface="Times New Roman" pitchFamily="18" charset="0"/>
                <a:cs typeface="Times New Roman" pitchFamily="18" charset="0"/>
              </a:rPr>
              <a:t>lg</a:t>
            </a:r>
            <a:r>
              <a:rPr lang="en-US" sz="1200" i="1" dirty="0" err="1">
                <a:latin typeface="Times New Roman" pitchFamily="18" charset="0"/>
                <a:cs typeface="Times New Roman" pitchFamily="18" charset="0"/>
              </a:rPr>
              <a:t>l</a:t>
            </a:r>
            <a:r>
              <a:rPr lang="en-US" sz="1200" dirty="0">
                <a:latin typeface="Times New Roman" pitchFamily="18" charset="0"/>
                <a:cs typeface="Times New Roman" pitchFamily="18" charset="0"/>
                <a:sym typeface="Symbol"/>
              </a:rPr>
              <a:t></a:t>
            </a:r>
            <a:r>
              <a:rPr lang="en-US" sz="1200" dirty="0">
                <a:latin typeface="Times New Roman" pitchFamily="18" charset="0"/>
                <a:cs typeface="Times New Roman" pitchFamily="18" charset="0"/>
              </a:rPr>
              <a:t> </a:t>
            </a:r>
            <a:r>
              <a:rPr lang="en-US" sz="1200" dirty="0">
                <a:latin typeface="Times New Roman" pitchFamily="18" charset="0"/>
                <a:cs typeface="Times New Roman" pitchFamily="18" charset="0"/>
                <a:sym typeface="Symbol"/>
              </a:rPr>
              <a:t></a:t>
            </a:r>
            <a:r>
              <a:rPr lang="en-US" sz="1200" dirty="0">
                <a:latin typeface="Times New Roman" pitchFamily="18" charset="0"/>
                <a:cs typeface="Times New Roman" pitchFamily="18" charset="0"/>
              </a:rPr>
              <a:t>1 &gt;</a:t>
            </a:r>
            <a:r>
              <a:rPr lang="en-US" altLang="zh-CN" sz="1200" dirty="0">
                <a:latin typeface="Times New Roman" pitchFamily="18" charset="0"/>
                <a:cs typeface="Times New Roman" pitchFamily="18" charset="0"/>
              </a:rPr>
              <a:t>= </a:t>
            </a:r>
            <a:r>
              <a:rPr lang="en-US" sz="1200" dirty="0">
                <a:latin typeface="Times New Roman" pitchFamily="18" charset="0"/>
                <a:cs typeface="Times New Roman" pitchFamily="18" charset="0"/>
                <a:sym typeface="Symbol"/>
              </a:rPr>
              <a:t></a:t>
            </a:r>
            <a:r>
              <a:rPr lang="en-US" sz="1200" dirty="0" err="1">
                <a:latin typeface="Times New Roman" pitchFamily="18" charset="0"/>
                <a:cs typeface="Times New Roman" pitchFamily="18" charset="0"/>
              </a:rPr>
              <a:t>lg</a:t>
            </a:r>
            <a:r>
              <a:rPr lang="en-US" sz="1200" i="1" dirty="0" err="1">
                <a:latin typeface="Times New Roman" pitchFamily="18" charset="0"/>
                <a:cs typeface="Times New Roman" pitchFamily="18" charset="0"/>
              </a:rPr>
              <a:t>n</a:t>
            </a:r>
            <a:r>
              <a:rPr lang="en-US" sz="1200" dirty="0">
                <a:latin typeface="Times New Roman" pitchFamily="18" charset="0"/>
                <a:cs typeface="Times New Roman" pitchFamily="18" charset="0"/>
              </a:rPr>
              <a:t>!</a:t>
            </a:r>
            <a:r>
              <a:rPr lang="en-US" sz="1200" dirty="0">
                <a:latin typeface="Times New Roman" pitchFamily="18" charset="0"/>
                <a:cs typeface="Times New Roman" pitchFamily="18" charset="0"/>
                <a:sym typeface="Symbol"/>
              </a:rPr>
              <a:t> </a:t>
            </a:r>
            <a:r>
              <a:rPr lang="en-US" sz="1200" dirty="0">
                <a:latin typeface="Times New Roman" pitchFamily="18" charset="0"/>
                <a:cs typeface="Times New Roman" pitchFamily="18" charset="0"/>
              </a:rPr>
              <a:t>-1 &gt;= </a:t>
            </a:r>
            <a:r>
              <a:rPr lang="en-US" altLang="zh-CN"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lg</a:t>
            </a:r>
            <a:r>
              <a:rPr lang="en-US" sz="1200" i="1" dirty="0" err="1">
                <a:latin typeface="Times New Roman" pitchFamily="18" charset="0"/>
                <a:cs typeface="Times New Roman" pitchFamily="18" charset="0"/>
              </a:rPr>
              <a:t>n</a:t>
            </a:r>
            <a:r>
              <a:rPr lang="en-US" sz="1200" dirty="0">
                <a:latin typeface="Times New Roman" pitchFamily="18" charset="0"/>
                <a:cs typeface="Times New Roman" pitchFamily="18" charset="0"/>
              </a:rPr>
              <a:t>!</a:t>
            </a:r>
            <a:r>
              <a:rPr lang="en-US" sz="1200" dirty="0">
                <a:latin typeface="Times New Roman" pitchFamily="18" charset="0"/>
                <a:cs typeface="Times New Roman" pitchFamily="18" charset="0"/>
                <a:sym typeface="Symbol"/>
              </a:rPr>
              <a:t> </a:t>
            </a:r>
            <a:r>
              <a:rPr lang="en-US" sz="1200" dirty="0">
                <a:latin typeface="Times New Roman" pitchFamily="18" charset="0"/>
                <a:cs typeface="Times New Roman" pitchFamily="18" charset="0"/>
              </a:rPr>
              <a:t>-1</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8</a:t>
            </a:fld>
            <a:endParaRPr lang="en-US"/>
          </a:p>
        </p:txBody>
      </p:sp>
    </p:spTree>
    <p:extLst>
      <p:ext uri="{BB962C8B-B14F-4D97-AF65-F5344CB8AC3E}">
        <p14:creationId xmlns:p14="http://schemas.microsoft.com/office/powerpoint/2010/main" val="1571454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讨论的是最大堆</a:t>
            </a:r>
            <a:r>
              <a:rPr lang="en-US" altLang="zh-CN" dirty="0">
                <a:latin typeface="华文细黑" panose="02010600040101010101" pitchFamily="2" charset="-122"/>
                <a:ea typeface="华文细黑" panose="02010600040101010101" pitchFamily="2" charset="-122"/>
              </a:rPr>
              <a:t>】</a:t>
            </a:r>
          </a:p>
          <a:p>
            <a:r>
              <a:rPr lang="zh-CN" altLang="en-US" dirty="0">
                <a:latin typeface="华文细黑" panose="02010600040101010101" pitchFamily="2" charset="-122"/>
                <a:ea typeface="华文细黑" panose="02010600040101010101" pitchFamily="2" charset="-122"/>
              </a:rPr>
              <a:t>二叉树的全路径总长常常用来证明其它问题的下界，这里给出了如何应用全路径总长证明堆排序的最好情况下界。</a:t>
            </a:r>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zh-CN" altLang="en-US" dirty="0">
                <a:latin typeface="Times New Roman" pitchFamily="18" charset="0"/>
                <a:cs typeface="Times New Roman" pitchFamily="18" charset="0"/>
              </a:rPr>
              <a:t>后</a:t>
            </a:r>
            <a:r>
              <a:rPr lang="en-US" i="1" dirty="0">
                <a:latin typeface="Times New Roman" pitchFamily="18" charset="0"/>
                <a:cs typeface="Times New Roman" pitchFamily="18" charset="0"/>
              </a:rPr>
              <a:t>k</a:t>
            </a:r>
            <a:r>
              <a:rPr lang="zh-CN" altLang="en-US" dirty="0">
                <a:latin typeface="Times New Roman" pitchFamily="18" charset="0"/>
                <a:cs typeface="Times New Roman" pitchFamily="18" charset="0"/>
              </a:rPr>
              <a:t>个数为叶结点</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因为</a:t>
            </a:r>
            <a:r>
              <a:rPr lang="en-US" altLang="zh-CN" dirty="0">
                <a:latin typeface="Times New Roman" pitchFamily="18" charset="0"/>
                <a:cs typeface="Times New Roman" pitchFamily="18" charset="0"/>
              </a:rPr>
              <a:t>2i</a:t>
            </a:r>
            <a:r>
              <a:rPr lang="zh-CN" altLang="en-US" dirty="0">
                <a:latin typeface="Times New Roman" pitchFamily="18" charset="0"/>
                <a:cs typeface="Times New Roman" pitchFamily="18" charset="0"/>
              </a:rPr>
              <a:t>是左儿子，</a:t>
            </a:r>
            <a:r>
              <a:rPr lang="en-US" altLang="zh-CN" dirty="0">
                <a:latin typeface="Times New Roman" pitchFamily="18" charset="0"/>
                <a:cs typeface="Times New Roman" pitchFamily="18" charset="0"/>
              </a:rPr>
              <a:t>2i+1</a:t>
            </a:r>
            <a:r>
              <a:rPr lang="zh-CN" altLang="en-US" dirty="0">
                <a:latin typeface="Times New Roman" pitchFamily="18" charset="0"/>
                <a:cs typeface="Times New Roman" pitchFamily="18" charset="0"/>
              </a:rPr>
              <a:t>是右儿子</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这一规定正好导致后</a:t>
            </a:r>
            <a:r>
              <a:rPr lang="en-US" altLang="zh-CN" dirty="0">
                <a:latin typeface="Times New Roman" pitchFamily="18" charset="0"/>
                <a:cs typeface="Times New Roman" pitchFamily="18" charset="0"/>
              </a:rPr>
              <a:t>k</a:t>
            </a:r>
            <a:r>
              <a:rPr lang="zh-CN" altLang="en-US" dirty="0">
                <a:latin typeface="Times New Roman" pitchFamily="18" charset="0"/>
                <a:cs typeface="Times New Roman" pitchFamily="18" charset="0"/>
              </a:rPr>
              <a:t>个节点，没有儿子</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也就成了叶子</a:t>
            </a:r>
            <a:r>
              <a:rPr lang="en-US" altLang="zh-CN"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zh-CN" altLang="en-US" dirty="0">
                <a:latin typeface="Times New Roman" pitchFamily="18" charset="0"/>
                <a:cs typeface="Times New Roman" pitchFamily="18" charset="0"/>
              </a:rPr>
              <a:t>中位数</a:t>
            </a:r>
            <a:r>
              <a:rPr lang="en-US" altLang="zh-CN" dirty="0">
                <a:latin typeface="Times New Roman" pitchFamily="18" charset="0"/>
                <a:cs typeface="Times New Roman" pitchFamily="18" charset="0"/>
              </a:rPr>
              <a:t>x</a:t>
            </a:r>
            <a:r>
              <a:rPr lang="zh-CN" altLang="en-US" dirty="0">
                <a:latin typeface="Times New Roman" pitchFamily="18" charset="0"/>
                <a:cs typeface="Times New Roman" pitchFamily="18" charset="0"/>
              </a:rPr>
              <a:t>是客观存在的，但其未必正好在堆中的第</a:t>
            </a:r>
            <a:r>
              <a:rPr lang="en-US" altLang="zh-CN" dirty="0">
                <a:latin typeface="Times New Roman" pitchFamily="18" charset="0"/>
                <a:cs typeface="Times New Roman" pitchFamily="18" charset="0"/>
              </a:rPr>
              <a:t>k</a:t>
            </a:r>
            <a:r>
              <a:rPr lang="zh-CN" altLang="en-US" dirty="0">
                <a:latin typeface="Times New Roman" pitchFamily="18" charset="0"/>
                <a:cs typeface="Times New Roman" pitchFamily="18" charset="0"/>
              </a:rPr>
              <a:t>个位置</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这是两码事</a:t>
            </a:r>
            <a:r>
              <a:rPr lang="en-US" altLang="zh-CN" dirty="0">
                <a:latin typeface="Times New Roman" pitchFamily="18" charset="0"/>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9</a:t>
            </a:fld>
            <a:endParaRPr lang="en-US"/>
          </a:p>
        </p:txBody>
      </p:sp>
    </p:spTree>
    <p:extLst>
      <p:ext uri="{BB962C8B-B14F-4D97-AF65-F5344CB8AC3E}">
        <p14:creationId xmlns:p14="http://schemas.microsoft.com/office/powerpoint/2010/main" val="2992098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第二行说：“</a:t>
            </a:r>
            <a:r>
              <a:rPr lang="en-US" altLang="zh-CN" dirty="0"/>
              <a:t>…</a:t>
            </a:r>
            <a:r>
              <a:rPr lang="zh-CN" altLang="en-US" dirty="0">
                <a:latin typeface="Times New Roman" pitchFamily="18" charset="0"/>
                <a:ea typeface="SimSun" pitchFamily="2" charset="-122"/>
                <a:cs typeface="Times New Roman" pitchFamily="18" charset="0"/>
              </a:rPr>
              <a:t>至少有</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结点中的数值在开始是大于</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的</a:t>
            </a:r>
            <a:r>
              <a:rPr lang="en-US" altLang="zh-CN" dirty="0">
                <a:latin typeface="Times New Roman" pitchFamily="18" charset="0"/>
                <a:ea typeface="SimSun" pitchFamily="2" charset="-122"/>
                <a:cs typeface="Times New Roman" pitchFamily="18" charset="0"/>
              </a:rPr>
              <a:t>…</a:t>
            </a:r>
            <a:r>
              <a:rPr lang="zh-CN" altLang="en-US" dirty="0"/>
              <a:t>”，这是因为一棵</a:t>
            </a:r>
            <a:r>
              <a:rPr lang="en-US" altLang="zh-CN" dirty="0"/>
              <a:t>2k</a:t>
            </a:r>
            <a:r>
              <a:rPr lang="zh-CN" altLang="en-US" dirty="0"/>
              <a:t>个结点的完全二叉树，一共有</a:t>
            </a:r>
            <a:r>
              <a:rPr lang="en-US" altLang="zh-CN" dirty="0"/>
              <a:t>k</a:t>
            </a:r>
            <a:r>
              <a:rPr lang="zh-CN" altLang="en-US" dirty="0"/>
              <a:t>个叶结点，那么既然其中“</a:t>
            </a:r>
            <a:r>
              <a:rPr lang="zh-CN" altLang="en-US" dirty="0">
                <a:latin typeface="Times New Roman" pitchFamily="18" charset="0"/>
                <a:ea typeface="SimSun" pitchFamily="2" charset="-122"/>
                <a:cs typeface="Times New Roman" pitchFamily="18" charset="0"/>
              </a:rPr>
              <a:t>至少</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的叶子在开始时是小於等于</a:t>
            </a:r>
            <a:r>
              <a:rPr lang="en-US" i="1" dirty="0">
                <a:latin typeface="Times New Roman" pitchFamily="18" charset="0"/>
                <a:ea typeface="SimSun" pitchFamily="2" charset="-122"/>
                <a:cs typeface="Times New Roman" pitchFamily="18" charset="0"/>
              </a:rPr>
              <a:t>x</a:t>
            </a:r>
            <a:r>
              <a:rPr lang="zh-CN" altLang="en-US" dirty="0"/>
              <a:t>”，那么也就是说，内结点中</a:t>
            </a:r>
            <a:r>
              <a:rPr lang="zh-CN" altLang="en-US" dirty="0">
                <a:latin typeface="Times New Roman" pitchFamily="18" charset="0"/>
                <a:ea typeface="SimSun" pitchFamily="2" charset="-122"/>
                <a:cs typeface="Times New Roman" pitchFamily="18" charset="0"/>
              </a:rPr>
              <a:t>至少有</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结点中的数值在开始是大于</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的</a:t>
            </a:r>
            <a:r>
              <a:rPr lang="en-US" altLang="zh-CN" dirty="0">
                <a:latin typeface="Times New Roman" pitchFamily="18" charset="0"/>
                <a:ea typeface="SimSun" pitchFamily="2" charset="-122"/>
                <a:cs typeface="Times New Roman" pitchFamily="18" charset="0"/>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10</a:t>
            </a:fld>
            <a:endParaRPr lang="en-US"/>
          </a:p>
        </p:txBody>
      </p:sp>
    </p:spTree>
    <p:extLst>
      <p:ext uri="{BB962C8B-B14F-4D97-AF65-F5344CB8AC3E}">
        <p14:creationId xmlns:p14="http://schemas.microsoft.com/office/powerpoint/2010/main" val="176261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A4C05-0428-4442-B4D5-A71869A1CE77}"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50254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3E56C-0B89-46DC-AF76-53EEB20FAF5B}"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2503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6CE55-3D65-43E8-9B3F-285C2EAF7520}"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3856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2014B-7E0F-4823-9D7D-6EDE2DCCF93F}"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000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B6458-163C-4DBD-BDCB-0B522061021C}"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91067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7F2397-B9DE-4018-BA9E-E95E712941DC}" type="datetime1">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208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9ABDF-05D0-415A-87F4-5C12CC9921A8}" type="datetime1">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074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9026A-B9A2-4F9C-BD53-C2B5B5FE5C7A}" type="datetime1">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19690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86CCF-95D8-48A1-B9B7-C69FE4946383}" type="datetime1">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64463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32879-889F-4C55-BDB1-83B7E7B5D680}" type="datetime1">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4995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40EFD-EAFD-4639-BC30-778185FA0186}" type="datetime1">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59085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B3B7-2ED1-428C-90FC-F63C63D634DC}" type="datetime1">
              <a:rPr lang="en-US" smtClean="0"/>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2427C-90CD-4661-B725-C3D658441D48}" type="slidenum">
              <a:rPr lang="en-US" smtClean="0"/>
              <a:t>‹#›</a:t>
            </a:fld>
            <a:endParaRPr lang="en-US"/>
          </a:p>
        </p:txBody>
      </p:sp>
    </p:spTree>
    <p:extLst>
      <p:ext uri="{BB962C8B-B14F-4D97-AF65-F5344CB8AC3E}">
        <p14:creationId xmlns:p14="http://schemas.microsoft.com/office/powerpoint/2010/main" val="192209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143001"/>
          </a:xfrm>
        </p:spPr>
        <p:txBody>
          <a:bodyPr>
            <a:normAutofit/>
          </a:bodyPr>
          <a:lstStyle/>
          <a:p>
            <a:r>
              <a:rPr lang="zh-CN" altLang="en-US" sz="3200" b="1" dirty="0"/>
              <a:t>第 </a:t>
            </a:r>
            <a:r>
              <a:rPr lang="en-US" sz="3200" b="1" dirty="0">
                <a:latin typeface="Times New Roman" pitchFamily="18" charset="0"/>
                <a:cs typeface="Times New Roman" pitchFamily="18" charset="0"/>
              </a:rPr>
              <a:t>4</a:t>
            </a:r>
            <a:r>
              <a:rPr lang="en-US" sz="3200" b="1" dirty="0"/>
              <a:t> </a:t>
            </a:r>
            <a:r>
              <a:rPr lang="zh-CN" altLang="en-US" sz="3200" b="1" dirty="0"/>
              <a:t>章</a:t>
            </a:r>
            <a:r>
              <a:rPr lang="en-US" sz="3200" b="1" dirty="0"/>
              <a:t>	</a:t>
            </a:r>
            <a:r>
              <a:rPr lang="zh-CN" altLang="en-US" sz="3200" b="1" dirty="0"/>
              <a:t>不基於比较的排序算法</a:t>
            </a:r>
            <a:endParaRPr lang="en-US" dirty="0"/>
          </a:p>
        </p:txBody>
      </p:sp>
      <p:sp>
        <p:nvSpPr>
          <p:cNvPr id="3" name="Subtitle 2"/>
          <p:cNvSpPr>
            <a:spLocks noGrp="1"/>
          </p:cNvSpPr>
          <p:nvPr>
            <p:ph type="subTitle" idx="1"/>
          </p:nvPr>
        </p:nvSpPr>
        <p:spPr>
          <a:xfrm>
            <a:off x="1143000" y="1905000"/>
            <a:ext cx="7086600" cy="3810000"/>
          </a:xfrm>
        </p:spPr>
        <p:txBody>
          <a:bodyPr>
            <a:normAutofit fontScale="92500" lnSpcReduction="10000"/>
          </a:bodyPr>
          <a:lstStyle/>
          <a:p>
            <a:pPr marL="457200" indent="-457200" algn="l">
              <a:buFont typeface="Symbol"/>
              <a:buChar char="·"/>
            </a:pPr>
            <a:r>
              <a:rPr lang="zh-CN" altLang="en-US" sz="2400" dirty="0">
                <a:solidFill>
                  <a:schemeClr val="tx1"/>
                </a:solidFill>
              </a:rPr>
              <a:t>任何比较排序需要至少 </a:t>
            </a:r>
            <a:r>
              <a:rPr lang="en-US" altLang="zh-CN" sz="2400" dirty="0">
                <a:solidFill>
                  <a:schemeClr val="tx1"/>
                </a:solidFill>
                <a:latin typeface="Times New Roman" pitchFamily="18" charset="0"/>
                <a:cs typeface="Times New Roman" pitchFamily="18" charset="0"/>
                <a:sym typeface="Symbol"/>
              </a:rPr>
              <a:t>lg(</a:t>
            </a:r>
            <a:r>
              <a:rPr lang="en-US" altLang="zh-CN" sz="2400" i="1" dirty="0">
                <a:solidFill>
                  <a:schemeClr val="tx1"/>
                </a:solidFill>
                <a:latin typeface="Times New Roman" pitchFamily="18" charset="0"/>
                <a:cs typeface="Times New Roman" pitchFamily="18" charset="0"/>
                <a:sym typeface="Symbol"/>
              </a:rPr>
              <a:t>n</a:t>
            </a:r>
            <a:r>
              <a:rPr lang="en-US" altLang="zh-CN" sz="2400" dirty="0">
                <a:solidFill>
                  <a:schemeClr val="tx1"/>
                </a:solidFill>
                <a:latin typeface="Times New Roman" pitchFamily="18" charset="0"/>
                <a:cs typeface="Times New Roman" pitchFamily="18" charset="0"/>
                <a:sym typeface="Symbol"/>
              </a:rPr>
              <a:t>!) </a:t>
            </a:r>
            <a:r>
              <a:rPr lang="en-US" altLang="zh-CN" sz="2400" dirty="0">
                <a:solidFill>
                  <a:schemeClr val="tx1"/>
                </a:solidFill>
                <a:latin typeface="Times New Roman" pitchFamily="18" charset="0"/>
                <a:cs typeface="Times New Roman" pitchFamily="18" charset="0"/>
                <a:sym typeface="Symbol" panose="05050102010706020507" pitchFamily="18" charset="2"/>
              </a:rPr>
              <a:t></a:t>
            </a:r>
            <a:r>
              <a:rPr lang="en-US" altLang="zh-CN" sz="2400" dirty="0">
                <a:solidFill>
                  <a:schemeClr val="tx1"/>
                </a:solidFill>
                <a:latin typeface="Times New Roman" pitchFamily="18" charset="0"/>
                <a:cs typeface="Times New Roman" pitchFamily="18" charset="0"/>
                <a:sym typeface="Symbol"/>
              </a:rPr>
              <a:t> </a:t>
            </a:r>
            <a:r>
              <a:rPr lang="en-US" altLang="zh-CN" sz="2400" i="1" dirty="0" err="1">
                <a:solidFill>
                  <a:schemeClr val="tx1"/>
                </a:solidFill>
                <a:latin typeface="Times New Roman" pitchFamily="18" charset="0"/>
                <a:cs typeface="Times New Roman" pitchFamily="18" charset="0"/>
                <a:sym typeface="Symbol"/>
              </a:rPr>
              <a:t>n</a:t>
            </a:r>
            <a:r>
              <a:rPr lang="en-US" altLang="zh-CN" sz="2400" dirty="0" err="1">
                <a:solidFill>
                  <a:schemeClr val="tx1"/>
                </a:solidFill>
                <a:latin typeface="Times New Roman" pitchFamily="18" charset="0"/>
                <a:cs typeface="Times New Roman" pitchFamily="18" charset="0"/>
                <a:sym typeface="Symbol"/>
              </a:rPr>
              <a:t>lg</a:t>
            </a:r>
            <a:r>
              <a:rPr lang="en-US" altLang="zh-CN" sz="2400" i="1" dirty="0" err="1">
                <a:solidFill>
                  <a:schemeClr val="tx1"/>
                </a:solidFill>
                <a:latin typeface="Times New Roman" pitchFamily="18" charset="0"/>
                <a:cs typeface="Times New Roman" pitchFamily="18" charset="0"/>
                <a:sym typeface="Symbol"/>
              </a:rPr>
              <a:t>n</a:t>
            </a:r>
            <a:r>
              <a:rPr lang="en-US" altLang="zh-CN" sz="2400" dirty="0">
                <a:solidFill>
                  <a:schemeClr val="tx1"/>
                </a:solidFill>
                <a:latin typeface="Times New Roman" pitchFamily="18" charset="0"/>
                <a:cs typeface="Times New Roman" pitchFamily="18" charset="0"/>
                <a:sym typeface="Symbol"/>
              </a:rPr>
              <a:t> </a:t>
            </a:r>
            <a:r>
              <a:rPr lang="en-US" altLang="zh-CN" sz="2400" dirty="0" err="1">
                <a:solidFill>
                  <a:schemeClr val="tx1"/>
                </a:solidFill>
                <a:sym typeface="Symbol"/>
              </a:rPr>
              <a:t>次比较</a:t>
            </a:r>
            <a:r>
              <a:rPr lang="zh-CN" altLang="en-US" sz="2400" dirty="0">
                <a:solidFill>
                  <a:schemeClr val="tx1"/>
                </a:solidFill>
              </a:rPr>
              <a:t>。</a:t>
            </a:r>
            <a:endParaRPr lang="en-US" altLang="zh-CN" sz="2400" dirty="0">
              <a:solidFill>
                <a:schemeClr val="tx1"/>
              </a:solidFill>
            </a:endParaRPr>
          </a:p>
          <a:p>
            <a:pPr algn="l"/>
            <a:endParaRPr lang="en-US" altLang="zh-CN" sz="2400" dirty="0">
              <a:solidFill>
                <a:schemeClr val="tx1"/>
              </a:solidFill>
            </a:endParaRPr>
          </a:p>
          <a:p>
            <a:pPr marL="457200" indent="-457200" algn="l">
              <a:buFont typeface="Symbol"/>
              <a:buChar char="·"/>
            </a:pPr>
            <a:r>
              <a:rPr lang="en-US" sz="2400" dirty="0" err="1">
                <a:solidFill>
                  <a:schemeClr val="tx1"/>
                </a:solidFill>
                <a:latin typeface="SimSun" pitchFamily="2" charset="-122"/>
                <a:ea typeface="SimSun" pitchFamily="2" charset="-122"/>
              </a:rPr>
              <a:t>不基</a:t>
            </a:r>
            <a:r>
              <a:rPr lang="zh-CN" altLang="en-US" sz="2400" dirty="0">
                <a:solidFill>
                  <a:schemeClr val="tx1"/>
                </a:solidFill>
              </a:rPr>
              <a:t>于比较</a:t>
            </a:r>
            <a:r>
              <a:rPr lang="zh-CN" altLang="en-US" sz="2400" dirty="0">
                <a:solidFill>
                  <a:schemeClr val="tx1"/>
                </a:solidFill>
                <a:latin typeface="SimSun" pitchFamily="2" charset="-122"/>
                <a:ea typeface="SimSun" pitchFamily="2" charset="-122"/>
              </a:rPr>
              <a:t>的排序</a:t>
            </a:r>
            <a:r>
              <a:rPr lang="en-US" sz="2400" dirty="0" err="1">
                <a:solidFill>
                  <a:schemeClr val="tx1"/>
                </a:solidFill>
                <a:latin typeface="SimSun" pitchFamily="2" charset="-122"/>
                <a:ea typeface="SimSun" pitchFamily="2" charset="-122"/>
              </a:rPr>
              <a:t>算法的复杂度可优于</a:t>
            </a:r>
            <a:r>
              <a:rPr lang="en-US" sz="2400" dirty="0" err="1">
                <a:solidFill>
                  <a:schemeClr val="tx1"/>
                </a:solidFill>
                <a:latin typeface="Times New Roman" pitchFamily="18" charset="0"/>
                <a:ea typeface="SimSun" pitchFamily="2" charset="-122"/>
                <a:cs typeface="Times New Roman" pitchFamily="18" charset="0"/>
              </a:rPr>
              <a:t>O</a:t>
            </a:r>
            <a:r>
              <a:rPr lang="en-US" sz="2400" dirty="0">
                <a:solidFill>
                  <a:schemeClr val="tx1"/>
                </a:solidFill>
                <a:latin typeface="Times New Roman" pitchFamily="18" charset="0"/>
                <a:ea typeface="SimSun" pitchFamily="2" charset="-122"/>
                <a:cs typeface="Times New Roman" pitchFamily="18" charset="0"/>
              </a:rPr>
              <a:t>(</a:t>
            </a:r>
            <a:r>
              <a:rPr lang="en-US" sz="2400" i="1" dirty="0" err="1">
                <a:solidFill>
                  <a:schemeClr val="tx1"/>
                </a:solidFill>
                <a:latin typeface="Times New Roman" pitchFamily="18" charset="0"/>
                <a:ea typeface="SimSun" pitchFamily="2" charset="-122"/>
                <a:cs typeface="Times New Roman" pitchFamily="18" charset="0"/>
              </a:rPr>
              <a:t>n</a:t>
            </a:r>
            <a:r>
              <a:rPr lang="en-US" sz="2400" dirty="0" err="1">
                <a:solidFill>
                  <a:schemeClr val="tx1"/>
                </a:solidFill>
                <a:latin typeface="Times New Roman" pitchFamily="18" charset="0"/>
                <a:ea typeface="SimSun" pitchFamily="2" charset="-122"/>
                <a:cs typeface="Times New Roman" pitchFamily="18" charset="0"/>
              </a:rPr>
              <a:t>lg</a:t>
            </a:r>
            <a:r>
              <a:rPr lang="en-US" sz="2400" i="1" dirty="0" err="1">
                <a:solidFill>
                  <a:schemeClr val="tx1"/>
                </a:solidFill>
                <a:latin typeface="Times New Roman" pitchFamily="18" charset="0"/>
                <a:ea typeface="SimSun" pitchFamily="2" charset="-122"/>
                <a:cs typeface="Times New Roman" pitchFamily="18" charset="0"/>
              </a:rPr>
              <a:t>n</a:t>
            </a:r>
            <a:r>
              <a:rPr lang="en-US" sz="2400" dirty="0">
                <a:solidFill>
                  <a:schemeClr val="tx1"/>
                </a:solidFill>
                <a:latin typeface="Times New Roman" pitchFamily="18" charset="0"/>
                <a:ea typeface="SimSun" pitchFamily="2" charset="-122"/>
                <a:cs typeface="Times New Roman" pitchFamily="18" charset="0"/>
              </a:rPr>
              <a:t>)</a:t>
            </a:r>
            <a:r>
              <a:rPr lang="en-US" sz="2400" dirty="0">
                <a:solidFill>
                  <a:schemeClr val="tx1"/>
                </a:solidFill>
                <a:latin typeface="SimSun" pitchFamily="2" charset="-122"/>
                <a:ea typeface="SimSun" pitchFamily="2" charset="-122"/>
              </a:rPr>
              <a:t>。</a:t>
            </a:r>
          </a:p>
          <a:p>
            <a:pPr marL="457200" indent="-457200" algn="l">
              <a:buFont typeface="Symbol"/>
              <a:buChar char="·"/>
            </a:pPr>
            <a:endParaRPr lang="en-US" sz="2400" dirty="0">
              <a:solidFill>
                <a:schemeClr val="tx1"/>
              </a:solidFill>
              <a:latin typeface="SimSun" pitchFamily="2" charset="-122"/>
              <a:ea typeface="SimSun" pitchFamily="2" charset="-122"/>
            </a:endParaRPr>
          </a:p>
          <a:p>
            <a:pPr marL="457200" indent="-457200" algn="l">
              <a:buFont typeface="Symbol"/>
              <a:buChar char="·"/>
            </a:pPr>
            <a:r>
              <a:rPr lang="zh-CN" altLang="en-US" sz="2400" dirty="0">
                <a:solidFill>
                  <a:schemeClr val="tx1"/>
                </a:solidFill>
              </a:rPr>
              <a:t>不基于比较的排序算法往往有额外的条件限制。</a:t>
            </a:r>
            <a:endParaRPr lang="en-US" altLang="zh-CN" sz="2400" dirty="0">
              <a:solidFill>
                <a:schemeClr val="tx1"/>
              </a:solidFill>
            </a:endParaRPr>
          </a:p>
          <a:p>
            <a:pPr algn="l"/>
            <a:endParaRPr lang="en-US" altLang="zh-CN" sz="2400" dirty="0">
              <a:solidFill>
                <a:schemeClr val="tx1"/>
              </a:solidFill>
            </a:endParaRPr>
          </a:p>
          <a:p>
            <a:pPr marL="457200" indent="-457200" algn="l">
              <a:buFont typeface="Symbol"/>
              <a:buChar char="·"/>
            </a:pPr>
            <a:r>
              <a:rPr lang="zh-CN" altLang="en-US" sz="2400" dirty="0">
                <a:solidFill>
                  <a:schemeClr val="tx1"/>
                </a:solidFill>
              </a:rPr>
              <a:t>讨论常用的</a:t>
            </a:r>
            <a:r>
              <a:rPr lang="en-US" altLang="zh-CN" sz="2400" dirty="0">
                <a:solidFill>
                  <a:schemeClr val="tx1"/>
                </a:solidFill>
              </a:rPr>
              <a:t>3个算法：</a:t>
            </a:r>
          </a:p>
          <a:p>
            <a:pPr algn="l"/>
            <a:r>
              <a:rPr lang="en-US" altLang="zh-CN" sz="2400" dirty="0">
                <a:solidFill>
                  <a:schemeClr val="tx1"/>
                </a:solidFill>
              </a:rPr>
              <a:t>	</a:t>
            </a:r>
            <a:r>
              <a:rPr lang="en-US" altLang="zh-CN" sz="2400" dirty="0" err="1">
                <a:solidFill>
                  <a:schemeClr val="tx1"/>
                </a:solidFill>
              </a:rPr>
              <a:t>计数排序</a:t>
            </a:r>
            <a:r>
              <a:rPr lang="en-US" altLang="zh-CN" sz="2400" dirty="0">
                <a:solidFill>
                  <a:schemeClr val="tx1"/>
                </a:solidFill>
              </a:rPr>
              <a:t> (</a:t>
            </a:r>
            <a:r>
              <a:rPr lang="en-US" altLang="zh-CN" sz="2400" dirty="0" err="1">
                <a:solidFill>
                  <a:schemeClr val="tx1"/>
                </a:solidFill>
              </a:rPr>
              <a:t>重点</a:t>
            </a:r>
            <a:r>
              <a:rPr lang="en-US" altLang="zh-CN" sz="2400" dirty="0">
                <a:solidFill>
                  <a:schemeClr val="tx1"/>
                </a:solidFill>
              </a:rPr>
              <a:t>)</a:t>
            </a:r>
          </a:p>
          <a:p>
            <a:pPr algn="l"/>
            <a:r>
              <a:rPr lang="en-US" altLang="zh-CN" sz="2400" dirty="0">
                <a:solidFill>
                  <a:schemeClr val="tx1"/>
                </a:solidFill>
              </a:rPr>
              <a:t>	</a:t>
            </a:r>
            <a:r>
              <a:rPr lang="zh-CN" altLang="en-US" sz="2400" dirty="0">
                <a:solidFill>
                  <a:schemeClr val="tx1"/>
                </a:solidFill>
              </a:rPr>
              <a:t>基数排序</a:t>
            </a:r>
            <a:endParaRPr lang="en-US" altLang="zh-CN" sz="2400" dirty="0">
              <a:solidFill>
                <a:schemeClr val="tx1"/>
              </a:solidFill>
            </a:endParaRPr>
          </a:p>
          <a:p>
            <a:pPr algn="l"/>
            <a:r>
              <a:rPr lang="en-US" altLang="zh-CN" sz="2400" dirty="0">
                <a:solidFill>
                  <a:schemeClr val="tx1"/>
                </a:solidFill>
              </a:rPr>
              <a:t>	</a:t>
            </a:r>
            <a:r>
              <a:rPr lang="zh-CN" altLang="en-US" sz="2400" dirty="0">
                <a:solidFill>
                  <a:schemeClr val="tx1"/>
                </a:solidFill>
              </a:rPr>
              <a:t>桶排序</a:t>
            </a:r>
            <a:endParaRPr lang="en-US" altLang="zh-CN" sz="2400" dirty="0">
              <a:solidFill>
                <a:schemeClr val="tx1"/>
              </a:solidFill>
            </a:endParaRPr>
          </a:p>
          <a:p>
            <a:pPr algn="l"/>
            <a:endParaRPr lang="en-US" altLang="zh-CN" sz="2400" b="1" dirty="0">
              <a:solidFill>
                <a:schemeClr val="tx1"/>
              </a:solidFill>
            </a:endParaRPr>
          </a:p>
        </p:txBody>
      </p:sp>
      <p:sp>
        <p:nvSpPr>
          <p:cNvPr id="4" name="Footer Placeholder 3"/>
          <p:cNvSpPr>
            <a:spLocks noGrp="1"/>
          </p:cNvSpPr>
          <p:nvPr>
            <p:ph type="ftr" sz="quarter" idx="11"/>
          </p:nvPr>
        </p:nvSpPr>
        <p:spPr/>
        <p:txBody>
          <a:bodyPr/>
          <a:lstStyle/>
          <a:p>
            <a:r>
              <a:rPr lang="en-US" dirty="0"/>
              <a:t>4-1</a:t>
            </a:r>
          </a:p>
        </p:txBody>
      </p:sp>
    </p:spTree>
    <p:extLst>
      <p:ext uri="{BB962C8B-B14F-4D97-AF65-F5344CB8AC3E}">
        <p14:creationId xmlns:p14="http://schemas.microsoft.com/office/powerpoint/2010/main" val="136985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4-10</a:t>
            </a:r>
          </a:p>
        </p:txBody>
      </p:sp>
      <mc:AlternateContent xmlns:mc="http://schemas.openxmlformats.org/markup-compatibility/2006" xmlns:a14="http://schemas.microsoft.com/office/drawing/2010/main">
        <mc:Choice Requires="a14">
          <p:sp>
            <p:nvSpPr>
              <p:cNvPr id="3" name="TextBox 2"/>
              <p:cNvSpPr txBox="1"/>
              <p:nvPr/>
            </p:nvSpPr>
            <p:spPr>
              <a:xfrm>
                <a:off x="990600" y="762000"/>
                <a:ext cx="7467600" cy="5302734"/>
              </a:xfrm>
              <a:prstGeom prst="rect">
                <a:avLst/>
              </a:prstGeom>
              <a:noFill/>
            </p:spPr>
            <p:txBody>
              <a:bodyPr wrap="square" rtlCol="0">
                <a:spAutoFit/>
              </a:bodyPr>
              <a:lstStyle/>
              <a:p>
                <a:pPr>
                  <a:lnSpc>
                    <a:spcPct val="150000"/>
                  </a:lnSpc>
                </a:pPr>
                <a:r>
                  <a:rPr lang="en-US" altLang="zh-CN" b="1" dirty="0">
                    <a:latin typeface="SimSun" pitchFamily="2" charset="-122"/>
                    <a:ea typeface="SimSun" pitchFamily="2" charset="-122"/>
                  </a:rPr>
                  <a:t>(</a:t>
                </a:r>
                <a:r>
                  <a:rPr lang="en-US" altLang="zh-CN" b="1" dirty="0" err="1">
                    <a:latin typeface="SimSun" pitchFamily="2" charset="-122"/>
                    <a:ea typeface="SimSun" pitchFamily="2" charset="-122"/>
                  </a:rPr>
                  <a:t>接上页</a:t>
                </a:r>
                <a:r>
                  <a:rPr lang="en-US" altLang="zh-CN" b="1" dirty="0">
                    <a:latin typeface="SimSun" pitchFamily="2" charset="-122"/>
                    <a:ea typeface="SimSun" pitchFamily="2" charset="-122"/>
                  </a:rPr>
                  <a:t>)</a:t>
                </a:r>
              </a:p>
              <a:p>
                <a:pPr indent="465138">
                  <a:lnSpc>
                    <a:spcPct val="200000"/>
                  </a:lnSpc>
                </a:pPr>
                <a:r>
                  <a:rPr lang="zh-CN" altLang="en-US" dirty="0">
                    <a:latin typeface="Times New Roman" pitchFamily="18" charset="0"/>
                    <a:ea typeface="SimSun" pitchFamily="2" charset="-122"/>
                    <a:cs typeface="Times New Roman" pitchFamily="18" charset="0"/>
                  </a:rPr>
                  <a:t>既然至少</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的叶子在开始时是小於等于</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的。那么也就是说在总共</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个内结点中，即</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中，至少有</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结点中的数值在排序之前是大于</a:t>
                </a:r>
                <a:r>
                  <a:rPr lang="en-US" i="1" dirty="0">
                    <a:latin typeface="Times New Roman" pitchFamily="18" charset="0"/>
                    <a:ea typeface="SimSun" pitchFamily="2" charset="-122"/>
                    <a:cs typeface="Times New Roman" pitchFamily="18" charset="0"/>
                  </a:rPr>
                  <a:t>x</a:t>
                </a:r>
                <a:r>
                  <a:rPr lang="zh-CN" altLang="en-US" dirty="0">
                    <a:latin typeface="Times New Roman" pitchFamily="18" charset="0"/>
                    <a:ea typeface="SimSun" pitchFamily="2" charset="-122"/>
                    <a:cs typeface="Times New Roman" pitchFamily="18" charset="0"/>
                  </a:rPr>
                  <a:t>的。我们用</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表示这些点的集合，</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S</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/6</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indent="465138">
                  <a:lnSpc>
                    <a:spcPct val="200000"/>
                  </a:lnSpc>
                </a:pPr>
                <a:r>
                  <a:rPr lang="zh-CN" altLang="en-US" dirty="0">
                    <a:latin typeface="Times New Roman" pitchFamily="18" charset="0"/>
                    <a:ea typeface="SimSun" pitchFamily="2" charset="-122"/>
                    <a:cs typeface="Times New Roman" pitchFamily="18" charset="0"/>
                  </a:rPr>
                  <a:t>经过</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次循环，</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个最大的数，包括</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中的数，将被输出到</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中并排好序，而小的</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个仍在堆中。因为</a:t>
                </a:r>
                <a:r>
                  <a:rPr lang="en-US" i="1" dirty="0">
                    <a:latin typeface="Times New Roman" pitchFamily="18" charset="0"/>
                    <a:ea typeface="SimSun" pitchFamily="2" charset="-122"/>
                    <a:cs typeface="Times New Roman" pitchFamily="18" charset="0"/>
                  </a:rPr>
                  <a:t>S</a:t>
                </a:r>
                <a:r>
                  <a:rPr lang="zh-CN" altLang="en-US" dirty="0">
                    <a:latin typeface="Times New Roman" pitchFamily="18" charset="0"/>
                    <a:ea typeface="SimSun" pitchFamily="2" charset="-122"/>
                    <a:cs typeface="Times New Roman" pitchFamily="18" charset="0"/>
                  </a:rPr>
                  <a:t>中的点是</a:t>
                </a:r>
                <a:r>
                  <a:rPr lang="zh-CN" altLang="en-US" b="1" dirty="0">
                    <a:solidFill>
                      <a:srgbClr val="0033CC"/>
                    </a:solidFill>
                    <a:latin typeface="仿宋" panose="02010609060101010101" pitchFamily="49" charset="-122"/>
                    <a:ea typeface="仿宋" panose="02010609060101010101" pitchFamily="49" charset="-122"/>
                    <a:cs typeface="+mj-cs"/>
                  </a:rPr>
                  <a:t>内结点，他们被输出的唯一途径是在这</a:t>
                </a:r>
                <a:r>
                  <a:rPr lang="en-US" b="1" i="1" dirty="0">
                    <a:solidFill>
                      <a:srgbClr val="0033CC"/>
                    </a:solidFill>
                    <a:latin typeface="Times" panose="02020603050405020304" pitchFamily="18" charset="0"/>
                    <a:ea typeface="仿宋" panose="02010609060101010101" pitchFamily="49" charset="-122"/>
                    <a:cs typeface="+mj-cs"/>
                  </a:rPr>
                  <a:t>k</a:t>
                </a:r>
                <a:r>
                  <a:rPr lang="zh-CN" altLang="en-US" b="1" dirty="0">
                    <a:solidFill>
                      <a:srgbClr val="0033CC"/>
                    </a:solidFill>
                    <a:latin typeface="仿宋" panose="02010609060101010101" pitchFamily="49" charset="-122"/>
                    <a:ea typeface="仿宋" panose="02010609060101010101" pitchFamily="49" charset="-122"/>
                    <a:cs typeface="+mj-cs"/>
                  </a:rPr>
                  <a:t>次堆修复操作中一步一步向“根</a:t>
                </a:r>
                <a:r>
                  <a:rPr lang="zh-CN" altLang="en-US" b="1" dirty="0">
                    <a:solidFill>
                      <a:srgbClr val="0033CC"/>
                    </a:solidFill>
                    <a:latin typeface="仿宋" panose="02010609060101010101" pitchFamily="49" charset="-122"/>
                    <a:ea typeface="仿宋" panose="02010609060101010101" pitchFamily="49" charset="-122"/>
                  </a:rPr>
                  <a:t>”</a:t>
                </a:r>
                <a:r>
                  <a:rPr lang="zh-CN" altLang="en-US" b="1" dirty="0">
                    <a:solidFill>
                      <a:srgbClr val="0033CC"/>
                    </a:solidFill>
                    <a:latin typeface="仿宋" panose="02010609060101010101" pitchFamily="49" charset="-122"/>
                    <a:ea typeface="仿宋" panose="02010609060101010101" pitchFamily="49" charset="-122"/>
                    <a:cs typeface="+mj-cs"/>
                  </a:rPr>
                  <a:t>移动</a:t>
                </a:r>
                <a:r>
                  <a:rPr lang="zh-CN" altLang="en-US" dirty="0">
                    <a:latin typeface="Times New Roman" pitchFamily="18" charset="0"/>
                    <a:ea typeface="SimSun" pitchFamily="2" charset="-122"/>
                    <a:cs typeface="Times New Roman" pitchFamily="18" charset="0"/>
                  </a:rPr>
                  <a:t>，最后到达根而被输出。因为向上移动一步需要</a:t>
                </a:r>
                <a:r>
                  <a:rPr lang="en-US"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次比较，所以堆排序在这</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次循环中需要的比较次数至少是：</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 </a:t>
                </a:r>
                <a14:m>
                  <m:oMath xmlns:m="http://schemas.openxmlformats.org/officeDocument/2006/math">
                    <m:nary>
                      <m:naryPr>
                        <m:chr m:val="∑"/>
                        <m:supHide m:val="on"/>
                        <m:ctrlPr>
                          <a:rPr lang="en-US" i="1" smtClean="0">
                            <a:latin typeface="Cambria Math" panose="02040503050406030204" pitchFamily="18" charset="0"/>
                            <a:sym typeface="Symbol"/>
                          </a:rPr>
                        </m:ctrlPr>
                      </m:naryPr>
                      <m:sub>
                        <m:r>
                          <m:rPr>
                            <m:brk m:alnAt="7"/>
                          </m:rPr>
                          <a:rPr lang="en-US" b="0" i="1" smtClean="0">
                            <a:latin typeface="Cambria Math"/>
                            <a:sym typeface="Symbol"/>
                          </a:rPr>
                          <m:t>𝑎</m:t>
                        </m:r>
                        <m:r>
                          <a:rPr lang="en-US" b="0" i="1" smtClean="0">
                            <a:latin typeface="Cambria Math"/>
                            <a:ea typeface="Cambria Math"/>
                            <a:sym typeface="Symbol"/>
                          </a:rPr>
                          <m:t>∈</m:t>
                        </m:r>
                        <m:r>
                          <a:rPr lang="en-US" b="0" i="1" smtClean="0">
                            <a:latin typeface="Cambria Math"/>
                            <a:ea typeface="Cambria Math"/>
                            <a:sym typeface="Symbol"/>
                          </a:rPr>
                          <m:t>𝑆</m:t>
                        </m:r>
                      </m:sub>
                      <m:sup/>
                      <m:e>
                        <m:r>
                          <a:rPr lang="en-US" b="0" i="1" smtClean="0">
                            <a:latin typeface="Cambria Math"/>
                            <a:sym typeface="Symbol"/>
                          </a:rPr>
                          <m:t>𝑑𝑒𝑝𝑡h</m:t>
                        </m:r>
                        <m:r>
                          <a:rPr lang="en-US" b="0" i="1" smtClean="0">
                            <a:latin typeface="Cambria Math"/>
                            <a:sym typeface="Symbol"/>
                          </a:rPr>
                          <m:t>(</m:t>
                        </m:r>
                        <m:r>
                          <a:rPr lang="en-US" b="0" i="1" smtClean="0">
                            <a:latin typeface="Cambria Math"/>
                            <a:sym typeface="Symbol"/>
                          </a:rPr>
                          <m:t>𝑎</m:t>
                        </m:r>
                        <m:r>
                          <a:rPr lang="en-US" b="0" i="1" smtClean="0">
                            <a:latin typeface="Cambria Math"/>
                            <a:sym typeface="Symbol"/>
                          </a:rPr>
                          <m:t>)</m:t>
                        </m:r>
                      </m:e>
                    </m:nary>
                  </m:oMath>
                </a14:m>
                <a:r>
                  <a:rPr lang="en-US" dirty="0">
                    <a:latin typeface="Times New Roman" pitchFamily="18" charset="0"/>
                    <a:ea typeface="SimSun" pitchFamily="2" charset="-122"/>
                    <a:cs typeface="Times New Roman" pitchFamily="18" charset="0"/>
                    <a:sym typeface="Symbol"/>
                  </a:rPr>
                  <a:t>。 </a:t>
                </a:r>
              </a:p>
              <a:p>
                <a:pPr>
                  <a:lnSpc>
                    <a:spcPct val="150000"/>
                  </a:lnSpc>
                </a:pPr>
                <a:r>
                  <a:rPr lang="en-US" b="1" dirty="0">
                    <a:latin typeface="Times New Roman" pitchFamily="18" charset="0"/>
                    <a:ea typeface="SimSun" pitchFamily="2" charset="-122"/>
                    <a:cs typeface="Times New Roman" pitchFamily="18" charset="0"/>
                  </a:rPr>
                  <a:t>(</a:t>
                </a:r>
                <a:r>
                  <a:rPr lang="en-US" b="1" dirty="0" err="1">
                    <a:latin typeface="Times New Roman" pitchFamily="18" charset="0"/>
                    <a:ea typeface="SimSun" pitchFamily="2" charset="-122"/>
                    <a:cs typeface="Times New Roman" pitchFamily="18" charset="0"/>
                  </a:rPr>
                  <a:t>接下页</a:t>
                </a:r>
                <a:r>
                  <a:rPr lang="en-US" b="1" dirty="0">
                    <a:latin typeface="Times New Roman" pitchFamily="18" charset="0"/>
                    <a:ea typeface="SimSun" pitchFamily="2" charset="-122"/>
                    <a:cs typeface="Times New Roman" pitchFamily="18" charset="0"/>
                  </a:rPr>
                  <a:t>)</a:t>
                </a:r>
              </a:p>
            </p:txBody>
          </p:sp>
        </mc:Choice>
        <mc:Fallback xmlns="">
          <p:sp>
            <p:nvSpPr>
              <p:cNvPr id="3" name="TextBox 2"/>
              <p:cNvSpPr txBox="1">
                <a:spLocks noRot="1" noChangeAspect="1" noMove="1" noResize="1" noEditPoints="1" noAdjustHandles="1" noChangeArrowheads="1" noChangeShapeType="1" noTextEdit="1"/>
              </p:cNvSpPr>
              <p:nvPr/>
            </p:nvSpPr>
            <p:spPr>
              <a:xfrm>
                <a:off x="990600" y="762000"/>
                <a:ext cx="7467600" cy="5302734"/>
              </a:xfrm>
              <a:prstGeom prst="rect">
                <a:avLst/>
              </a:prstGeom>
              <a:blipFill>
                <a:blip r:embed="rId3"/>
                <a:stretch>
                  <a:fillRect l="-735" r="-653" b="-3793"/>
                </a:stretch>
              </a:blipFill>
            </p:spPr>
            <p:txBody>
              <a:bodyPr/>
              <a:lstStyle/>
              <a:p>
                <a:r>
                  <a:rPr lang="en-US">
                    <a:noFill/>
                  </a:rPr>
                  <a:t> </a:t>
                </a:r>
              </a:p>
            </p:txBody>
          </p:sp>
        </mc:Fallback>
      </mc:AlternateContent>
      <p:sp>
        <p:nvSpPr>
          <p:cNvPr id="4" name="文本框 3">
            <a:extLst>
              <a:ext uri="{FF2B5EF4-FFF2-40B4-BE49-F238E27FC236}">
                <a16:creationId xmlns:a16="http://schemas.microsoft.com/office/drawing/2014/main" id="{EBF19DF7-0643-A58B-0E54-E98144B26AD4}"/>
              </a:ext>
            </a:extLst>
          </p:cNvPr>
          <p:cNvSpPr txBox="1"/>
          <p:nvPr/>
        </p:nvSpPr>
        <p:spPr>
          <a:xfrm>
            <a:off x="35257" y="76200"/>
            <a:ext cx="6417141" cy="369332"/>
          </a:xfrm>
          <a:prstGeom prst="rect">
            <a:avLst/>
          </a:prstGeom>
          <a:solidFill>
            <a:srgbClr val="FFFF00"/>
          </a:solidFill>
        </p:spPr>
        <p:txBody>
          <a:bodyPr wrap="none" rtlCol="0">
            <a:spAutoFit/>
          </a:bodyPr>
          <a:lstStyle/>
          <a:p>
            <a:r>
              <a:rPr lang="zh-CN" altLang="en-US" dirty="0">
                <a:latin typeface="华文细黑" panose="02010600040101010101" pitchFamily="2" charset="-122"/>
                <a:ea typeface="华文细黑" panose="02010600040101010101" pitchFamily="2" charset="-122"/>
              </a:rPr>
              <a:t>如何应用二叉树的全路径总长特性证明</a:t>
            </a:r>
            <a:r>
              <a:rPr lang="zh-CN" altLang="en-US" b="1" dirty="0">
                <a:solidFill>
                  <a:srgbClr val="0033CC"/>
                </a:solidFill>
                <a:latin typeface="华文细黑" panose="02010600040101010101" pitchFamily="2" charset="-122"/>
                <a:ea typeface="华文细黑" panose="02010600040101010101" pitchFamily="2" charset="-122"/>
                <a:cs typeface="+mj-cs"/>
              </a:rPr>
              <a:t>堆排序</a:t>
            </a:r>
            <a:r>
              <a:rPr lang="zh-CN" altLang="en-US" dirty="0">
                <a:latin typeface="华文细黑" panose="02010600040101010101" pitchFamily="2" charset="-122"/>
                <a:ea typeface="华文细黑" panose="02010600040101010101" pitchFamily="2" charset="-122"/>
              </a:rPr>
              <a:t>的</a:t>
            </a:r>
            <a:r>
              <a:rPr lang="zh-CN" altLang="en-US" dirty="0">
                <a:solidFill>
                  <a:srgbClr val="FF0000"/>
                </a:solidFill>
                <a:latin typeface="华文细黑" panose="02010600040101010101" pitchFamily="2" charset="-122"/>
                <a:ea typeface="华文细黑" panose="02010600040101010101" pitchFamily="2" charset="-122"/>
              </a:rPr>
              <a:t>最好情况</a:t>
            </a:r>
            <a:r>
              <a:rPr lang="zh-CN" altLang="en-US" dirty="0">
                <a:latin typeface="华文细黑" panose="02010600040101010101" pitchFamily="2" charset="-122"/>
                <a:ea typeface="华文细黑" panose="02010600040101010101" pitchFamily="2" charset="-122"/>
              </a:rPr>
              <a:t>下界</a:t>
            </a:r>
            <a:endParaRPr 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42559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4-11</a:t>
            </a:r>
          </a:p>
        </p:txBody>
      </p:sp>
      <mc:AlternateContent xmlns:mc="http://schemas.openxmlformats.org/markup-compatibility/2006" xmlns:a14="http://schemas.microsoft.com/office/drawing/2010/main">
        <mc:Choice Requires="a14">
          <p:sp>
            <p:nvSpPr>
              <p:cNvPr id="3" name="TextBox 2"/>
              <p:cNvSpPr txBox="1"/>
              <p:nvPr/>
            </p:nvSpPr>
            <p:spPr>
              <a:xfrm>
                <a:off x="762000" y="609600"/>
                <a:ext cx="7620000" cy="5030288"/>
              </a:xfrm>
              <a:prstGeom prst="rect">
                <a:avLst/>
              </a:prstGeom>
              <a:noFill/>
            </p:spPr>
            <p:txBody>
              <a:bodyPr wrap="square" rtlCol="0">
                <a:spAutoFit/>
              </a:bodyPr>
              <a:lstStyle/>
              <a:p>
                <a:pPr>
                  <a:lnSpc>
                    <a:spcPct val="150000"/>
                  </a:lnSpc>
                </a:pPr>
                <a:r>
                  <a:rPr lang="en-US" b="1" dirty="0">
                    <a:latin typeface="Times New Roman" pitchFamily="18" charset="0"/>
                    <a:ea typeface="SimSun" pitchFamily="2" charset="-122"/>
                    <a:cs typeface="Times New Roman" pitchFamily="18" charset="0"/>
                  </a:rPr>
                  <a:t>(</a:t>
                </a:r>
                <a:r>
                  <a:rPr lang="en-US" b="1" dirty="0" err="1">
                    <a:latin typeface="Times New Roman" pitchFamily="18" charset="0"/>
                    <a:ea typeface="SimSun" pitchFamily="2" charset="-122"/>
                    <a:cs typeface="Times New Roman" pitchFamily="18" charset="0"/>
                  </a:rPr>
                  <a:t>接上页</a:t>
                </a:r>
                <a:r>
                  <a:rPr lang="en-US" b="1" dirty="0">
                    <a:latin typeface="Times New Roman" pitchFamily="18" charset="0"/>
                    <a:ea typeface="SimSun" pitchFamily="2" charset="-122"/>
                    <a:cs typeface="Times New Roman" pitchFamily="18" charset="0"/>
                  </a:rPr>
                  <a:t>)</a:t>
                </a:r>
              </a:p>
              <a:p>
                <a:pPr indent="465138">
                  <a:lnSpc>
                    <a:spcPct val="150000"/>
                  </a:lnSpc>
                </a:pPr>
                <a:r>
                  <a:rPr lang="zh-CN" altLang="en-US" dirty="0"/>
                  <a:t>我们证明</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 </a:t>
                </a:r>
                <a14:m>
                  <m:oMath xmlns:m="http://schemas.openxmlformats.org/officeDocument/2006/math">
                    <m:nary>
                      <m:naryPr>
                        <m:chr m:val="∑"/>
                        <m:supHide m:val="on"/>
                        <m:ctrlPr>
                          <a:rPr lang="en-US" i="1">
                            <a:latin typeface="Cambria Math" panose="02040503050406030204" pitchFamily="18" charset="0"/>
                            <a:sym typeface="Symbol"/>
                          </a:rPr>
                        </m:ctrlPr>
                      </m:naryPr>
                      <m:sub>
                        <m:r>
                          <m:rPr>
                            <m:brk m:alnAt="7"/>
                          </m:rPr>
                          <a:rPr lang="en-US" i="1">
                            <a:latin typeface="Cambria Math"/>
                            <a:sym typeface="Symbol"/>
                          </a:rPr>
                          <m:t>𝑎</m:t>
                        </m:r>
                        <m:r>
                          <a:rPr lang="en-US" i="1">
                            <a:latin typeface="Cambria Math"/>
                            <a:ea typeface="Cambria Math"/>
                            <a:sym typeface="Symbol"/>
                          </a:rPr>
                          <m:t>∈</m:t>
                        </m:r>
                        <m:r>
                          <a:rPr lang="en-US" i="1">
                            <a:latin typeface="Cambria Math"/>
                            <a:ea typeface="Cambria Math"/>
                            <a:sym typeface="Symbol"/>
                          </a:rPr>
                          <m:t>𝑆</m:t>
                        </m:r>
                      </m:sub>
                      <m:sup/>
                      <m:e>
                        <m:r>
                          <a:rPr lang="en-US" i="1">
                            <a:latin typeface="Cambria Math"/>
                            <a:sym typeface="Symbol"/>
                          </a:rPr>
                          <m:t>𝑑𝑒𝑝𝑡h</m:t>
                        </m:r>
                        <m:r>
                          <a:rPr lang="en-US" i="1">
                            <a:latin typeface="Cambria Math"/>
                            <a:sym typeface="Symbol"/>
                          </a:rPr>
                          <m:t>(</m:t>
                        </m:r>
                        <m:r>
                          <a:rPr lang="en-US" i="1">
                            <a:latin typeface="Cambria Math"/>
                            <a:sym typeface="Symbol"/>
                          </a:rPr>
                          <m:t>𝑎</m:t>
                        </m:r>
                        <m:r>
                          <a:rPr lang="en-US" i="1">
                            <a:latin typeface="Cambria Math"/>
                            <a:sym typeface="Symbol"/>
                          </a:rPr>
                          <m:t>)</m:t>
                        </m:r>
                      </m:e>
                    </m:nary>
                  </m:oMath>
                </a14:m>
                <a:r>
                  <a:rPr lang="en-US" dirty="0">
                    <a:latin typeface="Times New Roman" pitchFamily="18" charset="0"/>
                    <a:cs typeface="Times New Roman" pitchFamily="18" charset="0"/>
                    <a:sym typeface="Symbol"/>
                  </a:rPr>
                  <a:t> =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zh-CN" altLang="en-US" dirty="0"/>
                  <a:t>我们把堆</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t>作如下变换：</a:t>
                </a:r>
                <a:endParaRPr lang="en-US" dirty="0"/>
              </a:p>
              <a:p>
                <a:pPr marL="285750" lvl="0" indent="-285750">
                  <a:lnSpc>
                    <a:spcPct val="150000"/>
                  </a:lnSpc>
                  <a:buFont typeface="Symbol"/>
                  <a:buChar char="·"/>
                </a:pPr>
                <a:r>
                  <a:rPr lang="zh-CN" altLang="en-US" dirty="0"/>
                  <a:t>把</a:t>
                </a:r>
                <a:r>
                  <a:rPr lang="en-US" i="1" dirty="0"/>
                  <a:t>S</a:t>
                </a:r>
                <a:r>
                  <a:rPr lang="zh-CN" altLang="en-US" dirty="0"/>
                  <a:t>以外的点标记为空洞。</a:t>
                </a:r>
                <a:endParaRPr lang="en-US" altLang="zh-CN" dirty="0"/>
              </a:p>
              <a:p>
                <a:pPr marL="285750" lvl="0" indent="-285750">
                  <a:lnSpc>
                    <a:spcPct val="150000"/>
                  </a:lnSpc>
                  <a:buFont typeface="Symbol"/>
                  <a:buChar char="·"/>
                </a:pPr>
                <a:r>
                  <a:rPr lang="zh-CN" altLang="en-US" dirty="0"/>
                  <a:t>如果</a:t>
                </a:r>
                <a:r>
                  <a:rPr lang="en-US" i="1" dirty="0">
                    <a:latin typeface="Times New Roman" pitchFamily="18" charset="0"/>
                    <a:cs typeface="Times New Roman" pitchFamily="18" charset="0"/>
                  </a:rPr>
                  <a:t>S</a:t>
                </a:r>
                <a:r>
                  <a:rPr lang="zh-CN" altLang="en-US" dirty="0">
                    <a:latin typeface="Times New Roman" pitchFamily="18" charset="0"/>
                    <a:cs typeface="Times New Roman" pitchFamily="18" charset="0"/>
                  </a:rPr>
                  <a:t>中点</a:t>
                </a:r>
                <a:r>
                  <a:rPr lang="en-US" i="1" dirty="0">
                    <a:latin typeface="Times New Roman" pitchFamily="18" charset="0"/>
                    <a:cs typeface="Times New Roman" pitchFamily="18" charset="0"/>
                  </a:rPr>
                  <a:t>a</a:t>
                </a:r>
                <a:r>
                  <a:rPr lang="zh-CN" altLang="en-US" dirty="0">
                    <a:latin typeface="Times New Roman" pitchFamily="18" charset="0"/>
                    <a:cs typeface="Times New Roman" pitchFamily="18" charset="0"/>
                  </a:rPr>
                  <a:t>的父亲是空洞，则与</a:t>
                </a:r>
                <a:r>
                  <a:rPr lang="en-US" altLang="zh-CN" i="1" dirty="0">
                    <a:latin typeface="Times New Roman" pitchFamily="18" charset="0"/>
                    <a:cs typeface="Times New Roman" pitchFamily="18" charset="0"/>
                  </a:rPr>
                  <a:t>a</a:t>
                </a:r>
                <a:r>
                  <a:rPr lang="zh-CN" altLang="en-US" dirty="0">
                    <a:latin typeface="Times New Roman" pitchFamily="18" charset="0"/>
                    <a:cs typeface="Times New Roman" pitchFamily="18" charset="0"/>
                  </a:rPr>
                  <a:t>交换使</a:t>
                </a:r>
                <a:r>
                  <a:rPr lang="en-US" i="1" dirty="0">
                    <a:latin typeface="Times New Roman" pitchFamily="18" charset="0"/>
                    <a:cs typeface="Times New Roman" pitchFamily="18" charset="0"/>
                  </a:rPr>
                  <a:t>a</a:t>
                </a:r>
                <a:r>
                  <a:rPr lang="zh-CN" altLang="en-US" dirty="0">
                    <a:latin typeface="Times New Roman" pitchFamily="18" charset="0"/>
                    <a:cs typeface="Times New Roman" pitchFamily="18" charset="0"/>
                  </a:rPr>
                  <a:t>的父结点不再是空洞，而原</a:t>
                </a:r>
                <a:r>
                  <a:rPr lang="en-US" i="1" dirty="0">
                    <a:latin typeface="Times New Roman" pitchFamily="18" charset="0"/>
                    <a:cs typeface="Times New Roman" pitchFamily="18" charset="0"/>
                  </a:rPr>
                  <a:t>S</a:t>
                </a:r>
                <a:r>
                  <a:rPr lang="zh-CN" altLang="en-US" dirty="0">
                    <a:latin typeface="Times New Roman" pitchFamily="18" charset="0"/>
                    <a:cs typeface="Times New Roman" pitchFamily="18" charset="0"/>
                  </a:rPr>
                  <a:t>中</a:t>
                </a:r>
                <a:r>
                  <a:rPr lang="en-US" i="1" dirty="0">
                    <a:latin typeface="Times New Roman" pitchFamily="18" charset="0"/>
                    <a:cs typeface="Times New Roman" pitchFamily="18" charset="0"/>
                  </a:rPr>
                  <a:t>a</a:t>
                </a:r>
                <a:r>
                  <a:rPr lang="zh-CN" altLang="en-US" dirty="0">
                    <a:latin typeface="Times New Roman" pitchFamily="18" charset="0"/>
                    <a:cs typeface="Times New Roman" pitchFamily="18" charset="0"/>
                  </a:rPr>
                  <a:t>点变为空洞。重复这个操作直到每个</a:t>
                </a:r>
                <a:r>
                  <a:rPr lang="en-US" i="1" dirty="0">
                    <a:latin typeface="Times New Roman" pitchFamily="18" charset="0"/>
                    <a:cs typeface="Times New Roman" pitchFamily="18" charset="0"/>
                  </a:rPr>
                  <a:t>S</a:t>
                </a:r>
                <a:r>
                  <a:rPr lang="zh-CN" altLang="en-US" dirty="0">
                    <a:latin typeface="Times New Roman" pitchFamily="18" charset="0"/>
                    <a:cs typeface="Times New Roman" pitchFamily="18" charset="0"/>
                  </a:rPr>
                  <a:t>中点的父亲不是空洞。</a:t>
                </a:r>
                <a:endParaRPr lang="en-US" altLang="zh-CN" dirty="0">
                  <a:latin typeface="Times New Roman" pitchFamily="18" charset="0"/>
                  <a:cs typeface="Times New Roman" pitchFamily="18" charset="0"/>
                </a:endParaRPr>
              </a:p>
              <a:p>
                <a:pPr marL="285750" lvl="0" indent="-285750">
                  <a:lnSpc>
                    <a:spcPct val="150000"/>
                  </a:lnSpc>
                  <a:buFont typeface="Symbol"/>
                  <a:buChar char="·"/>
                </a:pPr>
                <a:r>
                  <a:rPr lang="zh-CN" altLang="en-US" dirty="0">
                    <a:latin typeface="Times New Roman" pitchFamily="18" charset="0"/>
                    <a:cs typeface="Times New Roman" pitchFamily="18" charset="0"/>
                  </a:rPr>
                  <a:t>刪去任何以空洞为根的子树。</a:t>
                </a:r>
                <a:endParaRPr lang="en-US" altLang="zh-CN" dirty="0">
                  <a:latin typeface="Times New Roman" pitchFamily="18" charset="0"/>
                  <a:cs typeface="Times New Roman" pitchFamily="18" charset="0"/>
                </a:endParaRPr>
              </a:p>
              <a:p>
                <a:pPr indent="465138">
                  <a:lnSpc>
                    <a:spcPct val="150000"/>
                  </a:lnSpc>
                </a:pPr>
                <a:r>
                  <a:rPr lang="zh-CN" altLang="en-US" dirty="0"/>
                  <a:t>我们得到一个只含</a:t>
                </a:r>
                <a:r>
                  <a:rPr lang="en-US" i="1" dirty="0"/>
                  <a:t>S</a:t>
                </a:r>
                <a:r>
                  <a:rPr lang="zh-CN" altLang="en-US" dirty="0"/>
                  <a:t>中数字的二叉树</a:t>
                </a:r>
                <a:r>
                  <a:rPr lang="en-US" dirty="0"/>
                  <a:t>(</a:t>
                </a:r>
                <a:r>
                  <a:rPr lang="zh-CN" altLang="en-US" dirty="0"/>
                  <a:t>不一定是堆</a:t>
                </a:r>
                <a:r>
                  <a:rPr lang="en-US" dirty="0">
                    <a:latin typeface="Times New Roman" pitchFamily="18" charset="0"/>
                    <a:cs typeface="Times New Roman" pitchFamily="18" charset="0"/>
                  </a:rPr>
                  <a:t>)</a:t>
                </a:r>
                <a:r>
                  <a:rPr lang="en-US" b="1" i="1" dirty="0">
                    <a:solidFill>
                      <a:srgbClr val="0033CC"/>
                    </a:solidFill>
                    <a:highlight>
                      <a:srgbClr val="FFFF00"/>
                    </a:highlight>
                    <a:latin typeface="Times" panose="02020603050405020304" pitchFamily="18" charset="0"/>
                    <a:ea typeface="仿宋" panose="02010609060101010101" pitchFamily="49" charset="-122"/>
                    <a:cs typeface="+mj-cs"/>
                  </a:rPr>
                  <a:t>T</a:t>
                </a:r>
                <a:r>
                  <a:rPr lang="zh-CN" altLang="en-US" dirty="0"/>
                  <a:t>。因为以上操作只会减少</a:t>
                </a:r>
                <a:r>
                  <a:rPr lang="en-US" i="1" dirty="0"/>
                  <a:t>S</a:t>
                </a:r>
                <a:r>
                  <a:rPr lang="zh-CN" altLang="en-US" dirty="0"/>
                  <a:t>中点的深度，不会增加深度，所以堆排序在头</a:t>
                </a:r>
                <a:r>
                  <a:rPr lang="en-US" i="1" dirty="0">
                    <a:latin typeface="Times New Roman" pitchFamily="18" charset="0"/>
                    <a:cs typeface="Times New Roman" pitchFamily="18" charset="0"/>
                  </a:rPr>
                  <a:t>k</a:t>
                </a:r>
                <a:r>
                  <a:rPr lang="en-US" dirty="0"/>
                  <a:t> </a:t>
                </a:r>
                <a:r>
                  <a:rPr lang="zh-CN" altLang="en-US" dirty="0"/>
                  <a:t>次循环中需要的比较次数至少是：</a:t>
                </a:r>
                <a:endParaRPr lang="en-US" dirty="0"/>
              </a:p>
              <a:p>
                <a:pPr indent="465138">
                  <a:lnSpc>
                    <a:spcPct val="150000"/>
                  </a:lnSpc>
                </a:pP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2 </a:t>
                </a:r>
                <a:r>
                  <a:rPr lang="en-US" dirty="0">
                    <a:latin typeface="Times New Roman" pitchFamily="18" charset="0"/>
                    <a:ea typeface="SimSun" pitchFamily="2" charset="-122"/>
                    <a:cs typeface="Times New Roman" pitchFamily="18" charset="0"/>
                    <a:sym typeface="Symbol"/>
                  </a:rPr>
                  <a:t> </a:t>
                </a:r>
                <a14:m>
                  <m:oMath xmlns:m="http://schemas.openxmlformats.org/officeDocument/2006/math">
                    <m:nary>
                      <m:naryPr>
                        <m:chr m:val="∑"/>
                        <m:supHide m:val="on"/>
                        <m:ctrlPr>
                          <a:rPr lang="en-US" i="1">
                            <a:latin typeface="Cambria Math" panose="02040503050406030204" pitchFamily="18" charset="0"/>
                            <a:sym typeface="Symbol"/>
                          </a:rPr>
                        </m:ctrlPr>
                      </m:naryPr>
                      <m:sub>
                        <m:r>
                          <m:rPr>
                            <m:brk m:alnAt="7"/>
                          </m:rPr>
                          <a:rPr lang="en-US" i="1">
                            <a:latin typeface="Cambria Math"/>
                            <a:sym typeface="Symbol"/>
                          </a:rPr>
                          <m:t>𝑎</m:t>
                        </m:r>
                        <m:r>
                          <a:rPr lang="en-US" i="1">
                            <a:latin typeface="Cambria Math"/>
                            <a:ea typeface="Cambria Math"/>
                            <a:sym typeface="Symbol"/>
                          </a:rPr>
                          <m:t>∈</m:t>
                        </m:r>
                        <m:r>
                          <a:rPr lang="en-US" i="1">
                            <a:latin typeface="Cambria Math"/>
                            <a:ea typeface="Cambria Math"/>
                            <a:sym typeface="Symbol"/>
                          </a:rPr>
                          <m:t>𝑆</m:t>
                        </m:r>
                      </m:sub>
                      <m:sup/>
                      <m:e>
                        <m:r>
                          <a:rPr lang="en-US" i="1">
                            <a:latin typeface="Cambria Math"/>
                            <a:sym typeface="Symbol"/>
                          </a:rPr>
                          <m:t>𝑑𝑒𝑝𝑡h</m:t>
                        </m:r>
                        <m:r>
                          <a:rPr lang="en-US" i="1">
                            <a:latin typeface="Cambria Math"/>
                            <a:sym typeface="Symbol"/>
                          </a:rPr>
                          <m:t>(</m:t>
                        </m:r>
                        <m:r>
                          <a:rPr lang="en-US" i="1">
                            <a:latin typeface="Cambria Math"/>
                            <a:sym typeface="Symbol"/>
                          </a:rPr>
                          <m:t>𝑎</m:t>
                        </m:r>
                        <m:r>
                          <a:rPr lang="en-US" i="1">
                            <a:latin typeface="Cambria Math"/>
                            <a:sym typeface="Symbol"/>
                          </a:rPr>
                          <m:t>)</m:t>
                        </m:r>
                      </m:e>
                    </m:nary>
                  </m:oMath>
                </a14:m>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2 </a:t>
                </a:r>
                <a:r>
                  <a:rPr lang="en-US" dirty="0">
                    <a:latin typeface="Times New Roman" pitchFamily="18" charset="0"/>
                    <a:ea typeface="SimSun" pitchFamily="2" charset="-122"/>
                    <a:cs typeface="Times New Roman" pitchFamily="18" charset="0"/>
                    <a:sym typeface="Symbol"/>
                  </a:rPr>
                  <a:t> </a:t>
                </a:r>
                <a14:m>
                  <m:oMath xmlns:m="http://schemas.openxmlformats.org/officeDocument/2006/math">
                    <m:nary>
                      <m:naryPr>
                        <m:chr m:val="∑"/>
                        <m:supHide m:val="on"/>
                        <m:ctrlPr>
                          <a:rPr lang="en-US" i="1">
                            <a:latin typeface="Cambria Math" panose="02040503050406030204" pitchFamily="18" charset="0"/>
                            <a:sym typeface="Symbol"/>
                          </a:rPr>
                        </m:ctrlPr>
                      </m:naryPr>
                      <m:sub>
                        <m:r>
                          <m:rPr>
                            <m:brk m:alnAt="7"/>
                          </m:rPr>
                          <a:rPr lang="en-US" i="1">
                            <a:latin typeface="Cambria Math"/>
                            <a:sym typeface="Symbol"/>
                          </a:rPr>
                          <m:t>𝑎</m:t>
                        </m:r>
                        <m:r>
                          <a:rPr lang="en-US" i="1">
                            <a:latin typeface="Cambria Math"/>
                            <a:ea typeface="Cambria Math"/>
                            <a:sym typeface="Symbol"/>
                          </a:rPr>
                          <m:t>∈</m:t>
                        </m:r>
                        <m:r>
                          <a:rPr lang="en-US" i="1">
                            <a:latin typeface="Cambria Math"/>
                            <a:ea typeface="Cambria Math"/>
                            <a:sym typeface="Symbol"/>
                          </a:rPr>
                          <m:t>𝑆</m:t>
                        </m:r>
                      </m:sub>
                      <m:sup/>
                      <m:e>
                        <m:r>
                          <a:rPr lang="en-US" b="0" i="1" smtClean="0">
                            <a:latin typeface="Cambria Math"/>
                            <a:ea typeface="Cambria Math"/>
                            <a:sym typeface="Symbol"/>
                          </a:rPr>
                          <m:t>(</m:t>
                        </m:r>
                        <m:r>
                          <a:rPr lang="en-US" i="1">
                            <a:latin typeface="Cambria Math"/>
                            <a:sym typeface="Symbol"/>
                          </a:rPr>
                          <m:t>𝑎</m:t>
                        </m:r>
                        <m:r>
                          <a:rPr lang="en-US" b="0" i="1" smtClean="0">
                            <a:latin typeface="Cambria Math"/>
                            <a:sym typeface="Symbol"/>
                          </a:rPr>
                          <m:t>在</m:t>
                        </m:r>
                        <m:r>
                          <m:rPr>
                            <m:nor/>
                          </m:rPr>
                          <a:rPr lang="en-US" b="1" i="1" dirty="0">
                            <a:solidFill>
                              <a:srgbClr val="0033CC"/>
                            </a:solidFill>
                            <a:highlight>
                              <a:srgbClr val="FFFF00"/>
                            </a:highlight>
                            <a:latin typeface="Times" panose="02020603050405020304" pitchFamily="18" charset="0"/>
                            <a:ea typeface="仿宋" panose="02010609060101010101" pitchFamily="49" charset="-122"/>
                          </a:rPr>
                          <m:t>T</m:t>
                        </m:r>
                        <m:r>
                          <a:rPr lang="en-US" b="0" i="1" smtClean="0">
                            <a:latin typeface="Cambria Math"/>
                            <a:sym typeface="Symbol"/>
                          </a:rPr>
                          <m:t>中深度</m:t>
                        </m:r>
                        <m:r>
                          <a:rPr lang="en-US" b="0" i="1" smtClean="0">
                            <a:latin typeface="Cambria Math"/>
                            <a:sym typeface="Symbol"/>
                          </a:rPr>
                          <m:t>)</m:t>
                        </m:r>
                      </m:e>
                    </m:nary>
                  </m:oMath>
                </a14:m>
                <a:r>
                  <a:rPr lang="en-US" dirty="0">
                    <a:latin typeface="Times New Roman" pitchFamily="18" charset="0"/>
                    <a:cs typeface="Times New Roman" pitchFamily="18" charset="0"/>
                  </a:rPr>
                  <a:t> </a:t>
                </a:r>
              </a:p>
              <a:p>
                <a:pPr indent="465138">
                  <a:lnSpc>
                    <a:spcPct val="150000"/>
                  </a:lnSpc>
                </a:pPr>
                <a:r>
                  <a:rPr lang="en-US" dirty="0">
                    <a:latin typeface="Times New Roman" pitchFamily="18" charset="0"/>
                    <a:cs typeface="Times New Roman" pitchFamily="18" charset="0"/>
                  </a:rPr>
                  <a:t>= 2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TPL</a:t>
                </a:r>
                <a:r>
                  <a:rPr lang="en-US" dirty="0">
                    <a:latin typeface="Times New Roman" pitchFamily="18" charset="0"/>
                    <a:cs typeface="Times New Roman" pitchFamily="18" charset="0"/>
                  </a:rPr>
                  <a:t>(</a:t>
                </a:r>
                <a:r>
                  <a:rPr lang="en-US" b="1" i="1" dirty="0">
                    <a:solidFill>
                      <a:srgbClr val="0033CC"/>
                    </a:solidFill>
                    <a:highlight>
                      <a:srgbClr val="FFFF00"/>
                    </a:highlight>
                    <a:latin typeface="Times" panose="02020603050405020304" pitchFamily="18" charset="0"/>
                    <a:ea typeface="仿宋" panose="02010609060101010101" pitchFamily="49" charset="-122"/>
                  </a:rPr>
                  <a:t>T</a:t>
                </a:r>
                <a:r>
                  <a:rPr lang="en-US" dirty="0">
                    <a:latin typeface="Times New Roman" pitchFamily="18" charset="0"/>
                    <a:cs typeface="Times New Roman" pitchFamily="18" charset="0"/>
                  </a:rPr>
                  <a:t>)                         </a:t>
                </a:r>
              </a:p>
              <a:p>
                <a:pPr indent="465138">
                  <a:lnSpc>
                    <a:spcPct val="150000"/>
                  </a:lnSpc>
                </a:pP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                                      （根据：定理</a:t>
                </a:r>
                <a:r>
                  <a:rPr lang="en-US" altLang="zh-CN" dirty="0">
                    <a:latin typeface="Times New Roman" pitchFamily="18" charset="0"/>
                    <a:cs typeface="Times New Roman" pitchFamily="18" charset="0"/>
                  </a:rPr>
                  <a:t>4.9</a:t>
                </a:r>
                <a:r>
                  <a:rPr lang="zh-CN" altLang="en-US" dirty="0">
                    <a:latin typeface="Times New Roman" pitchFamily="18" charset="0"/>
                    <a:cs typeface="Times New Roman" pitchFamily="18" charset="0"/>
                  </a:rPr>
                  <a:t>及</a:t>
                </a:r>
                <a:r>
                  <a:rPr lang="en-US" dirty="0">
                    <a:latin typeface="Times New Roman" pitchFamily="18" charset="0"/>
                    <a:cs typeface="Times New Roman" pitchFamily="18" charset="0"/>
                    <a:sym typeface="Symbol"/>
                  </a:rPr>
                  <a:t>()</a:t>
                </a:r>
                <a:r>
                  <a:rPr lang="zh-CN" altLang="en-US" dirty="0">
                    <a:latin typeface="Times New Roman" pitchFamily="18" charset="0"/>
                    <a:cs typeface="Times New Roman" pitchFamily="18" charset="0"/>
                    <a:sym typeface="Symbol"/>
                  </a:rPr>
                  <a:t>函数的定义</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62000" y="609600"/>
                <a:ext cx="7620000" cy="5030288"/>
              </a:xfrm>
              <a:prstGeom prst="rect">
                <a:avLst/>
              </a:prstGeom>
              <a:blipFill>
                <a:blip r:embed="rId2"/>
                <a:stretch>
                  <a:fillRect l="-640" b="-970"/>
                </a:stretch>
              </a:blipFill>
            </p:spPr>
            <p:txBody>
              <a:bodyPr/>
              <a:lstStyle/>
              <a:p>
                <a:r>
                  <a:rPr lang="en-US">
                    <a:noFill/>
                  </a:rPr>
                  <a:t> </a:t>
                </a:r>
              </a:p>
            </p:txBody>
          </p:sp>
        </mc:Fallback>
      </mc:AlternateContent>
      <p:pic>
        <p:nvPicPr>
          <p:cNvPr id="7" name="图片 6">
            <a:extLst>
              <a:ext uri="{FF2B5EF4-FFF2-40B4-BE49-F238E27FC236}">
                <a16:creationId xmlns:a16="http://schemas.microsoft.com/office/drawing/2014/main" id="{26875BDD-6413-4E2E-A2A5-609E2CCD8FFC}"/>
              </a:ext>
            </a:extLst>
          </p:cNvPr>
          <p:cNvPicPr>
            <a:picLocks noChangeAspect="1"/>
          </p:cNvPicPr>
          <p:nvPr/>
        </p:nvPicPr>
        <p:blipFill>
          <a:blip r:embed="rId3"/>
          <a:stretch>
            <a:fillRect/>
          </a:stretch>
        </p:blipFill>
        <p:spPr>
          <a:xfrm>
            <a:off x="152400" y="5929937"/>
            <a:ext cx="8839200" cy="801679"/>
          </a:xfrm>
          <a:prstGeom prst="rect">
            <a:avLst/>
          </a:prstGeom>
          <a:ln w="38100">
            <a:solidFill>
              <a:schemeClr val="accent1"/>
            </a:solidFill>
          </a:ln>
        </p:spPr>
      </p:pic>
      <p:sp>
        <p:nvSpPr>
          <p:cNvPr id="4" name="文本框 3">
            <a:extLst>
              <a:ext uri="{FF2B5EF4-FFF2-40B4-BE49-F238E27FC236}">
                <a16:creationId xmlns:a16="http://schemas.microsoft.com/office/drawing/2014/main" id="{AD3F9B18-A903-D880-6170-219741811139}"/>
              </a:ext>
            </a:extLst>
          </p:cNvPr>
          <p:cNvSpPr txBox="1"/>
          <p:nvPr/>
        </p:nvSpPr>
        <p:spPr>
          <a:xfrm>
            <a:off x="35257" y="76200"/>
            <a:ext cx="6417141" cy="369332"/>
          </a:xfrm>
          <a:prstGeom prst="rect">
            <a:avLst/>
          </a:prstGeom>
          <a:solidFill>
            <a:srgbClr val="FFFF00"/>
          </a:solidFill>
        </p:spPr>
        <p:txBody>
          <a:bodyPr wrap="none" rtlCol="0">
            <a:spAutoFit/>
          </a:bodyPr>
          <a:lstStyle/>
          <a:p>
            <a:r>
              <a:rPr lang="zh-CN" altLang="en-US" dirty="0">
                <a:latin typeface="华文细黑" panose="02010600040101010101" pitchFamily="2" charset="-122"/>
                <a:ea typeface="华文细黑" panose="02010600040101010101" pitchFamily="2" charset="-122"/>
              </a:rPr>
              <a:t>如何应用二叉树的全路径总长特性证明</a:t>
            </a:r>
            <a:r>
              <a:rPr lang="zh-CN" altLang="en-US" b="1" dirty="0">
                <a:solidFill>
                  <a:srgbClr val="0033CC"/>
                </a:solidFill>
                <a:latin typeface="华文细黑" panose="02010600040101010101" pitchFamily="2" charset="-122"/>
                <a:ea typeface="华文细黑" panose="02010600040101010101" pitchFamily="2" charset="-122"/>
                <a:cs typeface="+mj-cs"/>
              </a:rPr>
              <a:t>堆排序</a:t>
            </a:r>
            <a:r>
              <a:rPr lang="zh-CN" altLang="en-US" dirty="0">
                <a:latin typeface="华文细黑" panose="02010600040101010101" pitchFamily="2" charset="-122"/>
                <a:ea typeface="华文细黑" panose="02010600040101010101" pitchFamily="2" charset="-122"/>
              </a:rPr>
              <a:t>的</a:t>
            </a:r>
            <a:r>
              <a:rPr lang="zh-CN" altLang="en-US" dirty="0">
                <a:solidFill>
                  <a:srgbClr val="FF0000"/>
                </a:solidFill>
                <a:latin typeface="华文细黑" panose="02010600040101010101" pitchFamily="2" charset="-122"/>
                <a:ea typeface="华文细黑" panose="02010600040101010101" pitchFamily="2" charset="-122"/>
              </a:rPr>
              <a:t>最好情况</a:t>
            </a:r>
            <a:r>
              <a:rPr lang="zh-CN" altLang="en-US" dirty="0">
                <a:latin typeface="华文细黑" panose="02010600040101010101" pitchFamily="2" charset="-122"/>
                <a:ea typeface="华文细黑" panose="02010600040101010101" pitchFamily="2" charset="-122"/>
              </a:rPr>
              <a:t>下界</a:t>
            </a:r>
            <a:endParaRPr lang="en-US" dirty="0">
              <a:latin typeface="华文细黑" panose="02010600040101010101" pitchFamily="2" charset="-122"/>
              <a:ea typeface="华文细黑" panose="02010600040101010101" pitchFamily="2" charset="-122"/>
            </a:endParaRPr>
          </a:p>
        </p:txBody>
      </p:sp>
      <p:sp>
        <p:nvSpPr>
          <p:cNvPr id="6" name="文本框 5">
            <a:extLst>
              <a:ext uri="{FF2B5EF4-FFF2-40B4-BE49-F238E27FC236}">
                <a16:creationId xmlns:a16="http://schemas.microsoft.com/office/drawing/2014/main" id="{051C15E8-B00D-E9F6-ADF3-23FDC328FB01}"/>
              </a:ext>
            </a:extLst>
          </p:cNvPr>
          <p:cNvSpPr txBox="1"/>
          <p:nvPr/>
        </p:nvSpPr>
        <p:spPr>
          <a:xfrm>
            <a:off x="495300" y="2438400"/>
            <a:ext cx="8153400" cy="1200329"/>
          </a:xfrm>
          <a:prstGeom prst="rect">
            <a:avLst/>
          </a:prstGeom>
          <a:solidFill>
            <a:srgbClr val="FFC000"/>
          </a:solidFill>
          <a:ln w="47625">
            <a:solidFill>
              <a:schemeClr val="accent1">
                <a:shade val="95000"/>
                <a:satMod val="105000"/>
              </a:schemeClr>
            </a:solidFill>
          </a:ln>
        </p:spPr>
        <p:txBody>
          <a:bodyPr wrap="square">
            <a:spAutoFit/>
          </a:bodyPr>
          <a:lstStyle/>
          <a:p>
            <a:pPr algn="ctr"/>
            <a:r>
              <a:rPr lang="zh-CN" altLang="en-US" sz="2400" dirty="0">
                <a:highlight>
                  <a:srgbClr val="00FFFF"/>
                </a:highlight>
                <a:latin typeface="华文细黑" panose="02010600040101010101" pitchFamily="2" charset="-122"/>
                <a:ea typeface="华文细黑" panose="02010600040101010101" pitchFamily="2" charset="-122"/>
              </a:rPr>
              <a:t>二叉树的全路径总长特性</a:t>
            </a:r>
            <a:r>
              <a:rPr lang="zh-CN" altLang="en-US" sz="2400" dirty="0">
                <a:latin typeface="华文细黑" panose="02010600040101010101" pitchFamily="2" charset="-122"/>
                <a:ea typeface="华文细黑" panose="02010600040101010101" pitchFamily="2" charset="-122"/>
              </a:rPr>
              <a:t>常常用来证明</a:t>
            </a:r>
            <a:r>
              <a:rPr lang="zh-CN" altLang="en-US" sz="2400" dirty="0">
                <a:highlight>
                  <a:srgbClr val="00FFFF"/>
                </a:highlight>
                <a:latin typeface="华文细黑" panose="02010600040101010101" pitchFamily="2" charset="-122"/>
                <a:ea typeface="华文细黑" panose="02010600040101010101" pitchFamily="2" charset="-122"/>
              </a:rPr>
              <a:t>很多问题的下界</a:t>
            </a:r>
            <a:r>
              <a:rPr lang="zh-CN" altLang="en-US" sz="2400" dirty="0">
                <a:latin typeface="华文细黑" panose="02010600040101010101" pitchFamily="2" charset="-122"/>
                <a:ea typeface="华文细黑" panose="02010600040101010101" pitchFamily="2" charset="-122"/>
              </a:rPr>
              <a:t>，这里，我们给出了如何应用全路径总长证明堆排序的最好情况的下界。</a:t>
            </a:r>
            <a:endParaRPr lang="en-US" sz="2400" dirty="0"/>
          </a:p>
        </p:txBody>
      </p:sp>
    </p:spTree>
    <p:extLst>
      <p:ext uri="{BB962C8B-B14F-4D97-AF65-F5344CB8AC3E}">
        <p14:creationId xmlns:p14="http://schemas.microsoft.com/office/powerpoint/2010/main" val="190810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783"/>
            <a:ext cx="8229600" cy="944562"/>
          </a:xfrm>
        </p:spPr>
        <p:txBody>
          <a:bodyPr>
            <a:normAutofit/>
          </a:bodyPr>
          <a:lstStyle/>
          <a:p>
            <a:pPr lvl="1"/>
            <a:r>
              <a:rPr lang="en-US" altLang="zh-CN" sz="2800" b="1" dirty="0">
                <a:latin typeface="Times New Roman" pitchFamily="18" charset="0"/>
                <a:ea typeface="SimSun" pitchFamily="2" charset="-122"/>
                <a:cs typeface="Times New Roman" pitchFamily="18" charset="0"/>
              </a:rPr>
              <a:t>4.2 </a:t>
            </a:r>
            <a:r>
              <a:rPr lang="zh-CN" sz="2800" b="1" dirty="0">
                <a:latin typeface="Times New Roman" pitchFamily="18" charset="0"/>
                <a:ea typeface="SimSun" pitchFamily="2" charset="-122"/>
                <a:cs typeface="Times New Roman" pitchFamily="18" charset="0"/>
              </a:rPr>
              <a:t>不基於比较的</a:t>
            </a:r>
            <a:r>
              <a:rPr lang="zh-CN" altLang="en-US" sz="2800"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rPr>
              <a:t>线性时间</a:t>
            </a:r>
            <a:r>
              <a:rPr lang="zh-CN" sz="2800" b="1" dirty="0">
                <a:latin typeface="Times New Roman" pitchFamily="18" charset="0"/>
                <a:ea typeface="SimSun" pitchFamily="2" charset="-122"/>
                <a:cs typeface="Times New Roman" pitchFamily="18" charset="0"/>
              </a:rPr>
              <a:t>排序算法</a:t>
            </a:r>
            <a:endParaRPr lang="en-US" sz="2800" dirty="0"/>
          </a:p>
        </p:txBody>
      </p:sp>
      <p:sp>
        <p:nvSpPr>
          <p:cNvPr id="3" name="Footer Placeholder 2"/>
          <p:cNvSpPr>
            <a:spLocks noGrp="1"/>
          </p:cNvSpPr>
          <p:nvPr>
            <p:ph type="ftr" sz="quarter" idx="11"/>
          </p:nvPr>
        </p:nvSpPr>
        <p:spPr/>
        <p:txBody>
          <a:bodyPr/>
          <a:lstStyle/>
          <a:p>
            <a:r>
              <a:rPr lang="en-US" dirty="0"/>
              <a:t>4-12</a:t>
            </a:r>
          </a:p>
        </p:txBody>
      </p:sp>
      <p:sp>
        <p:nvSpPr>
          <p:cNvPr id="4" name="TextBox 3"/>
          <p:cNvSpPr txBox="1"/>
          <p:nvPr/>
        </p:nvSpPr>
        <p:spPr>
          <a:xfrm>
            <a:off x="682170" y="1066800"/>
            <a:ext cx="8004630" cy="4558236"/>
          </a:xfrm>
          <a:prstGeom prst="rect">
            <a:avLst/>
          </a:prstGeom>
          <a:noFill/>
        </p:spPr>
        <p:txBody>
          <a:bodyPr wrap="square" rtlCol="0">
            <a:spAutoFit/>
          </a:bodyPr>
          <a:lstStyle/>
          <a:p>
            <a:pPr marL="0" lvl="2"/>
            <a:r>
              <a:rPr lang="en-US" altLang="zh-CN" sz="2400" b="1" dirty="0"/>
              <a:t>1) </a:t>
            </a:r>
            <a:r>
              <a:rPr lang="zh-CN" altLang="en-US" sz="2400" b="1" dirty="0"/>
              <a:t>计数排序</a:t>
            </a:r>
            <a:endParaRPr lang="en-US" sz="2400" b="1" dirty="0"/>
          </a:p>
          <a:p>
            <a:pPr marL="463550" lvl="2" indent="-463550">
              <a:lnSpc>
                <a:spcPct val="150000"/>
              </a:lnSpc>
            </a:pPr>
            <a:r>
              <a:rPr lang="zh-CN" altLang="en-US" sz="2000" b="1" dirty="0">
                <a:latin typeface="Times New Roman" pitchFamily="18" charset="0"/>
                <a:ea typeface="SimSun" pitchFamily="2" charset="-122"/>
                <a:cs typeface="Times New Roman" pitchFamily="18" charset="0"/>
              </a:rPr>
              <a:t>要求</a:t>
            </a:r>
            <a:r>
              <a:rPr lang="en-US" altLang="zh-CN" sz="2000" b="1"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1)</a:t>
            </a:r>
            <a:r>
              <a:rPr lang="zh-CN" altLang="en-US" sz="2000" dirty="0">
                <a:latin typeface="Times New Roman" pitchFamily="18" charset="0"/>
                <a:ea typeface="SimSun" pitchFamily="2" charset="-122"/>
                <a:cs typeface="Times New Roman" pitchFamily="18" charset="0"/>
              </a:rPr>
              <a:t>数组元素的值都是整数，并且</a:t>
            </a:r>
            <a:endParaRPr lang="en-US" altLang="zh-CN" sz="2000" dirty="0">
              <a:latin typeface="Times New Roman" pitchFamily="18" charset="0"/>
              <a:ea typeface="SimSun" pitchFamily="2" charset="-122"/>
              <a:cs typeface="Times New Roman" pitchFamily="18" charset="0"/>
            </a:endParaRPr>
          </a:p>
          <a:p>
            <a:pPr marL="463550" lvl="2" indent="-463550">
              <a:lnSpc>
                <a:spcPct val="150000"/>
              </a:lnSpc>
            </a:pPr>
            <a:r>
              <a:rPr lang="en-US" altLang="zh-CN" sz="2000" dirty="0">
                <a:latin typeface="Times New Roman" pitchFamily="18" charset="0"/>
                <a:ea typeface="SimSun" pitchFamily="2" charset="-122"/>
                <a:cs typeface="Times New Roman" pitchFamily="18" charset="0"/>
              </a:rPr>
              <a:t>            2)</a:t>
            </a:r>
            <a:r>
              <a:rPr lang="zh-CN" altLang="en-US" sz="2000" dirty="0">
                <a:latin typeface="Times New Roman" pitchFamily="18" charset="0"/>
                <a:ea typeface="SimSun" pitchFamily="2" charset="-122"/>
                <a:cs typeface="Times New Roman" pitchFamily="18" charset="0"/>
              </a:rPr>
              <a:t>限制在一定范围内， </a:t>
            </a:r>
            <a:r>
              <a:rPr lang="en-US" sz="2000" dirty="0">
                <a:solidFill>
                  <a:srgbClr val="FF0000"/>
                </a:solidFill>
                <a:latin typeface="Times New Roman" pitchFamily="18" charset="0"/>
                <a:ea typeface="SimSun" pitchFamily="2" charset="-122"/>
                <a:cs typeface="Times New Roman" pitchFamily="18" charset="0"/>
              </a:rPr>
              <a:t>0</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en-US" sz="20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baseline="-2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 …, </a:t>
            </a:r>
            <a:r>
              <a:rPr lang="en-US" sz="2000" i="1" dirty="0">
                <a:latin typeface="Times New Roman" pitchFamily="18" charset="0"/>
                <a:ea typeface="SimSun" pitchFamily="2" charset="-122"/>
                <a:cs typeface="Times New Roman" pitchFamily="18" charset="0"/>
              </a:rPr>
              <a:t>a</a:t>
            </a:r>
            <a:r>
              <a:rPr lang="en-US" sz="2000" i="1" baseline="-25000"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 ≤ </a:t>
            </a:r>
            <a:r>
              <a:rPr lang="en-US" sz="2000" i="1" dirty="0">
                <a:solidFill>
                  <a:srgbClr val="FF0000"/>
                </a:solidFill>
                <a:latin typeface="Times New Roman" pitchFamily="18" charset="0"/>
                <a:ea typeface="SimSun" pitchFamily="2" charset="-122"/>
                <a:cs typeface="Times New Roman" pitchFamily="18" charset="0"/>
              </a:rPr>
              <a:t>k</a:t>
            </a:r>
            <a:r>
              <a:rPr lang="zh-CN" alt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k</a:t>
            </a:r>
            <a:r>
              <a:rPr lang="en-US" sz="2000" dirty="0">
                <a:latin typeface="Times New Roman" pitchFamily="18" charset="0"/>
                <a:ea typeface="SimSun" pitchFamily="2" charset="-122"/>
                <a:cs typeface="Times New Roman" pitchFamily="18" charset="0"/>
              </a:rPr>
              <a:t> = O(</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pPr marL="0" lvl="2">
              <a:lnSpc>
                <a:spcPct val="150000"/>
              </a:lnSpc>
            </a:pPr>
            <a:r>
              <a:rPr lang="zh-CN" altLang="en-US" sz="2000" b="1" dirty="0">
                <a:latin typeface="Times" panose="02020603050405020304" pitchFamily="18" charset="0"/>
                <a:ea typeface="SimSun" pitchFamily="2" charset="-122"/>
                <a:cs typeface="Times New Roman" pitchFamily="18" charset="0"/>
              </a:rPr>
              <a:t>基本思想</a:t>
            </a:r>
            <a:r>
              <a:rPr lang="zh-CN" altLang="en-US" sz="2000" dirty="0">
                <a:latin typeface="Times" panose="02020603050405020304" pitchFamily="18" charset="0"/>
                <a:ea typeface="SimSun" pitchFamily="2" charset="-122"/>
                <a:cs typeface="Times New Roman" pitchFamily="18" charset="0"/>
              </a:rPr>
              <a:t>：</a:t>
            </a:r>
            <a:endParaRPr lang="en-US" altLang="zh-CN" sz="2000" dirty="0">
              <a:latin typeface="Times" panose="02020603050405020304" pitchFamily="18" charset="0"/>
              <a:ea typeface="SimSun" pitchFamily="2" charset="-122"/>
              <a:cs typeface="Times New Roman" pitchFamily="18" charset="0"/>
            </a:endParaRPr>
          </a:p>
          <a:p>
            <a:pPr marL="285750" lvl="2" indent="-285750">
              <a:lnSpc>
                <a:spcPct val="150000"/>
              </a:lnSpc>
              <a:buFont typeface="Arial" panose="020B0604020202020204" pitchFamily="34" charset="0"/>
              <a:buChar char="•"/>
            </a:pPr>
            <a:r>
              <a:rPr lang="zh-CN" altLang="en-US" sz="2000" dirty="0">
                <a:latin typeface="Times" panose="02020603050405020304" pitchFamily="18" charset="0"/>
                <a:ea typeface="SimSun" pitchFamily="2" charset="-122"/>
                <a:cs typeface="Times New Roman" pitchFamily="18" charset="0"/>
              </a:rPr>
              <a:t>对每一个数组元素</a:t>
            </a:r>
            <a:r>
              <a:rPr lang="en-US" altLang="zh-CN" sz="2000" i="1" dirty="0">
                <a:latin typeface="Times" panose="02020603050405020304" pitchFamily="18" charset="0"/>
                <a:ea typeface="SimSun" pitchFamily="2" charset="-122"/>
                <a:cs typeface="Times New Roman" pitchFamily="18" charset="0"/>
              </a:rPr>
              <a:t>x </a:t>
            </a:r>
            <a:r>
              <a:rPr lang="zh-CN" altLang="en-US" sz="2000" i="1" dirty="0">
                <a:latin typeface="Times" panose="02020603050405020304" pitchFamily="18" charset="0"/>
                <a:ea typeface="SimSun" pitchFamily="2" charset="-122"/>
                <a:cs typeface="Times New Roman" pitchFamily="18" charset="0"/>
              </a:rPr>
              <a:t>，</a:t>
            </a:r>
            <a:r>
              <a:rPr lang="zh-CN" altLang="en-US" sz="2000" dirty="0">
                <a:latin typeface="Times" panose="02020603050405020304" pitchFamily="18" charset="0"/>
                <a:ea typeface="SimSun" pitchFamily="2" charset="-122"/>
                <a:cs typeface="Times New Roman" pitchFamily="18" charset="0"/>
              </a:rPr>
              <a:t>确定数组中</a:t>
            </a:r>
            <a:r>
              <a:rPr lang="en-US" altLang="zh-CN" sz="2000" dirty="0">
                <a:latin typeface="Times" panose="02020603050405020304" pitchFamily="18" charset="0"/>
                <a:ea typeface="SimSun" pitchFamily="2" charset="-122"/>
                <a:cs typeface="Times New Roman" pitchFamily="18" charset="0"/>
                <a:sym typeface="Symbol" panose="05050102010706020507" pitchFamily="18" charset="2"/>
              </a:rPr>
              <a:t>&lt;</a:t>
            </a:r>
            <a:r>
              <a:rPr lang="en-US" altLang="zh-CN" sz="2000" dirty="0">
                <a:latin typeface="Times" panose="02020603050405020304" pitchFamily="18" charset="0"/>
                <a:ea typeface="SimSun" pitchFamily="2" charset="-122"/>
                <a:cs typeface="Times New Roman" pitchFamily="18" charset="0"/>
              </a:rPr>
              <a:t> </a:t>
            </a:r>
            <a:r>
              <a:rPr lang="en-US" altLang="zh-CN" sz="2000" i="1" dirty="0">
                <a:latin typeface="Times" panose="02020603050405020304" pitchFamily="18" charset="0"/>
                <a:ea typeface="SimSun" pitchFamily="2" charset="-122"/>
                <a:cs typeface="Times New Roman" pitchFamily="18" charset="0"/>
              </a:rPr>
              <a:t>x</a:t>
            </a:r>
            <a:r>
              <a:rPr lang="zh-CN" altLang="en-US" sz="2000" dirty="0">
                <a:latin typeface="Times" panose="02020603050405020304" pitchFamily="18" charset="0"/>
                <a:ea typeface="SimSun" pitchFamily="2" charset="-122"/>
                <a:cs typeface="Times New Roman" pitchFamily="18" charset="0"/>
              </a:rPr>
              <a:t>的元素个数。利用这一信息，就可以直接将</a:t>
            </a:r>
            <a:r>
              <a:rPr lang="en-US" altLang="zh-CN" sz="2000" i="1" dirty="0">
                <a:latin typeface="Times" panose="02020603050405020304" pitchFamily="18" charset="0"/>
                <a:ea typeface="SimSun" pitchFamily="2" charset="-122"/>
                <a:cs typeface="Times New Roman" pitchFamily="18" charset="0"/>
              </a:rPr>
              <a:t>x</a:t>
            </a:r>
            <a:r>
              <a:rPr lang="zh-CN" altLang="en-US" sz="2000" dirty="0">
                <a:latin typeface="Times" panose="02020603050405020304" pitchFamily="18" charset="0"/>
                <a:ea typeface="SimSun" pitchFamily="2" charset="-122"/>
                <a:cs typeface="Times New Roman" pitchFamily="18" charset="0"/>
              </a:rPr>
              <a:t>放到它在“输出数组”的对应位置上了。   </a:t>
            </a:r>
            <a:endParaRPr lang="en-US" altLang="zh-CN" sz="2000" dirty="0">
              <a:latin typeface="Times" panose="02020603050405020304" pitchFamily="18" charset="0"/>
              <a:ea typeface="SimSun" pitchFamily="2" charset="-122"/>
              <a:cs typeface="Times New Roman" pitchFamily="18" charset="0"/>
            </a:endParaRPr>
          </a:p>
          <a:p>
            <a:pPr marL="742950" lvl="3" indent="-285750">
              <a:lnSpc>
                <a:spcPct val="150000"/>
              </a:lnSpc>
              <a:buFont typeface="Arial" panose="020B0604020202020204" pitchFamily="34" charset="0"/>
              <a:buChar char="•"/>
            </a:pPr>
            <a:r>
              <a:rPr lang="zh-CN" altLang="en-US" sz="2000" dirty="0">
                <a:latin typeface="Times" panose="02020603050405020304" pitchFamily="18" charset="0"/>
                <a:ea typeface="SimSun" pitchFamily="2" charset="-122"/>
                <a:cs typeface="Times New Roman" pitchFamily="18" charset="0"/>
              </a:rPr>
              <a:t>例如：如果有</a:t>
            </a:r>
            <a:r>
              <a:rPr lang="en-US" altLang="zh-CN" sz="2000" dirty="0">
                <a:latin typeface="Times" panose="02020603050405020304" pitchFamily="18" charset="0"/>
                <a:ea typeface="SimSun" pitchFamily="2" charset="-122"/>
                <a:cs typeface="Times New Roman" pitchFamily="18" charset="0"/>
              </a:rPr>
              <a:t>17</a:t>
            </a:r>
            <a:r>
              <a:rPr lang="zh-CN" altLang="en-US" sz="2000" dirty="0">
                <a:latin typeface="Times" panose="02020603050405020304" pitchFamily="18" charset="0"/>
                <a:ea typeface="SimSun" pitchFamily="2" charset="-122"/>
                <a:cs typeface="Times New Roman" pitchFamily="18" charset="0"/>
              </a:rPr>
              <a:t>个元素小于</a:t>
            </a:r>
            <a:r>
              <a:rPr lang="en-US" altLang="zh-CN" sz="2000" i="1" dirty="0">
                <a:latin typeface="Times" panose="02020603050405020304" pitchFamily="18" charset="0"/>
                <a:ea typeface="SimSun" pitchFamily="2" charset="-122"/>
                <a:cs typeface="Times New Roman" pitchFamily="18" charset="0"/>
              </a:rPr>
              <a:t>x</a:t>
            </a:r>
            <a:r>
              <a:rPr lang="zh-CN" altLang="en-US" sz="2000" dirty="0">
                <a:latin typeface="Times" panose="02020603050405020304" pitchFamily="18" charset="0"/>
                <a:ea typeface="SimSun" pitchFamily="2" charset="-122"/>
                <a:cs typeface="Times New Roman" pitchFamily="18" charset="0"/>
              </a:rPr>
              <a:t>，那么</a:t>
            </a:r>
            <a:r>
              <a:rPr lang="en-US" altLang="zh-CN" sz="2000" i="1" dirty="0">
                <a:latin typeface="Times" panose="02020603050405020304" pitchFamily="18" charset="0"/>
                <a:ea typeface="SimSun" pitchFamily="2" charset="-122"/>
                <a:cs typeface="Times New Roman" pitchFamily="18" charset="0"/>
              </a:rPr>
              <a:t>x</a:t>
            </a:r>
            <a:r>
              <a:rPr lang="zh-CN" altLang="en-US" sz="2000" dirty="0">
                <a:latin typeface="Times" panose="02020603050405020304" pitchFamily="18" charset="0"/>
                <a:ea typeface="SimSun" pitchFamily="2" charset="-122"/>
                <a:cs typeface="Times New Roman" pitchFamily="18" charset="0"/>
              </a:rPr>
              <a:t>就应该在第</a:t>
            </a:r>
            <a:r>
              <a:rPr lang="en-US" altLang="zh-CN" sz="2000" dirty="0">
                <a:latin typeface="Times" panose="02020603050405020304" pitchFamily="18" charset="0"/>
                <a:ea typeface="SimSun" pitchFamily="2" charset="-122"/>
                <a:cs typeface="Times New Roman" pitchFamily="18" charset="0"/>
              </a:rPr>
              <a:t>18</a:t>
            </a:r>
            <a:r>
              <a:rPr lang="zh-CN" altLang="en-US" sz="2000" dirty="0">
                <a:latin typeface="Times" panose="02020603050405020304" pitchFamily="18" charset="0"/>
                <a:ea typeface="SimSun" pitchFamily="2" charset="-122"/>
                <a:cs typeface="Times New Roman" pitchFamily="18" charset="0"/>
              </a:rPr>
              <a:t>个输出位置上。  </a:t>
            </a:r>
            <a:endParaRPr lang="en-US" altLang="zh-CN" sz="2000" dirty="0">
              <a:latin typeface="Times" panose="02020603050405020304" pitchFamily="18" charset="0"/>
              <a:ea typeface="SimSun" pitchFamily="2" charset="-122"/>
              <a:cs typeface="Times New Roman" pitchFamily="18" charset="0"/>
            </a:endParaRPr>
          </a:p>
          <a:p>
            <a:pPr marL="742950" lvl="3" indent="-285750">
              <a:lnSpc>
                <a:spcPct val="150000"/>
              </a:lnSpc>
              <a:buFont typeface="Arial" panose="020B0604020202020204" pitchFamily="34" charset="0"/>
              <a:buChar char="•"/>
            </a:pPr>
            <a:r>
              <a:rPr lang="zh-CN" altLang="en-US" sz="2000" dirty="0">
                <a:latin typeface="Times" panose="02020603050405020304" pitchFamily="18" charset="0"/>
                <a:ea typeface="SimSun" pitchFamily="2" charset="-122"/>
                <a:cs typeface="Times New Roman" pitchFamily="18" charset="0"/>
              </a:rPr>
              <a:t>如果有的元素的值相同，这一方案需要略作修改，因为不能把它们放在同一个输出位置上。</a:t>
            </a:r>
            <a:endParaRPr lang="en-US" altLang="zh-CN" sz="2000" dirty="0">
              <a:latin typeface="Times" panose="02020603050405020304" pitchFamily="18" charset="0"/>
              <a:ea typeface="SimSun" pitchFamily="2" charset="-122"/>
              <a:cs typeface="Times New Roman" pitchFamily="18" charset="0"/>
            </a:endParaRPr>
          </a:p>
        </p:txBody>
      </p:sp>
    </p:spTree>
    <p:extLst>
      <p:ext uri="{BB962C8B-B14F-4D97-AF65-F5344CB8AC3E}">
        <p14:creationId xmlns:p14="http://schemas.microsoft.com/office/powerpoint/2010/main" val="88130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783"/>
            <a:ext cx="8229600" cy="944562"/>
          </a:xfrm>
        </p:spPr>
        <p:txBody>
          <a:bodyPr>
            <a:normAutofit/>
          </a:bodyPr>
          <a:lstStyle/>
          <a:p>
            <a:pPr lvl="1"/>
            <a:r>
              <a:rPr lang="en-US" altLang="zh-CN" sz="2800" b="1" dirty="0">
                <a:latin typeface="Times New Roman" pitchFamily="18" charset="0"/>
                <a:ea typeface="SimSun" pitchFamily="2" charset="-122"/>
                <a:cs typeface="Times New Roman" pitchFamily="18" charset="0"/>
              </a:rPr>
              <a:t>4.2 </a:t>
            </a:r>
            <a:r>
              <a:rPr lang="zh-CN" sz="2800" b="1" dirty="0">
                <a:latin typeface="Times New Roman" pitchFamily="18" charset="0"/>
                <a:ea typeface="SimSun" pitchFamily="2" charset="-122"/>
                <a:cs typeface="Times New Roman" pitchFamily="18" charset="0"/>
              </a:rPr>
              <a:t>不基於比较的线性时间排序算法</a:t>
            </a:r>
            <a:endParaRPr lang="en-US" sz="2800" dirty="0"/>
          </a:p>
        </p:txBody>
      </p:sp>
      <p:sp>
        <p:nvSpPr>
          <p:cNvPr id="3" name="Footer Placeholder 2"/>
          <p:cNvSpPr>
            <a:spLocks noGrp="1"/>
          </p:cNvSpPr>
          <p:nvPr>
            <p:ph type="ftr" sz="quarter" idx="11"/>
          </p:nvPr>
        </p:nvSpPr>
        <p:spPr/>
        <p:txBody>
          <a:bodyPr/>
          <a:lstStyle/>
          <a:p>
            <a:r>
              <a:rPr lang="en-US" dirty="0"/>
              <a:t>4-12</a:t>
            </a:r>
          </a:p>
        </p:txBody>
      </p:sp>
      <p:sp>
        <p:nvSpPr>
          <p:cNvPr id="4" name="TextBox 3"/>
          <p:cNvSpPr txBox="1"/>
          <p:nvPr/>
        </p:nvSpPr>
        <p:spPr>
          <a:xfrm>
            <a:off x="457200" y="1066800"/>
            <a:ext cx="8610600" cy="5709255"/>
          </a:xfrm>
          <a:prstGeom prst="rect">
            <a:avLst/>
          </a:prstGeom>
          <a:noFill/>
        </p:spPr>
        <p:txBody>
          <a:bodyPr wrap="square" rtlCol="0">
            <a:spAutoFit/>
          </a:bodyPr>
          <a:lstStyle/>
          <a:p>
            <a:pPr marL="0" lvl="2"/>
            <a:r>
              <a:rPr lang="en-US" altLang="zh-CN" sz="2400" b="1" dirty="0"/>
              <a:t>1) </a:t>
            </a:r>
            <a:r>
              <a:rPr lang="zh-CN" altLang="en-US" sz="2400" b="1" dirty="0"/>
              <a:t>计数排序</a:t>
            </a:r>
            <a:endParaRPr lang="en-US" sz="2400" b="1" dirty="0"/>
          </a:p>
          <a:p>
            <a:pPr marL="463550" lvl="2" indent="-463550">
              <a:lnSpc>
                <a:spcPct val="150000"/>
              </a:lnSpc>
            </a:pPr>
            <a:endParaRPr lang="en-US" sz="1000" dirty="0">
              <a:latin typeface="Times New Roman" pitchFamily="18" charset="0"/>
              <a:ea typeface="SimSun" pitchFamily="2" charset="-122"/>
              <a:cs typeface="Times New Roman" pitchFamily="18" charset="0"/>
            </a:endParaRPr>
          </a:p>
          <a:p>
            <a:pPr marL="0" lvl="2">
              <a:lnSpc>
                <a:spcPct val="150000"/>
              </a:lnSpc>
            </a:pPr>
            <a:r>
              <a:rPr lang="en-US" b="1" dirty="0" err="1">
                <a:latin typeface="Times New Roman" pitchFamily="18" charset="0"/>
                <a:ea typeface="SimSun" pitchFamily="2" charset="-122"/>
                <a:cs typeface="Times New Roman" pitchFamily="18" charset="0"/>
              </a:rPr>
              <a:t>步骤</a:t>
            </a:r>
            <a:r>
              <a:rPr lang="en-US" b="1"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设输入是</a:t>
            </a:r>
            <a:r>
              <a:rPr lang="zh-CN" altLang="en-US" dirty="0">
                <a:latin typeface="Times New Roman" pitchFamily="18" charset="0"/>
                <a:ea typeface="SimSun" pitchFamily="2" charset="-122"/>
                <a:cs typeface="Times New Roman" pitchFamily="18" charset="0"/>
              </a:rPr>
              <a:t>数组</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endParaRPr lang="en-US" b="1" dirty="0">
              <a:latin typeface="Times New Roman" pitchFamily="18" charset="0"/>
              <a:ea typeface="SimSun" pitchFamily="2" charset="-122"/>
              <a:cs typeface="Times New Roman" pitchFamily="18" charset="0"/>
            </a:endParaRPr>
          </a:p>
          <a:p>
            <a:pPr marL="463550" lvl="3" indent="-463550">
              <a:lnSpc>
                <a:spcPct val="150000"/>
              </a:lnSpc>
            </a:pPr>
            <a:r>
              <a:rPr lang="en-US" sz="2000" b="1" u="heavy" dirty="0">
                <a:solidFill>
                  <a:srgbClr val="0033CC"/>
                </a:solidFill>
                <a:latin typeface="华文细黑" panose="02010600040101010101" pitchFamily="2" charset="-122"/>
                <a:ea typeface="华文细黑" panose="02010600040101010101" pitchFamily="2" charset="-122"/>
                <a:cs typeface="+mj-cs"/>
              </a:rPr>
              <a:t>第1步</a:t>
            </a:r>
            <a:r>
              <a:rPr lang="en-US" dirty="0">
                <a:latin typeface="Times New Roman" pitchFamily="18" charset="0"/>
                <a:ea typeface="SimSun" pitchFamily="2" charset="-122"/>
                <a:cs typeface="Times New Roman" pitchFamily="18" charset="0"/>
              </a:rPr>
              <a:t>，统计</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里面</a:t>
            </a:r>
            <a:r>
              <a:rPr lang="en-US" dirty="0">
                <a:latin typeface="Times New Roman" pitchFamily="18" charset="0"/>
                <a:ea typeface="SimSun" pitchFamily="2" charset="-122"/>
                <a:cs typeface="Times New Roman" pitchFamily="18" charset="0"/>
              </a:rPr>
              <a:t>有多少数等于0，有多少数等于1，…，</a:t>
            </a:r>
            <a:r>
              <a:rPr lang="en-US" dirty="0" err="1">
                <a:latin typeface="Times New Roman" pitchFamily="18" charset="0"/>
                <a:ea typeface="SimSun" pitchFamily="2" charset="-122"/>
                <a:cs typeface="Times New Roman" pitchFamily="18" charset="0"/>
              </a:rPr>
              <a:t>有多少数等于</a:t>
            </a:r>
            <a:r>
              <a:rPr lang="en-US" i="1" dirty="0" err="1">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p>
          <a:p>
            <a:pPr marL="465138" lvl="0"/>
            <a:r>
              <a:rPr lang="en-US" dirty="0">
                <a:latin typeface="Times New Roman" pitchFamily="18" charset="0"/>
                <a:ea typeface="SimSun" pitchFamily="2" charset="-122"/>
                <a:cs typeface="Times New Roman" pitchFamily="18" charset="0"/>
              </a:rPr>
              <a:t>1. </a:t>
            </a:r>
            <a:r>
              <a:rPr lang="en-US" b="1" dirty="0">
                <a:latin typeface="Times New Roman" pitchFamily="18" charset="0"/>
                <a:ea typeface="SimSun" pitchFamily="2" charset="-122"/>
                <a:cs typeface="Times New Roman" pitchFamily="18" charset="0"/>
              </a:rPr>
              <a:t> for</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0 </a:t>
            </a:r>
            <a:r>
              <a:rPr lang="en-US" b="1" dirty="0">
                <a:latin typeface="Times New Roman" pitchFamily="18" charset="0"/>
                <a:ea typeface="SimSun" pitchFamily="2" charset="-122"/>
                <a:cs typeface="Times New Roman" pitchFamily="18" charset="0"/>
              </a:rPr>
              <a:t>to</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    </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初始化</a:t>
            </a:r>
            <a:endParaRPr lang="en-US" sz="2800" dirty="0">
              <a:latin typeface="Times New Roman" pitchFamily="18" charset="0"/>
              <a:ea typeface="SimSun" pitchFamily="2" charset="-122"/>
              <a:cs typeface="Times New Roman" pitchFamily="18" charset="0"/>
            </a:endParaRPr>
          </a:p>
          <a:p>
            <a:pPr marL="465138" lvl="0"/>
            <a:r>
              <a:rPr lang="en-US" dirty="0">
                <a:latin typeface="Times New Roman" pitchFamily="18" charset="0"/>
                <a:ea typeface="SimSun" pitchFamily="2" charset="-122"/>
                <a:cs typeface="Times New Roman" pitchFamily="18" charset="0"/>
              </a:rPr>
              <a:t>2.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0         //</a:t>
            </a:r>
            <a:r>
              <a:rPr lang="en-US" i="1" dirty="0">
                <a:latin typeface="Times New Roman" pitchFamily="18" charset="0"/>
                <a:ea typeface="SimSun" pitchFamily="2" charset="-122"/>
                <a:cs typeface="Times New Roman" pitchFamily="18" charset="0"/>
              </a:rPr>
              <a:t> C</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用来存储</a:t>
            </a:r>
            <a:r>
              <a:rPr lang="zh-CN" altLang="en-US" dirty="0">
                <a:latin typeface="SimSun" panose="02010600030101010101" pitchFamily="2" charset="-122"/>
                <a:ea typeface="SimSun" panose="02010600030101010101" pitchFamily="2" charset="-122"/>
                <a:cs typeface="Times New Roman" pitchFamily="18" charset="0"/>
              </a:rPr>
              <a:t>“元素的数值</a:t>
            </a:r>
            <a:r>
              <a:rPr lang="en-US" altLang="zh-CN"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altLang="zh-CN" dirty="0" err="1">
                <a:latin typeface="SimSun" panose="02010600030101010101" pitchFamily="2" charset="-122"/>
                <a:ea typeface="SimSun" panose="02010600030101010101" pitchFamily="2" charset="-122"/>
                <a:cs typeface="Times New Roman" pitchFamily="18" charset="0"/>
              </a:rPr>
              <a:t>”</a:t>
            </a:r>
            <a:r>
              <a:rPr lang="en-US" dirty="0" err="1">
                <a:latin typeface="Times New Roman" pitchFamily="18" charset="0"/>
                <a:ea typeface="SimSun" pitchFamily="2" charset="-122"/>
                <a:cs typeface="Times New Roman" pitchFamily="18" charset="0"/>
              </a:rPr>
              <a:t>的</a:t>
            </a:r>
            <a:r>
              <a:rPr lang="zh-CN" altLang="en-US" dirty="0">
                <a:latin typeface="Times New Roman" pitchFamily="18" charset="0"/>
                <a:ea typeface="SimSun" pitchFamily="2" charset="-122"/>
                <a:cs typeface="Times New Roman" pitchFamily="18" charset="0"/>
              </a:rPr>
              <a:t>元素</a:t>
            </a:r>
            <a:r>
              <a:rPr lang="en-US" dirty="0" err="1">
                <a:latin typeface="Times New Roman" pitchFamily="18" charset="0"/>
                <a:ea typeface="SimSun" pitchFamily="2" charset="-122"/>
                <a:cs typeface="Times New Roman" pitchFamily="18" charset="0"/>
              </a:rPr>
              <a:t>个数</a:t>
            </a:r>
            <a:r>
              <a:rPr lang="zh-CN" altLang="en-US" dirty="0">
                <a:latin typeface="Times New Roman" pitchFamily="18" charset="0"/>
                <a:ea typeface="SimSun" pitchFamily="2" charset="-122"/>
                <a:cs typeface="Times New Roman" pitchFamily="18" charset="0"/>
              </a:rPr>
              <a:t>，初值为</a:t>
            </a:r>
            <a:r>
              <a:rPr lang="en-US" altLang="zh-CN" dirty="0">
                <a:latin typeface="Times New Roman" pitchFamily="18" charset="0"/>
                <a:ea typeface="SimSun" pitchFamily="2" charset="-122"/>
                <a:cs typeface="Times New Roman" pitchFamily="18" charset="0"/>
              </a:rPr>
              <a:t>0</a:t>
            </a:r>
            <a:endParaRPr lang="en-US" sz="2800" dirty="0">
              <a:latin typeface="Times New Roman" pitchFamily="18" charset="0"/>
              <a:ea typeface="SimSun" pitchFamily="2" charset="-122"/>
              <a:cs typeface="Times New Roman" pitchFamily="18" charset="0"/>
            </a:endParaRPr>
          </a:p>
          <a:p>
            <a:pPr marL="465138" lvl="0"/>
            <a:r>
              <a:rPr lang="en-US" dirty="0">
                <a:latin typeface="Times New Roman" pitchFamily="18" charset="0"/>
                <a:ea typeface="SimSun" pitchFamily="2" charset="-122"/>
                <a:cs typeface="Times New Roman" pitchFamily="18" charset="0"/>
              </a:rPr>
              <a:t>3.</a:t>
            </a:r>
            <a:r>
              <a:rPr lang="en-US" b="1"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endfor</a:t>
            </a:r>
            <a:r>
              <a:rPr lang="en-US" b="1" dirty="0">
                <a:latin typeface="Times New Roman" pitchFamily="18" charset="0"/>
                <a:ea typeface="SimSun" pitchFamily="2" charset="-122"/>
                <a:cs typeface="Times New Roman" pitchFamily="18" charset="0"/>
              </a:rPr>
              <a:t> 			</a:t>
            </a:r>
            <a:endParaRPr lang="en-US" sz="2800" dirty="0">
              <a:latin typeface="Times New Roman" pitchFamily="18" charset="0"/>
              <a:ea typeface="SimSun" pitchFamily="2" charset="-122"/>
              <a:cs typeface="Times New Roman" pitchFamily="18" charset="0"/>
            </a:endParaRPr>
          </a:p>
          <a:p>
            <a:pPr marL="465138" lvl="0"/>
            <a:r>
              <a:rPr lang="en-US" dirty="0">
                <a:latin typeface="Times New Roman" pitchFamily="18" charset="0"/>
                <a:ea typeface="SimSun" pitchFamily="2" charset="-122"/>
                <a:cs typeface="Times New Roman" pitchFamily="18" charset="0"/>
              </a:rPr>
              <a:t>4. </a:t>
            </a:r>
            <a:r>
              <a:rPr lang="en-US" b="1" dirty="0">
                <a:latin typeface="Times New Roman" pitchFamily="18" charset="0"/>
                <a:ea typeface="SimSun" pitchFamily="2" charset="-122"/>
                <a:cs typeface="Times New Roman" pitchFamily="18" charset="0"/>
              </a:rPr>
              <a:t> for</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1 </a:t>
            </a:r>
            <a:r>
              <a:rPr lang="en-US" b="1" dirty="0">
                <a:latin typeface="Times New Roman" pitchFamily="18" charset="0"/>
                <a:ea typeface="SimSun" pitchFamily="2" charset="-122"/>
                <a:cs typeface="Times New Roman" pitchFamily="18" charset="0"/>
              </a:rPr>
              <a:t>to</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   //</a:t>
            </a:r>
            <a:r>
              <a:rPr lang="zh-CN" altLang="en-US" dirty="0">
                <a:latin typeface="Times New Roman" pitchFamily="18" charset="0"/>
                <a:ea typeface="SimSun" pitchFamily="2" charset="-122"/>
                <a:cs typeface="Times New Roman" pitchFamily="18" charset="0"/>
              </a:rPr>
              <a:t>第</a:t>
            </a:r>
            <a:r>
              <a:rPr lang="en-US" altLang="zh-CN" dirty="0">
                <a:latin typeface="Times New Roman" pitchFamily="18" charset="0"/>
                <a:ea typeface="SimSun" pitchFamily="2" charset="-122"/>
                <a:cs typeface="Times New Roman" pitchFamily="18" charset="0"/>
              </a:rPr>
              <a:t>4-6</a:t>
            </a:r>
            <a:r>
              <a:rPr lang="zh-CN" altLang="en-US" dirty="0">
                <a:latin typeface="Times New Roman" pitchFamily="18" charset="0"/>
                <a:ea typeface="SimSun" pitchFamily="2" charset="-122"/>
                <a:cs typeface="Times New Roman" pitchFamily="18" charset="0"/>
              </a:rPr>
              <a:t>行：</a:t>
            </a:r>
            <a:r>
              <a:rPr lang="zh-CN" altLang="en-US" sz="1800" dirty="0"/>
              <a:t>统计数值相同的元素数目</a:t>
            </a:r>
            <a:endParaRPr lang="en-US" sz="2800" dirty="0">
              <a:latin typeface="Times New Roman" pitchFamily="18" charset="0"/>
              <a:ea typeface="SimSun" pitchFamily="2" charset="-122"/>
              <a:cs typeface="Times New Roman" pitchFamily="18" charset="0"/>
            </a:endParaRPr>
          </a:p>
          <a:p>
            <a:pPr marL="465138" lvl="0"/>
            <a:r>
              <a:rPr lang="en-US" dirty="0">
                <a:latin typeface="Times New Roman" pitchFamily="18" charset="0"/>
                <a:ea typeface="SimSun" pitchFamily="2" charset="-122"/>
                <a:cs typeface="Times New Roman" pitchFamily="18" charset="0"/>
              </a:rPr>
              <a:t>5.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]]+1 //</a:t>
            </a:r>
            <a:r>
              <a:rPr lang="en-US" dirty="0" err="1">
                <a:latin typeface="Times New Roman" pitchFamily="18" charset="0"/>
                <a:ea typeface="SimSun" pitchFamily="2" charset="-122"/>
                <a:cs typeface="Times New Roman" pitchFamily="18" charset="0"/>
              </a:rPr>
              <a:t>如</a:t>
            </a:r>
            <a:r>
              <a:rPr lang="en-US" i="1" dirty="0" err="1">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 </a:t>
            </a:r>
            <a:r>
              <a:rPr lang="en-US" altLang="zh-CN" dirty="0">
                <a:latin typeface="Times New Roman" pitchFamily="18" charset="0"/>
                <a:ea typeface="SimSun" pitchFamily="2" charset="-122"/>
                <a:cs typeface="Times New Roman" pitchFamily="18" charset="0"/>
              </a:rPr>
              <a:t>5, </a:t>
            </a:r>
            <a:r>
              <a:rPr lang="zh-CN" altLang="en-US" dirty="0">
                <a:latin typeface="Times New Roman" pitchFamily="18" charset="0"/>
                <a:ea typeface="SimSun" pitchFamily="2" charset="-122"/>
                <a:cs typeface="Times New Roman" pitchFamily="18" charset="0"/>
              </a:rPr>
              <a:t>则</a:t>
            </a:r>
            <a:r>
              <a:rPr lang="en-US" altLang="zh-CN" i="1" dirty="0">
                <a:latin typeface="Times New Roman" pitchFamily="18" charset="0"/>
                <a:ea typeface="SimSun" pitchFamily="2" charset="-122"/>
                <a:cs typeface="Times New Roman" pitchFamily="18" charset="0"/>
              </a:rPr>
              <a:t>C</a:t>
            </a:r>
            <a:r>
              <a:rPr lang="en-US" altLang="zh-CN" dirty="0">
                <a:latin typeface="Times New Roman" pitchFamily="18" charset="0"/>
                <a:ea typeface="SimSun" pitchFamily="2" charset="-122"/>
                <a:cs typeface="Times New Roman" pitchFamily="18" charset="0"/>
              </a:rPr>
              <a:t>[5]++, </a:t>
            </a:r>
            <a:r>
              <a:rPr lang="zh-CN" altLang="en-US" dirty="0">
                <a:latin typeface="Times New Roman" pitchFamily="18" charset="0"/>
                <a:ea typeface="SimSun" pitchFamily="2" charset="-122"/>
                <a:cs typeface="Times New Roman" pitchFamily="18" charset="0"/>
              </a:rPr>
              <a:t>即</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“数值</a:t>
            </a:r>
            <a:r>
              <a:rPr lang="en-US" altLang="zh-CN"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”的元素数目加</a:t>
            </a:r>
            <a:r>
              <a:rPr lang="en-US" altLang="zh-CN" dirty="0">
                <a:latin typeface="Times New Roman" pitchFamily="18" charset="0"/>
                <a:ea typeface="SimSun" pitchFamily="2" charset="-122"/>
                <a:cs typeface="Times New Roman" pitchFamily="18" charset="0"/>
              </a:rPr>
              <a:t>1</a:t>
            </a:r>
            <a:endParaRPr lang="en-US" sz="2800" dirty="0">
              <a:latin typeface="Times New Roman" pitchFamily="18" charset="0"/>
              <a:ea typeface="SimSun" pitchFamily="2" charset="-122"/>
              <a:cs typeface="Times New Roman" pitchFamily="18" charset="0"/>
            </a:endParaRPr>
          </a:p>
          <a:p>
            <a:pPr marL="465138" lvl="0"/>
            <a:r>
              <a:rPr lang="en-US" dirty="0">
                <a:latin typeface="Times New Roman" pitchFamily="18" charset="0"/>
                <a:ea typeface="SimSun" pitchFamily="2" charset="-122"/>
                <a:cs typeface="Times New Roman" pitchFamily="18" charset="0"/>
              </a:rPr>
              <a:t>6. </a:t>
            </a:r>
            <a:r>
              <a:rPr lang="en-US" b="1" dirty="0" err="1">
                <a:latin typeface="Times New Roman" pitchFamily="18" charset="0"/>
                <a:ea typeface="SimSun" pitchFamily="2" charset="-122"/>
                <a:cs typeface="Times New Roman" pitchFamily="18" charset="0"/>
              </a:rPr>
              <a:t>Endfor</a:t>
            </a:r>
            <a:endParaRPr lang="en-US" b="1" dirty="0">
              <a:latin typeface="Times New Roman" pitchFamily="18" charset="0"/>
              <a:ea typeface="SimSun" pitchFamily="2" charset="-122"/>
              <a:cs typeface="Times New Roman" pitchFamily="18" charset="0"/>
            </a:endParaRPr>
          </a:p>
          <a:p>
            <a:pPr marL="465138" lvl="0">
              <a:spcBef>
                <a:spcPts val="600"/>
              </a:spcBef>
            </a:pPr>
            <a:r>
              <a:rPr lang="zh-CN" altLang="en-US" dirty="0">
                <a:latin typeface="Times New Roman" pitchFamily="18" charset="0"/>
                <a:ea typeface="SimSun" pitchFamily="2" charset="-122"/>
                <a:cs typeface="Times New Roman" pitchFamily="18" charset="0"/>
              </a:rPr>
              <a:t>这时，</a:t>
            </a:r>
            <a:r>
              <a:rPr lang="zh-CN" altLang="en-US" i="0" dirty="0">
                <a:latin typeface="Times New Roman" pitchFamily="18" charset="0"/>
                <a:ea typeface="SimSun" pitchFamily="2" charset="-122"/>
                <a:cs typeface="Times New Roman" pitchFamily="18" charset="0"/>
              </a:rPr>
              <a:t>数组</a:t>
            </a:r>
            <a:r>
              <a:rPr lang="en-US" altLang="zh-CN" i="1" dirty="0">
                <a:latin typeface="Times New Roman" pitchFamily="18" charset="0"/>
                <a:ea typeface="SimSun" pitchFamily="2" charset="-122"/>
                <a:cs typeface="Times New Roman" pitchFamily="18" charset="0"/>
              </a:rPr>
              <a:t>C</a:t>
            </a:r>
            <a:r>
              <a:rPr lang="zh-CN" altLang="en-US" dirty="0">
                <a:latin typeface="Times New Roman" pitchFamily="18" charset="0"/>
                <a:ea typeface="SimSun" pitchFamily="2" charset="-122"/>
                <a:cs typeface="Times New Roman" pitchFamily="18" charset="0"/>
              </a:rPr>
              <a:t>是一个</a:t>
            </a:r>
            <a:r>
              <a:rPr lang="zh-CN" altLang="en-US" dirty="0">
                <a:solidFill>
                  <a:srgbClr val="0000FF"/>
                </a:solidFill>
                <a:effectLst>
                  <a:outerShdw blurRad="38100" dist="38100" dir="2700000" algn="tl">
                    <a:srgbClr val="C0C0C0"/>
                  </a:outerShdw>
                </a:effectLst>
                <a:latin typeface="华文仿宋" panose="02010600040101010101" pitchFamily="2" charset="-122"/>
                <a:ea typeface="华文仿宋" panose="02010600040101010101" pitchFamily="2" charset="-122"/>
              </a:rPr>
              <a:t>计数数组</a:t>
            </a:r>
            <a:r>
              <a:rPr lang="zh-CN" altLang="en-US" dirty="0">
                <a:latin typeface="Times New Roman" pitchFamily="18" charset="0"/>
                <a:ea typeface="SimSun" pitchFamily="2" charset="-122"/>
                <a:cs typeface="Times New Roman" pitchFamily="18" charset="0"/>
              </a:rPr>
              <a:t>，该数组</a:t>
            </a:r>
            <a:r>
              <a:rPr lang="zh-CN" altLang="en-US" i="0" dirty="0">
                <a:latin typeface="Times New Roman" pitchFamily="18" charset="0"/>
                <a:ea typeface="SimSun" pitchFamily="2" charset="-122"/>
                <a:cs typeface="Times New Roman" pitchFamily="18" charset="0"/>
              </a:rPr>
              <a:t>的下标代表的是原数组的一个元素的数值，计数数组元素存储的值表示该元素值出现的次数</a:t>
            </a:r>
            <a:r>
              <a:rPr lang="en-US" altLang="zh-CN" i="0" dirty="0">
                <a:latin typeface="Times New Roman" pitchFamily="18" charset="0"/>
                <a:ea typeface="SimSun" pitchFamily="2" charset="-122"/>
                <a:cs typeface="Times New Roman" pitchFamily="18" charset="0"/>
              </a:rPr>
              <a:t>.</a:t>
            </a:r>
            <a:endParaRPr lang="en-US" b="1" dirty="0">
              <a:latin typeface="Times New Roman" pitchFamily="18" charset="0"/>
              <a:ea typeface="SimSun" pitchFamily="2" charset="-122"/>
              <a:cs typeface="Times New Roman" pitchFamily="18" charset="0"/>
            </a:endParaRPr>
          </a:p>
          <a:p>
            <a:pPr marL="465138" indent="-465138">
              <a:lnSpc>
                <a:spcPct val="150000"/>
              </a:lnSpc>
            </a:pPr>
            <a:r>
              <a:rPr lang="zh-CN" altLang="en-US" sz="2000" b="1" u="heavy" dirty="0">
                <a:solidFill>
                  <a:srgbClr val="0033CC"/>
                </a:solidFill>
                <a:latin typeface="华文细黑" panose="02010600040101010101" pitchFamily="2" charset="-122"/>
                <a:ea typeface="华文细黑" panose="02010600040101010101" pitchFamily="2" charset="-122"/>
                <a:cs typeface="+mj-cs"/>
              </a:rPr>
              <a:t>第</a:t>
            </a:r>
            <a:r>
              <a:rPr lang="en-US" altLang="zh-CN" sz="2000" b="1" u="heavy" dirty="0">
                <a:solidFill>
                  <a:srgbClr val="0033CC"/>
                </a:solidFill>
                <a:latin typeface="华文细黑" panose="02010600040101010101" pitchFamily="2" charset="-122"/>
                <a:ea typeface="华文细黑" panose="02010600040101010101" pitchFamily="2" charset="-122"/>
                <a:cs typeface="+mj-cs"/>
              </a:rPr>
              <a:t>2步</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继续对数组</a:t>
            </a:r>
            <a:r>
              <a:rPr lang="en-US" i="1" dirty="0">
                <a:latin typeface="Times New Roman" pitchFamily="18" charset="0"/>
                <a:ea typeface="SimSun" pitchFamily="2" charset="-122"/>
                <a:cs typeface="Times New Roman" pitchFamily="18" charset="0"/>
              </a:rPr>
              <a:t>C </a:t>
            </a:r>
            <a:r>
              <a:rPr lang="zh-CN" altLang="en-US" dirty="0">
                <a:latin typeface="Times New Roman" pitchFamily="18" charset="0"/>
                <a:ea typeface="SimSun" pitchFamily="2" charset="-122"/>
                <a:cs typeface="Times New Roman" pitchFamily="18" charset="0"/>
              </a:rPr>
              <a:t>做</a:t>
            </a:r>
            <a:r>
              <a:rPr lang="zh-CN" altLang="en-US" dirty="0">
                <a:solidFill>
                  <a:srgbClr val="0000FF"/>
                </a:solidFill>
                <a:effectLst>
                  <a:outerShdw blurRad="38100" dist="38100" dir="2700000" algn="tl">
                    <a:srgbClr val="C0C0C0"/>
                  </a:outerShdw>
                </a:effectLst>
                <a:latin typeface="华文仿宋" panose="02010600040101010101" pitchFamily="2" charset="-122"/>
                <a:ea typeface="华文仿宋" panose="02010600040101010101" pitchFamily="2" charset="-122"/>
              </a:rPr>
              <a:t>累计统计</a:t>
            </a:r>
            <a:r>
              <a:rPr lang="zh-CN" altLang="en-US" dirty="0">
                <a:latin typeface="Times New Roman" pitchFamily="18" charset="0"/>
                <a:ea typeface="SimSun" pitchFamily="2" charset="-122"/>
                <a:cs typeface="Times New Roman" pitchFamily="18" charset="0"/>
              </a:rPr>
              <a:t>：有多少数是</a:t>
            </a:r>
            <a:r>
              <a:rPr lang="en-US" dirty="0">
                <a:latin typeface="Times New Roman" pitchFamily="18" charset="0"/>
                <a:ea typeface="SimSun" pitchFamily="2" charset="-122"/>
                <a:cs typeface="Times New Roman" pitchFamily="18" charset="0"/>
              </a:rPr>
              <a:t>0</a:t>
            </a:r>
            <a:r>
              <a:rPr lang="zh-CN" altLang="en-US" dirty="0">
                <a:latin typeface="Times New Roman" pitchFamily="18" charset="0"/>
                <a:ea typeface="SimSun" pitchFamily="2" charset="-122"/>
                <a:cs typeface="Times New Roman" pitchFamily="18" charset="0"/>
              </a:rPr>
              <a:t>、有多少数是</a:t>
            </a:r>
            <a:r>
              <a:rPr lang="zh-CN" altLang="en-US" dirty="0">
                <a:solidFill>
                  <a:srgbClr val="0000FF"/>
                </a:solidFill>
                <a:effectLst>
                  <a:outerShdw blurRad="38100" dist="38100" dir="2700000" algn="tl">
                    <a:srgbClr val="C0C0C0"/>
                  </a:outerShdw>
                </a:effectLst>
                <a:latin typeface="华文仿宋" panose="02010600040101010101" pitchFamily="2" charset="-122"/>
                <a:ea typeface="华文仿宋" panose="02010600040101010101" pitchFamily="2" charset="-122"/>
              </a:rPr>
              <a:t>小于等于</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的、有多少数是</a:t>
            </a:r>
            <a:r>
              <a:rPr lang="zh-CN" altLang="en-US" dirty="0">
                <a:solidFill>
                  <a:srgbClr val="0000FF"/>
                </a:solidFill>
                <a:effectLst>
                  <a:outerShdw blurRad="38100" dist="38100" dir="2700000" algn="tl">
                    <a:srgbClr val="C0C0C0"/>
                  </a:outerShdw>
                </a:effectLst>
                <a:latin typeface="华文仿宋" panose="02010600040101010101" pitchFamily="2" charset="-122"/>
                <a:ea typeface="华文仿宋" panose="02010600040101010101" pitchFamily="2" charset="-122"/>
              </a:rPr>
              <a:t>小于等于</a:t>
            </a:r>
            <a:r>
              <a:rPr lang="en-US" dirty="0">
                <a:solidFill>
                  <a:srgbClr val="0000FF"/>
                </a:solidFill>
                <a:effectLst>
                  <a:outerShdw blurRad="38100" dist="38100" dir="2700000" algn="tl">
                    <a:srgbClr val="C0C0C0"/>
                  </a:outerShdw>
                </a:effectLst>
                <a:latin typeface="华文仿宋" panose="02010600040101010101" pitchFamily="2" charset="-122"/>
                <a:ea typeface="华文仿宋" panose="02010600040101010101" pitchFamily="2" charset="-122"/>
              </a:rPr>
              <a:t>2</a:t>
            </a:r>
            <a:r>
              <a:rPr lang="zh-CN" altLang="en-US" dirty="0">
                <a:latin typeface="Times New Roman" pitchFamily="18" charset="0"/>
                <a:ea typeface="SimSun" pitchFamily="2" charset="-122"/>
                <a:cs typeface="Times New Roman" pitchFamily="18" charset="0"/>
              </a:rPr>
              <a:t>的</a:t>
            </a:r>
            <a:r>
              <a:rPr lang="en-US" altLang="zh-CN"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直到有多少数是</a:t>
            </a:r>
            <a:r>
              <a:rPr lang="zh-CN" altLang="en-US" dirty="0">
                <a:solidFill>
                  <a:srgbClr val="0000FF"/>
                </a:solidFill>
                <a:effectLst>
                  <a:outerShdw blurRad="38100" dist="38100" dir="2700000" algn="tl">
                    <a:srgbClr val="C0C0C0"/>
                  </a:outerShdw>
                </a:effectLst>
                <a:latin typeface="华文仿宋" panose="02010600040101010101" pitchFamily="2" charset="-122"/>
                <a:ea typeface="华文仿宋" panose="02010600040101010101" pitchFamily="2" charset="-122"/>
              </a:rPr>
              <a:t>小于等于</a:t>
            </a:r>
            <a:r>
              <a:rPr lang="en-US" i="1" dirty="0">
                <a:solidFill>
                  <a:srgbClr val="0000FF"/>
                </a:solidFill>
                <a:effectLst>
                  <a:outerShdw blurRad="38100" dist="38100" dir="2700000" algn="tl">
                    <a:srgbClr val="C0C0C0"/>
                  </a:outerShdw>
                </a:effectLst>
                <a:latin typeface="Times" panose="02020603050405020304" pitchFamily="18" charset="0"/>
                <a:ea typeface="华文仿宋" panose="02010600040101010101" pitchFamily="2" charset="-122"/>
              </a:rPr>
              <a:t>k</a:t>
            </a:r>
            <a:r>
              <a:rPr lang="zh-CN" altLang="en-US" dirty="0">
                <a:latin typeface="Times New Roman" pitchFamily="18" charset="0"/>
                <a:ea typeface="SimSun" pitchFamily="2" charset="-122"/>
                <a:cs typeface="Times New Roman" pitchFamily="18" charset="0"/>
              </a:rPr>
              <a:t>的。结果仍放在</a:t>
            </a:r>
            <a:r>
              <a:rPr lang="en-US" i="1" dirty="0">
                <a:latin typeface="Times New Roman" pitchFamily="18" charset="0"/>
                <a:ea typeface="SimSun" pitchFamily="2" charset="-122"/>
                <a:cs typeface="Times New Roman" pitchFamily="18" charset="0"/>
              </a:rPr>
              <a:t>C</a:t>
            </a:r>
            <a:r>
              <a:rPr lang="zh-CN" altLang="en-US" dirty="0">
                <a:latin typeface="Times New Roman" pitchFamily="18" charset="0"/>
                <a:ea typeface="SimSun" pitchFamily="2" charset="-122"/>
                <a:cs typeface="Times New Roman" pitchFamily="18" charset="0"/>
              </a:rPr>
              <a:t>中，</a:t>
            </a:r>
            <a:r>
              <a:rPr lang="en-US" altLang="zh-CN" i="1" dirty="0">
                <a:latin typeface="Times New Roman" pitchFamily="18" charset="0"/>
                <a:ea typeface="SimSun" pitchFamily="2" charset="-122"/>
                <a:cs typeface="Times New Roman" pitchFamily="18" charset="0"/>
              </a:rPr>
              <a:t>C</a:t>
            </a:r>
            <a:r>
              <a:rPr lang="en-US" altLang="zh-CN" dirty="0">
                <a:latin typeface="Times New Roman" pitchFamily="18" charset="0"/>
                <a:ea typeface="SimSun" pitchFamily="2" charset="-122"/>
                <a:cs typeface="Times New Roman" pitchFamily="18" charset="0"/>
              </a:rPr>
              <a:t>[0] </a:t>
            </a:r>
            <a:r>
              <a:rPr lang="en-US" altLang="zh-CN" dirty="0" err="1">
                <a:latin typeface="Times New Roman" pitchFamily="18" charset="0"/>
                <a:ea typeface="SimSun" pitchFamily="2" charset="-122"/>
                <a:cs typeface="Times New Roman" pitchFamily="18" charset="0"/>
              </a:rPr>
              <a:t>不变</a:t>
            </a:r>
            <a:r>
              <a:rPr lang="zh-CN" altLang="en-US" dirty="0">
                <a:latin typeface="Times New Roman" pitchFamily="18" charset="0"/>
                <a:ea typeface="SimSun" pitchFamily="2" charset="-122"/>
                <a:cs typeface="Times New Roman" pitchFamily="18" charset="0"/>
              </a:rPr>
              <a:t>。</a:t>
            </a:r>
            <a:r>
              <a:rPr lang="en-US" altLang="zh-CN" dirty="0">
                <a:latin typeface="Times New Roman" pitchFamily="18" charset="0"/>
                <a:ea typeface="SimSun" pitchFamily="2" charset="-122"/>
                <a:cs typeface="Times New Roman" pitchFamily="18" charset="0"/>
              </a:rPr>
              <a:t> </a:t>
            </a:r>
            <a:r>
              <a:rPr lang="en-US" b="1" dirty="0">
                <a:latin typeface="Times New Roman" pitchFamily="18" charset="0"/>
                <a:cs typeface="Times New Roman" pitchFamily="18" charset="0"/>
              </a:rPr>
              <a:t>for </a:t>
            </a:r>
            <a:r>
              <a:rPr lang="en-US" i="1" dirty="0">
                <a:latin typeface="Times New Roman" pitchFamily="18" charset="0"/>
                <a:cs typeface="Times New Roman" pitchFamily="18" charset="0"/>
              </a:rPr>
              <a:t>i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1 </a:t>
            </a:r>
            <a:r>
              <a:rPr lang="en-US" b="1" dirty="0">
                <a:latin typeface="Times New Roman" pitchFamily="18" charset="0"/>
                <a:cs typeface="Times New Roman" pitchFamily="18" charset="0"/>
              </a:rPr>
              <a:t>to</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k</a:t>
            </a:r>
            <a:endParaRPr lang="en-US" dirty="0">
              <a:latin typeface="Times New Roman" pitchFamily="18" charset="0"/>
              <a:cs typeface="Times New Roman" pitchFamily="18" charset="0"/>
            </a:endParaRPr>
          </a:p>
          <a:p>
            <a:pPr marL="914400" lvl="0"/>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-1]	</a:t>
            </a:r>
          </a:p>
          <a:p>
            <a:pPr marL="449263" lvl="0"/>
            <a:r>
              <a:rPr lang="en-US" b="1" dirty="0" err="1">
                <a:latin typeface="Times New Roman" pitchFamily="18" charset="0"/>
                <a:cs typeface="Times New Roman" pitchFamily="18" charset="0"/>
              </a:rPr>
              <a:t>endfor</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90922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4-13</a:t>
            </a:r>
          </a:p>
        </p:txBody>
      </p:sp>
      <p:sp>
        <p:nvSpPr>
          <p:cNvPr id="5" name="TextBox 4"/>
          <p:cNvSpPr txBox="1"/>
          <p:nvPr/>
        </p:nvSpPr>
        <p:spPr>
          <a:xfrm>
            <a:off x="1066800" y="228600"/>
            <a:ext cx="7239000" cy="5155257"/>
          </a:xfrm>
          <a:prstGeom prst="rect">
            <a:avLst/>
          </a:prstGeom>
          <a:noFill/>
        </p:spPr>
        <p:txBody>
          <a:bodyPr wrap="square" rtlCol="0">
            <a:spAutoFit/>
          </a:bodyPr>
          <a:lstStyle/>
          <a:p>
            <a:pPr marL="406400" lvl="0"/>
            <a:endParaRPr lang="en-US" dirty="0">
              <a:latin typeface="Times New Roman" pitchFamily="18" charset="0"/>
              <a:cs typeface="Times New Roman" pitchFamily="18" charset="0"/>
            </a:endParaRPr>
          </a:p>
          <a:p>
            <a:pPr marL="406400" lvl="0">
              <a:spcBef>
                <a:spcPts val="600"/>
              </a:spcBef>
            </a:pPr>
            <a:endParaRPr lang="en-US" dirty="0">
              <a:latin typeface="Times New Roman" pitchFamily="18" charset="0"/>
              <a:cs typeface="Times New Roman" pitchFamily="18" charset="0"/>
            </a:endParaRPr>
          </a:p>
          <a:p>
            <a:pPr marL="406400" lvl="0"/>
            <a:endParaRPr lang="en-US" dirty="0">
              <a:latin typeface="Times New Roman" pitchFamily="18" charset="0"/>
              <a:cs typeface="Times New Roman" pitchFamily="18" charset="0"/>
            </a:endParaRPr>
          </a:p>
          <a:p>
            <a:pPr marL="406400" lvl="0"/>
            <a:endParaRPr lang="en-US" dirty="0">
              <a:latin typeface="Times New Roman" pitchFamily="18" charset="0"/>
              <a:cs typeface="Times New Roman" pitchFamily="18" charset="0"/>
            </a:endParaRPr>
          </a:p>
          <a:p>
            <a:pPr marL="406400" lvl="0"/>
            <a:endParaRPr lang="en-US" dirty="0">
              <a:latin typeface="Times New Roman" pitchFamily="18" charset="0"/>
              <a:cs typeface="Times New Roman" pitchFamily="18" charset="0"/>
            </a:endParaRPr>
          </a:p>
          <a:p>
            <a:r>
              <a:rPr lang="zh-CN" altLang="en-US" b="1" dirty="0">
                <a:latin typeface="Times New Roman" pitchFamily="18" charset="0"/>
                <a:ea typeface="SimSun" pitchFamily="2" charset="-122"/>
                <a:cs typeface="Times New Roman" pitchFamily="18" charset="0"/>
              </a:rPr>
              <a:t>例</a:t>
            </a:r>
            <a:r>
              <a:rPr lang="en-US" b="1" dirty="0">
                <a:latin typeface="Times New Roman" pitchFamily="18" charset="0"/>
                <a:ea typeface="SimSun" pitchFamily="2" charset="-122"/>
                <a:cs typeface="Times New Roman" pitchFamily="18" charset="0"/>
              </a:rPr>
              <a:t>4.1</a:t>
            </a:r>
            <a:r>
              <a:rPr lang="en-US"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假设数组</a:t>
            </a:r>
            <a:r>
              <a:rPr lang="en-US" sz="2000" i="1" dirty="0">
                <a:latin typeface="Times New Roman" pitchFamily="18" charset="0"/>
                <a:ea typeface="SimSun" pitchFamily="2" charset="-122"/>
                <a:cs typeface="Times New Roman" pitchFamily="18" charset="0"/>
              </a:rPr>
              <a:t>A</a:t>
            </a:r>
            <a:r>
              <a:rPr lang="zh-CN" altLang="en-US" sz="2000" dirty="0">
                <a:latin typeface="Times New Roman" pitchFamily="18" charset="0"/>
                <a:ea typeface="SimSun" pitchFamily="2" charset="-122"/>
                <a:cs typeface="Times New Roman" pitchFamily="18" charset="0"/>
              </a:rPr>
              <a:t>有如下</a:t>
            </a:r>
            <a:r>
              <a:rPr lang="en-US" sz="2000" dirty="0">
                <a:latin typeface="Times New Roman" pitchFamily="18" charset="0"/>
                <a:ea typeface="SimSun" pitchFamily="2" charset="-122"/>
                <a:cs typeface="Times New Roman" pitchFamily="18" charset="0"/>
              </a:rPr>
              <a:t>8</a:t>
            </a:r>
            <a:r>
              <a:rPr lang="zh-CN" altLang="en-US" sz="2000" dirty="0">
                <a:latin typeface="Times New Roman" pitchFamily="18" charset="0"/>
                <a:ea typeface="SimSun" pitchFamily="2" charset="-122"/>
                <a:cs typeface="Times New Roman" pitchFamily="18" charset="0"/>
              </a:rPr>
              <a:t>个整数：</a:t>
            </a:r>
            <a:r>
              <a:rPr lang="en-US" altLang="zh-CN" sz="2000" dirty="0">
                <a:latin typeface="Times New Roman" pitchFamily="18" charset="0"/>
                <a:ea typeface="SimSun" pitchFamily="2" charset="-122"/>
                <a:cs typeface="Times New Roman" pitchFamily="18" charset="0"/>
              </a:rPr>
              <a:t>4, 5, 3, 0, 2, 3, 4, 2。</a:t>
            </a:r>
          </a:p>
          <a:p>
            <a:pPr>
              <a:lnSpc>
                <a:spcPct val="150000"/>
              </a:lnSpc>
            </a:pPr>
            <a:r>
              <a:rPr lang="en-US" altLang="zh-CN" sz="2000" dirty="0">
                <a:latin typeface="Times New Roman" pitchFamily="18" charset="0"/>
                <a:ea typeface="SimSun" pitchFamily="2" charset="-122"/>
                <a:cs typeface="Times New Roman" pitchFamily="18" charset="0"/>
              </a:rPr>
              <a:t>	笫1步后数组C为：</a:t>
            </a:r>
          </a:p>
          <a:p>
            <a:pPr>
              <a:lnSpc>
                <a:spcPct val="150000"/>
              </a:lnSpc>
            </a:pPr>
            <a:endParaRPr lang="en-US" altLang="zh-CN" dirty="0">
              <a:latin typeface="Times New Roman" pitchFamily="18" charset="0"/>
              <a:ea typeface="SimSun" pitchFamily="2" charset="-122"/>
              <a:cs typeface="Times New Roman" pitchFamily="18" charset="0"/>
            </a:endParaRPr>
          </a:p>
          <a:p>
            <a:r>
              <a:rPr lang="en-US" altLang="zh-CN" dirty="0">
                <a:latin typeface="Times New Roman" pitchFamily="18" charset="0"/>
                <a:ea typeface="SimSun" pitchFamily="2" charset="-122"/>
                <a:cs typeface="Times New Roman" pitchFamily="18" charset="0"/>
              </a:rPr>
              <a:t>	</a:t>
            </a:r>
          </a:p>
          <a:p>
            <a:r>
              <a:rPr lang="en-US" altLang="zh-CN" dirty="0">
                <a:latin typeface="Times New Roman" pitchFamily="18" charset="0"/>
                <a:ea typeface="SimSun" pitchFamily="2" charset="-122"/>
                <a:cs typeface="Times New Roman" pitchFamily="18" charset="0"/>
              </a:rPr>
              <a:t>	</a:t>
            </a:r>
          </a:p>
          <a:p>
            <a:r>
              <a:rPr lang="en-US" altLang="zh-CN" dirty="0">
                <a:latin typeface="Times New Roman" pitchFamily="18" charset="0"/>
                <a:ea typeface="SimSun" pitchFamily="2" charset="-122"/>
                <a:cs typeface="Times New Roman" pitchFamily="18" charset="0"/>
              </a:rPr>
              <a:t>	</a:t>
            </a:r>
            <a:r>
              <a:rPr lang="en-US" altLang="zh-CN" sz="2000" dirty="0">
                <a:latin typeface="Times New Roman" pitchFamily="18" charset="0"/>
                <a:ea typeface="SimSun" pitchFamily="2" charset="-122"/>
                <a:cs typeface="Times New Roman" pitchFamily="18" charset="0"/>
              </a:rPr>
              <a:t>笫2步后数组C为：</a:t>
            </a:r>
          </a:p>
          <a:p>
            <a:endParaRPr lang="en-US" altLang="zh-CN" dirty="0">
              <a:latin typeface="Times New Roman" pitchFamily="18" charset="0"/>
              <a:ea typeface="SimSun" pitchFamily="2" charset="-122"/>
              <a:cs typeface="Times New Roman" pitchFamily="18" charset="0"/>
            </a:endParaRPr>
          </a:p>
          <a:p>
            <a:pPr>
              <a:lnSpc>
                <a:spcPct val="150000"/>
              </a:lnSpc>
            </a:pPr>
            <a:endParaRPr lang="en-US" altLang="zh-CN" dirty="0"/>
          </a:p>
          <a:p>
            <a:endParaRPr lang="en-US" dirty="0"/>
          </a:p>
          <a:p>
            <a:pPr marL="465138"/>
            <a:endParaRPr lang="en-US" dirty="0"/>
          </a:p>
          <a:p>
            <a:pPr marL="465138"/>
            <a:r>
              <a:rPr lang="zh-CN" altLang="en-US" sz="2000" dirty="0"/>
              <a:t>第</a:t>
            </a:r>
            <a:r>
              <a:rPr lang="en-US" sz="2000" dirty="0"/>
              <a:t>1</a:t>
            </a:r>
            <a:r>
              <a:rPr lang="zh-CN" altLang="en-US" sz="2000" dirty="0"/>
              <a:t>、</a:t>
            </a:r>
            <a:r>
              <a:rPr lang="en-US" sz="2000" dirty="0"/>
              <a:t> 2</a:t>
            </a:r>
            <a:r>
              <a:rPr lang="en-US" sz="2000" dirty="0">
                <a:latin typeface="SimSun" pitchFamily="2" charset="-122"/>
                <a:ea typeface="SimSun" pitchFamily="2" charset="-122"/>
              </a:rPr>
              <a:t>步的复杂度均是</a:t>
            </a:r>
            <a:r>
              <a:rPr lang="en-US" sz="2000" dirty="0">
                <a:latin typeface="Times New Roman" pitchFamily="18" charset="0"/>
                <a:cs typeface="Times New Roman" pitchFamily="18" charset="0"/>
              </a:rPr>
              <a:t>O(</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en-US" sz="2000" dirty="0"/>
              <a:t>。</a:t>
            </a:r>
          </a:p>
        </p:txBody>
      </p:sp>
      <p:graphicFrame>
        <p:nvGraphicFramePr>
          <p:cNvPr id="8" name="Table 7"/>
          <p:cNvGraphicFramePr>
            <a:graphicFrameLocks noGrp="1"/>
          </p:cNvGraphicFramePr>
          <p:nvPr>
            <p:extLst>
              <p:ext uri="{D42A27DB-BD31-4B8C-83A1-F6EECF244321}">
                <p14:modId xmlns:p14="http://schemas.microsoft.com/office/powerpoint/2010/main" val="1886413335"/>
              </p:ext>
            </p:extLst>
          </p:nvPr>
        </p:nvGraphicFramePr>
        <p:xfrm>
          <a:off x="1676400" y="2561771"/>
          <a:ext cx="6096000" cy="73152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04800">
                <a:tc>
                  <a:txBody>
                    <a:bodyPr/>
                    <a:lstStyle/>
                    <a:p>
                      <a:pPr algn="ctr"/>
                      <a:r>
                        <a:rPr lang="en-US" sz="1800" i="0" dirty="0"/>
                        <a:t>C[0]</a:t>
                      </a:r>
                    </a:p>
                  </a:txBody>
                  <a:tcPr/>
                </a:tc>
                <a:tc>
                  <a:txBody>
                    <a:bodyPr/>
                    <a:lstStyle/>
                    <a:p>
                      <a:pPr algn="ctr"/>
                      <a:r>
                        <a:rPr lang="en-US" sz="1800" dirty="0"/>
                        <a:t>C[1]</a:t>
                      </a:r>
                    </a:p>
                  </a:txBody>
                  <a:tcPr/>
                </a:tc>
                <a:tc>
                  <a:txBody>
                    <a:bodyPr/>
                    <a:lstStyle/>
                    <a:p>
                      <a:pPr algn="ctr"/>
                      <a:r>
                        <a:rPr lang="en-US" sz="1800" dirty="0"/>
                        <a:t>C[2]</a:t>
                      </a:r>
                    </a:p>
                  </a:txBody>
                  <a:tcPr/>
                </a:tc>
                <a:tc>
                  <a:txBody>
                    <a:bodyPr/>
                    <a:lstStyle/>
                    <a:p>
                      <a:pPr algn="ctr"/>
                      <a:r>
                        <a:rPr lang="en-US" sz="1800" dirty="0"/>
                        <a:t>C[3]</a:t>
                      </a:r>
                    </a:p>
                  </a:txBody>
                  <a:tcPr/>
                </a:tc>
                <a:tc>
                  <a:txBody>
                    <a:bodyPr/>
                    <a:lstStyle/>
                    <a:p>
                      <a:pPr algn="ctr"/>
                      <a:r>
                        <a:rPr lang="en-US" sz="1800" dirty="0"/>
                        <a:t>C[4]</a:t>
                      </a:r>
                    </a:p>
                  </a:txBody>
                  <a:tcPr/>
                </a:tc>
                <a:tc>
                  <a:txBody>
                    <a:bodyPr/>
                    <a:lstStyle/>
                    <a:p>
                      <a:pPr algn="ctr"/>
                      <a:r>
                        <a:rPr lang="en-US" sz="1800" dirty="0"/>
                        <a:t>C[5]</a:t>
                      </a:r>
                    </a:p>
                  </a:txBody>
                  <a:tcPr/>
                </a:tc>
                <a:extLst>
                  <a:ext uri="{0D108BD9-81ED-4DB2-BD59-A6C34878D82A}">
                    <a16:rowId xmlns:a16="http://schemas.microsoft.com/office/drawing/2014/main" val="10000"/>
                  </a:ext>
                </a:extLst>
              </a:tr>
              <a:tr h="152399">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2</a:t>
                      </a:r>
                    </a:p>
                  </a:txBody>
                  <a:tcPr/>
                </a:tc>
                <a:tc>
                  <a:txBody>
                    <a:bodyPr/>
                    <a:lstStyle/>
                    <a:p>
                      <a:pPr algn="ctr"/>
                      <a:r>
                        <a:rPr lang="en-US" sz="1800" dirty="0"/>
                        <a:t>2</a:t>
                      </a:r>
                    </a:p>
                  </a:txBody>
                  <a:tcPr/>
                </a:tc>
                <a:tc>
                  <a:txBody>
                    <a:bodyPr/>
                    <a:lstStyle/>
                    <a:p>
                      <a:pPr algn="ctr"/>
                      <a:r>
                        <a:rPr lang="en-US" sz="1800" dirty="0"/>
                        <a:t>2</a:t>
                      </a:r>
                    </a:p>
                  </a:txBody>
                  <a:tcPr/>
                </a:tc>
                <a:tc>
                  <a:txBody>
                    <a:bodyPr/>
                    <a:lstStyle/>
                    <a:p>
                      <a:pPr algn="ctr"/>
                      <a:r>
                        <a:rPr lang="en-US" sz="1800" dirty="0"/>
                        <a:t>1</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88205220"/>
              </p:ext>
            </p:extLst>
          </p:nvPr>
        </p:nvGraphicFramePr>
        <p:xfrm>
          <a:off x="1638300" y="3933371"/>
          <a:ext cx="6096000" cy="73152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04800">
                <a:tc>
                  <a:txBody>
                    <a:bodyPr/>
                    <a:lstStyle/>
                    <a:p>
                      <a:pPr algn="ctr"/>
                      <a:r>
                        <a:rPr lang="en-US" sz="1800" i="0" dirty="0"/>
                        <a:t>C[0]</a:t>
                      </a:r>
                    </a:p>
                  </a:txBody>
                  <a:tcPr/>
                </a:tc>
                <a:tc>
                  <a:txBody>
                    <a:bodyPr/>
                    <a:lstStyle/>
                    <a:p>
                      <a:pPr algn="ctr"/>
                      <a:r>
                        <a:rPr lang="en-US" sz="1800" dirty="0"/>
                        <a:t>C[1]</a:t>
                      </a:r>
                    </a:p>
                  </a:txBody>
                  <a:tcPr/>
                </a:tc>
                <a:tc>
                  <a:txBody>
                    <a:bodyPr/>
                    <a:lstStyle/>
                    <a:p>
                      <a:pPr algn="ctr"/>
                      <a:r>
                        <a:rPr lang="en-US" sz="1800" dirty="0"/>
                        <a:t>C[2]</a:t>
                      </a:r>
                    </a:p>
                  </a:txBody>
                  <a:tcPr/>
                </a:tc>
                <a:tc>
                  <a:txBody>
                    <a:bodyPr/>
                    <a:lstStyle/>
                    <a:p>
                      <a:pPr algn="ctr"/>
                      <a:r>
                        <a:rPr lang="en-US" sz="1800" dirty="0"/>
                        <a:t>C[3]</a:t>
                      </a:r>
                    </a:p>
                  </a:txBody>
                  <a:tcPr/>
                </a:tc>
                <a:tc>
                  <a:txBody>
                    <a:bodyPr/>
                    <a:lstStyle/>
                    <a:p>
                      <a:pPr algn="ctr"/>
                      <a:r>
                        <a:rPr lang="en-US" sz="1800" dirty="0"/>
                        <a:t>C[4]</a:t>
                      </a:r>
                    </a:p>
                  </a:txBody>
                  <a:tcPr/>
                </a:tc>
                <a:tc>
                  <a:txBody>
                    <a:bodyPr/>
                    <a:lstStyle/>
                    <a:p>
                      <a:pPr algn="ctr"/>
                      <a:r>
                        <a:rPr lang="en-US" sz="1800" dirty="0"/>
                        <a:t>C[5]</a:t>
                      </a:r>
                    </a:p>
                  </a:txBody>
                  <a:tcPr/>
                </a:tc>
                <a:extLst>
                  <a:ext uri="{0D108BD9-81ED-4DB2-BD59-A6C34878D82A}">
                    <a16:rowId xmlns:a16="http://schemas.microsoft.com/office/drawing/2014/main" val="10000"/>
                  </a:ext>
                </a:extLst>
              </a:tr>
              <a:tr h="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3</a:t>
                      </a:r>
                    </a:p>
                  </a:txBody>
                  <a:tcPr/>
                </a:tc>
                <a:tc>
                  <a:txBody>
                    <a:bodyPr/>
                    <a:lstStyle/>
                    <a:p>
                      <a:pPr algn="ctr"/>
                      <a:r>
                        <a:rPr lang="en-US" sz="1800" dirty="0"/>
                        <a:t>5</a:t>
                      </a:r>
                    </a:p>
                  </a:txBody>
                  <a:tcPr/>
                </a:tc>
                <a:tc>
                  <a:txBody>
                    <a:bodyPr/>
                    <a:lstStyle/>
                    <a:p>
                      <a:pPr algn="ctr"/>
                      <a:r>
                        <a:rPr lang="en-US" sz="1800" dirty="0"/>
                        <a:t>7</a:t>
                      </a:r>
                    </a:p>
                  </a:txBody>
                  <a:tcPr/>
                </a:tc>
                <a:tc>
                  <a:txBody>
                    <a:bodyPr/>
                    <a:lstStyle/>
                    <a:p>
                      <a:pPr algn="ctr"/>
                      <a:r>
                        <a:rPr lang="en-US" sz="1800" dirty="0"/>
                        <a:t>8</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168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4-14</a:t>
            </a:r>
          </a:p>
        </p:txBody>
      </p:sp>
      <p:sp>
        <p:nvSpPr>
          <p:cNvPr id="3" name="TextBox 2"/>
          <p:cNvSpPr txBox="1"/>
          <p:nvPr/>
        </p:nvSpPr>
        <p:spPr>
          <a:xfrm>
            <a:off x="457200" y="685800"/>
            <a:ext cx="8534400" cy="4394793"/>
          </a:xfrm>
          <a:prstGeom prst="rect">
            <a:avLst/>
          </a:prstGeom>
          <a:noFill/>
        </p:spPr>
        <p:txBody>
          <a:bodyPr wrap="square" rtlCol="0">
            <a:spAutoFit/>
          </a:bodyPr>
          <a:lstStyle/>
          <a:p>
            <a:pPr marL="463550" lvl="2" indent="-463550">
              <a:lnSpc>
                <a:spcPct val="150000"/>
              </a:lnSpc>
            </a:pPr>
            <a:r>
              <a:rPr lang="en-US" sz="2000" b="1" u="heavy" dirty="0">
                <a:solidFill>
                  <a:srgbClr val="0033CC"/>
                </a:solidFill>
                <a:latin typeface="华文细黑" panose="02010600040101010101" pitchFamily="2" charset="-122"/>
                <a:ea typeface="华文细黑" panose="02010600040101010101" pitchFamily="2" charset="-122"/>
                <a:cs typeface="+mj-cs"/>
              </a:rPr>
              <a:t>第3步</a:t>
            </a:r>
            <a:r>
              <a:rPr lang="en-US" dirty="0">
                <a:latin typeface="Times New Roman" pitchFamily="18" charset="0"/>
                <a:ea typeface="SimSun" pitchFamily="2" charset="-122"/>
                <a:cs typeface="Times New Roman" pitchFamily="18" charset="0"/>
              </a:rPr>
              <a:t>，从</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到</a:t>
            </a:r>
            <a:r>
              <a:rPr lang="en-US" i="1" dirty="0" err="1">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en-US" dirty="0" err="1">
                <a:latin typeface="Times New Roman" pitchFamily="18" charset="0"/>
                <a:ea typeface="SimSun" pitchFamily="2" charset="-122"/>
                <a:cs typeface="Times New Roman" pitchFamily="18" charset="0"/>
              </a:rPr>
              <a:t>把</a:t>
            </a:r>
            <a:r>
              <a:rPr lang="en-US" i="1" dirty="0" err="1">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中数字输出到</a:t>
            </a:r>
            <a:r>
              <a:rPr lang="en-US" i="1" dirty="0" err="1">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使得</a:t>
            </a:r>
            <a:r>
              <a:rPr lang="en-US" i="1" dirty="0" err="1">
                <a:latin typeface="Times New Roman" pitchFamily="18" charset="0"/>
                <a:ea typeface="SimSun" pitchFamily="2" charset="-122"/>
                <a:cs typeface="Times New Roman" pitchFamily="18" charset="0"/>
              </a:rPr>
              <a:t>B</a:t>
            </a:r>
            <a:r>
              <a:rPr lang="en-US" dirty="0" err="1">
                <a:latin typeface="Times New Roman" pitchFamily="18" charset="0"/>
                <a:ea typeface="SimSun" pitchFamily="2" charset="-122"/>
                <a:cs typeface="Times New Roman" pitchFamily="18" charset="0"/>
              </a:rPr>
              <a:t>中数字是排好序的</a:t>
            </a:r>
            <a:r>
              <a:rPr lang="en-US" dirty="0">
                <a:latin typeface="Times New Roman" pitchFamily="18" charset="0"/>
                <a:ea typeface="SimSun" pitchFamily="2" charset="-122"/>
                <a:cs typeface="Times New Roman" pitchFamily="18" charset="0"/>
              </a:rPr>
              <a:t>。</a:t>
            </a:r>
          </a:p>
          <a:p>
            <a:pPr marL="0" lvl="2">
              <a:lnSpc>
                <a:spcPct val="150000"/>
              </a:lnSpc>
            </a:pPr>
            <a:r>
              <a:rPr lang="en-US" b="1" dirty="0" err="1">
                <a:latin typeface="Times New Roman" pitchFamily="18" charset="0"/>
                <a:ea typeface="SimSun" pitchFamily="2" charset="-122"/>
                <a:cs typeface="Times New Roman" pitchFamily="18" charset="0"/>
              </a:rPr>
              <a:t>做法</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若</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u</a:t>
            </a:r>
            <a:r>
              <a:rPr lang="en-US" dirty="0" err="1">
                <a:latin typeface="Times New Roman" pitchFamily="18" charset="0"/>
                <a:ea typeface="SimSun" pitchFamily="2" charset="-122"/>
                <a:cs typeface="Times New Roman" pitchFamily="18" charset="0"/>
              </a:rPr>
              <a:t>，而</a:t>
            </a:r>
            <a:r>
              <a:rPr lang="zh-CN" altLang="en-US" dirty="0">
                <a:solidFill>
                  <a:srgbClr val="0000FF"/>
                </a:solidFill>
                <a:effectLst>
                  <a:outerShdw blurRad="38100" dist="38100" dir="2700000" algn="tl">
                    <a:srgbClr val="C0C0C0"/>
                  </a:outerShdw>
                </a:effectLst>
                <a:latin typeface="华文仿宋" panose="02010600040101010101" pitchFamily="2" charset="-122"/>
                <a:ea typeface="华文仿宋" panose="02010600040101010101" pitchFamily="2" charset="-122"/>
              </a:rPr>
              <a:t>计数数组</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a:t>
            </a:r>
          </a:p>
          <a:p>
            <a:pPr marL="898525" lvl="2" indent="-898525">
              <a:lnSpc>
                <a:spcPct val="150000"/>
              </a:lnSpc>
            </a:pP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这</a:t>
            </a:r>
            <a:r>
              <a:rPr lang="en-US" dirty="0" err="1">
                <a:latin typeface="Times New Roman" pitchFamily="18" charset="0"/>
                <a:ea typeface="SimSun" pitchFamily="2" charset="-122"/>
                <a:cs typeface="Times New Roman" pitchFamily="18" charset="0"/>
              </a:rPr>
              <a:t>表明还有</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d </a:t>
            </a:r>
            <a:r>
              <a:rPr lang="en-US" dirty="0" err="1">
                <a:latin typeface="Times New Roman" pitchFamily="18" charset="0"/>
                <a:ea typeface="SimSun" pitchFamily="2" charset="-122"/>
                <a:cs typeface="Times New Roman" pitchFamily="18" charset="0"/>
              </a:rPr>
              <a:t>个小于等于</a:t>
            </a:r>
            <a:r>
              <a:rPr lang="en-US" i="1" dirty="0" err="1">
                <a:latin typeface="Times New Roman" pitchFamily="18" charset="0"/>
                <a:ea typeface="SimSun" pitchFamily="2" charset="-122"/>
                <a:cs typeface="Times New Roman" pitchFamily="18" charset="0"/>
              </a:rPr>
              <a:t>u</a:t>
            </a:r>
            <a:r>
              <a:rPr lang="en-US" dirty="0" err="1">
                <a:latin typeface="Times New Roman" pitchFamily="18" charset="0"/>
                <a:ea typeface="SimSun" pitchFamily="2" charset="-122"/>
                <a:cs typeface="Times New Roman" pitchFamily="18" charset="0"/>
              </a:rPr>
              <a:t>的数字要放到</a:t>
            </a:r>
            <a:r>
              <a:rPr lang="en-US" i="1" dirty="0" err="1">
                <a:latin typeface="Times New Roman" pitchFamily="18" charset="0"/>
                <a:ea typeface="SimSun" pitchFamily="2" charset="-122"/>
                <a:cs typeface="Times New Roman" pitchFamily="18" charset="0"/>
              </a:rPr>
              <a:t>B</a:t>
            </a:r>
            <a:r>
              <a:rPr lang="en-US" dirty="0" err="1">
                <a:latin typeface="Times New Roman" pitchFamily="18" charset="0"/>
                <a:ea typeface="SimSun" pitchFamily="2" charset="-122"/>
                <a:cs typeface="Times New Roman" pitchFamily="18" charset="0"/>
              </a:rPr>
              <a:t>中。因为</a:t>
            </a:r>
            <a:r>
              <a:rPr lang="en-US" i="1" dirty="0">
                <a:latin typeface="Times New Roman" pitchFamily="18" charset="0"/>
                <a:ea typeface="SimSun" pitchFamily="2" charset="-122"/>
                <a:cs typeface="Times New Roman" pitchFamily="18" charset="0"/>
              </a:rPr>
              <a:t> 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是这</a:t>
            </a:r>
            <a:r>
              <a:rPr lang="en-US" i="1" dirty="0" err="1">
                <a:latin typeface="Times New Roman" pitchFamily="18" charset="0"/>
                <a:ea typeface="SimSun" pitchFamily="2" charset="-122"/>
                <a:cs typeface="Times New Roman" pitchFamily="18" charset="0"/>
              </a:rPr>
              <a:t>d</a:t>
            </a:r>
            <a:r>
              <a:rPr lang="en-US" dirty="0" err="1">
                <a:latin typeface="Times New Roman" pitchFamily="18" charset="0"/>
                <a:ea typeface="SimSun" pitchFamily="2" charset="-122"/>
                <a:cs typeface="Times New Roman" pitchFamily="18" charset="0"/>
              </a:rPr>
              <a:t>个数字中最大</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的并且在最右边，所以应该放入</a:t>
            </a:r>
            <a:r>
              <a:rPr lang="en-US" i="1" dirty="0" err="1">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放好后，</a:t>
            </a:r>
            <a:r>
              <a:rPr lang="en-US" i="1" dirty="0" err="1">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需要</a:t>
            </a:r>
            <a:r>
              <a:rPr lang="en-US" dirty="0" err="1">
                <a:latin typeface="Times New Roman" pitchFamily="18" charset="0"/>
                <a:ea typeface="SimSun" pitchFamily="2" charset="-122"/>
                <a:cs typeface="Times New Roman" pitchFamily="18" charset="0"/>
              </a:rPr>
              <a:t>更新</a:t>
            </a:r>
            <a:r>
              <a:rPr lang="en-US" dirty="0">
                <a:latin typeface="Times New Roman" pitchFamily="18" charset="0"/>
                <a:ea typeface="SimSun" pitchFamily="2" charset="-122"/>
                <a:cs typeface="Times New Roman" pitchFamily="18" charset="0"/>
              </a:rPr>
              <a:t>。 </a:t>
            </a:r>
          </a:p>
          <a:p>
            <a:pPr lvl="0">
              <a:lnSpc>
                <a:spcPts val="2800"/>
              </a:lnSpc>
              <a:spcBef>
                <a:spcPts val="900"/>
              </a:spcBef>
            </a:pP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1.</a:t>
            </a:r>
            <a:r>
              <a:rPr lang="en-US" i="1" dirty="0">
                <a:latin typeface="Times New Roman" pitchFamily="18" charset="0"/>
                <a:ea typeface="SimSun" pitchFamily="2" charset="-122"/>
                <a:cs typeface="Times New Roman" pitchFamily="18" charset="0"/>
              </a:rPr>
              <a:t> 	</a:t>
            </a:r>
            <a:r>
              <a:rPr lang="en-US" b="1" dirty="0">
                <a:latin typeface="Times New Roman" pitchFamily="18" charset="0"/>
                <a:ea typeface="SimSun" pitchFamily="2" charset="-122"/>
                <a:cs typeface="Times New Roman" pitchFamily="18" charset="0"/>
              </a:rPr>
              <a:t>for </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downto</a:t>
            </a:r>
            <a:r>
              <a:rPr lang="en-US" dirty="0">
                <a:latin typeface="Times New Roman" pitchFamily="18" charset="0"/>
                <a:ea typeface="SimSun" pitchFamily="2" charset="-122"/>
                <a:cs typeface="Times New Roman" pitchFamily="18" charset="0"/>
              </a:rPr>
              <a:t> 1  //</a:t>
            </a:r>
            <a:r>
              <a:rPr lang="en-US" altLang="zh-CN" dirty="0">
                <a:latin typeface="Times New Roman" pitchFamily="18" charset="0"/>
                <a:ea typeface="SimSun" pitchFamily="2" charset="-122"/>
                <a:cs typeface="Times New Roman" pitchFamily="18" charset="0"/>
              </a:rPr>
              <a:t>loop for </a:t>
            </a:r>
            <a:r>
              <a:rPr lang="en-US" altLang="zh-CN"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个元素</a:t>
            </a:r>
            <a:endParaRPr lang="en-US" sz="2800" dirty="0">
              <a:latin typeface="Times New Roman" pitchFamily="18" charset="0"/>
              <a:ea typeface="SimSun" pitchFamily="2" charset="-122"/>
              <a:cs typeface="Times New Roman" pitchFamily="18" charset="0"/>
            </a:endParaRPr>
          </a:p>
          <a:p>
            <a:pPr lvl="0">
              <a:lnSpc>
                <a:spcPts val="2800"/>
              </a:lnSpc>
            </a:pP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2. </a:t>
            </a:r>
            <a:r>
              <a:rPr lang="en-US" b="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u </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       </a:t>
            </a:r>
            <a:endParaRPr lang="en-US" sz="2800" dirty="0">
              <a:latin typeface="Times New Roman" pitchFamily="18" charset="0"/>
              <a:ea typeface="SimSun" pitchFamily="2" charset="-122"/>
              <a:cs typeface="Times New Roman" pitchFamily="18" charset="0"/>
            </a:endParaRPr>
          </a:p>
          <a:p>
            <a:pPr lvl="0">
              <a:lnSpc>
                <a:spcPts val="2800"/>
              </a:lnSpc>
            </a:pP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3. </a:t>
            </a:r>
            <a:r>
              <a:rPr lang="en-US" b="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d </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  </a:t>
            </a:r>
            <a:r>
              <a:rPr lang="en-US" dirty="0" err="1">
                <a:latin typeface="Times New Roman" pitchFamily="18" charset="0"/>
                <a:ea typeface="SimSun" pitchFamily="2" charset="-122"/>
                <a:cs typeface="Times New Roman" pitchFamily="18" charset="0"/>
              </a:rPr>
              <a:t>表明还有</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d </a:t>
            </a:r>
            <a:r>
              <a:rPr lang="en-US" dirty="0" err="1">
                <a:latin typeface="Times New Roman" pitchFamily="18" charset="0"/>
                <a:ea typeface="SimSun" pitchFamily="2" charset="-122"/>
                <a:cs typeface="Times New Roman" pitchFamily="18" charset="0"/>
              </a:rPr>
              <a:t>个小于等于</a:t>
            </a:r>
            <a:r>
              <a:rPr lang="en-US" i="1" dirty="0" err="1">
                <a:latin typeface="Times New Roman" pitchFamily="18" charset="0"/>
                <a:ea typeface="SimSun" pitchFamily="2" charset="-122"/>
                <a:cs typeface="Times New Roman" pitchFamily="18" charset="0"/>
              </a:rPr>
              <a:t>u</a:t>
            </a:r>
            <a:r>
              <a:rPr lang="en-US" dirty="0" err="1">
                <a:latin typeface="Times New Roman" pitchFamily="18" charset="0"/>
                <a:ea typeface="SimSun" pitchFamily="2" charset="-122"/>
                <a:cs typeface="Times New Roman" pitchFamily="18" charset="0"/>
              </a:rPr>
              <a:t>的</a:t>
            </a:r>
            <a:r>
              <a:rPr lang="zh-CN" altLang="en-US" dirty="0">
                <a:latin typeface="Times New Roman" pitchFamily="18" charset="0"/>
                <a:ea typeface="SimSun" pitchFamily="2" charset="-122"/>
                <a:cs typeface="Times New Roman" pitchFamily="18" charset="0"/>
              </a:rPr>
              <a:t>元素</a:t>
            </a:r>
            <a:endParaRPr lang="en-US" sz="2800" dirty="0">
              <a:latin typeface="Times New Roman" pitchFamily="18" charset="0"/>
              <a:ea typeface="SimSun" pitchFamily="2" charset="-122"/>
              <a:cs typeface="Times New Roman" pitchFamily="18" charset="0"/>
            </a:endParaRPr>
          </a:p>
          <a:p>
            <a:pPr lvl="0">
              <a:lnSpc>
                <a:spcPts val="2800"/>
              </a:lnSpc>
            </a:pPr>
            <a:r>
              <a:rPr lang="en-US" dirty="0">
                <a:latin typeface="Times New Roman" pitchFamily="18" charset="0"/>
                <a:ea typeface="SimSun" pitchFamily="2" charset="-122"/>
                <a:cs typeface="Times New Roman" pitchFamily="18" charset="0"/>
              </a:rPr>
              <a:t>           4.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   //</a:t>
            </a:r>
            <a:r>
              <a:rPr lang="en-US" sz="2800" i="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j</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是数组中</a:t>
            </a:r>
            <a:r>
              <a:rPr lang="zh-CN" altLang="en-US" u="heavy" dirty="0">
                <a:uFill>
                  <a:solidFill>
                    <a:srgbClr val="FF0000"/>
                  </a:solidFill>
                </a:uFill>
                <a:latin typeface="Times New Roman" pitchFamily="18" charset="0"/>
                <a:ea typeface="SimSun" pitchFamily="2" charset="-122"/>
                <a:cs typeface="Times New Roman" pitchFamily="18" charset="0"/>
              </a:rPr>
              <a:t>第“</a:t>
            </a:r>
            <a:r>
              <a:rPr lang="en-US" altLang="zh-CN" i="1" u="heavy" dirty="0">
                <a:uFill>
                  <a:solidFill>
                    <a:srgbClr val="FF0000"/>
                  </a:solidFill>
                </a:uFill>
                <a:latin typeface="Times New Roman" pitchFamily="18" charset="0"/>
                <a:ea typeface="SimSun" pitchFamily="2" charset="-122"/>
                <a:cs typeface="Times New Roman" pitchFamily="18" charset="0"/>
              </a:rPr>
              <a:t>d-</a:t>
            </a:r>
            <a:r>
              <a:rPr lang="en-US" altLang="zh-CN" u="heavy" dirty="0" err="1">
                <a:uFill>
                  <a:solidFill>
                    <a:srgbClr val="FF0000"/>
                  </a:solidFill>
                </a:uFill>
                <a:latin typeface="Times New Roman" pitchFamily="18" charset="0"/>
                <a:ea typeface="SimSun" pitchFamily="2" charset="-122"/>
                <a:cs typeface="Times New Roman" pitchFamily="18" charset="0"/>
              </a:rPr>
              <a:t>th</a:t>
            </a:r>
            <a:r>
              <a:rPr lang="zh-CN" altLang="en-US" u="heavy" dirty="0">
                <a:uFill>
                  <a:solidFill>
                    <a:srgbClr val="FF0000"/>
                  </a:solidFill>
                </a:uFill>
                <a:latin typeface="Times New Roman" pitchFamily="18" charset="0"/>
                <a:ea typeface="SimSun" pitchFamily="2" charset="-122"/>
                <a:cs typeface="Times New Roman" pitchFamily="18" charset="0"/>
              </a:rPr>
              <a:t>”大的数字</a:t>
            </a:r>
            <a:r>
              <a:rPr lang="zh-CN" altLang="en-US" dirty="0">
                <a:latin typeface="Times New Roman" pitchFamily="18" charset="0"/>
                <a:ea typeface="SimSun" pitchFamily="2" charset="-122"/>
                <a:cs typeface="Times New Roman" pitchFamily="18" charset="0"/>
              </a:rPr>
              <a:t>，放到</a:t>
            </a:r>
            <a:r>
              <a:rPr lang="en-US" altLang="zh-CN"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中第“</a:t>
            </a:r>
            <a:r>
              <a:rPr lang="en-US" altLang="zh-CN" i="1" dirty="0">
                <a:latin typeface="Times New Roman" pitchFamily="18" charset="0"/>
                <a:ea typeface="SimSun" pitchFamily="2" charset="-122"/>
                <a:cs typeface="Times New Roman" pitchFamily="18" charset="0"/>
              </a:rPr>
              <a:t>d</a:t>
            </a:r>
            <a:r>
              <a:rPr lang="en-US" altLang="zh-CN" i="1" u="heavy" dirty="0">
                <a:uFill>
                  <a:solidFill>
                    <a:srgbClr val="FF0000"/>
                  </a:solidFill>
                </a:uFill>
                <a:latin typeface="Times New Roman" pitchFamily="18" charset="0"/>
                <a:ea typeface="SimSun" pitchFamily="2" charset="-122"/>
                <a:cs typeface="Times New Roman" pitchFamily="18" charset="0"/>
              </a:rPr>
              <a:t>-</a:t>
            </a:r>
            <a:r>
              <a:rPr lang="en-US" altLang="zh-CN" u="heavy" dirty="0" err="1">
                <a:uFill>
                  <a:solidFill>
                    <a:srgbClr val="FF0000"/>
                  </a:solidFill>
                </a:uFill>
                <a:latin typeface="Times New Roman" pitchFamily="18" charset="0"/>
                <a:ea typeface="SimSun" pitchFamily="2" charset="-122"/>
                <a:cs typeface="Times New Roman" pitchFamily="18" charset="0"/>
              </a:rPr>
              <a:t>th</a:t>
            </a:r>
            <a:r>
              <a:rPr lang="zh-CN" altLang="en-US" dirty="0">
                <a:latin typeface="Times New Roman" pitchFamily="18" charset="0"/>
                <a:ea typeface="SimSun" pitchFamily="2" charset="-122"/>
                <a:cs typeface="Times New Roman" pitchFamily="18" charset="0"/>
              </a:rPr>
              <a:t>”位</a:t>
            </a:r>
            <a:endParaRPr lang="en-US" dirty="0">
              <a:latin typeface="Times New Roman" pitchFamily="18" charset="0"/>
              <a:ea typeface="SimSun" pitchFamily="2" charset="-122"/>
              <a:cs typeface="Times New Roman" pitchFamily="18" charset="0"/>
            </a:endParaRPr>
          </a:p>
          <a:p>
            <a:pPr lvl="0">
              <a:lnSpc>
                <a:spcPts val="2800"/>
              </a:lnSpc>
            </a:pPr>
            <a:r>
              <a:rPr lang="en-US" dirty="0">
                <a:latin typeface="Times New Roman" pitchFamily="18" charset="0"/>
                <a:ea typeface="SimSun" pitchFamily="2" charset="-122"/>
                <a:cs typeface="Times New Roman" pitchFamily="18" charset="0"/>
              </a:rPr>
              <a:t>           5. 	    </a:t>
            </a:r>
            <a:r>
              <a:rPr lang="en-US" i="1" dirty="0">
                <a:latin typeface="Times New Roman" pitchFamily="18" charset="0"/>
                <a:ea typeface="SimSun" pitchFamily="2" charset="-122"/>
                <a:cs typeface="Times New Roman" pitchFamily="18" charset="0"/>
              </a:rPr>
              <a:t>C</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u</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d </a:t>
            </a:r>
            <a:r>
              <a:rPr lang="en-US" dirty="0">
                <a:latin typeface="Times New Roman" pitchFamily="18" charset="0"/>
                <a:ea typeface="SimSun" pitchFamily="2" charset="-122"/>
                <a:cs typeface="Times New Roman" pitchFamily="18" charset="0"/>
              </a:rPr>
              <a:t> - 1 //</a:t>
            </a:r>
            <a:r>
              <a:rPr lang="zh-CN" altLang="en-US" dirty="0">
                <a:latin typeface="Times New Roman" pitchFamily="18" charset="0"/>
                <a:ea typeface="SimSun" pitchFamily="2" charset="-122"/>
                <a:cs typeface="Times New Roman" pitchFamily="18" charset="0"/>
              </a:rPr>
              <a:t>小于等于</a:t>
            </a:r>
            <a:r>
              <a:rPr lang="en-US" altLang="zh-CN" i="1" dirty="0">
                <a:latin typeface="Times New Roman" pitchFamily="18" charset="0"/>
                <a:ea typeface="SimSun" pitchFamily="2" charset="-122"/>
                <a:cs typeface="Times New Roman" pitchFamily="18" charset="0"/>
              </a:rPr>
              <a:t>u</a:t>
            </a:r>
            <a:r>
              <a:rPr lang="zh-CN" altLang="en-US" dirty="0">
                <a:latin typeface="Times New Roman" pitchFamily="18" charset="0"/>
                <a:ea typeface="SimSun" pitchFamily="2" charset="-122"/>
                <a:cs typeface="Times New Roman" pitchFamily="18" charset="0"/>
              </a:rPr>
              <a:t>的数，少了一个</a:t>
            </a:r>
            <a:r>
              <a:rPr lang="en-US" altLang="zh-CN" dirty="0">
                <a:latin typeface="Times New Roman" pitchFamily="18" charset="0"/>
                <a:ea typeface="SimSun" pitchFamily="2" charset="-122"/>
                <a:cs typeface="Times New Roman" pitchFamily="18" charset="0"/>
              </a:rPr>
              <a:t>..</a:t>
            </a:r>
            <a:endParaRPr lang="en-US" sz="2800" dirty="0">
              <a:latin typeface="Times New Roman" pitchFamily="18" charset="0"/>
              <a:ea typeface="SimSun" pitchFamily="2" charset="-122"/>
              <a:cs typeface="Times New Roman" pitchFamily="18" charset="0"/>
            </a:endParaRPr>
          </a:p>
          <a:p>
            <a:pPr lvl="0">
              <a:lnSpc>
                <a:spcPts val="2800"/>
              </a:lnSpc>
            </a:pPr>
            <a:r>
              <a:rPr lang="en-US" b="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6. </a:t>
            </a:r>
            <a:r>
              <a:rPr lang="en-US" b="1" dirty="0">
                <a:latin typeface="Times New Roman" pitchFamily="18" charset="0"/>
                <a:ea typeface="SimSun" pitchFamily="2" charset="-122"/>
                <a:cs typeface="Times New Roman" pitchFamily="18" charset="0"/>
              </a:rPr>
              <a:t>	</a:t>
            </a:r>
            <a:r>
              <a:rPr lang="en-US" b="1" dirty="0" err="1">
                <a:latin typeface="Times New Roman" pitchFamily="18" charset="0"/>
                <a:ea typeface="SimSun" pitchFamily="2" charset="-122"/>
                <a:cs typeface="Times New Roman" pitchFamily="18" charset="0"/>
              </a:rPr>
              <a:t>endfor</a:t>
            </a:r>
            <a:endParaRPr lang="en-US" b="1" dirty="0">
              <a:latin typeface="Times New Roman" pitchFamily="18" charset="0"/>
              <a:ea typeface="SimSun" pitchFamily="2" charset="-122"/>
              <a:cs typeface="Times New Roman" pitchFamily="18" charset="0"/>
            </a:endParaRPr>
          </a:p>
          <a:p>
            <a:pPr marL="465138" lvl="0">
              <a:lnSpc>
                <a:spcPct val="150000"/>
              </a:lnSpc>
            </a:pPr>
            <a:r>
              <a:rPr lang="en-US" dirty="0" err="1">
                <a:latin typeface="Times New Roman" pitchFamily="18" charset="0"/>
                <a:ea typeface="SimSun" pitchFamily="2" charset="-122"/>
                <a:cs typeface="Times New Roman" pitchFamily="18" charset="0"/>
              </a:rPr>
              <a:t>这一步的复杂度也是O</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p>
        </p:txBody>
      </p:sp>
      <p:cxnSp>
        <p:nvCxnSpPr>
          <p:cNvPr id="5" name="直接箭头连接符 4">
            <a:extLst>
              <a:ext uri="{FF2B5EF4-FFF2-40B4-BE49-F238E27FC236}">
                <a16:creationId xmlns:a16="http://schemas.microsoft.com/office/drawing/2014/main" id="{A5AB4265-6906-42CD-8A70-38514E3BEBAB}"/>
              </a:ext>
            </a:extLst>
          </p:cNvPr>
          <p:cNvCxnSpPr>
            <a:cxnSpLocks/>
          </p:cNvCxnSpPr>
          <p:nvPr/>
        </p:nvCxnSpPr>
        <p:spPr>
          <a:xfrm>
            <a:off x="1676400" y="1198728"/>
            <a:ext cx="9906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BC3C9963-7CDA-44F3-88EC-2405BE42110B}"/>
              </a:ext>
            </a:extLst>
          </p:cNvPr>
          <p:cNvSpPr txBox="1"/>
          <p:nvPr/>
        </p:nvSpPr>
        <p:spPr>
          <a:xfrm>
            <a:off x="114300" y="5338583"/>
            <a:ext cx="8915400" cy="1395254"/>
          </a:xfrm>
          <a:prstGeom prst="rect">
            <a:avLst/>
          </a:prstGeom>
          <a:solidFill>
            <a:srgbClr val="FFC000"/>
          </a:solidFill>
          <a:ln w="22225">
            <a:solidFill>
              <a:schemeClr val="tx1"/>
            </a:solidFill>
          </a:ln>
        </p:spPr>
        <p:txBody>
          <a:bodyPr wrap="square">
            <a:spAutoFit/>
          </a:bodyPr>
          <a:lstStyle/>
          <a:p>
            <a:pPr>
              <a:lnSpc>
                <a:spcPct val="120000"/>
              </a:lnSpc>
            </a:pPr>
            <a:r>
              <a:rPr lang="zh-CN" altLang="en-US" dirty="0"/>
              <a:t>上面第</a:t>
            </a:r>
            <a:r>
              <a:rPr lang="en-US" altLang="zh-CN" dirty="0"/>
              <a:t>4</a:t>
            </a:r>
            <a:r>
              <a:rPr lang="zh-CN" altLang="en-US" dirty="0"/>
              <a:t>、</a:t>
            </a:r>
            <a:r>
              <a:rPr lang="en-US" altLang="zh-CN" dirty="0"/>
              <a:t>5</a:t>
            </a:r>
            <a:r>
              <a:rPr lang="zh-CN" altLang="en-US" dirty="0"/>
              <a:t>行代码表明，从</a:t>
            </a:r>
            <a:r>
              <a:rPr lang="en-US" altLang="zh-CN" i="1" dirty="0"/>
              <a:t>A</a:t>
            </a:r>
            <a:r>
              <a:rPr lang="zh-CN" altLang="en-US" dirty="0"/>
              <a:t>向</a:t>
            </a:r>
            <a:r>
              <a:rPr lang="en-US" altLang="zh-CN" i="1" dirty="0"/>
              <a:t>B</a:t>
            </a:r>
            <a:r>
              <a:rPr lang="zh-CN" altLang="en-US" dirty="0"/>
              <a:t>拷贝数据时，是从第</a:t>
            </a:r>
            <a:r>
              <a:rPr lang="en-US" altLang="zh-CN" dirty="0"/>
              <a:t>“</a:t>
            </a:r>
            <a:r>
              <a:rPr lang="en-US" altLang="zh-CN" i="1" dirty="0"/>
              <a:t>d</a:t>
            </a:r>
            <a:r>
              <a:rPr lang="en-US" altLang="zh-CN" dirty="0"/>
              <a:t>”</a:t>
            </a:r>
            <a:r>
              <a:rPr lang="zh-CN" altLang="en-US" dirty="0"/>
              <a:t>大、第</a:t>
            </a:r>
            <a:r>
              <a:rPr lang="en-US" altLang="zh-CN" dirty="0"/>
              <a:t>“</a:t>
            </a:r>
            <a:r>
              <a:rPr lang="en-US" altLang="zh-CN" i="1" dirty="0"/>
              <a:t>d-</a:t>
            </a:r>
            <a:r>
              <a:rPr lang="en-US" altLang="zh-CN" dirty="0"/>
              <a:t>1”</a:t>
            </a:r>
            <a:r>
              <a:rPr lang="zh-CN" altLang="en-US" dirty="0"/>
              <a:t>大、第</a:t>
            </a:r>
            <a:r>
              <a:rPr lang="en-US" altLang="zh-CN" dirty="0"/>
              <a:t>“</a:t>
            </a:r>
            <a:r>
              <a:rPr lang="en-US" altLang="zh-CN" i="1" dirty="0"/>
              <a:t>d-</a:t>
            </a:r>
            <a:r>
              <a:rPr lang="en-US" altLang="zh-CN" dirty="0"/>
              <a:t>2”</a:t>
            </a:r>
            <a:r>
              <a:rPr lang="zh-CN" altLang="en-US" dirty="0"/>
              <a:t>大</a:t>
            </a:r>
            <a:r>
              <a:rPr lang="en-US" altLang="zh-CN" dirty="0"/>
              <a:t>… </a:t>
            </a:r>
            <a:r>
              <a:rPr lang="zh-CN" altLang="en-US" dirty="0"/>
              <a:t>这样一个</a:t>
            </a:r>
            <a:r>
              <a:rPr lang="zh-CN" altLang="en-US" dirty="0">
                <a:solidFill>
                  <a:srgbClr val="FF0000"/>
                </a:solidFill>
              </a:rPr>
              <a:t>从后向前</a:t>
            </a:r>
            <a:r>
              <a:rPr lang="zh-CN" altLang="en-US" dirty="0"/>
              <a:t>的次序填放的；而第一行取数据时，同样也采用了“</a:t>
            </a:r>
            <a:r>
              <a:rPr lang="en-US" altLang="zh-CN" i="1" dirty="0"/>
              <a:t>n</a:t>
            </a:r>
            <a:r>
              <a:rPr lang="en-US" altLang="zh-CN" dirty="0"/>
              <a:t> </a:t>
            </a:r>
            <a:r>
              <a:rPr lang="en-US" altLang="zh-CN" dirty="0" err="1"/>
              <a:t>downto</a:t>
            </a:r>
            <a:r>
              <a:rPr lang="en-US" altLang="zh-CN" dirty="0"/>
              <a:t> 1</a:t>
            </a:r>
            <a:r>
              <a:rPr lang="zh-CN" altLang="en-US" dirty="0"/>
              <a:t>”这样一个从后向前的次序，从而保证数值相同的元素，</a:t>
            </a:r>
            <a:r>
              <a:rPr lang="en-US" altLang="zh-CN" dirty="0"/>
              <a:t>(</a:t>
            </a:r>
            <a:r>
              <a:rPr lang="zh-CN" altLang="en-US" dirty="0"/>
              <a:t>在</a:t>
            </a:r>
            <a:r>
              <a:rPr lang="en-US" altLang="zh-CN" i="1" dirty="0"/>
              <a:t>B</a:t>
            </a:r>
            <a:r>
              <a:rPr lang="zh-CN" altLang="en-US" dirty="0"/>
              <a:t>中</a:t>
            </a:r>
            <a:r>
              <a:rPr lang="en-US" altLang="zh-CN" dirty="0"/>
              <a:t>)</a:t>
            </a:r>
            <a:r>
              <a:rPr lang="zh-CN" altLang="en-US" dirty="0"/>
              <a:t>排序后，还保持</a:t>
            </a:r>
            <a:r>
              <a:rPr lang="en-US" altLang="zh-CN" i="1" dirty="0"/>
              <a:t>A</a:t>
            </a:r>
            <a:r>
              <a:rPr lang="zh-CN" altLang="en-US" dirty="0"/>
              <a:t>中原序，从而保证计数排序是稳定排序</a:t>
            </a:r>
            <a:endParaRPr lang="en-US" dirty="0"/>
          </a:p>
        </p:txBody>
      </p:sp>
    </p:spTree>
    <p:extLst>
      <p:ext uri="{BB962C8B-B14F-4D97-AF65-F5344CB8AC3E}">
        <p14:creationId xmlns:p14="http://schemas.microsoft.com/office/powerpoint/2010/main" val="8258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4-15</a:t>
            </a:r>
          </a:p>
        </p:txBody>
      </p:sp>
      <p:sp>
        <p:nvSpPr>
          <p:cNvPr id="3" name="TextBox 2"/>
          <p:cNvSpPr txBox="1"/>
          <p:nvPr/>
        </p:nvSpPr>
        <p:spPr>
          <a:xfrm>
            <a:off x="889000" y="914400"/>
            <a:ext cx="7315200" cy="5355312"/>
          </a:xfrm>
          <a:prstGeom prst="rect">
            <a:avLst/>
          </a:prstGeom>
          <a:noFill/>
        </p:spPr>
        <p:txBody>
          <a:bodyPr wrap="square" rtlCol="0">
            <a:spAutoFit/>
          </a:bodyPr>
          <a:lstStyle/>
          <a:p>
            <a:r>
              <a:rPr lang="en-US" b="1" dirty="0"/>
              <a:t>例  </a:t>
            </a:r>
            <a:r>
              <a:rPr lang="zh-CN" altLang="en-US" dirty="0"/>
              <a:t>将</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[8]</a:t>
            </a:r>
            <a:r>
              <a:rPr lang="zh-CN" altLang="en-US" dirty="0">
                <a:latin typeface="Times New Roman" pitchFamily="18" charset="0"/>
                <a:cs typeface="Times New Roman" pitchFamily="18" charset="0"/>
              </a:rPr>
              <a:t>到</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中数字放入</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[1..8]</a:t>
            </a:r>
            <a:r>
              <a:rPr lang="zh-CN" altLang="en-US" dirty="0">
                <a:latin typeface="Times New Roman" pitchFamily="18" charset="0"/>
                <a:cs typeface="Times New Roman" pitchFamily="18" charset="0"/>
              </a:rPr>
              <a:t>中，一共操作</a:t>
            </a:r>
            <a:r>
              <a:rPr lang="en-US" altLang="zh-CN" dirty="0">
                <a:latin typeface="Times New Roman" pitchFamily="18" charset="0"/>
                <a:cs typeface="Times New Roman" pitchFamily="18" charset="0"/>
              </a:rPr>
              <a:t>8</a:t>
            </a:r>
            <a:r>
              <a:rPr lang="zh-CN" altLang="en-US" dirty="0">
                <a:latin typeface="Times New Roman" pitchFamily="18" charset="0"/>
                <a:cs typeface="Times New Roman" pitchFamily="18" charset="0"/>
              </a:rPr>
              <a:t>次。</a:t>
            </a:r>
            <a:endParaRPr lang="en-US" altLang="zh-C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263796804"/>
              </p:ext>
            </p:extLst>
          </p:nvPr>
        </p:nvGraphicFramePr>
        <p:xfrm>
          <a:off x="1244600" y="3412959"/>
          <a:ext cx="6095997" cy="670560"/>
        </p:xfrm>
        <a:graphic>
          <a:graphicData uri="http://schemas.openxmlformats.org/drawingml/2006/table">
            <a:tbl>
              <a:tblPr firstRow="1" bandRow="1"/>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04800">
                <a:tc>
                  <a:txBody>
                    <a:bodyPr/>
                    <a:lstStyle/>
                    <a:p>
                      <a:pPr algn="ctr"/>
                      <a:endParaRPr lang="en-US" sz="1400" dirty="0"/>
                    </a:p>
                  </a:txBody>
                  <a:tcPr/>
                </a:tc>
                <a:tc>
                  <a:txBody>
                    <a:bodyPr/>
                    <a:lstStyle/>
                    <a:p>
                      <a:pPr algn="ctr"/>
                      <a:r>
                        <a:rPr lang="en-US" sz="1600" i="1" dirty="0"/>
                        <a:t>B</a:t>
                      </a:r>
                      <a:r>
                        <a:rPr lang="en-US" sz="1600" dirty="0"/>
                        <a:t>[1]</a:t>
                      </a:r>
                    </a:p>
                  </a:txBody>
                  <a:tcPr/>
                </a:tc>
                <a:tc>
                  <a:txBody>
                    <a:bodyPr/>
                    <a:lstStyle/>
                    <a:p>
                      <a:pPr algn="ctr"/>
                      <a:r>
                        <a:rPr lang="en-US" sz="1600" i="1" dirty="0"/>
                        <a:t>B</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[6]</a:t>
                      </a:r>
                    </a:p>
                  </a:txBody>
                  <a:tcPr/>
                </a:tc>
                <a:tc>
                  <a:txBody>
                    <a:bodyPr/>
                    <a:lstStyle/>
                    <a:p>
                      <a:pPr algn="ctr"/>
                      <a:r>
                        <a:rPr lang="en-US" sz="1600" i="1" dirty="0"/>
                        <a:t>B</a:t>
                      </a:r>
                      <a:r>
                        <a:rPr lang="en-US" sz="1600" dirty="0"/>
                        <a:t>[7]</a:t>
                      </a:r>
                    </a:p>
                  </a:txBody>
                  <a:tcPr/>
                </a:tc>
                <a:tc>
                  <a:txBody>
                    <a:bodyPr/>
                    <a:lstStyle/>
                    <a:p>
                      <a:pPr algn="ctr"/>
                      <a:r>
                        <a:rPr lang="en-US" sz="1600" i="1" dirty="0"/>
                        <a:t>B</a:t>
                      </a:r>
                      <a:r>
                        <a:rPr lang="en-US" sz="1600" dirty="0"/>
                        <a:t>[8]</a:t>
                      </a:r>
                    </a:p>
                  </a:txBody>
                  <a:tcPr/>
                </a:tc>
                <a:extLst>
                  <a:ext uri="{0D108BD9-81ED-4DB2-BD59-A6C34878D82A}">
                    <a16:rowId xmlns:a16="http://schemas.microsoft.com/office/drawing/2014/main" val="10000"/>
                  </a:ext>
                </a:extLst>
              </a:tr>
              <a:tr h="304800">
                <a:tc>
                  <a:txBody>
                    <a:bodyPr/>
                    <a:lstStyle/>
                    <a:p>
                      <a:pPr algn="ctr"/>
                      <a:r>
                        <a:rPr lang="en-US" sz="1400" dirty="0"/>
                        <a:t>第</a:t>
                      </a:r>
                      <a:r>
                        <a:rPr lang="en-US" sz="1400" dirty="0">
                          <a:highlight>
                            <a:srgbClr val="FFFF00"/>
                          </a:highlight>
                        </a:rPr>
                        <a:t>1</a:t>
                      </a:r>
                      <a:r>
                        <a:rPr lang="en-US" sz="1400" dirty="0"/>
                        <a:t>步</a:t>
                      </a:r>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b="1" dirty="0">
                          <a:solidFill>
                            <a:srgbClr val="FF0000"/>
                          </a:solidFill>
                        </a:rPr>
                        <a:t>2</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93802363"/>
              </p:ext>
            </p:extLst>
          </p:nvPr>
        </p:nvGraphicFramePr>
        <p:xfrm>
          <a:off x="1219200" y="1752600"/>
          <a:ext cx="6096000" cy="67056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04800">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152399">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3</a:t>
                      </a:r>
                    </a:p>
                  </a:txBody>
                  <a:tcPr/>
                </a:tc>
                <a:tc>
                  <a:txBody>
                    <a:bodyPr/>
                    <a:lstStyle/>
                    <a:p>
                      <a:pPr algn="ctr"/>
                      <a:r>
                        <a:rPr lang="en-US" sz="1600" dirty="0"/>
                        <a:t>5</a:t>
                      </a:r>
                    </a:p>
                  </a:txBody>
                  <a:tcPr/>
                </a:tc>
                <a:tc>
                  <a:txBody>
                    <a:bodyPr/>
                    <a:lstStyle/>
                    <a:p>
                      <a:pPr algn="ctr"/>
                      <a:r>
                        <a:rPr lang="en-US" sz="1600" dirty="0"/>
                        <a:t>7</a:t>
                      </a:r>
                    </a:p>
                  </a:txBody>
                  <a:tcPr/>
                </a:tc>
                <a:tc>
                  <a:txBody>
                    <a:bodyPr/>
                    <a:lstStyle/>
                    <a:p>
                      <a:pPr algn="ctr"/>
                      <a:r>
                        <a:rPr lang="en-US" sz="1600" dirty="0"/>
                        <a:t>8</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97355466"/>
              </p:ext>
            </p:extLst>
          </p:nvPr>
        </p:nvGraphicFramePr>
        <p:xfrm>
          <a:off x="1244600" y="4138807"/>
          <a:ext cx="6095999" cy="670560"/>
        </p:xfrm>
        <a:graphic>
          <a:graphicData uri="http://schemas.openxmlformats.org/drawingml/2006/table">
            <a:tbl>
              <a:tblPr firstRow="1" bandRow="1"/>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288758">
                <a:tc>
                  <a:txBody>
                    <a:bodyPr/>
                    <a:lstStyle/>
                    <a:p>
                      <a:pPr algn="ctr"/>
                      <a:endParaRPr lang="en-US" sz="1400" i="0" dirty="0"/>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320841">
                <a:tc>
                  <a:txBody>
                    <a:bodyPr/>
                    <a:lstStyle/>
                    <a:p>
                      <a:pPr algn="ctr"/>
                      <a:r>
                        <a:rPr lang="en-US" sz="1400" dirty="0" err="1"/>
                        <a:t>更新后</a:t>
                      </a:r>
                      <a:endParaRPr lang="en-US" sz="1400" dirty="0"/>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b="1" dirty="0">
                          <a:solidFill>
                            <a:srgbClr val="FF0000"/>
                          </a:solidFill>
                        </a:rPr>
                        <a:t>2</a:t>
                      </a:r>
                    </a:p>
                  </a:txBody>
                  <a:tcPr/>
                </a:tc>
                <a:tc>
                  <a:txBody>
                    <a:bodyPr/>
                    <a:lstStyle/>
                    <a:p>
                      <a:pPr algn="ctr"/>
                      <a:r>
                        <a:rPr lang="en-US" sz="1600" dirty="0"/>
                        <a:t>5</a:t>
                      </a:r>
                    </a:p>
                  </a:txBody>
                  <a:tcPr/>
                </a:tc>
                <a:tc>
                  <a:txBody>
                    <a:bodyPr/>
                    <a:lstStyle/>
                    <a:p>
                      <a:pPr algn="ctr"/>
                      <a:r>
                        <a:rPr lang="en-US" sz="1600" dirty="0"/>
                        <a:t>7</a:t>
                      </a:r>
                    </a:p>
                  </a:txBody>
                  <a:tcPr/>
                </a:tc>
                <a:tc>
                  <a:txBody>
                    <a:bodyPr/>
                    <a:lstStyle/>
                    <a:p>
                      <a:pPr algn="ctr"/>
                      <a:r>
                        <a:rPr lang="en-US" sz="1600" dirty="0"/>
                        <a:t>8</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3886705"/>
              </p:ext>
            </p:extLst>
          </p:nvPr>
        </p:nvGraphicFramePr>
        <p:xfrm>
          <a:off x="1219202" y="5105400"/>
          <a:ext cx="6095998" cy="670560"/>
        </p:xfrm>
        <a:graphic>
          <a:graphicData uri="http://schemas.openxmlformats.org/drawingml/2006/table">
            <a:tbl>
              <a:tblPr firstRow="1" bandRow="1"/>
              <a:tblGrid>
                <a:gridCol w="688813">
                  <a:extLst>
                    <a:ext uri="{9D8B030D-6E8A-4147-A177-3AD203B41FA5}">
                      <a16:colId xmlns:a16="http://schemas.microsoft.com/office/drawing/2014/main" val="20000"/>
                    </a:ext>
                  </a:extLst>
                </a:gridCol>
                <a:gridCol w="688813">
                  <a:extLst>
                    <a:ext uri="{9D8B030D-6E8A-4147-A177-3AD203B41FA5}">
                      <a16:colId xmlns:a16="http://schemas.microsoft.com/office/drawing/2014/main" val="20001"/>
                    </a:ext>
                  </a:extLst>
                </a:gridCol>
                <a:gridCol w="688813">
                  <a:extLst>
                    <a:ext uri="{9D8B030D-6E8A-4147-A177-3AD203B41FA5}">
                      <a16:colId xmlns:a16="http://schemas.microsoft.com/office/drawing/2014/main" val="20002"/>
                    </a:ext>
                  </a:extLst>
                </a:gridCol>
                <a:gridCol w="688813">
                  <a:extLst>
                    <a:ext uri="{9D8B030D-6E8A-4147-A177-3AD203B41FA5}">
                      <a16:colId xmlns:a16="http://schemas.microsoft.com/office/drawing/2014/main" val="20003"/>
                    </a:ext>
                  </a:extLst>
                </a:gridCol>
                <a:gridCol w="688813">
                  <a:extLst>
                    <a:ext uri="{9D8B030D-6E8A-4147-A177-3AD203B41FA5}">
                      <a16:colId xmlns:a16="http://schemas.microsoft.com/office/drawing/2014/main" val="20004"/>
                    </a:ext>
                  </a:extLst>
                </a:gridCol>
                <a:gridCol w="688813">
                  <a:extLst>
                    <a:ext uri="{9D8B030D-6E8A-4147-A177-3AD203B41FA5}">
                      <a16:colId xmlns:a16="http://schemas.microsoft.com/office/drawing/2014/main" val="20005"/>
                    </a:ext>
                  </a:extLst>
                </a:gridCol>
                <a:gridCol w="688813">
                  <a:extLst>
                    <a:ext uri="{9D8B030D-6E8A-4147-A177-3AD203B41FA5}">
                      <a16:colId xmlns:a16="http://schemas.microsoft.com/office/drawing/2014/main" val="20006"/>
                    </a:ext>
                  </a:extLst>
                </a:gridCol>
                <a:gridCol w="688813">
                  <a:extLst>
                    <a:ext uri="{9D8B030D-6E8A-4147-A177-3AD203B41FA5}">
                      <a16:colId xmlns:a16="http://schemas.microsoft.com/office/drawing/2014/main" val="20007"/>
                    </a:ext>
                  </a:extLst>
                </a:gridCol>
                <a:gridCol w="585494">
                  <a:extLst>
                    <a:ext uri="{9D8B030D-6E8A-4147-A177-3AD203B41FA5}">
                      <a16:colId xmlns:a16="http://schemas.microsoft.com/office/drawing/2014/main" val="20008"/>
                    </a:ext>
                  </a:extLst>
                </a:gridCol>
              </a:tblGrid>
              <a:tr h="304800">
                <a:tc>
                  <a:txBody>
                    <a:bodyPr/>
                    <a:lstStyle/>
                    <a:p>
                      <a:pPr algn="ctr"/>
                      <a:endParaRPr lang="en-US" sz="1400" dirty="0"/>
                    </a:p>
                  </a:txBody>
                  <a:tcPr/>
                </a:tc>
                <a:tc>
                  <a:txBody>
                    <a:bodyPr/>
                    <a:lstStyle/>
                    <a:p>
                      <a:pPr algn="ctr"/>
                      <a:r>
                        <a:rPr lang="en-US" sz="1600" i="1" dirty="0"/>
                        <a:t>B</a:t>
                      </a:r>
                      <a:r>
                        <a:rPr lang="en-US" sz="1600" dirty="0"/>
                        <a:t>[1]</a:t>
                      </a:r>
                    </a:p>
                  </a:txBody>
                  <a:tcPr/>
                </a:tc>
                <a:tc>
                  <a:txBody>
                    <a:bodyPr/>
                    <a:lstStyle/>
                    <a:p>
                      <a:pPr algn="ctr"/>
                      <a:r>
                        <a:rPr lang="en-US" sz="1600" i="1" dirty="0"/>
                        <a:t>B</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[6]</a:t>
                      </a:r>
                    </a:p>
                  </a:txBody>
                  <a:tcPr/>
                </a:tc>
                <a:tc>
                  <a:txBody>
                    <a:bodyPr/>
                    <a:lstStyle/>
                    <a:p>
                      <a:pPr algn="ctr"/>
                      <a:r>
                        <a:rPr lang="en-US" sz="1600" i="1" dirty="0"/>
                        <a:t>B</a:t>
                      </a:r>
                      <a:r>
                        <a:rPr lang="en-US" sz="1600" dirty="0"/>
                        <a:t>[7]</a:t>
                      </a:r>
                    </a:p>
                  </a:txBody>
                  <a:tcPr/>
                </a:tc>
                <a:tc>
                  <a:txBody>
                    <a:bodyPr/>
                    <a:lstStyle/>
                    <a:p>
                      <a:pPr algn="ctr"/>
                      <a:r>
                        <a:rPr lang="en-US" sz="1600" i="1" dirty="0"/>
                        <a:t>B</a:t>
                      </a:r>
                      <a:r>
                        <a:rPr lang="en-US" sz="1600" dirty="0"/>
                        <a:t>[8]</a:t>
                      </a:r>
                    </a:p>
                  </a:txBody>
                  <a:tcPr/>
                </a:tc>
                <a:extLst>
                  <a:ext uri="{0D108BD9-81ED-4DB2-BD59-A6C34878D82A}">
                    <a16:rowId xmlns:a16="http://schemas.microsoft.com/office/drawing/2014/main" val="10000"/>
                  </a:ext>
                </a:extLst>
              </a:tr>
              <a:tr h="228600">
                <a:tc>
                  <a:txBody>
                    <a:bodyPr/>
                    <a:lstStyle/>
                    <a:p>
                      <a:pPr algn="ctr"/>
                      <a:r>
                        <a:rPr lang="en-US" sz="1400" dirty="0"/>
                        <a:t>第</a:t>
                      </a:r>
                      <a:r>
                        <a:rPr lang="en-US" sz="1400" dirty="0">
                          <a:highlight>
                            <a:srgbClr val="FFFF00"/>
                          </a:highlight>
                        </a:rPr>
                        <a:t>2</a:t>
                      </a:r>
                      <a:r>
                        <a:rPr lang="en-US" sz="1400" dirty="0"/>
                        <a:t>步</a:t>
                      </a:r>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a:t>2</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b="1" dirty="0">
                          <a:solidFill>
                            <a:srgbClr val="FF0000"/>
                          </a:solidFill>
                        </a:rPr>
                        <a:t>4</a:t>
                      </a:r>
                    </a:p>
                  </a:txBody>
                  <a:tcPr/>
                </a:tc>
                <a:tc>
                  <a:txBody>
                    <a:bodyPr/>
                    <a:lstStyle/>
                    <a:p>
                      <a:pPr algn="ctr"/>
                      <a:endParaRPr lang="en-US" sz="1600"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60614169"/>
              </p:ext>
            </p:extLst>
          </p:nvPr>
        </p:nvGraphicFramePr>
        <p:xfrm>
          <a:off x="1219200" y="5869237"/>
          <a:ext cx="6096001" cy="670560"/>
        </p:xfrm>
        <a:graphic>
          <a:graphicData uri="http://schemas.openxmlformats.org/drawingml/2006/table">
            <a:tbl>
              <a:tblPr firstRow="1" bandRow="1"/>
              <a:tblGrid>
                <a:gridCol w="875024">
                  <a:extLst>
                    <a:ext uri="{9D8B030D-6E8A-4147-A177-3AD203B41FA5}">
                      <a16:colId xmlns:a16="http://schemas.microsoft.com/office/drawing/2014/main" val="20000"/>
                    </a:ext>
                  </a:extLst>
                </a:gridCol>
                <a:gridCol w="875024">
                  <a:extLst>
                    <a:ext uri="{9D8B030D-6E8A-4147-A177-3AD203B41FA5}">
                      <a16:colId xmlns:a16="http://schemas.microsoft.com/office/drawing/2014/main" val="20001"/>
                    </a:ext>
                  </a:extLst>
                </a:gridCol>
                <a:gridCol w="875024">
                  <a:extLst>
                    <a:ext uri="{9D8B030D-6E8A-4147-A177-3AD203B41FA5}">
                      <a16:colId xmlns:a16="http://schemas.microsoft.com/office/drawing/2014/main" val="20002"/>
                    </a:ext>
                  </a:extLst>
                </a:gridCol>
                <a:gridCol w="875024">
                  <a:extLst>
                    <a:ext uri="{9D8B030D-6E8A-4147-A177-3AD203B41FA5}">
                      <a16:colId xmlns:a16="http://schemas.microsoft.com/office/drawing/2014/main" val="20003"/>
                    </a:ext>
                  </a:extLst>
                </a:gridCol>
                <a:gridCol w="875024">
                  <a:extLst>
                    <a:ext uri="{9D8B030D-6E8A-4147-A177-3AD203B41FA5}">
                      <a16:colId xmlns:a16="http://schemas.microsoft.com/office/drawing/2014/main" val="20004"/>
                    </a:ext>
                  </a:extLst>
                </a:gridCol>
                <a:gridCol w="875024">
                  <a:extLst>
                    <a:ext uri="{9D8B030D-6E8A-4147-A177-3AD203B41FA5}">
                      <a16:colId xmlns:a16="http://schemas.microsoft.com/office/drawing/2014/main" val="20005"/>
                    </a:ext>
                  </a:extLst>
                </a:gridCol>
                <a:gridCol w="845857">
                  <a:extLst>
                    <a:ext uri="{9D8B030D-6E8A-4147-A177-3AD203B41FA5}">
                      <a16:colId xmlns:a16="http://schemas.microsoft.com/office/drawing/2014/main" val="20006"/>
                    </a:ext>
                  </a:extLst>
                </a:gridCol>
              </a:tblGrid>
              <a:tr h="288758">
                <a:tc>
                  <a:txBody>
                    <a:bodyPr/>
                    <a:lstStyle/>
                    <a:p>
                      <a:pPr algn="ctr"/>
                      <a:endParaRPr lang="en-US" sz="1400" i="0" dirty="0"/>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320841">
                <a:tc>
                  <a:txBody>
                    <a:bodyPr/>
                    <a:lstStyle/>
                    <a:p>
                      <a:pPr algn="ctr"/>
                      <a:r>
                        <a:rPr lang="en-US" sz="1400" dirty="0" err="1"/>
                        <a:t>更新后</a:t>
                      </a:r>
                      <a:endParaRPr lang="en-US" sz="1400" dirty="0"/>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b="0" dirty="0">
                          <a:solidFill>
                            <a:schemeClr val="tx1"/>
                          </a:solidFill>
                        </a:rPr>
                        <a:t>2</a:t>
                      </a:r>
                    </a:p>
                  </a:txBody>
                  <a:tcPr/>
                </a:tc>
                <a:tc>
                  <a:txBody>
                    <a:bodyPr/>
                    <a:lstStyle/>
                    <a:p>
                      <a:pPr algn="ctr"/>
                      <a:r>
                        <a:rPr lang="en-US" sz="1600" dirty="0"/>
                        <a:t>5</a:t>
                      </a:r>
                    </a:p>
                  </a:txBody>
                  <a:tcPr/>
                </a:tc>
                <a:tc>
                  <a:txBody>
                    <a:bodyPr/>
                    <a:lstStyle/>
                    <a:p>
                      <a:pPr algn="ctr"/>
                      <a:r>
                        <a:rPr lang="en-US" sz="1600" b="1" dirty="0">
                          <a:solidFill>
                            <a:srgbClr val="FF0000"/>
                          </a:solidFill>
                        </a:rPr>
                        <a:t>6</a:t>
                      </a:r>
                    </a:p>
                  </a:txBody>
                  <a:tcPr/>
                </a:tc>
                <a:tc>
                  <a:txBody>
                    <a:bodyPr/>
                    <a:lstStyle/>
                    <a:p>
                      <a:pPr algn="ctr"/>
                      <a:r>
                        <a:rPr lang="en-US" sz="1600" dirty="0"/>
                        <a:t>8</a:t>
                      </a:r>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66221061"/>
              </p:ext>
            </p:extLst>
          </p:nvPr>
        </p:nvGraphicFramePr>
        <p:xfrm>
          <a:off x="1219200" y="2514600"/>
          <a:ext cx="6095999" cy="670560"/>
        </p:xfrm>
        <a:graphic>
          <a:graphicData uri="http://schemas.openxmlformats.org/drawingml/2006/table">
            <a:tbl>
              <a:tblPr firstRow="1" bandRow="1"/>
              <a:tblGrid>
                <a:gridCol w="776560">
                  <a:extLst>
                    <a:ext uri="{9D8B030D-6E8A-4147-A177-3AD203B41FA5}">
                      <a16:colId xmlns:a16="http://schemas.microsoft.com/office/drawing/2014/main" val="20000"/>
                    </a:ext>
                  </a:extLst>
                </a:gridCol>
                <a:gridCol w="776560">
                  <a:extLst>
                    <a:ext uri="{9D8B030D-6E8A-4147-A177-3AD203B41FA5}">
                      <a16:colId xmlns:a16="http://schemas.microsoft.com/office/drawing/2014/main" val="20001"/>
                    </a:ext>
                  </a:extLst>
                </a:gridCol>
                <a:gridCol w="776560">
                  <a:extLst>
                    <a:ext uri="{9D8B030D-6E8A-4147-A177-3AD203B41FA5}">
                      <a16:colId xmlns:a16="http://schemas.microsoft.com/office/drawing/2014/main" val="20002"/>
                    </a:ext>
                  </a:extLst>
                </a:gridCol>
                <a:gridCol w="776560">
                  <a:extLst>
                    <a:ext uri="{9D8B030D-6E8A-4147-A177-3AD203B41FA5}">
                      <a16:colId xmlns:a16="http://schemas.microsoft.com/office/drawing/2014/main" val="20003"/>
                    </a:ext>
                  </a:extLst>
                </a:gridCol>
                <a:gridCol w="776560">
                  <a:extLst>
                    <a:ext uri="{9D8B030D-6E8A-4147-A177-3AD203B41FA5}">
                      <a16:colId xmlns:a16="http://schemas.microsoft.com/office/drawing/2014/main" val="20004"/>
                    </a:ext>
                  </a:extLst>
                </a:gridCol>
                <a:gridCol w="776560">
                  <a:extLst>
                    <a:ext uri="{9D8B030D-6E8A-4147-A177-3AD203B41FA5}">
                      <a16:colId xmlns:a16="http://schemas.microsoft.com/office/drawing/2014/main" val="20005"/>
                    </a:ext>
                  </a:extLst>
                </a:gridCol>
                <a:gridCol w="776560">
                  <a:extLst>
                    <a:ext uri="{9D8B030D-6E8A-4147-A177-3AD203B41FA5}">
                      <a16:colId xmlns:a16="http://schemas.microsoft.com/office/drawing/2014/main" val="20006"/>
                    </a:ext>
                  </a:extLst>
                </a:gridCol>
                <a:gridCol w="660079">
                  <a:extLst>
                    <a:ext uri="{9D8B030D-6E8A-4147-A177-3AD203B41FA5}">
                      <a16:colId xmlns:a16="http://schemas.microsoft.com/office/drawing/2014/main" val="20007"/>
                    </a:ext>
                  </a:extLst>
                </a:gridCol>
              </a:tblGrid>
              <a:tr h="176956">
                <a:tc>
                  <a:txBody>
                    <a:bodyPr/>
                    <a:lstStyle/>
                    <a:p>
                      <a:pPr algn="ctr"/>
                      <a:r>
                        <a:rPr lang="en-US" sz="1600" i="1" dirty="0"/>
                        <a:t>A</a:t>
                      </a:r>
                      <a:r>
                        <a:rPr lang="en-US" sz="1600" dirty="0"/>
                        <a:t>[1]</a:t>
                      </a:r>
                    </a:p>
                  </a:txBody>
                  <a:tcPr/>
                </a:tc>
                <a:tc>
                  <a:txBody>
                    <a:bodyPr/>
                    <a:lstStyle/>
                    <a:p>
                      <a:pPr algn="ctr"/>
                      <a:r>
                        <a:rPr lang="en-US" sz="1600" i="1" dirty="0"/>
                        <a:t>A</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[6]</a:t>
                      </a:r>
                    </a:p>
                  </a:txBody>
                  <a:tcPr/>
                </a:tc>
                <a:tc>
                  <a:txBody>
                    <a:bodyPr/>
                    <a:lstStyle/>
                    <a:p>
                      <a:pPr algn="ctr"/>
                      <a:r>
                        <a:rPr lang="en-US" sz="1600" i="1" dirty="0"/>
                        <a:t>A</a:t>
                      </a:r>
                      <a:r>
                        <a:rPr lang="en-US" sz="1600" dirty="0"/>
                        <a:t>[7]</a:t>
                      </a:r>
                    </a:p>
                  </a:txBody>
                  <a:tcPr/>
                </a:tc>
                <a:tc>
                  <a:txBody>
                    <a:bodyPr/>
                    <a:lstStyle/>
                    <a:p>
                      <a:pPr algn="ctr"/>
                      <a:r>
                        <a:rPr lang="en-US" sz="1600" i="1" dirty="0"/>
                        <a:t>A</a:t>
                      </a:r>
                      <a:r>
                        <a:rPr lang="en-US" sz="1600" dirty="0"/>
                        <a:t>[8]</a:t>
                      </a:r>
                    </a:p>
                  </a:txBody>
                  <a:tcPr/>
                </a:tc>
                <a:extLst>
                  <a:ext uri="{0D108BD9-81ED-4DB2-BD59-A6C34878D82A}">
                    <a16:rowId xmlns:a16="http://schemas.microsoft.com/office/drawing/2014/main" val="10000"/>
                  </a:ext>
                </a:extLst>
              </a:tr>
              <a:tr h="304800">
                <a:tc>
                  <a:txBody>
                    <a:bodyPr/>
                    <a:lstStyle/>
                    <a:p>
                      <a:pPr algn="ctr"/>
                      <a:r>
                        <a:rPr lang="en-US" sz="1600" dirty="0"/>
                        <a:t>4</a:t>
                      </a:r>
                    </a:p>
                  </a:txBody>
                  <a:tcPr/>
                </a:tc>
                <a:tc>
                  <a:txBody>
                    <a:bodyPr/>
                    <a:lstStyle/>
                    <a:p>
                      <a:pPr algn="ctr"/>
                      <a:r>
                        <a:rPr lang="en-US" sz="1600" dirty="0"/>
                        <a:t>5</a:t>
                      </a:r>
                    </a:p>
                  </a:txBody>
                  <a:tcPr/>
                </a:tc>
                <a:tc>
                  <a:txBody>
                    <a:bodyPr/>
                    <a:lstStyle/>
                    <a:p>
                      <a:pPr algn="ctr"/>
                      <a:r>
                        <a:rPr lang="en-US" sz="1600" dirty="0"/>
                        <a:t>3</a:t>
                      </a:r>
                    </a:p>
                  </a:txBody>
                  <a:tcPr/>
                </a:tc>
                <a:tc>
                  <a:txBody>
                    <a:bodyPr/>
                    <a:lstStyle/>
                    <a:p>
                      <a:pPr algn="ctr"/>
                      <a:r>
                        <a:rPr lang="en-US" sz="1600" dirty="0"/>
                        <a:t>0</a:t>
                      </a:r>
                    </a:p>
                  </a:txBody>
                  <a:tcPr/>
                </a:tc>
                <a:tc>
                  <a:txBody>
                    <a:bodyPr/>
                    <a:lstStyle/>
                    <a:p>
                      <a:pPr algn="ctr"/>
                      <a:r>
                        <a:rPr lang="en-US" sz="1600" dirty="0"/>
                        <a:t>2</a:t>
                      </a:r>
                    </a:p>
                  </a:txBody>
                  <a:tcPr/>
                </a:tc>
                <a:tc>
                  <a:txBody>
                    <a:bodyPr/>
                    <a:lstStyle/>
                    <a:p>
                      <a:pPr algn="ctr"/>
                      <a:r>
                        <a:rPr lang="en-US" sz="1600" dirty="0"/>
                        <a:t>3</a:t>
                      </a:r>
                    </a:p>
                  </a:txBody>
                  <a:tcPr/>
                </a:tc>
                <a:tc>
                  <a:txBody>
                    <a:bodyPr/>
                    <a:lstStyle/>
                    <a:p>
                      <a:pPr algn="ctr"/>
                      <a:r>
                        <a:rPr lang="en-US" sz="1600" dirty="0"/>
                        <a:t>4</a:t>
                      </a:r>
                    </a:p>
                  </a:txBody>
                  <a:tcPr/>
                </a:tc>
                <a:tc>
                  <a:txBody>
                    <a:bodyPr/>
                    <a:lstStyle/>
                    <a:p>
                      <a:pPr algn="ctr"/>
                      <a:r>
                        <a:rPr lang="en-US" sz="1600" dirty="0"/>
                        <a:t>2</a:t>
                      </a:r>
                    </a:p>
                  </a:txBody>
                  <a:tcPr/>
                </a:tc>
                <a:extLst>
                  <a:ext uri="{0D108BD9-81ED-4DB2-BD59-A6C34878D82A}">
                    <a16:rowId xmlns:a16="http://schemas.microsoft.com/office/drawing/2014/main" val="10001"/>
                  </a:ext>
                </a:extLst>
              </a:tr>
            </a:tbl>
          </a:graphicData>
        </a:graphic>
      </p:graphicFrame>
      <p:sp>
        <p:nvSpPr>
          <p:cNvPr id="6" name="矩形 5">
            <a:extLst>
              <a:ext uri="{FF2B5EF4-FFF2-40B4-BE49-F238E27FC236}">
                <a16:creationId xmlns:a16="http://schemas.microsoft.com/office/drawing/2014/main" id="{1BD4C05B-6637-49BE-ACC0-FD98AB1FA8EA}"/>
              </a:ext>
            </a:extLst>
          </p:cNvPr>
          <p:cNvSpPr/>
          <p:nvPr/>
        </p:nvSpPr>
        <p:spPr>
          <a:xfrm>
            <a:off x="1066800" y="1600200"/>
            <a:ext cx="6324600" cy="1578888"/>
          </a:xfrm>
          <a:prstGeom prst="rect">
            <a:avLst/>
          </a:prstGeom>
          <a:noFill/>
          <a:ln w="50800" cmpd="sng">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左大括号 10">
            <a:extLst>
              <a:ext uri="{FF2B5EF4-FFF2-40B4-BE49-F238E27FC236}">
                <a16:creationId xmlns:a16="http://schemas.microsoft.com/office/drawing/2014/main" id="{5C5E6C40-4497-47BA-8555-AA248C134A8C}"/>
              </a:ext>
            </a:extLst>
          </p:cNvPr>
          <p:cNvSpPr/>
          <p:nvPr/>
        </p:nvSpPr>
        <p:spPr>
          <a:xfrm>
            <a:off x="914400" y="3412959"/>
            <a:ext cx="304800" cy="139640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左大括号 11">
            <a:extLst>
              <a:ext uri="{FF2B5EF4-FFF2-40B4-BE49-F238E27FC236}">
                <a16:creationId xmlns:a16="http://schemas.microsoft.com/office/drawing/2014/main" id="{0BEC15A1-6C25-4888-A9A5-CF9CAA1BD33B}"/>
              </a:ext>
            </a:extLst>
          </p:cNvPr>
          <p:cNvSpPr/>
          <p:nvPr/>
        </p:nvSpPr>
        <p:spPr>
          <a:xfrm>
            <a:off x="889000" y="5089359"/>
            <a:ext cx="304800" cy="145043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直接箭头连接符 12">
            <a:extLst>
              <a:ext uri="{FF2B5EF4-FFF2-40B4-BE49-F238E27FC236}">
                <a16:creationId xmlns:a16="http://schemas.microsoft.com/office/drawing/2014/main" id="{68A4EF63-B2B9-49AF-BCA6-65EA1F21AF17}"/>
              </a:ext>
            </a:extLst>
          </p:cNvPr>
          <p:cNvCxnSpPr>
            <a:cxnSpLocks/>
          </p:cNvCxnSpPr>
          <p:nvPr/>
        </p:nvCxnSpPr>
        <p:spPr>
          <a:xfrm flipH="1">
            <a:off x="1066800" y="1447800"/>
            <a:ext cx="624840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516BD0A-7433-4871-B615-5309701A3A70}"/>
              </a:ext>
            </a:extLst>
          </p:cNvPr>
          <p:cNvSpPr txBox="1"/>
          <p:nvPr/>
        </p:nvSpPr>
        <p:spPr>
          <a:xfrm>
            <a:off x="7277097" y="1295400"/>
            <a:ext cx="1866903" cy="338554"/>
          </a:xfrm>
          <a:prstGeom prst="rect">
            <a:avLst/>
          </a:prstGeom>
          <a:noFill/>
        </p:spPr>
        <p:txBody>
          <a:bodyPr wrap="square" rtlCol="0">
            <a:spAutoFit/>
          </a:bodyPr>
          <a:lstStyle/>
          <a:p>
            <a:r>
              <a:rPr lang="zh-CN" altLang="en-US" sz="1600" dirty="0"/>
              <a:t>排序过程从后向前</a:t>
            </a:r>
            <a:endParaRPr lang="en-US" sz="1600" dirty="0"/>
          </a:p>
        </p:txBody>
      </p:sp>
    </p:spTree>
    <p:extLst>
      <p:ext uri="{BB962C8B-B14F-4D97-AF65-F5344CB8AC3E}">
        <p14:creationId xmlns:p14="http://schemas.microsoft.com/office/powerpoint/2010/main" val="368780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1200" y="524006"/>
            <a:ext cx="7467600" cy="5355312"/>
          </a:xfrm>
          <a:prstGeom prst="rect">
            <a:avLst/>
          </a:prstGeom>
          <a:noFill/>
        </p:spPr>
        <p:txBody>
          <a:bodyPr wrap="square" rtlCol="0">
            <a:spAutoFit/>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2883808260"/>
              </p:ext>
            </p:extLst>
          </p:nvPr>
        </p:nvGraphicFramePr>
        <p:xfrm>
          <a:off x="1143000" y="2133600"/>
          <a:ext cx="6095998" cy="670560"/>
        </p:xfrm>
        <a:graphic>
          <a:graphicData uri="http://schemas.openxmlformats.org/drawingml/2006/table">
            <a:tbl>
              <a:tblPr firstRow="1" bandRow="1"/>
              <a:tblGrid>
                <a:gridCol w="688813">
                  <a:extLst>
                    <a:ext uri="{9D8B030D-6E8A-4147-A177-3AD203B41FA5}">
                      <a16:colId xmlns:a16="http://schemas.microsoft.com/office/drawing/2014/main" val="20000"/>
                    </a:ext>
                  </a:extLst>
                </a:gridCol>
                <a:gridCol w="688813">
                  <a:extLst>
                    <a:ext uri="{9D8B030D-6E8A-4147-A177-3AD203B41FA5}">
                      <a16:colId xmlns:a16="http://schemas.microsoft.com/office/drawing/2014/main" val="20001"/>
                    </a:ext>
                  </a:extLst>
                </a:gridCol>
                <a:gridCol w="688813">
                  <a:extLst>
                    <a:ext uri="{9D8B030D-6E8A-4147-A177-3AD203B41FA5}">
                      <a16:colId xmlns:a16="http://schemas.microsoft.com/office/drawing/2014/main" val="20002"/>
                    </a:ext>
                  </a:extLst>
                </a:gridCol>
                <a:gridCol w="688813">
                  <a:extLst>
                    <a:ext uri="{9D8B030D-6E8A-4147-A177-3AD203B41FA5}">
                      <a16:colId xmlns:a16="http://schemas.microsoft.com/office/drawing/2014/main" val="20003"/>
                    </a:ext>
                  </a:extLst>
                </a:gridCol>
                <a:gridCol w="688813">
                  <a:extLst>
                    <a:ext uri="{9D8B030D-6E8A-4147-A177-3AD203B41FA5}">
                      <a16:colId xmlns:a16="http://schemas.microsoft.com/office/drawing/2014/main" val="20004"/>
                    </a:ext>
                  </a:extLst>
                </a:gridCol>
                <a:gridCol w="688813">
                  <a:extLst>
                    <a:ext uri="{9D8B030D-6E8A-4147-A177-3AD203B41FA5}">
                      <a16:colId xmlns:a16="http://schemas.microsoft.com/office/drawing/2014/main" val="20005"/>
                    </a:ext>
                  </a:extLst>
                </a:gridCol>
                <a:gridCol w="688813">
                  <a:extLst>
                    <a:ext uri="{9D8B030D-6E8A-4147-A177-3AD203B41FA5}">
                      <a16:colId xmlns:a16="http://schemas.microsoft.com/office/drawing/2014/main" val="20006"/>
                    </a:ext>
                  </a:extLst>
                </a:gridCol>
                <a:gridCol w="688813">
                  <a:extLst>
                    <a:ext uri="{9D8B030D-6E8A-4147-A177-3AD203B41FA5}">
                      <a16:colId xmlns:a16="http://schemas.microsoft.com/office/drawing/2014/main" val="20007"/>
                    </a:ext>
                  </a:extLst>
                </a:gridCol>
                <a:gridCol w="585494">
                  <a:extLst>
                    <a:ext uri="{9D8B030D-6E8A-4147-A177-3AD203B41FA5}">
                      <a16:colId xmlns:a16="http://schemas.microsoft.com/office/drawing/2014/main" val="20008"/>
                    </a:ext>
                  </a:extLst>
                </a:gridCol>
              </a:tblGrid>
              <a:tr h="304800">
                <a:tc>
                  <a:txBody>
                    <a:bodyPr/>
                    <a:lstStyle/>
                    <a:p>
                      <a:pPr algn="ctr"/>
                      <a:endParaRPr lang="en-US" sz="1400" dirty="0"/>
                    </a:p>
                  </a:txBody>
                  <a:tcPr/>
                </a:tc>
                <a:tc>
                  <a:txBody>
                    <a:bodyPr/>
                    <a:lstStyle/>
                    <a:p>
                      <a:pPr algn="ctr"/>
                      <a:r>
                        <a:rPr lang="en-US" sz="1600" i="1" dirty="0"/>
                        <a:t>B</a:t>
                      </a:r>
                      <a:r>
                        <a:rPr lang="en-US" sz="1600" dirty="0"/>
                        <a:t>[1]</a:t>
                      </a:r>
                    </a:p>
                  </a:txBody>
                  <a:tcPr/>
                </a:tc>
                <a:tc>
                  <a:txBody>
                    <a:bodyPr/>
                    <a:lstStyle/>
                    <a:p>
                      <a:pPr algn="ctr"/>
                      <a:r>
                        <a:rPr lang="en-US" sz="1600" i="1" dirty="0"/>
                        <a:t>B</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[6]</a:t>
                      </a:r>
                    </a:p>
                  </a:txBody>
                  <a:tcPr/>
                </a:tc>
                <a:tc>
                  <a:txBody>
                    <a:bodyPr/>
                    <a:lstStyle/>
                    <a:p>
                      <a:pPr algn="ctr"/>
                      <a:r>
                        <a:rPr lang="en-US" sz="1600" i="1" dirty="0"/>
                        <a:t>B</a:t>
                      </a:r>
                      <a:r>
                        <a:rPr lang="en-US" sz="1600" dirty="0"/>
                        <a:t>[7]</a:t>
                      </a:r>
                    </a:p>
                  </a:txBody>
                  <a:tcPr/>
                </a:tc>
                <a:tc>
                  <a:txBody>
                    <a:bodyPr/>
                    <a:lstStyle/>
                    <a:p>
                      <a:pPr algn="ctr"/>
                      <a:r>
                        <a:rPr lang="en-US" sz="1600" i="1" dirty="0"/>
                        <a:t>B</a:t>
                      </a:r>
                      <a:r>
                        <a:rPr lang="en-US" sz="1600" dirty="0"/>
                        <a:t>[8]</a:t>
                      </a:r>
                    </a:p>
                  </a:txBody>
                  <a:tcPr/>
                </a:tc>
                <a:extLst>
                  <a:ext uri="{0D108BD9-81ED-4DB2-BD59-A6C34878D82A}">
                    <a16:rowId xmlns:a16="http://schemas.microsoft.com/office/drawing/2014/main" val="10000"/>
                  </a:ext>
                </a:extLst>
              </a:tr>
              <a:tr h="152400">
                <a:tc>
                  <a:txBody>
                    <a:bodyPr/>
                    <a:lstStyle/>
                    <a:p>
                      <a:pPr algn="ctr"/>
                      <a:r>
                        <a:rPr lang="en-US" sz="1400" dirty="0"/>
                        <a:t>第</a:t>
                      </a:r>
                      <a:r>
                        <a:rPr lang="en-US" sz="1400" dirty="0">
                          <a:highlight>
                            <a:srgbClr val="FFFF00"/>
                          </a:highlight>
                        </a:rPr>
                        <a:t>3</a:t>
                      </a:r>
                      <a:r>
                        <a:rPr lang="en-US" sz="1400" dirty="0"/>
                        <a:t>步</a:t>
                      </a:r>
                    </a:p>
                  </a:txBody>
                  <a:tcPr/>
                </a:tc>
                <a:tc>
                  <a:txBody>
                    <a:bodyPr/>
                    <a:lstStyle/>
                    <a:p>
                      <a:pPr algn="ctr"/>
                      <a:endParaRPr lang="en-US" sz="1600" dirty="0"/>
                    </a:p>
                  </a:txBody>
                  <a:tcPr/>
                </a:tc>
                <a:tc>
                  <a:txBody>
                    <a:bodyPr/>
                    <a:lstStyle/>
                    <a:p>
                      <a:pPr algn="ctr"/>
                      <a:endParaRPr lang="en-US" sz="1600" dirty="0"/>
                    </a:p>
                  </a:txBody>
                  <a:tcPr/>
                </a:tc>
                <a:tc>
                  <a:txBody>
                    <a:bodyPr/>
                    <a:lstStyle/>
                    <a:p>
                      <a:pPr algn="ctr"/>
                      <a:r>
                        <a:rPr lang="en-US" sz="1600" dirty="0"/>
                        <a:t>2</a:t>
                      </a:r>
                    </a:p>
                  </a:txBody>
                  <a:tcPr/>
                </a:tc>
                <a:tc>
                  <a:txBody>
                    <a:bodyPr/>
                    <a:lstStyle/>
                    <a:p>
                      <a:pPr algn="ctr"/>
                      <a:endParaRPr lang="en-US" sz="1600" dirty="0"/>
                    </a:p>
                  </a:txBody>
                  <a:tcPr/>
                </a:tc>
                <a:tc>
                  <a:txBody>
                    <a:bodyPr/>
                    <a:lstStyle/>
                    <a:p>
                      <a:pPr algn="ctr"/>
                      <a:r>
                        <a:rPr lang="en-US" sz="1600" b="1" dirty="0">
                          <a:solidFill>
                            <a:srgbClr val="FF0000"/>
                          </a:solidFill>
                        </a:rPr>
                        <a:t>3</a:t>
                      </a:r>
                    </a:p>
                  </a:txBody>
                  <a:tcPr/>
                </a:tc>
                <a:tc>
                  <a:txBody>
                    <a:bodyPr/>
                    <a:lstStyle/>
                    <a:p>
                      <a:pPr algn="ctr"/>
                      <a:endParaRPr lang="en-US" sz="1600" dirty="0"/>
                    </a:p>
                  </a:txBody>
                  <a:tcPr/>
                </a:tc>
                <a:tc>
                  <a:txBody>
                    <a:bodyPr/>
                    <a:lstStyle/>
                    <a:p>
                      <a:pPr algn="ctr"/>
                      <a:r>
                        <a:rPr lang="en-US" sz="1600" dirty="0"/>
                        <a:t>4</a:t>
                      </a:r>
                    </a:p>
                  </a:txBody>
                  <a:tcPr/>
                </a:tc>
                <a:tc>
                  <a:txBody>
                    <a:bodyPr/>
                    <a:lstStyle/>
                    <a:p>
                      <a:pPr algn="ctr"/>
                      <a:endParaRPr lang="en-US" sz="1600"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16079316"/>
              </p:ext>
            </p:extLst>
          </p:nvPr>
        </p:nvGraphicFramePr>
        <p:xfrm>
          <a:off x="1143000" y="457200"/>
          <a:ext cx="6095999" cy="670560"/>
        </p:xfrm>
        <a:graphic>
          <a:graphicData uri="http://schemas.openxmlformats.org/drawingml/2006/table">
            <a:tbl>
              <a:tblPr firstRow="1" bandRow="1"/>
              <a:tblGrid>
                <a:gridCol w="776560">
                  <a:extLst>
                    <a:ext uri="{9D8B030D-6E8A-4147-A177-3AD203B41FA5}">
                      <a16:colId xmlns:a16="http://schemas.microsoft.com/office/drawing/2014/main" val="20000"/>
                    </a:ext>
                  </a:extLst>
                </a:gridCol>
                <a:gridCol w="776560">
                  <a:extLst>
                    <a:ext uri="{9D8B030D-6E8A-4147-A177-3AD203B41FA5}">
                      <a16:colId xmlns:a16="http://schemas.microsoft.com/office/drawing/2014/main" val="20001"/>
                    </a:ext>
                  </a:extLst>
                </a:gridCol>
                <a:gridCol w="776560">
                  <a:extLst>
                    <a:ext uri="{9D8B030D-6E8A-4147-A177-3AD203B41FA5}">
                      <a16:colId xmlns:a16="http://schemas.microsoft.com/office/drawing/2014/main" val="20002"/>
                    </a:ext>
                  </a:extLst>
                </a:gridCol>
                <a:gridCol w="776560">
                  <a:extLst>
                    <a:ext uri="{9D8B030D-6E8A-4147-A177-3AD203B41FA5}">
                      <a16:colId xmlns:a16="http://schemas.microsoft.com/office/drawing/2014/main" val="20003"/>
                    </a:ext>
                  </a:extLst>
                </a:gridCol>
                <a:gridCol w="776560">
                  <a:extLst>
                    <a:ext uri="{9D8B030D-6E8A-4147-A177-3AD203B41FA5}">
                      <a16:colId xmlns:a16="http://schemas.microsoft.com/office/drawing/2014/main" val="20004"/>
                    </a:ext>
                  </a:extLst>
                </a:gridCol>
                <a:gridCol w="776560">
                  <a:extLst>
                    <a:ext uri="{9D8B030D-6E8A-4147-A177-3AD203B41FA5}">
                      <a16:colId xmlns:a16="http://schemas.microsoft.com/office/drawing/2014/main" val="20005"/>
                    </a:ext>
                  </a:extLst>
                </a:gridCol>
                <a:gridCol w="776560">
                  <a:extLst>
                    <a:ext uri="{9D8B030D-6E8A-4147-A177-3AD203B41FA5}">
                      <a16:colId xmlns:a16="http://schemas.microsoft.com/office/drawing/2014/main" val="20006"/>
                    </a:ext>
                  </a:extLst>
                </a:gridCol>
                <a:gridCol w="660079">
                  <a:extLst>
                    <a:ext uri="{9D8B030D-6E8A-4147-A177-3AD203B41FA5}">
                      <a16:colId xmlns:a16="http://schemas.microsoft.com/office/drawing/2014/main" val="20007"/>
                    </a:ext>
                  </a:extLst>
                </a:gridCol>
              </a:tblGrid>
              <a:tr h="176956">
                <a:tc>
                  <a:txBody>
                    <a:bodyPr/>
                    <a:lstStyle/>
                    <a:p>
                      <a:pPr algn="ctr"/>
                      <a:r>
                        <a:rPr lang="en-US" sz="1600" i="1" dirty="0"/>
                        <a:t>A</a:t>
                      </a:r>
                      <a:r>
                        <a:rPr lang="en-US" sz="1600" dirty="0"/>
                        <a:t>[1]</a:t>
                      </a:r>
                    </a:p>
                  </a:txBody>
                  <a:tcPr/>
                </a:tc>
                <a:tc>
                  <a:txBody>
                    <a:bodyPr/>
                    <a:lstStyle/>
                    <a:p>
                      <a:pPr algn="ctr"/>
                      <a:r>
                        <a:rPr lang="en-US" sz="1600" i="1" dirty="0"/>
                        <a:t>A</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[6]</a:t>
                      </a:r>
                    </a:p>
                  </a:txBody>
                  <a:tcPr/>
                </a:tc>
                <a:tc>
                  <a:txBody>
                    <a:bodyPr/>
                    <a:lstStyle/>
                    <a:p>
                      <a:pPr algn="ctr"/>
                      <a:r>
                        <a:rPr lang="en-US" sz="1600" i="1" dirty="0"/>
                        <a:t>A</a:t>
                      </a:r>
                      <a:r>
                        <a:rPr lang="en-US" sz="1600" dirty="0"/>
                        <a:t>[7]</a:t>
                      </a:r>
                    </a:p>
                  </a:txBody>
                  <a:tcPr/>
                </a:tc>
                <a:tc>
                  <a:txBody>
                    <a:bodyPr/>
                    <a:lstStyle/>
                    <a:p>
                      <a:pPr algn="ctr"/>
                      <a:r>
                        <a:rPr lang="en-US" sz="1600" i="1" dirty="0"/>
                        <a:t>A</a:t>
                      </a:r>
                      <a:r>
                        <a:rPr lang="en-US" sz="1600" dirty="0"/>
                        <a:t>[8]</a:t>
                      </a:r>
                    </a:p>
                  </a:txBody>
                  <a:tcPr/>
                </a:tc>
                <a:extLst>
                  <a:ext uri="{0D108BD9-81ED-4DB2-BD59-A6C34878D82A}">
                    <a16:rowId xmlns:a16="http://schemas.microsoft.com/office/drawing/2014/main" val="10000"/>
                  </a:ext>
                </a:extLst>
              </a:tr>
              <a:tr h="304800">
                <a:tc>
                  <a:txBody>
                    <a:bodyPr/>
                    <a:lstStyle/>
                    <a:p>
                      <a:pPr algn="ctr"/>
                      <a:r>
                        <a:rPr lang="en-US" sz="1600" dirty="0"/>
                        <a:t>4</a:t>
                      </a:r>
                    </a:p>
                  </a:txBody>
                  <a:tcPr/>
                </a:tc>
                <a:tc>
                  <a:txBody>
                    <a:bodyPr/>
                    <a:lstStyle/>
                    <a:p>
                      <a:pPr algn="ctr"/>
                      <a:r>
                        <a:rPr lang="en-US" sz="1600" dirty="0"/>
                        <a:t>5</a:t>
                      </a:r>
                    </a:p>
                  </a:txBody>
                  <a:tcPr/>
                </a:tc>
                <a:tc>
                  <a:txBody>
                    <a:bodyPr/>
                    <a:lstStyle/>
                    <a:p>
                      <a:pPr algn="ctr"/>
                      <a:r>
                        <a:rPr lang="en-US" sz="1600" dirty="0"/>
                        <a:t>3</a:t>
                      </a:r>
                    </a:p>
                  </a:txBody>
                  <a:tcPr/>
                </a:tc>
                <a:tc>
                  <a:txBody>
                    <a:bodyPr/>
                    <a:lstStyle/>
                    <a:p>
                      <a:pPr algn="ctr"/>
                      <a:r>
                        <a:rPr lang="en-US" sz="1600" dirty="0"/>
                        <a:t>0</a:t>
                      </a:r>
                    </a:p>
                  </a:txBody>
                  <a:tcPr/>
                </a:tc>
                <a:tc>
                  <a:txBody>
                    <a:bodyPr/>
                    <a:lstStyle/>
                    <a:p>
                      <a:pPr algn="ctr"/>
                      <a:r>
                        <a:rPr lang="en-US" sz="1600" dirty="0"/>
                        <a:t>2</a:t>
                      </a:r>
                    </a:p>
                  </a:txBody>
                  <a:tcPr/>
                </a:tc>
                <a:tc>
                  <a:txBody>
                    <a:bodyPr/>
                    <a:lstStyle/>
                    <a:p>
                      <a:pPr algn="ctr"/>
                      <a:r>
                        <a:rPr lang="en-US" sz="1600" dirty="0"/>
                        <a:t>3</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40438203"/>
              </p:ext>
            </p:extLst>
          </p:nvPr>
        </p:nvGraphicFramePr>
        <p:xfrm>
          <a:off x="1143001" y="2831778"/>
          <a:ext cx="6095998" cy="670560"/>
        </p:xfrm>
        <a:graphic>
          <a:graphicData uri="http://schemas.openxmlformats.org/drawingml/2006/table">
            <a:tbl>
              <a:tblPr firstRow="1" bandRow="1"/>
              <a:tblGrid>
                <a:gridCol w="886100">
                  <a:extLst>
                    <a:ext uri="{9D8B030D-6E8A-4147-A177-3AD203B41FA5}">
                      <a16:colId xmlns:a16="http://schemas.microsoft.com/office/drawing/2014/main" val="20000"/>
                    </a:ext>
                  </a:extLst>
                </a:gridCol>
                <a:gridCol w="886100">
                  <a:extLst>
                    <a:ext uri="{9D8B030D-6E8A-4147-A177-3AD203B41FA5}">
                      <a16:colId xmlns:a16="http://schemas.microsoft.com/office/drawing/2014/main" val="20001"/>
                    </a:ext>
                  </a:extLst>
                </a:gridCol>
                <a:gridCol w="886100">
                  <a:extLst>
                    <a:ext uri="{9D8B030D-6E8A-4147-A177-3AD203B41FA5}">
                      <a16:colId xmlns:a16="http://schemas.microsoft.com/office/drawing/2014/main" val="20002"/>
                    </a:ext>
                  </a:extLst>
                </a:gridCol>
                <a:gridCol w="886100">
                  <a:extLst>
                    <a:ext uri="{9D8B030D-6E8A-4147-A177-3AD203B41FA5}">
                      <a16:colId xmlns:a16="http://schemas.microsoft.com/office/drawing/2014/main" val="20003"/>
                    </a:ext>
                  </a:extLst>
                </a:gridCol>
                <a:gridCol w="886100">
                  <a:extLst>
                    <a:ext uri="{9D8B030D-6E8A-4147-A177-3AD203B41FA5}">
                      <a16:colId xmlns:a16="http://schemas.microsoft.com/office/drawing/2014/main" val="20004"/>
                    </a:ext>
                  </a:extLst>
                </a:gridCol>
                <a:gridCol w="886100">
                  <a:extLst>
                    <a:ext uri="{9D8B030D-6E8A-4147-A177-3AD203B41FA5}">
                      <a16:colId xmlns:a16="http://schemas.microsoft.com/office/drawing/2014/main" val="20005"/>
                    </a:ext>
                  </a:extLst>
                </a:gridCol>
                <a:gridCol w="779398">
                  <a:extLst>
                    <a:ext uri="{9D8B030D-6E8A-4147-A177-3AD203B41FA5}">
                      <a16:colId xmlns:a16="http://schemas.microsoft.com/office/drawing/2014/main" val="20006"/>
                    </a:ext>
                  </a:extLst>
                </a:gridCol>
              </a:tblGrid>
              <a:tr h="304800">
                <a:tc>
                  <a:txBody>
                    <a:bodyPr/>
                    <a:lstStyle/>
                    <a:p>
                      <a:pPr algn="ctr"/>
                      <a:endParaRPr lang="en-US" sz="1400" i="0" dirty="0"/>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228600">
                <a:tc>
                  <a:txBody>
                    <a:bodyPr/>
                    <a:lstStyle/>
                    <a:p>
                      <a:pPr algn="ctr"/>
                      <a:r>
                        <a:rPr lang="en-US" sz="1400" dirty="0" err="1"/>
                        <a:t>更新后</a:t>
                      </a:r>
                      <a:endParaRPr lang="en-US" sz="1400" dirty="0"/>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b="0" dirty="0">
                          <a:solidFill>
                            <a:schemeClr val="tx1"/>
                          </a:solidFill>
                        </a:rPr>
                        <a:t>2</a:t>
                      </a:r>
                    </a:p>
                  </a:txBody>
                  <a:tcPr/>
                </a:tc>
                <a:tc>
                  <a:txBody>
                    <a:bodyPr/>
                    <a:lstStyle/>
                    <a:p>
                      <a:pPr algn="ctr"/>
                      <a:r>
                        <a:rPr lang="en-US" sz="1600" b="1" dirty="0">
                          <a:solidFill>
                            <a:srgbClr val="FF0000"/>
                          </a:solidFill>
                        </a:rPr>
                        <a:t>4</a:t>
                      </a:r>
                    </a:p>
                  </a:txBody>
                  <a:tcPr/>
                </a:tc>
                <a:tc>
                  <a:txBody>
                    <a:bodyPr/>
                    <a:lstStyle/>
                    <a:p>
                      <a:pPr algn="ctr"/>
                      <a:r>
                        <a:rPr lang="en-US" sz="1600" b="0" dirty="0">
                          <a:solidFill>
                            <a:schemeClr val="tx1"/>
                          </a:solidFill>
                        </a:rPr>
                        <a:t>6</a:t>
                      </a:r>
                    </a:p>
                  </a:txBody>
                  <a:tcPr/>
                </a:tc>
                <a:tc>
                  <a:txBody>
                    <a:bodyPr/>
                    <a:lstStyle/>
                    <a:p>
                      <a:pPr algn="ctr"/>
                      <a:r>
                        <a:rPr lang="en-US" sz="1600" dirty="0"/>
                        <a:t>8</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565722"/>
              </p:ext>
            </p:extLst>
          </p:nvPr>
        </p:nvGraphicFramePr>
        <p:xfrm>
          <a:off x="1143000" y="3669978"/>
          <a:ext cx="6095998" cy="670560"/>
        </p:xfrm>
        <a:graphic>
          <a:graphicData uri="http://schemas.openxmlformats.org/drawingml/2006/table">
            <a:tbl>
              <a:tblPr firstRow="1" bandRow="1"/>
              <a:tblGrid>
                <a:gridCol w="688813">
                  <a:extLst>
                    <a:ext uri="{9D8B030D-6E8A-4147-A177-3AD203B41FA5}">
                      <a16:colId xmlns:a16="http://schemas.microsoft.com/office/drawing/2014/main" val="20000"/>
                    </a:ext>
                  </a:extLst>
                </a:gridCol>
                <a:gridCol w="688813">
                  <a:extLst>
                    <a:ext uri="{9D8B030D-6E8A-4147-A177-3AD203B41FA5}">
                      <a16:colId xmlns:a16="http://schemas.microsoft.com/office/drawing/2014/main" val="20001"/>
                    </a:ext>
                  </a:extLst>
                </a:gridCol>
                <a:gridCol w="688813">
                  <a:extLst>
                    <a:ext uri="{9D8B030D-6E8A-4147-A177-3AD203B41FA5}">
                      <a16:colId xmlns:a16="http://schemas.microsoft.com/office/drawing/2014/main" val="20002"/>
                    </a:ext>
                  </a:extLst>
                </a:gridCol>
                <a:gridCol w="688813">
                  <a:extLst>
                    <a:ext uri="{9D8B030D-6E8A-4147-A177-3AD203B41FA5}">
                      <a16:colId xmlns:a16="http://schemas.microsoft.com/office/drawing/2014/main" val="20003"/>
                    </a:ext>
                  </a:extLst>
                </a:gridCol>
                <a:gridCol w="688813">
                  <a:extLst>
                    <a:ext uri="{9D8B030D-6E8A-4147-A177-3AD203B41FA5}">
                      <a16:colId xmlns:a16="http://schemas.microsoft.com/office/drawing/2014/main" val="20004"/>
                    </a:ext>
                  </a:extLst>
                </a:gridCol>
                <a:gridCol w="688813">
                  <a:extLst>
                    <a:ext uri="{9D8B030D-6E8A-4147-A177-3AD203B41FA5}">
                      <a16:colId xmlns:a16="http://schemas.microsoft.com/office/drawing/2014/main" val="20005"/>
                    </a:ext>
                  </a:extLst>
                </a:gridCol>
                <a:gridCol w="688813">
                  <a:extLst>
                    <a:ext uri="{9D8B030D-6E8A-4147-A177-3AD203B41FA5}">
                      <a16:colId xmlns:a16="http://schemas.microsoft.com/office/drawing/2014/main" val="20006"/>
                    </a:ext>
                  </a:extLst>
                </a:gridCol>
                <a:gridCol w="688813">
                  <a:extLst>
                    <a:ext uri="{9D8B030D-6E8A-4147-A177-3AD203B41FA5}">
                      <a16:colId xmlns:a16="http://schemas.microsoft.com/office/drawing/2014/main" val="20007"/>
                    </a:ext>
                  </a:extLst>
                </a:gridCol>
                <a:gridCol w="585494">
                  <a:extLst>
                    <a:ext uri="{9D8B030D-6E8A-4147-A177-3AD203B41FA5}">
                      <a16:colId xmlns:a16="http://schemas.microsoft.com/office/drawing/2014/main" val="20008"/>
                    </a:ext>
                  </a:extLst>
                </a:gridCol>
              </a:tblGrid>
              <a:tr h="304800">
                <a:tc>
                  <a:txBody>
                    <a:bodyPr/>
                    <a:lstStyle/>
                    <a:p>
                      <a:pPr algn="ctr"/>
                      <a:endParaRPr lang="en-US" sz="1400" dirty="0"/>
                    </a:p>
                  </a:txBody>
                  <a:tcPr/>
                </a:tc>
                <a:tc>
                  <a:txBody>
                    <a:bodyPr/>
                    <a:lstStyle/>
                    <a:p>
                      <a:pPr algn="ctr"/>
                      <a:r>
                        <a:rPr lang="en-US" sz="1600" i="1" dirty="0"/>
                        <a:t>B</a:t>
                      </a:r>
                      <a:r>
                        <a:rPr lang="en-US" sz="1600" dirty="0"/>
                        <a:t>[1]</a:t>
                      </a:r>
                    </a:p>
                  </a:txBody>
                  <a:tcPr/>
                </a:tc>
                <a:tc>
                  <a:txBody>
                    <a:bodyPr/>
                    <a:lstStyle/>
                    <a:p>
                      <a:pPr algn="ctr"/>
                      <a:r>
                        <a:rPr lang="en-US" sz="1600" i="1" dirty="0"/>
                        <a:t>B</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[6]</a:t>
                      </a:r>
                    </a:p>
                  </a:txBody>
                  <a:tcPr/>
                </a:tc>
                <a:tc>
                  <a:txBody>
                    <a:bodyPr/>
                    <a:lstStyle/>
                    <a:p>
                      <a:pPr algn="ctr"/>
                      <a:r>
                        <a:rPr lang="en-US" sz="1600" i="1" dirty="0"/>
                        <a:t>B</a:t>
                      </a:r>
                      <a:r>
                        <a:rPr lang="en-US" sz="1600" dirty="0"/>
                        <a:t>[7]</a:t>
                      </a:r>
                    </a:p>
                  </a:txBody>
                  <a:tcPr/>
                </a:tc>
                <a:tc>
                  <a:txBody>
                    <a:bodyPr/>
                    <a:lstStyle/>
                    <a:p>
                      <a:pPr algn="ctr"/>
                      <a:r>
                        <a:rPr lang="en-US" sz="1600" i="1" dirty="0"/>
                        <a:t>B</a:t>
                      </a:r>
                      <a:r>
                        <a:rPr lang="en-US" sz="1600" dirty="0"/>
                        <a:t>[8]</a:t>
                      </a:r>
                    </a:p>
                  </a:txBody>
                  <a:tcPr/>
                </a:tc>
                <a:extLst>
                  <a:ext uri="{0D108BD9-81ED-4DB2-BD59-A6C34878D82A}">
                    <a16:rowId xmlns:a16="http://schemas.microsoft.com/office/drawing/2014/main" val="10000"/>
                  </a:ext>
                </a:extLst>
              </a:tr>
              <a:tr h="152400">
                <a:tc>
                  <a:txBody>
                    <a:bodyPr/>
                    <a:lstStyle/>
                    <a:p>
                      <a:pPr algn="ctr"/>
                      <a:r>
                        <a:rPr lang="en-US" sz="1400" dirty="0"/>
                        <a:t>第</a:t>
                      </a:r>
                      <a:r>
                        <a:rPr lang="en-US" sz="1400" dirty="0">
                          <a:highlight>
                            <a:srgbClr val="FFFF00"/>
                          </a:highlight>
                        </a:rPr>
                        <a:t>4</a:t>
                      </a:r>
                      <a:r>
                        <a:rPr lang="en-US" sz="1400" dirty="0"/>
                        <a:t>步</a:t>
                      </a:r>
                    </a:p>
                  </a:txBody>
                  <a:tcPr/>
                </a:tc>
                <a:tc>
                  <a:txBody>
                    <a:bodyPr/>
                    <a:lstStyle/>
                    <a:p>
                      <a:pPr algn="ctr"/>
                      <a:endParaRPr lang="en-US" sz="1600" dirty="0"/>
                    </a:p>
                  </a:txBody>
                  <a:tcPr/>
                </a:tc>
                <a:tc>
                  <a:txBody>
                    <a:bodyPr/>
                    <a:lstStyle/>
                    <a:p>
                      <a:pPr algn="ctr"/>
                      <a:r>
                        <a:rPr lang="en-US" sz="1600" b="1" dirty="0">
                          <a:solidFill>
                            <a:srgbClr val="FF0000"/>
                          </a:solidFill>
                        </a:rPr>
                        <a:t>2</a:t>
                      </a:r>
                    </a:p>
                  </a:txBody>
                  <a:tcPr/>
                </a:tc>
                <a:tc>
                  <a:txBody>
                    <a:bodyPr/>
                    <a:lstStyle/>
                    <a:p>
                      <a:pPr algn="ctr"/>
                      <a:r>
                        <a:rPr lang="en-US" sz="1600" dirty="0"/>
                        <a:t>2</a:t>
                      </a:r>
                    </a:p>
                  </a:txBody>
                  <a:tcPr/>
                </a:tc>
                <a:tc>
                  <a:txBody>
                    <a:bodyPr/>
                    <a:lstStyle/>
                    <a:p>
                      <a:pPr algn="ctr"/>
                      <a:endParaRPr lang="en-US" sz="1600" dirty="0"/>
                    </a:p>
                  </a:txBody>
                  <a:tcPr/>
                </a:tc>
                <a:tc>
                  <a:txBody>
                    <a:bodyPr/>
                    <a:lstStyle/>
                    <a:p>
                      <a:pPr algn="ctr"/>
                      <a:r>
                        <a:rPr lang="en-US" sz="1600" dirty="0"/>
                        <a:t>3</a:t>
                      </a:r>
                    </a:p>
                  </a:txBody>
                  <a:tcPr/>
                </a:tc>
                <a:tc>
                  <a:txBody>
                    <a:bodyPr/>
                    <a:lstStyle/>
                    <a:p>
                      <a:pPr algn="ctr"/>
                      <a:endParaRPr lang="en-US" sz="1600" dirty="0"/>
                    </a:p>
                  </a:txBody>
                  <a:tcPr/>
                </a:tc>
                <a:tc>
                  <a:txBody>
                    <a:bodyPr/>
                    <a:lstStyle/>
                    <a:p>
                      <a:pPr algn="ctr"/>
                      <a:r>
                        <a:rPr lang="en-US" sz="1600" dirty="0"/>
                        <a:t>4</a:t>
                      </a:r>
                    </a:p>
                  </a:txBody>
                  <a:tcPr/>
                </a:tc>
                <a:tc>
                  <a:txBody>
                    <a:bodyPr/>
                    <a:lstStyle/>
                    <a:p>
                      <a:pPr algn="ctr"/>
                      <a:endParaRPr lang="en-US" sz="16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67702993"/>
              </p:ext>
            </p:extLst>
          </p:nvPr>
        </p:nvGraphicFramePr>
        <p:xfrm>
          <a:off x="1143000" y="4384344"/>
          <a:ext cx="6096003" cy="670560"/>
        </p:xfrm>
        <a:graphic>
          <a:graphicData uri="http://schemas.openxmlformats.org/drawingml/2006/table">
            <a:tbl>
              <a:tblPr firstRow="1" bandRow="1"/>
              <a:tblGrid>
                <a:gridCol w="881881">
                  <a:extLst>
                    <a:ext uri="{9D8B030D-6E8A-4147-A177-3AD203B41FA5}">
                      <a16:colId xmlns:a16="http://schemas.microsoft.com/office/drawing/2014/main" val="20000"/>
                    </a:ext>
                  </a:extLst>
                </a:gridCol>
                <a:gridCol w="881881">
                  <a:extLst>
                    <a:ext uri="{9D8B030D-6E8A-4147-A177-3AD203B41FA5}">
                      <a16:colId xmlns:a16="http://schemas.microsoft.com/office/drawing/2014/main" val="20001"/>
                    </a:ext>
                  </a:extLst>
                </a:gridCol>
                <a:gridCol w="881881">
                  <a:extLst>
                    <a:ext uri="{9D8B030D-6E8A-4147-A177-3AD203B41FA5}">
                      <a16:colId xmlns:a16="http://schemas.microsoft.com/office/drawing/2014/main" val="20002"/>
                    </a:ext>
                  </a:extLst>
                </a:gridCol>
                <a:gridCol w="881881">
                  <a:extLst>
                    <a:ext uri="{9D8B030D-6E8A-4147-A177-3AD203B41FA5}">
                      <a16:colId xmlns:a16="http://schemas.microsoft.com/office/drawing/2014/main" val="20003"/>
                    </a:ext>
                  </a:extLst>
                </a:gridCol>
                <a:gridCol w="881881">
                  <a:extLst>
                    <a:ext uri="{9D8B030D-6E8A-4147-A177-3AD203B41FA5}">
                      <a16:colId xmlns:a16="http://schemas.microsoft.com/office/drawing/2014/main" val="20004"/>
                    </a:ext>
                  </a:extLst>
                </a:gridCol>
                <a:gridCol w="881881">
                  <a:extLst>
                    <a:ext uri="{9D8B030D-6E8A-4147-A177-3AD203B41FA5}">
                      <a16:colId xmlns:a16="http://schemas.microsoft.com/office/drawing/2014/main" val="20005"/>
                    </a:ext>
                  </a:extLst>
                </a:gridCol>
                <a:gridCol w="804717">
                  <a:extLst>
                    <a:ext uri="{9D8B030D-6E8A-4147-A177-3AD203B41FA5}">
                      <a16:colId xmlns:a16="http://schemas.microsoft.com/office/drawing/2014/main" val="20006"/>
                    </a:ext>
                  </a:extLst>
                </a:gridCol>
              </a:tblGrid>
              <a:tr h="304800">
                <a:tc>
                  <a:txBody>
                    <a:bodyPr/>
                    <a:lstStyle/>
                    <a:p>
                      <a:pPr algn="ctr"/>
                      <a:endParaRPr lang="en-US" sz="1400" i="0" dirty="0"/>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228600">
                <a:tc>
                  <a:txBody>
                    <a:bodyPr/>
                    <a:lstStyle/>
                    <a:p>
                      <a:pPr algn="ctr"/>
                      <a:r>
                        <a:rPr lang="en-US" sz="1400" dirty="0" err="1"/>
                        <a:t>更新后</a:t>
                      </a:r>
                      <a:endParaRPr lang="en-US" sz="1400" dirty="0"/>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b="1" dirty="0">
                          <a:solidFill>
                            <a:srgbClr val="FF0000"/>
                          </a:solidFill>
                        </a:rPr>
                        <a:t>1</a:t>
                      </a:r>
                    </a:p>
                  </a:txBody>
                  <a:tcPr/>
                </a:tc>
                <a:tc>
                  <a:txBody>
                    <a:bodyPr/>
                    <a:lstStyle/>
                    <a:p>
                      <a:pPr algn="ctr"/>
                      <a:r>
                        <a:rPr lang="en-US" sz="1600" b="0" dirty="0">
                          <a:solidFill>
                            <a:schemeClr val="tx1"/>
                          </a:solidFill>
                        </a:rPr>
                        <a:t>4</a:t>
                      </a:r>
                    </a:p>
                  </a:txBody>
                  <a:tcPr/>
                </a:tc>
                <a:tc>
                  <a:txBody>
                    <a:bodyPr/>
                    <a:lstStyle/>
                    <a:p>
                      <a:pPr algn="ctr"/>
                      <a:r>
                        <a:rPr lang="en-US" sz="1600" b="0" dirty="0">
                          <a:solidFill>
                            <a:schemeClr val="tx1"/>
                          </a:solidFill>
                        </a:rPr>
                        <a:t>6</a:t>
                      </a:r>
                    </a:p>
                  </a:txBody>
                  <a:tcPr/>
                </a:tc>
                <a:tc>
                  <a:txBody>
                    <a:bodyPr/>
                    <a:lstStyle/>
                    <a:p>
                      <a:pPr algn="ctr"/>
                      <a:r>
                        <a:rPr lang="en-US" sz="1600" dirty="0"/>
                        <a:t>8</a:t>
                      </a:r>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36633478"/>
              </p:ext>
            </p:extLst>
          </p:nvPr>
        </p:nvGraphicFramePr>
        <p:xfrm>
          <a:off x="1143000" y="5270178"/>
          <a:ext cx="6095998" cy="670560"/>
        </p:xfrm>
        <a:graphic>
          <a:graphicData uri="http://schemas.openxmlformats.org/drawingml/2006/table">
            <a:tbl>
              <a:tblPr firstRow="1" bandRow="1"/>
              <a:tblGrid>
                <a:gridCol w="688813">
                  <a:extLst>
                    <a:ext uri="{9D8B030D-6E8A-4147-A177-3AD203B41FA5}">
                      <a16:colId xmlns:a16="http://schemas.microsoft.com/office/drawing/2014/main" val="20000"/>
                    </a:ext>
                  </a:extLst>
                </a:gridCol>
                <a:gridCol w="688813">
                  <a:extLst>
                    <a:ext uri="{9D8B030D-6E8A-4147-A177-3AD203B41FA5}">
                      <a16:colId xmlns:a16="http://schemas.microsoft.com/office/drawing/2014/main" val="20001"/>
                    </a:ext>
                  </a:extLst>
                </a:gridCol>
                <a:gridCol w="688813">
                  <a:extLst>
                    <a:ext uri="{9D8B030D-6E8A-4147-A177-3AD203B41FA5}">
                      <a16:colId xmlns:a16="http://schemas.microsoft.com/office/drawing/2014/main" val="20002"/>
                    </a:ext>
                  </a:extLst>
                </a:gridCol>
                <a:gridCol w="688813">
                  <a:extLst>
                    <a:ext uri="{9D8B030D-6E8A-4147-A177-3AD203B41FA5}">
                      <a16:colId xmlns:a16="http://schemas.microsoft.com/office/drawing/2014/main" val="20003"/>
                    </a:ext>
                  </a:extLst>
                </a:gridCol>
                <a:gridCol w="688813">
                  <a:extLst>
                    <a:ext uri="{9D8B030D-6E8A-4147-A177-3AD203B41FA5}">
                      <a16:colId xmlns:a16="http://schemas.microsoft.com/office/drawing/2014/main" val="20004"/>
                    </a:ext>
                  </a:extLst>
                </a:gridCol>
                <a:gridCol w="688813">
                  <a:extLst>
                    <a:ext uri="{9D8B030D-6E8A-4147-A177-3AD203B41FA5}">
                      <a16:colId xmlns:a16="http://schemas.microsoft.com/office/drawing/2014/main" val="20005"/>
                    </a:ext>
                  </a:extLst>
                </a:gridCol>
                <a:gridCol w="688813">
                  <a:extLst>
                    <a:ext uri="{9D8B030D-6E8A-4147-A177-3AD203B41FA5}">
                      <a16:colId xmlns:a16="http://schemas.microsoft.com/office/drawing/2014/main" val="20006"/>
                    </a:ext>
                  </a:extLst>
                </a:gridCol>
                <a:gridCol w="688813">
                  <a:extLst>
                    <a:ext uri="{9D8B030D-6E8A-4147-A177-3AD203B41FA5}">
                      <a16:colId xmlns:a16="http://schemas.microsoft.com/office/drawing/2014/main" val="20007"/>
                    </a:ext>
                  </a:extLst>
                </a:gridCol>
                <a:gridCol w="585494">
                  <a:extLst>
                    <a:ext uri="{9D8B030D-6E8A-4147-A177-3AD203B41FA5}">
                      <a16:colId xmlns:a16="http://schemas.microsoft.com/office/drawing/2014/main" val="20008"/>
                    </a:ext>
                  </a:extLst>
                </a:gridCol>
              </a:tblGrid>
              <a:tr h="304800">
                <a:tc>
                  <a:txBody>
                    <a:bodyPr/>
                    <a:lstStyle/>
                    <a:p>
                      <a:pPr algn="ctr"/>
                      <a:endParaRPr lang="en-US" sz="1400" dirty="0"/>
                    </a:p>
                  </a:txBody>
                  <a:tcPr/>
                </a:tc>
                <a:tc>
                  <a:txBody>
                    <a:bodyPr/>
                    <a:lstStyle/>
                    <a:p>
                      <a:pPr algn="ctr"/>
                      <a:r>
                        <a:rPr lang="en-US" sz="1600" i="1" dirty="0"/>
                        <a:t>B</a:t>
                      </a:r>
                      <a:r>
                        <a:rPr lang="en-US" sz="1600" dirty="0"/>
                        <a:t>[1]</a:t>
                      </a:r>
                    </a:p>
                  </a:txBody>
                  <a:tcPr/>
                </a:tc>
                <a:tc>
                  <a:txBody>
                    <a:bodyPr/>
                    <a:lstStyle/>
                    <a:p>
                      <a:pPr algn="ctr"/>
                      <a:r>
                        <a:rPr lang="en-US" sz="1600" i="1" dirty="0"/>
                        <a:t>B</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[6]</a:t>
                      </a:r>
                    </a:p>
                  </a:txBody>
                  <a:tcPr/>
                </a:tc>
                <a:tc>
                  <a:txBody>
                    <a:bodyPr/>
                    <a:lstStyle/>
                    <a:p>
                      <a:pPr algn="ctr"/>
                      <a:r>
                        <a:rPr lang="en-US" sz="1600" i="1" dirty="0"/>
                        <a:t>B</a:t>
                      </a:r>
                      <a:r>
                        <a:rPr lang="en-US" sz="1600" dirty="0"/>
                        <a:t>[7]</a:t>
                      </a:r>
                    </a:p>
                  </a:txBody>
                  <a:tcPr/>
                </a:tc>
                <a:tc>
                  <a:txBody>
                    <a:bodyPr/>
                    <a:lstStyle/>
                    <a:p>
                      <a:pPr algn="ctr"/>
                      <a:r>
                        <a:rPr lang="en-US" sz="1600" i="1" dirty="0"/>
                        <a:t>B</a:t>
                      </a:r>
                      <a:r>
                        <a:rPr lang="en-US" sz="1600" dirty="0"/>
                        <a:t>[8]</a:t>
                      </a:r>
                    </a:p>
                  </a:txBody>
                  <a:tcPr/>
                </a:tc>
                <a:extLst>
                  <a:ext uri="{0D108BD9-81ED-4DB2-BD59-A6C34878D82A}">
                    <a16:rowId xmlns:a16="http://schemas.microsoft.com/office/drawing/2014/main" val="10000"/>
                  </a:ext>
                </a:extLst>
              </a:tr>
              <a:tr h="152400">
                <a:tc>
                  <a:txBody>
                    <a:bodyPr/>
                    <a:lstStyle/>
                    <a:p>
                      <a:pPr algn="ctr"/>
                      <a:r>
                        <a:rPr lang="en-US" sz="1400" dirty="0"/>
                        <a:t>第</a:t>
                      </a:r>
                      <a:r>
                        <a:rPr lang="en-US" sz="1400" dirty="0">
                          <a:highlight>
                            <a:srgbClr val="FFFF00"/>
                          </a:highlight>
                        </a:rPr>
                        <a:t>5</a:t>
                      </a:r>
                      <a:r>
                        <a:rPr lang="en-US" sz="1400" dirty="0"/>
                        <a:t>步</a:t>
                      </a:r>
                    </a:p>
                  </a:txBody>
                  <a:tcPr/>
                </a:tc>
                <a:tc>
                  <a:txBody>
                    <a:bodyPr/>
                    <a:lstStyle/>
                    <a:p>
                      <a:pPr algn="ctr"/>
                      <a:r>
                        <a:rPr lang="en-US" sz="1600" b="1" dirty="0">
                          <a:solidFill>
                            <a:srgbClr val="FF0000"/>
                          </a:solidFill>
                        </a:rPr>
                        <a:t>0</a:t>
                      </a:r>
                    </a:p>
                  </a:txBody>
                  <a:tcPr/>
                </a:tc>
                <a:tc>
                  <a:txBody>
                    <a:bodyPr/>
                    <a:lstStyle/>
                    <a:p>
                      <a:pPr algn="ctr"/>
                      <a:r>
                        <a:rPr lang="en-US" sz="1600" b="1" dirty="0">
                          <a:solidFill>
                            <a:schemeClr val="tx1"/>
                          </a:solidFill>
                        </a:rPr>
                        <a:t>2</a:t>
                      </a:r>
                    </a:p>
                  </a:txBody>
                  <a:tcPr/>
                </a:tc>
                <a:tc>
                  <a:txBody>
                    <a:bodyPr/>
                    <a:lstStyle/>
                    <a:p>
                      <a:pPr algn="ctr"/>
                      <a:r>
                        <a:rPr lang="en-US" sz="1600" dirty="0"/>
                        <a:t>2</a:t>
                      </a:r>
                    </a:p>
                  </a:txBody>
                  <a:tcPr/>
                </a:tc>
                <a:tc>
                  <a:txBody>
                    <a:bodyPr/>
                    <a:lstStyle/>
                    <a:p>
                      <a:pPr algn="ctr"/>
                      <a:endParaRPr lang="en-US" sz="1600" dirty="0"/>
                    </a:p>
                  </a:txBody>
                  <a:tcPr/>
                </a:tc>
                <a:tc>
                  <a:txBody>
                    <a:bodyPr/>
                    <a:lstStyle/>
                    <a:p>
                      <a:pPr algn="ctr"/>
                      <a:r>
                        <a:rPr lang="en-US" sz="1600" dirty="0"/>
                        <a:t>3</a:t>
                      </a:r>
                    </a:p>
                  </a:txBody>
                  <a:tcPr/>
                </a:tc>
                <a:tc>
                  <a:txBody>
                    <a:bodyPr/>
                    <a:lstStyle/>
                    <a:p>
                      <a:pPr algn="ctr"/>
                      <a:endParaRPr lang="en-US" sz="1600" dirty="0"/>
                    </a:p>
                  </a:txBody>
                  <a:tcPr/>
                </a:tc>
                <a:tc>
                  <a:txBody>
                    <a:bodyPr/>
                    <a:lstStyle/>
                    <a:p>
                      <a:pPr algn="ctr"/>
                      <a:r>
                        <a:rPr lang="en-US" sz="1600" dirty="0"/>
                        <a:t>4</a:t>
                      </a:r>
                    </a:p>
                  </a:txBody>
                  <a:tcPr/>
                </a:tc>
                <a:tc>
                  <a:txBody>
                    <a:bodyPr/>
                    <a:lstStyle/>
                    <a:p>
                      <a:pPr algn="ctr"/>
                      <a:endParaRPr lang="en-US" sz="1600" dirty="0"/>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494874094"/>
              </p:ext>
            </p:extLst>
          </p:nvPr>
        </p:nvGraphicFramePr>
        <p:xfrm>
          <a:off x="1143000" y="6035040"/>
          <a:ext cx="6095997" cy="670560"/>
        </p:xfrm>
        <a:graphic>
          <a:graphicData uri="http://schemas.openxmlformats.org/drawingml/2006/table">
            <a:tbl>
              <a:tblPr firstRow="1" bandRow="1"/>
              <a:tblGrid>
                <a:gridCol w="881880">
                  <a:extLst>
                    <a:ext uri="{9D8B030D-6E8A-4147-A177-3AD203B41FA5}">
                      <a16:colId xmlns:a16="http://schemas.microsoft.com/office/drawing/2014/main" val="20000"/>
                    </a:ext>
                  </a:extLst>
                </a:gridCol>
                <a:gridCol w="881880">
                  <a:extLst>
                    <a:ext uri="{9D8B030D-6E8A-4147-A177-3AD203B41FA5}">
                      <a16:colId xmlns:a16="http://schemas.microsoft.com/office/drawing/2014/main" val="20001"/>
                    </a:ext>
                  </a:extLst>
                </a:gridCol>
                <a:gridCol w="881880">
                  <a:extLst>
                    <a:ext uri="{9D8B030D-6E8A-4147-A177-3AD203B41FA5}">
                      <a16:colId xmlns:a16="http://schemas.microsoft.com/office/drawing/2014/main" val="20002"/>
                    </a:ext>
                  </a:extLst>
                </a:gridCol>
                <a:gridCol w="881880">
                  <a:extLst>
                    <a:ext uri="{9D8B030D-6E8A-4147-A177-3AD203B41FA5}">
                      <a16:colId xmlns:a16="http://schemas.microsoft.com/office/drawing/2014/main" val="20003"/>
                    </a:ext>
                  </a:extLst>
                </a:gridCol>
                <a:gridCol w="881880">
                  <a:extLst>
                    <a:ext uri="{9D8B030D-6E8A-4147-A177-3AD203B41FA5}">
                      <a16:colId xmlns:a16="http://schemas.microsoft.com/office/drawing/2014/main" val="20004"/>
                    </a:ext>
                  </a:extLst>
                </a:gridCol>
                <a:gridCol w="881880">
                  <a:extLst>
                    <a:ext uri="{9D8B030D-6E8A-4147-A177-3AD203B41FA5}">
                      <a16:colId xmlns:a16="http://schemas.microsoft.com/office/drawing/2014/main" val="20005"/>
                    </a:ext>
                  </a:extLst>
                </a:gridCol>
                <a:gridCol w="804717">
                  <a:extLst>
                    <a:ext uri="{9D8B030D-6E8A-4147-A177-3AD203B41FA5}">
                      <a16:colId xmlns:a16="http://schemas.microsoft.com/office/drawing/2014/main" val="20006"/>
                    </a:ext>
                  </a:extLst>
                </a:gridCol>
              </a:tblGrid>
              <a:tr h="304800">
                <a:tc>
                  <a:txBody>
                    <a:bodyPr/>
                    <a:lstStyle/>
                    <a:p>
                      <a:pPr algn="ctr"/>
                      <a:endParaRPr lang="en-US" sz="1400" i="0" dirty="0"/>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228600">
                <a:tc>
                  <a:txBody>
                    <a:bodyPr/>
                    <a:lstStyle/>
                    <a:p>
                      <a:pPr algn="ctr"/>
                      <a:r>
                        <a:rPr lang="en-US" sz="1400" dirty="0" err="1"/>
                        <a:t>更新后</a:t>
                      </a:r>
                      <a:endParaRPr lang="en-US" sz="1400" dirty="0"/>
                    </a:p>
                  </a:txBody>
                  <a:tcPr/>
                </a:tc>
                <a:tc>
                  <a:txBody>
                    <a:bodyPr/>
                    <a:lstStyle/>
                    <a:p>
                      <a:pPr algn="ctr"/>
                      <a:r>
                        <a:rPr lang="en-US" sz="1600" b="1" dirty="0">
                          <a:solidFill>
                            <a:srgbClr val="FF0000"/>
                          </a:solidFill>
                        </a:rPr>
                        <a:t>0</a:t>
                      </a:r>
                    </a:p>
                  </a:txBody>
                  <a:tcPr/>
                </a:tc>
                <a:tc>
                  <a:txBody>
                    <a:bodyPr/>
                    <a:lstStyle/>
                    <a:p>
                      <a:pPr algn="ctr"/>
                      <a:r>
                        <a:rPr lang="en-US" sz="1600" dirty="0"/>
                        <a:t>1</a:t>
                      </a:r>
                    </a:p>
                  </a:txBody>
                  <a:tcPr/>
                </a:tc>
                <a:tc>
                  <a:txBody>
                    <a:bodyPr/>
                    <a:lstStyle/>
                    <a:p>
                      <a:pPr algn="ctr"/>
                      <a:r>
                        <a:rPr lang="en-US" sz="1600" b="0" dirty="0">
                          <a:solidFill>
                            <a:schemeClr val="tx1"/>
                          </a:solidFill>
                        </a:rPr>
                        <a:t>1</a:t>
                      </a:r>
                    </a:p>
                  </a:txBody>
                  <a:tcPr/>
                </a:tc>
                <a:tc>
                  <a:txBody>
                    <a:bodyPr/>
                    <a:lstStyle/>
                    <a:p>
                      <a:pPr algn="ctr"/>
                      <a:r>
                        <a:rPr lang="en-US" sz="1600" b="0" dirty="0">
                          <a:solidFill>
                            <a:schemeClr val="tx1"/>
                          </a:solidFill>
                        </a:rPr>
                        <a:t>4</a:t>
                      </a:r>
                    </a:p>
                  </a:txBody>
                  <a:tcPr/>
                </a:tc>
                <a:tc>
                  <a:txBody>
                    <a:bodyPr/>
                    <a:lstStyle/>
                    <a:p>
                      <a:pPr algn="ctr"/>
                      <a:r>
                        <a:rPr lang="en-US" sz="1600" b="0" dirty="0">
                          <a:solidFill>
                            <a:schemeClr val="tx1"/>
                          </a:solidFill>
                        </a:rPr>
                        <a:t>6</a:t>
                      </a:r>
                    </a:p>
                  </a:txBody>
                  <a:tcPr/>
                </a:tc>
                <a:tc>
                  <a:txBody>
                    <a:bodyPr/>
                    <a:lstStyle/>
                    <a:p>
                      <a:pPr algn="ctr"/>
                      <a:r>
                        <a:rPr lang="en-US" sz="1600" dirty="0"/>
                        <a:t>8</a:t>
                      </a:r>
                    </a:p>
                  </a:txBody>
                  <a:tcPr/>
                </a:tc>
                <a:extLst>
                  <a:ext uri="{0D108BD9-81ED-4DB2-BD59-A6C34878D82A}">
                    <a16:rowId xmlns:a16="http://schemas.microsoft.com/office/drawing/2014/main" val="10001"/>
                  </a:ext>
                </a:extLst>
              </a:tr>
            </a:tbl>
          </a:graphicData>
        </a:graphic>
      </p:graphicFrame>
      <p:graphicFrame>
        <p:nvGraphicFramePr>
          <p:cNvPr id="14" name="Table 8">
            <a:extLst>
              <a:ext uri="{FF2B5EF4-FFF2-40B4-BE49-F238E27FC236}">
                <a16:creationId xmlns:a16="http://schemas.microsoft.com/office/drawing/2014/main" id="{C19A440D-0721-409F-8315-68924CB42537}"/>
              </a:ext>
            </a:extLst>
          </p:cNvPr>
          <p:cNvGraphicFramePr>
            <a:graphicFrameLocks noGrp="1"/>
          </p:cNvGraphicFramePr>
          <p:nvPr>
            <p:extLst>
              <p:ext uri="{D42A27DB-BD31-4B8C-83A1-F6EECF244321}">
                <p14:modId xmlns:p14="http://schemas.microsoft.com/office/powerpoint/2010/main" val="754258069"/>
              </p:ext>
            </p:extLst>
          </p:nvPr>
        </p:nvGraphicFramePr>
        <p:xfrm>
          <a:off x="1143000" y="1219546"/>
          <a:ext cx="6095995" cy="670560"/>
        </p:xfrm>
        <a:graphic>
          <a:graphicData uri="http://schemas.openxmlformats.org/drawingml/2006/table">
            <a:tbl>
              <a:tblPr firstRow="1" bandRow="1"/>
              <a:tblGrid>
                <a:gridCol w="875023">
                  <a:extLst>
                    <a:ext uri="{9D8B030D-6E8A-4147-A177-3AD203B41FA5}">
                      <a16:colId xmlns:a16="http://schemas.microsoft.com/office/drawing/2014/main" val="20000"/>
                    </a:ext>
                  </a:extLst>
                </a:gridCol>
                <a:gridCol w="875023">
                  <a:extLst>
                    <a:ext uri="{9D8B030D-6E8A-4147-A177-3AD203B41FA5}">
                      <a16:colId xmlns:a16="http://schemas.microsoft.com/office/drawing/2014/main" val="20001"/>
                    </a:ext>
                  </a:extLst>
                </a:gridCol>
                <a:gridCol w="875023">
                  <a:extLst>
                    <a:ext uri="{9D8B030D-6E8A-4147-A177-3AD203B41FA5}">
                      <a16:colId xmlns:a16="http://schemas.microsoft.com/office/drawing/2014/main" val="20002"/>
                    </a:ext>
                  </a:extLst>
                </a:gridCol>
                <a:gridCol w="875023">
                  <a:extLst>
                    <a:ext uri="{9D8B030D-6E8A-4147-A177-3AD203B41FA5}">
                      <a16:colId xmlns:a16="http://schemas.microsoft.com/office/drawing/2014/main" val="20003"/>
                    </a:ext>
                  </a:extLst>
                </a:gridCol>
                <a:gridCol w="875023">
                  <a:extLst>
                    <a:ext uri="{9D8B030D-6E8A-4147-A177-3AD203B41FA5}">
                      <a16:colId xmlns:a16="http://schemas.microsoft.com/office/drawing/2014/main" val="20004"/>
                    </a:ext>
                  </a:extLst>
                </a:gridCol>
                <a:gridCol w="875023">
                  <a:extLst>
                    <a:ext uri="{9D8B030D-6E8A-4147-A177-3AD203B41FA5}">
                      <a16:colId xmlns:a16="http://schemas.microsoft.com/office/drawing/2014/main" val="20005"/>
                    </a:ext>
                  </a:extLst>
                </a:gridCol>
                <a:gridCol w="845857">
                  <a:extLst>
                    <a:ext uri="{9D8B030D-6E8A-4147-A177-3AD203B41FA5}">
                      <a16:colId xmlns:a16="http://schemas.microsoft.com/office/drawing/2014/main" val="20006"/>
                    </a:ext>
                  </a:extLst>
                </a:gridCol>
              </a:tblGrid>
              <a:tr h="288758">
                <a:tc>
                  <a:txBody>
                    <a:bodyPr/>
                    <a:lstStyle/>
                    <a:p>
                      <a:pPr algn="ctr"/>
                      <a:r>
                        <a:rPr lang="zh-CN" altLang="en-US" sz="1400" i="0" dirty="0"/>
                        <a:t>第</a:t>
                      </a:r>
                      <a:r>
                        <a:rPr lang="en-US" altLang="zh-CN" sz="1400" i="0" dirty="0"/>
                        <a:t>2</a:t>
                      </a:r>
                      <a:r>
                        <a:rPr lang="zh-CN" altLang="en-US" sz="1400" i="0" dirty="0"/>
                        <a:t>步</a:t>
                      </a:r>
                      <a:endParaRPr lang="en-US" sz="1400" i="0" dirty="0"/>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320841">
                <a:tc>
                  <a:txBody>
                    <a:bodyPr/>
                    <a:lstStyle/>
                    <a:p>
                      <a:pPr algn="ctr"/>
                      <a:r>
                        <a:rPr lang="en-US" sz="1400" dirty="0" err="1"/>
                        <a:t>更新后</a:t>
                      </a:r>
                      <a:endParaRPr lang="en-US" sz="1400" dirty="0"/>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b="0" dirty="0">
                          <a:solidFill>
                            <a:schemeClr val="tx1"/>
                          </a:solidFill>
                        </a:rPr>
                        <a:t>2</a:t>
                      </a:r>
                    </a:p>
                  </a:txBody>
                  <a:tcPr/>
                </a:tc>
                <a:tc>
                  <a:txBody>
                    <a:bodyPr/>
                    <a:lstStyle/>
                    <a:p>
                      <a:pPr algn="ctr"/>
                      <a:r>
                        <a:rPr lang="en-US" sz="1600" dirty="0"/>
                        <a:t>5</a:t>
                      </a:r>
                    </a:p>
                  </a:txBody>
                  <a:tcPr/>
                </a:tc>
                <a:tc>
                  <a:txBody>
                    <a:bodyPr/>
                    <a:lstStyle/>
                    <a:p>
                      <a:pPr algn="ctr"/>
                      <a:r>
                        <a:rPr lang="en-US" sz="1600" b="1" dirty="0">
                          <a:solidFill>
                            <a:srgbClr val="FF0000"/>
                          </a:solidFill>
                        </a:rPr>
                        <a:t>6</a:t>
                      </a:r>
                    </a:p>
                  </a:txBody>
                  <a:tcPr/>
                </a:tc>
                <a:tc>
                  <a:txBody>
                    <a:bodyPr/>
                    <a:lstStyle/>
                    <a:p>
                      <a:pPr algn="ctr"/>
                      <a:r>
                        <a:rPr lang="en-US" sz="1600" dirty="0"/>
                        <a:t>8</a:t>
                      </a:r>
                    </a:p>
                  </a:txBody>
                  <a:tcPr/>
                </a:tc>
                <a:extLst>
                  <a:ext uri="{0D108BD9-81ED-4DB2-BD59-A6C34878D82A}">
                    <a16:rowId xmlns:a16="http://schemas.microsoft.com/office/drawing/2014/main" val="10001"/>
                  </a:ext>
                </a:extLst>
              </a:tr>
            </a:tbl>
          </a:graphicData>
        </a:graphic>
      </p:graphicFrame>
      <p:sp>
        <p:nvSpPr>
          <p:cNvPr id="15" name="矩形 14">
            <a:extLst>
              <a:ext uri="{FF2B5EF4-FFF2-40B4-BE49-F238E27FC236}">
                <a16:creationId xmlns:a16="http://schemas.microsoft.com/office/drawing/2014/main" id="{F722D429-4FB1-4CA2-B73E-7E8517F858E7}"/>
              </a:ext>
            </a:extLst>
          </p:cNvPr>
          <p:cNvSpPr/>
          <p:nvPr/>
        </p:nvSpPr>
        <p:spPr>
          <a:xfrm>
            <a:off x="1028697" y="381000"/>
            <a:ext cx="6324600" cy="1578888"/>
          </a:xfrm>
          <a:prstGeom prst="rect">
            <a:avLst/>
          </a:prstGeom>
          <a:noFill/>
          <a:ln w="50800" cmpd="sng">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左大括号 15">
            <a:extLst>
              <a:ext uri="{FF2B5EF4-FFF2-40B4-BE49-F238E27FC236}">
                <a16:creationId xmlns:a16="http://schemas.microsoft.com/office/drawing/2014/main" id="{03F79B7E-7EFC-4EA9-A677-C24F6B95CD58}"/>
              </a:ext>
            </a:extLst>
          </p:cNvPr>
          <p:cNvSpPr/>
          <p:nvPr/>
        </p:nvSpPr>
        <p:spPr>
          <a:xfrm>
            <a:off x="785393" y="5270178"/>
            <a:ext cx="277394" cy="1372401"/>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左大括号 16">
            <a:extLst>
              <a:ext uri="{FF2B5EF4-FFF2-40B4-BE49-F238E27FC236}">
                <a16:creationId xmlns:a16="http://schemas.microsoft.com/office/drawing/2014/main" id="{A82DAF48-5783-49C5-B267-CB19EAAD7429}"/>
              </a:ext>
            </a:extLst>
          </p:cNvPr>
          <p:cNvSpPr/>
          <p:nvPr/>
        </p:nvSpPr>
        <p:spPr>
          <a:xfrm>
            <a:off x="812799" y="3669977"/>
            <a:ext cx="277394" cy="1372401"/>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左大括号 17">
            <a:extLst>
              <a:ext uri="{FF2B5EF4-FFF2-40B4-BE49-F238E27FC236}">
                <a16:creationId xmlns:a16="http://schemas.microsoft.com/office/drawing/2014/main" id="{86D9C444-DEA3-42D9-AC66-E117AF3DF73D}"/>
              </a:ext>
            </a:extLst>
          </p:cNvPr>
          <p:cNvSpPr/>
          <p:nvPr/>
        </p:nvSpPr>
        <p:spPr>
          <a:xfrm>
            <a:off x="812799" y="2129937"/>
            <a:ext cx="277394" cy="1372401"/>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直接箭头连接符 3">
            <a:extLst>
              <a:ext uri="{FF2B5EF4-FFF2-40B4-BE49-F238E27FC236}">
                <a16:creationId xmlns:a16="http://schemas.microsoft.com/office/drawing/2014/main" id="{45C8157B-38DC-4331-A221-28F14721FE82}"/>
              </a:ext>
            </a:extLst>
          </p:cNvPr>
          <p:cNvCxnSpPr/>
          <p:nvPr/>
        </p:nvCxnSpPr>
        <p:spPr>
          <a:xfrm flipH="1">
            <a:off x="1028697" y="152400"/>
            <a:ext cx="632460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FC6F9BB1-274A-49A7-A621-16608D4FA3EB}"/>
              </a:ext>
            </a:extLst>
          </p:cNvPr>
          <p:cNvSpPr txBox="1"/>
          <p:nvPr/>
        </p:nvSpPr>
        <p:spPr>
          <a:xfrm>
            <a:off x="7277097" y="0"/>
            <a:ext cx="1866903" cy="338554"/>
          </a:xfrm>
          <a:prstGeom prst="rect">
            <a:avLst/>
          </a:prstGeom>
          <a:noFill/>
        </p:spPr>
        <p:txBody>
          <a:bodyPr wrap="square" rtlCol="0">
            <a:spAutoFit/>
          </a:bodyPr>
          <a:lstStyle/>
          <a:p>
            <a:r>
              <a:rPr lang="zh-CN" altLang="en-US" sz="1600" dirty="0"/>
              <a:t>排序过程从后向前</a:t>
            </a:r>
            <a:endParaRPr lang="en-US" sz="1600" dirty="0"/>
          </a:p>
        </p:txBody>
      </p:sp>
    </p:spTree>
    <p:extLst>
      <p:ext uri="{BB962C8B-B14F-4D97-AF65-F5344CB8AC3E}">
        <p14:creationId xmlns:p14="http://schemas.microsoft.com/office/powerpoint/2010/main" val="374075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0377304"/>
              </p:ext>
            </p:extLst>
          </p:nvPr>
        </p:nvGraphicFramePr>
        <p:xfrm>
          <a:off x="1143000" y="457200"/>
          <a:ext cx="6324599" cy="670560"/>
        </p:xfrm>
        <a:graphic>
          <a:graphicData uri="http://schemas.openxmlformats.org/drawingml/2006/table">
            <a:tbl>
              <a:tblPr firstRow="1" bandRow="1"/>
              <a:tblGrid>
                <a:gridCol w="805681">
                  <a:extLst>
                    <a:ext uri="{9D8B030D-6E8A-4147-A177-3AD203B41FA5}">
                      <a16:colId xmlns:a16="http://schemas.microsoft.com/office/drawing/2014/main" val="20000"/>
                    </a:ext>
                  </a:extLst>
                </a:gridCol>
                <a:gridCol w="805681">
                  <a:extLst>
                    <a:ext uri="{9D8B030D-6E8A-4147-A177-3AD203B41FA5}">
                      <a16:colId xmlns:a16="http://schemas.microsoft.com/office/drawing/2014/main" val="20001"/>
                    </a:ext>
                  </a:extLst>
                </a:gridCol>
                <a:gridCol w="805681">
                  <a:extLst>
                    <a:ext uri="{9D8B030D-6E8A-4147-A177-3AD203B41FA5}">
                      <a16:colId xmlns:a16="http://schemas.microsoft.com/office/drawing/2014/main" val="20002"/>
                    </a:ext>
                  </a:extLst>
                </a:gridCol>
                <a:gridCol w="805681">
                  <a:extLst>
                    <a:ext uri="{9D8B030D-6E8A-4147-A177-3AD203B41FA5}">
                      <a16:colId xmlns:a16="http://schemas.microsoft.com/office/drawing/2014/main" val="20003"/>
                    </a:ext>
                  </a:extLst>
                </a:gridCol>
                <a:gridCol w="805681">
                  <a:extLst>
                    <a:ext uri="{9D8B030D-6E8A-4147-A177-3AD203B41FA5}">
                      <a16:colId xmlns:a16="http://schemas.microsoft.com/office/drawing/2014/main" val="20004"/>
                    </a:ext>
                  </a:extLst>
                </a:gridCol>
                <a:gridCol w="805681">
                  <a:extLst>
                    <a:ext uri="{9D8B030D-6E8A-4147-A177-3AD203B41FA5}">
                      <a16:colId xmlns:a16="http://schemas.microsoft.com/office/drawing/2014/main" val="20005"/>
                    </a:ext>
                  </a:extLst>
                </a:gridCol>
                <a:gridCol w="805681">
                  <a:extLst>
                    <a:ext uri="{9D8B030D-6E8A-4147-A177-3AD203B41FA5}">
                      <a16:colId xmlns:a16="http://schemas.microsoft.com/office/drawing/2014/main" val="20006"/>
                    </a:ext>
                  </a:extLst>
                </a:gridCol>
                <a:gridCol w="684832">
                  <a:extLst>
                    <a:ext uri="{9D8B030D-6E8A-4147-A177-3AD203B41FA5}">
                      <a16:colId xmlns:a16="http://schemas.microsoft.com/office/drawing/2014/main" val="20007"/>
                    </a:ext>
                  </a:extLst>
                </a:gridCol>
              </a:tblGrid>
              <a:tr h="176956">
                <a:tc>
                  <a:txBody>
                    <a:bodyPr/>
                    <a:lstStyle/>
                    <a:p>
                      <a:pPr algn="ctr"/>
                      <a:r>
                        <a:rPr lang="en-US" sz="1600" i="1" dirty="0"/>
                        <a:t>A</a:t>
                      </a:r>
                      <a:r>
                        <a:rPr lang="en-US" sz="1600" dirty="0"/>
                        <a:t>[1]</a:t>
                      </a:r>
                    </a:p>
                  </a:txBody>
                  <a:tcPr/>
                </a:tc>
                <a:tc>
                  <a:txBody>
                    <a:bodyPr/>
                    <a:lstStyle/>
                    <a:p>
                      <a:pPr algn="ctr"/>
                      <a:r>
                        <a:rPr lang="en-US" sz="1600" i="1" dirty="0"/>
                        <a:t>A</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A</a:t>
                      </a:r>
                      <a:r>
                        <a:rPr lang="en-US" sz="1600" dirty="0"/>
                        <a:t>[6]</a:t>
                      </a:r>
                    </a:p>
                  </a:txBody>
                  <a:tcPr/>
                </a:tc>
                <a:tc>
                  <a:txBody>
                    <a:bodyPr/>
                    <a:lstStyle/>
                    <a:p>
                      <a:pPr algn="ctr"/>
                      <a:r>
                        <a:rPr lang="en-US" sz="1600" i="1" dirty="0"/>
                        <a:t>A</a:t>
                      </a:r>
                      <a:r>
                        <a:rPr lang="en-US" sz="1600" dirty="0"/>
                        <a:t>[7]</a:t>
                      </a:r>
                    </a:p>
                  </a:txBody>
                  <a:tcPr/>
                </a:tc>
                <a:tc>
                  <a:txBody>
                    <a:bodyPr/>
                    <a:lstStyle/>
                    <a:p>
                      <a:pPr algn="ctr"/>
                      <a:r>
                        <a:rPr lang="en-US" sz="1600" i="1" dirty="0"/>
                        <a:t>A</a:t>
                      </a:r>
                      <a:r>
                        <a:rPr lang="en-US" sz="1600" dirty="0"/>
                        <a:t>[8]</a:t>
                      </a:r>
                    </a:p>
                  </a:txBody>
                  <a:tcPr/>
                </a:tc>
                <a:extLst>
                  <a:ext uri="{0D108BD9-81ED-4DB2-BD59-A6C34878D82A}">
                    <a16:rowId xmlns:a16="http://schemas.microsoft.com/office/drawing/2014/main" val="10000"/>
                  </a:ext>
                </a:extLst>
              </a:tr>
              <a:tr h="228600">
                <a:tc>
                  <a:txBody>
                    <a:bodyPr/>
                    <a:lstStyle/>
                    <a:p>
                      <a:pPr algn="ctr"/>
                      <a:r>
                        <a:rPr lang="en-US" sz="1600" dirty="0"/>
                        <a:t>4</a:t>
                      </a:r>
                    </a:p>
                  </a:txBody>
                  <a:tcPr/>
                </a:tc>
                <a:tc>
                  <a:txBody>
                    <a:bodyPr/>
                    <a:lstStyle/>
                    <a:p>
                      <a:pPr algn="ctr"/>
                      <a:r>
                        <a:rPr lang="en-US" sz="1600" dirty="0"/>
                        <a:t>5</a:t>
                      </a:r>
                    </a:p>
                  </a:txBody>
                  <a:tcPr/>
                </a:tc>
                <a:tc>
                  <a:txBody>
                    <a:bodyPr/>
                    <a:lstStyle/>
                    <a:p>
                      <a:pPr algn="ctr"/>
                      <a:r>
                        <a:rPr lang="en-US" sz="1600" dirty="0"/>
                        <a:t>3</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62276929"/>
              </p:ext>
            </p:extLst>
          </p:nvPr>
        </p:nvGraphicFramePr>
        <p:xfrm>
          <a:off x="1143001" y="2133600"/>
          <a:ext cx="6360884" cy="670560"/>
        </p:xfrm>
        <a:graphic>
          <a:graphicData uri="http://schemas.openxmlformats.org/drawingml/2006/table">
            <a:tbl>
              <a:tblPr firstRow="1" bandRow="1"/>
              <a:tblGrid>
                <a:gridCol w="727509">
                  <a:extLst>
                    <a:ext uri="{9D8B030D-6E8A-4147-A177-3AD203B41FA5}">
                      <a16:colId xmlns:a16="http://schemas.microsoft.com/office/drawing/2014/main" val="20000"/>
                    </a:ext>
                  </a:extLst>
                </a:gridCol>
                <a:gridCol w="727509">
                  <a:extLst>
                    <a:ext uri="{9D8B030D-6E8A-4147-A177-3AD203B41FA5}">
                      <a16:colId xmlns:a16="http://schemas.microsoft.com/office/drawing/2014/main" val="20001"/>
                    </a:ext>
                  </a:extLst>
                </a:gridCol>
                <a:gridCol w="727509">
                  <a:extLst>
                    <a:ext uri="{9D8B030D-6E8A-4147-A177-3AD203B41FA5}">
                      <a16:colId xmlns:a16="http://schemas.microsoft.com/office/drawing/2014/main" val="20002"/>
                    </a:ext>
                  </a:extLst>
                </a:gridCol>
                <a:gridCol w="727509">
                  <a:extLst>
                    <a:ext uri="{9D8B030D-6E8A-4147-A177-3AD203B41FA5}">
                      <a16:colId xmlns:a16="http://schemas.microsoft.com/office/drawing/2014/main" val="20003"/>
                    </a:ext>
                  </a:extLst>
                </a:gridCol>
                <a:gridCol w="727509">
                  <a:extLst>
                    <a:ext uri="{9D8B030D-6E8A-4147-A177-3AD203B41FA5}">
                      <a16:colId xmlns:a16="http://schemas.microsoft.com/office/drawing/2014/main" val="20004"/>
                    </a:ext>
                  </a:extLst>
                </a:gridCol>
                <a:gridCol w="727509">
                  <a:extLst>
                    <a:ext uri="{9D8B030D-6E8A-4147-A177-3AD203B41FA5}">
                      <a16:colId xmlns:a16="http://schemas.microsoft.com/office/drawing/2014/main" val="20005"/>
                    </a:ext>
                  </a:extLst>
                </a:gridCol>
                <a:gridCol w="727509">
                  <a:extLst>
                    <a:ext uri="{9D8B030D-6E8A-4147-A177-3AD203B41FA5}">
                      <a16:colId xmlns:a16="http://schemas.microsoft.com/office/drawing/2014/main" val="20006"/>
                    </a:ext>
                  </a:extLst>
                </a:gridCol>
                <a:gridCol w="727509">
                  <a:extLst>
                    <a:ext uri="{9D8B030D-6E8A-4147-A177-3AD203B41FA5}">
                      <a16:colId xmlns:a16="http://schemas.microsoft.com/office/drawing/2014/main" val="20007"/>
                    </a:ext>
                  </a:extLst>
                </a:gridCol>
                <a:gridCol w="540812">
                  <a:extLst>
                    <a:ext uri="{9D8B030D-6E8A-4147-A177-3AD203B41FA5}">
                      <a16:colId xmlns:a16="http://schemas.microsoft.com/office/drawing/2014/main" val="20008"/>
                    </a:ext>
                  </a:extLst>
                </a:gridCol>
              </a:tblGrid>
              <a:tr h="304800">
                <a:tc>
                  <a:txBody>
                    <a:bodyPr/>
                    <a:lstStyle/>
                    <a:p>
                      <a:pPr algn="ctr"/>
                      <a:endParaRPr lang="en-US" sz="1400" dirty="0"/>
                    </a:p>
                  </a:txBody>
                  <a:tcPr/>
                </a:tc>
                <a:tc>
                  <a:txBody>
                    <a:bodyPr/>
                    <a:lstStyle/>
                    <a:p>
                      <a:pPr algn="ctr"/>
                      <a:r>
                        <a:rPr lang="en-US" sz="1600" i="1" dirty="0"/>
                        <a:t>B</a:t>
                      </a:r>
                      <a:r>
                        <a:rPr lang="en-US" sz="1600" dirty="0"/>
                        <a:t>[1]</a:t>
                      </a:r>
                    </a:p>
                  </a:txBody>
                  <a:tcPr/>
                </a:tc>
                <a:tc>
                  <a:txBody>
                    <a:bodyPr/>
                    <a:lstStyle/>
                    <a:p>
                      <a:pPr algn="ctr"/>
                      <a:r>
                        <a:rPr lang="en-US" sz="1600" i="1" dirty="0"/>
                        <a:t>B</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[6]</a:t>
                      </a:r>
                    </a:p>
                  </a:txBody>
                  <a:tcPr/>
                </a:tc>
                <a:tc>
                  <a:txBody>
                    <a:bodyPr/>
                    <a:lstStyle/>
                    <a:p>
                      <a:pPr algn="ctr"/>
                      <a:r>
                        <a:rPr lang="en-US" sz="1600" i="1" dirty="0"/>
                        <a:t>B</a:t>
                      </a:r>
                      <a:r>
                        <a:rPr lang="en-US" sz="1600" dirty="0"/>
                        <a:t>[7]</a:t>
                      </a:r>
                    </a:p>
                  </a:txBody>
                  <a:tcPr/>
                </a:tc>
                <a:tc>
                  <a:txBody>
                    <a:bodyPr/>
                    <a:lstStyle/>
                    <a:p>
                      <a:pPr algn="ctr"/>
                      <a:r>
                        <a:rPr lang="en-US" sz="1600" i="1" dirty="0"/>
                        <a:t>B</a:t>
                      </a:r>
                      <a:r>
                        <a:rPr lang="en-US" sz="1600" dirty="0"/>
                        <a:t>[8]</a:t>
                      </a:r>
                    </a:p>
                  </a:txBody>
                  <a:tcPr/>
                </a:tc>
                <a:extLst>
                  <a:ext uri="{0D108BD9-81ED-4DB2-BD59-A6C34878D82A}">
                    <a16:rowId xmlns:a16="http://schemas.microsoft.com/office/drawing/2014/main" val="10000"/>
                  </a:ext>
                </a:extLst>
              </a:tr>
              <a:tr h="152400">
                <a:tc>
                  <a:txBody>
                    <a:bodyPr/>
                    <a:lstStyle/>
                    <a:p>
                      <a:pPr algn="ctr"/>
                      <a:r>
                        <a:rPr lang="en-US" sz="1400" dirty="0"/>
                        <a:t>第</a:t>
                      </a:r>
                      <a:r>
                        <a:rPr lang="en-US" sz="1400" dirty="0">
                          <a:highlight>
                            <a:srgbClr val="FFFF00"/>
                          </a:highlight>
                        </a:rPr>
                        <a:t>6</a:t>
                      </a:r>
                      <a:r>
                        <a:rPr lang="en-US" sz="1400" dirty="0"/>
                        <a:t>步</a:t>
                      </a:r>
                    </a:p>
                  </a:txBody>
                  <a:tcPr/>
                </a:tc>
                <a:tc>
                  <a:txBody>
                    <a:bodyPr/>
                    <a:lstStyle/>
                    <a:p>
                      <a:pPr algn="ctr"/>
                      <a:r>
                        <a:rPr lang="en-US" sz="1600" dirty="0"/>
                        <a:t>0</a:t>
                      </a:r>
                    </a:p>
                  </a:txBody>
                  <a:tcPr/>
                </a:tc>
                <a:tc>
                  <a:txBody>
                    <a:bodyPr/>
                    <a:lstStyle/>
                    <a:p>
                      <a:pPr algn="ctr"/>
                      <a:r>
                        <a:rPr lang="en-US" sz="1600" b="0" dirty="0">
                          <a:solidFill>
                            <a:schemeClr val="tx1"/>
                          </a:solidFill>
                        </a:rPr>
                        <a:t>2</a:t>
                      </a:r>
                    </a:p>
                  </a:txBody>
                  <a:tcPr/>
                </a:tc>
                <a:tc>
                  <a:txBody>
                    <a:bodyPr/>
                    <a:lstStyle/>
                    <a:p>
                      <a:pPr algn="ctr"/>
                      <a:r>
                        <a:rPr lang="en-US" sz="1600" dirty="0"/>
                        <a:t>2</a:t>
                      </a:r>
                    </a:p>
                  </a:txBody>
                  <a:tcPr/>
                </a:tc>
                <a:tc>
                  <a:txBody>
                    <a:bodyPr/>
                    <a:lstStyle/>
                    <a:p>
                      <a:pPr algn="ctr"/>
                      <a:r>
                        <a:rPr lang="en-US" sz="1600" b="1" dirty="0">
                          <a:solidFill>
                            <a:srgbClr val="FF0000"/>
                          </a:solidFill>
                        </a:rPr>
                        <a:t>3</a:t>
                      </a:r>
                    </a:p>
                  </a:txBody>
                  <a:tcPr/>
                </a:tc>
                <a:tc>
                  <a:txBody>
                    <a:bodyPr/>
                    <a:lstStyle/>
                    <a:p>
                      <a:pPr algn="ctr"/>
                      <a:r>
                        <a:rPr lang="en-US" sz="1600" dirty="0"/>
                        <a:t>3</a:t>
                      </a:r>
                    </a:p>
                  </a:txBody>
                  <a:tcPr/>
                </a:tc>
                <a:tc>
                  <a:txBody>
                    <a:bodyPr/>
                    <a:lstStyle/>
                    <a:p>
                      <a:pPr algn="ctr"/>
                      <a:endParaRPr lang="en-US" sz="1600" dirty="0"/>
                    </a:p>
                  </a:txBody>
                  <a:tcPr/>
                </a:tc>
                <a:tc>
                  <a:txBody>
                    <a:bodyPr/>
                    <a:lstStyle/>
                    <a:p>
                      <a:pPr algn="ctr"/>
                      <a:r>
                        <a:rPr lang="en-US" sz="1600" dirty="0"/>
                        <a:t>4</a:t>
                      </a:r>
                    </a:p>
                  </a:txBody>
                  <a:tcPr/>
                </a:tc>
                <a:tc>
                  <a:txBody>
                    <a:bodyPr/>
                    <a:lstStyle/>
                    <a:p>
                      <a:pPr algn="ctr"/>
                      <a:endParaRPr lang="en-US" sz="1600"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82153524"/>
              </p:ext>
            </p:extLst>
          </p:nvPr>
        </p:nvGraphicFramePr>
        <p:xfrm>
          <a:off x="1143000" y="2831778"/>
          <a:ext cx="6360884" cy="670560"/>
        </p:xfrm>
        <a:graphic>
          <a:graphicData uri="http://schemas.openxmlformats.org/drawingml/2006/table">
            <a:tbl>
              <a:tblPr firstRow="1" bandRow="1"/>
              <a:tblGrid>
                <a:gridCol w="920200">
                  <a:extLst>
                    <a:ext uri="{9D8B030D-6E8A-4147-A177-3AD203B41FA5}">
                      <a16:colId xmlns:a16="http://schemas.microsoft.com/office/drawing/2014/main" val="20000"/>
                    </a:ext>
                  </a:extLst>
                </a:gridCol>
                <a:gridCol w="920200">
                  <a:extLst>
                    <a:ext uri="{9D8B030D-6E8A-4147-A177-3AD203B41FA5}">
                      <a16:colId xmlns:a16="http://schemas.microsoft.com/office/drawing/2014/main" val="20001"/>
                    </a:ext>
                  </a:extLst>
                </a:gridCol>
                <a:gridCol w="920200">
                  <a:extLst>
                    <a:ext uri="{9D8B030D-6E8A-4147-A177-3AD203B41FA5}">
                      <a16:colId xmlns:a16="http://schemas.microsoft.com/office/drawing/2014/main" val="20002"/>
                    </a:ext>
                  </a:extLst>
                </a:gridCol>
                <a:gridCol w="920200">
                  <a:extLst>
                    <a:ext uri="{9D8B030D-6E8A-4147-A177-3AD203B41FA5}">
                      <a16:colId xmlns:a16="http://schemas.microsoft.com/office/drawing/2014/main" val="20003"/>
                    </a:ext>
                  </a:extLst>
                </a:gridCol>
                <a:gridCol w="920200">
                  <a:extLst>
                    <a:ext uri="{9D8B030D-6E8A-4147-A177-3AD203B41FA5}">
                      <a16:colId xmlns:a16="http://schemas.microsoft.com/office/drawing/2014/main" val="20004"/>
                    </a:ext>
                  </a:extLst>
                </a:gridCol>
                <a:gridCol w="920200">
                  <a:extLst>
                    <a:ext uri="{9D8B030D-6E8A-4147-A177-3AD203B41FA5}">
                      <a16:colId xmlns:a16="http://schemas.microsoft.com/office/drawing/2014/main" val="20005"/>
                    </a:ext>
                  </a:extLst>
                </a:gridCol>
                <a:gridCol w="839684">
                  <a:extLst>
                    <a:ext uri="{9D8B030D-6E8A-4147-A177-3AD203B41FA5}">
                      <a16:colId xmlns:a16="http://schemas.microsoft.com/office/drawing/2014/main" val="20006"/>
                    </a:ext>
                  </a:extLst>
                </a:gridCol>
              </a:tblGrid>
              <a:tr h="152400">
                <a:tc>
                  <a:txBody>
                    <a:bodyPr/>
                    <a:lstStyle/>
                    <a:p>
                      <a:pPr algn="ctr"/>
                      <a:endParaRPr lang="en-US" sz="1400" i="0" dirty="0"/>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152400">
                <a:tc>
                  <a:txBody>
                    <a:bodyPr/>
                    <a:lstStyle/>
                    <a:p>
                      <a:pPr algn="ctr"/>
                      <a:r>
                        <a:rPr lang="en-US" sz="1400" dirty="0" err="1"/>
                        <a:t>更新后</a:t>
                      </a:r>
                      <a:endParaRPr lang="en-US" sz="1400" dirty="0"/>
                    </a:p>
                  </a:txBody>
                  <a:tcPr/>
                </a:tc>
                <a:tc>
                  <a:txBody>
                    <a:bodyPr/>
                    <a:lstStyle/>
                    <a:p>
                      <a:pPr algn="ctr"/>
                      <a:r>
                        <a:rPr lang="en-US" sz="1600" b="0" dirty="0">
                          <a:solidFill>
                            <a:schemeClr val="tx1"/>
                          </a:solidFill>
                        </a:rPr>
                        <a:t>0</a:t>
                      </a:r>
                    </a:p>
                  </a:txBody>
                  <a:tcPr/>
                </a:tc>
                <a:tc>
                  <a:txBody>
                    <a:bodyPr/>
                    <a:lstStyle/>
                    <a:p>
                      <a:pPr algn="ctr"/>
                      <a:r>
                        <a:rPr lang="en-US" sz="1600" dirty="0"/>
                        <a:t>1</a:t>
                      </a:r>
                    </a:p>
                  </a:txBody>
                  <a:tcPr/>
                </a:tc>
                <a:tc>
                  <a:txBody>
                    <a:bodyPr/>
                    <a:lstStyle/>
                    <a:p>
                      <a:pPr algn="ctr"/>
                      <a:r>
                        <a:rPr lang="en-US" sz="1600" b="0" dirty="0">
                          <a:solidFill>
                            <a:schemeClr val="tx1"/>
                          </a:solidFill>
                        </a:rPr>
                        <a:t>1</a:t>
                      </a:r>
                    </a:p>
                  </a:txBody>
                  <a:tcPr/>
                </a:tc>
                <a:tc>
                  <a:txBody>
                    <a:bodyPr/>
                    <a:lstStyle/>
                    <a:p>
                      <a:pPr algn="ctr"/>
                      <a:r>
                        <a:rPr lang="en-US" sz="1600" b="1" dirty="0">
                          <a:solidFill>
                            <a:srgbClr val="FF0000"/>
                          </a:solidFill>
                        </a:rPr>
                        <a:t>3</a:t>
                      </a:r>
                    </a:p>
                  </a:txBody>
                  <a:tcPr/>
                </a:tc>
                <a:tc>
                  <a:txBody>
                    <a:bodyPr/>
                    <a:lstStyle/>
                    <a:p>
                      <a:pPr algn="ctr"/>
                      <a:r>
                        <a:rPr lang="en-US" sz="1600" b="0" dirty="0">
                          <a:solidFill>
                            <a:schemeClr val="tx1"/>
                          </a:solidFill>
                        </a:rPr>
                        <a:t>6</a:t>
                      </a:r>
                    </a:p>
                  </a:txBody>
                  <a:tcPr/>
                </a:tc>
                <a:tc>
                  <a:txBody>
                    <a:bodyPr/>
                    <a:lstStyle/>
                    <a:p>
                      <a:pPr algn="ctr"/>
                      <a:r>
                        <a:rPr lang="en-US" sz="1600" dirty="0"/>
                        <a:t>8</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79839914"/>
              </p:ext>
            </p:extLst>
          </p:nvPr>
        </p:nvGraphicFramePr>
        <p:xfrm>
          <a:off x="1143000" y="3657600"/>
          <a:ext cx="6360884" cy="670560"/>
        </p:xfrm>
        <a:graphic>
          <a:graphicData uri="http://schemas.openxmlformats.org/drawingml/2006/table">
            <a:tbl>
              <a:tblPr firstRow="1" bandRow="1"/>
              <a:tblGrid>
                <a:gridCol w="727509">
                  <a:extLst>
                    <a:ext uri="{9D8B030D-6E8A-4147-A177-3AD203B41FA5}">
                      <a16:colId xmlns:a16="http://schemas.microsoft.com/office/drawing/2014/main" val="20000"/>
                    </a:ext>
                  </a:extLst>
                </a:gridCol>
                <a:gridCol w="727509">
                  <a:extLst>
                    <a:ext uri="{9D8B030D-6E8A-4147-A177-3AD203B41FA5}">
                      <a16:colId xmlns:a16="http://schemas.microsoft.com/office/drawing/2014/main" val="20001"/>
                    </a:ext>
                  </a:extLst>
                </a:gridCol>
                <a:gridCol w="727509">
                  <a:extLst>
                    <a:ext uri="{9D8B030D-6E8A-4147-A177-3AD203B41FA5}">
                      <a16:colId xmlns:a16="http://schemas.microsoft.com/office/drawing/2014/main" val="20002"/>
                    </a:ext>
                  </a:extLst>
                </a:gridCol>
                <a:gridCol w="727509">
                  <a:extLst>
                    <a:ext uri="{9D8B030D-6E8A-4147-A177-3AD203B41FA5}">
                      <a16:colId xmlns:a16="http://schemas.microsoft.com/office/drawing/2014/main" val="20003"/>
                    </a:ext>
                  </a:extLst>
                </a:gridCol>
                <a:gridCol w="727509">
                  <a:extLst>
                    <a:ext uri="{9D8B030D-6E8A-4147-A177-3AD203B41FA5}">
                      <a16:colId xmlns:a16="http://schemas.microsoft.com/office/drawing/2014/main" val="20004"/>
                    </a:ext>
                  </a:extLst>
                </a:gridCol>
                <a:gridCol w="727509">
                  <a:extLst>
                    <a:ext uri="{9D8B030D-6E8A-4147-A177-3AD203B41FA5}">
                      <a16:colId xmlns:a16="http://schemas.microsoft.com/office/drawing/2014/main" val="20005"/>
                    </a:ext>
                  </a:extLst>
                </a:gridCol>
                <a:gridCol w="727509">
                  <a:extLst>
                    <a:ext uri="{9D8B030D-6E8A-4147-A177-3AD203B41FA5}">
                      <a16:colId xmlns:a16="http://schemas.microsoft.com/office/drawing/2014/main" val="20006"/>
                    </a:ext>
                  </a:extLst>
                </a:gridCol>
                <a:gridCol w="727509">
                  <a:extLst>
                    <a:ext uri="{9D8B030D-6E8A-4147-A177-3AD203B41FA5}">
                      <a16:colId xmlns:a16="http://schemas.microsoft.com/office/drawing/2014/main" val="20007"/>
                    </a:ext>
                  </a:extLst>
                </a:gridCol>
                <a:gridCol w="540812">
                  <a:extLst>
                    <a:ext uri="{9D8B030D-6E8A-4147-A177-3AD203B41FA5}">
                      <a16:colId xmlns:a16="http://schemas.microsoft.com/office/drawing/2014/main" val="20008"/>
                    </a:ext>
                  </a:extLst>
                </a:gridCol>
              </a:tblGrid>
              <a:tr h="304800">
                <a:tc>
                  <a:txBody>
                    <a:bodyPr/>
                    <a:lstStyle/>
                    <a:p>
                      <a:pPr algn="ctr"/>
                      <a:endParaRPr lang="en-US" sz="1400" dirty="0"/>
                    </a:p>
                  </a:txBody>
                  <a:tcPr/>
                </a:tc>
                <a:tc>
                  <a:txBody>
                    <a:bodyPr/>
                    <a:lstStyle/>
                    <a:p>
                      <a:pPr algn="ctr"/>
                      <a:r>
                        <a:rPr lang="en-US" sz="1600" i="1" dirty="0"/>
                        <a:t>B</a:t>
                      </a:r>
                      <a:r>
                        <a:rPr lang="en-US" sz="1600" dirty="0"/>
                        <a:t>[1]</a:t>
                      </a:r>
                    </a:p>
                  </a:txBody>
                  <a:tcPr/>
                </a:tc>
                <a:tc>
                  <a:txBody>
                    <a:bodyPr/>
                    <a:lstStyle/>
                    <a:p>
                      <a:pPr algn="ctr"/>
                      <a:r>
                        <a:rPr lang="en-US" sz="1600" i="1" dirty="0"/>
                        <a:t>B</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[6]</a:t>
                      </a:r>
                    </a:p>
                  </a:txBody>
                  <a:tcPr/>
                </a:tc>
                <a:tc>
                  <a:txBody>
                    <a:bodyPr/>
                    <a:lstStyle/>
                    <a:p>
                      <a:pPr algn="ctr"/>
                      <a:r>
                        <a:rPr lang="en-US" sz="1600" i="1" dirty="0"/>
                        <a:t>B</a:t>
                      </a:r>
                      <a:r>
                        <a:rPr lang="en-US" sz="1600" dirty="0"/>
                        <a:t>[7]</a:t>
                      </a:r>
                    </a:p>
                  </a:txBody>
                  <a:tcPr/>
                </a:tc>
                <a:tc>
                  <a:txBody>
                    <a:bodyPr/>
                    <a:lstStyle/>
                    <a:p>
                      <a:pPr algn="ctr"/>
                      <a:r>
                        <a:rPr lang="en-US" sz="1600" i="1" dirty="0"/>
                        <a:t>B</a:t>
                      </a:r>
                      <a:r>
                        <a:rPr lang="en-US" sz="1600" dirty="0"/>
                        <a:t>[8]</a:t>
                      </a:r>
                    </a:p>
                  </a:txBody>
                  <a:tcPr/>
                </a:tc>
                <a:extLst>
                  <a:ext uri="{0D108BD9-81ED-4DB2-BD59-A6C34878D82A}">
                    <a16:rowId xmlns:a16="http://schemas.microsoft.com/office/drawing/2014/main" val="10000"/>
                  </a:ext>
                </a:extLst>
              </a:tr>
              <a:tr h="152400">
                <a:tc>
                  <a:txBody>
                    <a:bodyPr/>
                    <a:lstStyle/>
                    <a:p>
                      <a:pPr algn="ctr"/>
                      <a:r>
                        <a:rPr lang="en-US" sz="1400" dirty="0"/>
                        <a:t>第</a:t>
                      </a:r>
                      <a:r>
                        <a:rPr lang="en-US" sz="1400" dirty="0">
                          <a:highlight>
                            <a:srgbClr val="FFFF00"/>
                          </a:highlight>
                        </a:rPr>
                        <a:t>7</a:t>
                      </a:r>
                      <a:r>
                        <a:rPr lang="en-US" sz="1400" dirty="0"/>
                        <a:t>步</a:t>
                      </a:r>
                    </a:p>
                  </a:txBody>
                  <a:tcPr/>
                </a:tc>
                <a:tc>
                  <a:txBody>
                    <a:bodyPr/>
                    <a:lstStyle/>
                    <a:p>
                      <a:pPr algn="ctr"/>
                      <a:r>
                        <a:rPr lang="en-US" sz="1600" dirty="0"/>
                        <a:t>0</a:t>
                      </a:r>
                    </a:p>
                  </a:txBody>
                  <a:tcPr/>
                </a:tc>
                <a:tc>
                  <a:txBody>
                    <a:bodyPr/>
                    <a:lstStyle/>
                    <a:p>
                      <a:pPr algn="ctr"/>
                      <a:r>
                        <a:rPr lang="en-US" sz="1600" b="0" dirty="0">
                          <a:solidFill>
                            <a:schemeClr val="tx1"/>
                          </a:solidFill>
                        </a:rPr>
                        <a:t>2</a:t>
                      </a:r>
                    </a:p>
                  </a:txBody>
                  <a:tcPr/>
                </a:tc>
                <a:tc>
                  <a:txBody>
                    <a:bodyPr/>
                    <a:lstStyle/>
                    <a:p>
                      <a:pPr algn="ctr"/>
                      <a:r>
                        <a:rPr lang="en-US" sz="1600" dirty="0"/>
                        <a:t>2</a:t>
                      </a:r>
                    </a:p>
                  </a:txBody>
                  <a:tcPr/>
                </a:tc>
                <a:tc>
                  <a:txBody>
                    <a:bodyPr/>
                    <a:lstStyle/>
                    <a:p>
                      <a:pPr algn="ctr"/>
                      <a:r>
                        <a:rPr lang="en-US" sz="1600" dirty="0">
                          <a:solidFill>
                            <a:schemeClr val="tx1"/>
                          </a:solidFill>
                        </a:rPr>
                        <a:t>3</a:t>
                      </a:r>
                    </a:p>
                  </a:txBody>
                  <a:tcPr/>
                </a:tc>
                <a:tc>
                  <a:txBody>
                    <a:bodyPr/>
                    <a:lstStyle/>
                    <a:p>
                      <a:pPr algn="ctr"/>
                      <a:r>
                        <a:rPr lang="en-US" sz="1600" dirty="0"/>
                        <a:t>3</a:t>
                      </a:r>
                    </a:p>
                  </a:txBody>
                  <a:tcPr/>
                </a:tc>
                <a:tc>
                  <a:txBody>
                    <a:bodyPr/>
                    <a:lstStyle/>
                    <a:p>
                      <a:pPr algn="ctr"/>
                      <a:endParaRPr lang="en-US" sz="1600" dirty="0"/>
                    </a:p>
                  </a:txBody>
                  <a:tcPr/>
                </a:tc>
                <a:tc>
                  <a:txBody>
                    <a:bodyPr/>
                    <a:lstStyle/>
                    <a:p>
                      <a:pPr algn="ctr"/>
                      <a:r>
                        <a:rPr lang="en-US" sz="1600" dirty="0"/>
                        <a:t>4</a:t>
                      </a:r>
                    </a:p>
                  </a:txBody>
                  <a:tcPr/>
                </a:tc>
                <a:tc>
                  <a:txBody>
                    <a:bodyPr/>
                    <a:lstStyle/>
                    <a:p>
                      <a:pPr algn="ctr"/>
                      <a:r>
                        <a:rPr lang="en-US" sz="1600" b="1" dirty="0">
                          <a:solidFill>
                            <a:srgbClr val="FF0000"/>
                          </a:solidFill>
                        </a:rPr>
                        <a:t>5</a:t>
                      </a:r>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20926278"/>
              </p:ext>
            </p:extLst>
          </p:nvPr>
        </p:nvGraphicFramePr>
        <p:xfrm>
          <a:off x="1143000" y="4355778"/>
          <a:ext cx="6360884" cy="670560"/>
        </p:xfrm>
        <a:graphic>
          <a:graphicData uri="http://schemas.openxmlformats.org/drawingml/2006/table">
            <a:tbl>
              <a:tblPr firstRow="1" bandRow="1"/>
              <a:tblGrid>
                <a:gridCol w="920200">
                  <a:extLst>
                    <a:ext uri="{9D8B030D-6E8A-4147-A177-3AD203B41FA5}">
                      <a16:colId xmlns:a16="http://schemas.microsoft.com/office/drawing/2014/main" val="20000"/>
                    </a:ext>
                  </a:extLst>
                </a:gridCol>
                <a:gridCol w="920200">
                  <a:extLst>
                    <a:ext uri="{9D8B030D-6E8A-4147-A177-3AD203B41FA5}">
                      <a16:colId xmlns:a16="http://schemas.microsoft.com/office/drawing/2014/main" val="20001"/>
                    </a:ext>
                  </a:extLst>
                </a:gridCol>
                <a:gridCol w="920200">
                  <a:extLst>
                    <a:ext uri="{9D8B030D-6E8A-4147-A177-3AD203B41FA5}">
                      <a16:colId xmlns:a16="http://schemas.microsoft.com/office/drawing/2014/main" val="20002"/>
                    </a:ext>
                  </a:extLst>
                </a:gridCol>
                <a:gridCol w="920200">
                  <a:extLst>
                    <a:ext uri="{9D8B030D-6E8A-4147-A177-3AD203B41FA5}">
                      <a16:colId xmlns:a16="http://schemas.microsoft.com/office/drawing/2014/main" val="20003"/>
                    </a:ext>
                  </a:extLst>
                </a:gridCol>
                <a:gridCol w="920200">
                  <a:extLst>
                    <a:ext uri="{9D8B030D-6E8A-4147-A177-3AD203B41FA5}">
                      <a16:colId xmlns:a16="http://schemas.microsoft.com/office/drawing/2014/main" val="20004"/>
                    </a:ext>
                  </a:extLst>
                </a:gridCol>
                <a:gridCol w="920200">
                  <a:extLst>
                    <a:ext uri="{9D8B030D-6E8A-4147-A177-3AD203B41FA5}">
                      <a16:colId xmlns:a16="http://schemas.microsoft.com/office/drawing/2014/main" val="20005"/>
                    </a:ext>
                  </a:extLst>
                </a:gridCol>
                <a:gridCol w="839684">
                  <a:extLst>
                    <a:ext uri="{9D8B030D-6E8A-4147-A177-3AD203B41FA5}">
                      <a16:colId xmlns:a16="http://schemas.microsoft.com/office/drawing/2014/main" val="20006"/>
                    </a:ext>
                  </a:extLst>
                </a:gridCol>
              </a:tblGrid>
              <a:tr h="152400">
                <a:tc>
                  <a:txBody>
                    <a:bodyPr/>
                    <a:lstStyle/>
                    <a:p>
                      <a:pPr algn="ctr"/>
                      <a:endParaRPr lang="en-US" sz="1400" i="0" dirty="0"/>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152400">
                <a:tc>
                  <a:txBody>
                    <a:bodyPr/>
                    <a:lstStyle/>
                    <a:p>
                      <a:pPr algn="ctr"/>
                      <a:r>
                        <a:rPr lang="en-US" sz="1400" dirty="0" err="1"/>
                        <a:t>更新后</a:t>
                      </a:r>
                      <a:endParaRPr lang="en-US" sz="1400" dirty="0"/>
                    </a:p>
                  </a:txBody>
                  <a:tcPr/>
                </a:tc>
                <a:tc>
                  <a:txBody>
                    <a:bodyPr/>
                    <a:lstStyle/>
                    <a:p>
                      <a:pPr algn="ctr"/>
                      <a:r>
                        <a:rPr lang="en-US" sz="1600" b="0" dirty="0">
                          <a:solidFill>
                            <a:schemeClr val="tx1"/>
                          </a:solidFill>
                        </a:rPr>
                        <a:t>0</a:t>
                      </a:r>
                    </a:p>
                  </a:txBody>
                  <a:tcPr/>
                </a:tc>
                <a:tc>
                  <a:txBody>
                    <a:bodyPr/>
                    <a:lstStyle/>
                    <a:p>
                      <a:pPr algn="ctr"/>
                      <a:r>
                        <a:rPr lang="en-US" sz="1600" dirty="0"/>
                        <a:t>1</a:t>
                      </a:r>
                    </a:p>
                  </a:txBody>
                  <a:tcPr/>
                </a:tc>
                <a:tc>
                  <a:txBody>
                    <a:bodyPr/>
                    <a:lstStyle/>
                    <a:p>
                      <a:pPr algn="ctr"/>
                      <a:r>
                        <a:rPr lang="en-US" sz="1600" b="0" dirty="0">
                          <a:solidFill>
                            <a:schemeClr val="tx1"/>
                          </a:solidFill>
                        </a:rPr>
                        <a:t>1</a:t>
                      </a:r>
                    </a:p>
                  </a:txBody>
                  <a:tcPr/>
                </a:tc>
                <a:tc>
                  <a:txBody>
                    <a:bodyPr/>
                    <a:lstStyle/>
                    <a:p>
                      <a:pPr algn="ctr"/>
                      <a:r>
                        <a:rPr lang="en-US" sz="1600" b="0" dirty="0">
                          <a:solidFill>
                            <a:schemeClr val="tx1"/>
                          </a:solidFill>
                        </a:rPr>
                        <a:t>3</a:t>
                      </a:r>
                    </a:p>
                  </a:txBody>
                  <a:tcPr/>
                </a:tc>
                <a:tc>
                  <a:txBody>
                    <a:bodyPr/>
                    <a:lstStyle/>
                    <a:p>
                      <a:pPr algn="ctr"/>
                      <a:r>
                        <a:rPr lang="en-US" sz="1600" b="0" dirty="0">
                          <a:solidFill>
                            <a:schemeClr val="tx1"/>
                          </a:solidFill>
                        </a:rPr>
                        <a:t>6</a:t>
                      </a:r>
                    </a:p>
                  </a:txBody>
                  <a:tcPr/>
                </a:tc>
                <a:tc>
                  <a:txBody>
                    <a:bodyPr/>
                    <a:lstStyle/>
                    <a:p>
                      <a:pPr algn="ctr"/>
                      <a:r>
                        <a:rPr lang="en-US" sz="1600" b="1" dirty="0">
                          <a:solidFill>
                            <a:srgbClr val="FF0000"/>
                          </a:solidFill>
                        </a:rPr>
                        <a:t>7</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3113169"/>
              </p:ext>
            </p:extLst>
          </p:nvPr>
        </p:nvGraphicFramePr>
        <p:xfrm>
          <a:off x="1143000" y="5174776"/>
          <a:ext cx="6360884" cy="670560"/>
        </p:xfrm>
        <a:graphic>
          <a:graphicData uri="http://schemas.openxmlformats.org/drawingml/2006/table">
            <a:tbl>
              <a:tblPr firstRow="1" bandRow="1"/>
              <a:tblGrid>
                <a:gridCol w="727509">
                  <a:extLst>
                    <a:ext uri="{9D8B030D-6E8A-4147-A177-3AD203B41FA5}">
                      <a16:colId xmlns:a16="http://schemas.microsoft.com/office/drawing/2014/main" val="20000"/>
                    </a:ext>
                  </a:extLst>
                </a:gridCol>
                <a:gridCol w="727509">
                  <a:extLst>
                    <a:ext uri="{9D8B030D-6E8A-4147-A177-3AD203B41FA5}">
                      <a16:colId xmlns:a16="http://schemas.microsoft.com/office/drawing/2014/main" val="20001"/>
                    </a:ext>
                  </a:extLst>
                </a:gridCol>
                <a:gridCol w="727509">
                  <a:extLst>
                    <a:ext uri="{9D8B030D-6E8A-4147-A177-3AD203B41FA5}">
                      <a16:colId xmlns:a16="http://schemas.microsoft.com/office/drawing/2014/main" val="20002"/>
                    </a:ext>
                  </a:extLst>
                </a:gridCol>
                <a:gridCol w="727509">
                  <a:extLst>
                    <a:ext uri="{9D8B030D-6E8A-4147-A177-3AD203B41FA5}">
                      <a16:colId xmlns:a16="http://schemas.microsoft.com/office/drawing/2014/main" val="20003"/>
                    </a:ext>
                  </a:extLst>
                </a:gridCol>
                <a:gridCol w="727509">
                  <a:extLst>
                    <a:ext uri="{9D8B030D-6E8A-4147-A177-3AD203B41FA5}">
                      <a16:colId xmlns:a16="http://schemas.microsoft.com/office/drawing/2014/main" val="20004"/>
                    </a:ext>
                  </a:extLst>
                </a:gridCol>
                <a:gridCol w="727509">
                  <a:extLst>
                    <a:ext uri="{9D8B030D-6E8A-4147-A177-3AD203B41FA5}">
                      <a16:colId xmlns:a16="http://schemas.microsoft.com/office/drawing/2014/main" val="20005"/>
                    </a:ext>
                  </a:extLst>
                </a:gridCol>
                <a:gridCol w="727509">
                  <a:extLst>
                    <a:ext uri="{9D8B030D-6E8A-4147-A177-3AD203B41FA5}">
                      <a16:colId xmlns:a16="http://schemas.microsoft.com/office/drawing/2014/main" val="20006"/>
                    </a:ext>
                  </a:extLst>
                </a:gridCol>
                <a:gridCol w="727509">
                  <a:extLst>
                    <a:ext uri="{9D8B030D-6E8A-4147-A177-3AD203B41FA5}">
                      <a16:colId xmlns:a16="http://schemas.microsoft.com/office/drawing/2014/main" val="20007"/>
                    </a:ext>
                  </a:extLst>
                </a:gridCol>
                <a:gridCol w="540812">
                  <a:extLst>
                    <a:ext uri="{9D8B030D-6E8A-4147-A177-3AD203B41FA5}">
                      <a16:colId xmlns:a16="http://schemas.microsoft.com/office/drawing/2014/main" val="20008"/>
                    </a:ext>
                  </a:extLst>
                </a:gridCol>
              </a:tblGrid>
              <a:tr h="304800">
                <a:tc>
                  <a:txBody>
                    <a:bodyPr/>
                    <a:lstStyle/>
                    <a:p>
                      <a:pPr algn="ctr"/>
                      <a:endParaRPr lang="en-US" sz="1400" dirty="0"/>
                    </a:p>
                  </a:txBody>
                  <a:tcPr/>
                </a:tc>
                <a:tc>
                  <a:txBody>
                    <a:bodyPr/>
                    <a:lstStyle/>
                    <a:p>
                      <a:pPr algn="ctr"/>
                      <a:r>
                        <a:rPr lang="en-US" sz="1600" i="1" dirty="0"/>
                        <a:t>B</a:t>
                      </a:r>
                      <a:r>
                        <a:rPr lang="en-US" sz="1600" dirty="0"/>
                        <a:t>[1]</a:t>
                      </a:r>
                    </a:p>
                  </a:txBody>
                  <a:tcPr/>
                </a:tc>
                <a:tc>
                  <a:txBody>
                    <a:bodyPr/>
                    <a:lstStyle/>
                    <a:p>
                      <a:pPr algn="ctr"/>
                      <a:r>
                        <a:rPr lang="en-US" sz="1600" i="1" dirty="0"/>
                        <a:t>B</a:t>
                      </a:r>
                      <a:r>
                        <a:rPr lang="en-US" sz="16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i="1" dirty="0"/>
                        <a:t>B</a:t>
                      </a:r>
                      <a:r>
                        <a:rPr lang="en-US" sz="1600" dirty="0"/>
                        <a:t>[6]</a:t>
                      </a:r>
                    </a:p>
                  </a:txBody>
                  <a:tcPr/>
                </a:tc>
                <a:tc>
                  <a:txBody>
                    <a:bodyPr/>
                    <a:lstStyle/>
                    <a:p>
                      <a:pPr algn="ctr"/>
                      <a:r>
                        <a:rPr lang="en-US" sz="1600" i="1" dirty="0"/>
                        <a:t>B</a:t>
                      </a:r>
                      <a:r>
                        <a:rPr lang="en-US" sz="1600" dirty="0"/>
                        <a:t>[7]</a:t>
                      </a:r>
                    </a:p>
                  </a:txBody>
                  <a:tcPr/>
                </a:tc>
                <a:tc>
                  <a:txBody>
                    <a:bodyPr/>
                    <a:lstStyle/>
                    <a:p>
                      <a:pPr algn="ctr"/>
                      <a:r>
                        <a:rPr lang="en-US" sz="1600" i="1" dirty="0"/>
                        <a:t>B</a:t>
                      </a:r>
                      <a:r>
                        <a:rPr lang="en-US" sz="1600" dirty="0"/>
                        <a:t>[8]</a:t>
                      </a:r>
                    </a:p>
                  </a:txBody>
                  <a:tcPr/>
                </a:tc>
                <a:extLst>
                  <a:ext uri="{0D108BD9-81ED-4DB2-BD59-A6C34878D82A}">
                    <a16:rowId xmlns:a16="http://schemas.microsoft.com/office/drawing/2014/main" val="10000"/>
                  </a:ext>
                </a:extLst>
              </a:tr>
              <a:tr h="152400">
                <a:tc>
                  <a:txBody>
                    <a:bodyPr/>
                    <a:lstStyle/>
                    <a:p>
                      <a:pPr algn="ctr"/>
                      <a:r>
                        <a:rPr lang="en-US" sz="1400" dirty="0"/>
                        <a:t>第</a:t>
                      </a:r>
                      <a:r>
                        <a:rPr lang="en-US" sz="1400" dirty="0">
                          <a:highlight>
                            <a:srgbClr val="FFFF00"/>
                          </a:highlight>
                        </a:rPr>
                        <a:t>8</a:t>
                      </a:r>
                      <a:r>
                        <a:rPr lang="en-US" sz="1400" dirty="0"/>
                        <a:t>步</a:t>
                      </a:r>
                    </a:p>
                  </a:txBody>
                  <a:tcPr/>
                </a:tc>
                <a:tc>
                  <a:txBody>
                    <a:bodyPr/>
                    <a:lstStyle/>
                    <a:p>
                      <a:pPr algn="ctr"/>
                      <a:r>
                        <a:rPr lang="en-US" sz="1600" dirty="0"/>
                        <a:t>0</a:t>
                      </a:r>
                    </a:p>
                  </a:txBody>
                  <a:tcPr/>
                </a:tc>
                <a:tc>
                  <a:txBody>
                    <a:bodyPr/>
                    <a:lstStyle/>
                    <a:p>
                      <a:pPr algn="ctr"/>
                      <a:r>
                        <a:rPr lang="en-US" sz="1600" b="0" dirty="0">
                          <a:solidFill>
                            <a:schemeClr val="tx1"/>
                          </a:solidFill>
                        </a:rPr>
                        <a:t>2</a:t>
                      </a:r>
                    </a:p>
                  </a:txBody>
                  <a:tcPr/>
                </a:tc>
                <a:tc>
                  <a:txBody>
                    <a:bodyPr/>
                    <a:lstStyle/>
                    <a:p>
                      <a:pPr algn="ctr"/>
                      <a:r>
                        <a:rPr lang="en-US" sz="1600" dirty="0"/>
                        <a:t>2</a:t>
                      </a:r>
                    </a:p>
                  </a:txBody>
                  <a:tcPr/>
                </a:tc>
                <a:tc>
                  <a:txBody>
                    <a:bodyPr/>
                    <a:lstStyle/>
                    <a:p>
                      <a:pPr algn="ctr"/>
                      <a:r>
                        <a:rPr lang="en-US" sz="1600" dirty="0">
                          <a:solidFill>
                            <a:schemeClr val="tx1"/>
                          </a:solidFill>
                        </a:rPr>
                        <a:t>3</a:t>
                      </a:r>
                    </a:p>
                  </a:txBody>
                  <a:tcPr/>
                </a:tc>
                <a:tc>
                  <a:txBody>
                    <a:bodyPr/>
                    <a:lstStyle/>
                    <a:p>
                      <a:pPr algn="ctr"/>
                      <a:r>
                        <a:rPr lang="en-US" sz="1600" dirty="0"/>
                        <a:t>3</a:t>
                      </a:r>
                    </a:p>
                  </a:txBody>
                  <a:tcPr/>
                </a:tc>
                <a:tc>
                  <a:txBody>
                    <a:bodyPr/>
                    <a:lstStyle/>
                    <a:p>
                      <a:pPr algn="ctr"/>
                      <a:r>
                        <a:rPr lang="en-US" sz="1600" b="1" dirty="0">
                          <a:solidFill>
                            <a:srgbClr val="FF0000"/>
                          </a:solidFill>
                        </a:rPr>
                        <a:t>4</a:t>
                      </a:r>
                    </a:p>
                  </a:txBody>
                  <a:tcPr/>
                </a:tc>
                <a:tc>
                  <a:txBody>
                    <a:bodyPr/>
                    <a:lstStyle/>
                    <a:p>
                      <a:pPr algn="ctr"/>
                      <a:r>
                        <a:rPr lang="en-US" sz="1600" dirty="0"/>
                        <a:t>4</a:t>
                      </a:r>
                    </a:p>
                  </a:txBody>
                  <a:tcPr/>
                </a:tc>
                <a:tc>
                  <a:txBody>
                    <a:bodyPr/>
                    <a:lstStyle/>
                    <a:p>
                      <a:pPr algn="ctr"/>
                      <a:r>
                        <a:rPr lang="en-US" sz="1600" b="0" dirty="0">
                          <a:solidFill>
                            <a:schemeClr val="tx1"/>
                          </a:solidFill>
                        </a:rPr>
                        <a:t>5</a:t>
                      </a:r>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53130075"/>
              </p:ext>
            </p:extLst>
          </p:nvPr>
        </p:nvGraphicFramePr>
        <p:xfrm>
          <a:off x="1143000" y="5879778"/>
          <a:ext cx="6360884" cy="670560"/>
        </p:xfrm>
        <a:graphic>
          <a:graphicData uri="http://schemas.openxmlformats.org/drawingml/2006/table">
            <a:tbl>
              <a:tblPr firstRow="1" bandRow="1"/>
              <a:tblGrid>
                <a:gridCol w="920200">
                  <a:extLst>
                    <a:ext uri="{9D8B030D-6E8A-4147-A177-3AD203B41FA5}">
                      <a16:colId xmlns:a16="http://schemas.microsoft.com/office/drawing/2014/main" val="20000"/>
                    </a:ext>
                  </a:extLst>
                </a:gridCol>
                <a:gridCol w="920200">
                  <a:extLst>
                    <a:ext uri="{9D8B030D-6E8A-4147-A177-3AD203B41FA5}">
                      <a16:colId xmlns:a16="http://schemas.microsoft.com/office/drawing/2014/main" val="20001"/>
                    </a:ext>
                  </a:extLst>
                </a:gridCol>
                <a:gridCol w="920200">
                  <a:extLst>
                    <a:ext uri="{9D8B030D-6E8A-4147-A177-3AD203B41FA5}">
                      <a16:colId xmlns:a16="http://schemas.microsoft.com/office/drawing/2014/main" val="20002"/>
                    </a:ext>
                  </a:extLst>
                </a:gridCol>
                <a:gridCol w="920200">
                  <a:extLst>
                    <a:ext uri="{9D8B030D-6E8A-4147-A177-3AD203B41FA5}">
                      <a16:colId xmlns:a16="http://schemas.microsoft.com/office/drawing/2014/main" val="20003"/>
                    </a:ext>
                  </a:extLst>
                </a:gridCol>
                <a:gridCol w="920200">
                  <a:extLst>
                    <a:ext uri="{9D8B030D-6E8A-4147-A177-3AD203B41FA5}">
                      <a16:colId xmlns:a16="http://schemas.microsoft.com/office/drawing/2014/main" val="20004"/>
                    </a:ext>
                  </a:extLst>
                </a:gridCol>
                <a:gridCol w="920200">
                  <a:extLst>
                    <a:ext uri="{9D8B030D-6E8A-4147-A177-3AD203B41FA5}">
                      <a16:colId xmlns:a16="http://schemas.microsoft.com/office/drawing/2014/main" val="20005"/>
                    </a:ext>
                  </a:extLst>
                </a:gridCol>
                <a:gridCol w="839684">
                  <a:extLst>
                    <a:ext uri="{9D8B030D-6E8A-4147-A177-3AD203B41FA5}">
                      <a16:colId xmlns:a16="http://schemas.microsoft.com/office/drawing/2014/main" val="20006"/>
                    </a:ext>
                  </a:extLst>
                </a:gridCol>
              </a:tblGrid>
              <a:tr h="152400">
                <a:tc>
                  <a:txBody>
                    <a:bodyPr/>
                    <a:lstStyle/>
                    <a:p>
                      <a:pPr algn="ctr"/>
                      <a:endParaRPr lang="en-US" sz="1400" i="0" dirty="0"/>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152400">
                <a:tc>
                  <a:txBody>
                    <a:bodyPr/>
                    <a:lstStyle/>
                    <a:p>
                      <a:pPr algn="ctr"/>
                      <a:r>
                        <a:rPr lang="en-US" sz="1400" dirty="0" err="1"/>
                        <a:t>更新后</a:t>
                      </a:r>
                      <a:endParaRPr lang="en-US" sz="1400" dirty="0"/>
                    </a:p>
                  </a:txBody>
                  <a:tcPr/>
                </a:tc>
                <a:tc>
                  <a:txBody>
                    <a:bodyPr/>
                    <a:lstStyle/>
                    <a:p>
                      <a:pPr algn="ctr"/>
                      <a:r>
                        <a:rPr lang="en-US" sz="1600" b="0" dirty="0">
                          <a:solidFill>
                            <a:schemeClr val="tx1"/>
                          </a:solidFill>
                        </a:rPr>
                        <a:t>0</a:t>
                      </a:r>
                    </a:p>
                  </a:txBody>
                  <a:tcPr/>
                </a:tc>
                <a:tc>
                  <a:txBody>
                    <a:bodyPr/>
                    <a:lstStyle/>
                    <a:p>
                      <a:pPr algn="ctr"/>
                      <a:r>
                        <a:rPr lang="en-US" sz="1600" dirty="0"/>
                        <a:t>1</a:t>
                      </a:r>
                    </a:p>
                  </a:txBody>
                  <a:tcPr/>
                </a:tc>
                <a:tc>
                  <a:txBody>
                    <a:bodyPr/>
                    <a:lstStyle/>
                    <a:p>
                      <a:pPr algn="ctr"/>
                      <a:r>
                        <a:rPr lang="en-US" sz="1600" b="0" dirty="0">
                          <a:solidFill>
                            <a:schemeClr val="tx1"/>
                          </a:solidFill>
                        </a:rPr>
                        <a:t>1</a:t>
                      </a:r>
                    </a:p>
                  </a:txBody>
                  <a:tcPr/>
                </a:tc>
                <a:tc>
                  <a:txBody>
                    <a:bodyPr/>
                    <a:lstStyle/>
                    <a:p>
                      <a:pPr algn="ctr"/>
                      <a:r>
                        <a:rPr lang="en-US" sz="1600" b="0" dirty="0">
                          <a:solidFill>
                            <a:schemeClr val="tx1"/>
                          </a:solidFill>
                        </a:rPr>
                        <a:t>3</a:t>
                      </a:r>
                    </a:p>
                  </a:txBody>
                  <a:tcPr/>
                </a:tc>
                <a:tc>
                  <a:txBody>
                    <a:bodyPr/>
                    <a:lstStyle/>
                    <a:p>
                      <a:pPr algn="ctr"/>
                      <a:r>
                        <a:rPr lang="en-US" sz="1600" b="1" dirty="0">
                          <a:solidFill>
                            <a:srgbClr val="FF0000"/>
                          </a:solidFill>
                        </a:rPr>
                        <a:t>5</a:t>
                      </a:r>
                    </a:p>
                  </a:txBody>
                  <a:tcPr/>
                </a:tc>
                <a:tc>
                  <a:txBody>
                    <a:bodyPr/>
                    <a:lstStyle/>
                    <a:p>
                      <a:pPr algn="ctr"/>
                      <a:r>
                        <a:rPr lang="en-US" sz="1600" b="0" dirty="0">
                          <a:solidFill>
                            <a:schemeClr val="tx1"/>
                          </a:solidFill>
                        </a:rPr>
                        <a:t>7</a:t>
                      </a:r>
                    </a:p>
                  </a:txBody>
                  <a:tcPr/>
                </a:tc>
                <a:extLst>
                  <a:ext uri="{0D108BD9-81ED-4DB2-BD59-A6C34878D82A}">
                    <a16:rowId xmlns:a16="http://schemas.microsoft.com/office/drawing/2014/main" val="10001"/>
                  </a:ext>
                </a:extLst>
              </a:tr>
            </a:tbl>
          </a:graphicData>
        </a:graphic>
      </p:graphicFrame>
      <p:graphicFrame>
        <p:nvGraphicFramePr>
          <p:cNvPr id="13" name="Table 12">
            <a:extLst>
              <a:ext uri="{FF2B5EF4-FFF2-40B4-BE49-F238E27FC236}">
                <a16:creationId xmlns:a16="http://schemas.microsoft.com/office/drawing/2014/main" id="{A9438A87-F356-41B9-98DD-F9066E099B44}"/>
              </a:ext>
            </a:extLst>
          </p:cNvPr>
          <p:cNvGraphicFramePr>
            <a:graphicFrameLocks noGrp="1"/>
          </p:cNvGraphicFramePr>
          <p:nvPr>
            <p:extLst>
              <p:ext uri="{D42A27DB-BD31-4B8C-83A1-F6EECF244321}">
                <p14:modId xmlns:p14="http://schemas.microsoft.com/office/powerpoint/2010/main" val="3393474263"/>
              </p:ext>
            </p:extLst>
          </p:nvPr>
        </p:nvGraphicFramePr>
        <p:xfrm>
          <a:off x="1143000" y="1231578"/>
          <a:ext cx="6324600" cy="670560"/>
        </p:xfrm>
        <a:graphic>
          <a:graphicData uri="http://schemas.openxmlformats.org/drawingml/2006/table">
            <a:tbl>
              <a:tblPr firstRow="1" bandRow="1"/>
              <a:tblGrid>
                <a:gridCol w="914951">
                  <a:extLst>
                    <a:ext uri="{9D8B030D-6E8A-4147-A177-3AD203B41FA5}">
                      <a16:colId xmlns:a16="http://schemas.microsoft.com/office/drawing/2014/main" val="20000"/>
                    </a:ext>
                  </a:extLst>
                </a:gridCol>
                <a:gridCol w="914951">
                  <a:extLst>
                    <a:ext uri="{9D8B030D-6E8A-4147-A177-3AD203B41FA5}">
                      <a16:colId xmlns:a16="http://schemas.microsoft.com/office/drawing/2014/main" val="20001"/>
                    </a:ext>
                  </a:extLst>
                </a:gridCol>
                <a:gridCol w="914951">
                  <a:extLst>
                    <a:ext uri="{9D8B030D-6E8A-4147-A177-3AD203B41FA5}">
                      <a16:colId xmlns:a16="http://schemas.microsoft.com/office/drawing/2014/main" val="20002"/>
                    </a:ext>
                  </a:extLst>
                </a:gridCol>
                <a:gridCol w="914951">
                  <a:extLst>
                    <a:ext uri="{9D8B030D-6E8A-4147-A177-3AD203B41FA5}">
                      <a16:colId xmlns:a16="http://schemas.microsoft.com/office/drawing/2014/main" val="20003"/>
                    </a:ext>
                  </a:extLst>
                </a:gridCol>
                <a:gridCol w="914951">
                  <a:extLst>
                    <a:ext uri="{9D8B030D-6E8A-4147-A177-3AD203B41FA5}">
                      <a16:colId xmlns:a16="http://schemas.microsoft.com/office/drawing/2014/main" val="20004"/>
                    </a:ext>
                  </a:extLst>
                </a:gridCol>
                <a:gridCol w="914951">
                  <a:extLst>
                    <a:ext uri="{9D8B030D-6E8A-4147-A177-3AD203B41FA5}">
                      <a16:colId xmlns:a16="http://schemas.microsoft.com/office/drawing/2014/main" val="20005"/>
                    </a:ext>
                  </a:extLst>
                </a:gridCol>
                <a:gridCol w="834894">
                  <a:extLst>
                    <a:ext uri="{9D8B030D-6E8A-4147-A177-3AD203B41FA5}">
                      <a16:colId xmlns:a16="http://schemas.microsoft.com/office/drawing/2014/main" val="20006"/>
                    </a:ext>
                  </a:extLst>
                </a:gridCol>
              </a:tblGrid>
              <a:tr h="304800">
                <a:tc>
                  <a:txBody>
                    <a:bodyPr/>
                    <a:lstStyle/>
                    <a:p>
                      <a:pPr algn="ctr"/>
                      <a:r>
                        <a:rPr lang="zh-CN" altLang="en-US" sz="1400" kern="1200" dirty="0">
                          <a:solidFill>
                            <a:schemeClr val="tx1"/>
                          </a:solidFill>
                          <a:latin typeface="+mn-lt"/>
                          <a:ea typeface="+mn-ea"/>
                          <a:cs typeface="+mn-cs"/>
                        </a:rPr>
                        <a:t>第</a:t>
                      </a:r>
                      <a:r>
                        <a:rPr lang="en-US" altLang="zh-CN" sz="1400" kern="1200" dirty="0">
                          <a:solidFill>
                            <a:schemeClr val="tx1"/>
                          </a:solidFill>
                          <a:latin typeface="+mn-lt"/>
                          <a:ea typeface="+mn-ea"/>
                          <a:cs typeface="+mn-cs"/>
                        </a:rPr>
                        <a:t>5</a:t>
                      </a:r>
                      <a:r>
                        <a:rPr lang="zh-CN" altLang="en-US" sz="1400" kern="1200" dirty="0">
                          <a:solidFill>
                            <a:schemeClr val="tx1"/>
                          </a:solidFill>
                          <a:latin typeface="+mn-lt"/>
                          <a:ea typeface="+mn-ea"/>
                          <a:cs typeface="+mn-cs"/>
                        </a:rPr>
                        <a:t>步</a:t>
                      </a:r>
                      <a:endParaRPr lang="en-US" sz="1400" kern="1200" dirty="0">
                        <a:solidFill>
                          <a:schemeClr val="tx1"/>
                        </a:solidFill>
                        <a:latin typeface="+mn-lt"/>
                        <a:ea typeface="+mn-ea"/>
                        <a:cs typeface="+mn-cs"/>
                      </a:endParaRPr>
                    </a:p>
                  </a:txBody>
                  <a:tcPr/>
                </a:tc>
                <a:tc>
                  <a:txBody>
                    <a:bodyPr/>
                    <a:lstStyle/>
                    <a:p>
                      <a:pPr algn="ctr"/>
                      <a:r>
                        <a:rPr lang="en-US" sz="1600" i="0" dirty="0"/>
                        <a:t>C[0]</a:t>
                      </a:r>
                    </a:p>
                  </a:txBody>
                  <a:tcPr/>
                </a:tc>
                <a:tc>
                  <a:txBody>
                    <a:bodyPr/>
                    <a:lstStyle/>
                    <a:p>
                      <a:pPr algn="ctr"/>
                      <a:r>
                        <a:rPr lang="en-US" sz="1600" dirty="0"/>
                        <a:t>C[1]</a:t>
                      </a:r>
                    </a:p>
                  </a:txBody>
                  <a:tcPr/>
                </a:tc>
                <a:tc>
                  <a:txBody>
                    <a:bodyPr/>
                    <a:lstStyle/>
                    <a:p>
                      <a:pPr algn="ctr"/>
                      <a:r>
                        <a:rPr lang="en-US" sz="1600" dirty="0"/>
                        <a:t>C[2]</a:t>
                      </a:r>
                    </a:p>
                  </a:txBody>
                  <a:tcPr/>
                </a:tc>
                <a:tc>
                  <a:txBody>
                    <a:bodyPr/>
                    <a:lstStyle/>
                    <a:p>
                      <a:pPr algn="ctr"/>
                      <a:r>
                        <a:rPr lang="en-US" sz="1600" dirty="0"/>
                        <a:t>C[3]</a:t>
                      </a:r>
                    </a:p>
                  </a:txBody>
                  <a:tcPr/>
                </a:tc>
                <a:tc>
                  <a:txBody>
                    <a:bodyPr/>
                    <a:lstStyle/>
                    <a:p>
                      <a:pPr algn="ctr"/>
                      <a:r>
                        <a:rPr lang="en-US" sz="1600" dirty="0"/>
                        <a:t>C[4]</a:t>
                      </a:r>
                    </a:p>
                  </a:txBody>
                  <a:tcPr/>
                </a:tc>
                <a:tc>
                  <a:txBody>
                    <a:bodyPr/>
                    <a:lstStyle/>
                    <a:p>
                      <a:pPr algn="ctr"/>
                      <a:r>
                        <a:rPr lang="en-US" sz="1600" dirty="0"/>
                        <a:t>C[5]</a:t>
                      </a:r>
                    </a:p>
                  </a:txBody>
                  <a:tcPr/>
                </a:tc>
                <a:extLst>
                  <a:ext uri="{0D108BD9-81ED-4DB2-BD59-A6C34878D82A}">
                    <a16:rowId xmlns:a16="http://schemas.microsoft.com/office/drawing/2014/main" val="10000"/>
                  </a:ext>
                </a:extLst>
              </a:tr>
              <a:tr h="228600">
                <a:tc>
                  <a:txBody>
                    <a:bodyPr/>
                    <a:lstStyle/>
                    <a:p>
                      <a:pPr algn="ctr"/>
                      <a:r>
                        <a:rPr lang="en-US" sz="1400" dirty="0" err="1"/>
                        <a:t>更新后</a:t>
                      </a:r>
                      <a:endParaRPr lang="en-US" sz="1400" dirty="0"/>
                    </a:p>
                  </a:txBody>
                  <a:tcPr/>
                </a:tc>
                <a:tc>
                  <a:txBody>
                    <a:bodyPr/>
                    <a:lstStyle/>
                    <a:p>
                      <a:pPr algn="ctr"/>
                      <a:r>
                        <a:rPr lang="en-US" sz="1600" b="1" dirty="0">
                          <a:solidFill>
                            <a:srgbClr val="FF0000"/>
                          </a:solidFill>
                        </a:rPr>
                        <a:t>0</a:t>
                      </a:r>
                    </a:p>
                  </a:txBody>
                  <a:tcPr/>
                </a:tc>
                <a:tc>
                  <a:txBody>
                    <a:bodyPr/>
                    <a:lstStyle/>
                    <a:p>
                      <a:pPr algn="ctr"/>
                      <a:r>
                        <a:rPr lang="en-US" sz="1600" dirty="0"/>
                        <a:t>1</a:t>
                      </a:r>
                    </a:p>
                  </a:txBody>
                  <a:tcPr/>
                </a:tc>
                <a:tc>
                  <a:txBody>
                    <a:bodyPr/>
                    <a:lstStyle/>
                    <a:p>
                      <a:pPr algn="ctr"/>
                      <a:r>
                        <a:rPr lang="en-US" sz="1600" b="0" dirty="0">
                          <a:solidFill>
                            <a:schemeClr val="tx1"/>
                          </a:solidFill>
                        </a:rPr>
                        <a:t>1</a:t>
                      </a:r>
                    </a:p>
                  </a:txBody>
                  <a:tcPr/>
                </a:tc>
                <a:tc>
                  <a:txBody>
                    <a:bodyPr/>
                    <a:lstStyle/>
                    <a:p>
                      <a:pPr algn="ctr"/>
                      <a:r>
                        <a:rPr lang="en-US" sz="1600" b="0" dirty="0">
                          <a:solidFill>
                            <a:schemeClr val="tx1"/>
                          </a:solidFill>
                        </a:rPr>
                        <a:t>4</a:t>
                      </a:r>
                    </a:p>
                  </a:txBody>
                  <a:tcPr/>
                </a:tc>
                <a:tc>
                  <a:txBody>
                    <a:bodyPr/>
                    <a:lstStyle/>
                    <a:p>
                      <a:pPr algn="ctr"/>
                      <a:r>
                        <a:rPr lang="en-US" sz="1600" b="0" dirty="0">
                          <a:solidFill>
                            <a:schemeClr val="tx1"/>
                          </a:solidFill>
                        </a:rPr>
                        <a:t>6</a:t>
                      </a:r>
                    </a:p>
                  </a:txBody>
                  <a:tcPr/>
                </a:tc>
                <a:tc>
                  <a:txBody>
                    <a:bodyPr/>
                    <a:lstStyle/>
                    <a:p>
                      <a:pPr algn="ctr"/>
                      <a:r>
                        <a:rPr lang="en-US" sz="1600" dirty="0"/>
                        <a:t>8</a:t>
                      </a:r>
                    </a:p>
                  </a:txBody>
                  <a:tcPr/>
                </a:tc>
                <a:extLst>
                  <a:ext uri="{0D108BD9-81ED-4DB2-BD59-A6C34878D82A}">
                    <a16:rowId xmlns:a16="http://schemas.microsoft.com/office/drawing/2014/main" val="10001"/>
                  </a:ext>
                </a:extLst>
              </a:tr>
            </a:tbl>
          </a:graphicData>
        </a:graphic>
      </p:graphicFrame>
      <p:sp>
        <p:nvSpPr>
          <p:cNvPr id="14" name="矩形 13">
            <a:extLst>
              <a:ext uri="{FF2B5EF4-FFF2-40B4-BE49-F238E27FC236}">
                <a16:creationId xmlns:a16="http://schemas.microsoft.com/office/drawing/2014/main" id="{8733B9E8-034C-4432-B684-47EA9B9D7784}"/>
              </a:ext>
            </a:extLst>
          </p:cNvPr>
          <p:cNvSpPr/>
          <p:nvPr/>
        </p:nvSpPr>
        <p:spPr>
          <a:xfrm>
            <a:off x="1028696" y="381000"/>
            <a:ext cx="6515103" cy="1578888"/>
          </a:xfrm>
          <a:prstGeom prst="rect">
            <a:avLst/>
          </a:prstGeom>
          <a:noFill/>
          <a:ln w="50800" cmpd="sng">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左大括号 14">
            <a:extLst>
              <a:ext uri="{FF2B5EF4-FFF2-40B4-BE49-F238E27FC236}">
                <a16:creationId xmlns:a16="http://schemas.microsoft.com/office/drawing/2014/main" id="{76119FF7-DDA1-4ABA-93F0-70FDCCB03814}"/>
              </a:ext>
            </a:extLst>
          </p:cNvPr>
          <p:cNvSpPr/>
          <p:nvPr/>
        </p:nvSpPr>
        <p:spPr>
          <a:xfrm>
            <a:off x="811460" y="5177937"/>
            <a:ext cx="304800" cy="1311441"/>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左大括号 15">
            <a:extLst>
              <a:ext uri="{FF2B5EF4-FFF2-40B4-BE49-F238E27FC236}">
                <a16:creationId xmlns:a16="http://schemas.microsoft.com/office/drawing/2014/main" id="{60DC79FE-B78F-4851-BEF4-573F18B9F47E}"/>
              </a:ext>
            </a:extLst>
          </p:cNvPr>
          <p:cNvSpPr/>
          <p:nvPr/>
        </p:nvSpPr>
        <p:spPr>
          <a:xfrm>
            <a:off x="824830" y="3671583"/>
            <a:ext cx="304800" cy="1311441"/>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左大括号 16">
            <a:extLst>
              <a:ext uri="{FF2B5EF4-FFF2-40B4-BE49-F238E27FC236}">
                <a16:creationId xmlns:a16="http://schemas.microsoft.com/office/drawing/2014/main" id="{B7DA6757-A5EF-4264-B6CC-9B4BF2033EF7}"/>
              </a:ext>
            </a:extLst>
          </p:cNvPr>
          <p:cNvSpPr/>
          <p:nvPr/>
        </p:nvSpPr>
        <p:spPr>
          <a:xfrm>
            <a:off x="824830" y="2145978"/>
            <a:ext cx="304800" cy="1311441"/>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矩形 2">
            <a:extLst>
              <a:ext uri="{FF2B5EF4-FFF2-40B4-BE49-F238E27FC236}">
                <a16:creationId xmlns:a16="http://schemas.microsoft.com/office/drawing/2014/main" id="{0A3AD0E9-CFD5-48EC-82D6-67F4A4D35F25}"/>
              </a:ext>
            </a:extLst>
          </p:cNvPr>
          <p:cNvSpPr/>
          <p:nvPr/>
        </p:nvSpPr>
        <p:spPr>
          <a:xfrm>
            <a:off x="1664179" y="6525904"/>
            <a:ext cx="6400800" cy="369332"/>
          </a:xfrm>
          <a:prstGeom prst="rect">
            <a:avLst/>
          </a:prstGeom>
        </p:spPr>
        <p:txBody>
          <a:bodyPr wrap="square">
            <a:spAutoFit/>
          </a:bodyPr>
          <a:lstStyle/>
          <a:p>
            <a:r>
              <a:rPr lang="zh-CN" altLang="en-US" dirty="0">
                <a:latin typeface="Times" panose="02020603050405020304" pitchFamily="18" charset="0"/>
              </a:rPr>
              <a:t>注：算法执行完之后，</a:t>
            </a:r>
            <a:r>
              <a:rPr lang="en-US" altLang="zh-CN" dirty="0">
                <a:latin typeface="Times" panose="02020603050405020304" pitchFamily="18" charset="0"/>
              </a:rPr>
              <a:t>C[</a:t>
            </a:r>
            <a:r>
              <a:rPr lang="en-US" altLang="zh-CN" i="1" dirty="0" err="1">
                <a:latin typeface="Times" panose="02020603050405020304" pitchFamily="18" charset="0"/>
              </a:rPr>
              <a:t>i</a:t>
            </a:r>
            <a:r>
              <a:rPr lang="en-US" altLang="zh-CN" dirty="0">
                <a:latin typeface="Times" panose="02020603050405020304" pitchFamily="18" charset="0"/>
              </a:rPr>
              <a:t>]</a:t>
            </a:r>
            <a:r>
              <a:rPr lang="zh-CN" altLang="en-US" dirty="0">
                <a:latin typeface="Times" panose="02020603050405020304" pitchFamily="18" charset="0"/>
              </a:rPr>
              <a:t>中存的是数组中</a:t>
            </a:r>
            <a:r>
              <a:rPr lang="zh-CN" altLang="en-US" b="1" u="sng" dirty="0">
                <a:solidFill>
                  <a:srgbClr val="0033CC"/>
                </a:solidFill>
                <a:latin typeface="华文细黑" panose="02010600040101010101" pitchFamily="2" charset="-122"/>
                <a:ea typeface="华文细黑" panose="02010600040101010101" pitchFamily="2" charset="-122"/>
                <a:cs typeface="+mj-cs"/>
              </a:rPr>
              <a:t>小于</a:t>
            </a:r>
            <a:r>
              <a:rPr lang="en-US" altLang="zh-CN" i="1" dirty="0" err="1">
                <a:latin typeface="Times" panose="02020603050405020304" pitchFamily="18" charset="0"/>
              </a:rPr>
              <a:t>i</a:t>
            </a:r>
            <a:r>
              <a:rPr lang="zh-CN" altLang="en-US" dirty="0">
                <a:latin typeface="Times" panose="02020603050405020304" pitchFamily="18" charset="0"/>
              </a:rPr>
              <a:t>的元素个数</a:t>
            </a:r>
            <a:endParaRPr lang="en-US" dirty="0">
              <a:latin typeface="Times" panose="02020603050405020304" pitchFamily="18" charset="0"/>
            </a:endParaRPr>
          </a:p>
        </p:txBody>
      </p:sp>
      <p:cxnSp>
        <p:nvCxnSpPr>
          <p:cNvPr id="18" name="直接箭头连接符 17">
            <a:extLst>
              <a:ext uri="{FF2B5EF4-FFF2-40B4-BE49-F238E27FC236}">
                <a16:creationId xmlns:a16="http://schemas.microsoft.com/office/drawing/2014/main" id="{FE2A845A-EABC-4631-BF07-721C2AB1107A}"/>
              </a:ext>
            </a:extLst>
          </p:cNvPr>
          <p:cNvCxnSpPr>
            <a:cxnSpLocks/>
          </p:cNvCxnSpPr>
          <p:nvPr/>
        </p:nvCxnSpPr>
        <p:spPr>
          <a:xfrm flipH="1">
            <a:off x="1028697" y="152400"/>
            <a:ext cx="647518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AE14F8B-9FDB-43B9-AC1F-44D5B2DC8722}"/>
              </a:ext>
            </a:extLst>
          </p:cNvPr>
          <p:cNvSpPr txBox="1"/>
          <p:nvPr/>
        </p:nvSpPr>
        <p:spPr>
          <a:xfrm>
            <a:off x="7413455" y="0"/>
            <a:ext cx="1866903" cy="338554"/>
          </a:xfrm>
          <a:prstGeom prst="rect">
            <a:avLst/>
          </a:prstGeom>
          <a:noFill/>
        </p:spPr>
        <p:txBody>
          <a:bodyPr wrap="square" rtlCol="0">
            <a:spAutoFit/>
          </a:bodyPr>
          <a:lstStyle/>
          <a:p>
            <a:r>
              <a:rPr lang="zh-CN" altLang="en-US" sz="1600" dirty="0"/>
              <a:t>排序过程从后向前</a:t>
            </a:r>
            <a:endParaRPr lang="en-US" sz="1600" dirty="0"/>
          </a:p>
        </p:txBody>
      </p:sp>
    </p:spTree>
    <p:extLst>
      <p:ext uri="{BB962C8B-B14F-4D97-AF65-F5344CB8AC3E}">
        <p14:creationId xmlns:p14="http://schemas.microsoft.com/office/powerpoint/2010/main" val="2237290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533400"/>
            <a:ext cx="7924800" cy="5693866"/>
          </a:xfrm>
          <a:prstGeom prst="rect">
            <a:avLst/>
          </a:prstGeom>
          <a:noFill/>
        </p:spPr>
        <p:txBody>
          <a:bodyPr wrap="square" rtlCol="0">
            <a:spAutoFit/>
          </a:bodyPr>
          <a:lstStyle/>
          <a:p>
            <a:r>
              <a:rPr lang="en-US" sz="2400" b="1" dirty="0" err="1">
                <a:latin typeface="SimSun" panose="02010600030101010101" pitchFamily="2" charset="-122"/>
                <a:ea typeface="SimSun" panose="02010600030101010101" pitchFamily="2" charset="-122"/>
              </a:rPr>
              <a:t>计数排序伪码</a:t>
            </a:r>
            <a:r>
              <a:rPr lang="en-US" sz="2400" b="1" dirty="0">
                <a:latin typeface="SimSun" panose="02010600030101010101" pitchFamily="2" charset="-122"/>
                <a:ea typeface="SimSun" panose="02010600030101010101" pitchFamily="2" charset="-122"/>
              </a:rPr>
              <a:t>：</a:t>
            </a:r>
          </a:p>
          <a:p>
            <a:r>
              <a:rPr lang="en-US" sz="2000" b="1" dirty="0">
                <a:latin typeface="Times New Roman" panose="02020603050405020304" pitchFamily="18" charset="0"/>
                <a:cs typeface="Times New Roman" panose="02020603050405020304" pitchFamily="18" charset="0"/>
              </a:rPr>
              <a:t>Counting-Sort</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a:t>
            </a:r>
          </a:p>
          <a:p>
            <a:pPr lvl="0"/>
            <a:r>
              <a:rPr lang="en-US" sz="2000" b="1" dirty="0">
                <a:latin typeface="Times New Roman" panose="02020603050405020304" pitchFamily="18" charset="0"/>
                <a:cs typeface="Times New Roman" panose="02020603050405020304" pitchFamily="18" charset="0"/>
              </a:rPr>
              <a:t>for</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0 </a:t>
            </a:r>
            <a:r>
              <a:rPr lang="en-US" sz="2000" b="1" dirty="0">
                <a:latin typeface="Times New Roman" panose="02020603050405020304" pitchFamily="18" charset="0"/>
                <a:cs typeface="Times New Roman" panose="02020603050405020304" pitchFamily="18" charset="0"/>
              </a:rPr>
              <a:t>to</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k</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0         	        //</a:t>
            </a:r>
            <a:r>
              <a:rPr lang="zh-CN" altLang="en-US" sz="2000" dirty="0">
                <a:latin typeface="Times New Roman" panose="02020603050405020304" pitchFamily="18" charset="0"/>
                <a:cs typeface="Times New Roman" panose="02020603050405020304" pitchFamily="18" charset="0"/>
              </a:rPr>
              <a:t>初始化数组</a:t>
            </a:r>
            <a:r>
              <a:rPr lang="en-US" sz="2000" i="1"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为全</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p>
            <a:pPr lvl="0"/>
            <a:r>
              <a:rPr lang="en-US" sz="2000" b="1" dirty="0" err="1">
                <a:latin typeface="Times New Roman" panose="02020603050405020304" pitchFamily="18" charset="0"/>
                <a:cs typeface="Times New Roman" panose="02020603050405020304" pitchFamily="18" charset="0"/>
              </a:rPr>
              <a:t>endfor</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for</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1 </a:t>
            </a:r>
            <a:r>
              <a:rPr lang="en-US" sz="2000" b="1" dirty="0">
                <a:latin typeface="Times New Roman" panose="02020603050405020304" pitchFamily="18" charset="0"/>
                <a:cs typeface="Times New Roman" panose="02020603050405020304" pitchFamily="18" charset="0"/>
              </a:rPr>
              <a:t>to</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a:t>
            </a:r>
            <a:r>
              <a:rPr lang="en-US" sz="2000" dirty="0" err="1">
                <a:latin typeface="SimSun" panose="02010600030101010101" pitchFamily="2" charset="-122"/>
                <a:ea typeface="SimSun" panose="02010600030101010101" pitchFamily="2" charset="-122"/>
                <a:cs typeface="Times New Roman" panose="02020603050405020304" pitchFamily="18" charset="0"/>
              </a:rPr>
              <a:t>记录</a:t>
            </a:r>
            <a:r>
              <a:rPr lang="zh-CN" altLang="en-US" sz="2000" dirty="0">
                <a:latin typeface="SimSun" panose="02010600030101010101" pitchFamily="2" charset="-122"/>
                <a:ea typeface="SimSun" panose="02010600030101010101" pitchFamily="2" charset="-122"/>
                <a:cs typeface="Times New Roman" panose="02020603050405020304" pitchFamily="18" charset="0"/>
              </a:rPr>
              <a:t>“数值</a:t>
            </a:r>
            <a:r>
              <a:rPr lang="en-US" altLang="zh-CN" sz="2000" dirty="0">
                <a:latin typeface="SimSun" panose="02010600030101010101" pitchFamily="2" charset="-122"/>
                <a:ea typeface="SimSun" panose="02010600030101010101" pitchFamily="2" charset="-122"/>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j</a:t>
            </a:r>
            <a:r>
              <a:rPr lang="zh-CN" altLang="en-US" sz="2000" dirty="0">
                <a:latin typeface="SimSun" panose="02010600030101010101" pitchFamily="2" charset="-122"/>
                <a:ea typeface="SimSun" panose="02010600030101010101" pitchFamily="2" charset="-122"/>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的元素个数。</a:t>
            </a:r>
            <a:endParaRPr lang="en-US" sz="2000" dirty="0">
              <a:latin typeface="Times New Roman" panose="02020603050405020304" pitchFamily="18" charset="0"/>
              <a:cs typeface="Times New Roman" panose="02020603050405020304" pitchFamily="18" charset="0"/>
            </a:endParaRPr>
          </a:p>
          <a:p>
            <a:pPr lvl="0"/>
            <a:r>
              <a:rPr lang="en-US" sz="2000" b="1" dirty="0" err="1">
                <a:latin typeface="Times New Roman" panose="02020603050405020304" pitchFamily="18" charset="0"/>
                <a:cs typeface="Times New Roman" panose="02020603050405020304" pitchFamily="18" charset="0"/>
              </a:rPr>
              <a:t>endfor</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for </a:t>
            </a:r>
            <a:r>
              <a:rPr lang="en-US" sz="2000" i="1" dirty="0" err="1">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1 </a:t>
            </a:r>
            <a:r>
              <a:rPr lang="en-US" sz="2000" b="1" dirty="0">
                <a:latin typeface="Times New Roman" panose="02020603050405020304" pitchFamily="18" charset="0"/>
                <a:cs typeface="Times New Roman" panose="02020603050405020304" pitchFamily="18" charset="0"/>
              </a:rPr>
              <a:t>to</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k</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err="1">
                <a:latin typeface="SimSun" panose="02010600030101010101" pitchFamily="2" charset="-122"/>
                <a:ea typeface="SimSun" panose="02010600030101010101" pitchFamily="2" charset="-122"/>
                <a:cs typeface="Times New Roman" panose="02020603050405020304" pitchFamily="18" charset="0"/>
              </a:rPr>
              <a:t>记录</a:t>
            </a:r>
            <a:r>
              <a:rPr lang="zh-CN" altLang="en-US" sz="2000" dirty="0">
                <a:latin typeface="Times New Roman" panose="02020603050405020304" pitchFamily="18" charset="0"/>
                <a:cs typeface="Times New Roman" panose="02020603050405020304" pitchFamily="18" charset="0"/>
              </a:rPr>
              <a:t>小于等于 </a:t>
            </a:r>
            <a:r>
              <a:rPr lang="en-US" sz="2000" i="1"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的个数</a:t>
            </a:r>
            <a:r>
              <a:rPr lang="en-US" altLang="zh-CN"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不变</a:t>
            </a:r>
            <a:endParaRPr lang="en-US" sz="2000" dirty="0">
              <a:latin typeface="Times New Roman" panose="02020603050405020304" pitchFamily="18" charset="0"/>
              <a:cs typeface="Times New Roman" panose="02020603050405020304" pitchFamily="18" charset="0"/>
            </a:endParaRPr>
          </a:p>
          <a:p>
            <a:pPr lvl="0"/>
            <a:r>
              <a:rPr lang="en-US" sz="2000" b="1" dirty="0" err="1">
                <a:latin typeface="Times New Roman" panose="02020603050405020304" pitchFamily="18" charset="0"/>
                <a:cs typeface="Times New Roman" panose="02020603050405020304" pitchFamily="18" charset="0"/>
              </a:rPr>
              <a:t>endfor</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for </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downto</a:t>
            </a:r>
            <a:r>
              <a:rPr lang="en-US" sz="2000" dirty="0">
                <a:latin typeface="Times New Roman" panose="02020603050405020304" pitchFamily="18" charset="0"/>
                <a:cs typeface="Times New Roman" panose="02020603050405020304" pitchFamily="18" charset="0"/>
              </a:rPr>
              <a:t> 1</a:t>
            </a:r>
          </a:p>
          <a:p>
            <a:pPr lvl="0"/>
            <a:r>
              <a:rPr lang="en-US" sz="2000" b="1"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u </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p>
          <a:p>
            <a:pPr lvl="0"/>
            <a:r>
              <a:rPr lang="en-US" sz="2000" b="1"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 </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d </a:t>
            </a:r>
            <a:r>
              <a:rPr lang="en-US" sz="2000" dirty="0">
                <a:latin typeface="Times New Roman" panose="02020603050405020304" pitchFamily="18" charset="0"/>
                <a:cs typeface="Times New Roman" panose="02020603050405020304" pitchFamily="18" charset="0"/>
              </a:rPr>
              <a:t> - 1</a:t>
            </a:r>
          </a:p>
          <a:p>
            <a:pPr lvl="0"/>
            <a:r>
              <a:rPr lang="en-US" sz="2000" b="1" dirty="0" err="1">
                <a:latin typeface="Times New Roman" panose="02020603050405020304" pitchFamily="18" charset="0"/>
                <a:cs typeface="Times New Roman" panose="02020603050405020304" pitchFamily="18" charset="0"/>
              </a:rPr>
              <a:t>endfor</a:t>
            </a:r>
            <a:endParaRPr lang="en-US"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End</a:t>
            </a:r>
          </a:p>
        </p:txBody>
      </p:sp>
      <p:sp>
        <p:nvSpPr>
          <p:cNvPr id="5" name="文本框 4">
            <a:extLst>
              <a:ext uri="{FF2B5EF4-FFF2-40B4-BE49-F238E27FC236}">
                <a16:creationId xmlns:a16="http://schemas.microsoft.com/office/drawing/2014/main" id="{EC514963-B511-42F8-BA0A-566D1AC8EF3B}"/>
              </a:ext>
            </a:extLst>
          </p:cNvPr>
          <p:cNvSpPr txBox="1"/>
          <p:nvPr/>
        </p:nvSpPr>
        <p:spPr>
          <a:xfrm>
            <a:off x="3383933" y="5765601"/>
            <a:ext cx="5551520" cy="923330"/>
          </a:xfrm>
          <a:prstGeom prst="rect">
            <a:avLst/>
          </a:prstGeom>
          <a:noFill/>
          <a:ln w="25400">
            <a:solidFill>
              <a:schemeClr val="tx1"/>
            </a:solidFill>
          </a:ln>
        </p:spPr>
        <p:txBody>
          <a:bodyPr wrap="none" rtlCol="0">
            <a:spAutoFit/>
          </a:bodyPr>
          <a:lstStyle/>
          <a:p>
            <a:pPr marL="285750" indent="-285750">
              <a:buFont typeface="Arial" panose="020B0604020202020204" pitchFamily="34" charset="0"/>
              <a:buChar char="•"/>
            </a:pPr>
            <a:r>
              <a:rPr lang="zh-CN" altLang="en-US" dirty="0"/>
              <a:t>计数排序复杂性为</a:t>
            </a:r>
            <a:r>
              <a:rPr lang="en-US" altLang="zh-CN" dirty="0"/>
              <a:t>O(</a:t>
            </a:r>
            <a:r>
              <a:rPr lang="en-US" altLang="zh-CN" i="1" dirty="0"/>
              <a:t>n</a:t>
            </a:r>
            <a:r>
              <a:rPr lang="en-US" altLang="zh-CN" dirty="0"/>
              <a:t>), </a:t>
            </a:r>
            <a:r>
              <a:rPr lang="zh-CN" altLang="en-US" dirty="0"/>
              <a:t>是稳定排序</a:t>
            </a:r>
            <a:endParaRPr lang="en-US" altLang="zh-CN" dirty="0"/>
          </a:p>
          <a:p>
            <a:pPr marL="285750" indent="-285750">
              <a:buFont typeface="Arial" panose="020B0604020202020204" pitchFamily="34" charset="0"/>
              <a:buChar char="•"/>
            </a:pPr>
            <a:r>
              <a:rPr lang="zh-CN" altLang="en-US" dirty="0"/>
              <a:t>计数排序要求输入数据为整数，且在一定范围之内</a:t>
            </a:r>
            <a:endParaRPr lang="en-US" altLang="zh-CN" dirty="0"/>
          </a:p>
          <a:p>
            <a:pPr marL="285750" indent="-285750">
              <a:buFont typeface="Arial" panose="020B0604020202020204" pitchFamily="34" charset="0"/>
              <a:buChar char="•"/>
            </a:pPr>
            <a:r>
              <a:rPr lang="zh-CN" altLang="en-US" dirty="0"/>
              <a:t>计数排序不是原地排序</a:t>
            </a:r>
            <a:r>
              <a:rPr lang="en-US" altLang="zh-CN" dirty="0"/>
              <a:t>.</a:t>
            </a:r>
            <a:endParaRPr lang="en-US" dirty="0"/>
          </a:p>
        </p:txBody>
      </p:sp>
      <p:sp>
        <p:nvSpPr>
          <p:cNvPr id="2" name="标注: 线形 1">
            <a:extLst>
              <a:ext uri="{FF2B5EF4-FFF2-40B4-BE49-F238E27FC236}">
                <a16:creationId xmlns:a16="http://schemas.microsoft.com/office/drawing/2014/main" id="{19E21B9A-D047-F612-6BF0-AE0C8DC33B26}"/>
              </a:ext>
            </a:extLst>
          </p:cNvPr>
          <p:cNvSpPr/>
          <p:nvPr/>
        </p:nvSpPr>
        <p:spPr>
          <a:xfrm>
            <a:off x="6248400" y="4343990"/>
            <a:ext cx="2667000" cy="923330"/>
          </a:xfrm>
          <a:prstGeom prst="borderCallout1">
            <a:avLst>
              <a:gd name="adj1" fmla="val 47322"/>
              <a:gd name="adj2" fmla="val -541"/>
              <a:gd name="adj3" fmla="val 152089"/>
              <a:gd name="adj4" fmla="val -11032"/>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2">
              <a:lnSpc>
                <a:spcPct val="150000"/>
              </a:lnSpc>
            </a:pPr>
            <a:r>
              <a:rPr lang="zh-CN" altLang="en-US" sz="1800" b="1" dirty="0">
                <a:solidFill>
                  <a:schemeClr val="tx1"/>
                </a:solidFill>
                <a:latin typeface="Times" panose="02020603050405020304" pitchFamily="18" charset="0"/>
                <a:ea typeface="SimSun" pitchFamily="2" charset="-122"/>
                <a:cs typeface="Times New Roman" pitchFamily="18" charset="0"/>
              </a:rPr>
              <a:t>也有些人将计数排序算法的复杂度写为</a:t>
            </a:r>
            <a:r>
              <a:rPr lang="en-US" altLang="zh-CN" sz="1800" b="1" dirty="0">
                <a:solidFill>
                  <a:schemeClr val="tx1"/>
                </a:solidFill>
                <a:latin typeface="Times" panose="02020603050405020304" pitchFamily="18" charset="0"/>
                <a:ea typeface="SimSun" pitchFamily="2" charset="-122"/>
                <a:cs typeface="Times New Roman" pitchFamily="18" charset="0"/>
                <a:sym typeface="Symbol" panose="05050102010706020507" pitchFamily="18" charset="2"/>
              </a:rPr>
              <a:t></a:t>
            </a:r>
            <a:r>
              <a:rPr lang="en-US" altLang="zh-CN" sz="1800" b="1" dirty="0">
                <a:solidFill>
                  <a:schemeClr val="tx1"/>
                </a:solidFill>
                <a:latin typeface="Times" panose="02020603050405020304" pitchFamily="18" charset="0"/>
                <a:ea typeface="SimSun" pitchFamily="2" charset="-122"/>
                <a:cs typeface="Times New Roman" pitchFamily="18" charset="0"/>
              </a:rPr>
              <a:t>(</a:t>
            </a:r>
            <a:r>
              <a:rPr lang="en-US" altLang="zh-CN" sz="1800" b="1" i="1" dirty="0" err="1">
                <a:solidFill>
                  <a:schemeClr val="tx1"/>
                </a:solidFill>
                <a:latin typeface="Times" panose="02020603050405020304" pitchFamily="18" charset="0"/>
                <a:ea typeface="SimSun" pitchFamily="2" charset="-122"/>
                <a:cs typeface="Times New Roman" pitchFamily="18" charset="0"/>
              </a:rPr>
              <a:t>n+k</a:t>
            </a:r>
            <a:r>
              <a:rPr lang="en-US" altLang="zh-CN" sz="1800" b="1" dirty="0">
                <a:solidFill>
                  <a:schemeClr val="tx1"/>
                </a:solidFill>
                <a:latin typeface="Times" panose="02020603050405020304" pitchFamily="18" charset="0"/>
                <a:ea typeface="SimSun" pitchFamily="2" charset="-122"/>
                <a:cs typeface="Times New Roman" pitchFamily="18" charset="0"/>
              </a:rPr>
              <a:t>).</a:t>
            </a:r>
            <a:endParaRPr lang="en-US" altLang="zh-CN" b="1" dirty="0">
              <a:solidFill>
                <a:schemeClr val="tx1"/>
              </a:solidFill>
            </a:endParaRPr>
          </a:p>
        </p:txBody>
      </p:sp>
    </p:spTree>
    <p:extLst>
      <p:ext uri="{BB962C8B-B14F-4D97-AF65-F5344CB8AC3E}">
        <p14:creationId xmlns:p14="http://schemas.microsoft.com/office/powerpoint/2010/main" val="375975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4-2</a:t>
            </a:r>
          </a:p>
        </p:txBody>
      </p:sp>
      <p:sp>
        <p:nvSpPr>
          <p:cNvPr id="3" name="TextBox 2"/>
          <p:cNvSpPr txBox="1"/>
          <p:nvPr/>
        </p:nvSpPr>
        <p:spPr>
          <a:xfrm>
            <a:off x="876300" y="609600"/>
            <a:ext cx="7391400" cy="5153590"/>
          </a:xfrm>
          <a:prstGeom prst="rect">
            <a:avLst/>
          </a:prstGeom>
          <a:noFill/>
        </p:spPr>
        <p:txBody>
          <a:bodyPr wrap="square" rtlCol="0">
            <a:spAutoFit/>
          </a:bodyPr>
          <a:lstStyle/>
          <a:p>
            <a:pPr indent="457200">
              <a:lnSpc>
                <a:spcPct val="200000"/>
              </a:lnSpc>
            </a:pPr>
            <a:r>
              <a:rPr lang="zh-CN" altLang="en-US" sz="2400" dirty="0"/>
              <a:t>一个有 </a:t>
            </a:r>
            <a:r>
              <a:rPr lang="en-US" sz="2400" i="1" dirty="0">
                <a:latin typeface="Times New Roman" panose="02020603050405020304" pitchFamily="18" charset="0"/>
                <a:cs typeface="Times New Roman" panose="02020603050405020304" pitchFamily="18" charset="0"/>
              </a:rPr>
              <a:t>n </a:t>
            </a:r>
            <a:r>
              <a:rPr lang="zh-CN" altLang="en-US" sz="2400" dirty="0"/>
              <a:t>个数的序列中，最小的数称为第 </a:t>
            </a:r>
            <a:r>
              <a:rPr lang="en-US" altLang="zh-CN" sz="2400" dirty="0">
                <a:latin typeface="Times New Roman" panose="02020603050405020304" pitchFamily="18" charset="0"/>
                <a:cs typeface="Times New Roman" panose="02020603050405020304" pitchFamily="18" charset="0"/>
              </a:rPr>
              <a:t>1 </a:t>
            </a:r>
            <a:r>
              <a:rPr lang="zh-CN" altLang="en-US" sz="2400" dirty="0"/>
              <a:t>顺序数，第 </a:t>
            </a:r>
            <a:r>
              <a:rPr lang="en-US" sz="2400" dirty="0">
                <a:latin typeface="Times New Roman" panose="02020603050405020304" pitchFamily="18" charset="0"/>
                <a:cs typeface="Times New Roman" panose="02020603050405020304" pitchFamily="18" charset="0"/>
              </a:rPr>
              <a:t>2 </a:t>
            </a:r>
            <a:r>
              <a:rPr lang="zh-CN" altLang="en-US" sz="2400" dirty="0"/>
              <a:t>小的数称为第 </a:t>
            </a:r>
            <a:r>
              <a:rPr lang="en-US" sz="2400" dirty="0">
                <a:latin typeface="Times New Roman" panose="02020603050405020304" pitchFamily="18" charset="0"/>
                <a:cs typeface="Times New Roman" panose="02020603050405020304" pitchFamily="18" charset="0"/>
              </a:rPr>
              <a:t>2 </a:t>
            </a:r>
            <a:r>
              <a:rPr lang="zh-CN" altLang="en-US" sz="2400" dirty="0"/>
              <a:t>顺序数，</a:t>
            </a:r>
            <a:r>
              <a:rPr lang="en-US" sz="2400" dirty="0"/>
              <a:t>…</a:t>
            </a:r>
            <a:r>
              <a:rPr lang="zh-CN" altLang="en-US" sz="2400" dirty="0"/>
              <a:t>，第 </a:t>
            </a:r>
            <a:r>
              <a:rPr lang="en-US" sz="2400" i="1" dirty="0">
                <a:latin typeface="Times New Roman" panose="02020603050405020304" pitchFamily="18" charset="0"/>
                <a:cs typeface="Times New Roman" panose="02020603050405020304" pitchFamily="18" charset="0"/>
              </a:rPr>
              <a:t>n </a:t>
            </a:r>
            <a:r>
              <a:rPr lang="zh-CN" altLang="en-US" sz="2400" dirty="0"/>
              <a:t>个小的数</a:t>
            </a:r>
            <a:r>
              <a:rPr lang="en-US" sz="2400" dirty="0"/>
              <a:t>(</a:t>
            </a:r>
            <a:r>
              <a:rPr lang="zh-CN" altLang="en-US" sz="2400" dirty="0"/>
              <a:t>即最大的数</a:t>
            </a:r>
            <a:r>
              <a:rPr lang="en-US" sz="2400" dirty="0"/>
              <a:t>)</a:t>
            </a:r>
            <a:r>
              <a:rPr lang="zh-CN" altLang="en-US" sz="2400" dirty="0"/>
              <a:t>称为第 </a:t>
            </a:r>
            <a:r>
              <a:rPr lang="en-US" sz="2400" i="1" dirty="0">
                <a:latin typeface="Times New Roman" panose="02020603050405020304" pitchFamily="18" charset="0"/>
                <a:cs typeface="Times New Roman" panose="02020603050405020304" pitchFamily="18" charset="0"/>
              </a:rPr>
              <a:t>n </a:t>
            </a:r>
            <a:r>
              <a:rPr lang="zh-CN" altLang="en-US" sz="2400" dirty="0"/>
              <a:t>顺序数。</a:t>
            </a:r>
            <a:endParaRPr lang="en-US" altLang="zh-CN" sz="2400" dirty="0"/>
          </a:p>
          <a:p>
            <a:pPr indent="457200">
              <a:lnSpc>
                <a:spcPct val="200000"/>
              </a:lnSpc>
            </a:pPr>
            <a:r>
              <a:rPr lang="en-US" sz="2400" dirty="0" err="1">
                <a:latin typeface="SimSun" panose="02010600030101010101" pitchFamily="2" charset="-122"/>
                <a:ea typeface="SimSun" panose="02010600030101010101" pitchFamily="2" charset="-122"/>
              </a:rPr>
              <a:t>排序就是确定在</a:t>
            </a:r>
            <a:r>
              <a:rPr lang="zh-CN" altLang="en-US" sz="2400" dirty="0">
                <a:latin typeface="SimSun" panose="02010600030101010101" pitchFamily="2" charset="-122"/>
                <a:ea typeface="SimSun" panose="02010600030101010101" pitchFamily="2" charset="-122"/>
              </a:rPr>
              <a:t>原始</a:t>
            </a:r>
            <a:r>
              <a:rPr lang="zh-CN" altLang="en-US" sz="2400" dirty="0"/>
              <a:t>序列中，谁是第 </a:t>
            </a:r>
            <a:r>
              <a:rPr lang="en-US" altLang="zh-CN" sz="2400" dirty="0">
                <a:latin typeface="Times New Roman" panose="02020603050405020304" pitchFamily="18" charset="0"/>
                <a:cs typeface="Times New Roman" panose="02020603050405020304" pitchFamily="18" charset="0"/>
              </a:rPr>
              <a:t>1 </a:t>
            </a:r>
            <a:r>
              <a:rPr lang="zh-CN" altLang="en-US" sz="2400" dirty="0"/>
              <a:t>顺序数，谁是第 </a:t>
            </a:r>
            <a:r>
              <a:rPr lang="en-US" sz="2400" dirty="0">
                <a:latin typeface="Times New Roman" panose="02020603050405020304" pitchFamily="18" charset="0"/>
                <a:cs typeface="Times New Roman" panose="02020603050405020304" pitchFamily="18" charset="0"/>
              </a:rPr>
              <a:t>2 </a:t>
            </a:r>
            <a:r>
              <a:rPr lang="zh-CN" altLang="en-US" sz="2400" dirty="0"/>
              <a:t>顺序数，</a:t>
            </a:r>
            <a:r>
              <a:rPr lang="en-US" sz="2400" dirty="0"/>
              <a:t>…</a:t>
            </a:r>
            <a:r>
              <a:rPr lang="zh-CN" altLang="en-US" sz="2400" dirty="0"/>
              <a:t>，谁是第 </a:t>
            </a:r>
            <a:r>
              <a:rPr lang="en-US" altLang="zh-CN" sz="2400" i="1" dirty="0">
                <a:latin typeface="Times New Roman" panose="02020603050405020304" pitchFamily="18" charset="0"/>
                <a:cs typeface="Times New Roman" panose="02020603050405020304" pitchFamily="18" charset="0"/>
              </a:rPr>
              <a:t>n </a:t>
            </a:r>
            <a:r>
              <a:rPr lang="zh-CN" altLang="en-US" sz="2400" dirty="0"/>
              <a:t>顺序数，也就是给出每个顺序数在原始序列中的位置。  </a:t>
            </a:r>
            <a:endParaRPr lang="en-US" altLang="zh-CN" sz="2400" dirty="0"/>
          </a:p>
          <a:p>
            <a:pPr indent="457200">
              <a:lnSpc>
                <a:spcPct val="200000"/>
              </a:lnSpc>
            </a:pPr>
            <a:r>
              <a:rPr lang="zh-CN" altLang="en-US" sz="2400" dirty="0"/>
              <a:t>即，排序给出 </a:t>
            </a:r>
            <a:r>
              <a:rPr lang="en-US" altLang="zh-CN" sz="2400" i="1" dirty="0">
                <a:latin typeface="Times New Roman" panose="02020603050405020304" pitchFamily="18" charset="0"/>
                <a:cs typeface="Times New Roman" panose="02020603050405020304" pitchFamily="18" charset="0"/>
              </a:rPr>
              <a:t>n </a:t>
            </a:r>
            <a:r>
              <a:rPr lang="en-US" altLang="zh-CN" sz="2400" dirty="0"/>
              <a:t>个</a:t>
            </a:r>
            <a:r>
              <a:rPr lang="zh-CN" altLang="en-US" sz="2400" dirty="0"/>
              <a:t>顺序数在原始序列中的一个排列。</a:t>
            </a:r>
            <a:endParaRPr lang="en-US" altLang="zh-CN" sz="2400" dirty="0"/>
          </a:p>
        </p:txBody>
      </p:sp>
    </p:spTree>
    <p:extLst>
      <p:ext uri="{BB962C8B-B14F-4D97-AF65-F5344CB8AC3E}">
        <p14:creationId xmlns:p14="http://schemas.microsoft.com/office/powerpoint/2010/main" val="116245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zh-CN" altLang="en-US" sz="2800" b="1" dirty="0"/>
              <a:t>计数排序的优缺点</a:t>
            </a:r>
            <a:endParaRPr lang="en-US" sz="2800" dirty="0"/>
          </a:p>
        </p:txBody>
      </p:sp>
      <p:sp>
        <p:nvSpPr>
          <p:cNvPr id="5" name="TextBox 4"/>
          <p:cNvSpPr txBox="1"/>
          <p:nvPr/>
        </p:nvSpPr>
        <p:spPr>
          <a:xfrm>
            <a:off x="838200" y="1447800"/>
            <a:ext cx="8001000" cy="1864036"/>
          </a:xfrm>
          <a:prstGeom prst="rect">
            <a:avLst/>
          </a:prstGeom>
          <a:noFill/>
        </p:spPr>
        <p:txBody>
          <a:bodyPr wrap="square" rtlCol="0">
            <a:spAutoFit/>
          </a:bodyPr>
          <a:lstStyle/>
          <a:p>
            <a:pPr marL="285750" indent="-285750">
              <a:lnSpc>
                <a:spcPct val="120000"/>
              </a:lnSpc>
              <a:buFont typeface="Symbol" pitchFamily="18" charset="2"/>
              <a:buChar char="·"/>
            </a:pPr>
            <a:r>
              <a:rPr lang="zh-CN" altLang="en-US" b="1" dirty="0">
                <a:solidFill>
                  <a:srgbClr val="FF0000"/>
                </a:solidFill>
                <a:latin typeface="SimSun" pitchFamily="2" charset="-122"/>
                <a:ea typeface="SimSun" pitchFamily="2" charset="-122"/>
                <a:sym typeface="Symbol"/>
              </a:rPr>
              <a:t>优点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lvl="1">
              <a:lnSpc>
                <a:spcPct val="120000"/>
              </a:lnSpc>
              <a:spcBef>
                <a:spcPts val="600"/>
              </a:spcBef>
            </a:pPr>
            <a:r>
              <a:rPr lang="en-US" altLang="zh-CN" dirty="0">
                <a:latin typeface="SimSun" pitchFamily="2" charset="-122"/>
                <a:ea typeface="SimSun" pitchFamily="2" charset="-122"/>
                <a:sym typeface="Symbol"/>
              </a:rPr>
              <a:t>1</a:t>
            </a:r>
            <a:r>
              <a:rPr lang="zh-CN" altLang="en-US" dirty="0">
                <a:latin typeface="SimSun" pitchFamily="2" charset="-122"/>
                <a:ea typeface="SimSun" pitchFamily="2" charset="-122"/>
                <a:sym typeface="Symbol"/>
              </a:rPr>
              <a:t>）渐进时间复杂度为</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，低于比较排序法</a:t>
            </a:r>
            <a:r>
              <a:rPr lang="en-US" altLang="zh-CN" dirty="0">
                <a:latin typeface="SimSun" pitchFamily="2" charset="-122"/>
                <a:ea typeface="SimSun" pitchFamily="2" charset="-122"/>
                <a:sym typeface="Symbol"/>
              </a:rPr>
              <a:t>.</a:t>
            </a:r>
          </a:p>
          <a:p>
            <a:pPr lvl="1">
              <a:lnSpc>
                <a:spcPct val="120000"/>
              </a:lnSpc>
              <a:spcBef>
                <a:spcPts val="600"/>
              </a:spcBef>
            </a:pPr>
            <a:r>
              <a:rPr lang="en-US" altLang="zh-CN" dirty="0">
                <a:latin typeface="Times" panose="02020603050405020304" pitchFamily="18" charset="0"/>
                <a:ea typeface="SimSun" pitchFamily="2" charset="-122"/>
                <a:sym typeface="Symbol"/>
              </a:rPr>
              <a:t>2</a:t>
            </a:r>
            <a:r>
              <a:rPr lang="zh-CN" altLang="en-US" dirty="0">
                <a:latin typeface="SimSun" pitchFamily="2" charset="-122"/>
                <a:ea typeface="SimSun" pitchFamily="2" charset="-122"/>
                <a:sym typeface="Symbol"/>
              </a:rPr>
              <a:t>）是稳定排序</a:t>
            </a:r>
            <a:r>
              <a:rPr lang="zh-CN" altLang="en-US" dirty="0">
                <a:sym typeface="Symbol" panose="05050102010706020507" pitchFamily="18" charset="2"/>
              </a:rPr>
              <a:t>，</a:t>
            </a:r>
            <a:r>
              <a:rPr lang="zh-CN" altLang="en-US" dirty="0">
                <a:latin typeface="SimSun" pitchFamily="2" charset="-122"/>
                <a:ea typeface="SimSun" pitchFamily="2" charset="-122"/>
                <a:sym typeface="Symbol" panose="05050102010706020507" pitchFamily="18" charset="2"/>
              </a:rPr>
              <a:t>可以作为基数排序的一个子程序</a:t>
            </a:r>
            <a:r>
              <a:rPr lang="en-US" altLang="zh-CN" dirty="0">
                <a:latin typeface="SimSun" pitchFamily="2" charset="-122"/>
                <a:ea typeface="SimSun" pitchFamily="2" charset="-122"/>
                <a:sym typeface="Symbol" panose="05050102010706020507" pitchFamily="18" charset="2"/>
              </a:rPr>
              <a:t>.</a:t>
            </a:r>
            <a:endParaRPr lang="en-US" dirty="0">
              <a:latin typeface="SimSun" pitchFamily="2" charset="-122"/>
              <a:ea typeface="SimSun" pitchFamily="2" charset="-122"/>
              <a:sym typeface="Symbol"/>
            </a:endParaRPr>
          </a:p>
          <a:p>
            <a:pPr marL="285750" indent="-285750">
              <a:lnSpc>
                <a:spcPct val="120000"/>
              </a:lnSpc>
              <a:buFont typeface="Symbol" pitchFamily="18" charset="2"/>
              <a:buChar char="·"/>
            </a:pPr>
            <a:r>
              <a:rPr lang="zh-CN" altLang="en-US" b="1" dirty="0">
                <a:solidFill>
                  <a:srgbClr val="FF0000"/>
                </a:solidFill>
                <a:latin typeface="SimSun" pitchFamily="2" charset="-122"/>
                <a:ea typeface="SimSun" pitchFamily="2" charset="-122"/>
                <a:sym typeface="Symbol"/>
              </a:rPr>
              <a:t>缺点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a:lnSpc>
                <a:spcPct val="120000"/>
              </a:lnSpc>
            </a:pPr>
            <a:r>
              <a:rPr lang="en-US" altLang="zh-CN" dirty="0">
                <a:latin typeface="SimSun" pitchFamily="2" charset="-122"/>
                <a:ea typeface="SimSun" pitchFamily="2" charset="-122"/>
                <a:sym typeface="Symbol"/>
              </a:rPr>
              <a:t>    1</a:t>
            </a:r>
            <a:r>
              <a:rPr lang="zh-CN" altLang="en-US" dirty="0">
                <a:latin typeface="SimSun" pitchFamily="2" charset="-122"/>
                <a:ea typeface="SimSun" pitchFamily="2" charset="-122"/>
                <a:sym typeface="Symbol"/>
              </a:rPr>
              <a:t>）不是原地排序，执行过程中，</a:t>
            </a:r>
            <a:r>
              <a:rPr lang="zh-CN" altLang="en-US" dirty="0">
                <a:latin typeface="SimSun" pitchFamily="2" charset="-122"/>
                <a:ea typeface="SimSun" pitchFamily="2" charset="-122"/>
                <a:sym typeface="Symbol" panose="05050102010706020507" pitchFamily="18" charset="2"/>
              </a:rPr>
              <a:t>需要两个额外的飞行数组，存储开销大</a:t>
            </a:r>
            <a:r>
              <a:rPr lang="en-US" altLang="zh-CN" dirty="0">
                <a:latin typeface="SimSun" pitchFamily="2" charset="-122"/>
                <a:ea typeface="SimSun" pitchFamily="2" charset="-122"/>
                <a:sym typeface="Symbol" panose="05050102010706020507" pitchFamily="18" charset="2"/>
              </a:rPr>
              <a:t>.</a:t>
            </a:r>
          </a:p>
        </p:txBody>
      </p:sp>
      <p:sp>
        <p:nvSpPr>
          <p:cNvPr id="6" name="TextBox 4">
            <a:extLst>
              <a:ext uri="{FF2B5EF4-FFF2-40B4-BE49-F238E27FC236}">
                <a16:creationId xmlns:a16="http://schemas.microsoft.com/office/drawing/2014/main" id="{C3C6B4DC-DE17-414B-9839-B0D845BC4A16}"/>
              </a:ext>
            </a:extLst>
          </p:cNvPr>
          <p:cNvSpPr txBox="1"/>
          <p:nvPr/>
        </p:nvSpPr>
        <p:spPr>
          <a:xfrm>
            <a:off x="762000" y="3638901"/>
            <a:ext cx="8001000" cy="2990499"/>
          </a:xfrm>
          <a:prstGeom prst="rect">
            <a:avLst/>
          </a:prstGeom>
          <a:noFill/>
        </p:spPr>
        <p:txBody>
          <a:bodyPr wrap="square" rtlCol="0">
            <a:spAutoFit/>
          </a:bodyPr>
          <a:lstStyle/>
          <a:p>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sym typeface="Symbol"/>
              </a:rPr>
              <a:t>计数排序的局限性</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lvl="1">
              <a:lnSpc>
                <a:spcPct val="120000"/>
              </a:lnSpc>
              <a:spcBef>
                <a:spcPts val="600"/>
              </a:spcBef>
            </a:pPr>
            <a:r>
              <a:rPr lang="en-US" altLang="zh-CN" dirty="0">
                <a:latin typeface="SimSun" pitchFamily="2" charset="-122"/>
                <a:ea typeface="SimSun" pitchFamily="2" charset="-122"/>
                <a:sym typeface="Symbol"/>
              </a:rPr>
              <a:t>1</a:t>
            </a:r>
            <a:r>
              <a:rPr lang="zh-CN" altLang="en-US" dirty="0">
                <a:latin typeface="SimSun" pitchFamily="2" charset="-122"/>
                <a:ea typeface="SimSun" pitchFamily="2" charset="-122"/>
                <a:sym typeface="Symbol"/>
              </a:rPr>
              <a:t>）</a:t>
            </a:r>
            <a:r>
              <a:rPr lang="zh-CN" altLang="en-US" dirty="0"/>
              <a:t>当数组最大最小值差距过大时，并不适用于计数排序</a:t>
            </a:r>
            <a:r>
              <a:rPr lang="en-US" altLang="zh-CN" dirty="0">
                <a:latin typeface="SimSun" pitchFamily="2" charset="-122"/>
                <a:ea typeface="SimSun" pitchFamily="2" charset="-122"/>
                <a:sym typeface="Symbol"/>
              </a:rPr>
              <a:t>.</a:t>
            </a:r>
          </a:p>
          <a:p>
            <a:pPr marL="804863" lvl="1" indent="-347663">
              <a:lnSpc>
                <a:spcPct val="120000"/>
              </a:lnSpc>
              <a:spcBef>
                <a:spcPts val="600"/>
              </a:spcBef>
            </a:pPr>
            <a:r>
              <a:rPr lang="en-US" altLang="zh-CN" dirty="0">
                <a:latin typeface="SimSun" pitchFamily="2" charset="-122"/>
                <a:ea typeface="SimSun" pitchFamily="2" charset="-122"/>
                <a:sym typeface="Symbol"/>
              </a:rPr>
              <a:t>   </a:t>
            </a:r>
            <a:r>
              <a:rPr lang="zh-CN" altLang="en-US" dirty="0"/>
              <a:t>比如给定</a:t>
            </a:r>
            <a:r>
              <a:rPr lang="en-US" altLang="zh-CN" dirty="0"/>
              <a:t>20</a:t>
            </a:r>
            <a:r>
              <a:rPr lang="zh-CN" altLang="en-US" dirty="0"/>
              <a:t>个随机整数，范围在</a:t>
            </a:r>
            <a:r>
              <a:rPr lang="en-US" altLang="zh-CN" dirty="0"/>
              <a:t>0</a:t>
            </a:r>
            <a:r>
              <a:rPr lang="zh-CN" altLang="en-US" dirty="0"/>
              <a:t>到</a:t>
            </a:r>
            <a:r>
              <a:rPr lang="en-US" altLang="zh-CN" dirty="0"/>
              <a:t>1</a:t>
            </a:r>
            <a:r>
              <a:rPr lang="zh-CN" altLang="en-US" dirty="0"/>
              <a:t>亿之间，此时如果使用计数排序的话，就需要创建长度为</a:t>
            </a:r>
            <a:r>
              <a:rPr lang="en-US" altLang="zh-CN" dirty="0"/>
              <a:t>1</a:t>
            </a:r>
            <a:r>
              <a:rPr lang="zh-CN" altLang="en-US" dirty="0"/>
              <a:t>亿的数组，不但严重浪费了空间，而且时间复杂度也随之急剧升高。</a:t>
            </a:r>
            <a:r>
              <a:rPr lang="en-US" altLang="zh-CN" dirty="0">
                <a:latin typeface="SimSun" pitchFamily="2" charset="-122"/>
                <a:ea typeface="SimSun" pitchFamily="2" charset="-122"/>
                <a:sym typeface="Symbol"/>
              </a:rPr>
              <a:t> </a:t>
            </a:r>
          </a:p>
          <a:p>
            <a:pPr lvl="1">
              <a:lnSpc>
                <a:spcPct val="120000"/>
              </a:lnSpc>
              <a:spcBef>
                <a:spcPts val="600"/>
              </a:spcBef>
            </a:pPr>
            <a:r>
              <a:rPr lang="en-US" altLang="zh-CN" dirty="0">
                <a:latin typeface="Times" panose="02020603050405020304" pitchFamily="18" charset="0"/>
                <a:ea typeface="SimSun" pitchFamily="2" charset="-122"/>
                <a:sym typeface="Symbol"/>
              </a:rPr>
              <a:t>2</a:t>
            </a:r>
            <a:r>
              <a:rPr lang="zh-CN" altLang="en-US" dirty="0">
                <a:latin typeface="SimSun" pitchFamily="2" charset="-122"/>
                <a:ea typeface="SimSun" pitchFamily="2" charset="-122"/>
                <a:sym typeface="Symbol"/>
              </a:rPr>
              <a:t>）</a:t>
            </a:r>
            <a:r>
              <a:rPr lang="zh-CN" altLang="en-US" dirty="0"/>
              <a:t>当数组元素不是整数时，并不适用于计数排序</a:t>
            </a:r>
            <a:r>
              <a:rPr lang="en-US" altLang="zh-CN" dirty="0">
                <a:latin typeface="SimSun" pitchFamily="2" charset="-122"/>
                <a:ea typeface="SimSun" pitchFamily="2" charset="-122"/>
                <a:sym typeface="Symbol" panose="05050102010706020507" pitchFamily="18" charset="2"/>
              </a:rPr>
              <a:t>.</a:t>
            </a:r>
          </a:p>
          <a:p>
            <a:pPr marL="804863" lvl="1">
              <a:lnSpc>
                <a:spcPct val="120000"/>
              </a:lnSpc>
              <a:spcBef>
                <a:spcPts val="600"/>
              </a:spcBef>
            </a:pPr>
            <a:r>
              <a:rPr lang="zh-CN" altLang="en-US" dirty="0"/>
              <a:t> 如果数组中的元素都是小数，比如</a:t>
            </a:r>
            <a:r>
              <a:rPr lang="en-US" altLang="zh-CN" dirty="0"/>
              <a:t>3.1415</a:t>
            </a:r>
            <a:r>
              <a:rPr lang="zh-CN" altLang="en-US" dirty="0"/>
              <a:t>，或是</a:t>
            </a:r>
            <a:r>
              <a:rPr lang="en-US" altLang="zh-CN" dirty="0"/>
              <a:t>0.00000001</a:t>
            </a:r>
            <a:r>
              <a:rPr lang="zh-CN" altLang="en-US" dirty="0"/>
              <a:t>这样的，则无法创建对应的统计数组，这样显然无法进行计数排序。</a:t>
            </a:r>
            <a:r>
              <a:rPr lang="en-US" dirty="0">
                <a:latin typeface="SimSun" pitchFamily="2" charset="-122"/>
                <a:ea typeface="SimSun" pitchFamily="2" charset="-122"/>
                <a:sym typeface="Symbol" panose="05050102010706020507" pitchFamily="18" charset="2"/>
              </a:rPr>
              <a:t> </a:t>
            </a:r>
            <a:endParaRPr lang="en-US" dirty="0">
              <a:latin typeface="SimSun" pitchFamily="2" charset="-122"/>
              <a:ea typeface="SimSun" pitchFamily="2" charset="-122"/>
              <a:sym typeface="Symbol"/>
            </a:endParaRPr>
          </a:p>
        </p:txBody>
      </p:sp>
    </p:spTree>
    <p:extLst>
      <p:ext uri="{BB962C8B-B14F-4D97-AF65-F5344CB8AC3E}">
        <p14:creationId xmlns:p14="http://schemas.microsoft.com/office/powerpoint/2010/main" val="4041277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4-19</a:t>
            </a:r>
          </a:p>
        </p:txBody>
      </p:sp>
      <p:sp>
        <p:nvSpPr>
          <p:cNvPr id="4" name="TextBox 3"/>
          <p:cNvSpPr txBox="1"/>
          <p:nvPr/>
        </p:nvSpPr>
        <p:spPr>
          <a:xfrm>
            <a:off x="914400" y="856357"/>
            <a:ext cx="7315200" cy="5377562"/>
          </a:xfrm>
          <a:prstGeom prst="rect">
            <a:avLst/>
          </a:prstGeom>
          <a:noFill/>
        </p:spPr>
        <p:txBody>
          <a:bodyPr wrap="square" rtlCol="0">
            <a:spAutoFit/>
          </a:bodyPr>
          <a:lstStyle/>
          <a:p>
            <a:r>
              <a:rPr lang="en-US" altLang="zh-CN" sz="2400" b="1" dirty="0"/>
              <a:t>2) </a:t>
            </a:r>
            <a:r>
              <a:rPr lang="zh-CN" altLang="en-US" sz="2400" b="1" dirty="0">
                <a:latin typeface="Times New Roman" pitchFamily="18" charset="0"/>
                <a:ea typeface="SimSun" pitchFamily="2" charset="-122"/>
                <a:cs typeface="Times New Roman" pitchFamily="18" charset="0"/>
              </a:rPr>
              <a:t>基数排序</a:t>
            </a:r>
            <a:r>
              <a:rPr lang="en-US" sz="2400" b="1" dirty="0">
                <a:latin typeface="Times New Roman" pitchFamily="18" charset="0"/>
                <a:ea typeface="SimSun" pitchFamily="2" charset="-122"/>
                <a:cs typeface="Times New Roman" pitchFamily="18" charset="0"/>
              </a:rPr>
              <a:t>(Radix sort)</a:t>
            </a:r>
          </a:p>
          <a:p>
            <a:pPr marL="914400" indent="-914400">
              <a:lnSpc>
                <a:spcPct val="150000"/>
              </a:lnSpc>
            </a:pPr>
            <a:r>
              <a:rPr lang="zh-CN" altLang="en-US" sz="2400" b="1" dirty="0"/>
              <a:t>要求</a:t>
            </a:r>
            <a:r>
              <a:rPr lang="zh-CN" altLang="en-US" sz="2400" dirty="0"/>
              <a:t>：每个数组元素的数值</a:t>
            </a:r>
            <a:r>
              <a:rPr lang="zh-CN" altLang="en-US" sz="2400" dirty="0">
                <a:solidFill>
                  <a:srgbClr val="FF0000"/>
                </a:solidFill>
                <a:latin typeface="Times New Roman" pitchFamily="18" charset="0"/>
                <a:ea typeface="SimSun" pitchFamily="2" charset="-122"/>
                <a:cs typeface="Times New Roman" pitchFamily="18" charset="0"/>
              </a:rPr>
              <a:t>是由 </a:t>
            </a:r>
            <a:r>
              <a:rPr lang="en-US" sz="2400" i="1" dirty="0">
                <a:solidFill>
                  <a:srgbClr val="FF0000"/>
                </a:solidFill>
                <a:latin typeface="Times New Roman" pitchFamily="18" charset="0"/>
                <a:ea typeface="SimSun" pitchFamily="2" charset="-122"/>
                <a:cs typeface="Times New Roman" pitchFamily="18" charset="0"/>
              </a:rPr>
              <a:t>d </a:t>
            </a:r>
            <a:r>
              <a:rPr lang="zh-CN" altLang="en-US" sz="2400" dirty="0">
                <a:solidFill>
                  <a:srgbClr val="FF0000"/>
                </a:solidFill>
                <a:latin typeface="Times New Roman" pitchFamily="18" charset="0"/>
                <a:ea typeface="SimSun" pitchFamily="2" charset="-122"/>
                <a:cs typeface="Times New Roman" pitchFamily="18" charset="0"/>
              </a:rPr>
              <a:t>位数组成的整数，且每一位取 </a:t>
            </a:r>
            <a:r>
              <a:rPr lang="en-US" sz="2400" i="1" dirty="0">
                <a:solidFill>
                  <a:srgbClr val="FF0000"/>
                </a:solidFill>
                <a:latin typeface="Times New Roman" pitchFamily="18" charset="0"/>
                <a:ea typeface="SimSun" pitchFamily="2" charset="-122"/>
                <a:cs typeface="Times New Roman" pitchFamily="18" charset="0"/>
              </a:rPr>
              <a:t>k </a:t>
            </a:r>
            <a:r>
              <a:rPr lang="zh-CN" altLang="en-US" sz="2400" dirty="0">
                <a:solidFill>
                  <a:srgbClr val="FF0000"/>
                </a:solidFill>
                <a:latin typeface="Times New Roman" pitchFamily="18" charset="0"/>
                <a:ea typeface="SimSun" pitchFamily="2" charset="-122"/>
                <a:cs typeface="Times New Roman" pitchFamily="18" charset="0"/>
              </a:rPr>
              <a:t>个允许的值之一</a:t>
            </a:r>
            <a:r>
              <a:rPr lang="zh-CN" alt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k </a:t>
            </a:r>
            <a:r>
              <a:rPr lang="en-US" sz="2400" dirty="0" err="1">
                <a:latin typeface="Times New Roman" pitchFamily="18" charset="0"/>
                <a:ea typeface="SimSun" pitchFamily="2" charset="-122"/>
                <a:cs typeface="Times New Roman" pitchFamily="18" charset="0"/>
              </a:rPr>
              <a:t>通常</a:t>
            </a:r>
            <a:r>
              <a:rPr lang="zh-CN" altLang="en-US" sz="2400" dirty="0">
                <a:latin typeface="Times New Roman" pitchFamily="18" charset="0"/>
                <a:ea typeface="SimSun" pitchFamily="2" charset="-122"/>
                <a:cs typeface="Times New Roman" pitchFamily="18" charset="0"/>
              </a:rPr>
              <a:t>是一个常数，比如十进制数中每位可以取</a:t>
            </a:r>
            <a:r>
              <a:rPr lang="en-US" sz="2400" dirty="0">
                <a:latin typeface="Times New Roman" pitchFamily="18" charset="0"/>
                <a:ea typeface="SimSun" pitchFamily="2" charset="-122"/>
                <a:cs typeface="Times New Roman" pitchFamily="18" charset="0"/>
              </a:rPr>
              <a:t>0</a:t>
            </a:r>
            <a:r>
              <a:rPr lang="zh-CN" altLang="en-US" sz="2400" dirty="0">
                <a:latin typeface="Times New Roman" pitchFamily="18" charset="0"/>
                <a:ea typeface="SimSun" pitchFamily="2" charset="-122"/>
                <a:cs typeface="Times New Roman" pitchFamily="18" charset="0"/>
              </a:rPr>
              <a:t>到</a:t>
            </a:r>
            <a:r>
              <a:rPr lang="en-US" sz="2400" dirty="0">
                <a:latin typeface="Times New Roman" pitchFamily="18" charset="0"/>
                <a:ea typeface="SimSun" pitchFamily="2" charset="-122"/>
                <a:cs typeface="Times New Roman" pitchFamily="18" charset="0"/>
              </a:rPr>
              <a:t>9</a:t>
            </a:r>
            <a:r>
              <a:rPr lang="zh-CN" altLang="en-US" sz="2400" dirty="0">
                <a:latin typeface="Times New Roman" pitchFamily="18" charset="0"/>
                <a:ea typeface="SimSun" pitchFamily="2" charset="-122"/>
                <a:cs typeface="Times New Roman" pitchFamily="18" charset="0"/>
              </a:rPr>
              <a:t>中任一数。</a:t>
            </a:r>
            <a:endParaRPr lang="en-US" sz="2400" b="1" dirty="0">
              <a:latin typeface="Times New Roman" pitchFamily="18" charset="0"/>
              <a:ea typeface="SimSun" pitchFamily="2" charset="-122"/>
              <a:cs typeface="Times New Roman" pitchFamily="18" charset="0"/>
            </a:endParaRPr>
          </a:p>
          <a:p>
            <a:pPr marL="914400" indent="-914400">
              <a:lnSpc>
                <a:spcPct val="150000"/>
              </a:lnSpc>
            </a:pPr>
            <a:r>
              <a:rPr lang="en-US" sz="2400" b="1" dirty="0" err="1">
                <a:latin typeface="Times New Roman" pitchFamily="18" charset="0"/>
                <a:ea typeface="SimSun" pitchFamily="2" charset="-122"/>
                <a:cs typeface="Times New Roman" pitchFamily="18" charset="0"/>
              </a:rPr>
              <a:t>做法</a:t>
            </a:r>
            <a:r>
              <a:rPr lang="en-US" sz="2400" b="1" dirty="0">
                <a:latin typeface="Times New Roman" pitchFamily="18" charset="0"/>
                <a:ea typeface="SimSun" pitchFamily="2" charset="-122"/>
                <a:cs typeface="Times New Roman" pitchFamily="18" charset="0"/>
              </a:rPr>
              <a:t>：</a:t>
            </a:r>
            <a:r>
              <a:rPr lang="zh-CN" altLang="en-US" sz="2400" dirty="0">
                <a:latin typeface="Times New Roman" pitchFamily="18" charset="0"/>
                <a:ea typeface="SimSun" pitchFamily="2" charset="-122"/>
                <a:cs typeface="Times New Roman" pitchFamily="18" charset="0"/>
              </a:rPr>
              <a:t>从右向左，即</a:t>
            </a:r>
            <a:r>
              <a:rPr lang="zh-CN" altLang="en-US" sz="2400" dirty="0">
                <a:solidFill>
                  <a:srgbClr val="FF0000"/>
                </a:solidFill>
                <a:latin typeface="Times New Roman" pitchFamily="18" charset="0"/>
                <a:ea typeface="SimSun" pitchFamily="2" charset="-122"/>
                <a:cs typeface="Times New Roman" pitchFamily="18" charset="0"/>
              </a:rPr>
              <a:t>从</a:t>
            </a:r>
            <a:r>
              <a:rPr lang="zh-CN" altLang="en-US" sz="2400" dirty="0">
                <a:solidFill>
                  <a:srgbClr val="FF0000"/>
                </a:solidFill>
                <a:highlight>
                  <a:srgbClr val="FFFF00"/>
                </a:highlight>
                <a:latin typeface="Times New Roman" pitchFamily="18" charset="0"/>
                <a:ea typeface="SimSun" pitchFamily="2" charset="-122"/>
                <a:cs typeface="Times New Roman" pitchFamily="18" charset="0"/>
              </a:rPr>
              <a:t>最低位</a:t>
            </a:r>
            <a:r>
              <a:rPr lang="zh-CN" altLang="en-US" sz="2400" dirty="0">
                <a:solidFill>
                  <a:srgbClr val="FF0000"/>
                </a:solidFill>
                <a:latin typeface="Times New Roman" pitchFamily="18" charset="0"/>
                <a:ea typeface="SimSun" pitchFamily="2" charset="-122"/>
                <a:cs typeface="Times New Roman" pitchFamily="18" charset="0"/>
              </a:rPr>
              <a:t>到</a:t>
            </a:r>
            <a:r>
              <a:rPr lang="zh-CN" altLang="en-US" sz="2400" dirty="0">
                <a:solidFill>
                  <a:srgbClr val="FF0000"/>
                </a:solidFill>
                <a:highlight>
                  <a:srgbClr val="FFFF00"/>
                </a:highlight>
                <a:latin typeface="Times New Roman" pitchFamily="18" charset="0"/>
                <a:ea typeface="SimSun" pitchFamily="2" charset="-122"/>
                <a:cs typeface="Times New Roman" pitchFamily="18" charset="0"/>
              </a:rPr>
              <a:t>最高位</a:t>
            </a:r>
            <a:r>
              <a:rPr lang="zh-CN" altLang="en-US" sz="2400" dirty="0">
                <a:solidFill>
                  <a:srgbClr val="FF0000"/>
                </a:solidFill>
                <a:latin typeface="Times New Roman" pitchFamily="18" charset="0"/>
                <a:ea typeface="SimSun" pitchFamily="2" charset="-122"/>
                <a:cs typeface="Times New Roman" pitchFamily="18" charset="0"/>
              </a:rPr>
              <a:t>，逐位排序</a:t>
            </a:r>
            <a:r>
              <a:rPr lang="zh-CN" altLang="en-US" sz="2400" dirty="0">
                <a:latin typeface="Times New Roman" pitchFamily="18" charset="0"/>
                <a:ea typeface="SimSun" pitchFamily="2" charset="-122"/>
                <a:cs typeface="Times New Roman" pitchFamily="18" charset="0"/>
              </a:rPr>
              <a:t>。这</a:t>
            </a:r>
            <a:r>
              <a:rPr lang="en-US" sz="2400" i="1" dirty="0">
                <a:latin typeface="Times New Roman" pitchFamily="18" charset="0"/>
                <a:ea typeface="SimSun" pitchFamily="2" charset="-122"/>
                <a:cs typeface="Times New Roman" pitchFamily="18" charset="0"/>
              </a:rPr>
              <a:t>n</a:t>
            </a:r>
            <a:r>
              <a:rPr lang="zh-CN" altLang="en-US" sz="2400" dirty="0">
                <a:latin typeface="Times New Roman" pitchFamily="18" charset="0"/>
                <a:ea typeface="SimSun" pitchFamily="2" charset="-122"/>
                <a:cs typeface="Times New Roman" pitchFamily="18" charset="0"/>
              </a:rPr>
              <a:t>个数字被排序 </a:t>
            </a:r>
            <a:r>
              <a:rPr lang="en-US" sz="2400" i="1" dirty="0">
                <a:latin typeface="Times New Roman" pitchFamily="18" charset="0"/>
                <a:ea typeface="SimSun" pitchFamily="2" charset="-122"/>
                <a:cs typeface="Times New Roman" pitchFamily="18" charset="0"/>
              </a:rPr>
              <a:t>d </a:t>
            </a:r>
            <a:r>
              <a:rPr lang="zh-CN" altLang="en-US" sz="2400" dirty="0">
                <a:latin typeface="Times New Roman" pitchFamily="18" charset="0"/>
                <a:ea typeface="SimSun" pitchFamily="2" charset="-122"/>
                <a:cs typeface="Times New Roman" pitchFamily="18" charset="0"/>
              </a:rPr>
              <a:t>次，每次抽取一位作为关键字来对前一次排序的结果作进一步排序。因为每一位的取值范围是常数</a:t>
            </a:r>
            <a:r>
              <a:rPr lang="en-US" sz="2400" i="1" dirty="0">
                <a:latin typeface="Times New Roman" pitchFamily="18" charset="0"/>
                <a:ea typeface="SimSun" pitchFamily="2" charset="-122"/>
                <a:cs typeface="Times New Roman" pitchFamily="18" charset="0"/>
              </a:rPr>
              <a:t>k</a:t>
            </a:r>
            <a:r>
              <a:rPr lang="zh-CN" altLang="en-US" sz="2400" dirty="0">
                <a:latin typeface="Times New Roman" pitchFamily="18" charset="0"/>
                <a:ea typeface="SimSun" pitchFamily="2" charset="-122"/>
                <a:cs typeface="Times New Roman" pitchFamily="18" charset="0"/>
              </a:rPr>
              <a:t>，可以用计数排序来完成。</a:t>
            </a:r>
            <a:endParaRPr lang="en-US" sz="2400" b="1"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09118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6300" y="485775"/>
            <a:ext cx="8115300" cy="4431983"/>
          </a:xfrm>
          <a:prstGeom prst="rect">
            <a:avLst/>
          </a:prstGeom>
          <a:noFill/>
        </p:spPr>
        <p:txBody>
          <a:bodyPr wrap="square" rtlCol="0">
            <a:spAutoFit/>
          </a:bodyPr>
          <a:lstStyle/>
          <a:p>
            <a:r>
              <a:rPr lang="zh-CN" altLang="en-US" sz="2400" b="1" dirty="0"/>
              <a:t>基数排序的伪代码</a:t>
            </a:r>
            <a:r>
              <a:rPr lang="zh-CN" altLang="en-US" dirty="0"/>
              <a:t>：</a:t>
            </a:r>
            <a:endParaRPr lang="en-US" altLang="zh-CN" dirty="0"/>
          </a:p>
          <a:p>
            <a:endParaRPr lang="en-US" dirty="0"/>
          </a:p>
          <a:p>
            <a:r>
              <a:rPr lang="en-US" sz="2000" b="1" dirty="0">
                <a:latin typeface="Times New Roman" pitchFamily="18" charset="0"/>
                <a:cs typeface="Times New Roman" pitchFamily="18" charset="0"/>
              </a:rPr>
              <a:t>Radix-Sort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a:t>
            </a:r>
          </a:p>
          <a:p>
            <a:pPr lvl="0"/>
            <a:r>
              <a:rPr lang="en-US" sz="2000" b="1" dirty="0">
                <a:latin typeface="Times New Roman" pitchFamily="18" charset="0"/>
                <a:cs typeface="Times New Roman" pitchFamily="18" charset="0"/>
              </a:rPr>
              <a:t>1</a:t>
            </a:r>
            <a:r>
              <a:rPr lang="en-US" altLang="zh-CN" sz="2000" b="1" dirty="0">
                <a:latin typeface="Times New Roman" pitchFamily="18" charset="0"/>
                <a:cs typeface="Times New Roman" pitchFamily="18" charset="0"/>
              </a:rPr>
              <a:t>.  </a:t>
            </a: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1 </a:t>
            </a:r>
            <a:r>
              <a:rPr lang="en-US" sz="2000" b="1" dirty="0">
                <a:latin typeface="Times New Roman" pitchFamily="18" charset="0"/>
                <a:cs typeface="Times New Roman" pitchFamily="18" charset="0"/>
              </a:rPr>
              <a:t>to</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a:t>
            </a:r>
            <a:r>
              <a:rPr lang="zh-CN" altLang="en-US" sz="2000" dirty="0">
                <a:solidFill>
                  <a:srgbClr val="FF0000"/>
                </a:solidFill>
                <a:latin typeface="Times New Roman" pitchFamily="18" charset="0"/>
                <a:cs typeface="Times New Roman" pitchFamily="18" charset="0"/>
              </a:rPr>
              <a:t>从低位到高位</a:t>
            </a:r>
            <a:endParaRPr lang="en-US" sz="2000" dirty="0">
              <a:solidFill>
                <a:srgbClr val="FF0000"/>
              </a:solidFill>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2</a:t>
            </a:r>
            <a:r>
              <a:rPr lang="en-US" altLang="zh-CN" sz="2000" b="1" dirty="0">
                <a:latin typeface="Times New Roman" pitchFamily="18" charset="0"/>
                <a:cs typeface="Times New Roman" pitchFamily="18" charset="0"/>
              </a:rPr>
              <a:t>.</a:t>
            </a:r>
            <a:r>
              <a:rPr lang="en-US" sz="2000" b="1" dirty="0">
                <a:latin typeface="Times New Roman" pitchFamily="18" charset="0"/>
                <a:cs typeface="Times New Roman" pitchFamily="18" charset="0"/>
              </a:rPr>
              <a:t> 	for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1 </a:t>
            </a:r>
            <a:r>
              <a:rPr lang="en-US" sz="2000" b="1" dirty="0">
                <a:latin typeface="Times New Roman" pitchFamily="18" charset="0"/>
                <a:cs typeface="Times New Roman" pitchFamily="18" charset="0"/>
              </a:rPr>
              <a:t>to</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3</a:t>
            </a:r>
            <a:r>
              <a:rPr lang="en-US" altLang="zh-CN" sz="2000" b="1" dirty="0">
                <a:latin typeface="Times New Roman" pitchFamily="18" charset="0"/>
                <a:cs typeface="Times New Roman" pitchFamily="18" charset="0"/>
              </a:rPr>
              <a:t>.</a:t>
            </a:r>
            <a:r>
              <a:rPr lang="en-US" sz="2000" b="1" dirty="0">
                <a:latin typeface="Times New Roman" pitchFamily="18" charset="0"/>
                <a:cs typeface="Times New Roman" pitchFamily="18" charset="0"/>
              </a:rPr>
              <a:t> 	        </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 digit of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抽取</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中右起第</a:t>
            </a:r>
            <a:r>
              <a:rPr lang="en-US" sz="2000" i="1" dirty="0" err="1">
                <a:latin typeface="Times New Roman" pitchFamily="18" charset="0"/>
                <a:cs typeface="Times New Roman" pitchFamily="18" charset="0"/>
              </a:rPr>
              <a:t>i</a:t>
            </a:r>
            <a:r>
              <a:rPr lang="zh-CN" altLang="en-US" sz="2000" dirty="0">
                <a:latin typeface="Times New Roman" pitchFamily="18" charset="0"/>
                <a:cs typeface="Times New Roman" pitchFamily="18" charset="0"/>
              </a:rPr>
              <a:t>位数</a:t>
            </a:r>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4</a:t>
            </a:r>
            <a:r>
              <a:rPr lang="en-US" altLang="zh-CN" sz="2000" b="1" dirty="0">
                <a:latin typeface="Times New Roman" pitchFamily="18" charset="0"/>
                <a:cs typeface="Times New Roman" pitchFamily="18" charset="0"/>
              </a:rPr>
              <a: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endfor</a:t>
            </a:r>
            <a:endParaRPr lang="en-US" sz="2000" dirty="0">
              <a:latin typeface="Times New Roman" pitchFamily="18" charset="0"/>
              <a:cs typeface="Times New Roman" pitchFamily="18" charset="0"/>
            </a:endParaRPr>
          </a:p>
          <a:p>
            <a:pPr marL="4756150" lvl="0" indent="-4756150"/>
            <a:r>
              <a:rPr lang="en-US" sz="2000" b="1" dirty="0">
                <a:latin typeface="Times New Roman" pitchFamily="18" charset="0"/>
                <a:cs typeface="Times New Roman" pitchFamily="18" charset="0"/>
              </a:rPr>
              <a:t>5</a:t>
            </a:r>
            <a:r>
              <a:rPr lang="en-US" altLang="zh-CN" sz="2000" dirty="0">
                <a:latin typeface="Times New Roman" pitchFamily="18" charset="0"/>
                <a:cs typeface="Times New Roman" pitchFamily="18" charset="0"/>
              </a:rPr>
              <a:t>.</a:t>
            </a:r>
            <a:r>
              <a:rPr lang="en-US" sz="2000" dirty="0">
                <a:latin typeface="Times New Roman" pitchFamily="18" charset="0"/>
                <a:cs typeface="Times New Roman" pitchFamily="18" charset="0"/>
              </a:rPr>
              <a:t>             Counting-Sort(</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以</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为关键字计数排序</a:t>
            </a:r>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6</a:t>
            </a:r>
            <a:r>
              <a:rPr lang="en-US" altLang="zh-CN" sz="2000" b="1" dirty="0">
                <a:latin typeface="Times New Roman" pitchFamily="18" charset="0"/>
                <a:cs typeface="Times New Roman" pitchFamily="18" charset="0"/>
              </a:rPr>
              <a:t>.</a:t>
            </a:r>
            <a:r>
              <a:rPr lang="en-US" sz="2000" b="1"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p>
          <a:p>
            <a:pPr lvl="0"/>
            <a:r>
              <a:rPr lang="en-US" sz="2000" b="1" dirty="0">
                <a:latin typeface="Times New Roman" pitchFamily="18" charset="0"/>
                <a:cs typeface="Times New Roman" pitchFamily="18" charset="0"/>
              </a:rPr>
              <a:t>7</a:t>
            </a:r>
            <a:r>
              <a:rPr lang="en-US" altLang="zh-CN"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endfor</a:t>
            </a:r>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8</a:t>
            </a:r>
            <a:r>
              <a:rPr lang="en-US" altLang="zh-CN" sz="2000" b="1" dirty="0">
                <a:latin typeface="Times New Roman" pitchFamily="18" charset="0"/>
                <a:cs typeface="Times New Roman" pitchFamily="18" charset="0"/>
              </a:rPr>
              <a:t>. </a:t>
            </a:r>
            <a:r>
              <a:rPr lang="en-US" sz="2000" b="1" dirty="0">
                <a:latin typeface="Times New Roman" pitchFamily="18" charset="0"/>
                <a:cs typeface="Times New Roman" pitchFamily="18" charset="0"/>
              </a:rPr>
              <a:t>End</a:t>
            </a:r>
            <a:endParaRPr lang="en-US" sz="2000" dirty="0">
              <a:latin typeface="Times New Roman" pitchFamily="18" charset="0"/>
              <a:cs typeface="Times New Roman" pitchFamily="18" charset="0"/>
            </a:endParaRPr>
          </a:p>
          <a:p>
            <a:endParaRPr lang="en-US" sz="2000" dirty="0"/>
          </a:p>
          <a:p>
            <a:pPr marL="465138" indent="-465138">
              <a:buFont typeface="Symbol" pitchFamily="18" charset="2"/>
              <a:buChar char="·"/>
            </a:pPr>
            <a:r>
              <a:rPr lang="en-US" sz="2000" dirty="0" err="1">
                <a:latin typeface="SimSun" pitchFamily="2" charset="-122"/>
                <a:ea typeface="SimSun" pitchFamily="2" charset="-122"/>
              </a:rPr>
              <a:t>基数排序复杂度是</a:t>
            </a:r>
            <a:r>
              <a:rPr lang="en-US" sz="2000" dirty="0" err="1">
                <a:latin typeface="Times New Roman" pitchFamily="18" charset="0"/>
                <a:cs typeface="Times New Roman" pitchFamily="18" charset="0"/>
              </a:rPr>
              <a:t>O</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d</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n</a:t>
            </a:r>
            <a:r>
              <a:rPr lang="en-US" sz="2000" dirty="0" err="1">
                <a:latin typeface="Times New Roman" pitchFamily="18" charset="0"/>
                <a:cs typeface="Times New Roman" pitchFamily="18" charset="0"/>
              </a:rPr>
              <a:t>+</a:t>
            </a:r>
            <a:r>
              <a:rPr lang="en-US" sz="2000" i="1" dirty="0" err="1">
                <a:latin typeface="Times New Roman" pitchFamily="18" charset="0"/>
                <a:cs typeface="Times New Roman" pitchFamily="18" charset="0"/>
              </a:rPr>
              <a:t>k</a:t>
            </a:r>
            <a:r>
              <a:rPr lang="en-US" sz="2000" dirty="0">
                <a:latin typeface="Times New Roman" pitchFamily="18" charset="0"/>
                <a:cs typeface="Times New Roman" pitchFamily="18" charset="0"/>
              </a:rPr>
              <a:t>))。</a:t>
            </a:r>
            <a:endParaRPr lang="en-US" sz="2000" dirty="0">
              <a:latin typeface="Times New Roman" pitchFamily="18" charset="0"/>
              <a:ea typeface="SimSun" pitchFamily="2" charset="-122"/>
              <a:cs typeface="Times New Roman" pitchFamily="18" charset="0"/>
            </a:endParaRPr>
          </a:p>
          <a:p>
            <a:pPr marL="465138" indent="-465138">
              <a:buFont typeface="Symbol" pitchFamily="18" charset="2"/>
              <a:buChar char="·"/>
            </a:pPr>
            <a:r>
              <a:rPr lang="en-US" sz="2000" dirty="0" err="1">
                <a:latin typeface="Times New Roman" pitchFamily="18" charset="0"/>
                <a:ea typeface="SimSun" pitchFamily="2" charset="-122"/>
                <a:cs typeface="Times New Roman" pitchFamily="18" charset="0"/>
              </a:rPr>
              <a:t>因为通常</a:t>
            </a:r>
            <a:r>
              <a:rPr lang="en-US" sz="2000" i="1" dirty="0" err="1">
                <a:latin typeface="Times New Roman" pitchFamily="18" charset="0"/>
                <a:ea typeface="SimSun" pitchFamily="2" charset="-122"/>
                <a:cs typeface="Times New Roman" pitchFamily="18" charset="0"/>
              </a:rPr>
              <a:t>d</a:t>
            </a:r>
            <a:r>
              <a:rPr lang="en-US" sz="2000" dirty="0" err="1">
                <a:latin typeface="Times New Roman" pitchFamily="18" charset="0"/>
                <a:ea typeface="SimSun" pitchFamily="2" charset="-122"/>
                <a:cs typeface="Times New Roman" pitchFamily="18" charset="0"/>
              </a:rPr>
              <a:t>和</a:t>
            </a:r>
            <a:r>
              <a:rPr lang="en-US" sz="2000" i="1" dirty="0" err="1">
                <a:latin typeface="Times New Roman" pitchFamily="18" charset="0"/>
                <a:ea typeface="SimSun" pitchFamily="2" charset="-122"/>
                <a:cs typeface="Times New Roman" pitchFamily="18" charset="0"/>
              </a:rPr>
              <a:t>k</a:t>
            </a:r>
            <a:r>
              <a:rPr lang="en-US" sz="2000" dirty="0" err="1">
                <a:latin typeface="Times New Roman" pitchFamily="18" charset="0"/>
                <a:ea typeface="SimSun" pitchFamily="2" charset="-122"/>
                <a:cs typeface="Times New Roman" pitchFamily="18" charset="0"/>
              </a:rPr>
              <a:t>都是常数，其复杂度是O</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a:t>
            </a:r>
          </a:p>
        </p:txBody>
      </p:sp>
      <p:sp>
        <p:nvSpPr>
          <p:cNvPr id="4" name="文本框 3">
            <a:extLst>
              <a:ext uri="{FF2B5EF4-FFF2-40B4-BE49-F238E27FC236}">
                <a16:creationId xmlns:a16="http://schemas.microsoft.com/office/drawing/2014/main" id="{DFC17D51-969B-403F-9F64-701BE161B85D}"/>
              </a:ext>
            </a:extLst>
          </p:cNvPr>
          <p:cNvSpPr txBox="1"/>
          <p:nvPr/>
        </p:nvSpPr>
        <p:spPr>
          <a:xfrm>
            <a:off x="304800" y="5775521"/>
            <a:ext cx="8403262" cy="923330"/>
          </a:xfrm>
          <a:prstGeom prst="rect">
            <a:avLst/>
          </a:prstGeom>
          <a:noFill/>
          <a:ln w="25400">
            <a:solidFill>
              <a:schemeClr val="tx1"/>
            </a:solidFill>
          </a:ln>
        </p:spPr>
        <p:txBody>
          <a:bodyPr wrap="none" rtlCol="0">
            <a:spAutoFit/>
          </a:bodyPr>
          <a:lstStyle/>
          <a:p>
            <a:pPr marL="285750" indent="-285750">
              <a:buFont typeface="Arial" panose="020B0604020202020204" pitchFamily="34" charset="0"/>
              <a:buChar char="•"/>
            </a:pPr>
            <a:r>
              <a:rPr lang="zh-CN" altLang="en-US" dirty="0"/>
              <a:t>伪代码的第</a:t>
            </a:r>
            <a:r>
              <a:rPr lang="en-US" altLang="zh-CN" dirty="0"/>
              <a:t>3-5</a:t>
            </a:r>
            <a:r>
              <a:rPr lang="zh-CN" altLang="en-US" dirty="0"/>
              <a:t>行，我们抽取</a:t>
            </a:r>
            <a:r>
              <a:rPr lang="en-US" altLang="zh-CN" i="1" dirty="0"/>
              <a:t>n</a:t>
            </a:r>
            <a:r>
              <a:rPr lang="zh-CN" altLang="en-US" dirty="0"/>
              <a:t>个数的某一位作为关键字进行排序，因此在第</a:t>
            </a:r>
            <a:r>
              <a:rPr lang="en-US" altLang="zh-CN" dirty="0"/>
              <a:t>6</a:t>
            </a:r>
            <a:r>
              <a:rPr lang="zh-CN" altLang="en-US" dirty="0"/>
              <a:t>行</a:t>
            </a:r>
            <a:endParaRPr lang="en-US" altLang="zh-CN" dirty="0"/>
          </a:p>
          <a:p>
            <a:r>
              <a:rPr lang="zh-CN" altLang="en-US" dirty="0"/>
              <a:t>     计数排序中输出的数组</a:t>
            </a:r>
            <a:r>
              <a:rPr lang="en-US" altLang="zh-CN" i="1" dirty="0"/>
              <a:t>B</a:t>
            </a:r>
            <a:r>
              <a:rPr lang="zh-CN" altLang="en-US" dirty="0"/>
              <a:t>中的每个数应该是完整的</a:t>
            </a:r>
            <a:r>
              <a:rPr lang="en-US" altLang="zh-CN" i="1" dirty="0"/>
              <a:t>d</a:t>
            </a:r>
            <a:r>
              <a:rPr lang="zh-CN" altLang="en-US" dirty="0"/>
              <a:t>位数。</a:t>
            </a:r>
            <a:r>
              <a:rPr lang="en-US" altLang="zh-CN" dirty="0"/>
              <a:t> </a:t>
            </a:r>
          </a:p>
          <a:p>
            <a:pPr marL="285750" indent="-285750">
              <a:buFont typeface="Arial" panose="020B0604020202020204" pitchFamily="34" charset="0"/>
              <a:buChar char="•"/>
            </a:pPr>
            <a:r>
              <a:rPr lang="zh-CN" altLang="en-US" dirty="0"/>
              <a:t>算法中采用的计数排序，也可以替换成其它排序算法，只要是稳定排序即可</a:t>
            </a:r>
            <a:r>
              <a:rPr lang="en-US" altLang="zh-CN" dirty="0"/>
              <a:t>.</a:t>
            </a:r>
            <a:endParaRPr lang="en-US" dirty="0"/>
          </a:p>
        </p:txBody>
      </p:sp>
      <p:sp>
        <p:nvSpPr>
          <p:cNvPr id="5" name="文本框 4">
            <a:extLst>
              <a:ext uri="{FF2B5EF4-FFF2-40B4-BE49-F238E27FC236}">
                <a16:creationId xmlns:a16="http://schemas.microsoft.com/office/drawing/2014/main" id="{16D34725-74C5-472E-BAB9-616C76F24D34}"/>
              </a:ext>
            </a:extLst>
          </p:cNvPr>
          <p:cNvSpPr txBox="1"/>
          <p:nvPr/>
        </p:nvSpPr>
        <p:spPr>
          <a:xfrm>
            <a:off x="228600" y="5410200"/>
            <a:ext cx="3416320" cy="369332"/>
          </a:xfrm>
          <a:prstGeom prst="rect">
            <a:avLst/>
          </a:prstGeom>
          <a:noFill/>
        </p:spPr>
        <p:txBody>
          <a:bodyPr wrap="none" rtlCol="0">
            <a:spAutoFit/>
          </a:bodyPr>
          <a:lstStyle/>
          <a:p>
            <a:r>
              <a:rPr lang="zh-CN" altLang="en-US" dirty="0"/>
              <a:t>基数排序执行过程中的注意事项</a:t>
            </a:r>
            <a:endParaRPr lang="en-US" dirty="0"/>
          </a:p>
        </p:txBody>
      </p:sp>
    </p:spTree>
    <p:extLst>
      <p:ext uri="{BB962C8B-B14F-4D97-AF65-F5344CB8AC3E}">
        <p14:creationId xmlns:p14="http://schemas.microsoft.com/office/powerpoint/2010/main" val="3755954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4-21</a:t>
            </a:r>
          </a:p>
        </p:txBody>
      </p:sp>
      <p:sp>
        <p:nvSpPr>
          <p:cNvPr id="3" name="TextBox 2"/>
          <p:cNvSpPr txBox="1"/>
          <p:nvPr/>
        </p:nvSpPr>
        <p:spPr>
          <a:xfrm>
            <a:off x="907143" y="990600"/>
            <a:ext cx="7239000" cy="461665"/>
          </a:xfrm>
          <a:prstGeom prst="rect">
            <a:avLst/>
          </a:prstGeom>
          <a:noFill/>
        </p:spPr>
        <p:txBody>
          <a:bodyPr wrap="square" rtlCol="0">
            <a:spAutoFit/>
          </a:bodyPr>
          <a:lstStyle/>
          <a:p>
            <a:r>
              <a:rPr lang="zh-CN" altLang="en-US" sz="2400" b="1" dirty="0">
                <a:latin typeface="Times New Roman" pitchFamily="18" charset="0"/>
                <a:ea typeface="SimSun" pitchFamily="2" charset="-122"/>
                <a:cs typeface="Times New Roman" pitchFamily="18" charset="0"/>
              </a:rPr>
              <a:t>例</a:t>
            </a:r>
            <a:r>
              <a:rPr lang="en-US" sz="2400" b="1" dirty="0">
                <a:latin typeface="Times New Roman" pitchFamily="18" charset="0"/>
                <a:ea typeface="SimSun" pitchFamily="2" charset="-122"/>
                <a:cs typeface="Times New Roman" pitchFamily="18" charset="0"/>
              </a:rPr>
              <a:t>4.2</a:t>
            </a:r>
            <a:r>
              <a:rPr lang="en-US"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基数排序例子</a:t>
            </a:r>
            <a:endParaRPr lang="en-US" sz="2400" dirty="0">
              <a:latin typeface="Times New Roman" pitchFamily="18" charset="0"/>
              <a:ea typeface="SimSun" pitchFamily="2" charset="-122"/>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077239753"/>
              </p:ext>
            </p:extLst>
          </p:nvPr>
        </p:nvGraphicFramePr>
        <p:xfrm>
          <a:off x="1066800" y="1676400"/>
          <a:ext cx="6781800" cy="2595880"/>
        </p:xfrm>
        <a:graphic>
          <a:graphicData uri="http://schemas.openxmlformats.org/drawingml/2006/table">
            <a:tbl>
              <a:tblPr firstRow="1" bandRow="1"/>
              <a:tblGrid>
                <a:gridCol w="678180">
                  <a:extLst>
                    <a:ext uri="{9D8B030D-6E8A-4147-A177-3AD203B41FA5}">
                      <a16:colId xmlns:a16="http://schemas.microsoft.com/office/drawing/2014/main" val="20000"/>
                    </a:ext>
                  </a:extLst>
                </a:gridCol>
                <a:gridCol w="1356360">
                  <a:extLst>
                    <a:ext uri="{9D8B030D-6E8A-4147-A177-3AD203B41FA5}">
                      <a16:colId xmlns:a16="http://schemas.microsoft.com/office/drawing/2014/main" val="20001"/>
                    </a:ext>
                  </a:extLst>
                </a:gridCol>
                <a:gridCol w="678180">
                  <a:extLst>
                    <a:ext uri="{9D8B030D-6E8A-4147-A177-3AD203B41FA5}">
                      <a16:colId xmlns:a16="http://schemas.microsoft.com/office/drawing/2014/main" val="20002"/>
                    </a:ext>
                  </a:extLst>
                </a:gridCol>
                <a:gridCol w="1356360">
                  <a:extLst>
                    <a:ext uri="{9D8B030D-6E8A-4147-A177-3AD203B41FA5}">
                      <a16:colId xmlns:a16="http://schemas.microsoft.com/office/drawing/2014/main" val="20003"/>
                    </a:ext>
                  </a:extLst>
                </a:gridCol>
                <a:gridCol w="678180">
                  <a:extLst>
                    <a:ext uri="{9D8B030D-6E8A-4147-A177-3AD203B41FA5}">
                      <a16:colId xmlns:a16="http://schemas.microsoft.com/office/drawing/2014/main" val="20004"/>
                    </a:ext>
                  </a:extLst>
                </a:gridCol>
                <a:gridCol w="1356360">
                  <a:extLst>
                    <a:ext uri="{9D8B030D-6E8A-4147-A177-3AD203B41FA5}">
                      <a16:colId xmlns:a16="http://schemas.microsoft.com/office/drawing/2014/main" val="20005"/>
                    </a:ext>
                  </a:extLst>
                </a:gridCol>
                <a:gridCol w="678180">
                  <a:extLst>
                    <a:ext uri="{9D8B030D-6E8A-4147-A177-3AD203B41FA5}">
                      <a16:colId xmlns:a16="http://schemas.microsoft.com/office/drawing/2014/main" val="20006"/>
                    </a:ext>
                  </a:extLst>
                </a:gridCol>
              </a:tblGrid>
              <a:tr h="370840">
                <a:tc>
                  <a:txBody>
                    <a:bodyPr/>
                    <a:lstStyle/>
                    <a:p>
                      <a:pPr algn="ctr"/>
                      <a:r>
                        <a:rPr lang="en-US" dirty="0"/>
                        <a:t>249</a:t>
                      </a:r>
                    </a:p>
                  </a:txBody>
                  <a:tcPr>
                    <a:lnR w="12700" cap="flat" cmpd="sng" algn="ctr">
                      <a:solidFill>
                        <a:schemeClr val="tx1"/>
                      </a:solidFill>
                      <a:prstDash val="solid"/>
                      <a:round/>
                      <a:headEnd type="none" w="med" len="med"/>
                      <a:tailEnd type="none" w="med" len="med"/>
                    </a:lnR>
                  </a:tcPr>
                </a:tc>
                <a:tc rowSpan="7">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dirty="0"/>
                        <a:t>63</a:t>
                      </a:r>
                      <a:r>
                        <a:rPr lang="en-US"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7">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t>7</a:t>
                      </a:r>
                      <a:r>
                        <a:rPr lang="en-US" b="1" dirty="0">
                          <a:solidFill>
                            <a:srgbClr val="FF0000"/>
                          </a:solidFill>
                        </a:rPr>
                        <a:t>0</a:t>
                      </a: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7">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rPr>
                        <a:t>2</a:t>
                      </a:r>
                      <a:r>
                        <a:rPr lang="en-US" dirty="0"/>
                        <a:t>49</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ctr"/>
                      <a:r>
                        <a:rPr lang="en-US" dirty="0"/>
                        <a:t>458</a:t>
                      </a:r>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67</a:t>
                      </a:r>
                      <a:r>
                        <a:rPr lang="en-US"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6</a:t>
                      </a:r>
                      <a:r>
                        <a:rPr lang="en-US" b="1" dirty="0">
                          <a:solidFill>
                            <a:srgbClr val="FF0000"/>
                          </a:solidFill>
                        </a:rPr>
                        <a:t>3</a:t>
                      </a: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b="1" dirty="0">
                          <a:solidFill>
                            <a:srgbClr val="FF0000"/>
                          </a:solidFill>
                        </a:rPr>
                        <a:t>3</a:t>
                      </a:r>
                      <a:r>
                        <a:rPr lang="en-US" dirty="0"/>
                        <a:t>95</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ctr"/>
                      <a:r>
                        <a:rPr lang="en-US" dirty="0"/>
                        <a:t>673</a:t>
                      </a:r>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70</a:t>
                      </a:r>
                      <a:r>
                        <a:rPr lang="en-US" b="1" dirty="0">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9</a:t>
                      </a:r>
                      <a:r>
                        <a:rPr lang="en-US" b="1" dirty="0">
                          <a:solidFill>
                            <a:srgbClr val="FF0000"/>
                          </a:solidFill>
                        </a:rPr>
                        <a:t>3</a:t>
                      </a: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b="1" dirty="0">
                          <a:solidFill>
                            <a:srgbClr val="FF0000"/>
                          </a:solidFill>
                        </a:rPr>
                        <a:t>4</a:t>
                      </a:r>
                      <a:r>
                        <a:rPr lang="en-US" dirty="0"/>
                        <a:t>58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dirty="0"/>
                        <a:t>937</a:t>
                      </a:r>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39</a:t>
                      </a:r>
                      <a:r>
                        <a:rPr lang="en-US" b="1"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2</a:t>
                      </a:r>
                      <a:r>
                        <a:rPr lang="en-US" b="1" dirty="0">
                          <a:solidFill>
                            <a:srgbClr val="FF0000"/>
                          </a:solidFill>
                        </a:rPr>
                        <a:t>4</a:t>
                      </a:r>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b="1" dirty="0">
                          <a:solidFill>
                            <a:srgbClr val="FF0000"/>
                          </a:solidFill>
                        </a:rPr>
                        <a:t>6</a:t>
                      </a:r>
                      <a:r>
                        <a:rPr lang="en-US" dirty="0"/>
                        <a:t>31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dirty="0"/>
                        <a:t>631</a:t>
                      </a:r>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93</a:t>
                      </a:r>
                      <a:r>
                        <a:rPr lang="en-US" b="1" dirty="0">
                          <a:solidFill>
                            <a:srgbClr val="FF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4</a:t>
                      </a:r>
                      <a:r>
                        <a:rPr lang="en-US" b="1" dirty="0">
                          <a:solidFill>
                            <a:srgbClr val="FF0000"/>
                          </a:solidFill>
                        </a:rPr>
                        <a:t>5</a:t>
                      </a: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b="1" dirty="0">
                          <a:solidFill>
                            <a:srgbClr val="FF0000"/>
                          </a:solidFill>
                        </a:rPr>
                        <a:t>6</a:t>
                      </a:r>
                      <a:r>
                        <a:rPr lang="en-US" dirty="0"/>
                        <a:t>73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ctr"/>
                      <a:r>
                        <a:rPr lang="en-US" dirty="0"/>
                        <a:t>704</a:t>
                      </a:r>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45</a:t>
                      </a:r>
                      <a:r>
                        <a:rPr lang="en-US" b="1"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6</a:t>
                      </a:r>
                      <a:r>
                        <a:rPr lang="en-US" b="1" dirty="0">
                          <a:solidFill>
                            <a:srgbClr val="FF0000"/>
                          </a:solidFill>
                        </a:rPr>
                        <a:t>7</a:t>
                      </a: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b="1" dirty="0">
                          <a:solidFill>
                            <a:srgbClr val="FF0000"/>
                          </a:solidFill>
                        </a:rPr>
                        <a:t>7</a:t>
                      </a:r>
                      <a:r>
                        <a:rPr lang="en-US" dirty="0"/>
                        <a:t>04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ctr"/>
                      <a:r>
                        <a:rPr lang="en-US" dirty="0"/>
                        <a:t>395</a:t>
                      </a:r>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24</a:t>
                      </a:r>
                      <a:r>
                        <a:rPr lang="en-US" b="1" dirty="0">
                          <a:solidFill>
                            <a:srgbClr val="FF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dirty="0"/>
                        <a:t>3</a:t>
                      </a:r>
                      <a:r>
                        <a:rPr lang="en-US" b="1" dirty="0">
                          <a:solidFill>
                            <a:srgbClr val="FF0000"/>
                          </a:solidFill>
                        </a:rPr>
                        <a:t>9</a:t>
                      </a: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dirty="0"/>
                    </a:p>
                  </a:txBody>
                  <a:tcPr/>
                </a:tc>
                <a:tc>
                  <a:txBody>
                    <a:bodyPr/>
                    <a:lstStyle/>
                    <a:p>
                      <a:pPr algn="ctr"/>
                      <a:r>
                        <a:rPr lang="en-US" b="1" dirty="0">
                          <a:solidFill>
                            <a:srgbClr val="FF0000"/>
                          </a:solidFill>
                        </a:rPr>
                        <a:t>9</a:t>
                      </a:r>
                      <a:r>
                        <a:rPr lang="en-US" dirty="0"/>
                        <a:t>37</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cxnSp>
        <p:nvCxnSpPr>
          <p:cNvPr id="13" name="Straight Arrow Connector 12"/>
          <p:cNvCxnSpPr/>
          <p:nvPr/>
        </p:nvCxnSpPr>
        <p:spPr>
          <a:xfrm>
            <a:off x="1828800" y="2971800"/>
            <a:ext cx="1066800"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95272" y="2971800"/>
            <a:ext cx="1066800"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943600" y="2971800"/>
            <a:ext cx="1066800"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263DED3-50D2-4D31-9F4B-AFE5C4669FEB}"/>
              </a:ext>
            </a:extLst>
          </p:cNvPr>
          <p:cNvSpPr txBox="1"/>
          <p:nvPr/>
        </p:nvSpPr>
        <p:spPr>
          <a:xfrm>
            <a:off x="107043" y="5715000"/>
            <a:ext cx="8839200" cy="923330"/>
          </a:xfrm>
          <a:prstGeom prst="rect">
            <a:avLst/>
          </a:prstGeom>
          <a:solidFill>
            <a:srgbClr val="FFFF00"/>
          </a:solidFill>
          <a:ln w="34925">
            <a:solidFill>
              <a:schemeClr val="tx1"/>
            </a:solidFill>
          </a:ln>
        </p:spPr>
        <p:txBody>
          <a:bodyPr wrap="square">
            <a:spAutoFit/>
          </a:bodyPr>
          <a:lstStyle/>
          <a:p>
            <a:pPr marL="285750" indent="-285750">
              <a:buFont typeface="Arial" panose="020B0604020202020204" pitchFamily="34" charset="0"/>
              <a:buChar char="•"/>
            </a:pPr>
            <a:r>
              <a:rPr lang="zh-CN" altLang="en-US" b="0" i="0" dirty="0">
                <a:solidFill>
                  <a:srgbClr val="4F4F4F"/>
                </a:solidFill>
                <a:effectLst/>
                <a:latin typeface="PingFang SC"/>
              </a:rPr>
              <a:t>基数排序中，低位排序得到的次序，只有高位相同时才需要尊重</a:t>
            </a:r>
            <a:r>
              <a:rPr lang="en-US" altLang="zh-CN" b="0" i="0" dirty="0">
                <a:solidFill>
                  <a:srgbClr val="4F4F4F"/>
                </a:solidFill>
                <a:effectLst/>
                <a:latin typeface="PingFang SC"/>
              </a:rPr>
              <a:t>;</a:t>
            </a:r>
          </a:p>
          <a:p>
            <a:pPr marL="285750" indent="-285750">
              <a:buFont typeface="Arial" panose="020B0604020202020204" pitchFamily="34" charset="0"/>
              <a:buChar char="•"/>
            </a:pPr>
            <a:r>
              <a:rPr lang="zh-CN" altLang="en-US" dirty="0"/>
              <a:t>假如采用从高位到低位的排序方式的话，那么上面第二列将成为最终结果，这明显是错误的结果</a:t>
            </a:r>
            <a:r>
              <a:rPr lang="en-US" altLang="zh-CN" dirty="0"/>
              <a:t>.</a:t>
            </a:r>
            <a:endParaRPr lang="en-US" dirty="0"/>
          </a:p>
        </p:txBody>
      </p:sp>
    </p:spTree>
    <p:extLst>
      <p:ext uri="{BB962C8B-B14F-4D97-AF65-F5344CB8AC3E}">
        <p14:creationId xmlns:p14="http://schemas.microsoft.com/office/powerpoint/2010/main" val="2671600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4-22</a:t>
            </a:r>
          </a:p>
        </p:txBody>
      </p:sp>
      <p:sp>
        <p:nvSpPr>
          <p:cNvPr id="4" name="TextBox 3"/>
          <p:cNvSpPr txBox="1"/>
          <p:nvPr/>
        </p:nvSpPr>
        <p:spPr>
          <a:xfrm>
            <a:off x="533400" y="685800"/>
            <a:ext cx="8382000" cy="5395067"/>
          </a:xfrm>
          <a:prstGeom prst="rect">
            <a:avLst/>
          </a:prstGeom>
          <a:noFill/>
        </p:spPr>
        <p:txBody>
          <a:bodyPr wrap="square" rtlCol="0">
            <a:spAutoFit/>
          </a:bodyPr>
          <a:lstStyle/>
          <a:p>
            <a:r>
              <a:rPr lang="zh-CN" altLang="en-US" sz="2400" b="1" dirty="0"/>
              <a:t>基数排序正确性证明</a:t>
            </a:r>
            <a:r>
              <a:rPr lang="zh-CN" altLang="en-US" sz="2400" dirty="0"/>
              <a:t>：</a:t>
            </a:r>
            <a:endParaRPr lang="en-US" sz="2400" dirty="0"/>
          </a:p>
          <a:p>
            <a:pPr indent="465138">
              <a:lnSpc>
                <a:spcPct val="150000"/>
              </a:lnSpc>
            </a:pPr>
            <a:r>
              <a:rPr lang="zh-CN" altLang="en-US" dirty="0">
                <a:latin typeface="Times New Roman" pitchFamily="18" charset="0"/>
                <a:ea typeface="SimSun" pitchFamily="2" charset="-122"/>
                <a:cs typeface="Times New Roman" pitchFamily="18" charset="0"/>
              </a:rPr>
              <a:t>先证明，如果</a:t>
            </a:r>
            <a:r>
              <a:rPr lang="en-US" i="1" dirty="0">
                <a:latin typeface="Times New Roman" pitchFamily="18" charset="0"/>
                <a:ea typeface="SimSun" pitchFamily="2" charset="-122"/>
                <a:cs typeface="Times New Roman" pitchFamily="18" charset="0"/>
              </a:rPr>
              <a:t>a </a:t>
            </a:r>
            <a:r>
              <a:rPr lang="en-US" dirty="0">
                <a:latin typeface="Times New Roman" pitchFamily="18" charset="0"/>
                <a:ea typeface="SimSun" pitchFamily="2" charset="-122"/>
                <a:cs typeface="Times New Roman" pitchFamily="18" charset="0"/>
              </a:rPr>
              <a:t>&lt;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，那么排序后，</a:t>
            </a:r>
            <a:r>
              <a:rPr lang="en-US" i="1" dirty="0">
                <a:latin typeface="Times New Roman" pitchFamily="18" charset="0"/>
                <a:ea typeface="SimSun" pitchFamily="2" charset="-122"/>
                <a:cs typeface="Times New Roman" pitchFamily="18" charset="0"/>
              </a:rPr>
              <a:t>a </a:t>
            </a:r>
            <a:r>
              <a:rPr lang="zh-CN" altLang="en-US" dirty="0">
                <a:latin typeface="Times New Roman" pitchFamily="18" charset="0"/>
                <a:ea typeface="SimSun" pitchFamily="2" charset="-122"/>
                <a:cs typeface="Times New Roman" pitchFamily="18" charset="0"/>
              </a:rPr>
              <a:t>一定排在</a:t>
            </a:r>
            <a:r>
              <a:rPr lang="en-US"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的前面。</a:t>
            </a:r>
            <a:endParaRPr lang="en-US" altLang="zh-CN" dirty="0">
              <a:latin typeface="Times New Roman" pitchFamily="18" charset="0"/>
              <a:ea typeface="SimSun" pitchFamily="2" charset="-122"/>
              <a:cs typeface="Times New Roman" pitchFamily="18" charset="0"/>
            </a:endParaRPr>
          </a:p>
          <a:p>
            <a:pPr indent="465138">
              <a:lnSpc>
                <a:spcPct val="150000"/>
              </a:lnSpc>
            </a:pPr>
            <a:r>
              <a:rPr lang="zh-CN" altLang="en-US" dirty="0">
                <a:latin typeface="Times New Roman" pitchFamily="18" charset="0"/>
                <a:ea typeface="SimSun" pitchFamily="2" charset="-122"/>
                <a:cs typeface="Times New Roman" pitchFamily="18" charset="0"/>
              </a:rPr>
              <a:t>假设</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的</a:t>
            </a:r>
            <a:r>
              <a:rPr lang="en-US" i="1" dirty="0">
                <a:latin typeface="Times New Roman" pitchFamily="18" charset="0"/>
                <a:ea typeface="SimSun" pitchFamily="2" charset="-122"/>
                <a:cs typeface="Times New Roman" pitchFamily="18" charset="0"/>
              </a:rPr>
              <a:t>d</a:t>
            </a:r>
            <a:r>
              <a:rPr lang="zh-CN" altLang="en-US" dirty="0">
                <a:latin typeface="Times New Roman" pitchFamily="18" charset="0"/>
                <a:ea typeface="SimSun" pitchFamily="2" charset="-122"/>
                <a:cs typeface="Times New Roman" pitchFamily="18" charset="0"/>
              </a:rPr>
              <a:t>位数字，从高位到低位，是</a:t>
            </a:r>
            <a:r>
              <a:rPr lang="en-US" i="1" dirty="0">
                <a:latin typeface="Times New Roman" pitchFamily="18" charset="0"/>
                <a:ea typeface="SimSun" pitchFamily="2" charset="-122"/>
                <a:cs typeface="Times New Roman" pitchFamily="18" charset="0"/>
              </a:rPr>
              <a:t>a</a:t>
            </a:r>
            <a:r>
              <a:rPr lang="en-US" sz="2600" i="1" baseline="-25000"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sz="2600" i="1" baseline="-25000" dirty="0">
                <a:latin typeface="Times New Roman" pitchFamily="18" charset="0"/>
                <a:ea typeface="SimSun" pitchFamily="2" charset="-122"/>
                <a:cs typeface="Times New Roman" pitchFamily="18" charset="0"/>
              </a:rPr>
              <a:t>d</a:t>
            </a:r>
            <a:r>
              <a:rPr lang="en-US" sz="26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sz="26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sz="26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indent="465138">
              <a:lnSpc>
                <a:spcPct val="150000"/>
              </a:lnSpc>
            </a:pPr>
            <a:r>
              <a:rPr lang="zh-CN" altLang="en-US" dirty="0">
                <a:latin typeface="Times New Roman" pitchFamily="18" charset="0"/>
                <a:ea typeface="SimSun" pitchFamily="2" charset="-122"/>
                <a:cs typeface="Times New Roman" pitchFamily="18" charset="0"/>
              </a:rPr>
              <a:t>    而</a:t>
            </a:r>
            <a:r>
              <a:rPr lang="en-US"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的</a:t>
            </a:r>
            <a:r>
              <a:rPr lang="en-US" i="1" dirty="0">
                <a:latin typeface="Times New Roman" pitchFamily="18" charset="0"/>
                <a:ea typeface="SimSun" pitchFamily="2" charset="-122"/>
                <a:cs typeface="Times New Roman" pitchFamily="18" charset="0"/>
              </a:rPr>
              <a:t>d</a:t>
            </a:r>
            <a:r>
              <a:rPr lang="zh-CN" altLang="en-US" dirty="0">
                <a:latin typeface="Times New Roman" pitchFamily="18" charset="0"/>
                <a:ea typeface="SimSun" pitchFamily="2" charset="-122"/>
                <a:cs typeface="Times New Roman" pitchFamily="18" charset="0"/>
              </a:rPr>
              <a:t>位数字，从高位到低位，是</a:t>
            </a:r>
            <a:r>
              <a:rPr lang="en-US" i="1" dirty="0">
                <a:latin typeface="Times New Roman" pitchFamily="18" charset="0"/>
                <a:ea typeface="SimSun" pitchFamily="2" charset="-122"/>
                <a:cs typeface="Times New Roman" pitchFamily="18" charset="0"/>
              </a:rPr>
              <a:t>b</a:t>
            </a:r>
            <a:r>
              <a:rPr lang="en-US" sz="2600" i="1" baseline="-25000"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sz="2600" i="1" baseline="-25000" dirty="0">
                <a:latin typeface="Times New Roman" pitchFamily="18" charset="0"/>
                <a:ea typeface="SimSun" pitchFamily="2" charset="-122"/>
                <a:cs typeface="Times New Roman" pitchFamily="18" charset="0"/>
              </a:rPr>
              <a:t>d</a:t>
            </a:r>
            <a:r>
              <a:rPr lang="en-US" sz="26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b</a:t>
            </a:r>
            <a:r>
              <a:rPr lang="en-US" sz="26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sz="26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indent="465138">
              <a:lnSpc>
                <a:spcPct val="150000"/>
              </a:lnSpc>
            </a:pPr>
            <a:r>
              <a:rPr lang="zh-CN" altLang="en-US" dirty="0">
                <a:latin typeface="Times New Roman" pitchFamily="18" charset="0"/>
                <a:ea typeface="SimSun" pitchFamily="2" charset="-122"/>
                <a:cs typeface="Times New Roman" pitchFamily="18" charset="0"/>
              </a:rPr>
              <a:t>从左向右，逐位比较</a:t>
            </a:r>
            <a:r>
              <a:rPr lang="en-US" altLang="zh-CN" dirty="0">
                <a:latin typeface="Times New Roman" pitchFamily="18" charset="0"/>
                <a:ea typeface="SimSun" pitchFamily="2" charset="-122"/>
                <a:cs typeface="Times New Roman" pitchFamily="18" charset="0"/>
              </a:rPr>
              <a:t>:</a:t>
            </a:r>
          </a:p>
          <a:p>
            <a:pPr indent="465138">
              <a:lnSpc>
                <a:spcPct val="150000"/>
              </a:lnSpc>
            </a:pPr>
            <a:r>
              <a:rPr lang="zh-CN" altLang="en-US" dirty="0">
                <a:latin typeface="Times New Roman" pitchFamily="18" charset="0"/>
                <a:ea typeface="SimSun" pitchFamily="2" charset="-122"/>
                <a:cs typeface="Times New Roman" pitchFamily="18" charset="0"/>
              </a:rPr>
              <a:t>因为</a:t>
            </a:r>
            <a:r>
              <a:rPr lang="en-US" i="1" dirty="0">
                <a:latin typeface="Times New Roman" pitchFamily="18" charset="0"/>
                <a:ea typeface="SimSun" pitchFamily="2" charset="-122"/>
                <a:cs typeface="Times New Roman" pitchFamily="18" charset="0"/>
              </a:rPr>
              <a:t>a </a:t>
            </a:r>
            <a:r>
              <a:rPr lang="en-US" dirty="0">
                <a:latin typeface="Times New Roman" pitchFamily="18" charset="0"/>
                <a:ea typeface="SimSun" pitchFamily="2" charset="-122"/>
                <a:cs typeface="Times New Roman" pitchFamily="18" charset="0"/>
              </a:rPr>
              <a:t>&lt; </a:t>
            </a:r>
            <a:r>
              <a:rPr lang="en-US"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，一定会在某</a:t>
            </a:r>
            <a:r>
              <a:rPr lang="en-US" i="1" dirty="0">
                <a:latin typeface="Times New Roman" pitchFamily="18" charset="0"/>
                <a:ea typeface="SimSun" pitchFamily="2" charset="-122"/>
                <a:cs typeface="Times New Roman" pitchFamily="18" charset="0"/>
              </a:rPr>
              <a:t>h</a:t>
            </a:r>
            <a:r>
              <a:rPr lang="zh-CN" altLang="en-US" dirty="0">
                <a:latin typeface="Times New Roman" pitchFamily="18" charset="0"/>
                <a:ea typeface="SimSun" pitchFamily="2" charset="-122"/>
                <a:cs typeface="Times New Roman" pitchFamily="18" charset="0"/>
              </a:rPr>
              <a:t>位上使 </a:t>
            </a:r>
            <a:r>
              <a:rPr lang="en-US" i="1" dirty="0">
                <a:latin typeface="Times New Roman" pitchFamily="18" charset="0"/>
                <a:ea typeface="SimSun" pitchFamily="2" charset="-122"/>
                <a:cs typeface="Times New Roman" pitchFamily="18" charset="0"/>
              </a:rPr>
              <a:t>a</a:t>
            </a:r>
            <a:r>
              <a:rPr lang="en-US" sz="2600" i="1" baseline="-25000" dirty="0">
                <a:latin typeface="Times New Roman" pitchFamily="18" charset="0"/>
                <a:ea typeface="SimSun" pitchFamily="2" charset="-122"/>
                <a:cs typeface="Times New Roman" pitchFamily="18" charset="0"/>
              </a:rPr>
              <a:t>h</a:t>
            </a:r>
            <a:r>
              <a:rPr lang="en-US" i="1"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&lt; </a:t>
            </a:r>
            <a:r>
              <a:rPr lang="en-US" i="1" dirty="0" err="1">
                <a:latin typeface="Times New Roman" pitchFamily="18" charset="0"/>
                <a:ea typeface="SimSun" pitchFamily="2" charset="-122"/>
                <a:cs typeface="Times New Roman" pitchFamily="18" charset="0"/>
              </a:rPr>
              <a:t>b</a:t>
            </a:r>
            <a:r>
              <a:rPr lang="en-US" sz="2600" i="1" baseline="-25000" dirty="0" err="1">
                <a:latin typeface="Times New Roman" pitchFamily="18" charset="0"/>
                <a:ea typeface="SimSun" pitchFamily="2" charset="-122"/>
                <a:cs typeface="Times New Roman" pitchFamily="18" charset="0"/>
              </a:rPr>
              <a:t>h</a:t>
            </a:r>
            <a:r>
              <a:rPr lang="zh-CN" altLang="en-US" dirty="0">
                <a:latin typeface="Times New Roman" pitchFamily="18" charset="0"/>
                <a:ea typeface="SimSun" pitchFamily="2" charset="-122"/>
                <a:cs typeface="Times New Roman" pitchFamily="18" charset="0"/>
              </a:rPr>
              <a:t>。</a:t>
            </a:r>
            <a:endParaRPr lang="en-US" altLang="zh-CN" dirty="0">
              <a:latin typeface="Times New Roman" pitchFamily="18" charset="0"/>
              <a:ea typeface="SimSun" pitchFamily="2" charset="-122"/>
              <a:cs typeface="Times New Roman" pitchFamily="18" charset="0"/>
            </a:endParaRPr>
          </a:p>
          <a:p>
            <a:pPr indent="465138">
              <a:lnSpc>
                <a:spcPct val="150000"/>
              </a:lnSpc>
            </a:pPr>
            <a:r>
              <a:rPr lang="zh-CN" altLang="en-US" dirty="0">
                <a:latin typeface="Times New Roman" pitchFamily="18" charset="0"/>
                <a:ea typeface="SimSun" pitchFamily="2" charset="-122"/>
                <a:cs typeface="Times New Roman" pitchFamily="18" charset="0"/>
              </a:rPr>
              <a:t>假定 </a:t>
            </a:r>
            <a:r>
              <a:rPr lang="en-US" i="1" dirty="0">
                <a:latin typeface="Times New Roman" pitchFamily="18" charset="0"/>
                <a:ea typeface="SimSun" pitchFamily="2" charset="-122"/>
                <a:cs typeface="Times New Roman" pitchFamily="18" charset="0"/>
              </a:rPr>
              <a:t>h </a:t>
            </a:r>
            <a:r>
              <a:rPr lang="zh-CN" altLang="en-US" dirty="0">
                <a:latin typeface="Times New Roman" pitchFamily="18" charset="0"/>
                <a:ea typeface="SimSun" pitchFamily="2" charset="-122"/>
                <a:cs typeface="Times New Roman" pitchFamily="18" charset="0"/>
              </a:rPr>
              <a:t>是第一个满足上述不等式的位，即</a:t>
            </a:r>
            <a:r>
              <a:rPr lang="en-US" i="1" dirty="0">
                <a:latin typeface="Times New Roman" pitchFamily="18" charset="0"/>
                <a:ea typeface="SimSun" pitchFamily="2" charset="-122"/>
                <a:cs typeface="Times New Roman" pitchFamily="18" charset="0"/>
              </a:rPr>
              <a:t>a</a:t>
            </a:r>
            <a:r>
              <a:rPr lang="en-US" sz="2600" i="1" baseline="-25000"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b</a:t>
            </a:r>
            <a:r>
              <a:rPr lang="en-US" sz="2600" i="1" baseline="-25000"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sz="2600" i="1" baseline="-25000" dirty="0">
                <a:latin typeface="Times New Roman" pitchFamily="18" charset="0"/>
                <a:ea typeface="SimSun" pitchFamily="2" charset="-122"/>
                <a:cs typeface="Times New Roman" pitchFamily="18" charset="0"/>
              </a:rPr>
              <a:t>d</a:t>
            </a:r>
            <a:r>
              <a:rPr lang="en-US" sz="2600" baseline="-25000" dirty="0">
                <a:latin typeface="Times New Roman" pitchFamily="18" charset="0"/>
                <a:ea typeface="SimSun" pitchFamily="2" charset="-122"/>
                <a:cs typeface="Times New Roman" pitchFamily="18" charset="0"/>
              </a:rPr>
              <a:t>-1</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sz="2600" i="1" baseline="-25000" dirty="0">
                <a:latin typeface="Times New Roman" pitchFamily="18" charset="0"/>
                <a:ea typeface="SimSun" pitchFamily="2" charset="-122"/>
                <a:cs typeface="Times New Roman" pitchFamily="18" charset="0"/>
              </a:rPr>
              <a:t>d</a:t>
            </a:r>
            <a:r>
              <a:rPr lang="en-US" sz="26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sz="2600" i="1" baseline="-25000" dirty="0">
                <a:latin typeface="Times New Roman" pitchFamily="18" charset="0"/>
                <a:ea typeface="SimSun" pitchFamily="2" charset="-122"/>
                <a:cs typeface="Times New Roman" pitchFamily="18" charset="0"/>
              </a:rPr>
              <a:t>h</a:t>
            </a:r>
            <a:r>
              <a:rPr lang="en-US" sz="2600" baseline="-25000" dirty="0">
                <a:latin typeface="Times New Roman" pitchFamily="18" charset="0"/>
                <a:ea typeface="SimSun" pitchFamily="2" charset="-122"/>
                <a:cs typeface="Times New Roman" pitchFamily="18" charset="0"/>
              </a:rPr>
              <a:t>+1</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sz="2600" i="1" baseline="-25000" dirty="0">
                <a:latin typeface="Times New Roman" pitchFamily="18" charset="0"/>
                <a:ea typeface="SimSun" pitchFamily="2" charset="-122"/>
                <a:cs typeface="Times New Roman" pitchFamily="18" charset="0"/>
              </a:rPr>
              <a:t>h</a:t>
            </a:r>
            <a:r>
              <a:rPr lang="en-US" altLang="zh-CN" sz="2600" baseline="-25000" dirty="0">
                <a:latin typeface="Times New Roman" pitchFamily="18" charset="0"/>
                <a:ea typeface="SimSun" pitchFamily="2" charset="-122"/>
                <a:cs typeface="Times New Roman" pitchFamily="18" charset="0"/>
              </a:rPr>
              <a:t>+</a:t>
            </a:r>
            <a:r>
              <a:rPr lang="en-US" sz="26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但</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h</a:t>
            </a:r>
            <a:r>
              <a:rPr lang="en-US" i="1"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&lt; </a:t>
            </a:r>
            <a:r>
              <a:rPr lang="en-US" i="1" dirty="0" err="1">
                <a:latin typeface="Times New Roman" pitchFamily="18" charset="0"/>
                <a:ea typeface="SimSun" pitchFamily="2" charset="-122"/>
                <a:cs typeface="Times New Roman" pitchFamily="18" charset="0"/>
              </a:rPr>
              <a:t>b</a:t>
            </a:r>
            <a:r>
              <a:rPr lang="en-US" sz="2400" i="1" baseline="-25000" dirty="0" err="1">
                <a:latin typeface="Times New Roman" pitchFamily="18" charset="0"/>
                <a:ea typeface="SimSun" pitchFamily="2" charset="-122"/>
                <a:cs typeface="Times New Roman" pitchFamily="18" charset="0"/>
              </a:rPr>
              <a:t>h</a:t>
            </a:r>
            <a:r>
              <a:rPr lang="zh-CN" altLang="en-US" dirty="0">
                <a:latin typeface="Times New Roman" pitchFamily="18" charset="0"/>
                <a:ea typeface="SimSun" pitchFamily="2" charset="-122"/>
                <a:cs typeface="Times New Roman" pitchFamily="18" charset="0"/>
              </a:rPr>
              <a:t>。因为基数排序是从最低位向最高位进行逐位排序，那么在对第</a:t>
            </a:r>
            <a:r>
              <a:rPr lang="en-US" i="1" dirty="0">
                <a:latin typeface="Times New Roman" pitchFamily="18" charset="0"/>
                <a:ea typeface="SimSun" pitchFamily="2" charset="-122"/>
                <a:cs typeface="Times New Roman" pitchFamily="18" charset="0"/>
              </a:rPr>
              <a:t>h</a:t>
            </a:r>
            <a:r>
              <a:rPr lang="zh-CN" altLang="en-US" dirty="0">
                <a:latin typeface="Times New Roman" pitchFamily="18" charset="0"/>
                <a:ea typeface="SimSun" pitchFamily="2" charset="-122"/>
                <a:cs typeface="Times New Roman" pitchFamily="18" charset="0"/>
              </a:rPr>
              <a:t>位排序后，</a:t>
            </a:r>
            <a:r>
              <a:rPr lang="en-US" i="1" dirty="0">
                <a:latin typeface="Times New Roman" pitchFamily="18" charset="0"/>
                <a:ea typeface="SimSun" pitchFamily="2" charset="-122"/>
                <a:cs typeface="Times New Roman" pitchFamily="18" charset="0"/>
              </a:rPr>
              <a:t>a </a:t>
            </a:r>
            <a:r>
              <a:rPr lang="zh-CN" altLang="en-US" dirty="0">
                <a:latin typeface="Times New Roman" pitchFamily="18" charset="0"/>
                <a:ea typeface="SimSun" pitchFamily="2" charset="-122"/>
                <a:cs typeface="Times New Roman" pitchFamily="18" charset="0"/>
              </a:rPr>
              <a:t>一定排在了</a:t>
            </a:r>
            <a:r>
              <a:rPr lang="en-US"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的前面。</a:t>
            </a:r>
            <a:endParaRPr lang="en-US" altLang="zh-CN" dirty="0">
              <a:latin typeface="Times New Roman" pitchFamily="18" charset="0"/>
              <a:ea typeface="SimSun" pitchFamily="2" charset="-122"/>
              <a:cs typeface="Times New Roman" pitchFamily="18" charset="0"/>
            </a:endParaRPr>
          </a:p>
          <a:p>
            <a:pPr indent="465138">
              <a:lnSpc>
                <a:spcPct val="150000"/>
              </a:lnSpc>
            </a:pPr>
            <a:r>
              <a:rPr lang="zh-CN" altLang="en-US" dirty="0">
                <a:latin typeface="Times New Roman" pitchFamily="18" charset="0"/>
                <a:ea typeface="SimSun" pitchFamily="2" charset="-122"/>
                <a:cs typeface="Times New Roman" pitchFamily="18" charset="0"/>
              </a:rPr>
              <a:t>因为</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b</a:t>
            </a:r>
            <a:r>
              <a:rPr lang="en-US" sz="2400" i="1" baseline="-25000" dirty="0" err="1">
                <a:latin typeface="Times New Roman" pitchFamily="18" charset="0"/>
                <a:ea typeface="SimSun" pitchFamily="2" charset="-122"/>
                <a:cs typeface="Times New Roman" pitchFamily="18" charset="0"/>
              </a:rPr>
              <a:t>d</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d</a:t>
            </a:r>
            <a:r>
              <a:rPr lang="en-US" sz="2400" baseline="-25000" dirty="0">
                <a:latin typeface="Times New Roman" pitchFamily="18" charset="0"/>
                <a:ea typeface="SimSun" pitchFamily="2" charset="-122"/>
                <a:cs typeface="Times New Roman" pitchFamily="18" charset="0"/>
              </a:rPr>
              <a:t>-1</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sz="2400" i="1" baseline="-25000" dirty="0">
                <a:latin typeface="Times New Roman" pitchFamily="18" charset="0"/>
                <a:ea typeface="SimSun" pitchFamily="2" charset="-122"/>
                <a:cs typeface="Times New Roman" pitchFamily="18" charset="0"/>
              </a:rPr>
              <a:t>d</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sz="2400" i="1" baseline="-25000" dirty="0">
                <a:latin typeface="Times New Roman" pitchFamily="18" charset="0"/>
                <a:ea typeface="SimSun" pitchFamily="2" charset="-122"/>
                <a:cs typeface="Times New Roman" pitchFamily="18" charset="0"/>
              </a:rPr>
              <a:t>h</a:t>
            </a:r>
            <a:r>
              <a:rPr lang="en-US" sz="2400" baseline="-25000" dirty="0">
                <a:latin typeface="Times New Roman" pitchFamily="18" charset="0"/>
                <a:ea typeface="SimSun" pitchFamily="2" charset="-122"/>
                <a:cs typeface="Times New Roman" pitchFamily="18" charset="0"/>
              </a:rPr>
              <a:t>+1</a:t>
            </a:r>
            <a:r>
              <a:rPr lang="en-US"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sz="2400" i="1" baseline="-25000" dirty="0">
                <a:latin typeface="Times New Roman" pitchFamily="18" charset="0"/>
                <a:ea typeface="SimSun" pitchFamily="2" charset="-122"/>
                <a:cs typeface="Times New Roman" pitchFamily="18" charset="0"/>
              </a:rPr>
              <a:t>h</a:t>
            </a:r>
            <a:r>
              <a:rPr lang="en-US" sz="2400" baseline="-25000"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，而计数排序是稳定排序，所以在</a:t>
            </a:r>
            <a:r>
              <a:rPr lang="en-US" altLang="zh-CN" i="1" dirty="0" err="1">
                <a:latin typeface="Times New Roman" pitchFamily="18" charset="0"/>
                <a:ea typeface="SimSun" pitchFamily="2" charset="-122"/>
                <a:cs typeface="Times New Roman" pitchFamily="18" charset="0"/>
              </a:rPr>
              <a:t>h</a:t>
            </a:r>
            <a:r>
              <a:rPr lang="en-US" altLang="zh-CN" dirty="0" err="1">
                <a:latin typeface="Times New Roman" pitchFamily="18" charset="0"/>
                <a:ea typeface="SimSun" pitchFamily="2" charset="-122"/>
                <a:cs typeface="Times New Roman" pitchFamily="18" charset="0"/>
              </a:rPr>
              <a:t>位</a:t>
            </a:r>
            <a:r>
              <a:rPr lang="zh-CN" altLang="en-US" dirty="0">
                <a:latin typeface="Times New Roman" pitchFamily="18" charset="0"/>
                <a:ea typeface="SimSun" pitchFamily="2" charset="-122"/>
                <a:cs typeface="Times New Roman" pitchFamily="18" charset="0"/>
              </a:rPr>
              <a:t>以后的高位的排序中</a:t>
            </a:r>
            <a:r>
              <a:rPr lang="en-US" i="1" dirty="0">
                <a:latin typeface="Times New Roman" pitchFamily="18" charset="0"/>
                <a:ea typeface="SimSun" pitchFamily="2" charset="-122"/>
                <a:cs typeface="Times New Roman" pitchFamily="18" charset="0"/>
              </a:rPr>
              <a:t>a </a:t>
            </a:r>
            <a:r>
              <a:rPr lang="zh-CN" altLang="en-US" dirty="0">
                <a:latin typeface="Times New Roman" pitchFamily="18" charset="0"/>
                <a:ea typeface="SimSun" pitchFamily="2" charset="-122"/>
                <a:cs typeface="Times New Roman" pitchFamily="18" charset="0"/>
              </a:rPr>
              <a:t>和</a:t>
            </a:r>
            <a:r>
              <a:rPr lang="en-US"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的顺序不变。因此在输出序列中</a:t>
            </a:r>
            <a:r>
              <a:rPr lang="zh-CN" altLang="en-US" i="1"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zh-CN" altLang="en-US" dirty="0">
                <a:latin typeface="Times New Roman" pitchFamily="18" charset="0"/>
                <a:ea typeface="SimSun" pitchFamily="2" charset="-122"/>
                <a:cs typeface="Times New Roman" pitchFamily="18" charset="0"/>
              </a:rPr>
              <a:t>排在了</a:t>
            </a:r>
            <a:r>
              <a:rPr lang="en-US"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的前面。</a:t>
            </a:r>
            <a:endParaRPr lang="en-US" altLang="zh-CN" dirty="0">
              <a:latin typeface="Times New Roman" pitchFamily="18" charset="0"/>
              <a:ea typeface="SimSun" pitchFamily="2" charset="-122"/>
              <a:cs typeface="Times New Roman" pitchFamily="18" charset="0"/>
            </a:endParaRPr>
          </a:p>
          <a:p>
            <a:pPr indent="465138">
              <a:lnSpc>
                <a:spcPct val="150000"/>
              </a:lnSpc>
            </a:pPr>
            <a:r>
              <a:rPr lang="zh-CN" altLang="en-US" dirty="0">
                <a:latin typeface="Times New Roman" pitchFamily="18" charset="0"/>
                <a:ea typeface="SimSun" pitchFamily="2" charset="-122"/>
                <a:cs typeface="Times New Roman" pitchFamily="18" charset="0"/>
              </a:rPr>
              <a:t>再观察</a:t>
            </a:r>
            <a:r>
              <a:rPr lang="en-US" altLang="zh-CN" i="1" dirty="0">
                <a:latin typeface="Times New Roman" pitchFamily="18" charset="0"/>
                <a:ea typeface="SimSun" pitchFamily="2" charset="-122"/>
                <a:cs typeface="Times New Roman" pitchFamily="18" charset="0"/>
              </a:rPr>
              <a:t>a</a:t>
            </a:r>
            <a:r>
              <a:rPr lang="en-US" altLang="zh-CN" dirty="0">
                <a:latin typeface="Times New Roman" pitchFamily="18" charset="0"/>
                <a:ea typeface="SimSun" pitchFamily="2" charset="-122"/>
                <a:cs typeface="Times New Roman" pitchFamily="18" charset="0"/>
              </a:rPr>
              <a:t> = </a:t>
            </a:r>
            <a:r>
              <a:rPr lang="en-US" altLang="zh-CN" i="1" dirty="0">
                <a:latin typeface="Times New Roman" pitchFamily="18" charset="0"/>
                <a:ea typeface="SimSun" pitchFamily="2" charset="-122"/>
                <a:cs typeface="Times New Roman" pitchFamily="18" charset="0"/>
              </a:rPr>
              <a:t>b</a:t>
            </a:r>
            <a:r>
              <a:rPr lang="zh-CN" altLang="en-US" dirty="0">
                <a:latin typeface="Times New Roman" pitchFamily="18" charset="0"/>
                <a:ea typeface="SimSun" pitchFamily="2" charset="-122"/>
                <a:cs typeface="Times New Roman" pitchFamily="18" charset="0"/>
              </a:rPr>
              <a:t>的情形。因为计数排序是稳定排序，</a:t>
            </a:r>
            <a:r>
              <a:rPr lang="en-US" altLang="zh-CN" i="1" dirty="0">
                <a:latin typeface="Times New Roman" pitchFamily="18" charset="0"/>
                <a:ea typeface="SimSun" pitchFamily="2" charset="-122"/>
                <a:cs typeface="Times New Roman" pitchFamily="18" charset="0"/>
              </a:rPr>
              <a:t>a </a:t>
            </a:r>
            <a:r>
              <a:rPr lang="en-US" altLang="zh-CN" dirty="0">
                <a:latin typeface="Times New Roman" pitchFamily="18" charset="0"/>
                <a:ea typeface="SimSun" pitchFamily="2" charset="-122"/>
                <a:cs typeface="Times New Roman" pitchFamily="18" charset="0"/>
              </a:rPr>
              <a:t>和 </a:t>
            </a:r>
            <a:r>
              <a:rPr lang="en-US" altLang="zh-CN" i="1" dirty="0">
                <a:latin typeface="Times New Roman" pitchFamily="18" charset="0"/>
                <a:ea typeface="SimSun" pitchFamily="2" charset="-122"/>
                <a:cs typeface="Times New Roman" pitchFamily="18" charset="0"/>
              </a:rPr>
              <a:t>b </a:t>
            </a:r>
            <a:r>
              <a:rPr lang="en-US" altLang="zh-CN" dirty="0" err="1">
                <a:latin typeface="Times New Roman" pitchFamily="18" charset="0"/>
                <a:ea typeface="SimSun" pitchFamily="2" charset="-122"/>
                <a:cs typeface="Times New Roman" pitchFamily="18" charset="0"/>
              </a:rPr>
              <a:t>的次序始终保持不变，所以</a:t>
            </a:r>
            <a:r>
              <a:rPr lang="zh-CN" altLang="en-US" b="1" dirty="0">
                <a:solidFill>
                  <a:srgbClr val="0033CC"/>
                </a:solidFill>
                <a:latin typeface="华文细黑" panose="02010600040101010101" pitchFamily="2" charset="-122"/>
                <a:ea typeface="华文细黑" panose="02010600040101010101" pitchFamily="2" charset="-122"/>
                <a:cs typeface="+mj-cs"/>
              </a:rPr>
              <a:t>基数排序不仅正确并且是</a:t>
            </a:r>
            <a:r>
              <a:rPr lang="zh-CN" altLang="en-US" b="1" dirty="0">
                <a:solidFill>
                  <a:srgbClr val="FF0000"/>
                </a:solidFill>
                <a:latin typeface="华文细黑" panose="02010600040101010101" pitchFamily="2" charset="-122"/>
                <a:ea typeface="华文细黑" panose="02010600040101010101" pitchFamily="2" charset="-122"/>
                <a:cs typeface="+mj-cs"/>
              </a:rPr>
              <a:t>稳定排序</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174314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zh-CN" altLang="en-US" sz="2800" b="1" dirty="0"/>
              <a:t>基数排序的特点</a:t>
            </a:r>
            <a:endParaRPr lang="en-US" sz="2800" dirty="0"/>
          </a:p>
        </p:txBody>
      </p:sp>
      <p:sp>
        <p:nvSpPr>
          <p:cNvPr id="5" name="TextBox 4"/>
          <p:cNvSpPr txBox="1"/>
          <p:nvPr/>
        </p:nvSpPr>
        <p:spPr>
          <a:xfrm>
            <a:off x="762000" y="1295400"/>
            <a:ext cx="8001000" cy="3092065"/>
          </a:xfrm>
          <a:prstGeom prst="rect">
            <a:avLst/>
          </a:prstGeom>
          <a:noFill/>
        </p:spPr>
        <p:txBody>
          <a:bodyPr wrap="square" rtlCol="0">
            <a:spAutoFit/>
          </a:bodyPr>
          <a:lstStyle/>
          <a:p>
            <a:pPr marL="285750" indent="-285750">
              <a:lnSpc>
                <a:spcPct val="120000"/>
              </a:lnSpc>
              <a:buFont typeface="Symbol" pitchFamily="18" charset="2"/>
              <a:buChar char="·"/>
            </a:pPr>
            <a:r>
              <a:rPr lang="zh-CN" altLang="en-US" b="1" dirty="0">
                <a:solidFill>
                  <a:srgbClr val="FF0000"/>
                </a:solidFill>
                <a:latin typeface="SimSun" pitchFamily="2" charset="-122"/>
                <a:ea typeface="SimSun" pitchFamily="2" charset="-122"/>
                <a:sym typeface="Symbol"/>
              </a:rPr>
              <a:t>要求</a:t>
            </a:r>
            <a:r>
              <a:rPr lang="zh-CN" altLang="en-US" sz="1800" dirty="0">
                <a:latin typeface="SimSun" pitchFamily="2" charset="-122"/>
                <a:ea typeface="SimSun" pitchFamily="2" charset="-122"/>
                <a:sym typeface="Symbol"/>
              </a:rPr>
              <a:t>：</a:t>
            </a:r>
            <a:endParaRPr lang="en-US" altLang="zh-CN" sz="1800" dirty="0">
              <a:latin typeface="SimSun" pitchFamily="2" charset="-122"/>
              <a:ea typeface="SimSun" pitchFamily="2" charset="-122"/>
              <a:sym typeface="Symbol"/>
            </a:endParaRPr>
          </a:p>
          <a:p>
            <a:pPr marL="714375" indent="-714375">
              <a:lnSpc>
                <a:spcPct val="120000"/>
              </a:lnSpc>
            </a:pPr>
            <a:r>
              <a:rPr lang="zh-CN" altLang="en-US" dirty="0"/>
              <a:t>        </a:t>
            </a:r>
            <a:r>
              <a:rPr lang="en-US" altLang="zh-CN" dirty="0">
                <a:latin typeface="SimSun" pitchFamily="2" charset="-122"/>
                <a:ea typeface="SimSun" pitchFamily="2" charset="-122"/>
              </a:rPr>
              <a:t>1</a:t>
            </a:r>
            <a:r>
              <a:rPr lang="zh-CN" altLang="en-US" dirty="0"/>
              <a:t>）每个数组元素的数值</a:t>
            </a:r>
            <a:r>
              <a:rPr lang="zh-CN" altLang="en-US" dirty="0">
                <a:latin typeface="Times New Roman" pitchFamily="18" charset="0"/>
                <a:ea typeface="SimSun" pitchFamily="2" charset="-122"/>
                <a:cs typeface="Times New Roman" pitchFamily="18" charset="0"/>
              </a:rPr>
              <a:t>是由 </a:t>
            </a:r>
            <a:r>
              <a:rPr lang="en-US" i="1" dirty="0">
                <a:latin typeface="Times New Roman" pitchFamily="18" charset="0"/>
                <a:ea typeface="SimSun" pitchFamily="2" charset="-122"/>
                <a:cs typeface="Times New Roman" pitchFamily="18" charset="0"/>
              </a:rPr>
              <a:t>d </a:t>
            </a:r>
            <a:r>
              <a:rPr lang="zh-CN" altLang="en-US" dirty="0">
                <a:latin typeface="Times New Roman" pitchFamily="18" charset="0"/>
                <a:ea typeface="SimSun" pitchFamily="2" charset="-122"/>
                <a:cs typeface="Times New Roman" pitchFamily="18" charset="0"/>
              </a:rPr>
              <a:t>位数组成的整数，且每一位取 </a:t>
            </a:r>
            <a:r>
              <a:rPr lang="en-US" i="1" dirty="0">
                <a:latin typeface="Times New Roman" pitchFamily="18" charset="0"/>
                <a:ea typeface="SimSun" pitchFamily="2" charset="-122"/>
                <a:cs typeface="Times New Roman" pitchFamily="18" charset="0"/>
              </a:rPr>
              <a:t>k </a:t>
            </a:r>
            <a:r>
              <a:rPr lang="zh-CN" altLang="en-US" dirty="0">
                <a:latin typeface="Times New Roman" pitchFamily="18" charset="0"/>
                <a:ea typeface="SimSun" pitchFamily="2" charset="-122"/>
                <a:cs typeface="Times New Roman" pitchFamily="18" charset="0"/>
              </a:rPr>
              <a:t>个允许的值之一。</a:t>
            </a:r>
            <a:endParaRPr lang="en-US" altLang="zh-CN" b="1" dirty="0">
              <a:latin typeface="SimSun" pitchFamily="2" charset="-122"/>
              <a:ea typeface="SimSun" pitchFamily="2" charset="-122"/>
              <a:sym typeface="Symbol"/>
            </a:endParaRPr>
          </a:p>
          <a:p>
            <a:pPr marL="285750" indent="-285750">
              <a:lnSpc>
                <a:spcPct val="120000"/>
              </a:lnSpc>
              <a:spcBef>
                <a:spcPts val="1200"/>
              </a:spcBef>
              <a:buFont typeface="Symbol" pitchFamily="18" charset="2"/>
              <a:buChar char="·"/>
            </a:pPr>
            <a:r>
              <a:rPr lang="zh-CN" altLang="en-US" b="1" dirty="0">
                <a:solidFill>
                  <a:srgbClr val="FF0000"/>
                </a:solidFill>
                <a:latin typeface="SimSun" pitchFamily="2" charset="-122"/>
                <a:ea typeface="SimSun" pitchFamily="2" charset="-122"/>
                <a:sym typeface="Symbol"/>
              </a:rPr>
              <a:t>优点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lvl="1">
              <a:lnSpc>
                <a:spcPct val="120000"/>
              </a:lnSpc>
              <a:spcBef>
                <a:spcPts val="600"/>
              </a:spcBef>
            </a:pPr>
            <a:r>
              <a:rPr lang="en-US" altLang="zh-CN" dirty="0">
                <a:latin typeface="SimSun" pitchFamily="2" charset="-122"/>
                <a:ea typeface="SimSun" pitchFamily="2" charset="-122"/>
                <a:sym typeface="Symbol"/>
              </a:rPr>
              <a:t>1</a:t>
            </a:r>
            <a:r>
              <a:rPr lang="zh-CN" altLang="en-US" dirty="0">
                <a:latin typeface="SimSun" pitchFamily="2" charset="-122"/>
                <a:ea typeface="SimSun" pitchFamily="2" charset="-122"/>
                <a:sym typeface="Symbol"/>
              </a:rPr>
              <a:t>）渐进时间复杂度为</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dirty="0">
                <a:latin typeface="SimSun" pitchFamily="2" charset="-122"/>
                <a:ea typeface="SimSun" pitchFamily="2" charset="-122"/>
                <a:sym typeface="Symbol"/>
              </a:rPr>
              <a:t>.</a:t>
            </a:r>
          </a:p>
          <a:p>
            <a:pPr lvl="1">
              <a:lnSpc>
                <a:spcPct val="120000"/>
              </a:lnSpc>
              <a:spcBef>
                <a:spcPts val="600"/>
              </a:spcBef>
            </a:pPr>
            <a:r>
              <a:rPr lang="en-US" altLang="zh-CN" dirty="0">
                <a:latin typeface="SimSun" pitchFamily="2" charset="-122"/>
                <a:ea typeface="SimSun" pitchFamily="2" charset="-122"/>
                <a:sym typeface="Symbol"/>
              </a:rPr>
              <a:t>2</a:t>
            </a:r>
            <a:r>
              <a:rPr lang="zh-CN" altLang="en-US" dirty="0">
                <a:latin typeface="SimSun" pitchFamily="2" charset="-122"/>
                <a:ea typeface="SimSun" pitchFamily="2" charset="-122"/>
                <a:sym typeface="Symbol"/>
              </a:rPr>
              <a:t>）是稳定排序</a:t>
            </a:r>
            <a:r>
              <a:rPr lang="en-US" altLang="zh-CN" dirty="0">
                <a:latin typeface="SimSun" pitchFamily="2" charset="-122"/>
                <a:ea typeface="SimSun" pitchFamily="2" charset="-122"/>
                <a:sym typeface="Symbol"/>
              </a:rPr>
              <a:t>.</a:t>
            </a:r>
          </a:p>
          <a:p>
            <a:pPr marL="285750" indent="-285750">
              <a:lnSpc>
                <a:spcPct val="120000"/>
              </a:lnSpc>
              <a:spcBef>
                <a:spcPts val="600"/>
              </a:spcBef>
              <a:buFont typeface="Symbol" pitchFamily="18" charset="2"/>
              <a:buChar char="·"/>
            </a:pPr>
            <a:r>
              <a:rPr lang="zh-CN" altLang="en-US" b="1" dirty="0">
                <a:solidFill>
                  <a:srgbClr val="FF0000"/>
                </a:solidFill>
                <a:latin typeface="SimSun" pitchFamily="2" charset="-122"/>
                <a:ea typeface="SimSun" pitchFamily="2" charset="-122"/>
                <a:sym typeface="Symbol"/>
              </a:rPr>
              <a:t>缺点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a:lnSpc>
                <a:spcPct val="120000"/>
              </a:lnSpc>
            </a:pPr>
            <a:r>
              <a:rPr lang="en-US" altLang="zh-CN" dirty="0">
                <a:latin typeface="SimSun" pitchFamily="2" charset="-122"/>
                <a:ea typeface="SimSun" pitchFamily="2" charset="-122"/>
                <a:sym typeface="Symbol"/>
              </a:rPr>
              <a:t>    1</a:t>
            </a:r>
            <a:r>
              <a:rPr lang="zh-CN" altLang="en-US" dirty="0">
                <a:latin typeface="SimSun" pitchFamily="2" charset="-122"/>
                <a:ea typeface="SimSun" pitchFamily="2" charset="-122"/>
                <a:sym typeface="Symbol"/>
              </a:rPr>
              <a:t>）不是原地排序</a:t>
            </a:r>
            <a:r>
              <a:rPr lang="en-US" altLang="zh-CN" dirty="0">
                <a:latin typeface="SimSun" pitchFamily="2" charset="-122"/>
                <a:ea typeface="SimSun" pitchFamily="2" charset="-122"/>
                <a:sym typeface="Symbol" panose="05050102010706020507" pitchFamily="18" charset="2"/>
              </a:rPr>
              <a:t>.</a:t>
            </a:r>
          </a:p>
        </p:txBody>
      </p:sp>
    </p:spTree>
    <p:extLst>
      <p:ext uri="{BB962C8B-B14F-4D97-AF65-F5344CB8AC3E}">
        <p14:creationId xmlns:p14="http://schemas.microsoft.com/office/powerpoint/2010/main" val="239730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4-23</a:t>
            </a:r>
          </a:p>
        </p:txBody>
      </p:sp>
      <p:sp>
        <p:nvSpPr>
          <p:cNvPr id="3" name="TextBox 2"/>
          <p:cNvSpPr txBox="1"/>
          <p:nvPr/>
        </p:nvSpPr>
        <p:spPr>
          <a:xfrm>
            <a:off x="1143000" y="762000"/>
            <a:ext cx="7086600" cy="5447645"/>
          </a:xfrm>
          <a:prstGeom prst="rect">
            <a:avLst/>
          </a:prstGeom>
          <a:noFill/>
        </p:spPr>
        <p:txBody>
          <a:bodyPr wrap="square" rtlCol="0">
            <a:spAutoFit/>
          </a:bodyPr>
          <a:lstStyle/>
          <a:p>
            <a:r>
              <a:rPr lang="en-US" altLang="zh-CN" sz="2400" b="1" dirty="0"/>
              <a:t>3) </a:t>
            </a:r>
            <a:r>
              <a:rPr lang="zh-CN" altLang="en-US" sz="2400" b="1" dirty="0">
                <a:latin typeface="Times New Roman" pitchFamily="18" charset="0"/>
                <a:ea typeface="SimSun" pitchFamily="2" charset="-122"/>
                <a:cs typeface="Times New Roman" pitchFamily="18" charset="0"/>
              </a:rPr>
              <a:t>桶排序</a:t>
            </a:r>
            <a:r>
              <a:rPr lang="en-US" sz="2400" b="1" dirty="0">
                <a:latin typeface="Times New Roman" pitchFamily="18" charset="0"/>
                <a:ea typeface="SimSun" pitchFamily="2" charset="-122"/>
                <a:cs typeface="Times New Roman" pitchFamily="18" charset="0"/>
              </a:rPr>
              <a:t>(Bucket sort)</a:t>
            </a:r>
          </a:p>
          <a:p>
            <a:endParaRPr lang="en-US" sz="2400" dirty="0">
              <a:latin typeface="Times New Roman" pitchFamily="18" charset="0"/>
              <a:ea typeface="SimSun" pitchFamily="2" charset="-122"/>
              <a:cs typeface="Times New Roman" pitchFamily="18" charset="0"/>
            </a:endParaRPr>
          </a:p>
          <a:p>
            <a:pPr>
              <a:lnSpc>
                <a:spcPct val="150000"/>
              </a:lnSpc>
            </a:pPr>
            <a:r>
              <a:rPr lang="zh-CN" altLang="en-US" sz="2000" b="1" dirty="0"/>
              <a:t>要求</a:t>
            </a:r>
            <a:r>
              <a:rPr lang="zh-CN" altLang="en-US" sz="2000" dirty="0"/>
              <a:t>：</a:t>
            </a:r>
            <a:r>
              <a:rPr lang="en-US" sz="2000" dirty="0">
                <a:latin typeface="Times New Roman" pitchFamily="18" charset="0"/>
                <a:cs typeface="Times New Roman" pitchFamily="18" charset="0"/>
              </a:rPr>
              <a:t>0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&lt; 1  (1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。不满足时先做变换。</a:t>
            </a:r>
            <a:endParaRPr lang="en-US" altLang="zh-CN" sz="2000" dirty="0">
              <a:latin typeface="Times New Roman" pitchFamily="18" charset="0"/>
              <a:cs typeface="Times New Roman" pitchFamily="18" charset="0"/>
            </a:endParaRPr>
          </a:p>
          <a:p>
            <a:pPr>
              <a:lnSpc>
                <a:spcPct val="150000"/>
              </a:lnSpc>
            </a:pPr>
            <a:r>
              <a:rPr lang="en-US" sz="2000" b="1" dirty="0" err="1">
                <a:latin typeface="Times New Roman" pitchFamily="18" charset="0"/>
                <a:ea typeface="SimSun" pitchFamily="2" charset="-122"/>
                <a:cs typeface="Times New Roman" pitchFamily="18" charset="0"/>
              </a:rPr>
              <a:t>做法</a:t>
            </a:r>
            <a:r>
              <a:rPr lang="en-US" sz="2000" dirty="0">
                <a:latin typeface="Times New Roman" pitchFamily="18" charset="0"/>
                <a:ea typeface="SimSun" pitchFamily="2" charset="-122"/>
                <a:cs typeface="Times New Roman" pitchFamily="18" charset="0"/>
              </a:rPr>
              <a:t>：</a:t>
            </a:r>
          </a:p>
          <a:p>
            <a:pPr marL="465138" indent="-465138">
              <a:lnSpc>
                <a:spcPct val="150000"/>
              </a:lnSpc>
            </a:pPr>
            <a:r>
              <a:rPr lang="zh-CN" altLang="en-US" sz="2000" dirty="0">
                <a:solidFill>
                  <a:srgbClr val="FF0000"/>
                </a:solidFill>
                <a:effectLst>
                  <a:outerShdw blurRad="38100" dist="38100" dir="2700000" algn="tl">
                    <a:srgbClr val="C0C0C0"/>
                  </a:outerShdw>
                </a:effectLst>
                <a:latin typeface="华文细黑" pitchFamily="2" charset="-122"/>
                <a:ea typeface="华文细黑" pitchFamily="2" charset="-122"/>
              </a:rPr>
              <a:t>第</a:t>
            </a:r>
            <a:r>
              <a:rPr lang="en-US" altLang="zh-CN" sz="2000" dirty="0">
                <a:solidFill>
                  <a:srgbClr val="FF0000"/>
                </a:solidFill>
                <a:effectLst>
                  <a:outerShdw blurRad="38100" dist="38100" dir="2700000" algn="tl">
                    <a:srgbClr val="C0C0C0"/>
                  </a:outerShdw>
                </a:effectLst>
                <a:latin typeface="华文细黑" pitchFamily="2" charset="-122"/>
                <a:ea typeface="华文细黑" pitchFamily="2" charset="-122"/>
              </a:rPr>
              <a:t>1步</a:t>
            </a:r>
            <a:r>
              <a:rPr lang="en-US" altLang="zh-CN" sz="2000" dirty="0"/>
              <a:t>，</a:t>
            </a:r>
            <a:r>
              <a:rPr lang="zh-CN" altLang="en-US" sz="2000" dirty="0"/>
              <a:t>把这些数分发到编号为</a:t>
            </a:r>
            <a:r>
              <a:rPr lang="en-US" sz="2000" dirty="0">
                <a:latin typeface="Times New Roman" pitchFamily="18" charset="0"/>
                <a:cs typeface="Times New Roman" pitchFamily="18" charset="0"/>
              </a:rPr>
              <a:t>0</a:t>
            </a:r>
            <a:r>
              <a:rPr lang="zh-CN" altLang="en-US" sz="2000" dirty="0">
                <a:latin typeface="Times New Roman" pitchFamily="18" charset="0"/>
                <a:cs typeface="Times New Roman" pitchFamily="18" charset="0"/>
              </a:rPr>
              <a:t>到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的</a:t>
            </a:r>
            <a:r>
              <a:rPr lang="en-US" sz="2000" i="1"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n</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个桶</a:t>
            </a:r>
            <a:r>
              <a:rPr lang="zh-CN" altLang="en-US" sz="2000" dirty="0"/>
              <a:t>里。</a:t>
            </a:r>
            <a:r>
              <a:rPr lang="en-US" sz="2000" dirty="0">
                <a:latin typeface="Times New Roman" pitchFamily="18" charset="0"/>
                <a:ea typeface="SimSun" pitchFamily="2" charset="-122"/>
                <a:cs typeface="Times New Roman" pitchFamily="18" charset="0"/>
              </a:rPr>
              <a:t>(</a:t>
            </a:r>
            <a:r>
              <a:rPr lang="en-US" sz="2000" dirty="0" err="1">
                <a:latin typeface="Times New Roman" pitchFamily="18" charset="0"/>
                <a:ea typeface="SimSun" pitchFamily="2" charset="-122"/>
                <a:cs typeface="Times New Roman" pitchFamily="18" charset="0"/>
              </a:rPr>
              <a:t>数组或链表</a:t>
            </a:r>
            <a:r>
              <a:rPr lang="en-US" sz="2000" dirty="0">
                <a:latin typeface="Times New Roman" pitchFamily="18" charset="0"/>
                <a:ea typeface="SimSun" pitchFamily="2" charset="-122"/>
                <a:cs typeface="Times New Roman" pitchFamily="18" charset="0"/>
              </a:rPr>
              <a:t>) </a:t>
            </a:r>
          </a:p>
          <a:p>
            <a:pPr marL="465138" lvl="0">
              <a:lnSpc>
                <a:spcPct val="150000"/>
              </a:lnSpc>
            </a:pP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1 </a:t>
            </a:r>
            <a:r>
              <a:rPr lang="en-US" sz="2000" b="1" dirty="0">
                <a:latin typeface="Times New Roman" pitchFamily="18" charset="0"/>
                <a:cs typeface="Times New Roman" pitchFamily="18" charset="0"/>
              </a:rPr>
              <a:t>to</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endParaRPr lang="en-US" sz="2000" dirty="0">
              <a:latin typeface="Times New Roman" pitchFamily="18" charset="0"/>
              <a:cs typeface="Times New Roman" pitchFamily="18" charset="0"/>
            </a:endParaRPr>
          </a:p>
          <a:p>
            <a:pPr marL="465138" lvl="0">
              <a:lnSpc>
                <a:spcPct val="150000"/>
              </a:lnSpc>
            </a:pPr>
            <a:r>
              <a:rPr lang="en-US" sz="2000" b="1"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i="1" dirty="0" err="1">
                <a:latin typeface="Times New Roman" pitchFamily="18" charset="0"/>
                <a:cs typeface="Times New Roman" pitchFamily="18" charset="0"/>
              </a:rPr>
              <a:t>n</a:t>
            </a:r>
            <a:r>
              <a:rPr lang="en-US" sz="2000" dirty="0" err="1">
                <a:latin typeface="Times New Roman" pitchFamily="18" charset="0"/>
                <a:cs typeface="Times New Roman" pitchFamily="18" charset="0"/>
                <a:sym typeface="Symbol" panose="05050102010706020507" pitchFamily="18" charset="2"/>
              </a:rPr>
              <a:t></a:t>
            </a:r>
            <a:r>
              <a:rPr lang="en-US" sz="2000" i="1" dirty="0" err="1">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a:rPr>
              <a:t>                      //</a:t>
            </a:r>
            <a:r>
              <a:rPr lang="zh-CN" altLang="en-US" sz="2000" dirty="0">
                <a:latin typeface="Times New Roman" pitchFamily="18" charset="0"/>
                <a:cs typeface="Times New Roman" pitchFamily="18" charset="0"/>
                <a:sym typeface="Symbol"/>
              </a:rPr>
              <a:t>形成</a:t>
            </a:r>
            <a:r>
              <a:rPr lang="en-US" altLang="zh-CN" sz="2000" i="1" dirty="0">
                <a:latin typeface="Times New Roman" pitchFamily="18" charset="0"/>
                <a:cs typeface="Times New Roman" pitchFamily="18" charset="0"/>
                <a:sym typeface="Symbol"/>
              </a:rPr>
              <a:t>n</a:t>
            </a:r>
            <a:r>
              <a:rPr lang="zh-CN" altLang="en-US" sz="2000" dirty="0">
                <a:latin typeface="Times New Roman" pitchFamily="18" charset="0"/>
                <a:cs typeface="Times New Roman" pitchFamily="18" charset="0"/>
                <a:sym typeface="Symbol"/>
              </a:rPr>
              <a:t>个桶</a:t>
            </a:r>
            <a:r>
              <a:rPr lang="en-US" altLang="zh-CN" sz="2000" dirty="0">
                <a:latin typeface="Times New Roman" pitchFamily="18" charset="0"/>
                <a:cs typeface="Times New Roman" pitchFamily="18" charset="0"/>
                <a:sym typeface="Symbol"/>
              </a:rPr>
              <a:t>…</a:t>
            </a:r>
            <a:r>
              <a:rPr lang="zh-CN" altLang="en-US" sz="2000" dirty="0">
                <a:latin typeface="Times New Roman" pitchFamily="18" charset="0"/>
                <a:cs typeface="Times New Roman" pitchFamily="18" charset="0"/>
                <a:sym typeface="Symbol"/>
              </a:rPr>
              <a:t>编号</a:t>
            </a:r>
            <a:r>
              <a:rPr lang="en-US" altLang="zh-CN" sz="2000" dirty="0">
                <a:latin typeface="Times New Roman" pitchFamily="18" charset="0"/>
                <a:cs typeface="Times New Roman" pitchFamily="18" charset="0"/>
                <a:sym typeface="Symbol"/>
              </a:rPr>
              <a:t>0,1,…,</a:t>
            </a:r>
            <a:r>
              <a:rPr lang="en-US" altLang="zh-CN" sz="2000" i="1" dirty="0">
                <a:latin typeface="Times New Roman" pitchFamily="18" charset="0"/>
                <a:cs typeface="Times New Roman" pitchFamily="18" charset="0"/>
                <a:sym typeface="Symbol"/>
              </a:rPr>
              <a:t>n</a:t>
            </a:r>
            <a:r>
              <a:rPr lang="en-US" altLang="zh-CN" sz="2000" dirty="0">
                <a:latin typeface="Times New Roman" pitchFamily="18" charset="0"/>
                <a:cs typeface="Times New Roman" pitchFamily="18" charset="0"/>
                <a:sym typeface="Symbol"/>
              </a:rPr>
              <a:t>-1</a:t>
            </a:r>
            <a:endParaRPr lang="en-US" sz="2000" dirty="0">
              <a:latin typeface="Times New Roman" pitchFamily="18" charset="0"/>
              <a:cs typeface="Times New Roman" pitchFamily="18" charset="0"/>
            </a:endParaRPr>
          </a:p>
          <a:p>
            <a:pPr marL="465138" lvl="0">
              <a:lnSpc>
                <a:spcPct val="150000"/>
              </a:lnSpc>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insert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into list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把</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插入链表</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p>
          <a:p>
            <a:pPr marL="465138" lvl="0">
              <a:lnSpc>
                <a:spcPct val="150000"/>
              </a:lnSpc>
            </a:pPr>
            <a:r>
              <a:rPr lang="en-US" sz="2000" b="1" dirty="0" err="1">
                <a:latin typeface="Times New Roman" pitchFamily="18" charset="0"/>
                <a:cs typeface="Times New Roman" pitchFamily="18" charset="0"/>
              </a:rPr>
              <a:t>endfor</a:t>
            </a:r>
            <a:endParaRPr lang="en-US" sz="2000" dirty="0">
              <a:latin typeface="Times New Roman" pitchFamily="18" charset="0"/>
              <a:ea typeface="SimSun" pitchFamily="2" charset="-122"/>
              <a:cs typeface="Times New Roman" pitchFamily="18" charset="0"/>
            </a:endParaRPr>
          </a:p>
          <a:p>
            <a:pPr marL="465138">
              <a:lnSpc>
                <a:spcPct val="150000"/>
              </a:lnSpc>
            </a:pP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小数字放到编号小的桶里</a:t>
            </a:r>
            <a:endParaRPr lang="en-US" sz="2000" dirty="0">
              <a:latin typeface="Times New Roman" pitchFamily="18" charset="0"/>
              <a:ea typeface="SimSun" pitchFamily="2" charset="-122"/>
              <a:cs typeface="Times New Roman" pitchFamily="18" charset="0"/>
            </a:endParaRPr>
          </a:p>
          <a:p>
            <a:pPr marL="465138">
              <a:lnSpc>
                <a:spcPct val="150000"/>
              </a:lnSpc>
            </a:pP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大数字放到编号大的桶里</a:t>
            </a:r>
            <a:endParaRPr lang="en-US" sz="20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211061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4-24</a:t>
            </a:r>
          </a:p>
        </p:txBody>
      </p:sp>
      <p:sp>
        <p:nvSpPr>
          <p:cNvPr id="3" name="TextBox 2"/>
          <p:cNvSpPr txBox="1"/>
          <p:nvPr/>
        </p:nvSpPr>
        <p:spPr>
          <a:xfrm>
            <a:off x="990600" y="914400"/>
            <a:ext cx="7162800" cy="5262979"/>
          </a:xfrm>
          <a:prstGeom prst="rect">
            <a:avLst/>
          </a:prstGeom>
          <a:noFill/>
        </p:spPr>
        <p:txBody>
          <a:bodyPr wrap="square" rtlCol="0">
            <a:spAutoFit/>
          </a:bodyPr>
          <a:lstStyle/>
          <a:p>
            <a:r>
              <a:rPr lang="zh-CN" altLang="en-US" sz="2400" b="1" dirty="0">
                <a:latin typeface="SimSun" pitchFamily="2" charset="-122"/>
                <a:ea typeface="SimSun" pitchFamily="2" charset="-122"/>
              </a:rPr>
              <a:t>例</a:t>
            </a:r>
            <a:r>
              <a:rPr lang="en-US" sz="2400" b="1" dirty="0">
                <a:latin typeface="Times New Roman" pitchFamily="18" charset="0"/>
                <a:ea typeface="SimSun" pitchFamily="2" charset="-122"/>
                <a:cs typeface="Times New Roman" pitchFamily="18" charset="0"/>
              </a:rPr>
              <a:t>4.3</a:t>
            </a:r>
            <a:r>
              <a:rPr lang="en-US" sz="2400" dirty="0">
                <a:latin typeface="Times New Roman" pitchFamily="18" charset="0"/>
                <a:ea typeface="SimSun" pitchFamily="2" charset="-122"/>
                <a:cs typeface="Times New Roman" pitchFamily="18" charset="0"/>
              </a:rPr>
              <a:t>   </a:t>
            </a:r>
            <a:r>
              <a:rPr lang="zh-CN" altLang="en-US" sz="2400" dirty="0">
                <a:latin typeface="SimSun" pitchFamily="2" charset="-122"/>
                <a:ea typeface="SimSun" pitchFamily="2" charset="-122"/>
              </a:rPr>
              <a:t>桶排序分配数字入桶的例子。</a:t>
            </a:r>
            <a:endParaRPr lang="en-US" altLang="zh-CN" sz="2400" dirty="0">
              <a:latin typeface="SimSun" pitchFamily="2" charset="-122"/>
              <a:ea typeface="SimSun" pitchFamily="2" charset="-122"/>
            </a:endParaRPr>
          </a:p>
          <a:p>
            <a:endParaRPr lang="en-US" sz="2400"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p:txBody>
      </p:sp>
      <p:graphicFrame>
        <p:nvGraphicFramePr>
          <p:cNvPr id="4" name="Table 3"/>
          <p:cNvGraphicFramePr>
            <a:graphicFrameLocks noGrp="1"/>
          </p:cNvGraphicFramePr>
          <p:nvPr>
            <p:extLst>
              <p:ext uri="{D42A27DB-BD31-4B8C-83A1-F6EECF244321}">
                <p14:modId xmlns:p14="http://schemas.microsoft.com/office/powerpoint/2010/main" val="3978764260"/>
              </p:ext>
            </p:extLst>
          </p:nvPr>
        </p:nvGraphicFramePr>
        <p:xfrm>
          <a:off x="1524000" y="1397000"/>
          <a:ext cx="6096000" cy="4079240"/>
        </p:xfrm>
        <a:graphic>
          <a:graphicData uri="http://schemas.openxmlformats.org/drawingml/2006/table">
            <a:tbl>
              <a:tblPr firstRow="1" bandRow="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840">
                <a:tc>
                  <a:txBody>
                    <a:bodyPr/>
                    <a:lstStyle/>
                    <a:p>
                      <a:pPr algn="ctr"/>
                      <a:r>
                        <a:rPr lang="en-US" dirty="0">
                          <a:latin typeface="Times New Roman" pitchFamily="18" charset="0"/>
                          <a:cs typeface="Times New Roman" pitchFamily="18" charset="0"/>
                        </a:rPr>
                        <a:t>A</a:t>
                      </a:r>
                    </a:p>
                  </a:txBody>
                  <a:tcPr>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B</a:t>
                      </a: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1</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lnBlToTr w="12700" cap="flat" cmpd="sng" algn="ctr">
                      <a:solidFill>
                        <a:schemeClr val="tx1"/>
                      </a:solidFill>
                      <a:prstDash val="solid"/>
                      <a:round/>
                      <a:headEnd type="none" w="med" len="med"/>
                      <a:tailEnd type="none" w="med" len="med"/>
                    </a:lnBlToTr>
                  </a:tcPr>
                </a:tc>
                <a:tc>
                  <a:txBody>
                    <a:bodyPr/>
                    <a:lstStyle/>
                    <a:p>
                      <a:pPr algn="ctr"/>
                      <a:endParaRPr lang="en-US">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l"/>
                      <a:endParaRPr lang="en-US"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tc>
                  <a:txBody>
                    <a:bodyPr/>
                    <a:lstStyle/>
                    <a:p>
                      <a:pPr algn="l"/>
                      <a:endParaRPr lang="en-US" dirty="0">
                        <a:latin typeface="Times New Roman" pitchFamily="18" charset="0"/>
                        <a:cs typeface="Times New Roman"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dirty="0">
                          <a:latin typeface="Times New Roman" pitchFamily="18" charset="0"/>
                          <a:cs typeface="Times New Roman" pitchFamily="18" charset="0"/>
                        </a:rPr>
                        <a:t>2</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.14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.19</a:t>
                      </a:r>
                    </a:p>
                  </a:txBody>
                  <a:tcPr/>
                </a:tc>
                <a:tc>
                  <a:txBody>
                    <a:bodyPr/>
                    <a:lstStyle/>
                    <a:p>
                      <a:pPr algn="ctr"/>
                      <a:endParaRPr lang="en-US" dirty="0">
                        <a:latin typeface="Times New Roman" pitchFamily="18" charset="0"/>
                        <a:cs typeface="Times New Roman" pitchFamily="18" charset="0"/>
                      </a:endParaRPr>
                    </a:p>
                  </a:txBody>
                  <a:tcPr>
                    <a:lnBlToTr w="12700" cap="flat" cmpd="sng" algn="ctr">
                      <a:solidFill>
                        <a:schemeClr val="tx1"/>
                      </a:solidFill>
                      <a:prstDash val="solid"/>
                      <a:round/>
                      <a:headEnd type="none" w="med" len="med"/>
                      <a:tailEnd type="none" w="med" len="med"/>
                    </a:lnBlToTr>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US" dirty="0">
                          <a:latin typeface="Times New Roman" pitchFamily="18" charset="0"/>
                          <a:cs typeface="Times New Roman" pitchFamily="18" charset="0"/>
                        </a:rPr>
                        <a:t>3</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.29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.24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.27</a:t>
                      </a:r>
                    </a:p>
                  </a:txBody>
                  <a:tcPr/>
                </a:tc>
                <a:tc>
                  <a:txBody>
                    <a:bodyPr/>
                    <a:lstStyle/>
                    <a:p>
                      <a:pPr algn="ctr"/>
                      <a:endParaRPr lang="en-US" dirty="0">
                        <a:latin typeface="Times New Roman" pitchFamily="18" charset="0"/>
                        <a:cs typeface="Times New Roman" pitchFamily="18" charset="0"/>
                      </a:endParaRPr>
                    </a:p>
                  </a:txBody>
                  <a:tcP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3"/>
                  </a:ext>
                </a:extLst>
              </a:tr>
              <a:tr h="370840">
                <a:tc>
                  <a:txBody>
                    <a:bodyPr/>
                    <a:lstStyle/>
                    <a:p>
                      <a:pPr algn="ctr"/>
                      <a:r>
                        <a:rPr lang="en-US" dirty="0">
                          <a:latin typeface="Times New Roman" pitchFamily="18" charset="0"/>
                          <a:cs typeface="Times New Roman" pitchFamily="18" charset="0"/>
                        </a:rPr>
                        <a:t>4</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.35</a:t>
                      </a:r>
                    </a:p>
                  </a:txBody>
                  <a:tcPr/>
                </a:tc>
                <a:tc>
                  <a:txBody>
                    <a:bodyPr/>
                    <a:lstStyle/>
                    <a:p>
                      <a:pPr algn="ctr"/>
                      <a:endParaRPr lang="en-US" dirty="0">
                        <a:latin typeface="Times New Roman" pitchFamily="18" charset="0"/>
                        <a:cs typeface="Times New Roman" pitchFamily="18" charset="0"/>
                      </a:endParaRPr>
                    </a:p>
                  </a:txBody>
                  <a:tcPr>
                    <a:lnBlToTr w="12700" cap="flat" cmpd="sng" algn="ctr">
                      <a:solidFill>
                        <a:schemeClr val="tx1"/>
                      </a:solidFill>
                      <a:prstDash val="solid"/>
                      <a:round/>
                      <a:headEnd type="none" w="med" len="med"/>
                      <a:tailEnd type="none" w="med" len="med"/>
                    </a:lnBlToTr>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US" dirty="0">
                          <a:latin typeface="Times New Roman" pitchFamily="18" charset="0"/>
                          <a:cs typeface="Times New Roman" pitchFamily="18" charset="0"/>
                        </a:rPr>
                        <a:t>5</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tcPr>
                </a:tc>
                <a:tc>
                  <a:txBody>
                    <a:bodyPr/>
                    <a:lstStyle/>
                    <a:p>
                      <a:pPr algn="ctr"/>
                      <a:endParaRPr lang="en-US" dirty="0">
                        <a:latin typeface="Times New Roman" pitchFamily="18" charset="0"/>
                        <a:cs typeface="Times New Roman" pitchFamily="18" charset="0"/>
                      </a:endParaRPr>
                    </a:p>
                  </a:txBody>
                  <a:tcPr>
                    <a:lnBlToTr w="12700" cap="flat" cmpd="sng" algn="ctr">
                      <a:solidFill>
                        <a:schemeClr val="tx1"/>
                      </a:solidFill>
                      <a:prstDash val="solid"/>
                      <a:round/>
                      <a:headEnd type="none" w="med" len="med"/>
                      <a:tailEnd type="none" w="med" len="med"/>
                    </a:lnBlToTr>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pPr algn="ctr"/>
                      <a:r>
                        <a:rPr lang="en-US" dirty="0">
                          <a:latin typeface="Times New Roman" pitchFamily="18" charset="0"/>
                          <a:cs typeface="Times New Roman" pitchFamily="18" charset="0"/>
                        </a:rPr>
                        <a:t>6</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tcPr>
                </a:tc>
                <a:tc>
                  <a:txBody>
                    <a:bodyPr/>
                    <a:lstStyle/>
                    <a:p>
                      <a:pPr algn="ctr"/>
                      <a:endParaRPr lang="en-US" dirty="0">
                        <a:latin typeface="Times New Roman" pitchFamily="18" charset="0"/>
                        <a:cs typeface="Times New Roman" pitchFamily="18" charset="0"/>
                      </a:endParaRPr>
                    </a:p>
                  </a:txBody>
                  <a:tcPr>
                    <a:lnBlToTr w="12700" cap="flat" cmpd="sng" algn="ctr">
                      <a:solidFill>
                        <a:schemeClr val="tx1"/>
                      </a:solidFill>
                      <a:prstDash val="solid"/>
                      <a:round/>
                      <a:headEnd type="none" w="med" len="med"/>
                      <a:tailEnd type="none" w="med" len="med"/>
                    </a:lnBlToTr>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pPr algn="ctr"/>
                      <a:r>
                        <a:rPr lang="en-US" dirty="0">
                          <a:latin typeface="Times New Roman" pitchFamily="18" charset="0"/>
                          <a:cs typeface="Times New Roman" pitchFamily="18" charset="0"/>
                        </a:rPr>
                        <a:t>7</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6</a:t>
                      </a:r>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.61</a:t>
                      </a:r>
                    </a:p>
                  </a:txBody>
                  <a:tcPr/>
                </a:tc>
                <a:tc>
                  <a:txBody>
                    <a:bodyPr/>
                    <a:lstStyle/>
                    <a:p>
                      <a:pPr algn="ctr"/>
                      <a:endParaRPr lang="en-US" dirty="0">
                        <a:latin typeface="Times New Roman" pitchFamily="18" charset="0"/>
                        <a:cs typeface="Times New Roman" pitchFamily="18" charset="0"/>
                      </a:endParaRPr>
                    </a:p>
                  </a:txBody>
                  <a:tcPr>
                    <a:lnBlToTr w="12700" cap="flat" cmpd="sng" algn="ctr">
                      <a:solidFill>
                        <a:schemeClr val="tx1"/>
                      </a:solidFill>
                      <a:prstDash val="solid"/>
                      <a:round/>
                      <a:headEnd type="none" w="med" len="med"/>
                      <a:tailEnd type="none" w="med" len="med"/>
                    </a:lnBlToTr>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pPr algn="ctr"/>
                      <a:r>
                        <a:rPr lang="en-US" dirty="0">
                          <a:latin typeface="Times New Roman" pitchFamily="18" charset="0"/>
                          <a:cs typeface="Times New Roman" pitchFamily="18" charset="0"/>
                        </a:rPr>
                        <a:t>8</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7</a:t>
                      </a:r>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.76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.75</a:t>
                      </a:r>
                    </a:p>
                  </a:txBody>
                  <a:tcPr/>
                </a:tc>
                <a:tc>
                  <a:txBody>
                    <a:bodyPr/>
                    <a:lstStyle/>
                    <a:p>
                      <a:pPr algn="ctr"/>
                      <a:endParaRPr lang="en-US" dirty="0">
                        <a:latin typeface="Times New Roman" pitchFamily="18" charset="0"/>
                        <a:cs typeface="Times New Roman" pitchFamily="18" charset="0"/>
                      </a:endParaRPr>
                    </a:p>
                  </a:txBody>
                  <a:tcPr>
                    <a:lnBlToTr w="12700" cap="flat" cmpd="sng" algn="ctr">
                      <a:solidFill>
                        <a:schemeClr val="tx1"/>
                      </a:solidFill>
                      <a:prstDash val="solid"/>
                      <a:round/>
                      <a:headEnd type="none" w="med" len="med"/>
                      <a:tailEnd type="none" w="med" len="med"/>
                    </a:lnBlToTr>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370840">
                <a:tc>
                  <a:txBody>
                    <a:bodyPr/>
                    <a:lstStyle/>
                    <a:p>
                      <a:pPr algn="ctr"/>
                      <a:r>
                        <a:rPr lang="en-US" dirty="0">
                          <a:latin typeface="Times New Roman" pitchFamily="18" charset="0"/>
                          <a:cs typeface="Times New Roman" pitchFamily="18" charset="0"/>
                        </a:rPr>
                        <a:t>9</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tcPr>
                </a:tc>
                <a:tc>
                  <a:txBody>
                    <a:bodyPr/>
                    <a:lstStyle/>
                    <a:p>
                      <a:pPr algn="ctr"/>
                      <a:endParaRPr lang="en-US" dirty="0">
                        <a:latin typeface="Times New Roman" pitchFamily="18" charset="0"/>
                        <a:cs typeface="Times New Roman" pitchFamily="18" charset="0"/>
                      </a:endParaRPr>
                    </a:p>
                  </a:txBody>
                  <a:tcPr>
                    <a:lnBlToTr w="12700" cap="flat" cmpd="sng" algn="ctr">
                      <a:solidFill>
                        <a:schemeClr val="tx1"/>
                      </a:solidFill>
                      <a:prstDash val="solid"/>
                      <a:round/>
                      <a:headEnd type="none" w="med" len="med"/>
                      <a:tailEnd type="none" w="med" len="med"/>
                    </a:lnBlToTr>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r h="370840">
                <a:tc>
                  <a:txBody>
                    <a:bodyPr/>
                    <a:lstStyle/>
                    <a:p>
                      <a:pPr algn="ctr"/>
                      <a:r>
                        <a:rPr lang="en-US" dirty="0">
                          <a:latin typeface="Times New Roman" pitchFamily="18" charset="0"/>
                          <a:cs typeface="Times New Roman" pitchFamily="18" charset="0"/>
                        </a:rPr>
                        <a:t>10</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itchFamily="18" charset="0"/>
                        <a:cs typeface="Times New Roman"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itchFamily="18" charset="0"/>
                          <a:cs typeface="Times New Roman" pitchFamily="18" charset="0"/>
                        </a:rPr>
                        <a:t>9</a:t>
                      </a:r>
                    </a:p>
                  </a:txBody>
                  <a:tcPr>
                    <a:lnL w="12700"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.98</a:t>
                      </a:r>
                    </a:p>
                  </a:txBody>
                  <a:tcPr/>
                </a:tc>
                <a:tc>
                  <a:txBody>
                    <a:bodyPr/>
                    <a:lstStyle/>
                    <a:p>
                      <a:pPr algn="ctr"/>
                      <a:endParaRPr lang="en-US" dirty="0">
                        <a:latin typeface="Times New Roman" pitchFamily="18" charset="0"/>
                        <a:cs typeface="Times New Roman" pitchFamily="18" charset="0"/>
                      </a:endParaRPr>
                    </a:p>
                  </a:txBody>
                  <a:tcPr>
                    <a:lnBlToTr w="12700" cap="flat" cmpd="sng" algn="ctr">
                      <a:solidFill>
                        <a:schemeClr val="tx1"/>
                      </a:solidFill>
                      <a:prstDash val="solid"/>
                      <a:round/>
                      <a:headEnd type="none" w="med" len="med"/>
                      <a:tailEnd type="none" w="med" len="med"/>
                    </a:lnBlToTr>
                  </a:tcPr>
                </a:tc>
                <a:tc>
                  <a:txBody>
                    <a:bodyPr/>
                    <a:lstStyle/>
                    <a:p>
                      <a:pPr algn="ctr"/>
                      <a:endParaRPr lang="en-US">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tc>
                  <a:txBody>
                    <a:bodyPr/>
                    <a:lstStyle/>
                    <a:p>
                      <a:pPr algn="ct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20866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4-25</a:t>
            </a:r>
          </a:p>
        </p:txBody>
      </p:sp>
      <p:sp>
        <p:nvSpPr>
          <p:cNvPr id="3" name="TextBox 2"/>
          <p:cNvSpPr txBox="1"/>
          <p:nvPr/>
        </p:nvSpPr>
        <p:spPr>
          <a:xfrm>
            <a:off x="990600" y="1066800"/>
            <a:ext cx="7315200" cy="5016758"/>
          </a:xfrm>
          <a:prstGeom prst="rect">
            <a:avLst/>
          </a:prstGeom>
          <a:noFill/>
        </p:spPr>
        <p:txBody>
          <a:bodyPr wrap="square" rtlCol="0">
            <a:spAutoFit/>
          </a:bodyPr>
          <a:lstStyle/>
          <a:p>
            <a:pPr>
              <a:lnSpc>
                <a:spcPct val="150000"/>
              </a:lnSpc>
            </a:pPr>
            <a:r>
              <a:rPr lang="en-US" sz="2000" dirty="0">
                <a:solidFill>
                  <a:srgbClr val="FF0000"/>
                </a:solidFill>
                <a:effectLst>
                  <a:outerShdw blurRad="38100" dist="38100" dir="2700000" algn="tl">
                    <a:srgbClr val="C0C0C0"/>
                  </a:outerShdw>
                </a:effectLst>
                <a:latin typeface="华文细黑" pitchFamily="2" charset="-122"/>
                <a:ea typeface="华文细黑" pitchFamily="2" charset="-122"/>
              </a:rPr>
              <a:t>第2步</a:t>
            </a:r>
            <a:r>
              <a:rPr lang="en-US" sz="2000" dirty="0">
                <a:latin typeface="SimSun" pitchFamily="2" charset="-122"/>
                <a:ea typeface="SimSun" pitchFamily="2" charset="-122"/>
              </a:rPr>
              <a:t>，把各桶中数字用插入排序</a:t>
            </a:r>
            <a:r>
              <a:rPr lang="zh-CN" altLang="en-US" sz="2000" dirty="0">
                <a:latin typeface="SimSun" pitchFamily="2" charset="-122"/>
                <a:ea typeface="SimSun" pitchFamily="2" charset="-122"/>
              </a:rPr>
              <a:t>法</a:t>
            </a:r>
            <a:r>
              <a:rPr lang="en-US" sz="2000" dirty="0">
                <a:latin typeface="SimSun" pitchFamily="2" charset="-122"/>
                <a:ea typeface="SimSun" pitchFamily="2" charset="-122"/>
              </a:rPr>
              <a:t>(</a:t>
            </a:r>
            <a:r>
              <a:rPr lang="en-US" altLang="zh-CN" sz="2000" dirty="0">
                <a:latin typeface="SimSun" pitchFamily="2" charset="-122"/>
                <a:ea typeface="SimSun" pitchFamily="2" charset="-122"/>
              </a:rPr>
              <a:t>Insertion Sort)</a:t>
            </a:r>
            <a:r>
              <a:rPr lang="zh-CN" altLang="en-US" sz="2000" dirty="0">
                <a:latin typeface="SimSun" pitchFamily="2" charset="-122"/>
                <a:ea typeface="SimSun" pitchFamily="2" charset="-122"/>
              </a:rPr>
              <a:t>排序</a:t>
            </a:r>
            <a:r>
              <a:rPr lang="en-US" sz="2000" dirty="0">
                <a:latin typeface="SimSun" pitchFamily="2" charset="-122"/>
                <a:ea typeface="SimSun" pitchFamily="2" charset="-122"/>
              </a:rPr>
              <a:t>。</a:t>
            </a:r>
          </a:p>
          <a:p>
            <a:pPr marL="465138" indent="-465138">
              <a:lnSpc>
                <a:spcPct val="150000"/>
              </a:lnSpc>
            </a:pPr>
            <a:r>
              <a:rPr lang="en-US" sz="2000" dirty="0">
                <a:solidFill>
                  <a:srgbClr val="FF0000"/>
                </a:solidFill>
                <a:effectLst>
                  <a:outerShdw blurRad="38100" dist="38100" dir="2700000" algn="tl">
                    <a:srgbClr val="C0C0C0"/>
                  </a:outerShdw>
                </a:effectLst>
                <a:latin typeface="华文细黑" pitchFamily="2" charset="-122"/>
                <a:ea typeface="华文细黑" pitchFamily="2" charset="-122"/>
              </a:rPr>
              <a:t>第3步</a:t>
            </a:r>
            <a:r>
              <a:rPr lang="en-US" sz="2000" dirty="0">
                <a:latin typeface="SimSun" pitchFamily="2" charset="-122"/>
                <a:ea typeface="SimSun" pitchFamily="2" charset="-122"/>
              </a:rPr>
              <a:t>，从0号桶开始到</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000" dirty="0">
                <a:latin typeface="Times New Roman" pitchFamily="18" charset="0"/>
                <a:ea typeface="SimSun" pitchFamily="2" charset="-122"/>
                <a:cs typeface="Times New Roman" pitchFamily="18" charset="0"/>
              </a:rPr>
              <a:t>-1)</a:t>
            </a:r>
            <a:r>
              <a:rPr lang="en-US" sz="2000" dirty="0" err="1">
                <a:latin typeface="Times New Roman" pitchFamily="18" charset="0"/>
                <a:ea typeface="SimSun" pitchFamily="2" charset="-122"/>
                <a:cs typeface="Times New Roman" pitchFamily="18" charset="0"/>
              </a:rPr>
              <a:t>号桶</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依次</a:t>
            </a:r>
            <a:r>
              <a:rPr lang="en-US" sz="2000" dirty="0" err="1">
                <a:latin typeface="Times New Roman" pitchFamily="18" charset="0"/>
                <a:ea typeface="SimSun" pitchFamily="2" charset="-122"/>
                <a:cs typeface="Times New Roman" pitchFamily="18" charset="0"/>
              </a:rPr>
              <a:t>把各</a:t>
            </a:r>
            <a:r>
              <a:rPr lang="zh-CN" altLang="en-US" sz="2000" dirty="0">
                <a:latin typeface="Times New Roman" pitchFamily="18" charset="0"/>
                <a:ea typeface="SimSun" pitchFamily="2" charset="-122"/>
                <a:cs typeface="Times New Roman" pitchFamily="18" charset="0"/>
              </a:rPr>
              <a:t>个</a:t>
            </a:r>
            <a:r>
              <a:rPr lang="en-US" sz="2000" dirty="0" err="1">
                <a:latin typeface="Times New Roman" pitchFamily="18" charset="0"/>
                <a:ea typeface="SimSun" pitchFamily="2" charset="-122"/>
                <a:cs typeface="Times New Roman" pitchFamily="18" charset="0"/>
              </a:rPr>
              <a:t>桶中排好的序列串连为一个序列</a:t>
            </a:r>
            <a:r>
              <a:rPr lang="en-US" sz="2000" dirty="0">
                <a:latin typeface="Times New Roman" pitchFamily="18" charset="0"/>
                <a:ea typeface="SimSun" pitchFamily="2" charset="-122"/>
                <a:cs typeface="Times New Roman" pitchFamily="18" charset="0"/>
              </a:rPr>
              <a:t>。</a:t>
            </a:r>
          </a:p>
          <a:p>
            <a:pPr marL="463550">
              <a:spcBef>
                <a:spcPts val="1200"/>
              </a:spcBef>
            </a:pPr>
            <a:r>
              <a:rPr lang="en-US" sz="2000" b="1" dirty="0">
                <a:latin typeface="Times New Roman" pitchFamily="18" charset="0"/>
                <a:cs typeface="Times New Roman" pitchFamily="18" charset="0"/>
              </a:rPr>
              <a:t>Bucket-Sort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p>
          <a:p>
            <a:pPr marL="463550" lvl="0"/>
            <a:r>
              <a:rPr lang="en-US" sz="2000" b="1" dirty="0">
                <a:solidFill>
                  <a:srgbClr val="0000FF"/>
                </a:solidFill>
                <a:latin typeface="Times New Roman" pitchFamily="18" charset="0"/>
                <a:cs typeface="Times New Roman" pitchFamily="18" charset="0"/>
              </a:rPr>
              <a:t>1.</a:t>
            </a:r>
            <a:r>
              <a:rPr lang="en-US" sz="2000" b="1" dirty="0">
                <a:latin typeface="Times New Roman" pitchFamily="18" charset="0"/>
                <a:cs typeface="Times New Roman" pitchFamily="18" charset="0"/>
              </a:rPr>
              <a:t> for</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1 </a:t>
            </a:r>
            <a:r>
              <a:rPr lang="en-US" sz="2000" b="1" dirty="0">
                <a:latin typeface="Times New Roman" pitchFamily="18" charset="0"/>
                <a:cs typeface="Times New Roman" pitchFamily="18" charset="0"/>
              </a:rPr>
              <a:t>to</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endParaRPr lang="en-US" sz="2000" dirty="0">
              <a:latin typeface="Times New Roman" pitchFamily="18" charset="0"/>
              <a:cs typeface="Times New Roman" pitchFamily="18" charset="0"/>
            </a:endParaRPr>
          </a:p>
          <a:p>
            <a:pPr marL="463550" lvl="0"/>
            <a:r>
              <a:rPr lang="en-US" altLang="zh-CN" sz="2000" b="1" dirty="0">
                <a:solidFill>
                  <a:srgbClr val="0000FF"/>
                </a:solidFill>
                <a:latin typeface="Times New Roman" pitchFamily="18" charset="0"/>
                <a:cs typeface="Times New Roman" pitchFamily="18" charset="0"/>
              </a:rPr>
              <a:t>2.</a:t>
            </a:r>
            <a:r>
              <a:rPr lang="en-US" sz="2000" b="1"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i="1" dirty="0" err="1">
                <a:latin typeface="Times New Roman" pitchFamily="18" charset="0"/>
                <a:cs typeface="Times New Roman" pitchFamily="18" charset="0"/>
              </a:rPr>
              <a:t>n</a:t>
            </a:r>
            <a:r>
              <a:rPr lang="en-US" sz="2000" dirty="0" err="1">
                <a:latin typeface="Times New Roman" pitchFamily="18" charset="0"/>
                <a:cs typeface="Times New Roman" pitchFamily="18" charset="0"/>
                <a:sym typeface="Symbol" panose="05050102010706020507" pitchFamily="18" charset="2"/>
              </a:rPr>
              <a:t></a:t>
            </a:r>
            <a:r>
              <a:rPr lang="en-US" sz="2000" i="1" dirty="0" err="1">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a:rPr>
              <a:t></a:t>
            </a:r>
            <a:endParaRPr lang="en-US" sz="2000" dirty="0">
              <a:latin typeface="Times New Roman" pitchFamily="18" charset="0"/>
              <a:cs typeface="Times New Roman" pitchFamily="18" charset="0"/>
            </a:endParaRPr>
          </a:p>
          <a:p>
            <a:pPr marL="463550" lvl="0"/>
            <a:r>
              <a:rPr lang="en-US" altLang="zh-CN" sz="2000" b="1" dirty="0">
                <a:solidFill>
                  <a:srgbClr val="0000FF"/>
                </a:solidFill>
                <a:latin typeface="Times New Roman" pitchFamily="18" charset="0"/>
                <a:cs typeface="Times New Roman" pitchFamily="18" charset="0"/>
              </a:rPr>
              <a:t>3.</a:t>
            </a:r>
            <a:r>
              <a:rPr lang="en-US" sz="2000" b="1" dirty="0">
                <a:solidFill>
                  <a:srgbClr val="0000FF"/>
                </a:solidFill>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insert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into list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把</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插入链表</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p>
          <a:p>
            <a:pPr marL="463550" lvl="0"/>
            <a:r>
              <a:rPr lang="en-US" altLang="zh-CN" sz="2000" b="1" dirty="0">
                <a:solidFill>
                  <a:srgbClr val="0000FF"/>
                </a:solidFill>
                <a:latin typeface="Times New Roman" pitchFamily="18" charset="0"/>
                <a:cs typeface="Times New Roman" pitchFamily="18" charset="0"/>
              </a:rPr>
              <a:t>4</a:t>
            </a:r>
            <a:r>
              <a:rPr lang="en-US" altLang="zh-CN" sz="2000"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endfor</a:t>
            </a:r>
            <a:endParaRPr lang="en-US" sz="2000" dirty="0">
              <a:latin typeface="Times New Roman" pitchFamily="18" charset="0"/>
              <a:cs typeface="Times New Roman" pitchFamily="18" charset="0"/>
            </a:endParaRPr>
          </a:p>
          <a:p>
            <a:pPr marL="463550" lvl="0"/>
            <a:r>
              <a:rPr lang="en-US" altLang="zh-CN" sz="2000" b="1" dirty="0">
                <a:solidFill>
                  <a:srgbClr val="0000FF"/>
                </a:solidFill>
                <a:latin typeface="Times New Roman" pitchFamily="18" charset="0"/>
                <a:cs typeface="Times New Roman" pitchFamily="18" charset="0"/>
              </a:rPr>
              <a:t>5</a:t>
            </a:r>
            <a:r>
              <a:rPr lang="en-US" altLang="zh-CN" sz="2000"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 </a:t>
            </a:r>
            <a:r>
              <a:rPr lang="en-US" sz="2000" b="1" dirty="0">
                <a:latin typeface="Times New Roman" pitchFamily="18" charset="0"/>
                <a:cs typeface="Times New Roman" pitchFamily="18" charset="0"/>
              </a:rPr>
              <a:t>for</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0 </a:t>
            </a:r>
            <a:r>
              <a:rPr lang="en-US" sz="2000" b="1" dirty="0">
                <a:latin typeface="Times New Roman" pitchFamily="18" charset="0"/>
                <a:cs typeface="Times New Roman" pitchFamily="18" charset="0"/>
              </a:rPr>
              <a:t>to</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 </a:t>
            </a:r>
            <a:r>
              <a:rPr lang="en-US" sz="2000" dirty="0">
                <a:latin typeface="Times New Roman" pitchFamily="18" charset="0"/>
                <a:cs typeface="Times New Roman" pitchFamily="18" charset="0"/>
              </a:rPr>
              <a:t>- 1</a:t>
            </a:r>
          </a:p>
          <a:p>
            <a:pPr marL="463550" lvl="0"/>
            <a:r>
              <a:rPr lang="en-US" altLang="zh-CN" sz="2000" b="1" dirty="0">
                <a:solidFill>
                  <a:srgbClr val="0000FF"/>
                </a:solidFill>
                <a:latin typeface="Times New Roman" pitchFamily="18" charset="0"/>
                <a:cs typeface="Times New Roman" pitchFamily="18" charset="0"/>
              </a:rPr>
              <a:t>6</a:t>
            </a:r>
            <a:r>
              <a:rPr lang="en-US" altLang="zh-CN" sz="2000"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sort list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with insertion sort	//</a:t>
            </a:r>
            <a:r>
              <a:rPr lang="zh-CN" altLang="en-US" sz="2000" dirty="0">
                <a:latin typeface="Times New Roman" pitchFamily="18" charset="0"/>
                <a:cs typeface="Times New Roman" pitchFamily="18" charset="0"/>
              </a:rPr>
              <a:t>插入排序</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中数</a:t>
            </a:r>
            <a:endParaRPr lang="en-US" sz="2000" dirty="0">
              <a:latin typeface="Times New Roman" pitchFamily="18" charset="0"/>
              <a:cs typeface="Times New Roman" pitchFamily="18" charset="0"/>
            </a:endParaRPr>
          </a:p>
          <a:p>
            <a:pPr marL="463550" lvl="0"/>
            <a:r>
              <a:rPr lang="en-US" altLang="zh-CN" sz="2000" b="1" dirty="0">
                <a:solidFill>
                  <a:srgbClr val="0000FF"/>
                </a:solidFill>
                <a:latin typeface="Times New Roman" pitchFamily="18" charset="0"/>
                <a:cs typeface="Times New Roman" pitchFamily="18" charset="0"/>
              </a:rPr>
              <a:t>7</a:t>
            </a:r>
            <a:r>
              <a:rPr lang="en-US" altLang="zh-CN" sz="2000"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endfor</a:t>
            </a:r>
            <a:endParaRPr lang="en-US" sz="2000" dirty="0">
              <a:latin typeface="Times New Roman" pitchFamily="18" charset="0"/>
              <a:cs typeface="Times New Roman" pitchFamily="18" charset="0"/>
            </a:endParaRPr>
          </a:p>
          <a:p>
            <a:pPr marL="463550" lvl="0"/>
            <a:r>
              <a:rPr lang="en-US" altLang="zh-CN" sz="2000" b="1" dirty="0">
                <a:solidFill>
                  <a:srgbClr val="0000FF"/>
                </a:solidFill>
                <a:latin typeface="Times New Roman" pitchFamily="18" charset="0"/>
                <a:cs typeface="Times New Roman" pitchFamily="18" charset="0"/>
              </a:rPr>
              <a:t>8</a:t>
            </a:r>
            <a:r>
              <a:rPr lang="en-US" altLang="zh-CN" sz="2000"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concatenate lists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[0],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[1], …,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 in order.</a:t>
            </a:r>
          </a:p>
          <a:p>
            <a:pPr marL="463550" lvl="0"/>
            <a:r>
              <a:rPr lang="en-US"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依次联结</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[0],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[1], …,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a:t>
            </a:r>
          </a:p>
          <a:p>
            <a:pPr marL="463550" lvl="0"/>
            <a:r>
              <a:rPr lang="en-US" sz="2000" b="1" dirty="0">
                <a:latin typeface="Times New Roman" pitchFamily="18" charset="0"/>
                <a:cs typeface="Times New Roman" pitchFamily="18" charset="0"/>
              </a:rPr>
              <a:t>End</a:t>
            </a:r>
            <a:endParaRPr lang="en-US" sz="2000" dirty="0"/>
          </a:p>
        </p:txBody>
      </p:sp>
    </p:spTree>
    <p:extLst>
      <p:ext uri="{BB962C8B-B14F-4D97-AF65-F5344CB8AC3E}">
        <p14:creationId xmlns:p14="http://schemas.microsoft.com/office/powerpoint/2010/main" val="2059293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4-26</a:t>
            </a:r>
          </a:p>
        </p:txBody>
      </p:sp>
      <mc:AlternateContent xmlns:mc="http://schemas.openxmlformats.org/markup-compatibility/2006" xmlns:a14="http://schemas.microsoft.com/office/drawing/2010/main">
        <mc:Choice Requires="a14">
          <p:sp>
            <p:nvSpPr>
              <p:cNvPr id="3" name="TextBox 2"/>
              <p:cNvSpPr txBox="1"/>
              <p:nvPr/>
            </p:nvSpPr>
            <p:spPr>
              <a:xfrm>
                <a:off x="914400" y="1066800"/>
                <a:ext cx="7772400" cy="5341847"/>
              </a:xfrm>
              <a:prstGeom prst="rect">
                <a:avLst/>
              </a:prstGeom>
              <a:noFill/>
            </p:spPr>
            <p:txBody>
              <a:bodyPr wrap="square" rtlCol="0">
                <a:spAutoFit/>
              </a:bodyPr>
              <a:lstStyle/>
              <a:p>
                <a:r>
                  <a:rPr lang="zh-CN" altLang="en-US" sz="2400" b="1" dirty="0"/>
                  <a:t>桶排序的复杂度分析</a:t>
                </a:r>
                <a:endParaRPr lang="en-US" altLang="zh-CN" sz="2400" b="1" dirty="0"/>
              </a:p>
              <a:p>
                <a:pPr indent="465138">
                  <a:lnSpc>
                    <a:spcPct val="200000"/>
                  </a:lnSpc>
                </a:pPr>
                <a:r>
                  <a:rPr lang="zh-CN" altLang="en-US" dirty="0">
                    <a:latin typeface="Times New Roman" pitchFamily="18" charset="0"/>
                    <a:ea typeface="SimSun" pitchFamily="2" charset="-122"/>
                    <a:cs typeface="Times New Roman" pitchFamily="18" charset="0"/>
                  </a:rPr>
                  <a:t>取决于第</a:t>
                </a:r>
                <a:r>
                  <a:rPr lang="en-US" altLang="zh-CN" dirty="0">
                    <a:latin typeface="Times New Roman" pitchFamily="18" charset="0"/>
                    <a:ea typeface="SimSun" pitchFamily="2" charset="-122"/>
                    <a:cs typeface="Times New Roman" pitchFamily="18" charset="0"/>
                  </a:rPr>
                  <a:t>2</a:t>
                </a:r>
                <a:r>
                  <a:rPr lang="zh-CN" altLang="en-US" dirty="0">
                    <a:latin typeface="Times New Roman" pitchFamily="18" charset="0"/>
                    <a:ea typeface="SimSun" pitchFamily="2" charset="-122"/>
                    <a:cs typeface="Times New Roman" pitchFamily="18" charset="0"/>
                  </a:rPr>
                  <a:t>步的排序，而这又取决于</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个数是如何分布在</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个桶里的。</a:t>
                </a:r>
                <a:endParaRPr lang="en-US" altLang="zh-CN" dirty="0">
                  <a:latin typeface="Times New Roman" pitchFamily="18" charset="0"/>
                  <a:ea typeface="SimSun" pitchFamily="2" charset="-122"/>
                  <a:cs typeface="Times New Roman" pitchFamily="18" charset="0"/>
                </a:endParaRPr>
              </a:p>
              <a:p>
                <a:pPr indent="465138">
                  <a:lnSpc>
                    <a:spcPct val="200000"/>
                  </a:lnSpc>
                </a:pPr>
                <a:r>
                  <a:rPr lang="zh-CN" altLang="en-US" dirty="0">
                    <a:latin typeface="Times New Roman" pitchFamily="18" charset="0"/>
                    <a:ea typeface="SimSun" pitchFamily="2" charset="-122"/>
                    <a:cs typeface="Times New Roman" pitchFamily="18" charset="0"/>
                  </a:rPr>
                  <a:t>假设分在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号桶里的数字的个数是 </a:t>
                </a:r>
                <a:r>
                  <a:rPr lang="en-US" i="1" dirty="0" err="1">
                    <a:latin typeface="Times New Roman" pitchFamily="18" charset="0"/>
                    <a:ea typeface="SimSun" pitchFamily="2" charset="-122"/>
                    <a:cs typeface="Times New Roman" pitchFamily="18" charset="0"/>
                  </a:rPr>
                  <a:t>n</a:t>
                </a:r>
                <a:r>
                  <a:rPr lang="en-US" sz="2400" i="1" baseline="-25000" dirty="0" err="1">
                    <a:latin typeface="Times New Roman" pitchFamily="18" charset="0"/>
                    <a:ea typeface="SimSun" pitchFamily="2" charset="-122"/>
                    <a:cs typeface="Times New Roman" pitchFamily="18" charset="0"/>
                  </a:rPr>
                  <a:t>i</a:t>
                </a:r>
                <a:r>
                  <a:rPr lang="en-US" i="1" baseline="-25000"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(0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err="1">
                    <a:latin typeface="Times New Roman" pitchFamily="18" charset="0"/>
                    <a:ea typeface="SimSun" pitchFamily="2" charset="-122"/>
                    <a:cs typeface="Times New Roman" pitchFamily="18" charset="0"/>
                  </a:rPr>
                  <a:t>i</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，那么插入排序需要</a:t>
                </a:r>
                <a14:m>
                  <m:oMath xmlns:m="http://schemas.openxmlformats.org/officeDocument/2006/math">
                    <m:r>
                      <a:rPr lang="en-US" altLang="zh-CN" sz="2000" b="0" i="1" smtClean="0">
                        <a:latin typeface="Cambria Math"/>
                        <a:ea typeface="SimSun" pitchFamily="2" charset="-122"/>
                        <a:cs typeface="Times New Roman" pitchFamily="18" charset="0"/>
                      </a:rPr>
                      <m:t>𝑂</m:t>
                    </m:r>
                    <m:r>
                      <a:rPr lang="en-US" altLang="zh-CN" sz="2000" b="0" i="1" smtClean="0">
                        <a:latin typeface="Cambria Math"/>
                        <a:ea typeface="SimSun" pitchFamily="2" charset="-122"/>
                        <a:cs typeface="Times New Roman" pitchFamily="18" charset="0"/>
                      </a:rPr>
                      <m:t>(</m:t>
                    </m:r>
                    <m:sSup>
                      <m:sSupPr>
                        <m:ctrlPr>
                          <a:rPr lang="en-US" altLang="zh-CN" sz="2000" b="0" i="1" smtClean="0">
                            <a:latin typeface="Cambria Math" panose="02040503050406030204" pitchFamily="18" charset="0"/>
                            <a:ea typeface="SimSun" pitchFamily="2" charset="-122"/>
                            <a:cs typeface="Times New Roman" pitchFamily="18" charset="0"/>
                          </a:rPr>
                        </m:ctrlPr>
                      </m:sSupPr>
                      <m:e>
                        <m:sSub>
                          <m:sSubPr>
                            <m:ctrlPr>
                              <a:rPr lang="en-US" altLang="zh-CN" sz="2000" b="0" i="1" smtClean="0">
                                <a:latin typeface="Cambria Math" panose="02040503050406030204" pitchFamily="18" charset="0"/>
                                <a:ea typeface="SimSun" pitchFamily="2" charset="-122"/>
                                <a:cs typeface="Times New Roman" pitchFamily="18" charset="0"/>
                              </a:rPr>
                            </m:ctrlPr>
                          </m:sSubPr>
                          <m:e>
                            <m:r>
                              <a:rPr lang="en-US" altLang="zh-CN" sz="2000" b="0" i="1" smtClean="0">
                                <a:latin typeface="Cambria Math"/>
                                <a:ea typeface="SimSun" pitchFamily="2" charset="-122"/>
                                <a:cs typeface="Times New Roman" pitchFamily="18" charset="0"/>
                              </a:rPr>
                              <m:t>𝑛</m:t>
                            </m:r>
                          </m:e>
                          <m:sub>
                            <m:r>
                              <a:rPr lang="en-US" altLang="zh-CN" sz="2000" b="0" i="1" smtClean="0">
                                <a:latin typeface="Cambria Math" panose="02040503050406030204" pitchFamily="18" charset="0"/>
                                <a:ea typeface="SimSun" pitchFamily="2" charset="-122"/>
                                <a:cs typeface="Times New Roman" pitchFamily="18" charset="0"/>
                              </a:rPr>
                              <m:t>𝑖</m:t>
                            </m:r>
                          </m:sub>
                        </m:sSub>
                      </m:e>
                      <m:sup>
                        <m:r>
                          <a:rPr lang="en-US" altLang="zh-CN" sz="2000" b="0" i="1" smtClean="0">
                            <a:latin typeface="Cambria Math"/>
                            <a:ea typeface="SimSun" pitchFamily="2" charset="-122"/>
                            <a:cs typeface="Times New Roman" pitchFamily="18" charset="0"/>
                          </a:rPr>
                          <m:t>2</m:t>
                        </m:r>
                      </m:sup>
                    </m:sSup>
                    <m:r>
                      <a:rPr lang="en-US" altLang="zh-CN" sz="2000" b="0" i="1" smtClean="0">
                        <a:latin typeface="Cambria Math"/>
                        <a:ea typeface="SimSun" pitchFamily="2" charset="-122"/>
                        <a:cs typeface="Times New Roman" pitchFamily="18" charset="0"/>
                      </a:rPr>
                      <m:t>)</m:t>
                    </m:r>
                  </m:oMath>
                </a14:m>
                <a:r>
                  <a:rPr lang="zh-CN" altLang="en-US" dirty="0">
                    <a:latin typeface="Times New Roman" pitchFamily="18" charset="0"/>
                    <a:ea typeface="SimSun" pitchFamily="2" charset="-122"/>
                    <a:cs typeface="Times New Roman" pitchFamily="18" charset="0"/>
                  </a:rPr>
                  <a:t> 时间。所以桶排序复杂度有以下关系：</a:t>
                </a:r>
                <a:endParaRPr lang="en-US" altLang="zh-CN" dirty="0">
                  <a:latin typeface="Times New Roman" pitchFamily="18" charset="0"/>
                  <a:ea typeface="SimSun" pitchFamily="2" charset="-122"/>
                  <a:cs typeface="Times New Roman" pitchFamily="18" charset="0"/>
                </a:endParaRPr>
              </a:p>
              <a:p>
                <a:pPr marL="463550" indent="1588">
                  <a:lnSpc>
                    <a:spcPct val="200000"/>
                  </a:lnSpc>
                </a:pPr>
                <a14:m>
                  <m:oMath xmlns:m="http://schemas.openxmlformats.org/officeDocument/2006/math">
                    <m:r>
                      <a:rPr lang="en-US" sz="2200" b="0" i="1" smtClean="0">
                        <a:latin typeface="Cambria Math"/>
                        <a:ea typeface="SimSun" pitchFamily="2" charset="-122"/>
                        <a:cs typeface="Times New Roman" pitchFamily="18" charset="0"/>
                      </a:rPr>
                      <m:t>𝑇</m:t>
                    </m:r>
                    <m:d>
                      <m:dPr>
                        <m:ctrlPr>
                          <a:rPr lang="en-US" sz="2200" b="0" i="1" smtClean="0">
                            <a:latin typeface="Cambria Math" panose="02040503050406030204" pitchFamily="18" charset="0"/>
                            <a:ea typeface="SimSun" pitchFamily="2" charset="-122"/>
                            <a:cs typeface="Times New Roman" pitchFamily="18" charset="0"/>
                          </a:rPr>
                        </m:ctrlPr>
                      </m:dPr>
                      <m:e>
                        <m:r>
                          <a:rPr lang="en-US" sz="2200" b="0" i="1" smtClean="0">
                            <a:latin typeface="Cambria Math"/>
                            <a:ea typeface="SimSun" pitchFamily="2" charset="-122"/>
                            <a:cs typeface="Times New Roman" pitchFamily="18" charset="0"/>
                          </a:rPr>
                          <m:t>𝑛</m:t>
                        </m:r>
                      </m:e>
                    </m:d>
                    <m:r>
                      <a:rPr lang="en-US" sz="2200" b="0" i="0" smtClean="0">
                        <a:latin typeface="Cambria Math"/>
                        <a:ea typeface="SimSun" pitchFamily="2" charset="-122"/>
                        <a:cs typeface="Times New Roman" pitchFamily="18" charset="0"/>
                      </a:rPr>
                      <m:t>= </m:t>
                    </m:r>
                    <m:r>
                      <a:rPr lang="en-US" sz="2200" i="1">
                        <a:latin typeface="Cambria Math"/>
                        <a:ea typeface="Cambria Math"/>
                        <a:cs typeface="Times New Roman" pitchFamily="18" charset="0"/>
                        <a:sym typeface="Symbol"/>
                      </a:rPr>
                      <m:t></m:t>
                    </m:r>
                    <m:d>
                      <m:dPr>
                        <m:ctrlPr>
                          <a:rPr lang="en-US" sz="2200" b="0" i="1" smtClean="0">
                            <a:latin typeface="Cambria Math" panose="02040503050406030204" pitchFamily="18" charset="0"/>
                            <a:ea typeface="Cambria Math"/>
                            <a:cs typeface="Times New Roman" pitchFamily="18" charset="0"/>
                            <a:sym typeface="Symbol"/>
                          </a:rPr>
                        </m:ctrlPr>
                      </m:dPr>
                      <m:e>
                        <m:r>
                          <a:rPr lang="en-US" sz="2200" b="0" i="1" smtClean="0">
                            <a:latin typeface="Cambria Math"/>
                            <a:ea typeface="Cambria Math"/>
                            <a:cs typeface="Times New Roman" pitchFamily="18" charset="0"/>
                            <a:sym typeface="Symbol"/>
                          </a:rPr>
                          <m:t>𝑛</m:t>
                        </m:r>
                      </m:e>
                    </m:d>
                    <m:r>
                      <a:rPr lang="en-US" sz="2200" b="0" i="1" smtClean="0">
                        <a:latin typeface="Cambria Math"/>
                        <a:ea typeface="Cambria Math"/>
                        <a:cs typeface="Times New Roman" pitchFamily="18" charset="0"/>
                        <a:sym typeface="Symbol"/>
                      </a:rPr>
                      <m:t>+ </m:t>
                    </m:r>
                    <m:nary>
                      <m:naryPr>
                        <m:chr m:val="∑"/>
                        <m:limLoc m:val="subSup"/>
                        <m:ctrlPr>
                          <a:rPr lang="en-US" sz="2200" b="0" i="1" smtClean="0">
                            <a:latin typeface="Cambria Math" panose="02040503050406030204" pitchFamily="18" charset="0"/>
                            <a:ea typeface="Cambria Math"/>
                            <a:cs typeface="Times New Roman" pitchFamily="18" charset="0"/>
                            <a:sym typeface="Symbol"/>
                          </a:rPr>
                        </m:ctrlPr>
                      </m:naryPr>
                      <m:sub>
                        <m:r>
                          <m:rPr>
                            <m:brk m:alnAt="1"/>
                          </m:rPr>
                          <a:rPr lang="en-US" sz="2200" b="0" i="1" smtClean="0">
                            <a:latin typeface="Cambria Math" panose="02040503050406030204" pitchFamily="18" charset="0"/>
                            <a:ea typeface="Cambria Math"/>
                            <a:cs typeface="Times New Roman" pitchFamily="18" charset="0"/>
                            <a:sym typeface="Symbol"/>
                          </a:rPr>
                          <m:t>𝑖</m:t>
                        </m:r>
                        <m:r>
                          <a:rPr lang="en-US" sz="2200" b="0" i="1" smtClean="0">
                            <a:latin typeface="Cambria Math"/>
                            <a:ea typeface="Cambria Math"/>
                            <a:cs typeface="Times New Roman" pitchFamily="18" charset="0"/>
                            <a:sym typeface="Symbol"/>
                          </a:rPr>
                          <m:t>=0</m:t>
                        </m:r>
                      </m:sub>
                      <m:sup>
                        <m:r>
                          <a:rPr lang="en-US" sz="2200" b="0" i="1" smtClean="0">
                            <a:latin typeface="Cambria Math"/>
                            <a:ea typeface="Cambria Math"/>
                            <a:cs typeface="Times New Roman" pitchFamily="18" charset="0"/>
                            <a:sym typeface="Symbol"/>
                          </a:rPr>
                          <m:t>𝑛</m:t>
                        </m:r>
                        <m:r>
                          <a:rPr lang="en-US" sz="2200" b="0" i="1" smtClean="0">
                            <a:latin typeface="Cambria Math"/>
                            <a:ea typeface="Cambria Math"/>
                            <a:cs typeface="Times New Roman" pitchFamily="18" charset="0"/>
                            <a:sym typeface="Symbol"/>
                          </a:rPr>
                          <m:t>−1</m:t>
                        </m:r>
                      </m:sup>
                      <m:e>
                        <m:r>
                          <a:rPr lang="en-US" sz="2200" b="0" i="1" smtClean="0">
                            <a:latin typeface="Cambria Math"/>
                            <a:ea typeface="Cambria Math"/>
                            <a:cs typeface="Times New Roman" pitchFamily="18" charset="0"/>
                            <a:sym typeface="Symbol"/>
                          </a:rPr>
                          <m:t>𝑂</m:t>
                        </m:r>
                        <m:r>
                          <a:rPr lang="en-US" sz="2200" b="0" i="1" smtClean="0">
                            <a:latin typeface="Cambria Math"/>
                            <a:ea typeface="Cambria Math"/>
                            <a:cs typeface="Times New Roman" pitchFamily="18" charset="0"/>
                            <a:sym typeface="Symbol"/>
                          </a:rPr>
                          <m:t>(</m:t>
                        </m:r>
                        <m:sSubSup>
                          <m:sSubSupPr>
                            <m:ctrlPr>
                              <a:rPr lang="en-US" sz="2200" b="0" i="1" smtClean="0">
                                <a:latin typeface="Cambria Math" panose="02040503050406030204" pitchFamily="18" charset="0"/>
                                <a:ea typeface="Cambria Math"/>
                                <a:cs typeface="Times New Roman" pitchFamily="18" charset="0"/>
                                <a:sym typeface="Symbol"/>
                              </a:rPr>
                            </m:ctrlPr>
                          </m:sSubSupPr>
                          <m:e>
                            <m:sSub>
                              <m:sSubPr>
                                <m:ctrlPr>
                                  <a:rPr lang="en-US" sz="2200" b="0" i="1" smtClean="0">
                                    <a:latin typeface="Cambria Math" panose="02040503050406030204" pitchFamily="18" charset="0"/>
                                    <a:ea typeface="Cambria Math"/>
                                    <a:cs typeface="Times New Roman" pitchFamily="18" charset="0"/>
                                    <a:sym typeface="Symbol"/>
                                  </a:rPr>
                                </m:ctrlPr>
                              </m:sSubPr>
                              <m:e>
                                <m:r>
                                  <a:rPr lang="en-US" sz="2200" b="0" i="1" smtClean="0">
                                    <a:latin typeface="Cambria Math"/>
                                    <a:ea typeface="Cambria Math"/>
                                    <a:cs typeface="Times New Roman" pitchFamily="18" charset="0"/>
                                    <a:sym typeface="Symbol"/>
                                  </a:rPr>
                                  <m:t>𝑛</m:t>
                                </m:r>
                              </m:e>
                              <m:sub>
                                <m:r>
                                  <a:rPr lang="en-US" sz="2200" b="0" i="1" smtClean="0">
                                    <a:latin typeface="Cambria Math" panose="02040503050406030204" pitchFamily="18" charset="0"/>
                                    <a:ea typeface="Cambria Math"/>
                                    <a:cs typeface="Times New Roman" pitchFamily="18" charset="0"/>
                                    <a:sym typeface="Symbol"/>
                                  </a:rPr>
                                  <m:t>𝑖</m:t>
                                </m:r>
                              </m:sub>
                            </m:sSub>
                          </m:e>
                          <m:sub/>
                          <m:sup>
                            <m:r>
                              <a:rPr lang="en-US" sz="2200" b="0" i="1" smtClean="0">
                                <a:latin typeface="Cambria Math"/>
                                <a:ea typeface="Cambria Math"/>
                                <a:cs typeface="Times New Roman" pitchFamily="18" charset="0"/>
                                <a:sym typeface="Symbol"/>
                              </a:rPr>
                              <m:t>2</m:t>
                            </m:r>
                          </m:sup>
                        </m:sSubSup>
                        <m:r>
                          <a:rPr lang="en-US" sz="2200" b="0" i="1" smtClean="0">
                            <a:latin typeface="Cambria Math"/>
                            <a:ea typeface="Cambria Math"/>
                            <a:cs typeface="Times New Roman" pitchFamily="18" charset="0"/>
                            <a:sym typeface="Symbol"/>
                          </a:rPr>
                          <m:t>)</m:t>
                        </m:r>
                      </m:e>
                    </m:nary>
                  </m:oMath>
                </a14:m>
                <a:r>
                  <a:rPr lang="en-US" dirty="0">
                    <a:latin typeface="Times New Roman" pitchFamily="18" charset="0"/>
                    <a:ea typeface="SimSun" pitchFamily="2" charset="-122"/>
                    <a:cs typeface="Times New Roman" pitchFamily="18" charset="0"/>
                  </a:rPr>
                  <a:t>	  		        (4.2)</a:t>
                </a:r>
              </a:p>
              <a:p>
                <a:pPr marL="465138">
                  <a:lnSpc>
                    <a:spcPct val="200000"/>
                  </a:lnSpc>
                </a:pPr>
                <a:r>
                  <a:rPr lang="en-US" dirty="0" err="1">
                    <a:latin typeface="Times New Roman" pitchFamily="18" charset="0"/>
                    <a:ea typeface="SimSun" pitchFamily="2" charset="-122"/>
                    <a:cs typeface="Times New Roman" pitchFamily="18" charset="0"/>
                  </a:rPr>
                  <a:t>因为</a:t>
                </a:r>
                <a:r>
                  <a:rPr lang="en-US" dirty="0">
                    <a:latin typeface="Times New Roman" pitchFamily="18" charset="0"/>
                    <a:ea typeface="SimSun" pitchFamily="2" charset="-122"/>
                    <a:cs typeface="Times New Roman" pitchFamily="18" charset="0"/>
                  </a:rPr>
                  <a:t> </a:t>
                </a:r>
                <a14:m>
                  <m:oMath xmlns:m="http://schemas.openxmlformats.org/officeDocument/2006/math">
                    <m:nary>
                      <m:naryPr>
                        <m:chr m:val="∑"/>
                        <m:limLoc m:val="subSup"/>
                        <m:ctrlPr>
                          <a:rPr lang="en-US" sz="2200" i="1">
                            <a:latin typeface="Cambria Math" panose="02040503050406030204" pitchFamily="18" charset="0"/>
                            <a:ea typeface="Cambria Math"/>
                            <a:cs typeface="Times New Roman" pitchFamily="18" charset="0"/>
                            <a:sym typeface="Symbol"/>
                          </a:rPr>
                        </m:ctrlPr>
                      </m:naryPr>
                      <m:sub>
                        <m:r>
                          <m:rPr>
                            <m:brk m:alnAt="1"/>
                          </m:rPr>
                          <a:rPr lang="en-US" sz="2200" b="0" i="1" smtClean="0">
                            <a:latin typeface="Cambria Math" panose="02040503050406030204" pitchFamily="18" charset="0"/>
                            <a:ea typeface="Cambria Math"/>
                            <a:cs typeface="Times New Roman" pitchFamily="18" charset="0"/>
                            <a:sym typeface="Symbol"/>
                          </a:rPr>
                          <m:t>𝑖</m:t>
                        </m:r>
                        <m:r>
                          <a:rPr lang="en-US" sz="2200" i="1">
                            <a:latin typeface="Cambria Math"/>
                            <a:ea typeface="Cambria Math"/>
                            <a:cs typeface="Times New Roman" pitchFamily="18" charset="0"/>
                            <a:sym typeface="Symbol"/>
                          </a:rPr>
                          <m:t>=0</m:t>
                        </m:r>
                      </m:sub>
                      <m:sup>
                        <m:r>
                          <a:rPr lang="en-US" sz="2200" i="1">
                            <a:latin typeface="Cambria Math"/>
                            <a:ea typeface="Cambria Math"/>
                            <a:cs typeface="Times New Roman" pitchFamily="18" charset="0"/>
                            <a:sym typeface="Symbol"/>
                          </a:rPr>
                          <m:t>𝑛</m:t>
                        </m:r>
                        <m:r>
                          <a:rPr lang="en-US" sz="2200" i="1">
                            <a:latin typeface="Cambria Math"/>
                            <a:ea typeface="Cambria Math"/>
                            <a:cs typeface="Times New Roman" pitchFamily="18" charset="0"/>
                            <a:sym typeface="Symbol"/>
                          </a:rPr>
                          <m:t>−1</m:t>
                        </m:r>
                      </m:sup>
                      <m:e>
                        <m:sSub>
                          <m:sSubPr>
                            <m:ctrlPr>
                              <a:rPr lang="en-US" sz="2200" i="1" smtClean="0">
                                <a:latin typeface="Cambria Math" panose="02040503050406030204" pitchFamily="18" charset="0"/>
                                <a:ea typeface="Cambria Math"/>
                                <a:cs typeface="Times New Roman" pitchFamily="18" charset="0"/>
                                <a:sym typeface="Symbol"/>
                              </a:rPr>
                            </m:ctrlPr>
                          </m:sSubPr>
                          <m:e>
                            <m:r>
                              <a:rPr lang="en-US" sz="2200" b="0" i="1" smtClean="0">
                                <a:latin typeface="Cambria Math"/>
                                <a:ea typeface="Cambria Math"/>
                                <a:cs typeface="Times New Roman" pitchFamily="18" charset="0"/>
                                <a:sym typeface="Symbol"/>
                              </a:rPr>
                              <m:t>𝑛</m:t>
                            </m:r>
                          </m:e>
                          <m:sub>
                            <m:r>
                              <a:rPr lang="en-US" sz="2200" b="0" i="1" smtClean="0">
                                <a:latin typeface="Cambria Math" panose="02040503050406030204" pitchFamily="18" charset="0"/>
                                <a:ea typeface="Cambria Math"/>
                                <a:cs typeface="Times New Roman" pitchFamily="18" charset="0"/>
                                <a:sym typeface="Symbol"/>
                              </a:rPr>
                              <m:t>𝑖</m:t>
                            </m:r>
                          </m:sub>
                        </m:sSub>
                        <m:r>
                          <a:rPr lang="en-US" sz="2200" b="0" i="1" smtClean="0">
                            <a:latin typeface="Cambria Math"/>
                            <a:ea typeface="Cambria Math"/>
                            <a:cs typeface="Times New Roman" pitchFamily="18" charset="0"/>
                            <a:sym typeface="Symbol"/>
                          </a:rPr>
                          <m:t>=</m:t>
                        </m:r>
                        <m:r>
                          <a:rPr lang="en-US" sz="2200" b="0" i="1" smtClean="0">
                            <a:latin typeface="Cambria Math"/>
                            <a:ea typeface="Cambria Math"/>
                            <a:cs typeface="Times New Roman" pitchFamily="18" charset="0"/>
                            <a:sym typeface="Symbol"/>
                          </a:rPr>
                          <m:t>𝑛</m:t>
                        </m:r>
                      </m:e>
                    </m:nary>
                  </m:oMath>
                </a14:m>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我们有</a:t>
                </a:r>
                <a:r>
                  <a:rPr lang="en-US" dirty="0">
                    <a:latin typeface="Times New Roman" pitchFamily="18" charset="0"/>
                    <a:ea typeface="SimSun" pitchFamily="2" charset="-122"/>
                    <a:cs typeface="Times New Roman" pitchFamily="18" charset="0"/>
                  </a:rPr>
                  <a:t>  </a:t>
                </a:r>
                <a:endParaRPr lang="en-US" b="1" dirty="0">
                  <a:latin typeface="Times New Roman" pitchFamily="18" charset="0"/>
                  <a:ea typeface="SimSun" pitchFamily="2" charset="-122"/>
                  <a:cs typeface="Times New Roman" pitchFamily="18" charset="0"/>
                </a:endParaRPr>
              </a:p>
              <a:p>
                <a:pPr marL="465138">
                  <a:lnSpc>
                    <a:spcPct val="200000"/>
                  </a:lnSpc>
                </a:pPr>
                <a14:m>
                  <m:oMath xmlns:m="http://schemas.openxmlformats.org/officeDocument/2006/math">
                    <m:sSup>
                      <m:sSupPr>
                        <m:ctrlPr>
                          <a:rPr lang="en-US" sz="2200" i="1" smtClean="0">
                            <a:latin typeface="Cambria Math" panose="02040503050406030204" pitchFamily="18" charset="0"/>
                            <a:ea typeface="SimSun" pitchFamily="2" charset="-122"/>
                            <a:cs typeface="Times New Roman" pitchFamily="18" charset="0"/>
                          </a:rPr>
                        </m:ctrlPr>
                      </m:sSupPr>
                      <m:e>
                        <m:r>
                          <a:rPr lang="en-US" sz="2200" b="0" i="1" smtClean="0">
                            <a:latin typeface="Cambria Math"/>
                            <a:ea typeface="SimSun" pitchFamily="2" charset="-122"/>
                            <a:cs typeface="Times New Roman" pitchFamily="18" charset="0"/>
                          </a:rPr>
                          <m:t>𝑛</m:t>
                        </m:r>
                      </m:e>
                      <m:sup>
                        <m:r>
                          <a:rPr lang="en-US" sz="2200" b="0" i="1" smtClean="0">
                            <a:latin typeface="Cambria Math"/>
                            <a:ea typeface="SimSun" pitchFamily="2" charset="-122"/>
                            <a:cs typeface="Times New Roman" pitchFamily="18" charset="0"/>
                          </a:rPr>
                          <m:t>2</m:t>
                        </m:r>
                      </m:sup>
                    </m:sSup>
                    <m:r>
                      <a:rPr lang="en-US" sz="2200" b="0" i="0" smtClean="0">
                        <a:latin typeface="Cambria Math"/>
                        <a:ea typeface="SimSun" pitchFamily="2" charset="-122"/>
                        <a:cs typeface="Times New Roman" pitchFamily="18" charset="0"/>
                      </a:rPr>
                      <m:t>= </m:t>
                    </m:r>
                    <m:sSup>
                      <m:sSupPr>
                        <m:ctrlPr>
                          <a:rPr lang="en-US" sz="2200" b="0" i="1" smtClean="0">
                            <a:latin typeface="Cambria Math" panose="02040503050406030204" pitchFamily="18" charset="0"/>
                            <a:ea typeface="SimSun" pitchFamily="2" charset="-122"/>
                            <a:cs typeface="Times New Roman" pitchFamily="18" charset="0"/>
                          </a:rPr>
                        </m:ctrlPr>
                      </m:sSupPr>
                      <m:e>
                        <m:r>
                          <a:rPr lang="en-US" sz="2200" b="0" i="1" smtClean="0">
                            <a:latin typeface="Cambria Math"/>
                            <a:ea typeface="SimSun" pitchFamily="2" charset="-122"/>
                            <a:cs typeface="Times New Roman" pitchFamily="18" charset="0"/>
                          </a:rPr>
                          <m:t>(</m:t>
                        </m:r>
                        <m:nary>
                          <m:naryPr>
                            <m:chr m:val="∑"/>
                            <m:limLoc m:val="subSup"/>
                            <m:ctrlPr>
                              <a:rPr lang="en-US" sz="2200" b="0" i="1" smtClean="0">
                                <a:latin typeface="Cambria Math" panose="02040503050406030204" pitchFamily="18" charset="0"/>
                                <a:ea typeface="SimSun" pitchFamily="2" charset="-122"/>
                                <a:cs typeface="Times New Roman" pitchFamily="18" charset="0"/>
                              </a:rPr>
                            </m:ctrlPr>
                          </m:naryPr>
                          <m:sub>
                            <m:r>
                              <m:rPr>
                                <m:brk m:alnAt="1"/>
                              </m:rPr>
                              <a:rPr lang="en-US" sz="2200" b="0" i="1" smtClean="0">
                                <a:latin typeface="Cambria Math" panose="02040503050406030204" pitchFamily="18" charset="0"/>
                                <a:ea typeface="SimSun" pitchFamily="2" charset="-122"/>
                                <a:cs typeface="Times New Roman" pitchFamily="18" charset="0"/>
                              </a:rPr>
                              <m:t>𝑖</m:t>
                            </m:r>
                            <m:r>
                              <a:rPr lang="en-US" sz="2200" b="0" i="1" smtClean="0">
                                <a:latin typeface="Cambria Math"/>
                                <a:ea typeface="SimSun" pitchFamily="2" charset="-122"/>
                                <a:cs typeface="Times New Roman" pitchFamily="18" charset="0"/>
                              </a:rPr>
                              <m:t>=0</m:t>
                            </m:r>
                          </m:sub>
                          <m:sup>
                            <m:r>
                              <a:rPr lang="en-US" sz="2200" b="0" i="1" smtClean="0">
                                <a:latin typeface="Cambria Math"/>
                                <a:ea typeface="SimSun" pitchFamily="2" charset="-122"/>
                                <a:cs typeface="Times New Roman" pitchFamily="18" charset="0"/>
                              </a:rPr>
                              <m:t>𝑛</m:t>
                            </m:r>
                            <m:r>
                              <a:rPr lang="en-US" sz="2200" b="0" i="1" smtClean="0">
                                <a:latin typeface="Cambria Math"/>
                                <a:ea typeface="SimSun" pitchFamily="2" charset="-122"/>
                                <a:cs typeface="Times New Roman" pitchFamily="18" charset="0"/>
                              </a:rPr>
                              <m:t>−1</m:t>
                            </m:r>
                          </m:sup>
                          <m:e>
                            <m:sSub>
                              <m:sSubPr>
                                <m:ctrlPr>
                                  <a:rPr lang="en-US" sz="2200" b="0" i="1" smtClean="0">
                                    <a:latin typeface="Cambria Math" panose="02040503050406030204" pitchFamily="18" charset="0"/>
                                    <a:ea typeface="SimSun" pitchFamily="2" charset="-122"/>
                                    <a:cs typeface="Times New Roman" pitchFamily="18" charset="0"/>
                                  </a:rPr>
                                </m:ctrlPr>
                              </m:sSubPr>
                              <m:e>
                                <m:r>
                                  <a:rPr lang="en-US" sz="2200" b="0" i="1" smtClean="0">
                                    <a:latin typeface="Cambria Math"/>
                                    <a:ea typeface="SimSun" pitchFamily="2" charset="-122"/>
                                    <a:cs typeface="Times New Roman" pitchFamily="18" charset="0"/>
                                  </a:rPr>
                                  <m:t>𝑛</m:t>
                                </m:r>
                              </m:e>
                              <m:sub>
                                <m:r>
                                  <a:rPr lang="en-US" sz="2200" b="0" i="1" smtClean="0">
                                    <a:latin typeface="Cambria Math" panose="02040503050406030204" pitchFamily="18" charset="0"/>
                                    <a:ea typeface="SimSun" pitchFamily="2" charset="-122"/>
                                    <a:cs typeface="Times New Roman" pitchFamily="18" charset="0"/>
                                  </a:rPr>
                                  <m:t>𝑖</m:t>
                                </m:r>
                              </m:sub>
                            </m:sSub>
                          </m:e>
                        </m:nary>
                        <m:r>
                          <a:rPr lang="en-US" sz="2200" b="0" i="1" smtClean="0">
                            <a:latin typeface="Cambria Math"/>
                            <a:ea typeface="SimSun" pitchFamily="2" charset="-122"/>
                            <a:cs typeface="Times New Roman" pitchFamily="18" charset="0"/>
                          </a:rPr>
                          <m:t>)</m:t>
                        </m:r>
                      </m:e>
                      <m:sup>
                        <m:r>
                          <a:rPr lang="en-US" sz="2200" b="0" i="1" smtClean="0">
                            <a:latin typeface="Cambria Math"/>
                            <a:ea typeface="SimSun" pitchFamily="2" charset="-122"/>
                            <a:cs typeface="Times New Roman" pitchFamily="18" charset="0"/>
                          </a:rPr>
                          <m:t>2</m:t>
                        </m:r>
                      </m:sup>
                    </m:sSup>
                    <m:r>
                      <a:rPr lang="en-US" sz="2200" b="0" i="1" smtClean="0">
                        <a:latin typeface="Cambria Math"/>
                        <a:ea typeface="SimSun" pitchFamily="2" charset="-122"/>
                        <a:cs typeface="Times New Roman" pitchFamily="18" charset="0"/>
                      </a:rPr>
                      <m:t> = </m:t>
                    </m:r>
                    <m:nary>
                      <m:naryPr>
                        <m:chr m:val="∑"/>
                        <m:limLoc m:val="subSup"/>
                        <m:ctrlPr>
                          <a:rPr lang="en-US" sz="2200" b="0" i="1" smtClean="0">
                            <a:latin typeface="Cambria Math" panose="02040503050406030204" pitchFamily="18" charset="0"/>
                            <a:ea typeface="SimSun" pitchFamily="2" charset="-122"/>
                            <a:cs typeface="Times New Roman" pitchFamily="18" charset="0"/>
                          </a:rPr>
                        </m:ctrlPr>
                      </m:naryPr>
                      <m:sub>
                        <m:r>
                          <m:rPr>
                            <m:brk m:alnAt="1"/>
                          </m:rPr>
                          <a:rPr lang="en-US" sz="2200" b="0" i="1" smtClean="0">
                            <a:latin typeface="Cambria Math" panose="02040503050406030204" pitchFamily="18" charset="0"/>
                            <a:ea typeface="SimSun" pitchFamily="2" charset="-122"/>
                            <a:cs typeface="Times New Roman" pitchFamily="18" charset="0"/>
                          </a:rPr>
                          <m:t>𝑖</m:t>
                        </m:r>
                        <m:r>
                          <a:rPr lang="en-US" sz="2200" b="0" i="1" smtClean="0">
                            <a:latin typeface="Cambria Math"/>
                            <a:ea typeface="SimSun" pitchFamily="2" charset="-122"/>
                            <a:cs typeface="Times New Roman" pitchFamily="18" charset="0"/>
                          </a:rPr>
                          <m:t>=0</m:t>
                        </m:r>
                      </m:sub>
                      <m:sup>
                        <m:r>
                          <a:rPr lang="en-US" sz="2200" b="0" i="1" smtClean="0">
                            <a:latin typeface="Cambria Math"/>
                            <a:ea typeface="SimSun" pitchFamily="2" charset="-122"/>
                            <a:cs typeface="Times New Roman" pitchFamily="18" charset="0"/>
                          </a:rPr>
                          <m:t>𝑛</m:t>
                        </m:r>
                        <m:r>
                          <a:rPr lang="en-US" sz="2200" b="0" i="1" smtClean="0">
                            <a:latin typeface="Cambria Math"/>
                            <a:ea typeface="SimSun" pitchFamily="2" charset="-122"/>
                            <a:cs typeface="Times New Roman" pitchFamily="18" charset="0"/>
                          </a:rPr>
                          <m:t>−1</m:t>
                        </m:r>
                      </m:sup>
                      <m:e>
                        <m:sSup>
                          <m:sSupPr>
                            <m:ctrlPr>
                              <a:rPr lang="en-US" sz="2200" b="0" i="1" smtClean="0">
                                <a:latin typeface="Cambria Math" panose="02040503050406030204" pitchFamily="18" charset="0"/>
                                <a:ea typeface="SimSun" pitchFamily="2" charset="-122"/>
                                <a:cs typeface="Times New Roman" pitchFamily="18" charset="0"/>
                              </a:rPr>
                            </m:ctrlPr>
                          </m:sSupPr>
                          <m:e>
                            <m:sSub>
                              <m:sSubPr>
                                <m:ctrlPr>
                                  <a:rPr lang="en-US" sz="2200" b="0" i="1" smtClean="0">
                                    <a:latin typeface="Cambria Math" panose="02040503050406030204" pitchFamily="18" charset="0"/>
                                    <a:ea typeface="SimSun" pitchFamily="2" charset="-122"/>
                                    <a:cs typeface="Times New Roman" pitchFamily="18" charset="0"/>
                                  </a:rPr>
                                </m:ctrlPr>
                              </m:sSubPr>
                              <m:e>
                                <m:r>
                                  <a:rPr lang="en-US" sz="2200" b="0" i="1" smtClean="0">
                                    <a:latin typeface="Cambria Math"/>
                                    <a:ea typeface="SimSun" pitchFamily="2" charset="-122"/>
                                    <a:cs typeface="Times New Roman" pitchFamily="18" charset="0"/>
                                  </a:rPr>
                                  <m:t>𝑛</m:t>
                                </m:r>
                              </m:e>
                              <m:sub>
                                <m:r>
                                  <a:rPr lang="en-US" sz="2200" b="0" i="1" smtClean="0">
                                    <a:latin typeface="Cambria Math" panose="02040503050406030204" pitchFamily="18" charset="0"/>
                                    <a:ea typeface="SimSun" pitchFamily="2" charset="-122"/>
                                    <a:cs typeface="Times New Roman" pitchFamily="18" charset="0"/>
                                  </a:rPr>
                                  <m:t>𝑖</m:t>
                                </m:r>
                              </m:sub>
                            </m:sSub>
                          </m:e>
                          <m:sup>
                            <m:r>
                              <a:rPr lang="en-US" sz="2200" b="0" i="1" smtClean="0">
                                <a:latin typeface="Cambria Math"/>
                                <a:ea typeface="SimSun" pitchFamily="2" charset="-122"/>
                                <a:cs typeface="Times New Roman" pitchFamily="18" charset="0"/>
                              </a:rPr>
                              <m:t>2</m:t>
                            </m:r>
                          </m:sup>
                        </m:sSup>
                      </m:e>
                    </m:nary>
                    <m:r>
                      <a:rPr lang="en-US" sz="2200" b="0" i="1" smtClean="0">
                        <a:latin typeface="Cambria Math"/>
                        <a:ea typeface="SimSun" pitchFamily="2" charset="-122"/>
                        <a:cs typeface="Times New Roman" pitchFamily="18" charset="0"/>
                      </a:rPr>
                      <m:t>+2</m:t>
                    </m:r>
                    <m:nary>
                      <m:naryPr>
                        <m:chr m:val="∑"/>
                        <m:supHide m:val="on"/>
                        <m:ctrlPr>
                          <a:rPr lang="en-US" sz="2200" b="0" i="1" smtClean="0">
                            <a:latin typeface="Cambria Math" panose="02040503050406030204" pitchFamily="18" charset="0"/>
                            <a:ea typeface="SimSun" pitchFamily="2" charset="-122"/>
                            <a:cs typeface="Times New Roman" pitchFamily="18" charset="0"/>
                          </a:rPr>
                        </m:ctrlPr>
                      </m:naryPr>
                      <m:sub>
                        <m:r>
                          <m:rPr>
                            <m:brk m:alnAt="7"/>
                          </m:rPr>
                          <a:rPr lang="en-US" sz="2200" b="0" i="1" smtClean="0">
                            <a:latin typeface="Cambria Math"/>
                            <a:ea typeface="SimSun" pitchFamily="2" charset="-122"/>
                            <a:cs typeface="Times New Roman" pitchFamily="18" charset="0"/>
                          </a:rPr>
                          <m:t>𝑖</m:t>
                        </m:r>
                        <m:r>
                          <a:rPr lang="en-US" sz="2200" b="0" i="1" smtClean="0">
                            <a:latin typeface="Cambria Math"/>
                            <a:ea typeface="Cambria Math"/>
                            <a:cs typeface="Times New Roman" pitchFamily="18" charset="0"/>
                          </a:rPr>
                          <m:t>≠</m:t>
                        </m:r>
                        <m:r>
                          <a:rPr lang="en-US" sz="2200" b="0" i="1" smtClean="0">
                            <a:latin typeface="Cambria Math"/>
                            <a:ea typeface="Cambria Math"/>
                            <a:cs typeface="Times New Roman" pitchFamily="18" charset="0"/>
                          </a:rPr>
                          <m:t>𝑗</m:t>
                        </m:r>
                      </m:sub>
                      <m:sup/>
                      <m:e>
                        <m:sSub>
                          <m:sSubPr>
                            <m:ctrlPr>
                              <a:rPr lang="en-US" sz="2200" b="0" i="1" smtClean="0">
                                <a:latin typeface="Cambria Math" panose="02040503050406030204" pitchFamily="18" charset="0"/>
                                <a:ea typeface="SimSun" pitchFamily="2" charset="-122"/>
                                <a:cs typeface="Times New Roman" pitchFamily="18" charset="0"/>
                              </a:rPr>
                            </m:ctrlPr>
                          </m:sSubPr>
                          <m:e>
                            <m:sSub>
                              <m:sSubPr>
                                <m:ctrlPr>
                                  <a:rPr lang="en-US" sz="2200" b="0" i="1" smtClean="0">
                                    <a:latin typeface="Cambria Math" panose="02040503050406030204" pitchFamily="18" charset="0"/>
                                    <a:ea typeface="SimSun" pitchFamily="2" charset="-122"/>
                                    <a:cs typeface="Times New Roman" pitchFamily="18" charset="0"/>
                                  </a:rPr>
                                </m:ctrlPr>
                              </m:sSubPr>
                              <m:e>
                                <m:r>
                                  <a:rPr lang="en-US" sz="2200" b="0" i="1" smtClean="0">
                                    <a:latin typeface="Cambria Math"/>
                                    <a:ea typeface="SimSun" pitchFamily="2" charset="-122"/>
                                    <a:cs typeface="Times New Roman" pitchFamily="18" charset="0"/>
                                  </a:rPr>
                                  <m:t>𝑛</m:t>
                                </m:r>
                              </m:e>
                              <m:sub>
                                <m:r>
                                  <a:rPr lang="en-US" sz="2200" b="0" i="1" smtClean="0">
                                    <a:latin typeface="Cambria Math"/>
                                    <a:ea typeface="SimSun" pitchFamily="2" charset="-122"/>
                                    <a:cs typeface="Times New Roman" pitchFamily="18" charset="0"/>
                                  </a:rPr>
                                  <m:t>𝑖</m:t>
                                </m:r>
                              </m:sub>
                            </m:sSub>
                            <m:r>
                              <a:rPr lang="en-US" sz="2200" b="0" i="1" smtClean="0">
                                <a:latin typeface="Cambria Math"/>
                                <a:ea typeface="SimSun" pitchFamily="2" charset="-122"/>
                                <a:cs typeface="Times New Roman" pitchFamily="18" charset="0"/>
                              </a:rPr>
                              <m:t>𝑛</m:t>
                            </m:r>
                          </m:e>
                          <m:sub>
                            <m:r>
                              <a:rPr lang="en-US" sz="2200" b="0" i="1" smtClean="0">
                                <a:latin typeface="Cambria Math"/>
                                <a:ea typeface="SimSun" pitchFamily="2" charset="-122"/>
                                <a:cs typeface="Times New Roman" pitchFamily="18" charset="0"/>
                              </a:rPr>
                              <m:t>𝑗</m:t>
                            </m:r>
                          </m:sub>
                        </m:sSub>
                      </m:e>
                    </m:nary>
                  </m:oMath>
                </a14:m>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 </a:t>
                </a:r>
                <a14:m>
                  <m:oMath xmlns:m="http://schemas.openxmlformats.org/officeDocument/2006/math">
                    <m:nary>
                      <m:naryPr>
                        <m:chr m:val="∑"/>
                        <m:limLoc m:val="subSup"/>
                        <m:ctrlPr>
                          <a:rPr lang="en-US" sz="2200" i="1">
                            <a:latin typeface="Cambria Math" panose="02040503050406030204" pitchFamily="18" charset="0"/>
                            <a:ea typeface="SimSun" pitchFamily="2" charset="-122"/>
                            <a:cs typeface="Times New Roman" pitchFamily="18" charset="0"/>
                          </a:rPr>
                        </m:ctrlPr>
                      </m:naryPr>
                      <m:sub>
                        <m:r>
                          <m:rPr>
                            <m:brk m:alnAt="1"/>
                          </m:rPr>
                          <a:rPr lang="en-US" sz="2200" b="0" i="1" smtClean="0">
                            <a:latin typeface="Cambria Math" panose="02040503050406030204" pitchFamily="18" charset="0"/>
                            <a:ea typeface="SimSun" pitchFamily="2" charset="-122"/>
                            <a:cs typeface="Times New Roman" pitchFamily="18" charset="0"/>
                          </a:rPr>
                          <m:t>𝑖</m:t>
                        </m:r>
                        <m:r>
                          <a:rPr lang="en-US" sz="2200" i="1">
                            <a:latin typeface="Cambria Math"/>
                            <a:ea typeface="SimSun" pitchFamily="2" charset="-122"/>
                            <a:cs typeface="Times New Roman" pitchFamily="18" charset="0"/>
                          </a:rPr>
                          <m:t>=0</m:t>
                        </m:r>
                      </m:sub>
                      <m:sup>
                        <m:r>
                          <a:rPr lang="en-US" sz="2200" i="1">
                            <a:latin typeface="Cambria Math"/>
                            <a:ea typeface="SimSun" pitchFamily="2" charset="-122"/>
                            <a:cs typeface="Times New Roman" pitchFamily="18" charset="0"/>
                          </a:rPr>
                          <m:t>𝑛</m:t>
                        </m:r>
                        <m:r>
                          <a:rPr lang="en-US" sz="2200" i="1">
                            <a:latin typeface="Cambria Math"/>
                            <a:ea typeface="SimSun" pitchFamily="2" charset="-122"/>
                            <a:cs typeface="Times New Roman" pitchFamily="18" charset="0"/>
                          </a:rPr>
                          <m:t>−1</m:t>
                        </m:r>
                      </m:sup>
                      <m:e>
                        <m:sSup>
                          <m:sSupPr>
                            <m:ctrlPr>
                              <a:rPr lang="en-US" sz="2200" i="1">
                                <a:latin typeface="Cambria Math" panose="02040503050406030204" pitchFamily="18" charset="0"/>
                                <a:ea typeface="SimSun" pitchFamily="2" charset="-122"/>
                                <a:cs typeface="Times New Roman" pitchFamily="18" charset="0"/>
                              </a:rPr>
                            </m:ctrlPr>
                          </m:sSupPr>
                          <m:e>
                            <m:sSub>
                              <m:sSubPr>
                                <m:ctrlPr>
                                  <a:rPr lang="en-US" sz="2200" i="1">
                                    <a:latin typeface="Cambria Math" panose="02040503050406030204" pitchFamily="18" charset="0"/>
                                    <a:ea typeface="SimSun" pitchFamily="2" charset="-122"/>
                                    <a:cs typeface="Times New Roman" pitchFamily="18" charset="0"/>
                                  </a:rPr>
                                </m:ctrlPr>
                              </m:sSubPr>
                              <m:e>
                                <m:r>
                                  <a:rPr lang="en-US" sz="2200" i="1">
                                    <a:latin typeface="Cambria Math"/>
                                    <a:ea typeface="SimSun" pitchFamily="2" charset="-122"/>
                                    <a:cs typeface="Times New Roman" pitchFamily="18" charset="0"/>
                                  </a:rPr>
                                  <m:t>𝑛</m:t>
                                </m:r>
                              </m:e>
                              <m:sub>
                                <m:r>
                                  <a:rPr lang="en-US" sz="2200" b="0" i="1" smtClean="0">
                                    <a:latin typeface="Cambria Math" panose="02040503050406030204" pitchFamily="18" charset="0"/>
                                    <a:ea typeface="SimSun" pitchFamily="2" charset="-122"/>
                                    <a:cs typeface="Times New Roman" pitchFamily="18" charset="0"/>
                                  </a:rPr>
                                  <m:t>𝑖</m:t>
                                </m:r>
                              </m:sub>
                            </m:sSub>
                          </m:e>
                          <m:sup>
                            <m:r>
                              <a:rPr lang="en-US" sz="2200" i="1">
                                <a:latin typeface="Cambria Math"/>
                                <a:ea typeface="SimSun" pitchFamily="2" charset="-122"/>
                                <a:cs typeface="Times New Roman" pitchFamily="18" charset="0"/>
                              </a:rPr>
                              <m:t>2</m:t>
                            </m:r>
                          </m:sup>
                        </m:sSup>
                      </m:e>
                    </m:nary>
                  </m:oMath>
                </a14:m>
                <a:endParaRPr lang="en-US" sz="2200" dirty="0">
                  <a:latin typeface="Times New Roman" pitchFamily="18" charset="0"/>
                  <a:ea typeface="SimSun" pitchFamily="2" charset="-122"/>
                  <a:cs typeface="Times New Roman" pitchFamily="18" charset="0"/>
                </a:endParaRPr>
              </a:p>
              <a:p>
                <a:pPr marL="465138" indent="-58738">
                  <a:lnSpc>
                    <a:spcPct val="150000"/>
                  </a:lnSpc>
                </a:pPr>
                <a:r>
                  <a:rPr lang="en-US" dirty="0" err="1">
                    <a:latin typeface="Times New Roman" pitchFamily="18" charset="0"/>
                    <a:ea typeface="SimSun" pitchFamily="2" charset="-122"/>
                    <a:cs typeface="Times New Roman" pitchFamily="18" charset="0"/>
                  </a:rPr>
                  <a:t>所以，</a:t>
                </a:r>
                <a:r>
                  <a:rPr lang="en-US" dirty="0" err="1">
                    <a:solidFill>
                      <a:srgbClr val="0000FF"/>
                    </a:solidFill>
                    <a:effectLst>
                      <a:outerShdw blurRad="38100" dist="38100" dir="2700000" algn="tl">
                        <a:srgbClr val="C0C0C0"/>
                      </a:outerShdw>
                    </a:effectLst>
                    <a:latin typeface="华文细黑" pitchFamily="2" charset="-122"/>
                    <a:ea typeface="华文细黑" pitchFamily="2" charset="-122"/>
                  </a:rPr>
                  <a:t>最坏情况复杂度</a:t>
                </a:r>
                <a:r>
                  <a:rPr lang="en-US" dirty="0" err="1">
                    <a:latin typeface="Times New Roman" pitchFamily="18" charset="0"/>
                    <a:ea typeface="SimSun" pitchFamily="2" charset="-122"/>
                    <a:cs typeface="Times New Roman" pitchFamily="18" charset="0"/>
                  </a:rPr>
                  <a:t>是O</a:t>
                </a:r>
                <a:r>
                  <a:rPr lang="en-US" dirty="0">
                    <a:latin typeface="Times New Roman" pitchFamily="18" charset="0"/>
                    <a:ea typeface="SimSun" pitchFamily="2" charset="-122"/>
                    <a:cs typeface="Times New Roman" pitchFamily="18" charset="0"/>
                  </a:rPr>
                  <a:t>(</a:t>
                </a:r>
                <a:r>
                  <a:rPr lang="en-US" sz="2200" i="1" dirty="0">
                    <a:latin typeface="Times New Roman" pitchFamily="18" charset="0"/>
                    <a:ea typeface="SimSun" pitchFamily="2" charset="-122"/>
                    <a:cs typeface="Times New Roman" pitchFamily="18" charset="0"/>
                  </a:rPr>
                  <a:t>n</a:t>
                </a:r>
                <a:r>
                  <a:rPr lang="en-US" sz="22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a:t>
                </a:r>
              </a:p>
              <a:p>
                <a:pPr marL="465138" indent="-58738">
                  <a:lnSpc>
                    <a:spcPct val="150000"/>
                  </a:lnSpc>
                </a:pPr>
                <a:r>
                  <a:rPr lang="en-US" dirty="0" err="1">
                    <a:latin typeface="Times New Roman" pitchFamily="18" charset="0"/>
                    <a:ea typeface="SimSun" pitchFamily="2" charset="-122"/>
                    <a:cs typeface="Times New Roman" pitchFamily="18" charset="0"/>
                  </a:rPr>
                  <a:t>下面证明它的</a:t>
                </a:r>
                <a:r>
                  <a:rPr lang="en-US" dirty="0" err="1">
                    <a:solidFill>
                      <a:srgbClr val="0000FF"/>
                    </a:solidFill>
                    <a:effectLst>
                      <a:outerShdw blurRad="38100" dist="38100" dir="2700000" algn="tl">
                        <a:srgbClr val="C0C0C0"/>
                      </a:outerShdw>
                    </a:effectLst>
                    <a:latin typeface="华文细黑" pitchFamily="2" charset="-122"/>
                    <a:ea typeface="华文细黑" pitchFamily="2" charset="-122"/>
                  </a:rPr>
                  <a:t>平均情况复杂度</a:t>
                </a:r>
                <a:r>
                  <a:rPr lang="en-US" dirty="0" err="1">
                    <a:latin typeface="Times New Roman" pitchFamily="18" charset="0"/>
                    <a:ea typeface="SimSun" pitchFamily="2" charset="-122"/>
                    <a:cs typeface="Times New Roman" pitchFamily="18" charset="0"/>
                  </a:rPr>
                  <a:t>是O</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p>
            </p:txBody>
          </p:sp>
        </mc:Choice>
        <mc:Fallback xmlns="">
          <p:sp>
            <p:nvSpPr>
              <p:cNvPr id="3" name="TextBox 2"/>
              <p:cNvSpPr txBox="1">
                <a:spLocks noRot="1" noChangeAspect="1" noMove="1" noResize="1" noEditPoints="1" noAdjustHandles="1" noChangeArrowheads="1" noChangeShapeType="1" noTextEdit="1"/>
              </p:cNvSpPr>
              <p:nvPr/>
            </p:nvSpPr>
            <p:spPr>
              <a:xfrm>
                <a:off x="914400" y="1066800"/>
                <a:ext cx="7772400" cy="5341847"/>
              </a:xfrm>
              <a:prstGeom prst="rect">
                <a:avLst/>
              </a:prstGeom>
              <a:blipFill>
                <a:blip r:embed="rId3"/>
                <a:stretch>
                  <a:fillRect l="-1176" t="-1370" b="-1370"/>
                </a:stretch>
              </a:blipFill>
            </p:spPr>
            <p:txBody>
              <a:bodyPr/>
              <a:lstStyle/>
              <a:p>
                <a:r>
                  <a:rPr lang="en-US">
                    <a:noFill/>
                  </a:rPr>
                  <a:t> </a:t>
                </a:r>
              </a:p>
            </p:txBody>
          </p:sp>
        </mc:Fallback>
      </mc:AlternateContent>
    </p:spTree>
    <p:extLst>
      <p:ext uri="{BB962C8B-B14F-4D97-AF65-F5344CB8AC3E}">
        <p14:creationId xmlns:p14="http://schemas.microsoft.com/office/powerpoint/2010/main" val="50989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lvl="1"/>
            <a:r>
              <a:rPr lang="en-US" altLang="zh-CN" sz="2800" b="1" dirty="0">
                <a:latin typeface="Times New Roman" pitchFamily="18" charset="0"/>
                <a:cs typeface="Times New Roman" pitchFamily="18" charset="0"/>
              </a:rPr>
              <a:t>4.1 </a:t>
            </a:r>
            <a:r>
              <a:rPr lang="zh-CN" sz="2800" b="1" dirty="0">
                <a:latin typeface="Times New Roman" pitchFamily="18" charset="0"/>
                <a:cs typeface="Times New Roman" pitchFamily="18" charset="0"/>
              </a:rPr>
              <a:t>比较排序的下界</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295400"/>
            <a:ext cx="8229600" cy="4648200"/>
          </a:xfrm>
        </p:spPr>
        <p:txBody>
          <a:bodyPr>
            <a:normAutofit fontScale="92500"/>
          </a:bodyPr>
          <a:lstStyle/>
          <a:p>
            <a:pPr marL="0" indent="0">
              <a:buNone/>
            </a:pPr>
            <a:r>
              <a:rPr lang="zh-CN" altLang="en-US" sz="2400" b="1" dirty="0"/>
              <a:t>决策树</a:t>
            </a:r>
            <a:r>
              <a:rPr lang="en-US" altLang="zh-CN" sz="2400" b="1" dirty="0">
                <a:latin typeface="Times New Roman" pitchFamily="18" charset="0"/>
                <a:cs typeface="Times New Roman" pitchFamily="18" charset="0"/>
              </a:rPr>
              <a:t>(decision tree)</a:t>
            </a:r>
            <a:r>
              <a:rPr lang="zh-CN" altLang="en-US" sz="2400" b="1" dirty="0"/>
              <a:t>模型</a:t>
            </a:r>
            <a:endParaRPr lang="en-US" altLang="zh-CN" sz="2400" b="1" dirty="0"/>
          </a:p>
          <a:p>
            <a:pPr marL="231775" indent="217488">
              <a:lnSpc>
                <a:spcPct val="170000"/>
              </a:lnSpc>
              <a:buNone/>
            </a:pPr>
            <a:r>
              <a:rPr lang="zh-CN" altLang="en-US" sz="2400" dirty="0"/>
              <a:t>    很多</a:t>
            </a:r>
            <a:r>
              <a:rPr lang="zh-CN" altLang="en-US" sz="2400" dirty="0">
                <a:solidFill>
                  <a:srgbClr val="0033CC"/>
                </a:solidFill>
                <a:latin typeface="华文细黑" panose="02010600040101010101" pitchFamily="2" charset="-122"/>
                <a:ea typeface="华文细黑" panose="02010600040101010101" pitchFamily="2" charset="-122"/>
                <a:cs typeface="+mj-cs"/>
              </a:rPr>
              <a:t>决策过程</a:t>
            </a:r>
            <a:r>
              <a:rPr lang="zh-CN" altLang="en-US" sz="2400" dirty="0"/>
              <a:t>是通过</a:t>
            </a:r>
            <a:r>
              <a:rPr lang="en-US" altLang="zh-CN" sz="2400" dirty="0" err="1"/>
              <a:t>对</a:t>
            </a:r>
            <a:r>
              <a:rPr lang="en-US" altLang="zh-CN" sz="2400" dirty="0" err="1">
                <a:solidFill>
                  <a:srgbClr val="0033CC"/>
                </a:solidFill>
                <a:latin typeface="华文细黑" panose="02010600040101010101" pitchFamily="2" charset="-122"/>
                <a:ea typeface="华文细黑" panose="02010600040101010101" pitchFamily="2" charset="-122"/>
                <a:cs typeface="+mj-cs"/>
              </a:rPr>
              <a:t>输入数据或决策的对象</a:t>
            </a:r>
            <a:r>
              <a:rPr lang="en-US" altLang="zh-CN" sz="2400" dirty="0" err="1"/>
              <a:t>作</a:t>
            </a:r>
            <a:r>
              <a:rPr lang="zh-CN" altLang="en-US" sz="2400" dirty="0"/>
              <a:t>一系列某个操作（</a:t>
            </a:r>
            <a:r>
              <a:rPr lang="en-US" altLang="zh-CN" sz="2400" dirty="0" err="1"/>
              <a:t>例如比较大小或其</a:t>
            </a:r>
            <a:r>
              <a:rPr lang="zh-CN" altLang="en-US" sz="2400" dirty="0"/>
              <a:t>它</a:t>
            </a:r>
            <a:r>
              <a:rPr lang="en-US" altLang="zh-CN" sz="2400" dirty="0" err="1"/>
              <a:t>运算</a:t>
            </a:r>
            <a:r>
              <a:rPr lang="zh-CN" altLang="en-US" sz="2400" dirty="0"/>
              <a:t>）后得出的结果来作出决定的。每次操作会有两个或多个可能的结果，而下一步需要对哪些数或哪些对象进行操作需要视这一步操作的结果而定</a:t>
            </a:r>
            <a:r>
              <a:rPr lang="en-US" altLang="zh-CN" sz="2400" dirty="0"/>
              <a:t>……</a:t>
            </a:r>
            <a:r>
              <a:rPr lang="zh-CN" altLang="en-US" sz="2400" dirty="0"/>
              <a:t>直到最后得到答案。这样的一个过程可以用</a:t>
            </a:r>
            <a:r>
              <a:rPr lang="zh-CN" altLang="en-US" sz="2400" b="1" dirty="0">
                <a:solidFill>
                  <a:srgbClr val="0033CC"/>
                </a:solidFill>
                <a:latin typeface="华文细黑" panose="02010600040101010101" pitchFamily="2" charset="-122"/>
                <a:ea typeface="华文细黑" panose="02010600040101010101" pitchFamily="2" charset="-122"/>
                <a:cs typeface="+mj-cs"/>
              </a:rPr>
              <a:t>一棵决策树</a:t>
            </a:r>
            <a:r>
              <a:rPr lang="zh-CN" altLang="en-US" sz="2400" dirty="0"/>
              <a:t>来描述。</a:t>
            </a:r>
            <a:endParaRPr lang="en-US" altLang="zh-CN" sz="2400" dirty="0"/>
          </a:p>
          <a:p>
            <a:pPr marL="465138" indent="390525">
              <a:lnSpc>
                <a:spcPct val="170000"/>
              </a:lnSpc>
              <a:buNone/>
            </a:pPr>
            <a:r>
              <a:rPr lang="zh-CN" altLang="en-US" sz="2400" b="1" dirty="0"/>
              <a:t>比较排序的过程就可以用一个决策树</a:t>
            </a:r>
            <a:r>
              <a:rPr lang="zh-CN" altLang="en-US" sz="2400" dirty="0"/>
              <a:t>来描述。</a:t>
            </a:r>
            <a:endParaRPr lang="en-US" altLang="zh-CN" sz="2400" dirty="0"/>
          </a:p>
          <a:p>
            <a:pPr marL="225425" indent="0">
              <a:lnSpc>
                <a:spcPct val="170000"/>
              </a:lnSpc>
              <a:buNone/>
            </a:pPr>
            <a:endParaRPr lang="en-US" altLang="zh-CN" sz="2400" dirty="0"/>
          </a:p>
          <a:p>
            <a:pPr marL="465138" indent="0">
              <a:lnSpc>
                <a:spcPct val="170000"/>
              </a:lnSpc>
              <a:buNone/>
            </a:pPr>
            <a:endParaRPr lang="en-US" altLang="zh-CN" sz="2400" dirty="0"/>
          </a:p>
          <a:p>
            <a:pPr marL="465138" indent="0">
              <a:lnSpc>
                <a:spcPct val="170000"/>
              </a:lnSpc>
              <a:buNone/>
            </a:pPr>
            <a:endParaRPr lang="en-US" sz="1900" b="1" dirty="0"/>
          </a:p>
        </p:txBody>
      </p:sp>
      <p:sp>
        <p:nvSpPr>
          <p:cNvPr id="4" name="Footer Placeholder 3"/>
          <p:cNvSpPr>
            <a:spLocks noGrp="1"/>
          </p:cNvSpPr>
          <p:nvPr>
            <p:ph type="ftr" sz="quarter" idx="11"/>
          </p:nvPr>
        </p:nvSpPr>
        <p:spPr/>
        <p:txBody>
          <a:bodyPr/>
          <a:lstStyle/>
          <a:p>
            <a:r>
              <a:rPr lang="en-US" dirty="0"/>
              <a:t>4-3</a:t>
            </a:r>
          </a:p>
        </p:txBody>
      </p:sp>
    </p:spTree>
    <p:extLst>
      <p:ext uri="{BB962C8B-B14F-4D97-AF65-F5344CB8AC3E}">
        <p14:creationId xmlns:p14="http://schemas.microsoft.com/office/powerpoint/2010/main" val="3956945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4-27</a:t>
            </a:r>
          </a:p>
        </p:txBody>
      </p:sp>
      <mc:AlternateContent xmlns:mc="http://schemas.openxmlformats.org/markup-compatibility/2006" xmlns:a14="http://schemas.microsoft.com/office/drawing/2010/main">
        <mc:Choice Requires="a14">
          <p:sp>
            <p:nvSpPr>
              <p:cNvPr id="4" name="TextBox 3"/>
              <p:cNvSpPr txBox="1"/>
              <p:nvPr/>
            </p:nvSpPr>
            <p:spPr>
              <a:xfrm>
                <a:off x="609600" y="271632"/>
                <a:ext cx="8305800" cy="6214715"/>
              </a:xfrm>
              <a:prstGeom prst="rect">
                <a:avLst/>
              </a:prstGeom>
              <a:noFill/>
            </p:spPr>
            <p:txBody>
              <a:bodyPr wrap="square" rtlCol="0">
                <a:spAutoFit/>
              </a:bodyPr>
              <a:lstStyle/>
              <a:p>
                <a:pPr indent="465138">
                  <a:lnSpc>
                    <a:spcPct val="120000"/>
                  </a:lnSpc>
                </a:pPr>
                <a:r>
                  <a:rPr lang="zh-CN" altLang="en-US" sz="2000" dirty="0"/>
                  <a:t>我们可认为平均情况的复杂度是</a:t>
                </a:r>
                <a:r>
                  <a:rPr lang="en-US" sz="2000" dirty="0">
                    <a:latin typeface="Times New Roman" pitchFamily="18" charset="0"/>
                    <a:ea typeface="SimSun" pitchFamily="2" charset="-122"/>
                    <a:cs typeface="Times New Roman" pitchFamily="18" charset="0"/>
                  </a:rPr>
                  <a:t>(4.2)</a:t>
                </a:r>
                <a:r>
                  <a:rPr lang="zh-CN" altLang="en-US" sz="2000" dirty="0">
                    <a:latin typeface="Times New Roman" pitchFamily="18" charset="0"/>
                    <a:ea typeface="SimSun" pitchFamily="2" charset="-122"/>
                    <a:cs typeface="Times New Roman" pitchFamily="18" charset="0"/>
                  </a:rPr>
                  <a:t>式</a:t>
                </a:r>
                <a:r>
                  <a:rPr lang="zh-CN" altLang="en-US" sz="2000" dirty="0"/>
                  <a:t>的期望值，</a:t>
                </a:r>
                <a:endParaRPr lang="en-US" altLang="zh-CN" sz="2000" dirty="0"/>
              </a:p>
              <a:p>
                <a:pPr indent="465138">
                  <a:lnSpc>
                    <a:spcPct val="120000"/>
                  </a:lnSpc>
                </a:pPr>
                <a:r>
                  <a:rPr lang="zh-CN" altLang="en-US" sz="2000" dirty="0"/>
                  <a:t>即，</a:t>
                </a:r>
                <a14:m>
                  <m:oMath xmlns:m="http://schemas.openxmlformats.org/officeDocument/2006/math">
                    <m:r>
                      <a:rPr lang="en-US" sz="2400" b="0" i="1" smtClean="0">
                        <a:latin typeface="Cambria Math"/>
                      </a:rPr>
                      <m:t>𝐸</m:t>
                    </m:r>
                    <m:d>
                      <m:dPr>
                        <m:begChr m:val="["/>
                        <m:endChr m:val="]"/>
                        <m:ctrlPr>
                          <a:rPr lang="en-US" sz="2400" b="0" i="1" smtClean="0">
                            <a:latin typeface="Cambria Math" panose="02040503050406030204" pitchFamily="18" charset="0"/>
                          </a:rPr>
                        </m:ctrlPr>
                      </m:dPr>
                      <m:e>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𝑛</m:t>
                            </m:r>
                          </m:e>
                        </m:d>
                      </m:e>
                    </m:d>
                    <m:r>
                      <a:rPr lang="en-US" sz="2400" b="0" i="1" smtClean="0">
                        <a:latin typeface="Cambria Math"/>
                      </a:rPr>
                      <m:t>=</m:t>
                    </m:r>
                    <m:r>
                      <a:rPr lang="en-US" sz="2400" b="0" i="1" smtClean="0">
                        <a:latin typeface="Cambria Math"/>
                      </a:rPr>
                      <m:t>𝐸</m:t>
                    </m:r>
                    <m:r>
                      <a:rPr lang="en-US" sz="2400" b="0" i="1" smtClean="0">
                        <a:latin typeface="Cambria Math"/>
                      </a:rPr>
                      <m:t>[</m:t>
                    </m:r>
                    <m:r>
                      <m:rPr>
                        <m:sty m:val="p"/>
                      </m:rPr>
                      <a:rPr lang="el-GR" sz="2400" b="0" i="1" smtClean="0">
                        <a:latin typeface="Cambria Math" panose="02040503050406030204" pitchFamily="18" charset="0"/>
                        <a:ea typeface="Cambria Math" panose="02040503050406030204" pitchFamily="18" charset="0"/>
                      </a:rPr>
                      <m:t>Θ</m:t>
                    </m:r>
                    <m:d>
                      <m:dPr>
                        <m:ctrlPr>
                          <a:rPr lang="en-US" sz="2400" i="1">
                            <a:latin typeface="Cambria Math" panose="02040503050406030204" pitchFamily="18" charset="0"/>
                            <a:ea typeface="Cambria Math"/>
                            <a:cs typeface="Times New Roman" pitchFamily="18" charset="0"/>
                            <a:sym typeface="Symbol"/>
                          </a:rPr>
                        </m:ctrlPr>
                      </m:dPr>
                      <m:e>
                        <m:r>
                          <a:rPr lang="en-US" sz="2400" i="1">
                            <a:latin typeface="Cambria Math"/>
                            <a:ea typeface="Cambria Math"/>
                            <a:cs typeface="Times New Roman" pitchFamily="18" charset="0"/>
                            <a:sym typeface="Symbol"/>
                          </a:rPr>
                          <m:t>𝑛</m:t>
                        </m:r>
                      </m:e>
                    </m:d>
                    <m:r>
                      <a:rPr lang="en-US" sz="2400" i="1">
                        <a:latin typeface="Cambria Math"/>
                        <a:ea typeface="Cambria Math"/>
                        <a:cs typeface="Times New Roman" pitchFamily="18" charset="0"/>
                        <a:sym typeface="Symbol"/>
                      </a:rPr>
                      <m:t>+</m:t>
                    </m:r>
                    <m:nary>
                      <m:naryPr>
                        <m:chr m:val="∑"/>
                        <m:limLoc m:val="subSup"/>
                        <m:ctrlPr>
                          <a:rPr lang="en-US" sz="2400" i="1" smtClean="0">
                            <a:latin typeface="Cambria Math" panose="02040503050406030204" pitchFamily="18" charset="0"/>
                            <a:ea typeface="Cambria Math"/>
                            <a:cs typeface="Times New Roman" pitchFamily="18" charset="0"/>
                            <a:sym typeface="Symbol"/>
                          </a:rPr>
                        </m:ctrlPr>
                      </m:naryPr>
                      <m:sub>
                        <m:r>
                          <m:rPr>
                            <m:brk m:alnAt="1"/>
                          </m:rPr>
                          <a:rPr lang="en-US" sz="2400" b="0" i="1" smtClean="0">
                            <a:latin typeface="Cambria Math" panose="02040503050406030204" pitchFamily="18" charset="0"/>
                            <a:ea typeface="Cambria Math"/>
                            <a:cs typeface="Times New Roman" pitchFamily="18" charset="0"/>
                            <a:sym typeface="Symbol"/>
                          </a:rPr>
                          <m:t>𝑖</m:t>
                        </m:r>
                        <m:r>
                          <a:rPr lang="en-US" sz="2400" b="0" i="1" smtClean="0">
                            <a:latin typeface="Cambria Math"/>
                            <a:ea typeface="Cambria Math"/>
                            <a:cs typeface="Times New Roman" pitchFamily="18" charset="0"/>
                            <a:sym typeface="Symbol"/>
                          </a:rPr>
                          <m:t>=0</m:t>
                        </m:r>
                      </m:sub>
                      <m:sup>
                        <m:r>
                          <a:rPr lang="en-US" sz="2400" b="0" i="1" smtClean="0">
                            <a:latin typeface="Cambria Math"/>
                            <a:ea typeface="Cambria Math"/>
                            <a:cs typeface="Times New Roman" pitchFamily="18" charset="0"/>
                            <a:sym typeface="Symbol"/>
                          </a:rPr>
                          <m:t>𝑛</m:t>
                        </m:r>
                        <m:r>
                          <a:rPr lang="en-US" sz="2400" b="0" i="1" smtClean="0">
                            <a:latin typeface="Cambria Math"/>
                            <a:ea typeface="Cambria Math"/>
                            <a:cs typeface="Times New Roman" pitchFamily="18" charset="0"/>
                            <a:sym typeface="Symbol"/>
                          </a:rPr>
                          <m:t>−1</m:t>
                        </m:r>
                      </m:sup>
                      <m:e>
                        <m:r>
                          <a:rPr lang="en-US" sz="2400" b="0" i="1" smtClean="0">
                            <a:latin typeface="Cambria Math"/>
                            <a:ea typeface="Cambria Math"/>
                            <a:cs typeface="Times New Roman" pitchFamily="18" charset="0"/>
                            <a:sym typeface="Symbol"/>
                          </a:rPr>
                          <m:t>𝑂</m:t>
                        </m:r>
                        <m:r>
                          <a:rPr lang="en-US" sz="2400" b="0" i="1" smtClean="0">
                            <a:latin typeface="Cambria Math"/>
                            <a:ea typeface="Cambria Math"/>
                            <a:cs typeface="Times New Roman" pitchFamily="18" charset="0"/>
                            <a:sym typeface="Symbol"/>
                          </a:rPr>
                          <m:t>(</m:t>
                        </m:r>
                        <m:sSubSup>
                          <m:sSubSupPr>
                            <m:ctrlPr>
                              <a:rPr lang="en-US" sz="2400" b="0" i="1" smtClean="0">
                                <a:latin typeface="Cambria Math" panose="02040503050406030204" pitchFamily="18" charset="0"/>
                                <a:ea typeface="Cambria Math"/>
                                <a:cs typeface="Times New Roman" pitchFamily="18" charset="0"/>
                                <a:sym typeface="Symbol"/>
                              </a:rPr>
                            </m:ctrlPr>
                          </m:sSubSupPr>
                          <m:e>
                            <m:sSub>
                              <m:sSubPr>
                                <m:ctrlPr>
                                  <a:rPr lang="en-US" sz="2400" b="0" i="1" smtClean="0">
                                    <a:latin typeface="Cambria Math" panose="02040503050406030204" pitchFamily="18" charset="0"/>
                                    <a:ea typeface="Cambria Math"/>
                                    <a:cs typeface="Times New Roman" pitchFamily="18" charset="0"/>
                                    <a:sym typeface="Symbol"/>
                                  </a:rPr>
                                </m:ctrlPr>
                              </m:sSubPr>
                              <m:e>
                                <m:r>
                                  <a:rPr lang="en-US" sz="2400" b="0" i="1" smtClean="0">
                                    <a:latin typeface="Cambria Math"/>
                                    <a:ea typeface="Cambria Math"/>
                                    <a:cs typeface="Times New Roman" pitchFamily="18" charset="0"/>
                                    <a:sym typeface="Symbol"/>
                                  </a:rPr>
                                  <m:t>𝑛</m:t>
                                </m:r>
                              </m:e>
                              <m:sub>
                                <m:r>
                                  <a:rPr lang="en-US" sz="2400" b="0" i="1" smtClean="0">
                                    <a:latin typeface="Cambria Math" panose="02040503050406030204" pitchFamily="18" charset="0"/>
                                    <a:ea typeface="Cambria Math"/>
                                    <a:cs typeface="Times New Roman" pitchFamily="18" charset="0"/>
                                    <a:sym typeface="Symbol"/>
                                  </a:rPr>
                                  <m:t>𝑖</m:t>
                                </m:r>
                              </m:sub>
                            </m:sSub>
                          </m:e>
                          <m:sub/>
                          <m:sup>
                            <m:r>
                              <a:rPr lang="en-US" sz="2400" b="0" i="1" smtClean="0">
                                <a:latin typeface="Cambria Math"/>
                                <a:ea typeface="Cambria Math"/>
                                <a:cs typeface="Times New Roman" pitchFamily="18" charset="0"/>
                                <a:sym typeface="Symbol"/>
                              </a:rPr>
                              <m:t>2</m:t>
                            </m:r>
                          </m:sup>
                        </m:sSubSup>
                        <m:r>
                          <a:rPr lang="en-US" sz="2400" b="0" i="1" smtClean="0">
                            <a:latin typeface="Cambria Math"/>
                            <a:ea typeface="Cambria Math"/>
                            <a:cs typeface="Times New Roman" pitchFamily="18" charset="0"/>
                            <a:sym typeface="Symbol"/>
                          </a:rPr>
                          <m:t>)</m:t>
                        </m:r>
                      </m:e>
                    </m:nary>
                    <m:r>
                      <a:rPr lang="en-US" sz="2400" b="0" i="1" smtClean="0">
                        <a:latin typeface="Cambria Math"/>
                      </a:rPr>
                      <m:t>]</m:t>
                    </m:r>
                  </m:oMath>
                </a14:m>
                <a:endParaRPr lang="en-US" b="0" dirty="0"/>
              </a:p>
              <a:p>
                <a:pPr indent="465138">
                  <a:lnSpc>
                    <a:spcPct val="120000"/>
                  </a:lnSpc>
                </a:pPr>
                <a:r>
                  <a:rPr lang="en-US" dirty="0"/>
                  <a:t>                                =   </a:t>
                </a:r>
                <a:r>
                  <a:rPr lang="en-US" dirty="0">
                    <a:sym typeface="Symbol"/>
                  </a:rPr>
                  <a:t></a:t>
                </a:r>
                <a14:m>
                  <m:oMath xmlns:m="http://schemas.openxmlformats.org/officeDocument/2006/math">
                    <m:d>
                      <m:dPr>
                        <m:ctrlPr>
                          <a:rPr lang="en-US" sz="2400" i="1">
                            <a:latin typeface="Cambria Math" panose="02040503050406030204" pitchFamily="18" charset="0"/>
                            <a:ea typeface="Cambria Math"/>
                            <a:cs typeface="Times New Roman" pitchFamily="18" charset="0"/>
                            <a:sym typeface="Symbol"/>
                          </a:rPr>
                        </m:ctrlPr>
                      </m:dPr>
                      <m:e>
                        <m:r>
                          <a:rPr lang="en-US" sz="2400" i="1">
                            <a:latin typeface="Cambria Math"/>
                            <a:ea typeface="Cambria Math"/>
                            <a:cs typeface="Times New Roman" pitchFamily="18" charset="0"/>
                            <a:sym typeface="Symbol"/>
                          </a:rPr>
                          <m:t>𝑛</m:t>
                        </m:r>
                      </m:e>
                    </m:d>
                    <m:r>
                      <a:rPr lang="en-US" sz="2400" i="1">
                        <a:latin typeface="Cambria Math"/>
                        <a:ea typeface="Cambria Math"/>
                        <a:cs typeface="Times New Roman" pitchFamily="18" charset="0"/>
                        <a:sym typeface="Symbol"/>
                      </a:rPr>
                      <m:t>+</m:t>
                    </m:r>
                    <m:nary>
                      <m:naryPr>
                        <m:chr m:val="∑"/>
                        <m:limLoc m:val="subSup"/>
                        <m:ctrlPr>
                          <a:rPr lang="en-US" sz="2400" i="1">
                            <a:latin typeface="Cambria Math" panose="02040503050406030204" pitchFamily="18" charset="0"/>
                            <a:ea typeface="Cambria Math"/>
                            <a:cs typeface="Times New Roman" pitchFamily="18" charset="0"/>
                            <a:sym typeface="Symbol"/>
                          </a:rPr>
                        </m:ctrlPr>
                      </m:naryPr>
                      <m:sub>
                        <m:r>
                          <m:rPr>
                            <m:brk m:alnAt="1"/>
                          </m:rPr>
                          <a:rPr lang="en-US" sz="2400" b="0" i="1" smtClean="0">
                            <a:latin typeface="Cambria Math" panose="02040503050406030204" pitchFamily="18" charset="0"/>
                            <a:ea typeface="Cambria Math"/>
                            <a:cs typeface="Times New Roman" pitchFamily="18" charset="0"/>
                            <a:sym typeface="Symbol"/>
                          </a:rPr>
                          <m:t>𝑖</m:t>
                        </m:r>
                        <m:r>
                          <a:rPr lang="en-US" sz="2400" i="1">
                            <a:latin typeface="Cambria Math"/>
                            <a:ea typeface="Cambria Math"/>
                            <a:cs typeface="Times New Roman" pitchFamily="18" charset="0"/>
                            <a:sym typeface="Symbol"/>
                          </a:rPr>
                          <m:t>=0</m:t>
                        </m:r>
                      </m:sub>
                      <m:sup>
                        <m:r>
                          <a:rPr lang="en-US" sz="2400" i="1">
                            <a:latin typeface="Cambria Math"/>
                            <a:ea typeface="Cambria Math"/>
                            <a:cs typeface="Times New Roman" pitchFamily="18" charset="0"/>
                            <a:sym typeface="Symbol"/>
                          </a:rPr>
                          <m:t>𝑛</m:t>
                        </m:r>
                        <m:r>
                          <a:rPr lang="en-US" sz="2400" i="1">
                            <a:latin typeface="Cambria Math"/>
                            <a:ea typeface="Cambria Math"/>
                            <a:cs typeface="Times New Roman" pitchFamily="18" charset="0"/>
                            <a:sym typeface="Symbol"/>
                          </a:rPr>
                          <m:t>−1</m:t>
                        </m:r>
                      </m:sup>
                      <m:e>
                        <m:r>
                          <a:rPr lang="en-US" sz="2400" i="1">
                            <a:latin typeface="Cambria Math"/>
                            <a:ea typeface="Cambria Math"/>
                            <a:cs typeface="Times New Roman" pitchFamily="18" charset="0"/>
                            <a:sym typeface="Symbol"/>
                          </a:rPr>
                          <m:t>𝑂</m:t>
                        </m:r>
                        <m:r>
                          <a:rPr lang="en-US" sz="2400" b="0" i="1" smtClean="0">
                            <a:latin typeface="Cambria Math"/>
                            <a:ea typeface="Cambria Math"/>
                            <a:cs typeface="Times New Roman" pitchFamily="18" charset="0"/>
                            <a:sym typeface="Symbol"/>
                          </a:rPr>
                          <m:t>(</m:t>
                        </m:r>
                        <m:r>
                          <a:rPr lang="en-US" sz="2400" b="0" i="1" smtClean="0">
                            <a:latin typeface="Cambria Math"/>
                            <a:ea typeface="Cambria Math"/>
                            <a:cs typeface="Times New Roman" pitchFamily="18" charset="0"/>
                            <a:sym typeface="Symbol"/>
                          </a:rPr>
                          <m:t>𝐸</m:t>
                        </m:r>
                        <m:r>
                          <a:rPr lang="en-US" sz="2400" b="0" i="1" smtClean="0">
                            <a:latin typeface="Cambria Math"/>
                            <a:ea typeface="Cambria Math"/>
                            <a:cs typeface="Times New Roman" pitchFamily="18" charset="0"/>
                            <a:sym typeface="Symbol"/>
                          </a:rPr>
                          <m:t>[</m:t>
                        </m:r>
                        <m:sSubSup>
                          <m:sSubSupPr>
                            <m:ctrlPr>
                              <a:rPr lang="en-US" sz="2400" i="1">
                                <a:latin typeface="Cambria Math" panose="02040503050406030204" pitchFamily="18" charset="0"/>
                                <a:ea typeface="Cambria Math"/>
                                <a:cs typeface="Times New Roman" pitchFamily="18" charset="0"/>
                                <a:sym typeface="Symbol"/>
                              </a:rPr>
                            </m:ctrlPr>
                          </m:sSubSupPr>
                          <m:e>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𝑛</m:t>
                                </m:r>
                              </m:e>
                              <m:sub>
                                <m:r>
                                  <a:rPr lang="en-US" sz="2400" b="0" i="1" smtClean="0">
                                    <a:latin typeface="Cambria Math" panose="02040503050406030204" pitchFamily="18" charset="0"/>
                                    <a:ea typeface="Cambria Math"/>
                                    <a:cs typeface="Times New Roman" pitchFamily="18" charset="0"/>
                                    <a:sym typeface="Symbol"/>
                                  </a:rPr>
                                  <m:t>𝑖</m:t>
                                </m:r>
                              </m:sub>
                            </m:sSub>
                          </m:e>
                          <m:sub/>
                          <m:sup>
                            <m:r>
                              <a:rPr lang="en-US" sz="2400" i="1">
                                <a:latin typeface="Cambria Math"/>
                                <a:ea typeface="Cambria Math"/>
                                <a:cs typeface="Times New Roman" pitchFamily="18" charset="0"/>
                                <a:sym typeface="Symbol"/>
                              </a:rPr>
                              <m:t>2</m:t>
                            </m:r>
                          </m:sup>
                        </m:sSubSup>
                        <m:r>
                          <a:rPr lang="en-US" sz="2400" b="0" i="1" smtClean="0">
                            <a:latin typeface="Cambria Math"/>
                            <a:ea typeface="Cambria Math"/>
                            <a:cs typeface="Times New Roman" pitchFamily="18" charset="0"/>
                            <a:sym typeface="Symbol"/>
                          </a:rPr>
                          <m:t>])</m:t>
                        </m:r>
                      </m:e>
                    </m:nary>
                  </m:oMath>
                </a14:m>
                <a:endParaRPr lang="en-US" dirty="0"/>
              </a:p>
              <a:p>
                <a:pPr>
                  <a:lnSpc>
                    <a:spcPct val="120000"/>
                  </a:lnSpc>
                </a:pPr>
                <a:r>
                  <a:rPr lang="en-US" dirty="0" err="1">
                    <a:latin typeface="SimSun" panose="02010600030101010101" pitchFamily="2" charset="-122"/>
                    <a:ea typeface="SimSun" panose="02010600030101010101" pitchFamily="2" charset="-122"/>
                  </a:rPr>
                  <a:t>下面证明</a:t>
                </a:r>
                <a:r>
                  <a:rPr lang="en-US" dirty="0">
                    <a:latin typeface="SimSun" panose="02010600030101010101" pitchFamily="2" charset="-122"/>
                    <a:ea typeface="SimSun" panose="02010600030101010101" pitchFamily="2" charset="-122"/>
                  </a:rPr>
                  <a:t>，</a:t>
                </a:r>
                <a14:m>
                  <m:oMath xmlns:m="http://schemas.openxmlformats.org/officeDocument/2006/math">
                    <m:r>
                      <a:rPr lang="en-US" sz="2400" i="1">
                        <a:latin typeface="Cambria Math"/>
                        <a:ea typeface="Cambria Math"/>
                        <a:cs typeface="Times New Roman" pitchFamily="18" charset="0"/>
                        <a:sym typeface="Symbol"/>
                      </a:rPr>
                      <m:t>𝐸</m:t>
                    </m:r>
                    <m:d>
                      <m:dPr>
                        <m:begChr m:val="["/>
                        <m:endChr m:val="]"/>
                        <m:ctrlPr>
                          <a:rPr lang="en-US" sz="2400" i="1">
                            <a:latin typeface="Cambria Math" panose="02040503050406030204" pitchFamily="18" charset="0"/>
                            <a:ea typeface="Cambria Math"/>
                            <a:cs typeface="Times New Roman" pitchFamily="18" charset="0"/>
                            <a:sym typeface="Symbol"/>
                          </a:rPr>
                        </m:ctrlPr>
                      </m:dPr>
                      <m:e>
                        <m:sSubSup>
                          <m:sSubSupPr>
                            <m:ctrlPr>
                              <a:rPr lang="en-US" sz="2400" i="1">
                                <a:latin typeface="Cambria Math" panose="02040503050406030204" pitchFamily="18" charset="0"/>
                                <a:ea typeface="Cambria Math"/>
                                <a:cs typeface="Times New Roman" pitchFamily="18" charset="0"/>
                                <a:sym typeface="Symbol"/>
                              </a:rPr>
                            </m:ctrlPr>
                          </m:sSubSupPr>
                          <m:e>
                            <m:sSub>
                              <m:sSubPr>
                                <m:ctrlPr>
                                  <a:rPr lang="en-US" sz="2400" i="1" smtClean="0">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𝑛</m:t>
                                </m:r>
                              </m:e>
                              <m:sub>
                                <m:r>
                                  <a:rPr lang="en-US" sz="2400" b="0" i="1" smtClean="0">
                                    <a:latin typeface="Cambria Math" panose="02040503050406030204" pitchFamily="18" charset="0"/>
                                    <a:ea typeface="Cambria Math"/>
                                    <a:cs typeface="Times New Roman" pitchFamily="18" charset="0"/>
                                    <a:sym typeface="Symbol"/>
                                  </a:rPr>
                                  <m:t>𝑖</m:t>
                                </m:r>
                              </m:sub>
                            </m:sSub>
                          </m:e>
                          <m:sub/>
                          <m:sup>
                            <m:r>
                              <a:rPr lang="en-US" sz="2400" i="1">
                                <a:latin typeface="Cambria Math"/>
                                <a:ea typeface="Cambria Math"/>
                                <a:cs typeface="Times New Roman" pitchFamily="18" charset="0"/>
                                <a:sym typeface="Symbol"/>
                              </a:rPr>
                              <m:t>2</m:t>
                            </m:r>
                          </m:sup>
                        </m:sSubSup>
                      </m:e>
                    </m:d>
                    <m:r>
                      <a:rPr lang="en-US" sz="2400" b="0" i="1" smtClean="0">
                        <a:latin typeface="Cambria Math"/>
                        <a:ea typeface="Cambria Math"/>
                        <a:cs typeface="Times New Roman" pitchFamily="18" charset="0"/>
                        <a:sym typeface="Symbol"/>
                      </a:rPr>
                      <m:t>=2− </m:t>
                    </m:r>
                    <m:f>
                      <m:fPr>
                        <m:ctrlPr>
                          <a:rPr lang="en-US" sz="2400" b="0" i="1" smtClean="0">
                            <a:latin typeface="Cambria Math" panose="02040503050406030204" pitchFamily="18" charset="0"/>
                            <a:ea typeface="Cambria Math"/>
                            <a:cs typeface="Times New Roman" pitchFamily="18" charset="0"/>
                            <a:sym typeface="Symbol"/>
                          </a:rPr>
                        </m:ctrlPr>
                      </m:fPr>
                      <m:num>
                        <m:r>
                          <a:rPr lang="en-US" sz="2400" b="0" i="1" smtClean="0">
                            <a:latin typeface="Cambria Math"/>
                            <a:ea typeface="Cambria Math"/>
                            <a:cs typeface="Times New Roman" pitchFamily="18" charset="0"/>
                            <a:sym typeface="Symbol"/>
                          </a:rPr>
                          <m:t>1</m:t>
                        </m:r>
                      </m:num>
                      <m:den>
                        <m:r>
                          <a:rPr lang="en-US" sz="2400" b="0" i="1" smtClean="0">
                            <a:latin typeface="Cambria Math"/>
                            <a:ea typeface="Cambria Math"/>
                            <a:cs typeface="Times New Roman" pitchFamily="18" charset="0"/>
                            <a:sym typeface="Symbol"/>
                          </a:rPr>
                          <m:t>𝑛</m:t>
                        </m:r>
                      </m:den>
                    </m:f>
                  </m:oMath>
                </a14:m>
                <a:r>
                  <a:rPr lang="en-US" dirty="0"/>
                  <a:t> 。</a:t>
                </a:r>
              </a:p>
              <a:p>
                <a:pPr marL="465138" indent="-465138">
                  <a:lnSpc>
                    <a:spcPct val="120000"/>
                  </a:lnSpc>
                </a:pPr>
                <a:r>
                  <a:rPr lang="zh-CN" altLang="en-US" sz="2000" dirty="0">
                    <a:latin typeface="Times New Roman" pitchFamily="18" charset="0"/>
                    <a:ea typeface="SimSun" pitchFamily="2" charset="-122"/>
                    <a:cs typeface="Times New Roman" pitchFamily="18" charset="0"/>
                  </a:rPr>
                  <a:t>定义 随机变量 </a:t>
                </a:r>
                <a:endParaRPr lang="en-US" altLang="zh-CN" sz="2000" dirty="0">
                  <a:latin typeface="Times New Roman" pitchFamily="18" charset="0"/>
                  <a:ea typeface="SimSun" pitchFamily="2" charset="-122"/>
                  <a:cs typeface="Times New Roman" pitchFamily="18" charset="0"/>
                </a:endParaRPr>
              </a:p>
              <a:p>
                <a:pPr marL="465138" indent="-465138">
                  <a:lnSpc>
                    <a:spcPct val="130000"/>
                  </a:lnSpc>
                </a:pPr>
                <a:r>
                  <a:rPr lang="en-US" i="1"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X</a:t>
                </a:r>
                <a:r>
                  <a:rPr lang="en-US" sz="3200" i="1" baseline="-25000" dirty="0" err="1">
                    <a:latin typeface="Times New Roman" pitchFamily="18" charset="0"/>
                    <a:ea typeface="SimSun" pitchFamily="2" charset="-122"/>
                    <a:cs typeface="Times New Roman" pitchFamily="18" charset="0"/>
                  </a:rPr>
                  <a:t>ij</a:t>
                </a:r>
                <a:r>
                  <a:rPr lang="en-US" sz="2000" dirty="0">
                    <a:latin typeface="Times New Roman" pitchFamily="18" charset="0"/>
                    <a:ea typeface="SimSun" pitchFamily="2" charset="-122"/>
                    <a:cs typeface="Times New Roman" pitchFamily="18" charset="0"/>
                  </a:rPr>
                  <a:t> = 1</a:t>
                </a:r>
                <a:r>
                  <a:rPr lang="en-US" altLang="zh-CN" sz="2000" dirty="0">
                    <a:latin typeface="Times New Roman" pitchFamily="18" charset="0"/>
                    <a:ea typeface="SimSun" pitchFamily="2" charset="-122"/>
                    <a:cs typeface="Times New Roman" pitchFamily="18" charset="0"/>
                  </a:rPr>
                  <a:t>——</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如果</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j</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被分到编号为 </a:t>
                </a:r>
                <a:r>
                  <a:rPr lang="en-US" altLang="zh-CN" sz="2000" i="1" dirty="0" err="1">
                    <a:latin typeface="Times New Roman" pitchFamily="18" charset="0"/>
                    <a:ea typeface="SimSun" pitchFamily="2" charset="-122"/>
                    <a:cs typeface="Times New Roman" pitchFamily="18" charset="0"/>
                  </a:rPr>
                  <a:t>i</a:t>
                </a:r>
                <a:r>
                  <a:rPr lang="en-US" altLang="zh-CN" sz="2000" i="1"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的桶里，否则 </a:t>
                </a:r>
                <a:r>
                  <a:rPr lang="en-US" sz="2000" i="1" dirty="0" err="1">
                    <a:latin typeface="Times New Roman" pitchFamily="18" charset="0"/>
                    <a:ea typeface="SimSun" pitchFamily="2" charset="-122"/>
                    <a:cs typeface="Times New Roman" pitchFamily="18" charset="0"/>
                  </a:rPr>
                  <a:t>X</a:t>
                </a:r>
                <a:r>
                  <a:rPr lang="en-US" sz="3200" i="1" baseline="-25000" dirty="0" err="1">
                    <a:latin typeface="Times New Roman" pitchFamily="18" charset="0"/>
                    <a:ea typeface="SimSun" pitchFamily="2" charset="-122"/>
                    <a:cs typeface="Times New Roman" pitchFamily="18" charset="0"/>
                  </a:rPr>
                  <a:t>ij</a:t>
                </a:r>
                <a:r>
                  <a:rPr lang="en-US" sz="2000" dirty="0">
                    <a:latin typeface="Times New Roman" pitchFamily="18" charset="0"/>
                    <a:ea typeface="SimSun" pitchFamily="2" charset="-122"/>
                    <a:cs typeface="Times New Roman" pitchFamily="18" charset="0"/>
                  </a:rPr>
                  <a:t> = 0。我们有：</a:t>
                </a:r>
              </a:p>
              <a:p>
                <a:pPr marL="465138" indent="-465138">
                  <a:lnSpc>
                    <a:spcPct val="130000"/>
                  </a:lnSpc>
                </a:pPr>
                <a:r>
                  <a:rPr lang="en-US" altLang="zh-CN" dirty="0">
                    <a:latin typeface="Times New Roman" pitchFamily="18" charset="0"/>
                    <a:ea typeface="SimSun" pitchFamily="2" charset="-122"/>
                    <a:cs typeface="Times New Roman" pitchFamily="18" charset="0"/>
                  </a:rPr>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a:rPr>
                          <m:t>𝑛</m:t>
                        </m:r>
                      </m:e>
                      <m:sub>
                        <m:r>
                          <a:rPr lang="en-US" altLang="zh-CN" sz="2400" b="0" i="1" smtClean="0">
                            <a:latin typeface="Cambria Math" panose="02040503050406030204" pitchFamily="18" charset="0"/>
                          </a:rPr>
                          <m:t>𝑖</m:t>
                        </m:r>
                      </m:sub>
                    </m:sSub>
                    <m:r>
                      <a:rPr lang="en-US" altLang="zh-CN" sz="2400" b="0" i="0" smtClean="0">
                        <a:latin typeface="Cambria Math"/>
                      </a:rPr>
                      <m:t>= </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b="0" i="1" smtClean="0">
                            <a:latin typeface="Cambria Math"/>
                          </a:rPr>
                          <m:t>=1</m:t>
                        </m:r>
                      </m:sub>
                      <m:sup>
                        <m:r>
                          <a:rPr lang="en-US" altLang="zh-CN" sz="2400" b="0" i="1" smtClean="0">
                            <a:latin typeface="Cambria Math"/>
                          </a:rPr>
                          <m:t>𝑛</m:t>
                        </m:r>
                      </m:sup>
                      <m:e>
                        <m:sSub>
                          <m:sSubPr>
                            <m:ctrlPr>
                              <a:rPr lang="en-US" altLang="zh-CN" sz="2400" b="0" i="1" smtClean="0">
                                <a:latin typeface="Cambria Math" panose="02040503050406030204" pitchFamily="18" charset="0"/>
                              </a:rPr>
                            </m:ctrlPr>
                          </m:sSubPr>
                          <m:e>
                            <m:r>
                              <a:rPr lang="en-US" altLang="zh-CN" sz="2400" b="0" i="1" smtClean="0">
                                <a:latin typeface="Cambria Math"/>
                              </a:rPr>
                              <m:t>𝑋</m:t>
                            </m:r>
                          </m:e>
                          <m:sub>
                            <m:r>
                              <a:rPr lang="en-US" altLang="zh-CN" sz="2400" b="0" i="1" smtClean="0">
                                <a:latin typeface="Cambria Math"/>
                              </a:rPr>
                              <m:t>𝑖𝑗</m:t>
                            </m:r>
                          </m:sub>
                        </m:sSub>
                      </m:e>
                    </m:nary>
                  </m:oMath>
                </a14:m>
                <a:r>
                  <a:rPr lang="en-US" altLang="zh-CN" dirty="0">
                    <a:latin typeface="Times New Roman" pitchFamily="18" charset="0"/>
                    <a:cs typeface="Times New Roman" pitchFamily="18" charset="0"/>
                  </a:rPr>
                  <a:t>。</a:t>
                </a:r>
              </a:p>
              <a:p>
                <a:pPr marL="465138">
                  <a:lnSpc>
                    <a:spcPct val="130000"/>
                  </a:lnSpc>
                </a:pPr>
                <a14:m>
                  <m:oMath xmlns:m="http://schemas.openxmlformats.org/officeDocument/2006/math">
                    <m:r>
                      <a:rPr lang="en-US" sz="2400" i="1">
                        <a:latin typeface="Cambria Math"/>
                        <a:ea typeface="Cambria Math"/>
                        <a:cs typeface="Times New Roman" pitchFamily="18" charset="0"/>
                        <a:sym typeface="Symbol"/>
                      </a:rPr>
                      <m:t>𝐸</m:t>
                    </m:r>
                    <m:d>
                      <m:dPr>
                        <m:begChr m:val="["/>
                        <m:endChr m:val="]"/>
                        <m:ctrlPr>
                          <a:rPr lang="en-US" sz="2400" i="1">
                            <a:latin typeface="Cambria Math" panose="02040503050406030204" pitchFamily="18" charset="0"/>
                            <a:ea typeface="Cambria Math"/>
                            <a:cs typeface="Times New Roman" pitchFamily="18" charset="0"/>
                            <a:sym typeface="Symbol"/>
                          </a:rPr>
                        </m:ctrlPr>
                      </m:dPr>
                      <m:e>
                        <m:sSubSup>
                          <m:sSubSupPr>
                            <m:ctrlPr>
                              <a:rPr lang="en-US" sz="2400" i="1">
                                <a:latin typeface="Cambria Math" panose="02040503050406030204" pitchFamily="18" charset="0"/>
                                <a:ea typeface="Cambria Math"/>
                                <a:cs typeface="Times New Roman" pitchFamily="18" charset="0"/>
                                <a:sym typeface="Symbol"/>
                              </a:rPr>
                            </m:ctrlPr>
                          </m:sSubSupPr>
                          <m:e>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𝑛</m:t>
                                </m:r>
                              </m:e>
                              <m:sub>
                                <m:r>
                                  <a:rPr lang="en-US" sz="2400" i="1">
                                    <a:latin typeface="Cambria Math" panose="02040503050406030204" pitchFamily="18" charset="0"/>
                                    <a:ea typeface="Cambria Math"/>
                                    <a:cs typeface="Times New Roman" pitchFamily="18" charset="0"/>
                                    <a:sym typeface="Symbol"/>
                                  </a:rPr>
                                  <m:t>𝑖</m:t>
                                </m:r>
                              </m:sub>
                            </m:sSub>
                          </m:e>
                          <m:sub/>
                          <m:sup>
                            <m:r>
                              <a:rPr lang="en-US" sz="2400" i="1">
                                <a:latin typeface="Cambria Math"/>
                                <a:ea typeface="Cambria Math"/>
                                <a:cs typeface="Times New Roman" pitchFamily="18" charset="0"/>
                                <a:sym typeface="Symbol"/>
                              </a:rPr>
                              <m:t>2</m:t>
                            </m:r>
                          </m:sup>
                        </m:sSubSup>
                      </m:e>
                    </m:d>
                  </m:oMath>
                </a14:m>
                <a:r>
                  <a:rPr lang="en-US" altLang="zh-CN" dirty="0">
                    <a:latin typeface="Times New Roman" pitchFamily="18" charset="0"/>
                    <a:cs typeface="Times New Roman" pitchFamily="18" charset="0"/>
                  </a:rPr>
                  <a:t> = </a:t>
                </a:r>
                <a14:m>
                  <m:oMath xmlns:m="http://schemas.openxmlformats.org/officeDocument/2006/math">
                    <m:r>
                      <a:rPr lang="en-US" altLang="zh-CN" sz="2400" i="1">
                        <a:latin typeface="Cambria Math"/>
                        <a:cs typeface="Times New Roman" pitchFamily="18" charset="0"/>
                      </a:rPr>
                      <m:t>𝐸</m:t>
                    </m:r>
                    <m:r>
                      <a:rPr lang="en-US" altLang="zh-CN" sz="2400" i="1">
                        <a:latin typeface="Cambria Math"/>
                        <a:cs typeface="Times New Roman" pitchFamily="18" charset="0"/>
                      </a:rPr>
                      <m:t>[</m:t>
                    </m:r>
                    <m:sSup>
                      <m:sSupPr>
                        <m:ctrlPr>
                          <a:rPr lang="en-US" altLang="zh-CN" sz="2400" i="1">
                            <a:latin typeface="Cambria Math" panose="02040503050406030204" pitchFamily="18" charset="0"/>
                            <a:cs typeface="Times New Roman" pitchFamily="18" charset="0"/>
                          </a:rPr>
                        </m:ctrlPr>
                      </m:sSupPr>
                      <m:e>
                        <m:r>
                          <a:rPr lang="en-US" altLang="zh-CN" sz="2400" i="1">
                            <a:latin typeface="Cambria Math"/>
                            <a:cs typeface="Times New Roman" pitchFamily="18" charset="0"/>
                          </a:rPr>
                          <m:t>(</m:t>
                        </m:r>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𝑗</m:t>
                            </m:r>
                            <m:r>
                              <a:rPr lang="en-US" altLang="zh-CN" sz="2400" i="1">
                                <a:latin typeface="Cambria Math"/>
                              </a:rPr>
                              <m:t>=1</m:t>
                            </m:r>
                          </m:sub>
                          <m:sup>
                            <m:r>
                              <a:rPr lang="en-US" altLang="zh-CN" sz="2400" i="1">
                                <a:latin typeface="Cambria Math"/>
                              </a:rPr>
                              <m:t>𝑛</m:t>
                            </m:r>
                          </m:sup>
                          <m:e>
                            <m:sSub>
                              <m:sSubPr>
                                <m:ctrlPr>
                                  <a:rPr lang="en-US" altLang="zh-CN" sz="2400" i="1">
                                    <a:latin typeface="Cambria Math" panose="02040503050406030204" pitchFamily="18" charset="0"/>
                                  </a:rPr>
                                </m:ctrlPr>
                              </m:sSubPr>
                              <m:e>
                                <m:r>
                                  <a:rPr lang="en-US" altLang="zh-CN" sz="2400" i="1">
                                    <a:latin typeface="Cambria Math"/>
                                  </a:rPr>
                                  <m:t>𝑋</m:t>
                                </m:r>
                              </m:e>
                              <m:sub>
                                <m:r>
                                  <a:rPr lang="en-US" altLang="zh-CN" sz="2400" i="1">
                                    <a:latin typeface="Cambria Math"/>
                                  </a:rPr>
                                  <m:t>𝑖𝑗</m:t>
                                </m:r>
                              </m:sub>
                            </m:sSub>
                          </m:e>
                        </m:nary>
                        <m:r>
                          <a:rPr lang="en-US" altLang="zh-CN" sz="2400" i="1">
                            <a:latin typeface="Cambria Math"/>
                            <a:cs typeface="Times New Roman" pitchFamily="18" charset="0"/>
                          </a:rPr>
                          <m:t>)</m:t>
                        </m:r>
                      </m:e>
                      <m:sup>
                        <m:r>
                          <a:rPr lang="en-US" altLang="zh-CN" sz="2400" i="1">
                            <a:latin typeface="Cambria Math"/>
                            <a:cs typeface="Times New Roman" pitchFamily="18" charset="0"/>
                          </a:rPr>
                          <m:t>2</m:t>
                        </m:r>
                      </m:sup>
                    </m:sSup>
                    <m:r>
                      <a:rPr lang="en-US" altLang="zh-CN" sz="2400" i="1">
                        <a:latin typeface="Cambria Math"/>
                        <a:cs typeface="Times New Roman" pitchFamily="18" charset="0"/>
                      </a:rPr>
                      <m:t>]</m:t>
                    </m:r>
                  </m:oMath>
                </a14:m>
                <a:r>
                  <a:rPr lang="en-US" altLang="zh-CN" dirty="0">
                    <a:latin typeface="Times New Roman" pitchFamily="18" charset="0"/>
                    <a:cs typeface="Times New Roman" pitchFamily="18" charset="0"/>
                  </a:rPr>
                  <a:t> </a:t>
                </a:r>
              </a:p>
              <a:p>
                <a:pPr marL="465138">
                  <a:lnSpc>
                    <a:spcPct val="130000"/>
                  </a:lnSpc>
                </a:pPr>
                <a:r>
                  <a:rPr lang="en-US" altLang="zh-CN" dirty="0">
                    <a:latin typeface="Times New Roman" pitchFamily="18" charset="0"/>
                    <a:cs typeface="Times New Roman" pitchFamily="18" charset="0"/>
                  </a:rPr>
                  <a:t>                 = </a:t>
                </a:r>
                <a14:m>
                  <m:oMath xmlns:m="http://schemas.openxmlformats.org/officeDocument/2006/math">
                    <m:r>
                      <a:rPr lang="en-US" sz="2400" i="1">
                        <a:latin typeface="Cambria Math"/>
                        <a:ea typeface="Cambria Math"/>
                        <a:cs typeface="Times New Roman" pitchFamily="18" charset="0"/>
                        <a:sym typeface="Symbol"/>
                      </a:rPr>
                      <m:t>𝐸</m:t>
                    </m:r>
                    <m:d>
                      <m:dPr>
                        <m:begChr m:val="["/>
                        <m:endChr m:val="]"/>
                        <m:ctrlPr>
                          <a:rPr lang="en-US" sz="2400" i="1">
                            <a:latin typeface="Cambria Math" panose="02040503050406030204" pitchFamily="18" charset="0"/>
                            <a:ea typeface="Cambria Math"/>
                            <a:cs typeface="Times New Roman" pitchFamily="18" charset="0"/>
                            <a:sym typeface="Symbol"/>
                          </a:rPr>
                        </m:ctrlPr>
                      </m:dPr>
                      <m:e>
                        <m:sSup>
                          <m:sSupPr>
                            <m:ctrlPr>
                              <a:rPr lang="en-US" sz="2400" i="1">
                                <a:latin typeface="Cambria Math" panose="02040503050406030204" pitchFamily="18" charset="0"/>
                                <a:ea typeface="Cambria Math"/>
                                <a:cs typeface="Times New Roman" pitchFamily="18" charset="0"/>
                                <a:sym typeface="Symbol"/>
                              </a:rPr>
                            </m:ctrlPr>
                          </m:sSupPr>
                          <m:e>
                            <m:r>
                              <a:rPr lang="en-US" sz="2400" i="1">
                                <a:latin typeface="Cambria Math"/>
                                <a:ea typeface="Cambria Math"/>
                                <a:cs typeface="Times New Roman" pitchFamily="18" charset="0"/>
                                <a:sym typeface="Symbol"/>
                              </a:rPr>
                              <m:t>(</m:t>
                            </m:r>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𝑋</m:t>
                                </m:r>
                              </m:e>
                              <m:sub>
                                <m:r>
                                  <a:rPr lang="en-US" sz="2400" i="1">
                                    <a:latin typeface="Cambria Math" panose="02040503050406030204" pitchFamily="18" charset="0"/>
                                    <a:ea typeface="Cambria Math"/>
                                    <a:cs typeface="Times New Roman" pitchFamily="18" charset="0"/>
                                    <a:sym typeface="Symbol"/>
                                  </a:rPr>
                                  <m:t>𝑖</m:t>
                                </m:r>
                                <m:r>
                                  <a:rPr lang="en-US" sz="2400" i="1">
                                    <a:latin typeface="Cambria Math" panose="02040503050406030204" pitchFamily="18" charset="0"/>
                                    <a:ea typeface="Cambria Math"/>
                                    <a:cs typeface="Times New Roman" pitchFamily="18" charset="0"/>
                                    <a:sym typeface="Symbol"/>
                                  </a:rPr>
                                  <m:t>1</m:t>
                                </m:r>
                              </m:sub>
                            </m:sSub>
                            <m:r>
                              <a:rPr lang="en-US" sz="2400" i="1">
                                <a:latin typeface="Cambria Math"/>
                                <a:ea typeface="Cambria Math"/>
                                <a:cs typeface="Times New Roman" pitchFamily="18" charset="0"/>
                                <a:sym typeface="Symbol"/>
                              </a:rPr>
                              <m:t>+</m:t>
                            </m:r>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𝑋</m:t>
                                </m:r>
                              </m:e>
                              <m:sub>
                                <m:r>
                                  <a:rPr lang="en-US" sz="2400" i="1">
                                    <a:latin typeface="Cambria Math" panose="02040503050406030204" pitchFamily="18" charset="0"/>
                                    <a:ea typeface="Cambria Math"/>
                                    <a:cs typeface="Times New Roman" pitchFamily="18" charset="0"/>
                                    <a:sym typeface="Symbol"/>
                                  </a:rPr>
                                  <m:t>𝑖</m:t>
                                </m:r>
                                <m:r>
                                  <a:rPr lang="en-US" sz="2400" i="1">
                                    <a:latin typeface="Cambria Math" panose="02040503050406030204" pitchFamily="18" charset="0"/>
                                    <a:ea typeface="Cambria Math"/>
                                    <a:cs typeface="Times New Roman" pitchFamily="18" charset="0"/>
                                    <a:sym typeface="Symbol"/>
                                  </a:rPr>
                                  <m:t>2</m:t>
                                </m:r>
                              </m:sub>
                            </m:sSub>
                            <m:r>
                              <a:rPr lang="en-US" sz="2400" i="1">
                                <a:latin typeface="Cambria Math"/>
                                <a:ea typeface="Cambria Math"/>
                                <a:cs typeface="Times New Roman" pitchFamily="18" charset="0"/>
                                <a:sym typeface="Symbol"/>
                              </a:rPr>
                              <m:t>+ …+</m:t>
                            </m:r>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𝑋</m:t>
                                </m:r>
                              </m:e>
                              <m:sub>
                                <m:r>
                                  <a:rPr lang="en-US" sz="2400" i="1">
                                    <a:latin typeface="Cambria Math" panose="02040503050406030204" pitchFamily="18" charset="0"/>
                                    <a:ea typeface="Cambria Math"/>
                                    <a:cs typeface="Times New Roman" pitchFamily="18" charset="0"/>
                                    <a:sym typeface="Symbol"/>
                                  </a:rPr>
                                  <m:t>𝑖𝑛</m:t>
                                </m:r>
                              </m:sub>
                            </m:sSub>
                            <m:r>
                              <a:rPr lang="en-US" sz="2400" i="1">
                                <a:latin typeface="Cambria Math"/>
                                <a:ea typeface="Cambria Math"/>
                                <a:cs typeface="Times New Roman" pitchFamily="18" charset="0"/>
                                <a:sym typeface="Symbol"/>
                              </a:rPr>
                              <m:t>)</m:t>
                            </m:r>
                          </m:e>
                          <m:sup>
                            <m:r>
                              <a:rPr lang="en-US" sz="2400" i="1">
                                <a:latin typeface="Cambria Math"/>
                                <a:ea typeface="Cambria Math"/>
                                <a:cs typeface="Times New Roman" pitchFamily="18" charset="0"/>
                                <a:sym typeface="Symbol"/>
                              </a:rPr>
                              <m:t>2</m:t>
                            </m:r>
                          </m:sup>
                        </m:sSup>
                      </m:e>
                    </m:d>
                  </m:oMath>
                </a14:m>
                <a:endParaRPr lang="en-US" altLang="zh-CN" dirty="0">
                  <a:latin typeface="Times New Roman" pitchFamily="18" charset="0"/>
                  <a:cs typeface="Times New Roman" pitchFamily="18" charset="0"/>
                </a:endParaRPr>
              </a:p>
              <a:p>
                <a:pPr marL="465138">
                  <a:lnSpc>
                    <a:spcPct val="130000"/>
                  </a:lnSpc>
                </a:pPr>
                <a:r>
                  <a:rPr lang="en-US" altLang="zh-CN" dirty="0">
                    <a:latin typeface="Times New Roman" pitchFamily="18" charset="0"/>
                    <a:cs typeface="Times New Roman" pitchFamily="18" charset="0"/>
                  </a:rPr>
                  <a:t>                 = </a:t>
                </a:r>
                <a14:m>
                  <m:oMath xmlns:m="http://schemas.openxmlformats.org/officeDocument/2006/math">
                    <m:r>
                      <a:rPr lang="en-US" altLang="zh-CN" sz="2400" i="1">
                        <a:latin typeface="Cambria Math"/>
                        <a:cs typeface="Times New Roman" pitchFamily="18" charset="0"/>
                      </a:rPr>
                      <m:t>𝐸</m:t>
                    </m:r>
                    <m:r>
                      <a:rPr lang="en-US" altLang="zh-CN" sz="2400" i="1">
                        <a:latin typeface="Cambria Math"/>
                        <a:cs typeface="Times New Roman" pitchFamily="18" charset="0"/>
                      </a:rPr>
                      <m:t>[</m:t>
                    </m:r>
                    <m:nary>
                      <m:naryPr>
                        <m:chr m:val="∑"/>
                        <m:ctrlPr>
                          <a:rPr lang="en-US" altLang="zh-CN" sz="2400" i="1">
                            <a:latin typeface="Cambria Math" panose="02040503050406030204" pitchFamily="18" charset="0"/>
                            <a:cs typeface="Times New Roman" pitchFamily="18" charset="0"/>
                          </a:rPr>
                        </m:ctrlPr>
                      </m:naryPr>
                      <m:sub>
                        <m:r>
                          <a:rPr lang="en-US" altLang="zh-CN" sz="2400" i="1">
                            <a:latin typeface="Cambria Math" panose="02040503050406030204" pitchFamily="18" charset="0"/>
                            <a:cs typeface="Times New Roman" pitchFamily="18" charset="0"/>
                          </a:rPr>
                          <m:t>𝑗</m:t>
                        </m:r>
                        <m:r>
                          <a:rPr lang="en-US" altLang="zh-CN" sz="2400" i="1">
                            <a:latin typeface="Cambria Math"/>
                            <a:cs typeface="Times New Roman" pitchFamily="18" charset="0"/>
                          </a:rPr>
                          <m:t> =1</m:t>
                        </m:r>
                      </m:sub>
                      <m:sup>
                        <m:r>
                          <a:rPr lang="en-US" altLang="zh-CN" sz="2400" i="1">
                            <a:latin typeface="Cambria Math"/>
                            <a:cs typeface="Times New Roman" pitchFamily="18" charset="0"/>
                          </a:rPr>
                          <m:t>𝑛</m:t>
                        </m:r>
                      </m:sup>
                      <m:e>
                        <m:sSup>
                          <m:sSupPr>
                            <m:ctrlPr>
                              <a:rPr lang="en-US" altLang="zh-CN" sz="2400" i="1">
                                <a:latin typeface="Cambria Math" panose="02040503050406030204" pitchFamily="18" charset="0"/>
                                <a:cs typeface="Times New Roman" pitchFamily="18" charset="0"/>
                              </a:rPr>
                            </m:ctrlPr>
                          </m:sSupPr>
                          <m:e>
                            <m:sSub>
                              <m:sSubPr>
                                <m:ctrlPr>
                                  <a:rPr lang="en-US" altLang="zh-CN" sz="2400" i="1">
                                    <a:latin typeface="Cambria Math" panose="02040503050406030204" pitchFamily="18" charset="0"/>
                                    <a:cs typeface="Times New Roman" pitchFamily="18" charset="0"/>
                                  </a:rPr>
                                </m:ctrlPr>
                              </m:sSubPr>
                              <m:e>
                                <m:r>
                                  <a:rPr lang="en-US" altLang="zh-CN" sz="2400" i="1">
                                    <a:latin typeface="Cambria Math"/>
                                    <a:cs typeface="Times New Roman" pitchFamily="18" charset="0"/>
                                  </a:rPr>
                                  <m:t>𝑋</m:t>
                                </m:r>
                              </m:e>
                              <m:sub>
                                <m:r>
                                  <a:rPr lang="en-US" altLang="zh-CN" sz="2400" i="1">
                                    <a:latin typeface="Cambria Math"/>
                                    <a:cs typeface="Times New Roman" pitchFamily="18" charset="0"/>
                                  </a:rPr>
                                  <m:t>𝑖𝑗</m:t>
                                </m:r>
                              </m:sub>
                            </m:sSub>
                          </m:e>
                          <m:sup>
                            <m:r>
                              <a:rPr lang="en-US" altLang="zh-CN" sz="2400" i="1">
                                <a:latin typeface="Cambria Math"/>
                                <a:cs typeface="Times New Roman" pitchFamily="18" charset="0"/>
                              </a:rPr>
                              <m:t>2</m:t>
                            </m:r>
                          </m:sup>
                        </m:sSup>
                        <m:r>
                          <a:rPr lang="en-US" altLang="zh-CN" sz="2400" i="1">
                            <a:latin typeface="Cambria Math"/>
                            <a:cs typeface="Times New Roman" pitchFamily="18" charset="0"/>
                          </a:rPr>
                          <m:t>+ </m:t>
                        </m:r>
                        <m:nary>
                          <m:naryPr>
                            <m:chr m:val="∑"/>
                            <m:ctrlPr>
                              <a:rPr lang="en-US" altLang="zh-CN" sz="2400" i="1">
                                <a:latin typeface="Cambria Math" panose="02040503050406030204" pitchFamily="18" charset="0"/>
                                <a:cs typeface="Times New Roman" pitchFamily="18" charset="0"/>
                              </a:rPr>
                            </m:ctrlPr>
                          </m:naryPr>
                          <m:sub>
                            <m:r>
                              <m:rPr>
                                <m:brk m:alnAt="15"/>
                              </m:rPr>
                              <a:rPr lang="en-US" altLang="zh-CN" sz="2400" i="1">
                                <a:latin typeface="Cambria Math"/>
                                <a:cs typeface="Times New Roman" pitchFamily="18" charset="0"/>
                              </a:rPr>
                              <m:t>1</m:t>
                            </m:r>
                            <m:r>
                              <a:rPr lang="en-US" altLang="zh-CN" sz="2400" i="1">
                                <a:latin typeface="Cambria Math"/>
                                <a:ea typeface="Cambria Math"/>
                                <a:cs typeface="Times New Roman" pitchFamily="18" charset="0"/>
                              </a:rPr>
                              <m:t>≤</m:t>
                            </m:r>
                            <m:r>
                              <a:rPr lang="en-US" altLang="zh-CN" sz="2400" i="1">
                                <a:latin typeface="Cambria Math" panose="02040503050406030204" pitchFamily="18" charset="0"/>
                                <a:ea typeface="Cambria Math"/>
                                <a:cs typeface="Times New Roman" pitchFamily="18" charset="0"/>
                              </a:rPr>
                              <m:t>𝑗</m:t>
                            </m:r>
                            <m:r>
                              <a:rPr lang="en-US" altLang="zh-CN" sz="2400" i="1">
                                <a:latin typeface="Cambria Math"/>
                                <a:ea typeface="Cambria Math"/>
                                <a:cs typeface="Times New Roman" pitchFamily="18" charset="0"/>
                              </a:rPr>
                              <m:t>≤</m:t>
                            </m:r>
                            <m:r>
                              <a:rPr lang="en-US" altLang="zh-CN" sz="2400" i="1">
                                <a:latin typeface="Cambria Math"/>
                                <a:ea typeface="Cambria Math"/>
                                <a:cs typeface="Times New Roman" pitchFamily="18" charset="0"/>
                              </a:rPr>
                              <m:t>𝑛</m:t>
                            </m:r>
                          </m:sub>
                          <m:sup/>
                          <m:e>
                            <m:nary>
                              <m:naryPr>
                                <m:chr m:val="∑"/>
                                <m:supHide m:val="on"/>
                                <m:ctrlPr>
                                  <a:rPr lang="en-US" altLang="zh-CN" sz="2400" i="1">
                                    <a:latin typeface="Cambria Math" panose="02040503050406030204" pitchFamily="18" charset="0"/>
                                    <a:cs typeface="Times New Roman" pitchFamily="18" charset="0"/>
                                  </a:rPr>
                                </m:ctrlPr>
                              </m:naryPr>
                              <m:sub>
                                <m:eqArr>
                                  <m:eqArrPr>
                                    <m:ctrlPr>
                                      <a:rPr lang="en-US" altLang="zh-CN" sz="2400" i="1">
                                        <a:latin typeface="Cambria Math" panose="02040503050406030204" pitchFamily="18" charset="0"/>
                                        <a:cs typeface="Times New Roman" pitchFamily="18" charset="0"/>
                                      </a:rPr>
                                    </m:ctrlPr>
                                  </m:eqArrPr>
                                  <m:e>
                                    <m:r>
                                      <a:rPr lang="en-US" altLang="zh-CN" sz="2400" i="1">
                                        <a:latin typeface="Cambria Math"/>
                                        <a:cs typeface="Times New Roman" pitchFamily="18" charset="0"/>
                                      </a:rPr>
                                      <m:t>1</m:t>
                                    </m:r>
                                    <m:r>
                                      <a:rPr lang="en-US" altLang="zh-CN" sz="2400" i="1">
                                        <a:latin typeface="Cambria Math"/>
                                        <a:ea typeface="Cambria Math"/>
                                        <a:cs typeface="Times New Roman" pitchFamily="18" charset="0"/>
                                      </a:rPr>
                                      <m:t>≤</m:t>
                                    </m:r>
                                    <m:r>
                                      <a:rPr lang="en-US" altLang="zh-CN" sz="2400" i="1">
                                        <a:latin typeface="Cambria Math"/>
                                        <a:ea typeface="Cambria Math"/>
                                        <a:cs typeface="Times New Roman" pitchFamily="18" charset="0"/>
                                      </a:rPr>
                                      <m:t>𝑘</m:t>
                                    </m:r>
                                    <m:r>
                                      <a:rPr lang="en-US" altLang="zh-CN" sz="2400" i="1">
                                        <a:latin typeface="Cambria Math"/>
                                        <a:ea typeface="Cambria Math"/>
                                        <a:cs typeface="Times New Roman" pitchFamily="18" charset="0"/>
                                      </a:rPr>
                                      <m:t>≤</m:t>
                                    </m:r>
                                    <m:r>
                                      <a:rPr lang="en-US" altLang="zh-CN" sz="2400" i="1">
                                        <a:latin typeface="Cambria Math"/>
                                        <a:ea typeface="Cambria Math"/>
                                        <a:cs typeface="Times New Roman" pitchFamily="18" charset="0"/>
                                      </a:rPr>
                                      <m:t>𝑛</m:t>
                                    </m:r>
                                  </m:e>
                                  <m:e>
                                    <m:r>
                                      <a:rPr lang="en-US" altLang="zh-CN" sz="2400" i="1">
                                        <a:latin typeface="Cambria Math"/>
                                        <a:ea typeface="Cambria Math"/>
                                        <a:cs typeface="Times New Roman" pitchFamily="18" charset="0"/>
                                      </a:rPr>
                                      <m:t>𝑘</m:t>
                                    </m:r>
                                    <m:r>
                                      <a:rPr lang="en-US" altLang="zh-CN" sz="2400" i="1">
                                        <a:latin typeface="Cambria Math"/>
                                        <a:ea typeface="Cambria Math"/>
                                        <a:cs typeface="Times New Roman" pitchFamily="18" charset="0"/>
                                      </a:rPr>
                                      <m:t>≠</m:t>
                                    </m:r>
                                    <m:r>
                                      <a:rPr lang="en-US" altLang="zh-CN" sz="2400" i="1">
                                        <a:latin typeface="Cambria Math" panose="02040503050406030204" pitchFamily="18" charset="0"/>
                                        <a:ea typeface="Cambria Math"/>
                                        <a:cs typeface="Times New Roman" pitchFamily="18" charset="0"/>
                                      </a:rPr>
                                      <m:t>𝑗</m:t>
                                    </m:r>
                                  </m:e>
                                </m:eqArr>
                              </m:sub>
                              <m:sup/>
                              <m:e>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𝑋</m:t>
                                    </m:r>
                                  </m:e>
                                  <m:sub>
                                    <m:r>
                                      <a:rPr lang="en-US" sz="2400" i="1">
                                        <a:latin typeface="Cambria Math"/>
                                        <a:ea typeface="Cambria Math"/>
                                        <a:cs typeface="Times New Roman" pitchFamily="18" charset="0"/>
                                        <a:sym typeface="Symbol"/>
                                      </a:rPr>
                                      <m:t>𝑖𝑗</m:t>
                                    </m:r>
                                  </m:sub>
                                </m:sSub>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𝑋</m:t>
                                    </m:r>
                                  </m:e>
                                  <m:sub>
                                    <m:r>
                                      <a:rPr lang="en-US" sz="2400" i="1">
                                        <a:latin typeface="Cambria Math" panose="02040503050406030204" pitchFamily="18" charset="0"/>
                                        <a:ea typeface="Cambria Math"/>
                                        <a:cs typeface="Times New Roman" pitchFamily="18" charset="0"/>
                                        <a:sym typeface="Symbol"/>
                                      </a:rPr>
                                      <m:t>𝑖𝑘</m:t>
                                    </m:r>
                                  </m:sub>
                                </m:sSub>
                              </m:e>
                            </m:nary>
                          </m:e>
                        </m:nary>
                      </m:e>
                    </m:nary>
                  </m:oMath>
                </a14:m>
                <a:r>
                  <a:rPr lang="en-US" dirty="0"/>
                  <a:t>] ，</a:t>
                </a:r>
              </a:p>
              <a:p>
                <a:pPr marL="465138">
                  <a:lnSpc>
                    <a:spcPct val="150000"/>
                  </a:lnSpc>
                </a:pPr>
                <a:r>
                  <a:rPr lang="en-US" sz="2000" dirty="0" err="1">
                    <a:latin typeface="SimSun" panose="02010600030101010101" pitchFamily="2" charset="-122"/>
                    <a:ea typeface="SimSun" panose="02010600030101010101" pitchFamily="2" charset="-122"/>
                  </a:rPr>
                  <a:t>因此有</a:t>
                </a:r>
                <a:endParaRPr lang="en-US" sz="2000" dirty="0">
                  <a:latin typeface="SimSun" panose="02010600030101010101" pitchFamily="2" charset="-122"/>
                  <a:ea typeface="SimSun" panose="02010600030101010101" pitchFamily="2" charset="-122"/>
                </a:endParaRPr>
              </a:p>
              <a:p>
                <a:pPr marL="465138" indent="-465138">
                  <a:lnSpc>
                    <a:spcPct val="150000"/>
                  </a:lnSpc>
                </a:pPr>
                <a:r>
                  <a:rPr lang="en-US" sz="2000" b="1" dirty="0">
                    <a:latin typeface="SimSun" pitchFamily="2" charset="-122"/>
                    <a:ea typeface="SimSun" pitchFamily="2" charset="-122"/>
                  </a:rPr>
                  <a:t>     (</a:t>
                </a:r>
                <a:r>
                  <a:rPr lang="en-US" sz="2000" b="1" dirty="0" err="1">
                    <a:latin typeface="SimSun" pitchFamily="2" charset="-122"/>
                    <a:ea typeface="SimSun" pitchFamily="2" charset="-122"/>
                  </a:rPr>
                  <a:t>接下页</a:t>
                </a:r>
                <a:r>
                  <a:rPr lang="en-US" sz="2000" b="1" dirty="0">
                    <a:latin typeface="SimSun" pitchFamily="2" charset="-122"/>
                    <a:ea typeface="SimSun" pitchFamily="2" charset="-122"/>
                  </a:rPr>
                  <a:t>)</a:t>
                </a:r>
                <a:endParaRPr lang="en-US" b="1" dirty="0">
                  <a:latin typeface="SimSun" pitchFamily="2" charset="-122"/>
                  <a:ea typeface="SimSun" pitchFamily="2" charset="-122"/>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09600" y="271632"/>
                <a:ext cx="8305800" cy="6214715"/>
              </a:xfrm>
              <a:prstGeom prst="rect">
                <a:avLst/>
              </a:prstGeom>
              <a:blipFill>
                <a:blip r:embed="rId3"/>
                <a:stretch>
                  <a:fillRect l="-734" t="-393" b="-8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0281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543800" y="6517684"/>
            <a:ext cx="2895600" cy="365125"/>
          </a:xfrm>
        </p:spPr>
        <p:txBody>
          <a:bodyPr/>
          <a:lstStyle/>
          <a:p>
            <a:r>
              <a:rPr lang="en-US" dirty="0"/>
              <a:t>4-28</a:t>
            </a:r>
          </a:p>
        </p:txBody>
      </p:sp>
      <mc:AlternateContent xmlns:mc="http://schemas.openxmlformats.org/markup-compatibility/2006" xmlns:a14="http://schemas.microsoft.com/office/drawing/2010/main">
        <mc:Choice Requires="a14">
          <p:sp>
            <p:nvSpPr>
              <p:cNvPr id="3" name="TextBox 2"/>
              <p:cNvSpPr txBox="1"/>
              <p:nvPr/>
            </p:nvSpPr>
            <p:spPr>
              <a:xfrm>
                <a:off x="0" y="302888"/>
                <a:ext cx="9144000" cy="6252224"/>
              </a:xfrm>
              <a:prstGeom prst="rect">
                <a:avLst/>
              </a:prstGeom>
              <a:noFill/>
            </p:spPr>
            <p:txBody>
              <a:bodyPr wrap="square" rtlCol="0">
                <a:spAutoFit/>
              </a:bodyPr>
              <a:lstStyle/>
              <a:p>
                <a:pPr marL="463550">
                  <a:lnSpc>
                    <a:spcPct val="130000"/>
                  </a:lnSpc>
                </a:pPr>
                <a14:m>
                  <m:oMath xmlns:m="http://schemas.openxmlformats.org/officeDocument/2006/math">
                    <m:r>
                      <a:rPr lang="en-US" sz="2400" i="1" smtClean="0">
                        <a:latin typeface="Cambria Math"/>
                        <a:ea typeface="Cambria Math"/>
                        <a:cs typeface="Times New Roman" pitchFamily="18" charset="0"/>
                        <a:sym typeface="Symbol"/>
                      </a:rPr>
                      <m:t>𝐸</m:t>
                    </m:r>
                    <m:d>
                      <m:dPr>
                        <m:begChr m:val="["/>
                        <m:endChr m:val="]"/>
                        <m:ctrlPr>
                          <a:rPr lang="en-US" sz="2400" i="1">
                            <a:latin typeface="Cambria Math" panose="02040503050406030204" pitchFamily="18" charset="0"/>
                            <a:ea typeface="Cambria Math"/>
                            <a:cs typeface="Times New Roman" pitchFamily="18" charset="0"/>
                            <a:sym typeface="Symbol"/>
                          </a:rPr>
                        </m:ctrlPr>
                      </m:dPr>
                      <m:e>
                        <m:sSubSup>
                          <m:sSubSupPr>
                            <m:ctrlPr>
                              <a:rPr lang="en-US" sz="2400" i="1">
                                <a:latin typeface="Cambria Math" panose="02040503050406030204" pitchFamily="18" charset="0"/>
                                <a:ea typeface="Cambria Math"/>
                                <a:cs typeface="Times New Roman" pitchFamily="18" charset="0"/>
                                <a:sym typeface="Symbol"/>
                              </a:rPr>
                            </m:ctrlPr>
                          </m:sSubSupPr>
                          <m:e>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𝑛</m:t>
                                </m:r>
                              </m:e>
                              <m:sub>
                                <m:r>
                                  <a:rPr lang="en-US" sz="2400" b="0" i="1" smtClean="0">
                                    <a:latin typeface="Cambria Math" panose="02040503050406030204" pitchFamily="18" charset="0"/>
                                    <a:ea typeface="Cambria Math"/>
                                    <a:cs typeface="Times New Roman" pitchFamily="18" charset="0"/>
                                    <a:sym typeface="Symbol"/>
                                  </a:rPr>
                                  <m:t>𝑖</m:t>
                                </m:r>
                              </m:sub>
                            </m:sSub>
                          </m:e>
                          <m:sub/>
                          <m:sup>
                            <m:r>
                              <a:rPr lang="en-US" sz="2400" i="1">
                                <a:latin typeface="Cambria Math"/>
                                <a:ea typeface="Cambria Math"/>
                                <a:cs typeface="Times New Roman" pitchFamily="18" charset="0"/>
                                <a:sym typeface="Symbol"/>
                              </a:rPr>
                              <m:t>2</m:t>
                            </m:r>
                          </m:sup>
                        </m:sSubSup>
                      </m:e>
                    </m:d>
                  </m:oMath>
                </a14:m>
                <a:r>
                  <a:rPr lang="en-US" altLang="zh-CN" dirty="0">
                    <a:latin typeface="Times New Roman" pitchFamily="18" charset="0"/>
                    <a:cs typeface="Times New Roman" pitchFamily="18" charset="0"/>
                  </a:rPr>
                  <a:t> </a:t>
                </a:r>
                <a14:m>
                  <m:oMath xmlns:m="http://schemas.openxmlformats.org/officeDocument/2006/math">
                    <m:r>
                      <a:rPr lang="en-US" altLang="zh-CN" sz="2400" b="0" i="1" smtClean="0">
                        <a:latin typeface="Cambria Math"/>
                        <a:cs typeface="Times New Roman" pitchFamily="18" charset="0"/>
                      </a:rPr>
                      <m:t>= </m:t>
                    </m:r>
                    <m:nary>
                      <m:naryPr>
                        <m:chr m:val="∑"/>
                        <m:ctrlPr>
                          <a:rPr lang="en-US" altLang="zh-CN" sz="2400" i="1">
                            <a:latin typeface="Cambria Math" panose="02040503050406030204" pitchFamily="18" charset="0"/>
                            <a:cs typeface="Times New Roman" pitchFamily="18" charset="0"/>
                          </a:rPr>
                        </m:ctrlPr>
                      </m:naryPr>
                      <m:sub>
                        <m:r>
                          <a:rPr lang="en-US" altLang="zh-CN" sz="2400" b="0" i="1" smtClean="0">
                            <a:latin typeface="Cambria Math" panose="02040503050406030204" pitchFamily="18" charset="0"/>
                            <a:cs typeface="Times New Roman" pitchFamily="18" charset="0"/>
                          </a:rPr>
                          <m:t>𝑗</m:t>
                        </m:r>
                        <m:r>
                          <a:rPr lang="en-US" altLang="zh-CN" sz="2400" i="1">
                            <a:latin typeface="Cambria Math"/>
                            <a:cs typeface="Times New Roman" pitchFamily="18" charset="0"/>
                          </a:rPr>
                          <m:t>=1</m:t>
                        </m:r>
                      </m:sub>
                      <m:sup>
                        <m:r>
                          <a:rPr lang="en-US" altLang="zh-CN" sz="2400" i="1">
                            <a:latin typeface="Cambria Math"/>
                            <a:cs typeface="Times New Roman" pitchFamily="18" charset="0"/>
                          </a:rPr>
                          <m:t>𝑛</m:t>
                        </m:r>
                      </m:sup>
                      <m:e>
                        <m:r>
                          <a:rPr lang="en-US" altLang="zh-CN" sz="2400" b="0" i="1" smtClean="0">
                            <a:latin typeface="Cambria Math"/>
                            <a:cs typeface="Times New Roman" pitchFamily="18" charset="0"/>
                          </a:rPr>
                          <m:t>𝐸</m:t>
                        </m:r>
                        <m:d>
                          <m:dPr>
                            <m:begChr m:val="["/>
                            <m:endChr m:val="]"/>
                            <m:ctrlPr>
                              <a:rPr lang="en-US" altLang="zh-CN" sz="2400" b="0" i="1" smtClean="0">
                                <a:latin typeface="Cambria Math" panose="02040503050406030204" pitchFamily="18" charset="0"/>
                                <a:cs typeface="Times New Roman" pitchFamily="18" charset="0"/>
                              </a:rPr>
                            </m:ctrlPr>
                          </m:dPr>
                          <m:e>
                            <m:sSup>
                              <m:sSupPr>
                                <m:ctrlPr>
                                  <a:rPr lang="en-US" altLang="zh-CN" sz="2400" i="1">
                                    <a:latin typeface="Cambria Math" panose="02040503050406030204" pitchFamily="18" charset="0"/>
                                    <a:cs typeface="Times New Roman" pitchFamily="18" charset="0"/>
                                  </a:rPr>
                                </m:ctrlPr>
                              </m:sSupPr>
                              <m:e>
                                <m:sSub>
                                  <m:sSubPr>
                                    <m:ctrlPr>
                                      <a:rPr lang="en-US" altLang="zh-CN" sz="2400" i="1">
                                        <a:latin typeface="Cambria Math" panose="02040503050406030204" pitchFamily="18" charset="0"/>
                                        <a:cs typeface="Times New Roman" pitchFamily="18" charset="0"/>
                                      </a:rPr>
                                    </m:ctrlPr>
                                  </m:sSubPr>
                                  <m:e>
                                    <m:r>
                                      <a:rPr lang="en-US" altLang="zh-CN" sz="2400" i="1">
                                        <a:latin typeface="Cambria Math"/>
                                        <a:cs typeface="Times New Roman" pitchFamily="18" charset="0"/>
                                      </a:rPr>
                                      <m:t>𝑋</m:t>
                                    </m:r>
                                  </m:e>
                                  <m:sub>
                                    <m:r>
                                      <a:rPr lang="en-US" altLang="zh-CN" sz="2400" i="1">
                                        <a:latin typeface="Cambria Math"/>
                                        <a:cs typeface="Times New Roman" pitchFamily="18" charset="0"/>
                                      </a:rPr>
                                      <m:t>𝑖𝑗</m:t>
                                    </m:r>
                                  </m:sub>
                                </m:sSub>
                              </m:e>
                              <m:sup>
                                <m:r>
                                  <a:rPr lang="en-US" altLang="zh-CN" sz="2400" i="1">
                                    <a:latin typeface="Cambria Math"/>
                                    <a:cs typeface="Times New Roman" pitchFamily="18" charset="0"/>
                                  </a:rPr>
                                  <m:t>2</m:t>
                                </m:r>
                              </m:sup>
                            </m:sSup>
                          </m:e>
                        </m:d>
                        <m:r>
                          <a:rPr lang="en-US" altLang="zh-CN" sz="2400" i="1">
                            <a:latin typeface="Cambria Math"/>
                            <a:cs typeface="Times New Roman" pitchFamily="18" charset="0"/>
                          </a:rPr>
                          <m:t>+ </m:t>
                        </m:r>
                        <m:nary>
                          <m:naryPr>
                            <m:chr m:val="∑"/>
                            <m:ctrlPr>
                              <a:rPr lang="en-US" altLang="zh-CN" sz="2400" i="1">
                                <a:latin typeface="Cambria Math" panose="02040503050406030204" pitchFamily="18" charset="0"/>
                                <a:cs typeface="Times New Roman" pitchFamily="18" charset="0"/>
                              </a:rPr>
                            </m:ctrlPr>
                          </m:naryPr>
                          <m:sub>
                            <m:r>
                              <m:rPr>
                                <m:brk m:alnAt="15"/>
                              </m:rPr>
                              <a:rPr lang="en-US" altLang="zh-CN" sz="2400" i="1">
                                <a:latin typeface="Cambria Math"/>
                                <a:cs typeface="Times New Roman" pitchFamily="18" charset="0"/>
                              </a:rPr>
                              <m:t>1</m:t>
                            </m:r>
                            <m:r>
                              <a:rPr lang="en-US" altLang="zh-CN" sz="2400" i="1">
                                <a:latin typeface="Cambria Math"/>
                                <a:ea typeface="Cambria Math"/>
                                <a:cs typeface="Times New Roman" pitchFamily="18" charset="0"/>
                              </a:rPr>
                              <m:t>≤</m:t>
                            </m:r>
                            <m:r>
                              <a:rPr lang="en-US" altLang="zh-CN" sz="2400" b="0" i="1" smtClean="0">
                                <a:latin typeface="Cambria Math" panose="02040503050406030204" pitchFamily="18" charset="0"/>
                                <a:ea typeface="Cambria Math"/>
                                <a:cs typeface="Times New Roman" pitchFamily="18" charset="0"/>
                              </a:rPr>
                              <m:t>𝑗</m:t>
                            </m:r>
                            <m:r>
                              <a:rPr lang="en-US" altLang="zh-CN" sz="2400" i="1" smtClean="0">
                                <a:latin typeface="Cambria Math"/>
                                <a:ea typeface="Cambria Math"/>
                                <a:cs typeface="Times New Roman" pitchFamily="18" charset="0"/>
                              </a:rPr>
                              <m:t>≤</m:t>
                            </m:r>
                            <m:r>
                              <a:rPr lang="en-US" altLang="zh-CN" sz="2400" i="1">
                                <a:latin typeface="Cambria Math"/>
                                <a:ea typeface="Cambria Math"/>
                                <a:cs typeface="Times New Roman" pitchFamily="18" charset="0"/>
                              </a:rPr>
                              <m:t>𝑛</m:t>
                            </m:r>
                          </m:sub>
                          <m:sup/>
                          <m:e>
                            <m:nary>
                              <m:naryPr>
                                <m:chr m:val="∑"/>
                                <m:supHide m:val="on"/>
                                <m:ctrlPr>
                                  <a:rPr lang="en-US" altLang="zh-CN" sz="2400" i="1" smtClean="0">
                                    <a:latin typeface="Cambria Math" panose="02040503050406030204" pitchFamily="18" charset="0"/>
                                    <a:cs typeface="Times New Roman" pitchFamily="18" charset="0"/>
                                  </a:rPr>
                                </m:ctrlPr>
                              </m:naryPr>
                              <m:sub>
                                <m:eqArr>
                                  <m:eqArrPr>
                                    <m:ctrlPr>
                                      <a:rPr lang="en-US" altLang="zh-CN" sz="2400" i="1">
                                        <a:latin typeface="Cambria Math" panose="02040503050406030204" pitchFamily="18" charset="0"/>
                                        <a:cs typeface="Times New Roman" pitchFamily="18" charset="0"/>
                                      </a:rPr>
                                    </m:ctrlPr>
                                  </m:eqArrPr>
                                  <m:e>
                                    <m:r>
                                      <a:rPr lang="en-US" altLang="zh-CN" sz="2400" i="1">
                                        <a:latin typeface="Cambria Math"/>
                                        <a:cs typeface="Times New Roman" pitchFamily="18" charset="0"/>
                                      </a:rPr>
                                      <m:t>1</m:t>
                                    </m:r>
                                    <m:r>
                                      <a:rPr lang="en-US" altLang="zh-CN" sz="2400" i="1">
                                        <a:latin typeface="Cambria Math"/>
                                        <a:ea typeface="Cambria Math"/>
                                        <a:cs typeface="Times New Roman" pitchFamily="18" charset="0"/>
                                      </a:rPr>
                                      <m:t>≤</m:t>
                                    </m:r>
                                    <m:r>
                                      <a:rPr lang="en-US" altLang="zh-CN" sz="2400" i="1">
                                        <a:latin typeface="Cambria Math"/>
                                        <a:ea typeface="Cambria Math"/>
                                        <a:cs typeface="Times New Roman" pitchFamily="18" charset="0"/>
                                      </a:rPr>
                                      <m:t>𝑘</m:t>
                                    </m:r>
                                    <m:r>
                                      <a:rPr lang="en-US" altLang="zh-CN" sz="2400" i="1">
                                        <a:latin typeface="Cambria Math"/>
                                        <a:ea typeface="Cambria Math"/>
                                        <a:cs typeface="Times New Roman" pitchFamily="18" charset="0"/>
                                      </a:rPr>
                                      <m:t>≤</m:t>
                                    </m:r>
                                    <m:r>
                                      <a:rPr lang="en-US" altLang="zh-CN" sz="2400" i="1">
                                        <a:latin typeface="Cambria Math"/>
                                        <a:ea typeface="Cambria Math"/>
                                        <a:cs typeface="Times New Roman" pitchFamily="18" charset="0"/>
                                      </a:rPr>
                                      <m:t>𝑛</m:t>
                                    </m:r>
                                  </m:e>
                                  <m:e>
                                    <m:r>
                                      <a:rPr lang="en-US" altLang="zh-CN" sz="2400" i="1">
                                        <a:latin typeface="Cambria Math"/>
                                        <a:ea typeface="Cambria Math"/>
                                        <a:cs typeface="Times New Roman" pitchFamily="18" charset="0"/>
                                      </a:rPr>
                                      <m:t>𝑘</m:t>
                                    </m:r>
                                    <m:r>
                                      <a:rPr lang="en-US" altLang="zh-CN" sz="2400" i="1">
                                        <a:latin typeface="Cambria Math"/>
                                        <a:ea typeface="Cambria Math"/>
                                        <a:cs typeface="Times New Roman" pitchFamily="18" charset="0"/>
                                      </a:rPr>
                                      <m:t>≠</m:t>
                                    </m:r>
                                    <m:r>
                                      <a:rPr lang="en-US" altLang="zh-CN" sz="2400" b="0" i="1" smtClean="0">
                                        <a:latin typeface="Cambria Math" panose="02040503050406030204" pitchFamily="18" charset="0"/>
                                        <a:ea typeface="Cambria Math"/>
                                        <a:cs typeface="Times New Roman" pitchFamily="18" charset="0"/>
                                      </a:rPr>
                                      <m:t>𝑗</m:t>
                                    </m:r>
                                  </m:e>
                                </m:eqArr>
                              </m:sub>
                              <m:sup/>
                              <m:e>
                                <m:sSub>
                                  <m:sSubPr>
                                    <m:ctrlPr>
                                      <a:rPr lang="en-US" sz="2400" i="1">
                                        <a:latin typeface="Cambria Math" panose="02040503050406030204" pitchFamily="18" charset="0"/>
                                        <a:ea typeface="Cambria Math"/>
                                        <a:cs typeface="Times New Roman" pitchFamily="18" charset="0"/>
                                        <a:sym typeface="Symbol"/>
                                      </a:rPr>
                                    </m:ctrlPr>
                                  </m:sSubPr>
                                  <m:e>
                                    <m:r>
                                      <a:rPr lang="en-US" sz="2400" b="0" i="1" smtClean="0">
                                        <a:latin typeface="Cambria Math"/>
                                        <a:ea typeface="Cambria Math"/>
                                        <a:cs typeface="Times New Roman" pitchFamily="18" charset="0"/>
                                        <a:sym typeface="Symbol"/>
                                      </a:rPr>
                                      <m:t>𝐸</m:t>
                                    </m:r>
                                    <m:r>
                                      <a:rPr lang="en-US" sz="2400" b="0" i="1" smtClean="0">
                                        <a:latin typeface="Cambria Math"/>
                                        <a:ea typeface="Cambria Math"/>
                                        <a:cs typeface="Times New Roman" pitchFamily="18" charset="0"/>
                                        <a:sym typeface="Symbol"/>
                                      </a:rPr>
                                      <m:t>[</m:t>
                                    </m:r>
                                    <m:r>
                                      <a:rPr lang="en-US" sz="2400" i="1">
                                        <a:latin typeface="Cambria Math"/>
                                        <a:ea typeface="Cambria Math"/>
                                        <a:cs typeface="Times New Roman" pitchFamily="18" charset="0"/>
                                        <a:sym typeface="Symbol"/>
                                      </a:rPr>
                                      <m:t>𝑋</m:t>
                                    </m:r>
                                  </m:e>
                                  <m:sub>
                                    <m:r>
                                      <a:rPr lang="en-US" sz="2400" i="1">
                                        <a:latin typeface="Cambria Math"/>
                                        <a:ea typeface="Cambria Math"/>
                                        <a:cs typeface="Times New Roman" pitchFamily="18" charset="0"/>
                                        <a:sym typeface="Symbol"/>
                                      </a:rPr>
                                      <m:t>𝑖𝑗</m:t>
                                    </m:r>
                                  </m:sub>
                                </m:sSub>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𝑋</m:t>
                                    </m:r>
                                  </m:e>
                                  <m:sub>
                                    <m:r>
                                      <a:rPr lang="en-US" sz="2400" b="0" i="1" smtClean="0">
                                        <a:latin typeface="Cambria Math" panose="02040503050406030204" pitchFamily="18" charset="0"/>
                                        <a:ea typeface="Cambria Math"/>
                                        <a:cs typeface="Times New Roman" pitchFamily="18" charset="0"/>
                                        <a:sym typeface="Symbol"/>
                                      </a:rPr>
                                      <m:t>𝑖𝑘</m:t>
                                    </m:r>
                                  </m:sub>
                                </m:sSub>
                                <m:r>
                                  <a:rPr lang="en-US" sz="2400" b="0" i="1" smtClean="0">
                                    <a:latin typeface="Cambria Math"/>
                                    <a:ea typeface="Cambria Math"/>
                                    <a:cs typeface="Times New Roman" pitchFamily="18" charset="0"/>
                                    <a:sym typeface="Symbol"/>
                                  </a:rPr>
                                  <m:t>]</m:t>
                                </m:r>
                              </m:e>
                            </m:nary>
                          </m:e>
                        </m:nary>
                      </m:e>
                    </m:nary>
                  </m:oMath>
                </a14:m>
                <a:r>
                  <a:rPr lang="en-US" dirty="0"/>
                  <a:t>     	         </a:t>
                </a:r>
                <a:r>
                  <a:rPr lang="en-US" dirty="0">
                    <a:latin typeface="Times New Roman" pitchFamily="18" charset="0"/>
                    <a:cs typeface="Times New Roman" pitchFamily="18" charset="0"/>
                  </a:rPr>
                  <a:t>(4.4)</a:t>
                </a:r>
              </a:p>
              <a:p>
                <a:pPr>
                  <a:lnSpc>
                    <a:spcPct val="130000"/>
                  </a:lnSpc>
                </a:pPr>
                <a:r>
                  <a:rPr lang="en-US" sz="2000" dirty="0" err="1">
                    <a:latin typeface="Times New Roman" pitchFamily="18" charset="0"/>
                    <a:ea typeface="SimSun" pitchFamily="2" charset="-122"/>
                    <a:cs typeface="Times New Roman" pitchFamily="18" charset="0"/>
                  </a:rPr>
                  <a:t>假定</a:t>
                </a:r>
                <a:r>
                  <a:rPr lang="en-US" sz="2000"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X</a:t>
                </a:r>
                <a:r>
                  <a:rPr lang="en-US" sz="2800" i="1" baseline="-25000" dirty="0" err="1">
                    <a:latin typeface="Times New Roman" pitchFamily="18" charset="0"/>
                    <a:ea typeface="SimSun" pitchFamily="2" charset="-122"/>
                    <a:cs typeface="Times New Roman" pitchFamily="18" charset="0"/>
                  </a:rPr>
                  <a:t>ij</a:t>
                </a:r>
                <a:r>
                  <a:rPr lang="en-US" sz="2000" dirty="0">
                    <a:latin typeface="Times New Roman" pitchFamily="18" charset="0"/>
                    <a:ea typeface="SimSun" pitchFamily="2" charset="-122"/>
                    <a:cs typeface="Times New Roman" pitchFamily="18" charset="0"/>
                  </a:rPr>
                  <a:t> 和</a:t>
                </a:r>
                <a:r>
                  <a:rPr lang="en-US" sz="2000" i="1" dirty="0">
                    <a:latin typeface="Times New Roman" pitchFamily="18" charset="0"/>
                    <a:ea typeface="SimSun" pitchFamily="2" charset="-122"/>
                    <a:cs typeface="Times New Roman" pitchFamily="18" charset="0"/>
                  </a:rPr>
                  <a:t> </a:t>
                </a:r>
                <a:r>
                  <a:rPr lang="en-US" sz="2000" i="1" dirty="0" err="1">
                    <a:latin typeface="Times New Roman" pitchFamily="18" charset="0"/>
                    <a:ea typeface="SimSun" pitchFamily="2" charset="-122"/>
                    <a:cs typeface="Times New Roman" pitchFamily="18" charset="0"/>
                  </a:rPr>
                  <a:t>X</a:t>
                </a:r>
                <a:r>
                  <a:rPr lang="en-US" sz="2800" i="1" baseline="-25000" dirty="0" err="1">
                    <a:latin typeface="Times New Roman" pitchFamily="18" charset="0"/>
                    <a:ea typeface="SimSun" pitchFamily="2" charset="-122"/>
                    <a:cs typeface="Times New Roman" pitchFamily="18" charset="0"/>
                  </a:rPr>
                  <a:t>ik</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互相独立并且</a:t>
                </a: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Pr</a:t>
                </a:r>
                <a:r>
                  <a:rPr lang="en-US" sz="2000" dirty="0">
                    <a:latin typeface="Times New Roman" pitchFamily="18" charset="0"/>
                    <a:ea typeface="SimSun" pitchFamily="2" charset="-122"/>
                    <a:cs typeface="Times New Roman" pitchFamily="18" charset="0"/>
                  </a:rPr>
                  <a:t>[</a:t>
                </a:r>
                <a:r>
                  <a:rPr lang="en-US" sz="2000" i="1" dirty="0" err="1">
                    <a:latin typeface="Times New Roman" pitchFamily="18" charset="0"/>
                    <a:ea typeface="SimSun" pitchFamily="2" charset="-122"/>
                    <a:cs typeface="Times New Roman" pitchFamily="18" charset="0"/>
                  </a:rPr>
                  <a:t>X</a:t>
                </a:r>
                <a:r>
                  <a:rPr lang="en-US" sz="2800" i="1" baseline="-25000" dirty="0" err="1">
                    <a:latin typeface="Times New Roman" pitchFamily="18" charset="0"/>
                    <a:ea typeface="SimSun" pitchFamily="2" charset="-122"/>
                    <a:cs typeface="Times New Roman" pitchFamily="18" charset="0"/>
                  </a:rPr>
                  <a:t>ij</a:t>
                </a:r>
                <a:r>
                  <a:rPr lang="en-US" sz="2000" dirty="0">
                    <a:latin typeface="Times New Roman" pitchFamily="18" charset="0"/>
                    <a:ea typeface="SimSun" pitchFamily="2" charset="-122"/>
                    <a:cs typeface="Times New Roman" pitchFamily="18" charset="0"/>
                  </a:rPr>
                  <a:t> = 1] = 1/</a:t>
                </a:r>
                <a:r>
                  <a:rPr lang="en-US" sz="2000" i="1" dirty="0">
                    <a:latin typeface="Times New Roman" pitchFamily="18" charset="0"/>
                    <a:ea typeface="SimSun" pitchFamily="2" charset="-122"/>
                    <a:cs typeface="Times New Roman" pitchFamily="18" charset="0"/>
                  </a:rPr>
                  <a:t>n, </a:t>
                </a:r>
                <a:r>
                  <a:rPr lang="en-US" sz="2000" i="1" dirty="0">
                    <a:latin typeface="Times New Roman" pitchFamily="18" charset="0"/>
                    <a:ea typeface="SimSun" pitchFamily="2" charset="-122"/>
                    <a:cs typeface="Times New Roman" pitchFamily="18" charset="0"/>
                    <a:sym typeface="Symbol" panose="05050102010706020507" pitchFamily="18" charset="2"/>
                  </a:rPr>
                  <a:t></a:t>
                </a:r>
                <a:r>
                  <a:rPr lang="en-US" sz="2000" dirty="0">
                    <a:latin typeface="Times New Roman" pitchFamily="18" charset="0"/>
                    <a:ea typeface="SimSun" pitchFamily="2" charset="-122"/>
                    <a:cs typeface="Times New Roman" pitchFamily="18" charset="0"/>
                    <a:sym typeface="Symbol" panose="05050102010706020507" pitchFamily="18" charset="2"/>
                  </a:rPr>
                  <a:t></a:t>
                </a:r>
                <a:r>
                  <a:rPr lang="en-US" sz="2000" i="1" dirty="0" err="1">
                    <a:latin typeface="Times New Roman" pitchFamily="18" charset="0"/>
                    <a:ea typeface="SimSun" pitchFamily="2" charset="-122"/>
                    <a:cs typeface="Times New Roman" pitchFamily="18" charset="0"/>
                    <a:sym typeface="Symbol" panose="05050102010706020507" pitchFamily="18" charset="2"/>
                  </a:rPr>
                  <a:t>i</a:t>
                </a:r>
                <a:r>
                  <a:rPr lang="en-US" sz="2000" dirty="0" err="1">
                    <a:latin typeface="Times New Roman" pitchFamily="18" charset="0"/>
                    <a:ea typeface="SimSun" pitchFamily="2" charset="-122"/>
                    <a:cs typeface="Times New Roman" pitchFamily="18" charset="0"/>
                    <a:sym typeface="Symbol" panose="05050102010706020507" pitchFamily="18" charset="2"/>
                  </a:rPr>
                  <a:t>,</a:t>
                </a:r>
                <a:r>
                  <a:rPr lang="en-US" sz="2000" i="1" dirty="0" err="1">
                    <a:latin typeface="Times New Roman" pitchFamily="18" charset="0"/>
                    <a:ea typeface="SimSun" pitchFamily="2" charset="-122"/>
                    <a:cs typeface="Times New Roman" pitchFamily="18" charset="0"/>
                    <a:sym typeface="Symbol" panose="05050102010706020507" pitchFamily="18" charset="2"/>
                  </a:rPr>
                  <a:t>j</a:t>
                </a:r>
                <a:r>
                  <a:rPr lang="en-US" sz="2000" dirty="0" err="1">
                    <a:latin typeface="Times New Roman" pitchFamily="18" charset="0"/>
                    <a:ea typeface="SimSun" pitchFamily="2" charset="-122"/>
                    <a:cs typeface="Times New Roman" pitchFamily="18" charset="0"/>
                  </a:rPr>
                  <a:t>。我们有</a:t>
                </a:r>
                <a:r>
                  <a:rPr lang="en-US" sz="2000"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65138">
                  <a:lnSpc>
                    <a:spcPct val="130000"/>
                  </a:lnSpc>
                </a:pPr>
                <a14:m>
                  <m:oMath xmlns:m="http://schemas.openxmlformats.org/officeDocument/2006/math">
                    <m:r>
                      <a:rPr lang="en-US" altLang="zh-CN" sz="2400" i="1">
                        <a:latin typeface="Cambria Math"/>
                        <a:cs typeface="Times New Roman" pitchFamily="18" charset="0"/>
                      </a:rPr>
                      <m:t>𝐸</m:t>
                    </m:r>
                    <m:d>
                      <m:dPr>
                        <m:begChr m:val="["/>
                        <m:endChr m:val="]"/>
                        <m:ctrlPr>
                          <a:rPr lang="en-US" altLang="zh-CN" sz="2400" i="1">
                            <a:latin typeface="Cambria Math" panose="02040503050406030204" pitchFamily="18" charset="0"/>
                            <a:cs typeface="Times New Roman" pitchFamily="18" charset="0"/>
                          </a:rPr>
                        </m:ctrlPr>
                      </m:dPr>
                      <m:e>
                        <m:sSup>
                          <m:sSupPr>
                            <m:ctrlPr>
                              <a:rPr lang="en-US" altLang="zh-CN" sz="2400" i="1">
                                <a:latin typeface="Cambria Math" panose="02040503050406030204" pitchFamily="18" charset="0"/>
                                <a:cs typeface="Times New Roman" pitchFamily="18" charset="0"/>
                              </a:rPr>
                            </m:ctrlPr>
                          </m:sSupPr>
                          <m:e>
                            <m:sSub>
                              <m:sSubPr>
                                <m:ctrlPr>
                                  <a:rPr lang="en-US" altLang="zh-CN" sz="2400" i="1">
                                    <a:latin typeface="Cambria Math" panose="02040503050406030204" pitchFamily="18" charset="0"/>
                                    <a:cs typeface="Times New Roman" pitchFamily="18" charset="0"/>
                                  </a:rPr>
                                </m:ctrlPr>
                              </m:sSubPr>
                              <m:e>
                                <m:r>
                                  <a:rPr lang="en-US" altLang="zh-CN" sz="2400" i="1">
                                    <a:latin typeface="Cambria Math"/>
                                    <a:cs typeface="Times New Roman" pitchFamily="18" charset="0"/>
                                  </a:rPr>
                                  <m:t>𝑋</m:t>
                                </m:r>
                              </m:e>
                              <m:sub>
                                <m:r>
                                  <a:rPr lang="en-US" altLang="zh-CN" sz="2400" i="1">
                                    <a:latin typeface="Cambria Math"/>
                                    <a:cs typeface="Times New Roman" pitchFamily="18" charset="0"/>
                                  </a:rPr>
                                  <m:t>𝑖𝑗</m:t>
                                </m:r>
                              </m:sub>
                            </m:sSub>
                          </m:e>
                          <m:sup>
                            <m:r>
                              <a:rPr lang="en-US" altLang="zh-CN" sz="2400" i="1">
                                <a:latin typeface="Cambria Math"/>
                                <a:cs typeface="Times New Roman" pitchFamily="18" charset="0"/>
                              </a:rPr>
                              <m:t>2</m:t>
                            </m:r>
                          </m:sup>
                        </m:sSup>
                      </m:e>
                    </m:d>
                  </m:oMath>
                </a14:m>
                <a:r>
                  <a:rPr lang="en-US"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𝑛</m:t>
                        </m:r>
                      </m:den>
                    </m:f>
                  </m:oMath>
                </a14:m>
                <a:r>
                  <a:rPr lang="en-US" dirty="0"/>
                  <a:t>(1</a:t>
                </a:r>
                <a:r>
                  <a:rPr lang="en-US" sz="2800" baseline="30000" dirty="0"/>
                  <a:t>2</a:t>
                </a:r>
                <a:r>
                  <a:rPr lang="en-US" dirty="0"/>
                  <a:t>) = </a:t>
                </a:r>
                <a14:m>
                  <m:oMath xmlns:m="http://schemas.openxmlformats.org/officeDocument/2006/math">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𝑛</m:t>
                        </m:r>
                      </m:den>
                    </m:f>
                  </m:oMath>
                </a14:m>
                <a:r>
                  <a:rPr lang="en-US" dirty="0"/>
                  <a:t> ，</a:t>
                </a:r>
                <a:r>
                  <a:rPr lang="en-US" dirty="0">
                    <a:latin typeface="SimSun" panose="02010600030101010101" pitchFamily="2" charset="-122"/>
                    <a:ea typeface="SimSun" panose="02010600030101010101" pitchFamily="2" charset="-122"/>
                  </a:rPr>
                  <a:t>和</a:t>
                </a:r>
              </a:p>
              <a:p>
                <a:pPr marL="465138">
                  <a:lnSpc>
                    <a:spcPct val="130000"/>
                  </a:lnSpc>
                </a:pPr>
                <a14:m>
                  <m:oMath xmlns:m="http://schemas.openxmlformats.org/officeDocument/2006/math">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𝐸</m:t>
                        </m:r>
                        <m:r>
                          <a:rPr lang="en-US" sz="2400" i="1">
                            <a:latin typeface="Cambria Math"/>
                            <a:ea typeface="Cambria Math"/>
                            <a:cs typeface="Times New Roman" pitchFamily="18" charset="0"/>
                            <a:sym typeface="Symbol"/>
                          </a:rPr>
                          <m:t>[</m:t>
                        </m:r>
                        <m:r>
                          <a:rPr lang="en-US" sz="2400" i="1">
                            <a:latin typeface="Cambria Math"/>
                            <a:ea typeface="Cambria Math"/>
                            <a:cs typeface="Times New Roman" pitchFamily="18" charset="0"/>
                            <a:sym typeface="Symbol"/>
                          </a:rPr>
                          <m:t>𝑋</m:t>
                        </m:r>
                      </m:e>
                      <m:sub>
                        <m:r>
                          <a:rPr lang="en-US" sz="2400" i="1">
                            <a:latin typeface="Cambria Math"/>
                            <a:ea typeface="Cambria Math"/>
                            <a:cs typeface="Times New Roman" pitchFamily="18" charset="0"/>
                            <a:sym typeface="Symbol"/>
                          </a:rPr>
                          <m:t>𝑖𝑗</m:t>
                        </m:r>
                      </m:sub>
                    </m:sSub>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𝑋</m:t>
                        </m:r>
                      </m:e>
                      <m:sub>
                        <m:r>
                          <a:rPr lang="en-US" sz="2400" b="0" i="1" smtClean="0">
                            <a:latin typeface="Cambria Math" panose="02040503050406030204" pitchFamily="18" charset="0"/>
                            <a:ea typeface="Cambria Math"/>
                            <a:cs typeface="Times New Roman" pitchFamily="18" charset="0"/>
                            <a:sym typeface="Symbol"/>
                          </a:rPr>
                          <m:t>𝑖𝑘</m:t>
                        </m:r>
                      </m:sub>
                    </m:sSub>
                    <m:r>
                      <a:rPr lang="en-US" sz="2400" i="1">
                        <a:latin typeface="Cambria Math"/>
                        <a:ea typeface="Cambria Math"/>
                        <a:cs typeface="Times New Roman" pitchFamily="18" charset="0"/>
                        <a:sym typeface="Symbol"/>
                      </a:rPr>
                      <m:t>]</m:t>
                    </m:r>
                  </m:oMath>
                </a14:m>
                <a:r>
                  <a:rPr lang="en-US" dirty="0"/>
                  <a:t> = </a:t>
                </a:r>
                <a14:m>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a:rPr>
                          <m:t>(</m:t>
                        </m:r>
                        <m:f>
                          <m:fPr>
                            <m:ctrlPr>
                              <a:rPr lang="en-US" sz="3200" i="1">
                                <a:latin typeface="Cambria Math" panose="02040503050406030204" pitchFamily="18" charset="0"/>
                              </a:rPr>
                            </m:ctrlPr>
                          </m:fPr>
                          <m:num>
                            <m:r>
                              <a:rPr lang="en-US" sz="3200" i="1">
                                <a:latin typeface="Cambria Math"/>
                              </a:rPr>
                              <m:t>1</m:t>
                            </m:r>
                          </m:num>
                          <m:den>
                            <m:r>
                              <a:rPr lang="en-US" sz="3200" i="1">
                                <a:latin typeface="Cambria Math"/>
                              </a:rPr>
                              <m:t>𝑛</m:t>
                            </m:r>
                          </m:den>
                        </m:f>
                        <m:r>
                          <a:rPr lang="en-US" sz="3200" b="0" i="1" smtClean="0">
                            <a:latin typeface="Cambria Math"/>
                          </a:rPr>
                          <m:t>)</m:t>
                        </m:r>
                      </m:e>
                      <m:sup>
                        <m:r>
                          <a:rPr lang="en-US" sz="3200" b="0" i="1" smtClean="0">
                            <a:latin typeface="Cambria Math"/>
                          </a:rPr>
                          <m:t>2</m:t>
                        </m:r>
                      </m:sup>
                    </m:sSup>
                  </m:oMath>
                </a14:m>
                <a:r>
                  <a:rPr lang="en-US" dirty="0"/>
                  <a:t> (</a:t>
                </a:r>
                <a:r>
                  <a:rPr lang="en-US" sz="2400" dirty="0"/>
                  <a:t>1</a:t>
                </a:r>
                <a:r>
                  <a:rPr lang="en-US" sz="3200" baseline="30000" dirty="0"/>
                  <a:t>2</a:t>
                </a:r>
                <a:r>
                  <a:rPr lang="en-US" dirty="0"/>
                  <a:t>) 。</a:t>
                </a:r>
              </a:p>
              <a:p>
                <a:pPr marL="465138">
                  <a:lnSpc>
                    <a:spcPct val="130000"/>
                  </a:lnSpc>
                </a:pPr>
                <a:r>
                  <a:rPr lang="en-US" dirty="0">
                    <a:latin typeface="Times New Roman" pitchFamily="18" charset="0"/>
                    <a:ea typeface="SimSun" pitchFamily="2" charset="-122"/>
                    <a:cs typeface="Times New Roman" pitchFamily="18" charset="0"/>
                  </a:rPr>
                  <a:t>由(4.4)</a:t>
                </a:r>
                <a:r>
                  <a:rPr lang="en-US" dirty="0" err="1">
                    <a:latin typeface="Times New Roman" pitchFamily="18" charset="0"/>
                    <a:ea typeface="SimSun" pitchFamily="2" charset="-122"/>
                    <a:cs typeface="Times New Roman" pitchFamily="18" charset="0"/>
                  </a:rPr>
                  <a:t>得到</a:t>
                </a:r>
                <a:r>
                  <a:rPr lang="en-US" dirty="0">
                    <a:latin typeface="Times New Roman" pitchFamily="18" charset="0"/>
                    <a:ea typeface="SimSun" pitchFamily="2" charset="-122"/>
                    <a:cs typeface="Times New Roman" pitchFamily="18" charset="0"/>
                  </a:rPr>
                  <a:t>：</a:t>
                </a:r>
              </a:p>
              <a:p>
                <a:pPr marL="465138">
                  <a:lnSpc>
                    <a:spcPct val="130000"/>
                  </a:lnSpc>
                </a:pPr>
                <a14:m>
                  <m:oMath xmlns:m="http://schemas.openxmlformats.org/officeDocument/2006/math">
                    <m:r>
                      <a:rPr lang="en-US" sz="2800" i="1">
                        <a:latin typeface="Cambria Math"/>
                        <a:ea typeface="Cambria Math"/>
                        <a:cs typeface="Times New Roman" pitchFamily="18" charset="0"/>
                        <a:sym typeface="Symbol"/>
                      </a:rPr>
                      <m:t>𝐸</m:t>
                    </m:r>
                    <m:d>
                      <m:dPr>
                        <m:begChr m:val="["/>
                        <m:endChr m:val="]"/>
                        <m:ctrlPr>
                          <a:rPr lang="en-US" sz="2800" i="1">
                            <a:latin typeface="Cambria Math" panose="02040503050406030204" pitchFamily="18" charset="0"/>
                            <a:ea typeface="Cambria Math"/>
                            <a:cs typeface="Times New Roman" pitchFamily="18" charset="0"/>
                            <a:sym typeface="Symbol"/>
                          </a:rPr>
                        </m:ctrlPr>
                      </m:dPr>
                      <m:e>
                        <m:sSubSup>
                          <m:sSubSupPr>
                            <m:ctrlPr>
                              <a:rPr lang="en-US" sz="2800" i="1">
                                <a:latin typeface="Cambria Math" panose="02040503050406030204" pitchFamily="18" charset="0"/>
                                <a:ea typeface="Cambria Math"/>
                                <a:cs typeface="Times New Roman" pitchFamily="18" charset="0"/>
                                <a:sym typeface="Symbol"/>
                              </a:rPr>
                            </m:ctrlPr>
                          </m:sSubSupPr>
                          <m:e>
                            <m:sSub>
                              <m:sSubPr>
                                <m:ctrlPr>
                                  <a:rPr lang="en-US" sz="2800" i="1">
                                    <a:latin typeface="Cambria Math" panose="02040503050406030204" pitchFamily="18" charset="0"/>
                                    <a:ea typeface="Cambria Math"/>
                                    <a:cs typeface="Times New Roman" pitchFamily="18" charset="0"/>
                                    <a:sym typeface="Symbol"/>
                                  </a:rPr>
                                </m:ctrlPr>
                              </m:sSubPr>
                              <m:e>
                                <m:r>
                                  <a:rPr lang="en-US" sz="2800" i="1">
                                    <a:latin typeface="Cambria Math"/>
                                    <a:ea typeface="Cambria Math"/>
                                    <a:cs typeface="Times New Roman" pitchFamily="18" charset="0"/>
                                    <a:sym typeface="Symbol"/>
                                  </a:rPr>
                                  <m:t>𝑛</m:t>
                                </m:r>
                              </m:e>
                              <m:sub>
                                <m:r>
                                  <a:rPr lang="en-US" sz="2800" b="0" i="1" smtClean="0">
                                    <a:latin typeface="Cambria Math" panose="02040503050406030204" pitchFamily="18" charset="0"/>
                                    <a:ea typeface="Cambria Math"/>
                                    <a:cs typeface="Times New Roman" pitchFamily="18" charset="0"/>
                                    <a:sym typeface="Symbol"/>
                                  </a:rPr>
                                  <m:t>𝑖</m:t>
                                </m:r>
                              </m:sub>
                            </m:sSub>
                          </m:e>
                          <m:sub/>
                          <m:sup>
                            <m:r>
                              <a:rPr lang="en-US" sz="2800" i="1">
                                <a:latin typeface="Cambria Math"/>
                                <a:ea typeface="Cambria Math"/>
                                <a:cs typeface="Times New Roman" pitchFamily="18" charset="0"/>
                                <a:sym typeface="Symbol"/>
                              </a:rPr>
                              <m:t>2</m:t>
                            </m:r>
                          </m:sup>
                        </m:sSubSup>
                      </m:e>
                    </m:d>
                  </m:oMath>
                </a14:m>
                <a:r>
                  <a:rPr lang="en-US" altLang="zh-CN" dirty="0">
                    <a:latin typeface="Times New Roman" pitchFamily="18" charset="0"/>
                    <a:cs typeface="Times New Roman" pitchFamily="18" charset="0"/>
                  </a:rPr>
                  <a:t> </a:t>
                </a:r>
                <a14:m>
                  <m:oMath xmlns:m="http://schemas.openxmlformats.org/officeDocument/2006/math">
                    <m:r>
                      <a:rPr lang="en-US" altLang="zh-CN" sz="2800" i="1">
                        <a:latin typeface="Cambria Math"/>
                        <a:cs typeface="Times New Roman" pitchFamily="18" charset="0"/>
                      </a:rPr>
                      <m:t>= </m:t>
                    </m:r>
                    <m:nary>
                      <m:naryPr>
                        <m:chr m:val="∑"/>
                        <m:ctrlPr>
                          <a:rPr lang="en-US" altLang="zh-CN" sz="2800" i="1">
                            <a:latin typeface="Cambria Math" panose="02040503050406030204" pitchFamily="18" charset="0"/>
                            <a:cs typeface="Times New Roman" pitchFamily="18" charset="0"/>
                          </a:rPr>
                        </m:ctrlPr>
                      </m:naryPr>
                      <m:sub>
                        <m:r>
                          <a:rPr lang="en-US" altLang="zh-CN" sz="2800" b="0" i="1" smtClean="0">
                            <a:latin typeface="Cambria Math" panose="02040503050406030204" pitchFamily="18" charset="0"/>
                            <a:cs typeface="Times New Roman" pitchFamily="18" charset="0"/>
                          </a:rPr>
                          <m:t>𝑗</m:t>
                        </m:r>
                        <m:r>
                          <a:rPr lang="en-US" altLang="zh-CN" sz="2800" i="1">
                            <a:latin typeface="Cambria Math"/>
                            <a:cs typeface="Times New Roman" pitchFamily="18" charset="0"/>
                          </a:rPr>
                          <m:t> =1</m:t>
                        </m:r>
                      </m:sub>
                      <m:sup>
                        <m:r>
                          <a:rPr lang="en-US" altLang="zh-CN" sz="2800" i="1">
                            <a:latin typeface="Cambria Math"/>
                            <a:cs typeface="Times New Roman" pitchFamily="18" charset="0"/>
                          </a:rPr>
                          <m:t>𝑛</m:t>
                        </m:r>
                      </m:sup>
                      <m:e>
                        <m:f>
                          <m:fPr>
                            <m:ctrlPr>
                              <a:rPr lang="en-US" altLang="zh-CN" sz="2800" i="1" smtClean="0">
                                <a:latin typeface="Cambria Math" panose="02040503050406030204" pitchFamily="18" charset="0"/>
                                <a:cs typeface="Times New Roman" pitchFamily="18" charset="0"/>
                              </a:rPr>
                            </m:ctrlPr>
                          </m:fPr>
                          <m:num>
                            <m:r>
                              <a:rPr lang="en-US" altLang="zh-CN" sz="2800" b="0" i="1" smtClean="0">
                                <a:latin typeface="Cambria Math"/>
                                <a:cs typeface="Times New Roman" pitchFamily="18" charset="0"/>
                              </a:rPr>
                              <m:t>1</m:t>
                            </m:r>
                          </m:num>
                          <m:den>
                            <m:r>
                              <a:rPr lang="en-US" altLang="zh-CN" sz="2800" b="0" i="1" smtClean="0">
                                <a:latin typeface="Cambria Math"/>
                                <a:cs typeface="Times New Roman" pitchFamily="18" charset="0"/>
                              </a:rPr>
                              <m:t>𝑛</m:t>
                            </m:r>
                          </m:den>
                        </m:f>
                        <m:r>
                          <a:rPr lang="en-US" altLang="zh-CN" sz="2800" i="1">
                            <a:latin typeface="Cambria Math"/>
                            <a:cs typeface="Times New Roman" pitchFamily="18" charset="0"/>
                          </a:rPr>
                          <m:t>+ </m:t>
                        </m:r>
                        <m:nary>
                          <m:naryPr>
                            <m:chr m:val="∑"/>
                            <m:ctrlPr>
                              <a:rPr lang="en-US" altLang="zh-CN" sz="2800" i="1">
                                <a:latin typeface="Cambria Math" panose="02040503050406030204" pitchFamily="18" charset="0"/>
                                <a:cs typeface="Times New Roman" pitchFamily="18" charset="0"/>
                              </a:rPr>
                            </m:ctrlPr>
                          </m:naryPr>
                          <m:sub>
                            <m:r>
                              <m:rPr>
                                <m:brk m:alnAt="15"/>
                              </m:rPr>
                              <a:rPr lang="en-US" altLang="zh-CN" sz="2800" i="1">
                                <a:latin typeface="Cambria Math"/>
                                <a:cs typeface="Times New Roman" pitchFamily="18" charset="0"/>
                              </a:rPr>
                              <m:t>1</m:t>
                            </m:r>
                            <m:r>
                              <a:rPr lang="en-US" altLang="zh-CN" sz="2800" i="1">
                                <a:latin typeface="Cambria Math"/>
                                <a:ea typeface="Cambria Math"/>
                                <a:cs typeface="Times New Roman" pitchFamily="18" charset="0"/>
                              </a:rPr>
                              <m:t>≤</m:t>
                            </m:r>
                            <m:r>
                              <a:rPr lang="en-US" altLang="zh-CN" sz="2800" b="0" i="1" smtClean="0">
                                <a:latin typeface="Cambria Math" panose="02040503050406030204" pitchFamily="18" charset="0"/>
                                <a:ea typeface="Cambria Math"/>
                                <a:cs typeface="Times New Roman" pitchFamily="18" charset="0"/>
                              </a:rPr>
                              <m:t>𝑗</m:t>
                            </m:r>
                            <m:r>
                              <a:rPr lang="en-US" altLang="zh-CN" sz="2800" i="1">
                                <a:latin typeface="Cambria Math"/>
                                <a:ea typeface="Cambria Math"/>
                                <a:cs typeface="Times New Roman" pitchFamily="18" charset="0"/>
                              </a:rPr>
                              <m:t>≤</m:t>
                            </m:r>
                            <m:r>
                              <a:rPr lang="en-US" altLang="zh-CN" sz="2800" i="1">
                                <a:latin typeface="Cambria Math"/>
                                <a:ea typeface="Cambria Math"/>
                                <a:cs typeface="Times New Roman" pitchFamily="18" charset="0"/>
                              </a:rPr>
                              <m:t>𝑛</m:t>
                            </m:r>
                          </m:sub>
                          <m:sup/>
                          <m:e>
                            <m:nary>
                              <m:naryPr>
                                <m:chr m:val="∑"/>
                                <m:supHide m:val="on"/>
                                <m:ctrlPr>
                                  <a:rPr lang="en-US" altLang="zh-CN" sz="2800" i="1">
                                    <a:latin typeface="Cambria Math" panose="02040503050406030204" pitchFamily="18" charset="0"/>
                                    <a:cs typeface="Times New Roman" pitchFamily="18" charset="0"/>
                                  </a:rPr>
                                </m:ctrlPr>
                              </m:naryPr>
                              <m:sub>
                                <m:eqArr>
                                  <m:eqArrPr>
                                    <m:ctrlPr>
                                      <a:rPr lang="en-US" altLang="zh-CN" sz="2800" i="1">
                                        <a:latin typeface="Cambria Math" panose="02040503050406030204" pitchFamily="18" charset="0"/>
                                        <a:cs typeface="Times New Roman" pitchFamily="18" charset="0"/>
                                      </a:rPr>
                                    </m:ctrlPr>
                                  </m:eqArrPr>
                                  <m:e>
                                    <m:r>
                                      <a:rPr lang="en-US" altLang="zh-CN" sz="2800" i="1">
                                        <a:latin typeface="Cambria Math"/>
                                        <a:cs typeface="Times New Roman" pitchFamily="18" charset="0"/>
                                      </a:rPr>
                                      <m:t>1</m:t>
                                    </m:r>
                                    <m:r>
                                      <a:rPr lang="en-US" altLang="zh-CN" sz="2800" i="1">
                                        <a:latin typeface="Cambria Math"/>
                                        <a:ea typeface="Cambria Math"/>
                                        <a:cs typeface="Times New Roman" pitchFamily="18" charset="0"/>
                                      </a:rPr>
                                      <m:t>≤</m:t>
                                    </m:r>
                                    <m:r>
                                      <a:rPr lang="en-US" altLang="zh-CN" sz="2800" i="1">
                                        <a:latin typeface="Cambria Math"/>
                                        <a:ea typeface="Cambria Math"/>
                                        <a:cs typeface="Times New Roman" pitchFamily="18" charset="0"/>
                                      </a:rPr>
                                      <m:t>𝑘</m:t>
                                    </m:r>
                                    <m:r>
                                      <a:rPr lang="en-US" altLang="zh-CN" sz="2800" i="1">
                                        <a:latin typeface="Cambria Math"/>
                                        <a:ea typeface="Cambria Math"/>
                                        <a:cs typeface="Times New Roman" pitchFamily="18" charset="0"/>
                                      </a:rPr>
                                      <m:t>≤</m:t>
                                    </m:r>
                                    <m:r>
                                      <a:rPr lang="en-US" altLang="zh-CN" sz="2800" i="1">
                                        <a:latin typeface="Cambria Math"/>
                                        <a:ea typeface="Cambria Math"/>
                                        <a:cs typeface="Times New Roman" pitchFamily="18" charset="0"/>
                                      </a:rPr>
                                      <m:t>𝑛</m:t>
                                    </m:r>
                                  </m:e>
                                  <m:e>
                                    <m:r>
                                      <a:rPr lang="en-US" altLang="zh-CN" sz="2800" i="1">
                                        <a:latin typeface="Cambria Math"/>
                                        <a:ea typeface="Cambria Math"/>
                                        <a:cs typeface="Times New Roman" pitchFamily="18" charset="0"/>
                                      </a:rPr>
                                      <m:t>𝑘</m:t>
                                    </m:r>
                                    <m:r>
                                      <a:rPr lang="en-US" altLang="zh-CN" sz="2800" i="1">
                                        <a:latin typeface="Cambria Math"/>
                                        <a:ea typeface="Cambria Math"/>
                                        <a:cs typeface="Times New Roman" pitchFamily="18" charset="0"/>
                                      </a:rPr>
                                      <m:t>≠</m:t>
                                    </m:r>
                                    <m:r>
                                      <a:rPr lang="en-US" altLang="zh-CN" sz="2800" b="0" i="1" smtClean="0">
                                        <a:latin typeface="Cambria Math" panose="02040503050406030204" pitchFamily="18" charset="0"/>
                                        <a:ea typeface="Cambria Math"/>
                                        <a:cs typeface="Times New Roman" pitchFamily="18" charset="0"/>
                                      </a:rPr>
                                      <m:t>𝑗</m:t>
                                    </m:r>
                                  </m:e>
                                </m:eqArr>
                              </m:sub>
                              <m:sup/>
                              <m:e>
                                <m:sSup>
                                  <m:sSupPr>
                                    <m:ctrlPr>
                                      <a:rPr lang="en-US" sz="2800" i="1">
                                        <a:latin typeface="Cambria Math" panose="02040503050406030204" pitchFamily="18" charset="0"/>
                                      </a:rPr>
                                    </m:ctrlPr>
                                  </m:sSupPr>
                                  <m:e>
                                    <m:r>
                                      <a:rPr lang="en-US" sz="2800" i="1">
                                        <a:latin typeface="Cambria Math"/>
                                      </a:rPr>
                                      <m:t>(</m:t>
                                    </m:r>
                                    <m:f>
                                      <m:fPr>
                                        <m:ctrlPr>
                                          <a:rPr lang="en-US" sz="2800" i="1">
                                            <a:latin typeface="Cambria Math" panose="02040503050406030204" pitchFamily="18" charset="0"/>
                                          </a:rPr>
                                        </m:ctrlPr>
                                      </m:fPr>
                                      <m:num>
                                        <m:r>
                                          <a:rPr lang="en-US" sz="2800" i="1">
                                            <a:latin typeface="Cambria Math"/>
                                          </a:rPr>
                                          <m:t>1</m:t>
                                        </m:r>
                                      </m:num>
                                      <m:den>
                                        <m:r>
                                          <a:rPr lang="en-US" sz="2800" i="1">
                                            <a:latin typeface="Cambria Math"/>
                                          </a:rPr>
                                          <m:t>𝑛</m:t>
                                        </m:r>
                                      </m:den>
                                    </m:f>
                                    <m:r>
                                      <a:rPr lang="en-US" sz="2800" i="1">
                                        <a:latin typeface="Cambria Math"/>
                                      </a:rPr>
                                      <m:t>)</m:t>
                                    </m:r>
                                  </m:e>
                                  <m:sup>
                                    <m:r>
                                      <a:rPr lang="en-US" sz="2800" i="1">
                                        <a:latin typeface="Cambria Math"/>
                                      </a:rPr>
                                      <m:t>2</m:t>
                                    </m:r>
                                  </m:sup>
                                </m:sSup>
                              </m:e>
                            </m:nary>
                          </m:e>
                        </m:nary>
                      </m:e>
                    </m:nary>
                  </m:oMath>
                </a14:m>
                <a:r>
                  <a:rPr lang="en-US" dirty="0">
                    <a:latin typeface="Times New Roman" pitchFamily="18" charset="0"/>
                    <a:ea typeface="SimSun" pitchFamily="2" charset="-122"/>
                    <a:cs typeface="Times New Roman" pitchFamily="18" charset="0"/>
                  </a:rPr>
                  <a:t> = </a:t>
                </a:r>
                <a:r>
                  <a:rPr lang="en-US" sz="2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 + </a:t>
                </a:r>
                <a14:m>
                  <m:oMath xmlns:m="http://schemas.openxmlformats.org/officeDocument/2006/math">
                    <m:r>
                      <a:rPr lang="en-US" sz="2800" b="0" i="1" smtClean="0">
                        <a:latin typeface="Cambria Math"/>
                        <a:ea typeface="SimSun" pitchFamily="2" charset="-122"/>
                        <a:cs typeface="Times New Roman" pitchFamily="18" charset="0"/>
                      </a:rPr>
                      <m:t>𝑛</m:t>
                    </m:r>
                    <m:d>
                      <m:dPr>
                        <m:ctrlPr>
                          <a:rPr lang="en-US" sz="2800" b="0" i="1" smtClean="0">
                            <a:latin typeface="Cambria Math" panose="02040503050406030204" pitchFamily="18" charset="0"/>
                            <a:ea typeface="SimSun" pitchFamily="2" charset="-122"/>
                            <a:cs typeface="Times New Roman" pitchFamily="18" charset="0"/>
                          </a:rPr>
                        </m:ctrlPr>
                      </m:dPr>
                      <m:e>
                        <m:r>
                          <a:rPr lang="en-US" sz="2800" b="0" i="1" smtClean="0">
                            <a:latin typeface="Cambria Math"/>
                            <a:ea typeface="SimSun" pitchFamily="2" charset="-122"/>
                            <a:cs typeface="Times New Roman" pitchFamily="18" charset="0"/>
                          </a:rPr>
                          <m:t>𝑛</m:t>
                        </m:r>
                        <m:r>
                          <a:rPr lang="en-US" sz="2800" b="0" i="1" smtClean="0">
                            <a:latin typeface="Cambria Math"/>
                            <a:ea typeface="SimSun" pitchFamily="2" charset="-122"/>
                            <a:cs typeface="Times New Roman" pitchFamily="18" charset="0"/>
                          </a:rPr>
                          <m:t>−1</m:t>
                        </m:r>
                      </m:e>
                    </m:d>
                    <m:sSup>
                      <m:sSupPr>
                        <m:ctrlPr>
                          <a:rPr lang="en-US" sz="2800" i="1">
                            <a:latin typeface="Cambria Math" panose="02040503050406030204" pitchFamily="18" charset="0"/>
                          </a:rPr>
                        </m:ctrlPr>
                      </m:sSupPr>
                      <m:e>
                        <m:r>
                          <a:rPr lang="en-US" sz="2800" i="1">
                            <a:latin typeface="Cambria Math"/>
                          </a:rPr>
                          <m:t>(</m:t>
                        </m:r>
                        <m:f>
                          <m:fPr>
                            <m:ctrlPr>
                              <a:rPr lang="en-US" sz="2800" i="1">
                                <a:latin typeface="Cambria Math" panose="02040503050406030204" pitchFamily="18" charset="0"/>
                              </a:rPr>
                            </m:ctrlPr>
                          </m:fPr>
                          <m:num>
                            <m:r>
                              <a:rPr lang="en-US" sz="2800" i="1">
                                <a:latin typeface="Cambria Math"/>
                              </a:rPr>
                              <m:t>1</m:t>
                            </m:r>
                          </m:num>
                          <m:den>
                            <m:r>
                              <a:rPr lang="en-US" sz="2800" i="1">
                                <a:latin typeface="Cambria Math"/>
                              </a:rPr>
                              <m:t>𝑛</m:t>
                            </m:r>
                          </m:den>
                        </m:f>
                        <m:r>
                          <a:rPr lang="en-US" sz="2800" i="1">
                            <a:latin typeface="Cambria Math"/>
                          </a:rPr>
                          <m:t>)</m:t>
                        </m:r>
                      </m:e>
                      <m:sup>
                        <m:r>
                          <a:rPr lang="en-US" sz="2800" i="1">
                            <a:latin typeface="Cambria Math"/>
                          </a:rPr>
                          <m:t>2</m:t>
                        </m:r>
                      </m:sup>
                    </m:sSup>
                  </m:oMath>
                </a14:m>
                <a:endParaRPr lang="en-US" dirty="0">
                  <a:latin typeface="Times New Roman" pitchFamily="18" charset="0"/>
                  <a:ea typeface="SimSun" pitchFamily="2" charset="-122"/>
                  <a:cs typeface="Times New Roman" pitchFamily="18" charset="0"/>
                </a:endParaRPr>
              </a:p>
              <a:p>
                <a:pPr marL="465138">
                  <a:lnSpc>
                    <a:spcPct val="130000"/>
                  </a:lnSpc>
                </a:pPr>
                <a:r>
                  <a:rPr lang="en-US" sz="2000" dirty="0">
                    <a:latin typeface="Times New Roman" pitchFamily="18" charset="0"/>
                    <a:ea typeface="SimSun" pitchFamily="2" charset="-122"/>
                    <a:cs typeface="Times New Roman" pitchFamily="18" charset="0"/>
                  </a:rPr>
                  <a:t>= 2 - </a:t>
                </a:r>
                <a14:m>
                  <m:oMath xmlns:m="http://schemas.openxmlformats.org/officeDocument/2006/math">
                    <m:f>
                      <m:fPr>
                        <m:ctrlPr>
                          <a:rPr lang="en-US" sz="2800" i="1">
                            <a:latin typeface="Cambria Math" panose="02040503050406030204" pitchFamily="18" charset="0"/>
                          </a:rPr>
                        </m:ctrlPr>
                      </m:fPr>
                      <m:num>
                        <m:r>
                          <a:rPr lang="en-US" sz="2800" i="1">
                            <a:latin typeface="Cambria Math"/>
                          </a:rPr>
                          <m:t>1</m:t>
                        </m:r>
                      </m:num>
                      <m:den>
                        <m:r>
                          <a:rPr lang="en-US" sz="2800" i="1">
                            <a:latin typeface="Cambria Math"/>
                          </a:rPr>
                          <m:t>𝑛</m:t>
                        </m:r>
                      </m:den>
                    </m:f>
                  </m:oMath>
                </a14:m>
                <a:r>
                  <a:rPr lang="en-US" sz="2000" dirty="0">
                    <a:latin typeface="Times New Roman" pitchFamily="18" charset="0"/>
                    <a:ea typeface="SimSun" pitchFamily="2" charset="-122"/>
                    <a:cs typeface="Times New Roman" pitchFamily="18" charset="0"/>
                  </a:rPr>
                  <a:t>。</a:t>
                </a:r>
              </a:p>
              <a:p>
                <a:pPr marL="465138">
                  <a:lnSpc>
                    <a:spcPct val="130000"/>
                  </a:lnSpc>
                </a:pPr>
                <a:r>
                  <a:rPr lang="en-US" dirty="0" err="1">
                    <a:latin typeface="Times New Roman" pitchFamily="18" charset="0"/>
                    <a:ea typeface="SimSun" pitchFamily="2" charset="-122"/>
                    <a:cs typeface="Times New Roman" pitchFamily="18" charset="0"/>
                  </a:rPr>
                  <a:t>所以，桶排序的平均复杂度是</a:t>
                </a:r>
                <a:r>
                  <a:rPr lang="en-US" dirty="0">
                    <a:latin typeface="Times New Roman" pitchFamily="18" charset="0"/>
                    <a:ea typeface="SimSun" pitchFamily="2" charset="-122"/>
                    <a:cs typeface="Times New Roman" pitchFamily="18" charset="0"/>
                  </a:rPr>
                  <a:t> 		</a:t>
                </a:r>
              </a:p>
              <a:p>
                <a:pPr marL="465138">
                  <a:lnSpc>
                    <a:spcPct val="150000"/>
                  </a:lnSpc>
                </a:pPr>
                <a14:m>
                  <m:oMath xmlns:m="http://schemas.openxmlformats.org/officeDocument/2006/math">
                    <m:r>
                      <a:rPr lang="en-US" b="0" i="1" smtClean="0">
                        <a:latin typeface="Cambria Math"/>
                        <a:ea typeface="SimSun" pitchFamily="2" charset="-122"/>
                        <a:cs typeface="Times New Roman" pitchFamily="18" charset="0"/>
                      </a:rPr>
                      <m:t>𝐸</m:t>
                    </m:r>
                    <m:d>
                      <m:dPr>
                        <m:begChr m:val="["/>
                        <m:endChr m:val="]"/>
                        <m:ctrlPr>
                          <a:rPr lang="en-US" b="0" i="1" smtClean="0">
                            <a:latin typeface="Cambria Math" panose="02040503050406030204" pitchFamily="18" charset="0"/>
                            <a:ea typeface="SimSun" pitchFamily="2" charset="-122"/>
                            <a:cs typeface="Times New Roman" pitchFamily="18" charset="0"/>
                          </a:rPr>
                        </m:ctrlPr>
                      </m:dPr>
                      <m:e>
                        <m:r>
                          <a:rPr lang="en-US" b="0" i="1" smtClean="0">
                            <a:latin typeface="Cambria Math"/>
                            <a:ea typeface="SimSun" pitchFamily="2" charset="-122"/>
                            <a:cs typeface="Times New Roman" pitchFamily="18" charset="0"/>
                          </a:rPr>
                          <m:t>𝑇</m:t>
                        </m:r>
                        <m:d>
                          <m:dPr>
                            <m:ctrlPr>
                              <a:rPr lang="en-US" b="0" i="1" smtClean="0">
                                <a:latin typeface="Cambria Math" panose="02040503050406030204" pitchFamily="18" charset="0"/>
                                <a:ea typeface="SimSun" pitchFamily="2" charset="-122"/>
                                <a:cs typeface="Times New Roman" pitchFamily="18" charset="0"/>
                              </a:rPr>
                            </m:ctrlPr>
                          </m:dPr>
                          <m:e>
                            <m:r>
                              <a:rPr lang="en-US" b="0" i="1" smtClean="0">
                                <a:latin typeface="Cambria Math"/>
                                <a:ea typeface="SimSun" pitchFamily="2" charset="-122"/>
                                <a:cs typeface="Times New Roman" pitchFamily="18" charset="0"/>
                              </a:rPr>
                              <m:t>𝑛</m:t>
                            </m:r>
                          </m:e>
                        </m:d>
                      </m:e>
                    </m:d>
                    <m:r>
                      <a:rPr lang="en-US" b="0" i="1" smtClean="0">
                        <a:latin typeface="Cambria Math"/>
                        <a:ea typeface="SimSun" pitchFamily="2" charset="-122"/>
                        <a:cs typeface="Times New Roman" pitchFamily="18" charset="0"/>
                      </a:rPr>
                      <m:t>= </m:t>
                    </m:r>
                  </m:oMath>
                </a14:m>
                <a:r>
                  <a:rPr lang="en-US" dirty="0">
                    <a:sym typeface="Symbol"/>
                  </a:rPr>
                  <a:t></a:t>
                </a:r>
                <a14:m>
                  <m:oMath xmlns:m="http://schemas.openxmlformats.org/officeDocument/2006/math">
                    <m:d>
                      <m:dPr>
                        <m:ctrlPr>
                          <a:rPr lang="en-US" sz="2400" i="1">
                            <a:latin typeface="Cambria Math" panose="02040503050406030204" pitchFamily="18" charset="0"/>
                            <a:ea typeface="Cambria Math"/>
                            <a:cs typeface="Times New Roman" pitchFamily="18" charset="0"/>
                            <a:sym typeface="Symbol"/>
                          </a:rPr>
                        </m:ctrlPr>
                      </m:dPr>
                      <m:e>
                        <m:r>
                          <a:rPr lang="en-US" sz="2400" i="1">
                            <a:latin typeface="Cambria Math"/>
                            <a:ea typeface="Cambria Math"/>
                            <a:cs typeface="Times New Roman" pitchFamily="18" charset="0"/>
                            <a:sym typeface="Symbol"/>
                          </a:rPr>
                          <m:t>𝑛</m:t>
                        </m:r>
                      </m:e>
                    </m:d>
                    <m:r>
                      <a:rPr lang="en-US" sz="2400" i="1">
                        <a:latin typeface="Cambria Math"/>
                        <a:ea typeface="Cambria Math"/>
                        <a:cs typeface="Times New Roman" pitchFamily="18" charset="0"/>
                        <a:sym typeface="Symbol"/>
                      </a:rPr>
                      <m:t>+</m:t>
                    </m:r>
                    <m:nary>
                      <m:naryPr>
                        <m:chr m:val="∑"/>
                        <m:limLoc m:val="subSup"/>
                        <m:ctrlPr>
                          <a:rPr lang="en-US" sz="2400" i="1">
                            <a:latin typeface="Cambria Math" panose="02040503050406030204" pitchFamily="18" charset="0"/>
                            <a:ea typeface="Cambria Math"/>
                            <a:cs typeface="Times New Roman" pitchFamily="18" charset="0"/>
                            <a:sym typeface="Symbol"/>
                          </a:rPr>
                        </m:ctrlPr>
                      </m:naryPr>
                      <m:sub>
                        <m:r>
                          <m:rPr>
                            <m:brk m:alnAt="1"/>
                          </m:rPr>
                          <a:rPr lang="en-US" sz="2400" b="0" i="1" smtClean="0">
                            <a:latin typeface="Cambria Math" panose="02040503050406030204" pitchFamily="18" charset="0"/>
                            <a:ea typeface="Cambria Math"/>
                            <a:cs typeface="Times New Roman" pitchFamily="18" charset="0"/>
                            <a:sym typeface="Symbol"/>
                          </a:rPr>
                          <m:t>𝑖</m:t>
                        </m:r>
                        <m:r>
                          <a:rPr lang="en-US" sz="2400" i="1">
                            <a:latin typeface="Cambria Math"/>
                            <a:ea typeface="Cambria Math"/>
                            <a:cs typeface="Times New Roman" pitchFamily="18" charset="0"/>
                            <a:sym typeface="Symbol"/>
                          </a:rPr>
                          <m:t>=0</m:t>
                        </m:r>
                      </m:sub>
                      <m:sup>
                        <m:r>
                          <a:rPr lang="en-US" sz="2400" i="1">
                            <a:latin typeface="Cambria Math"/>
                            <a:ea typeface="Cambria Math"/>
                            <a:cs typeface="Times New Roman" pitchFamily="18" charset="0"/>
                            <a:sym typeface="Symbol"/>
                          </a:rPr>
                          <m:t>𝑛</m:t>
                        </m:r>
                        <m:r>
                          <a:rPr lang="en-US" sz="2400" i="1">
                            <a:latin typeface="Cambria Math"/>
                            <a:ea typeface="Cambria Math"/>
                            <a:cs typeface="Times New Roman" pitchFamily="18" charset="0"/>
                            <a:sym typeface="Symbol"/>
                          </a:rPr>
                          <m:t>−1</m:t>
                        </m:r>
                      </m:sup>
                      <m:e>
                        <m:r>
                          <a:rPr lang="en-US" sz="2400" i="1">
                            <a:latin typeface="Cambria Math"/>
                            <a:ea typeface="Cambria Math"/>
                            <a:cs typeface="Times New Roman" pitchFamily="18" charset="0"/>
                            <a:sym typeface="Symbol"/>
                          </a:rPr>
                          <m:t>𝑂</m:t>
                        </m:r>
                        <m:r>
                          <a:rPr lang="en-US" sz="2400" i="1">
                            <a:latin typeface="Cambria Math"/>
                            <a:ea typeface="Cambria Math"/>
                            <a:cs typeface="Times New Roman" pitchFamily="18" charset="0"/>
                            <a:sym typeface="Symbol"/>
                          </a:rPr>
                          <m:t>(</m:t>
                        </m:r>
                        <m:r>
                          <a:rPr lang="en-US" sz="2400" i="1">
                            <a:latin typeface="Cambria Math"/>
                            <a:ea typeface="Cambria Math"/>
                            <a:cs typeface="Times New Roman" pitchFamily="18" charset="0"/>
                            <a:sym typeface="Symbol"/>
                          </a:rPr>
                          <m:t>𝐸</m:t>
                        </m:r>
                        <m:r>
                          <a:rPr lang="en-US" sz="2400" i="1">
                            <a:latin typeface="Cambria Math"/>
                            <a:ea typeface="Cambria Math"/>
                            <a:cs typeface="Times New Roman" pitchFamily="18" charset="0"/>
                            <a:sym typeface="Symbol"/>
                          </a:rPr>
                          <m:t>[</m:t>
                        </m:r>
                        <m:sSubSup>
                          <m:sSubSupPr>
                            <m:ctrlPr>
                              <a:rPr lang="en-US" sz="2400" i="1">
                                <a:latin typeface="Cambria Math" panose="02040503050406030204" pitchFamily="18" charset="0"/>
                                <a:ea typeface="Cambria Math"/>
                                <a:cs typeface="Times New Roman" pitchFamily="18" charset="0"/>
                                <a:sym typeface="Symbol"/>
                              </a:rPr>
                            </m:ctrlPr>
                          </m:sSubSupPr>
                          <m:e>
                            <m:sSub>
                              <m:sSubPr>
                                <m:ctrlPr>
                                  <a:rPr lang="en-US" sz="2400" i="1">
                                    <a:latin typeface="Cambria Math" panose="02040503050406030204" pitchFamily="18" charset="0"/>
                                    <a:ea typeface="Cambria Math"/>
                                    <a:cs typeface="Times New Roman" pitchFamily="18" charset="0"/>
                                    <a:sym typeface="Symbol"/>
                                  </a:rPr>
                                </m:ctrlPr>
                              </m:sSubPr>
                              <m:e>
                                <m:r>
                                  <a:rPr lang="en-US" sz="2400" i="1">
                                    <a:latin typeface="Cambria Math"/>
                                    <a:ea typeface="Cambria Math"/>
                                    <a:cs typeface="Times New Roman" pitchFamily="18" charset="0"/>
                                    <a:sym typeface="Symbol"/>
                                  </a:rPr>
                                  <m:t>𝑛</m:t>
                                </m:r>
                              </m:e>
                              <m:sub>
                                <m:r>
                                  <a:rPr lang="en-US" sz="2400" b="0" i="1" smtClean="0">
                                    <a:latin typeface="Cambria Math" panose="02040503050406030204" pitchFamily="18" charset="0"/>
                                    <a:ea typeface="Cambria Math"/>
                                    <a:cs typeface="Times New Roman" pitchFamily="18" charset="0"/>
                                    <a:sym typeface="Symbol"/>
                                  </a:rPr>
                                  <m:t>𝑖</m:t>
                                </m:r>
                              </m:sub>
                            </m:sSub>
                          </m:e>
                          <m:sub/>
                          <m:sup>
                            <m:r>
                              <a:rPr lang="en-US" sz="2400" i="1">
                                <a:latin typeface="Cambria Math"/>
                                <a:ea typeface="Cambria Math"/>
                                <a:cs typeface="Times New Roman" pitchFamily="18" charset="0"/>
                                <a:sym typeface="Symbol"/>
                              </a:rPr>
                              <m:t>2</m:t>
                            </m:r>
                          </m:sup>
                        </m:sSubSup>
                        <m:r>
                          <a:rPr lang="en-US" sz="2400" i="1">
                            <a:latin typeface="Cambria Math"/>
                            <a:ea typeface="Cambria Math"/>
                            <a:cs typeface="Times New Roman" pitchFamily="18" charset="0"/>
                            <a:sym typeface="Symbol"/>
                          </a:rPr>
                          <m:t>])</m:t>
                        </m:r>
                      </m:e>
                    </m:nary>
                  </m:oMath>
                </a14:m>
                <a:r>
                  <a:rPr lang="en-US" dirty="0">
                    <a:latin typeface="Times New Roman" pitchFamily="18" charset="0"/>
                    <a:ea typeface="SimSun" pitchFamily="2" charset="-122"/>
                    <a:cs typeface="Times New Roman" pitchFamily="18" charset="0"/>
                  </a:rPr>
                  <a:t> = </a:t>
                </a:r>
                <a:r>
                  <a:rPr lang="en-US" dirty="0">
                    <a:sym typeface="Symbol"/>
                  </a:rPr>
                  <a:t></a:t>
                </a:r>
                <a14:m>
                  <m:oMath xmlns:m="http://schemas.openxmlformats.org/officeDocument/2006/math">
                    <m:d>
                      <m:dPr>
                        <m:ctrlPr>
                          <a:rPr lang="en-US" sz="2400" i="1">
                            <a:latin typeface="Cambria Math" panose="02040503050406030204" pitchFamily="18" charset="0"/>
                            <a:ea typeface="Cambria Math"/>
                            <a:cs typeface="Times New Roman" pitchFamily="18" charset="0"/>
                            <a:sym typeface="Symbol"/>
                          </a:rPr>
                        </m:ctrlPr>
                      </m:dPr>
                      <m:e>
                        <m:r>
                          <a:rPr lang="en-US" sz="2400" i="1">
                            <a:latin typeface="Cambria Math"/>
                            <a:ea typeface="Cambria Math"/>
                            <a:cs typeface="Times New Roman" pitchFamily="18" charset="0"/>
                            <a:sym typeface="Symbol"/>
                          </a:rPr>
                          <m:t>𝑛</m:t>
                        </m:r>
                      </m:e>
                    </m:d>
                    <m:r>
                      <a:rPr lang="en-US" sz="2400" i="1">
                        <a:latin typeface="Cambria Math"/>
                        <a:ea typeface="Cambria Math"/>
                        <a:cs typeface="Times New Roman" pitchFamily="18" charset="0"/>
                        <a:sym typeface="Symbol"/>
                      </a:rPr>
                      <m:t>+</m:t>
                    </m:r>
                    <m:nary>
                      <m:naryPr>
                        <m:chr m:val="∑"/>
                        <m:limLoc m:val="subSup"/>
                        <m:ctrlPr>
                          <a:rPr lang="en-US" sz="2400" i="1">
                            <a:latin typeface="Cambria Math" panose="02040503050406030204" pitchFamily="18" charset="0"/>
                            <a:ea typeface="Cambria Math"/>
                            <a:cs typeface="Times New Roman" pitchFamily="18" charset="0"/>
                            <a:sym typeface="Symbol"/>
                          </a:rPr>
                        </m:ctrlPr>
                      </m:naryPr>
                      <m:sub>
                        <m:r>
                          <m:rPr>
                            <m:brk m:alnAt="1"/>
                          </m:rPr>
                          <a:rPr lang="en-US" sz="2400" b="0" i="1" smtClean="0">
                            <a:latin typeface="Cambria Math" panose="02040503050406030204" pitchFamily="18" charset="0"/>
                            <a:ea typeface="Cambria Math"/>
                            <a:cs typeface="Times New Roman" pitchFamily="18" charset="0"/>
                            <a:sym typeface="Symbol"/>
                          </a:rPr>
                          <m:t>𝑖</m:t>
                        </m:r>
                        <m:r>
                          <a:rPr lang="en-US" sz="2400" i="1">
                            <a:latin typeface="Cambria Math"/>
                            <a:ea typeface="Cambria Math"/>
                            <a:cs typeface="Times New Roman" pitchFamily="18" charset="0"/>
                            <a:sym typeface="Symbol"/>
                          </a:rPr>
                          <m:t>=0</m:t>
                        </m:r>
                      </m:sub>
                      <m:sup>
                        <m:r>
                          <a:rPr lang="en-US" sz="2400" i="1">
                            <a:latin typeface="Cambria Math"/>
                            <a:ea typeface="Cambria Math"/>
                            <a:cs typeface="Times New Roman" pitchFamily="18" charset="0"/>
                            <a:sym typeface="Symbol"/>
                          </a:rPr>
                          <m:t>𝑛</m:t>
                        </m:r>
                        <m:r>
                          <a:rPr lang="en-US" sz="2400" i="1">
                            <a:latin typeface="Cambria Math"/>
                            <a:ea typeface="Cambria Math"/>
                            <a:cs typeface="Times New Roman" pitchFamily="18" charset="0"/>
                            <a:sym typeface="Symbol"/>
                          </a:rPr>
                          <m:t>−1</m:t>
                        </m:r>
                      </m:sup>
                      <m:e>
                        <m:r>
                          <a:rPr lang="en-US" sz="2400" i="1">
                            <a:latin typeface="Cambria Math"/>
                            <a:ea typeface="Cambria Math"/>
                            <a:cs typeface="Times New Roman" pitchFamily="18" charset="0"/>
                            <a:sym typeface="Symbol"/>
                          </a:rPr>
                          <m:t>𝑂</m:t>
                        </m:r>
                        <m:r>
                          <a:rPr lang="en-US" sz="2400" i="1">
                            <a:latin typeface="Cambria Math"/>
                            <a:ea typeface="Cambria Math"/>
                            <a:cs typeface="Times New Roman" pitchFamily="18" charset="0"/>
                            <a:sym typeface="Symbol"/>
                          </a:rPr>
                          <m:t>(</m:t>
                        </m:r>
                        <m:r>
                          <m:rPr>
                            <m:nor/>
                          </m:rPr>
                          <a:rPr lang="en-US" sz="2400" dirty="0">
                            <a:latin typeface="Times New Roman" pitchFamily="18" charset="0"/>
                            <a:ea typeface="SimSun" pitchFamily="2" charset="-122"/>
                            <a:cs typeface="Times New Roman" pitchFamily="18" charset="0"/>
                          </a:rPr>
                          <m:t>2 − </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𝑛</m:t>
                            </m:r>
                          </m:den>
                        </m:f>
                        <m:r>
                          <a:rPr lang="en-US" sz="2400" i="1">
                            <a:latin typeface="Cambria Math"/>
                            <a:ea typeface="Cambria Math"/>
                            <a:cs typeface="Times New Roman" pitchFamily="18" charset="0"/>
                            <a:sym typeface="Symbol"/>
                          </a:rPr>
                          <m:t>)</m:t>
                        </m:r>
                      </m:e>
                    </m:nary>
                  </m:oMath>
                </a14:m>
                <a:r>
                  <a:rPr lang="en-US" dirty="0">
                    <a:latin typeface="Times New Roman" pitchFamily="18" charset="0"/>
                    <a:ea typeface="SimSun" pitchFamily="2" charset="-122"/>
                    <a:cs typeface="Times New Roman" pitchFamily="18" charset="0"/>
                  </a:rPr>
                  <a:t> = </a:t>
                </a:r>
                <a:r>
                  <a:rPr lang="en-US" sz="2000" dirty="0">
                    <a:sym typeface="Symbol"/>
                  </a:rPr>
                  <a:t></a:t>
                </a:r>
                <a14:m>
                  <m:oMath xmlns:m="http://schemas.openxmlformats.org/officeDocument/2006/math">
                    <m:d>
                      <m:dPr>
                        <m:ctrlPr>
                          <a:rPr lang="en-US" sz="2000" i="1">
                            <a:latin typeface="Cambria Math" panose="02040503050406030204" pitchFamily="18" charset="0"/>
                            <a:ea typeface="Cambria Math"/>
                            <a:cs typeface="Times New Roman" pitchFamily="18" charset="0"/>
                            <a:sym typeface="Symbol"/>
                          </a:rPr>
                        </m:ctrlPr>
                      </m:dPr>
                      <m:e>
                        <m:r>
                          <a:rPr lang="en-US" sz="2000" i="1">
                            <a:latin typeface="Cambria Math"/>
                            <a:ea typeface="Cambria Math"/>
                            <a:cs typeface="Times New Roman" pitchFamily="18" charset="0"/>
                            <a:sym typeface="Symbol"/>
                          </a:rPr>
                          <m:t>𝑛</m:t>
                        </m:r>
                      </m:e>
                    </m:d>
                  </m:oMath>
                </a14:m>
                <a:r>
                  <a:rPr lang="en-US" dirty="0">
                    <a:latin typeface="Times New Roman" pitchFamily="18" charset="0"/>
                    <a:ea typeface="SimSun" pitchFamily="2" charset="-122"/>
                    <a:cs typeface="Times New Roman" pitchFamily="18" charset="0"/>
                  </a:rPr>
                  <a:t>。</a:t>
                </a:r>
              </a:p>
            </p:txBody>
          </p:sp>
        </mc:Choice>
        <mc:Fallback xmlns="">
          <p:sp>
            <p:nvSpPr>
              <p:cNvPr id="3" name="TextBox 2"/>
              <p:cNvSpPr txBox="1">
                <a:spLocks noRot="1" noChangeAspect="1" noMove="1" noResize="1" noEditPoints="1" noAdjustHandles="1" noChangeArrowheads="1" noChangeShapeType="1" noTextEdit="1"/>
              </p:cNvSpPr>
              <p:nvPr/>
            </p:nvSpPr>
            <p:spPr>
              <a:xfrm>
                <a:off x="0" y="302888"/>
                <a:ext cx="9144000" cy="6252224"/>
              </a:xfrm>
              <a:prstGeom prst="rect">
                <a:avLst/>
              </a:prstGeom>
              <a:blipFill>
                <a:blip r:embed="rId3"/>
                <a:stretch>
                  <a:fillRect l="-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8608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zh-CN" altLang="en-US" sz="2800" b="1" dirty="0"/>
              <a:t>桶排序的特点</a:t>
            </a:r>
            <a:endParaRPr lang="en-US" sz="2800" dirty="0"/>
          </a:p>
        </p:txBody>
      </p:sp>
      <p:sp>
        <p:nvSpPr>
          <p:cNvPr id="5" name="TextBox 4"/>
          <p:cNvSpPr txBox="1"/>
          <p:nvPr/>
        </p:nvSpPr>
        <p:spPr>
          <a:xfrm>
            <a:off x="838200" y="2286000"/>
            <a:ext cx="8001000" cy="2350323"/>
          </a:xfrm>
          <a:prstGeom prst="rect">
            <a:avLst/>
          </a:prstGeom>
          <a:noFill/>
        </p:spPr>
        <p:txBody>
          <a:bodyPr wrap="square" rtlCol="0">
            <a:spAutoFit/>
          </a:bodyPr>
          <a:lstStyle/>
          <a:p>
            <a:pPr marL="285750" indent="-285750">
              <a:lnSpc>
                <a:spcPct val="120000"/>
              </a:lnSpc>
              <a:buFont typeface="Symbol" pitchFamily="18" charset="2"/>
              <a:buChar char="·"/>
            </a:pPr>
            <a:r>
              <a:rPr lang="zh-CN" altLang="en-US" b="1" dirty="0">
                <a:solidFill>
                  <a:srgbClr val="FF0000"/>
                </a:solidFill>
                <a:latin typeface="SimSun" pitchFamily="2" charset="-122"/>
                <a:ea typeface="SimSun" pitchFamily="2" charset="-122"/>
                <a:sym typeface="Symbol"/>
              </a:rPr>
              <a:t>要求</a:t>
            </a:r>
            <a:r>
              <a:rPr lang="zh-CN" altLang="en-US" sz="1800" dirty="0">
                <a:latin typeface="SimSun" pitchFamily="2" charset="-122"/>
                <a:ea typeface="SimSun" pitchFamily="2" charset="-122"/>
                <a:sym typeface="Symbol"/>
              </a:rPr>
              <a:t>：</a:t>
            </a:r>
            <a:r>
              <a:rPr lang="en-US" sz="1800" dirty="0">
                <a:latin typeface="Times New Roman" pitchFamily="18" charset="0"/>
                <a:cs typeface="Times New Roman" pitchFamily="18" charset="0"/>
              </a:rPr>
              <a:t> 0 ≤ </a:t>
            </a:r>
            <a:r>
              <a:rPr lang="en-US" sz="1800" i="1" dirty="0">
                <a:latin typeface="Times New Roman" pitchFamily="18" charset="0"/>
                <a:cs typeface="Times New Roman" pitchFamily="18" charset="0"/>
              </a:rPr>
              <a:t>A</a:t>
            </a:r>
            <a:r>
              <a:rPr lang="en-US" sz="1800" dirty="0">
                <a:latin typeface="Times New Roman" pitchFamily="18" charset="0"/>
                <a:cs typeface="Times New Roman" pitchFamily="18" charset="0"/>
              </a:rPr>
              <a:t>[</a:t>
            </a:r>
            <a:r>
              <a:rPr lang="en-US" sz="1800" i="1" dirty="0" err="1">
                <a:latin typeface="Times New Roman" pitchFamily="18" charset="0"/>
                <a:cs typeface="Times New Roman" pitchFamily="18" charset="0"/>
              </a:rPr>
              <a:t>i</a:t>
            </a:r>
            <a:r>
              <a:rPr lang="en-US" sz="1800" dirty="0">
                <a:latin typeface="Times New Roman" pitchFamily="18" charset="0"/>
                <a:cs typeface="Times New Roman" pitchFamily="18" charset="0"/>
              </a:rPr>
              <a:t>] &lt; 1  (1 </a:t>
            </a:r>
            <a:r>
              <a:rPr lang="en-US" sz="1800"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rPr>
              <a:t> </a:t>
            </a:r>
            <a:r>
              <a:rPr lang="en-US" sz="1800" i="1" dirty="0" err="1">
                <a:latin typeface="Times New Roman" pitchFamily="18" charset="0"/>
                <a:cs typeface="Times New Roman" pitchFamily="18" charset="0"/>
              </a:rPr>
              <a:t>i</a:t>
            </a:r>
            <a:r>
              <a:rPr lang="en-US" sz="1800" dirty="0">
                <a:latin typeface="Times New Roman" pitchFamily="18" charset="0"/>
                <a:cs typeface="Times New Roman" pitchFamily="18" charset="0"/>
              </a:rPr>
              <a:t> </a:t>
            </a:r>
            <a:r>
              <a:rPr lang="en-US" sz="1800"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n</a:t>
            </a:r>
            <a:r>
              <a:rPr lang="en-US" sz="1800" dirty="0">
                <a:latin typeface="Times New Roman" pitchFamily="18" charset="0"/>
                <a:cs typeface="Times New Roman" pitchFamily="18" charset="0"/>
              </a:rPr>
              <a:t>)</a:t>
            </a:r>
            <a:r>
              <a:rPr lang="zh-CN" altLang="en-US" sz="1800" dirty="0">
                <a:latin typeface="Times New Roman" pitchFamily="18" charset="0"/>
                <a:cs typeface="Times New Roman" pitchFamily="18" charset="0"/>
              </a:rPr>
              <a:t>。不满足时先做变换。</a:t>
            </a:r>
            <a:endParaRPr lang="en-US" altLang="zh-CN" b="1" dirty="0">
              <a:solidFill>
                <a:srgbClr val="FF0000"/>
              </a:solidFill>
              <a:latin typeface="SimSun" pitchFamily="2" charset="-122"/>
              <a:ea typeface="SimSun" pitchFamily="2" charset="-122"/>
              <a:sym typeface="Symbol"/>
            </a:endParaRPr>
          </a:p>
          <a:p>
            <a:pPr marL="285750" indent="-285750">
              <a:lnSpc>
                <a:spcPct val="120000"/>
              </a:lnSpc>
              <a:spcBef>
                <a:spcPts val="1200"/>
              </a:spcBef>
              <a:buFont typeface="Symbol" pitchFamily="18" charset="2"/>
              <a:buChar char="·"/>
            </a:pPr>
            <a:r>
              <a:rPr lang="zh-CN" altLang="en-US" b="1" dirty="0">
                <a:solidFill>
                  <a:srgbClr val="FF0000"/>
                </a:solidFill>
                <a:latin typeface="SimSun" pitchFamily="2" charset="-122"/>
                <a:ea typeface="SimSun" pitchFamily="2" charset="-122"/>
                <a:sym typeface="Symbol"/>
              </a:rPr>
              <a:t>优点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lvl="1">
              <a:lnSpc>
                <a:spcPct val="120000"/>
              </a:lnSpc>
              <a:spcBef>
                <a:spcPts val="600"/>
              </a:spcBef>
            </a:pPr>
            <a:r>
              <a:rPr lang="en-US" altLang="zh-CN" dirty="0">
                <a:latin typeface="SimSun" pitchFamily="2" charset="-122"/>
                <a:ea typeface="SimSun" pitchFamily="2" charset="-122"/>
                <a:sym typeface="Symbol"/>
              </a:rPr>
              <a:t>1</a:t>
            </a:r>
            <a:r>
              <a:rPr lang="zh-CN" altLang="en-US" dirty="0">
                <a:latin typeface="SimSun" pitchFamily="2" charset="-122"/>
                <a:ea typeface="SimSun" pitchFamily="2" charset="-122"/>
                <a:sym typeface="Symbol"/>
              </a:rPr>
              <a:t>）渐进时间复杂度为</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a:t>
            </a:r>
            <a:r>
              <a:rPr lang="en-US" altLang="zh-CN" dirty="0">
                <a:latin typeface="SimSun" pitchFamily="2" charset="-122"/>
                <a:ea typeface="SimSun" pitchFamily="2" charset="-122"/>
                <a:sym typeface="Symbol"/>
              </a:rPr>
              <a:t>.</a:t>
            </a:r>
          </a:p>
          <a:p>
            <a:pPr marL="285750" indent="-285750">
              <a:lnSpc>
                <a:spcPct val="120000"/>
              </a:lnSpc>
              <a:spcBef>
                <a:spcPts val="600"/>
              </a:spcBef>
              <a:buFont typeface="Symbol" pitchFamily="18" charset="2"/>
              <a:buChar char="·"/>
            </a:pPr>
            <a:r>
              <a:rPr lang="zh-CN" altLang="en-US" b="1" dirty="0">
                <a:solidFill>
                  <a:srgbClr val="FF0000"/>
                </a:solidFill>
                <a:latin typeface="SimSun" pitchFamily="2" charset="-122"/>
                <a:ea typeface="SimSun" pitchFamily="2" charset="-122"/>
                <a:sym typeface="Symbol"/>
              </a:rPr>
              <a:t>缺点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a:lnSpc>
                <a:spcPct val="120000"/>
              </a:lnSpc>
            </a:pPr>
            <a:r>
              <a:rPr lang="en-US" altLang="zh-CN" dirty="0">
                <a:latin typeface="SimSun" pitchFamily="2" charset="-122"/>
                <a:ea typeface="SimSun" pitchFamily="2" charset="-122"/>
                <a:sym typeface="Symbol"/>
              </a:rPr>
              <a:t>    1</a:t>
            </a:r>
            <a:r>
              <a:rPr lang="zh-CN" altLang="en-US" dirty="0">
                <a:latin typeface="SimSun" pitchFamily="2" charset="-122"/>
                <a:ea typeface="SimSun" pitchFamily="2" charset="-122"/>
                <a:sym typeface="Symbol"/>
              </a:rPr>
              <a:t>）不是原地排序；</a:t>
            </a:r>
            <a:endParaRPr lang="en-US" altLang="zh-CN" dirty="0">
              <a:latin typeface="SimSun" pitchFamily="2" charset="-122"/>
              <a:ea typeface="SimSun" pitchFamily="2" charset="-122"/>
              <a:sym typeface="Symbol"/>
            </a:endParaRPr>
          </a:p>
          <a:p>
            <a:pPr>
              <a:lnSpc>
                <a:spcPct val="120000"/>
              </a:lnSpc>
            </a:pPr>
            <a:r>
              <a:rPr lang="en-US" altLang="zh-CN" dirty="0">
                <a:latin typeface="SimSun" pitchFamily="2" charset="-122"/>
                <a:ea typeface="SimSun" pitchFamily="2" charset="-122"/>
                <a:sym typeface="Symbol"/>
              </a:rPr>
              <a:t>    2</a:t>
            </a:r>
            <a:r>
              <a:rPr lang="zh-CN" altLang="en-US" dirty="0">
                <a:latin typeface="SimSun" pitchFamily="2" charset="-122"/>
                <a:ea typeface="SimSun" pitchFamily="2" charset="-122"/>
                <a:sym typeface="Symbol"/>
              </a:rPr>
              <a:t>）执行过程中，</a:t>
            </a:r>
            <a:r>
              <a:rPr lang="zh-CN" altLang="en-US" dirty="0">
                <a:latin typeface="SimSun" pitchFamily="2" charset="-122"/>
                <a:ea typeface="SimSun" pitchFamily="2" charset="-122"/>
                <a:sym typeface="Symbol" panose="05050102010706020507" pitchFamily="18" charset="2"/>
              </a:rPr>
              <a:t>需要</a:t>
            </a:r>
            <a:r>
              <a:rPr lang="en-US" altLang="zh-CN" dirty="0">
                <a:latin typeface="SimSun" pitchFamily="2" charset="-122"/>
                <a:ea typeface="SimSun" pitchFamily="2" charset="-122"/>
                <a:sym typeface="Symbol" panose="05050102010706020507" pitchFamily="18" charset="2"/>
              </a:rPr>
              <a:t>1</a:t>
            </a:r>
            <a:r>
              <a:rPr lang="zh-CN" altLang="en-US" dirty="0">
                <a:latin typeface="SimSun" pitchFamily="2" charset="-122"/>
                <a:ea typeface="SimSun" pitchFamily="2" charset="-122"/>
                <a:sym typeface="Symbol" panose="05050102010706020507" pitchFamily="18" charset="2"/>
              </a:rPr>
              <a:t>个额外的飞行数组，因此需要额外的存储空间</a:t>
            </a:r>
            <a:r>
              <a:rPr lang="en-US" altLang="zh-CN" dirty="0">
                <a:latin typeface="SimSun" pitchFamily="2" charset="-122"/>
                <a:ea typeface="SimSun" pitchFamily="2" charset="-122"/>
                <a:sym typeface="Symbol" panose="05050102010706020507" pitchFamily="18" charset="2"/>
              </a:rPr>
              <a:t>.</a:t>
            </a:r>
          </a:p>
        </p:txBody>
      </p:sp>
      <p:sp>
        <p:nvSpPr>
          <p:cNvPr id="6" name="TextBox 4">
            <a:extLst>
              <a:ext uri="{FF2B5EF4-FFF2-40B4-BE49-F238E27FC236}">
                <a16:creationId xmlns:a16="http://schemas.microsoft.com/office/drawing/2014/main" id="{C3C6B4DC-DE17-414B-9839-B0D845BC4A16}"/>
              </a:ext>
            </a:extLst>
          </p:cNvPr>
          <p:cNvSpPr txBox="1"/>
          <p:nvPr/>
        </p:nvSpPr>
        <p:spPr>
          <a:xfrm>
            <a:off x="571500" y="990600"/>
            <a:ext cx="8001000" cy="954107"/>
          </a:xfrm>
          <a:prstGeom prst="rect">
            <a:avLst/>
          </a:prstGeom>
          <a:noFill/>
        </p:spPr>
        <p:txBody>
          <a:bodyPr wrap="square" rtlCol="0">
            <a:spAutoFit/>
          </a:bodyPr>
          <a:lstStyle/>
          <a:p>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sym typeface="Symbol"/>
              </a:rPr>
              <a:t>桶排序</a:t>
            </a:r>
            <a:r>
              <a:rPr lang="zh-CN" altLang="en-US" dirty="0">
                <a:latin typeface="SimSun" pitchFamily="2" charset="-122"/>
                <a:ea typeface="SimSun" pitchFamily="2" charset="-122"/>
                <a:sym typeface="Symbol"/>
              </a:rPr>
              <a:t>假定输入数据服从均匀分布，但实际上，即使输入数据分布不满足均匀分布，只要所有的桶的大小的平方和与总的元素数呈线性关系，根据公式（</a:t>
            </a:r>
            <a:r>
              <a:rPr lang="en-US" altLang="zh-CN" dirty="0">
                <a:latin typeface="SimSun" pitchFamily="2" charset="-122"/>
                <a:ea typeface="SimSun" pitchFamily="2" charset="-122"/>
                <a:sym typeface="Symbol"/>
              </a:rPr>
              <a:t>4.2</a:t>
            </a:r>
            <a:r>
              <a:rPr lang="zh-CN" altLang="en-US" dirty="0">
                <a:latin typeface="SimSun" pitchFamily="2" charset="-122"/>
                <a:ea typeface="SimSun" pitchFamily="2" charset="-122"/>
                <a:sym typeface="Symbol"/>
              </a:rPr>
              <a:t>），桶排序仍可以在线性时间内完成。</a:t>
            </a:r>
            <a:endParaRPr lang="en-US" altLang="zh-CN" dirty="0">
              <a:latin typeface="SimSun" pitchFamily="2" charset="-122"/>
              <a:ea typeface="SimSun" pitchFamily="2" charset="-122"/>
              <a:sym typeface="Symbol"/>
            </a:endParaRPr>
          </a:p>
        </p:txBody>
      </p:sp>
      <p:sp>
        <p:nvSpPr>
          <p:cNvPr id="4" name="文本框 3">
            <a:extLst>
              <a:ext uri="{FF2B5EF4-FFF2-40B4-BE49-F238E27FC236}">
                <a16:creationId xmlns:a16="http://schemas.microsoft.com/office/drawing/2014/main" id="{2B87C1DC-C912-206E-9662-96138B3FA7A5}"/>
              </a:ext>
            </a:extLst>
          </p:cNvPr>
          <p:cNvSpPr txBox="1"/>
          <p:nvPr/>
        </p:nvSpPr>
        <p:spPr>
          <a:xfrm>
            <a:off x="821574" y="5221069"/>
            <a:ext cx="7750925" cy="1015663"/>
          </a:xfrm>
          <a:prstGeom prst="rect">
            <a:avLst/>
          </a:prstGeom>
          <a:noFill/>
        </p:spPr>
        <p:txBody>
          <a:bodyPr wrap="square">
            <a:spAutoFit/>
          </a:bodyPr>
          <a:lstStyle/>
          <a:p>
            <a:pPr marL="342900" indent="-342900">
              <a:buFont typeface="Arial" panose="020B0604020202020204" pitchFamily="34" charset="0"/>
              <a:buChar char="•"/>
            </a:pPr>
            <a:r>
              <a:rPr lang="zh-CN" altLang="en-US" sz="2000" b="0" i="0" dirty="0">
                <a:solidFill>
                  <a:srgbClr val="000000"/>
                </a:solidFill>
                <a:effectLst/>
                <a:latin typeface="Lato" panose="020F0502020204030203" pitchFamily="34" charset="0"/>
              </a:rPr>
              <a:t>根据待排序集合中最大元素和最小元素的差值范围和映射规则，确定申请的桶个数</a:t>
            </a:r>
            <a:endParaRPr lang="en-US" altLang="zh-CN" sz="2000" b="0" i="0" dirty="0">
              <a:solidFill>
                <a:srgbClr val="000000"/>
              </a:solidFill>
              <a:effectLst/>
              <a:latin typeface="Lato" panose="020F0502020204030203" pitchFamily="34" charset="0"/>
            </a:endParaRPr>
          </a:p>
          <a:p>
            <a:pPr marL="342900" indent="-342900">
              <a:buFont typeface="Arial" panose="020B0604020202020204" pitchFamily="34" charset="0"/>
              <a:buChar char="•"/>
            </a:pPr>
            <a:r>
              <a:rPr lang="zh-CN" altLang="en-US" sz="2000" dirty="0">
                <a:solidFill>
                  <a:srgbClr val="000000"/>
                </a:solidFill>
                <a:latin typeface="Lato" panose="020F0502020204030203" pitchFamily="34" charset="0"/>
              </a:rPr>
              <a:t>本章假定元素均匀分布，桶的个数与元素个数相同</a:t>
            </a:r>
            <a:r>
              <a:rPr lang="en-US" altLang="zh-CN" sz="2000" dirty="0">
                <a:solidFill>
                  <a:srgbClr val="000000"/>
                </a:solidFill>
                <a:latin typeface="Lato" panose="020F0502020204030203" pitchFamily="34" charset="0"/>
              </a:rPr>
              <a:t>.</a:t>
            </a:r>
            <a:endParaRPr lang="en-US" sz="2000" dirty="0"/>
          </a:p>
        </p:txBody>
      </p:sp>
      <p:sp>
        <p:nvSpPr>
          <p:cNvPr id="7" name="文本框 6">
            <a:extLst>
              <a:ext uri="{FF2B5EF4-FFF2-40B4-BE49-F238E27FC236}">
                <a16:creationId xmlns:a16="http://schemas.microsoft.com/office/drawing/2014/main" id="{6DDE8BE7-7285-F7E2-FFCC-BEAE035EBDE4}"/>
              </a:ext>
            </a:extLst>
          </p:cNvPr>
          <p:cNvSpPr txBox="1"/>
          <p:nvPr/>
        </p:nvSpPr>
        <p:spPr>
          <a:xfrm>
            <a:off x="571500" y="4838057"/>
            <a:ext cx="2492990" cy="400110"/>
          </a:xfrm>
          <a:prstGeom prst="rect">
            <a:avLst/>
          </a:prstGeom>
          <a:noFill/>
        </p:spPr>
        <p:txBody>
          <a:bodyPr wrap="none" rtlCol="0">
            <a:spAutoFit/>
          </a:bodyPr>
          <a:lstStyle/>
          <a:p>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如何确定桶的个数？</a:t>
            </a:r>
            <a:endParaRPr lang="en-US" sz="2000" dirty="0">
              <a:solidFill>
                <a:srgbClr val="0000FF"/>
              </a:solidFill>
              <a:effectLst>
                <a:outerShdw blurRad="38100" dist="38100" dir="2700000" algn="tl">
                  <a:srgbClr val="C0C0C0"/>
                </a:outerShdw>
              </a:effectLst>
              <a:latin typeface="华文细黑" pitchFamily="2" charset="-122"/>
              <a:ea typeface="华文细黑" pitchFamily="2" charset="-122"/>
            </a:endParaRPr>
          </a:p>
        </p:txBody>
      </p:sp>
    </p:spTree>
    <p:extLst>
      <p:ext uri="{BB962C8B-B14F-4D97-AF65-F5344CB8AC3E}">
        <p14:creationId xmlns:p14="http://schemas.microsoft.com/office/powerpoint/2010/main" val="38669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1E7C-69DE-4B39-9FF8-A5ED37B33900}"/>
              </a:ext>
            </a:extLst>
          </p:cNvPr>
          <p:cNvSpPr>
            <a:spLocks noGrp="1"/>
          </p:cNvSpPr>
          <p:nvPr>
            <p:ph type="ctrTitle"/>
          </p:nvPr>
        </p:nvSpPr>
        <p:spPr>
          <a:xfrm>
            <a:off x="685800" y="228600"/>
            <a:ext cx="7772400" cy="1470025"/>
          </a:xfrm>
        </p:spPr>
        <p:txBody>
          <a:bodyPr>
            <a:normAutofit/>
          </a:bodyPr>
          <a:lstStyle/>
          <a:p>
            <a:r>
              <a:rPr lang="zh-CN" altLang="en-US" sz="4000" b="1" dirty="0"/>
              <a:t>思考题</a:t>
            </a:r>
            <a:br>
              <a:rPr lang="en-US" altLang="zh-CN" sz="4000" b="1" dirty="0"/>
            </a:br>
            <a:r>
              <a:rPr lang="zh-CN" altLang="en-US" sz="4000" b="1" dirty="0"/>
              <a:t>（无需提交）</a:t>
            </a:r>
            <a:endParaRPr lang="en-US" sz="4000" b="1" dirty="0"/>
          </a:p>
        </p:txBody>
      </p:sp>
      <p:sp>
        <p:nvSpPr>
          <p:cNvPr id="3" name="副标题 2">
            <a:extLst>
              <a:ext uri="{FF2B5EF4-FFF2-40B4-BE49-F238E27FC236}">
                <a16:creationId xmlns:a16="http://schemas.microsoft.com/office/drawing/2014/main" id="{E81D6147-2F8B-4179-B92C-C17B5BE94F69}"/>
              </a:ext>
            </a:extLst>
          </p:cNvPr>
          <p:cNvSpPr>
            <a:spLocks noGrp="1"/>
          </p:cNvSpPr>
          <p:nvPr>
            <p:ph type="subTitle" idx="1"/>
          </p:nvPr>
        </p:nvSpPr>
        <p:spPr>
          <a:xfrm>
            <a:off x="838200" y="1718678"/>
            <a:ext cx="7772400" cy="4377322"/>
          </a:xfrm>
        </p:spPr>
        <p:txBody>
          <a:bodyPr>
            <a:normAutofit/>
          </a:bodyPr>
          <a:lstStyle/>
          <a:p>
            <a:pPr lvl="0" algn="just">
              <a:tabLst>
                <a:tab pos="457200" algn="l"/>
              </a:tabLst>
            </a:pPr>
            <a:endParaRPr lang="en-US" altLang="zh-CN" sz="1800" dirty="0">
              <a:solidFill>
                <a:schemeClr val="tx1"/>
              </a:solidFill>
              <a:effectLst/>
              <a:latin typeface="Times New Roman" panose="02020603050405020304" pitchFamily="18" charset="0"/>
              <a:ea typeface="宋体" panose="02010600030101010101" pitchFamily="2" charset="-122"/>
            </a:endParaRPr>
          </a:p>
          <a:p>
            <a:pPr lvl="0" algn="just">
              <a:tabLst>
                <a:tab pos="457200" algn="l"/>
              </a:tabLst>
            </a:pPr>
            <a:r>
              <a:rPr lang="en-US" altLang="zh-CN" sz="1800" dirty="0">
                <a:solidFill>
                  <a:schemeClr val="tx1"/>
                </a:solidFill>
                <a:effectLst/>
                <a:latin typeface="Times New Roman" panose="02020603050405020304" pitchFamily="18" charset="0"/>
                <a:ea typeface="宋体" panose="02010600030101010101" pitchFamily="2" charset="-122"/>
              </a:rPr>
              <a:t>1. </a:t>
            </a:r>
            <a:r>
              <a:rPr lang="zh-CN" altLang="en-US" sz="1800" dirty="0">
                <a:solidFill>
                  <a:schemeClr val="tx1"/>
                </a:solidFill>
                <a:effectLst/>
                <a:latin typeface="Times New Roman" panose="02020603050405020304" pitchFamily="18" charset="0"/>
                <a:ea typeface="宋体" panose="02010600030101010101" pitchFamily="2" charset="-122"/>
              </a:rPr>
              <a:t>给定</a:t>
            </a:r>
            <a:r>
              <a:rPr lang="en-US" altLang="zh-CN" sz="1800" i="1" dirty="0">
                <a:solidFill>
                  <a:schemeClr val="tx1"/>
                </a:solidFill>
                <a:effectLst/>
                <a:latin typeface="Times New Roman" panose="02020603050405020304" pitchFamily="18" charset="0"/>
                <a:ea typeface="宋体" panose="02010600030101010101" pitchFamily="2" charset="-122"/>
              </a:rPr>
              <a:t>n</a:t>
            </a:r>
            <a:r>
              <a:rPr lang="zh-CN" altLang="en-US" sz="1800" dirty="0">
                <a:solidFill>
                  <a:schemeClr val="tx1"/>
                </a:solidFill>
                <a:effectLst/>
                <a:latin typeface="Times New Roman" panose="02020603050405020304" pitchFamily="18" charset="0"/>
                <a:ea typeface="宋体" panose="02010600030101010101" pitchFamily="2" charset="-122"/>
              </a:rPr>
              <a:t>个整数，其中每个数的取值范围都是</a:t>
            </a:r>
            <a:r>
              <a:rPr lang="en-US" altLang="zh-CN" sz="1800" dirty="0">
                <a:solidFill>
                  <a:schemeClr val="tx1"/>
                </a:solidFill>
                <a:effectLst/>
                <a:latin typeface="Times New Roman" panose="02020603050405020304" pitchFamily="18" charset="0"/>
                <a:ea typeface="宋体" panose="02010600030101010101" pitchFamily="2" charset="-122"/>
              </a:rPr>
              <a:t>[0, </a:t>
            </a:r>
            <a:r>
              <a:rPr lang="en-US" altLang="zh-CN" sz="1800" i="1" dirty="0">
                <a:solidFill>
                  <a:schemeClr val="tx1"/>
                </a:solidFill>
                <a:effectLst/>
                <a:latin typeface="Times New Roman" panose="02020603050405020304" pitchFamily="18" charset="0"/>
                <a:ea typeface="宋体" panose="02010600030101010101" pitchFamily="2" charset="-122"/>
              </a:rPr>
              <a:t>n</a:t>
            </a:r>
            <a:r>
              <a:rPr lang="en-US" altLang="zh-CN" sz="2400" baseline="20000" dirty="0">
                <a:solidFill>
                  <a:schemeClr val="tx1"/>
                </a:solidFill>
                <a:effectLst/>
                <a:latin typeface="Times New Roman" panose="02020603050405020304" pitchFamily="18" charset="0"/>
                <a:ea typeface="宋体" panose="02010600030101010101" pitchFamily="2" charset="-122"/>
              </a:rPr>
              <a:t>2</a:t>
            </a:r>
            <a:r>
              <a:rPr lang="en-US" altLang="zh-CN" sz="1800" dirty="0">
                <a:solidFill>
                  <a:schemeClr val="tx1"/>
                </a:solidFill>
                <a:effectLst/>
                <a:latin typeface="Times New Roman" panose="02020603050405020304" pitchFamily="18" charset="0"/>
                <a:ea typeface="宋体" panose="02010600030101010101" pitchFamily="2" charset="-122"/>
              </a:rPr>
              <a:t>-1]</a:t>
            </a:r>
            <a:r>
              <a:rPr lang="zh-CN" altLang="en-US" sz="1800" dirty="0">
                <a:solidFill>
                  <a:schemeClr val="tx1"/>
                </a:solidFill>
                <a:effectLst/>
                <a:latin typeface="Times New Roman" panose="02020603050405020304" pitchFamily="18" charset="0"/>
                <a:ea typeface="宋体" panose="02010600030101010101" pitchFamily="2" charset="-122"/>
              </a:rPr>
              <a:t>，给出一个排序算法，实现</a:t>
            </a:r>
            <a:r>
              <a:rPr lang="en-US" altLang="zh-CN" sz="1800" dirty="0">
                <a:solidFill>
                  <a:schemeClr val="tx1"/>
                </a:solidFill>
                <a:effectLst/>
                <a:latin typeface="Times New Roman" panose="02020603050405020304" pitchFamily="18" charset="0"/>
                <a:ea typeface="宋体" panose="02010600030101010101" pitchFamily="2" charset="-122"/>
              </a:rPr>
              <a:t>O(</a:t>
            </a:r>
            <a:r>
              <a:rPr lang="en-US" altLang="zh-CN" sz="1800" i="1" dirty="0">
                <a:solidFill>
                  <a:schemeClr val="tx1"/>
                </a:solidFill>
                <a:effectLst/>
                <a:latin typeface="Times New Roman" panose="02020603050405020304" pitchFamily="18" charset="0"/>
                <a:ea typeface="宋体" panose="02010600030101010101" pitchFamily="2" charset="-122"/>
              </a:rPr>
              <a:t>n</a:t>
            </a:r>
            <a:r>
              <a:rPr lang="en-US" altLang="zh-CN" sz="1800" dirty="0">
                <a:solidFill>
                  <a:schemeClr val="tx1"/>
                </a:solidFill>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时间内对这</a:t>
            </a:r>
            <a:r>
              <a:rPr lang="en-US" altLang="zh-CN" sz="1800" i="1" dirty="0">
                <a:solidFill>
                  <a:schemeClr val="tx1"/>
                </a:solidFill>
                <a:latin typeface="Times New Roman" panose="02020603050405020304" pitchFamily="18" charset="0"/>
                <a:ea typeface="宋体" panose="02010600030101010101" pitchFamily="2" charset="-122"/>
              </a:rPr>
              <a:t>n</a:t>
            </a:r>
            <a:r>
              <a:rPr lang="zh-CN" altLang="en-US" sz="1800" dirty="0">
                <a:solidFill>
                  <a:schemeClr val="tx1"/>
                </a:solidFill>
                <a:latin typeface="Times New Roman" panose="02020603050405020304" pitchFamily="18" charset="0"/>
                <a:ea typeface="宋体" panose="02010600030101010101" pitchFamily="2" charset="-122"/>
              </a:rPr>
              <a:t>个数排序</a:t>
            </a:r>
            <a:r>
              <a:rPr lang="en-US" altLang="zh-CN" sz="1800" dirty="0">
                <a:solidFill>
                  <a:schemeClr val="tx1"/>
                </a:solidFill>
                <a:latin typeface="Times New Roman" panose="02020603050405020304" pitchFamily="18" charset="0"/>
                <a:ea typeface="宋体" panose="02010600030101010101" pitchFamily="2" charset="-122"/>
              </a:rPr>
              <a:t>. </a:t>
            </a:r>
            <a:r>
              <a:rPr lang="zh-CN" altLang="en-US" sz="1800" dirty="0">
                <a:solidFill>
                  <a:schemeClr val="tx1"/>
                </a:solidFill>
                <a:latin typeface="Times New Roman" panose="02020603050405020304" pitchFamily="18" charset="0"/>
                <a:ea typeface="宋体" panose="02010600030101010101" pitchFamily="2" charset="-122"/>
              </a:rPr>
              <a:t>给出解题思路。</a:t>
            </a:r>
            <a:endParaRPr lang="fr-FR" sz="1800" dirty="0">
              <a:solidFill>
                <a:schemeClr val="tx1"/>
              </a:solidFill>
              <a:effectLst/>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a:p>
            <a:pPr algn="just">
              <a:tabLst>
                <a:tab pos="457200" algn="l"/>
              </a:tabLst>
            </a:pPr>
            <a:endParaRPr lang="en-US" sz="1800" dirty="0">
              <a:solidFill>
                <a:schemeClr val="tx1"/>
              </a:solidFill>
              <a:effectLst/>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9508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215605" y="6323707"/>
            <a:ext cx="2895600" cy="365125"/>
          </a:xfrm>
        </p:spPr>
        <p:txBody>
          <a:bodyPr/>
          <a:lstStyle/>
          <a:p>
            <a:r>
              <a:rPr lang="en-US" dirty="0"/>
              <a:t>4-4</a:t>
            </a:r>
          </a:p>
        </p:txBody>
      </p:sp>
      <p:sp>
        <p:nvSpPr>
          <p:cNvPr id="3" name="TextBox 2"/>
          <p:cNvSpPr txBox="1"/>
          <p:nvPr/>
        </p:nvSpPr>
        <p:spPr>
          <a:xfrm>
            <a:off x="685800" y="547673"/>
            <a:ext cx="7391400" cy="461665"/>
          </a:xfrm>
          <a:prstGeom prst="rect">
            <a:avLst/>
          </a:prstGeom>
          <a:noFill/>
        </p:spPr>
        <p:txBody>
          <a:bodyPr wrap="square" rtlCol="0">
            <a:spAutoFit/>
          </a:bodyPr>
          <a:lstStyle/>
          <a:p>
            <a:r>
              <a:rPr lang="en-US" sz="2400" b="1" dirty="0" err="1">
                <a:latin typeface="SimSun" panose="02010600030101010101" pitchFamily="2" charset="-122"/>
                <a:ea typeface="SimSun" panose="02010600030101010101" pitchFamily="2" charset="-122"/>
                <a:cs typeface="Times New Roman" pitchFamily="18" charset="0"/>
              </a:rPr>
              <a:t>例：一个把</a:t>
            </a:r>
            <a:r>
              <a:rPr lang="zh-CN" altLang="en-US" sz="2400" b="1" dirty="0">
                <a:latin typeface="SimSun" panose="02010600030101010101" pitchFamily="2" charset="-122"/>
                <a:ea typeface="SimSun" panose="02010600030101010101" pitchFamily="2" charset="-122"/>
                <a:cs typeface="Times New Roman" pitchFamily="18" charset="0"/>
              </a:rPr>
              <a:t>｛</a:t>
            </a:r>
            <a:r>
              <a:rPr lang="en-US" sz="2400" b="1" i="1" dirty="0">
                <a:latin typeface="Times New Roman" pitchFamily="18" charset="0"/>
                <a:ea typeface="SimSun" pitchFamily="2" charset="-122"/>
                <a:cs typeface="Times New Roman" pitchFamily="18" charset="0"/>
              </a:rPr>
              <a:t>a</a:t>
            </a:r>
            <a:r>
              <a:rPr lang="en-US" sz="2800" b="1" baseline="-25000" dirty="0">
                <a:latin typeface="Times New Roman" pitchFamily="18" charset="0"/>
                <a:ea typeface="SimSun" pitchFamily="2" charset="-122"/>
                <a:cs typeface="Times New Roman" pitchFamily="18" charset="0"/>
              </a:rPr>
              <a:t>1</a:t>
            </a:r>
            <a:r>
              <a:rPr lang="en-US" sz="2400" b="1" dirty="0">
                <a:latin typeface="Times New Roman" pitchFamily="18" charset="0"/>
                <a:ea typeface="SimSun" pitchFamily="2" charset="-122"/>
                <a:cs typeface="Times New Roman" pitchFamily="18" charset="0"/>
              </a:rPr>
              <a:t>, </a:t>
            </a:r>
            <a:r>
              <a:rPr lang="en-US" sz="2400" b="1" i="1" dirty="0">
                <a:latin typeface="Times New Roman" pitchFamily="18" charset="0"/>
                <a:ea typeface="SimSun" pitchFamily="2" charset="-122"/>
                <a:cs typeface="Times New Roman" pitchFamily="18" charset="0"/>
              </a:rPr>
              <a:t>a</a:t>
            </a:r>
            <a:r>
              <a:rPr lang="en-US" sz="2800" b="1" baseline="-25000" dirty="0">
                <a:latin typeface="Times New Roman" pitchFamily="18" charset="0"/>
                <a:ea typeface="SimSun" pitchFamily="2" charset="-122"/>
                <a:cs typeface="Times New Roman" pitchFamily="18" charset="0"/>
              </a:rPr>
              <a:t>2</a:t>
            </a:r>
            <a:r>
              <a:rPr lang="en-US" sz="2400" b="1" dirty="0">
                <a:latin typeface="Times New Roman" pitchFamily="18" charset="0"/>
                <a:ea typeface="SimSun" pitchFamily="2" charset="-122"/>
                <a:cs typeface="Times New Roman" pitchFamily="18" charset="0"/>
              </a:rPr>
              <a:t>, </a:t>
            </a:r>
            <a:r>
              <a:rPr lang="en-US" sz="2400" b="1" i="1" dirty="0">
                <a:latin typeface="Times New Roman" pitchFamily="18" charset="0"/>
                <a:ea typeface="SimSun" pitchFamily="2" charset="-122"/>
                <a:cs typeface="Times New Roman" pitchFamily="18" charset="0"/>
              </a:rPr>
              <a:t>a</a:t>
            </a:r>
            <a:r>
              <a:rPr lang="en-US" sz="2800" b="1" baseline="-25000" dirty="0">
                <a:latin typeface="Times New Roman" pitchFamily="18" charset="0"/>
                <a:ea typeface="SimSun" pitchFamily="2" charset="-122"/>
                <a:cs typeface="Times New Roman" pitchFamily="18" charset="0"/>
              </a:rPr>
              <a:t>3</a:t>
            </a:r>
            <a:r>
              <a:rPr lang="zh-CN" altLang="en-US" sz="2400" b="1" dirty="0">
                <a:latin typeface="SimSun" panose="02010600030101010101" pitchFamily="2" charset="-122"/>
                <a:ea typeface="SimSun" panose="02010600030101010101" pitchFamily="2" charset="-122"/>
                <a:cs typeface="Times New Roman" pitchFamily="18" charset="0"/>
              </a:rPr>
              <a:t>｝</a:t>
            </a:r>
            <a:r>
              <a:rPr lang="en-US" sz="2400" b="1" dirty="0" err="1">
                <a:latin typeface="SimSun" panose="02010600030101010101" pitchFamily="2" charset="-122"/>
                <a:ea typeface="SimSun" panose="02010600030101010101" pitchFamily="2" charset="-122"/>
                <a:cs typeface="Times New Roman" pitchFamily="18" charset="0"/>
              </a:rPr>
              <a:t>排序的决策树</a:t>
            </a:r>
            <a:endParaRPr lang="en-US" sz="2400" b="1" dirty="0">
              <a:latin typeface="SimSun" panose="02010600030101010101" pitchFamily="2" charset="-122"/>
              <a:ea typeface="SimSun" panose="02010600030101010101" pitchFamily="2" charset="-122"/>
              <a:cs typeface="Times New Roman" pitchFamily="18" charset="0"/>
            </a:endParaRPr>
          </a:p>
        </p:txBody>
      </p:sp>
      <p:sp>
        <p:nvSpPr>
          <p:cNvPr id="6" name="TextBox 5"/>
          <p:cNvSpPr txBox="1"/>
          <p:nvPr/>
        </p:nvSpPr>
        <p:spPr>
          <a:xfrm>
            <a:off x="152400" y="3717307"/>
            <a:ext cx="9067800" cy="2935868"/>
          </a:xfrm>
          <a:prstGeom prst="rect">
            <a:avLst/>
          </a:prstGeom>
          <a:noFill/>
        </p:spPr>
        <p:txBody>
          <a:bodyPr wrap="square" rtlCol="0">
            <a:spAutoFit/>
          </a:bodyPr>
          <a:lstStyle/>
          <a:p>
            <a:pPr marL="465138" indent="-406400">
              <a:lnSpc>
                <a:spcPct val="150000"/>
              </a:lnSpc>
              <a:buFont typeface="Symbol"/>
              <a:buChar char="·"/>
            </a:pPr>
            <a:r>
              <a:rPr lang="en-US" spc="-100" dirty="0" err="1">
                <a:latin typeface="SimSun" pitchFamily="2" charset="-122"/>
                <a:ea typeface="SimSun" pitchFamily="2" charset="-122"/>
                <a:sym typeface="Symbol"/>
              </a:rPr>
              <a:t>决策树是一</a:t>
            </a:r>
            <a:r>
              <a:rPr lang="zh-CN" altLang="en-US" spc="-100" dirty="0">
                <a:latin typeface="SimSun" pitchFamily="2" charset="-122"/>
                <a:ea typeface="SimSun" pitchFamily="2" charset="-122"/>
                <a:sym typeface="Symbol"/>
              </a:rPr>
              <a:t>棵</a:t>
            </a:r>
            <a:r>
              <a:rPr lang="en-US" dirty="0" err="1">
                <a:solidFill>
                  <a:srgbClr val="0033CC"/>
                </a:solidFill>
                <a:latin typeface="华文细黑" panose="02010600040101010101" pitchFamily="2" charset="-122"/>
                <a:ea typeface="华文细黑" panose="02010600040101010101" pitchFamily="2" charset="-122"/>
                <a:cs typeface="+mj-cs"/>
                <a:sym typeface="Symbol"/>
              </a:rPr>
              <a:t>二叉树</a:t>
            </a:r>
            <a:r>
              <a:rPr lang="en-US" spc="-100" dirty="0">
                <a:latin typeface="SimSun" pitchFamily="2" charset="-122"/>
                <a:ea typeface="SimSun" pitchFamily="2" charset="-122"/>
                <a:sym typeface="Symbol"/>
              </a:rPr>
              <a:t>，</a:t>
            </a:r>
            <a:r>
              <a:rPr lang="zh-CN" altLang="en-US" spc="-100" dirty="0">
                <a:latin typeface="SimSun" pitchFamily="2" charset="-122"/>
                <a:ea typeface="SimSun" pitchFamily="2" charset="-122"/>
                <a:sym typeface="Symbol"/>
              </a:rPr>
              <a:t>每</a:t>
            </a:r>
            <a:r>
              <a:rPr lang="en-US" spc="-100" dirty="0" err="1">
                <a:latin typeface="SimSun" pitchFamily="2" charset="-122"/>
                <a:ea typeface="SimSun" pitchFamily="2" charset="-122"/>
                <a:sym typeface="Symbol"/>
              </a:rPr>
              <a:t>个叶子</a:t>
            </a:r>
            <a:r>
              <a:rPr lang="zh-CN" altLang="en-US" spc="-100" dirty="0">
                <a:latin typeface="SimSun" pitchFamily="2" charset="-122"/>
                <a:ea typeface="SimSun" pitchFamily="2" charset="-122"/>
                <a:sym typeface="Symbol"/>
              </a:rPr>
              <a:t>都</a:t>
            </a:r>
            <a:r>
              <a:rPr lang="en-US" spc="-100" dirty="0" err="1">
                <a:latin typeface="SimSun" pitchFamily="2" charset="-122"/>
                <a:ea typeface="SimSun" pitchFamily="2" charset="-122"/>
                <a:sym typeface="Symbol"/>
              </a:rPr>
              <a:t>表示一个排序结果</a:t>
            </a:r>
            <a:r>
              <a:rPr lang="zh-CN" altLang="en-US" spc="-100" dirty="0">
                <a:latin typeface="SimSun" pitchFamily="2" charset="-122"/>
                <a:ea typeface="SimSun" pitchFamily="2" charset="-122"/>
                <a:sym typeface="Symbol"/>
              </a:rPr>
              <a:t>，一个内部节点代表一次比较</a:t>
            </a:r>
            <a:endParaRPr lang="en-US" spc="-100" dirty="0">
              <a:latin typeface="SimSun" pitchFamily="2" charset="-122"/>
              <a:ea typeface="SimSun" pitchFamily="2" charset="-122"/>
              <a:sym typeface="Symbol"/>
            </a:endParaRPr>
          </a:p>
          <a:p>
            <a:pPr marL="465138" indent="-406400">
              <a:lnSpc>
                <a:spcPct val="150000"/>
              </a:lnSpc>
              <a:buFont typeface="Symbol"/>
              <a:buChar char="·"/>
            </a:pPr>
            <a:r>
              <a:rPr lang="zh-CN" altLang="en-US" dirty="0">
                <a:latin typeface="SimSun" pitchFamily="2" charset="-122"/>
                <a:ea typeface="SimSun" pitchFamily="2" charset="-122"/>
                <a:sym typeface="Symbol"/>
              </a:rPr>
              <a:t>每</a:t>
            </a:r>
            <a:r>
              <a:rPr lang="en-US" dirty="0" err="1">
                <a:latin typeface="SimSun" pitchFamily="2" charset="-122"/>
                <a:ea typeface="SimSun" pitchFamily="2" charset="-122"/>
                <a:sym typeface="Symbol"/>
              </a:rPr>
              <a:t>个叶子只能对应唯一的一个顺序数的排列</a:t>
            </a:r>
            <a:endParaRPr lang="en-US" dirty="0">
              <a:latin typeface="SimSun" pitchFamily="2" charset="-122"/>
              <a:ea typeface="SimSun" pitchFamily="2" charset="-122"/>
              <a:sym typeface="Symbol"/>
            </a:endParaRPr>
          </a:p>
          <a:p>
            <a:pPr marL="465138" indent="-406400">
              <a:lnSpc>
                <a:spcPct val="150000"/>
              </a:lnSpc>
              <a:buFont typeface="Symbol"/>
              <a:buChar char="·"/>
            </a:pPr>
            <a:r>
              <a:rPr lang="zh-CN" altLang="en-US" u="sng" dirty="0">
                <a:latin typeface="Times New Roman" pitchFamily="18" charset="0"/>
                <a:ea typeface="SimSun" pitchFamily="2" charset="-122"/>
                <a:cs typeface="Times New Roman" pitchFamily="18" charset="0"/>
                <a:sym typeface="Symbol"/>
              </a:rPr>
              <a:t>假设</a:t>
            </a:r>
            <a:r>
              <a:rPr lang="en-US" u="sng" dirty="0">
                <a:latin typeface="Times New Roman" pitchFamily="18" charset="0"/>
                <a:ea typeface="SimSun" pitchFamily="2" charset="-122"/>
                <a:cs typeface="Times New Roman" pitchFamily="18" charset="0"/>
                <a:sym typeface="Symbol"/>
              </a:rPr>
              <a:t> </a:t>
            </a:r>
            <a:r>
              <a:rPr lang="en-US" i="1" u="sng" dirty="0">
                <a:latin typeface="Times New Roman" pitchFamily="18" charset="0"/>
                <a:ea typeface="SimSun" pitchFamily="2" charset="-122"/>
                <a:cs typeface="Times New Roman" pitchFamily="18" charset="0"/>
                <a:sym typeface="Symbol"/>
              </a:rPr>
              <a:t>n </a:t>
            </a:r>
            <a:r>
              <a:rPr lang="en-US" u="sng" dirty="0">
                <a:latin typeface="SimSun" pitchFamily="2" charset="-122"/>
                <a:ea typeface="SimSun" pitchFamily="2" charset="-122"/>
                <a:sym typeface="Symbol"/>
              </a:rPr>
              <a:t>个</a:t>
            </a:r>
            <a:r>
              <a:rPr lang="zh-CN" altLang="en-US" u="sng" dirty="0">
                <a:latin typeface="SimSun" pitchFamily="2" charset="-122"/>
                <a:ea typeface="SimSun" pitchFamily="2" charset="-122"/>
                <a:sym typeface="Symbol"/>
              </a:rPr>
              <a:t>各</a:t>
            </a:r>
            <a:r>
              <a:rPr lang="en-US" u="sng" dirty="0">
                <a:latin typeface="SimSun" pitchFamily="2" charset="-122"/>
                <a:ea typeface="SimSun" pitchFamily="2" charset="-122"/>
                <a:sym typeface="Symbol"/>
              </a:rPr>
              <a:t>不</a:t>
            </a:r>
            <a:r>
              <a:rPr lang="zh-CN" altLang="en-US" u="sng" dirty="0">
                <a:latin typeface="SimSun" pitchFamily="2" charset="-122"/>
                <a:ea typeface="SimSun" pitchFamily="2" charset="-122"/>
                <a:sym typeface="Symbol"/>
              </a:rPr>
              <a:t>相同，因此，这样的</a:t>
            </a:r>
            <a:r>
              <a:rPr lang="en-US" altLang="zh-CN" i="1" u="sng" dirty="0">
                <a:latin typeface="Times" panose="02020603050405020304" pitchFamily="18" charset="0"/>
                <a:ea typeface="SimSun" pitchFamily="2" charset="-122"/>
                <a:sym typeface="Symbol"/>
              </a:rPr>
              <a:t>n</a:t>
            </a:r>
            <a:r>
              <a:rPr lang="zh-CN" altLang="en-US" u="sng" dirty="0">
                <a:latin typeface="SimSun" pitchFamily="2" charset="-122"/>
                <a:ea typeface="SimSun" pitchFamily="2" charset="-122"/>
                <a:sym typeface="Symbol"/>
              </a:rPr>
              <a:t>个</a:t>
            </a:r>
            <a:r>
              <a:rPr lang="en-US" u="sng" dirty="0" err="1">
                <a:latin typeface="SimSun" pitchFamily="2" charset="-122"/>
                <a:ea typeface="SimSun" pitchFamily="2" charset="-122"/>
                <a:sym typeface="Symbol"/>
              </a:rPr>
              <a:t>输入序列</a:t>
            </a:r>
            <a:r>
              <a:rPr lang="zh-CN" altLang="en-US" u="sng" dirty="0">
                <a:latin typeface="SimSun" pitchFamily="2" charset="-122"/>
                <a:ea typeface="SimSun" pitchFamily="2" charset="-122"/>
                <a:sym typeface="Symbol"/>
              </a:rPr>
              <a:t>对应</a:t>
            </a:r>
            <a:r>
              <a:rPr lang="en-US" i="1" u="sng" dirty="0" err="1">
                <a:latin typeface="Times New Roman" pitchFamily="18" charset="0"/>
                <a:ea typeface="SimSun" pitchFamily="2" charset="-122"/>
                <a:cs typeface="Times New Roman" pitchFamily="18" charset="0"/>
                <a:sym typeface="Symbol"/>
              </a:rPr>
              <a:t>n</a:t>
            </a:r>
            <a:r>
              <a:rPr lang="en-US" u="sng" dirty="0" err="1">
                <a:latin typeface="Times New Roman" pitchFamily="18" charset="0"/>
                <a:ea typeface="SimSun" pitchFamily="2" charset="-122"/>
                <a:cs typeface="Times New Roman" pitchFamily="18" charset="0"/>
                <a:sym typeface="Symbol"/>
              </a:rPr>
              <a:t>!</a:t>
            </a:r>
            <a:r>
              <a:rPr lang="en-US" u="sng" dirty="0" err="1">
                <a:latin typeface="SimSun" pitchFamily="2" charset="-122"/>
                <a:ea typeface="SimSun" pitchFamily="2" charset="-122"/>
                <a:cs typeface="Times New Roman" pitchFamily="18" charset="0"/>
                <a:sym typeface="Symbol"/>
              </a:rPr>
              <a:t>个不同</a:t>
            </a:r>
            <a:r>
              <a:rPr lang="en-US" u="sng" dirty="0" err="1">
                <a:latin typeface="SimSun" pitchFamily="2" charset="-122"/>
                <a:ea typeface="SimSun" pitchFamily="2" charset="-122"/>
                <a:sym typeface="Symbol"/>
              </a:rPr>
              <a:t>的顺序数的排列</a:t>
            </a:r>
            <a:r>
              <a:rPr lang="en-US" dirty="0" err="1">
                <a:latin typeface="SimSun" pitchFamily="2" charset="-122"/>
                <a:ea typeface="SimSun" pitchFamily="2" charset="-122"/>
                <a:sym typeface="Symbol"/>
              </a:rPr>
              <a:t>，决策树必须有至少</a:t>
            </a:r>
            <a:r>
              <a:rPr lang="en-US" i="1" dirty="0" err="1">
                <a:latin typeface="Times New Roman" pitchFamily="18" charset="0"/>
                <a:ea typeface="SimSun" pitchFamily="2" charset="-122"/>
                <a:cs typeface="Times New Roman" pitchFamily="18" charset="0"/>
                <a:sym typeface="Symbol"/>
              </a:rPr>
              <a:t>n</a:t>
            </a:r>
            <a:r>
              <a:rPr lang="en-US" dirty="0" err="1">
                <a:latin typeface="SimSun" pitchFamily="2" charset="-122"/>
                <a:ea typeface="SimSun" pitchFamily="2" charset="-122"/>
                <a:sym typeface="Symbol"/>
              </a:rPr>
              <a:t>!个叶子</a:t>
            </a:r>
            <a:r>
              <a:rPr lang="en-US" dirty="0">
                <a:latin typeface="SimSun" pitchFamily="2" charset="-122"/>
                <a:ea typeface="SimSun" pitchFamily="2" charset="-122"/>
                <a:sym typeface="Symbol"/>
              </a:rPr>
              <a:t>。</a:t>
            </a:r>
          </a:p>
          <a:p>
            <a:pPr marL="465138" indent="-406400">
              <a:lnSpc>
                <a:spcPct val="150000"/>
              </a:lnSpc>
              <a:buFont typeface="Symbol"/>
              <a:buChar char="·"/>
            </a:pPr>
            <a:r>
              <a:rPr lang="en-US" dirty="0" err="1">
                <a:latin typeface="SimSun" pitchFamily="2" charset="-122"/>
                <a:ea typeface="SimSun" pitchFamily="2" charset="-122"/>
                <a:cs typeface="Times New Roman" pitchFamily="18" charset="0"/>
                <a:sym typeface="Symbol"/>
              </a:rPr>
              <a:t>算法</a:t>
            </a:r>
            <a:r>
              <a:rPr lang="zh-CN" altLang="en-US" dirty="0">
                <a:latin typeface="SimSun" pitchFamily="2" charset="-122"/>
                <a:ea typeface="SimSun" pitchFamily="2" charset="-122"/>
                <a:cs typeface="Times New Roman" pitchFamily="18" charset="0"/>
                <a:sym typeface="Symbol"/>
              </a:rPr>
              <a:t>得</a:t>
            </a:r>
            <a:r>
              <a:rPr lang="en-US" dirty="0">
                <a:latin typeface="SimSun" pitchFamily="2" charset="-122"/>
                <a:ea typeface="SimSun" pitchFamily="2" charset="-122"/>
                <a:cs typeface="Times New Roman" pitchFamily="18" charset="0"/>
                <a:sym typeface="Symbol"/>
              </a:rPr>
              <a:t>出</a:t>
            </a:r>
            <a:r>
              <a:rPr lang="zh-CN" altLang="en-US" dirty="0">
                <a:latin typeface="SimSun" pitchFamily="2" charset="-122"/>
                <a:ea typeface="SimSun" pitchFamily="2" charset="-122"/>
                <a:cs typeface="Times New Roman" pitchFamily="18" charset="0"/>
                <a:sym typeface="Symbol"/>
              </a:rPr>
              <a:t>最终</a:t>
            </a:r>
            <a:r>
              <a:rPr lang="en-US" dirty="0" err="1">
                <a:latin typeface="SimSun" pitchFamily="2" charset="-122"/>
                <a:ea typeface="SimSun" pitchFamily="2" charset="-122"/>
                <a:cs typeface="Times New Roman" pitchFamily="18" charset="0"/>
                <a:sym typeface="Symbol"/>
              </a:rPr>
              <a:t>结果时</a:t>
            </a:r>
            <a:r>
              <a:rPr lang="zh-CN" altLang="en-US" dirty="0">
                <a:latin typeface="SimSun" pitchFamily="2" charset="-122"/>
                <a:ea typeface="SimSun" pitchFamily="2" charset="-122"/>
                <a:cs typeface="Times New Roman" pitchFamily="18" charset="0"/>
                <a:sym typeface="Symbol"/>
              </a:rPr>
              <a:t>需要进行</a:t>
            </a:r>
            <a:r>
              <a:rPr lang="en-US" dirty="0" err="1">
                <a:latin typeface="SimSun" pitchFamily="2" charset="-122"/>
                <a:ea typeface="SimSun" pitchFamily="2" charset="-122"/>
                <a:cs typeface="Times New Roman" pitchFamily="18" charset="0"/>
                <a:sym typeface="Symbol"/>
              </a:rPr>
              <a:t>比较的次数就是对应结果的叶子</a:t>
            </a:r>
            <a:r>
              <a:rPr lang="zh-CN" altLang="en-US" dirty="0">
                <a:latin typeface="SimSun" pitchFamily="2" charset="-122"/>
                <a:ea typeface="SimSun" pitchFamily="2" charset="-122"/>
                <a:cs typeface="Times New Roman" pitchFamily="18" charset="0"/>
                <a:sym typeface="Symbol"/>
              </a:rPr>
              <a:t>节点</a:t>
            </a:r>
            <a:r>
              <a:rPr lang="en-US" dirty="0" err="1">
                <a:latin typeface="SimSun" pitchFamily="2" charset="-122"/>
                <a:ea typeface="SimSun" pitchFamily="2" charset="-122"/>
                <a:cs typeface="Times New Roman" pitchFamily="18" charset="0"/>
                <a:sym typeface="Symbol"/>
              </a:rPr>
              <a:t>的深度</a:t>
            </a:r>
            <a:r>
              <a:rPr lang="zh-CN" altLang="en-US" dirty="0">
                <a:latin typeface="SimSun" pitchFamily="2" charset="-122"/>
                <a:ea typeface="SimSun" pitchFamily="2" charset="-122"/>
                <a:cs typeface="Times New Roman" pitchFamily="18" charset="0"/>
                <a:sym typeface="Symbol"/>
              </a:rPr>
              <a:t>，也就是从根节点到达该叶子节点的最长简单路径的长度</a:t>
            </a:r>
            <a:r>
              <a:rPr lang="en-US" dirty="0">
                <a:latin typeface="SimSun" pitchFamily="2" charset="-122"/>
                <a:ea typeface="SimSun" pitchFamily="2" charset="-122"/>
                <a:cs typeface="Times New Roman" pitchFamily="18" charset="0"/>
                <a:sym typeface="Symbol"/>
              </a:rPr>
              <a:t>。</a:t>
            </a:r>
          </a:p>
          <a:p>
            <a:pPr marL="465138" indent="-406400">
              <a:lnSpc>
                <a:spcPct val="150000"/>
              </a:lnSpc>
              <a:buFont typeface="Symbol"/>
              <a:buChar char="·"/>
            </a:pPr>
            <a:r>
              <a:rPr lang="en-US" dirty="0" err="1">
                <a:latin typeface="SimSun" pitchFamily="2" charset="-122"/>
                <a:ea typeface="SimSun" pitchFamily="2" charset="-122"/>
                <a:cs typeface="Times New Roman" pitchFamily="18" charset="0"/>
                <a:sym typeface="Symbol"/>
              </a:rPr>
              <a:t>树的高度等于最坏情况下所需比较的次数</a:t>
            </a:r>
            <a:r>
              <a:rPr lang="en-US" dirty="0">
                <a:latin typeface="SimSun" pitchFamily="2" charset="-122"/>
                <a:ea typeface="SimSun" pitchFamily="2" charset="-122"/>
                <a:cs typeface="Times New Roman" pitchFamily="18" charset="0"/>
                <a:sym typeface="Symbol"/>
              </a:rPr>
              <a:t>。</a:t>
            </a:r>
            <a:endParaRPr lang="en-US" dirty="0">
              <a:latin typeface="SimSun" pitchFamily="2" charset="-122"/>
              <a:ea typeface="SimSun" pitchFamily="2" charset="-122"/>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13873987"/>
              </p:ext>
            </p:extLst>
          </p:nvPr>
        </p:nvGraphicFramePr>
        <p:xfrm>
          <a:off x="1952625" y="1066800"/>
          <a:ext cx="4857750" cy="2571750"/>
        </p:xfrm>
        <a:graphic>
          <a:graphicData uri="http://schemas.openxmlformats.org/presentationml/2006/ole">
            <mc:AlternateContent xmlns:mc="http://schemas.openxmlformats.org/markup-compatibility/2006">
              <mc:Choice xmlns:v="urn:schemas-microsoft-com:vml" Requires="v">
                <p:oleObj name="Picture" r:id="rId3" imgW="4868009" imgH="2571207" progId="Word.Picture.8">
                  <p:embed/>
                </p:oleObj>
              </mc:Choice>
              <mc:Fallback>
                <p:oleObj name="Picture" r:id="rId3" imgW="4868009" imgH="2571207"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5" y="1066800"/>
                        <a:ext cx="4857750"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a:extLst>
              <a:ext uri="{FF2B5EF4-FFF2-40B4-BE49-F238E27FC236}">
                <a16:creationId xmlns:a16="http://schemas.microsoft.com/office/drawing/2014/main" id="{EEF5EB74-6F90-4050-B30C-B9B98E1EF8D7}"/>
              </a:ext>
            </a:extLst>
          </p:cNvPr>
          <p:cNvSpPr/>
          <p:nvPr/>
        </p:nvSpPr>
        <p:spPr>
          <a:xfrm>
            <a:off x="152400" y="2756874"/>
            <a:ext cx="8839200" cy="1969770"/>
          </a:xfrm>
          <a:prstGeom prst="rect">
            <a:avLst/>
          </a:prstGeom>
          <a:solidFill>
            <a:srgbClr val="FFC000"/>
          </a:solidFill>
          <a:ln w="34925">
            <a:solidFill>
              <a:schemeClr val="accent1"/>
            </a:solidFill>
          </a:ln>
        </p:spPr>
        <p:txBody>
          <a:bodyPr wrap="square">
            <a:spAutoFit/>
          </a:bodyPr>
          <a:lstStyle/>
          <a:p>
            <a:pPr marL="457200" indent="-457200">
              <a:spcBef>
                <a:spcPts val="600"/>
              </a:spcBef>
              <a:spcAft>
                <a:spcPts val="600"/>
              </a:spcAft>
              <a:buFont typeface="Arial" panose="020B0604020202020204" pitchFamily="34" charset="0"/>
              <a:buChar char="•"/>
            </a:pPr>
            <a:r>
              <a:rPr lang="zh-CN" altLang="en-US" sz="2800" dirty="0">
                <a:latin typeface="Arial" panose="020B0604020202020204" pitchFamily="34" charset="0"/>
                <a:cs typeface="Arial" panose="020B0604020202020204" pitchFamily="34" charset="0"/>
                <a:sym typeface="Symbol" panose="05050102010706020507" pitchFamily="18" charset="2"/>
              </a:rPr>
              <a:t>决策树未必是一棵完全二叉树</a:t>
            </a:r>
            <a:r>
              <a:rPr lang="en-US" altLang="zh-CN" sz="2800" dirty="0">
                <a:latin typeface="Arial" panose="020B0604020202020204" pitchFamily="34" charset="0"/>
                <a:cs typeface="Arial" panose="020B0604020202020204" pitchFamily="34" charset="0"/>
                <a:sym typeface="Symbol" panose="05050102010706020507" pitchFamily="18" charset="2"/>
              </a:rPr>
              <a:t>【</a:t>
            </a:r>
            <a:r>
              <a:rPr lang="zh-CN" altLang="en-US" sz="2800" dirty="0">
                <a:latin typeface="Arial" panose="020B0604020202020204" pitchFamily="34" charset="0"/>
                <a:cs typeface="Arial" panose="020B0604020202020204" pitchFamily="34" charset="0"/>
                <a:sym typeface="Symbol" panose="05050102010706020507" pitchFamily="18" charset="2"/>
              </a:rPr>
              <a:t>当然也未必一定是二叉树</a:t>
            </a:r>
            <a:r>
              <a:rPr lang="en-US" altLang="zh-CN" sz="2800" dirty="0">
                <a:latin typeface="Arial" panose="020B0604020202020204" pitchFamily="34" charset="0"/>
                <a:cs typeface="Arial" panose="020B0604020202020204" pitchFamily="34" charset="0"/>
                <a:sym typeface="Symbol" panose="05050102010706020507" pitchFamily="18" charset="2"/>
              </a:rPr>
              <a:t>】</a:t>
            </a:r>
          </a:p>
          <a:p>
            <a:pPr marL="457200" indent="-457200">
              <a:spcBef>
                <a:spcPts val="600"/>
              </a:spcBef>
              <a:spcAft>
                <a:spcPts val="600"/>
              </a:spcAft>
              <a:buFont typeface="Arial" panose="020B0604020202020204" pitchFamily="34" charset="0"/>
              <a:buChar char="•"/>
            </a:pPr>
            <a:r>
              <a:rPr lang="zh-CN" altLang="en-US" sz="2800" b="1" dirty="0">
                <a:solidFill>
                  <a:srgbClr val="0033CC"/>
                </a:solidFill>
                <a:latin typeface="华文细黑" panose="02010600040101010101" pitchFamily="2" charset="-122"/>
                <a:ea typeface="华文细黑" panose="02010600040101010101" pitchFamily="2" charset="-122"/>
                <a:cs typeface="+mj-cs"/>
                <a:sym typeface="Symbol" panose="05050102010706020507" pitchFamily="18" charset="2"/>
              </a:rPr>
              <a:t>插入排序</a:t>
            </a:r>
            <a:r>
              <a:rPr lang="zh-CN" altLang="en-US" sz="2800" dirty="0">
                <a:latin typeface="Arial" panose="020B0604020202020204" pitchFamily="34" charset="0"/>
                <a:cs typeface="Arial" panose="020B0604020202020204" pitchFamily="34" charset="0"/>
                <a:sym typeface="Symbol" panose="05050102010706020507" pitchFamily="18" charset="2"/>
              </a:rPr>
              <a:t>对应的决策树，最短的树枝深度为</a:t>
            </a:r>
            <a:r>
              <a:rPr lang="en-US" altLang="zh-CN" sz="2800" i="1" dirty="0">
                <a:latin typeface="Arial" panose="020B0604020202020204" pitchFamily="34" charset="0"/>
                <a:cs typeface="Arial" panose="020B0604020202020204" pitchFamily="34" charset="0"/>
                <a:sym typeface="Symbol" panose="05050102010706020507" pitchFamily="18" charset="2"/>
              </a:rPr>
              <a:t>n</a:t>
            </a:r>
            <a:r>
              <a:rPr lang="en-US" altLang="zh-CN" sz="2800" dirty="0">
                <a:latin typeface="Arial" panose="020B0604020202020204" pitchFamily="34" charset="0"/>
                <a:cs typeface="Arial" panose="020B0604020202020204" pitchFamily="34" charset="0"/>
                <a:sym typeface="Symbol" panose="05050102010706020507" pitchFamily="18" charset="2"/>
              </a:rPr>
              <a:t>-1</a:t>
            </a:r>
            <a:r>
              <a:rPr lang="zh-CN" altLang="en-US" sz="2800" dirty="0">
                <a:latin typeface="Arial" panose="020B0604020202020204" pitchFamily="34" charset="0"/>
                <a:cs typeface="Arial" panose="020B0604020202020204" pitchFamily="34" charset="0"/>
                <a:sym typeface="Symbol" panose="05050102010706020507" pitchFamily="18" charset="2"/>
              </a:rPr>
              <a:t>，最长的树枝为</a:t>
            </a:r>
            <a:r>
              <a:rPr lang="en-US" altLang="zh-CN" sz="2800" i="1" dirty="0">
                <a:latin typeface="Arial" panose="020B0604020202020204" pitchFamily="34" charset="0"/>
                <a:cs typeface="Arial" panose="020B0604020202020204" pitchFamily="34" charset="0"/>
                <a:sym typeface="Symbol" panose="05050102010706020507" pitchFamily="18" charset="2"/>
              </a:rPr>
              <a:t>n</a:t>
            </a:r>
            <a:r>
              <a:rPr lang="en-US" altLang="zh-CN" sz="2800" dirty="0">
                <a:latin typeface="Arial" panose="020B0604020202020204" pitchFamily="34" charset="0"/>
                <a:cs typeface="Arial" panose="020B0604020202020204" pitchFamily="34" charset="0"/>
                <a:sym typeface="Symbol" panose="05050102010706020507" pitchFamily="18" charset="2"/>
              </a:rPr>
              <a:t>(</a:t>
            </a:r>
            <a:r>
              <a:rPr lang="en-US" altLang="zh-CN" sz="2800" i="1" dirty="0">
                <a:latin typeface="Arial" panose="020B0604020202020204" pitchFamily="34" charset="0"/>
                <a:cs typeface="Arial" panose="020B0604020202020204" pitchFamily="34" charset="0"/>
                <a:sym typeface="Symbol" panose="05050102010706020507" pitchFamily="18" charset="2"/>
              </a:rPr>
              <a:t>n</a:t>
            </a:r>
            <a:r>
              <a:rPr lang="en-US" altLang="zh-CN" sz="2800" dirty="0">
                <a:latin typeface="Arial" panose="020B0604020202020204" pitchFamily="34" charset="0"/>
                <a:cs typeface="Arial" panose="020B0604020202020204" pitchFamily="34" charset="0"/>
                <a:sym typeface="Symbol" panose="05050102010706020507" pitchFamily="18" charset="2"/>
              </a:rPr>
              <a:t>-1)/2. </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94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886" y="867620"/>
            <a:ext cx="7696200" cy="1137106"/>
          </a:xfrm>
          <a:prstGeom prst="rect">
            <a:avLst/>
          </a:prstGeom>
          <a:noFill/>
        </p:spPr>
        <p:txBody>
          <a:bodyPr wrap="square" rtlCol="0">
            <a:spAutoFit/>
          </a:bodyPr>
          <a:lstStyle/>
          <a:p>
            <a:pPr marL="465138" indent="-465138">
              <a:lnSpc>
                <a:spcPct val="150000"/>
              </a:lnSpc>
            </a:pPr>
            <a:r>
              <a:rPr lang="zh-CN" altLang="en-US" sz="2400" b="1" dirty="0"/>
              <a:t>定理</a:t>
            </a:r>
            <a:r>
              <a:rPr lang="en-US" sz="2400" b="1" dirty="0"/>
              <a:t>4.1</a:t>
            </a:r>
            <a:r>
              <a:rPr lang="en-US" sz="2400" dirty="0"/>
              <a:t>  </a:t>
            </a:r>
            <a:r>
              <a:rPr lang="zh-CN" altLang="en-US" sz="2400" dirty="0"/>
              <a:t>任何一个比较排序算法，在</a:t>
            </a:r>
            <a:r>
              <a:rPr lang="zh-CN" altLang="en-US" sz="2400" dirty="0">
                <a:solidFill>
                  <a:srgbClr val="0033CC"/>
                </a:solidFill>
                <a:latin typeface="华文细黑" panose="02010600040101010101" pitchFamily="2" charset="-122"/>
                <a:ea typeface="华文细黑" panose="02010600040101010101" pitchFamily="2" charset="-122"/>
                <a:cs typeface="+mj-cs"/>
              </a:rPr>
              <a:t>最坏情况</a:t>
            </a:r>
            <a:r>
              <a:rPr lang="zh-CN" altLang="en-US" sz="2400" dirty="0"/>
              <a:t>时，需要至少 </a:t>
            </a:r>
            <a:r>
              <a:rPr lang="en-US" sz="2400" dirty="0">
                <a:latin typeface="Times New Roman" pitchFamily="18" charset="0"/>
                <a:cs typeface="Times New Roman" pitchFamily="18" charset="0"/>
              </a:rPr>
              <a:t>lg(</a:t>
            </a:r>
            <a:r>
              <a:rPr lang="en-US" sz="2400" i="1" dirty="0">
                <a:latin typeface="Times New Roman" pitchFamily="18" charset="0"/>
                <a:cs typeface="Times New Roman" pitchFamily="18" charset="0"/>
              </a:rPr>
              <a:t>n</a:t>
            </a:r>
            <a:r>
              <a:rPr lang="en-US" sz="2400" dirty="0"/>
              <a:t>!) </a:t>
            </a:r>
            <a:r>
              <a:rPr lang="zh-CN" altLang="en-US" sz="2400" dirty="0"/>
              <a:t>次比较。</a:t>
            </a:r>
            <a:endParaRPr lang="en-US" altLang="zh-CN" sz="2400" dirty="0"/>
          </a:p>
        </p:txBody>
      </p:sp>
      <p:sp>
        <p:nvSpPr>
          <p:cNvPr id="4" name="TextBox 3"/>
          <p:cNvSpPr txBox="1"/>
          <p:nvPr/>
        </p:nvSpPr>
        <p:spPr>
          <a:xfrm>
            <a:off x="899886" y="2057400"/>
            <a:ext cx="7558314" cy="3907095"/>
          </a:xfrm>
          <a:prstGeom prst="rect">
            <a:avLst/>
          </a:prstGeom>
          <a:noFill/>
        </p:spPr>
        <p:txBody>
          <a:bodyPr wrap="square" rtlCol="0">
            <a:spAutoFit/>
          </a:bodyPr>
          <a:lstStyle/>
          <a:p>
            <a:pPr marL="465138" indent="-465138">
              <a:lnSpc>
                <a:spcPct val="150000"/>
              </a:lnSpc>
            </a:pPr>
            <a:r>
              <a:rPr lang="zh-CN" altLang="en-US" sz="2400" b="1" dirty="0"/>
              <a:t>证明：</a:t>
            </a:r>
            <a:r>
              <a:rPr lang="zh-CN" altLang="en-US" sz="2400" dirty="0"/>
              <a:t>决策树是二叉树并且必须有至少 </a:t>
            </a:r>
            <a:r>
              <a:rPr lang="en-US" altLang="zh-CN" sz="2400" i="1" dirty="0">
                <a:latin typeface="Times New Roman" pitchFamily="18" charset="0"/>
                <a:cs typeface="Times New Roman" pitchFamily="18" charset="0"/>
              </a:rPr>
              <a:t>n</a:t>
            </a:r>
            <a:r>
              <a:rPr lang="en-US" altLang="zh-CN" sz="2400" dirty="0"/>
              <a:t>! </a:t>
            </a:r>
            <a:r>
              <a:rPr lang="en-US" altLang="zh-CN" sz="2400" dirty="0" err="1"/>
              <a:t>个叶子</a:t>
            </a:r>
            <a:r>
              <a:rPr lang="zh-CN" altLang="en-US" sz="2400" dirty="0"/>
              <a:t>。高度为 </a:t>
            </a:r>
            <a:r>
              <a:rPr lang="en-US" sz="2400" i="1" dirty="0">
                <a:latin typeface="Times New Roman" pitchFamily="18" charset="0"/>
                <a:cs typeface="Times New Roman" pitchFamily="18" charset="0"/>
              </a:rPr>
              <a:t>h </a:t>
            </a:r>
            <a:r>
              <a:rPr lang="en-US" sz="2400" dirty="0">
                <a:latin typeface="SimSun" pitchFamily="2" charset="-122"/>
                <a:ea typeface="SimSun" pitchFamily="2" charset="-122"/>
                <a:cs typeface="Times New Roman" pitchFamily="18" charset="0"/>
              </a:rPr>
              <a:t>的二叉树最多有</a:t>
            </a:r>
            <a:r>
              <a:rPr lang="en-US" sz="2400" dirty="0">
                <a:latin typeface="Times New Roman" pitchFamily="18" charset="0"/>
                <a:ea typeface="SimSun" pitchFamily="2" charset="-122"/>
                <a:cs typeface="Times New Roman" pitchFamily="18" charset="0"/>
              </a:rPr>
              <a:t>2</a:t>
            </a:r>
            <a:r>
              <a:rPr lang="en-US" sz="2800" i="1" baseline="30000" dirty="0">
                <a:latin typeface="Times New Roman" pitchFamily="18" charset="0"/>
                <a:ea typeface="SimSun" pitchFamily="2" charset="-122"/>
                <a:cs typeface="Times New Roman" pitchFamily="18" charset="0"/>
              </a:rPr>
              <a:t>h</a:t>
            </a:r>
            <a:r>
              <a:rPr lang="en-US" sz="2400" dirty="0">
                <a:latin typeface="SimSun" pitchFamily="2" charset="-122"/>
                <a:ea typeface="SimSun" pitchFamily="2" charset="-122"/>
                <a:cs typeface="Times New Roman" pitchFamily="18" charset="0"/>
              </a:rPr>
              <a:t>个叶子，所以必</a:t>
            </a:r>
            <a:r>
              <a:rPr lang="zh-CN" altLang="en-US" sz="2400" dirty="0"/>
              <a:t>有关系</a:t>
            </a:r>
            <a:r>
              <a:rPr lang="en-US" altLang="zh-CN" sz="2400" dirty="0"/>
              <a:t>：</a:t>
            </a:r>
          </a:p>
          <a:p>
            <a:pPr marL="465138" indent="-465138">
              <a:lnSpc>
                <a:spcPct val="150000"/>
              </a:lnSpc>
            </a:pPr>
            <a:r>
              <a:rPr lang="en-US" altLang="zh-CN" sz="2400" dirty="0"/>
              <a:t>		</a:t>
            </a:r>
            <a:r>
              <a:rPr lang="en-US" sz="2400"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h</a:t>
            </a:r>
            <a:r>
              <a:rPr lang="en-US" sz="2400" dirty="0">
                <a:latin typeface="Times New Roman" pitchFamily="18" charset="0"/>
                <a:ea typeface="SimSun" pitchFamily="2" charset="-122"/>
                <a:cs typeface="Times New Roman" pitchFamily="18" charset="0"/>
              </a:rPr>
              <a:t> </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zh-CN" altLang="en-US" sz="2400" dirty="0"/>
              <a:t>。也就是</a:t>
            </a:r>
            <a:endParaRPr lang="en-US" altLang="zh-CN" sz="2400" dirty="0"/>
          </a:p>
          <a:p>
            <a:pPr marL="465138" indent="-465138">
              <a:lnSpc>
                <a:spcPct val="150000"/>
              </a:lnSpc>
            </a:pPr>
            <a:r>
              <a:rPr lang="en-US" altLang="zh-CN" sz="2400" dirty="0"/>
              <a:t>		</a:t>
            </a:r>
            <a:r>
              <a:rPr lang="en-US" altLang="zh-CN" sz="2400" i="1" dirty="0">
                <a:latin typeface="Times New Roman" pitchFamily="18" charset="0"/>
                <a:cs typeface="Times New Roman" pitchFamily="18" charset="0"/>
              </a:rPr>
              <a:t>h</a:t>
            </a:r>
            <a:r>
              <a:rPr lang="en-US" altLang="zh-CN"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sym typeface="Symbol"/>
              </a:rPr>
              <a:t> lg(</a:t>
            </a:r>
            <a:r>
              <a:rPr lang="en-US" altLang="zh-CN" sz="2400" i="1" dirty="0">
                <a:latin typeface="Times New Roman" pitchFamily="18" charset="0"/>
                <a:cs typeface="Times New Roman" pitchFamily="18" charset="0"/>
                <a:sym typeface="Symbol"/>
              </a:rPr>
              <a:t>n</a:t>
            </a:r>
            <a:r>
              <a:rPr lang="en-US" altLang="zh-CN" sz="2400" dirty="0">
                <a:latin typeface="Times New Roman" pitchFamily="18" charset="0"/>
                <a:cs typeface="Times New Roman" pitchFamily="18" charset="0"/>
                <a:sym typeface="Symbol"/>
              </a:rPr>
              <a:t>!)</a:t>
            </a:r>
            <a:endParaRPr lang="en-US" altLang="zh-CN" sz="2400" dirty="0">
              <a:latin typeface="Times New Roman" pitchFamily="18" charset="0"/>
              <a:cs typeface="Times New Roman" pitchFamily="18" charset="0"/>
            </a:endParaRPr>
          </a:p>
          <a:p>
            <a:pPr marL="465138" indent="-465138">
              <a:lnSpc>
                <a:spcPct val="150000"/>
              </a:lnSpc>
            </a:pPr>
            <a:r>
              <a:rPr lang="en-US" altLang="zh-CN" sz="2400" dirty="0"/>
              <a:t>	</a:t>
            </a:r>
            <a:r>
              <a:rPr lang="zh-CN" altLang="en-US" sz="2400" dirty="0"/>
              <a:t>所以在最坏情况时，任一个比较排序算法需要至少</a:t>
            </a:r>
            <a:r>
              <a:rPr lang="en-US" sz="2400" dirty="0">
                <a:latin typeface="Times New Roman" pitchFamily="18" charset="0"/>
                <a:cs typeface="Times New Roman" pitchFamily="18" charset="0"/>
              </a:rPr>
              <a:t>lg(</a:t>
            </a:r>
            <a:r>
              <a:rPr lang="en-US" sz="2400" i="1" dirty="0">
                <a:latin typeface="Times New Roman" pitchFamily="18" charset="0"/>
                <a:cs typeface="Times New Roman" pitchFamily="18" charset="0"/>
              </a:rPr>
              <a:t>n</a:t>
            </a:r>
            <a:r>
              <a:rPr lang="en-US" sz="2400" dirty="0"/>
              <a:t>!</a:t>
            </a:r>
            <a:r>
              <a:rPr lang="en-US" sz="2400" dirty="0">
                <a:latin typeface="Times" panose="02020603050405020304" pitchFamily="18" charset="0"/>
              </a:rPr>
              <a:t>)</a:t>
            </a:r>
            <a:r>
              <a:rPr lang="en-US" sz="2400" dirty="0"/>
              <a:t> </a:t>
            </a:r>
            <a:r>
              <a:rPr lang="zh-CN" altLang="en-US" sz="2400" dirty="0"/>
              <a:t>次比较。                                                                   </a:t>
            </a:r>
            <a:r>
              <a:rPr lang="zh-CN" altLang="en-US" sz="2400" dirty="0">
                <a:sym typeface="Symbol" panose="05050102010706020507" pitchFamily="18" charset="2"/>
              </a:rPr>
              <a:t></a:t>
            </a:r>
            <a:endParaRPr lang="en-US" altLang="zh-CN" sz="2400" dirty="0"/>
          </a:p>
          <a:p>
            <a:pPr marL="465138" indent="-465138">
              <a:lnSpc>
                <a:spcPct val="150000"/>
              </a:lnSpc>
            </a:pPr>
            <a:r>
              <a:rPr lang="en-US" sz="2400" b="1" dirty="0">
                <a:latin typeface="SimSun" panose="02010600030101010101" pitchFamily="2" charset="-122"/>
                <a:ea typeface="SimSun" panose="02010600030101010101" pitchFamily="2" charset="-122"/>
              </a:rPr>
              <a:t>注: </a:t>
            </a:r>
            <a:r>
              <a:rPr lang="en-US" sz="2400" dirty="0">
                <a:latin typeface="SimSun" panose="02010600030101010101" pitchFamily="2" charset="-122"/>
                <a:ea typeface="SimSun" panose="02010600030101010101" pitchFamily="2" charset="-122"/>
              </a:rPr>
              <a:t>因</a:t>
            </a:r>
            <a:r>
              <a:rPr lang="zh-CN" altLang="en-US" sz="2400" dirty="0"/>
              <a:t> </a:t>
            </a:r>
            <a:r>
              <a:rPr lang="en-US" altLang="zh-CN" sz="2400" dirty="0">
                <a:latin typeface="Times" panose="02020603050405020304" pitchFamily="18" charset="0"/>
              </a:rPr>
              <a:t>(</a:t>
            </a:r>
            <a:r>
              <a:rPr lang="en-US" sz="2400" dirty="0" err="1">
                <a:latin typeface="Times New Roman" pitchFamily="18" charset="0"/>
                <a:cs typeface="Times New Roman" pitchFamily="18" charset="0"/>
              </a:rPr>
              <a:t>lg</a:t>
            </a:r>
            <a:r>
              <a:rPr lang="en-US" sz="2400" i="1" dirty="0" err="1">
                <a:latin typeface="Times New Roman" pitchFamily="18" charset="0"/>
                <a:cs typeface="Times New Roman" pitchFamily="18" charset="0"/>
              </a:rPr>
              <a:t>n</a:t>
            </a:r>
            <a:r>
              <a:rPr lang="en-US" sz="2400" dirty="0"/>
              <a:t>!</a:t>
            </a:r>
            <a:r>
              <a:rPr lang="en-US" sz="2400" dirty="0">
                <a:latin typeface="Times" panose="02020603050405020304" pitchFamily="18" charset="0"/>
              </a:rPr>
              <a:t>)</a:t>
            </a:r>
            <a:r>
              <a:rPr lang="en-US" sz="2400" dirty="0"/>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i="1" dirty="0" err="1">
                <a:latin typeface="Times New Roman" panose="02020603050405020304" pitchFamily="18" charset="0"/>
                <a:cs typeface="Times New Roman" panose="02020603050405020304" pitchFamily="18" charset="0"/>
                <a:sym typeface="Symbol" panose="05050102010706020507" pitchFamily="18" charset="2"/>
              </a:rPr>
              <a:t>n</a:t>
            </a:r>
            <a:r>
              <a:rPr lang="en-US" sz="2400" dirty="0" err="1">
                <a:latin typeface="Times New Roman" panose="02020603050405020304" pitchFamily="18" charset="0"/>
                <a:cs typeface="Times New Roman" panose="02020603050405020304" pitchFamily="18" charset="0"/>
                <a:sym typeface="Symbol" panose="05050102010706020507" pitchFamily="18" charset="2"/>
              </a:rPr>
              <a:t>lg</a:t>
            </a:r>
            <a:r>
              <a:rPr lang="en-US" sz="2400" i="1" dirty="0" err="1">
                <a:latin typeface="Times New Roman" panose="02020603050405020304" pitchFamily="18" charset="0"/>
                <a:cs typeface="Times New Roman" panose="02020603050405020304" pitchFamily="18" charset="0"/>
                <a:sym typeface="Symbol" panose="05050102010706020507" pitchFamily="18" charset="2"/>
              </a:rPr>
              <a:t>n</a:t>
            </a:r>
            <a:r>
              <a:rPr lang="en-US" sz="2400" dirty="0" err="1">
                <a:latin typeface="Times New Roman" panose="02020603050405020304" pitchFamily="18" charset="0"/>
                <a:cs typeface="Times New Roman" panose="02020603050405020304" pitchFamily="18" charset="0"/>
                <a:sym typeface="Symbol" panose="05050102010706020507" pitchFamily="18" charset="2"/>
              </a:rPr>
              <a:t>，</a:t>
            </a:r>
            <a:r>
              <a:rPr lang="en-US" sz="2400" dirty="0" err="1">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通常也说</a:t>
            </a:r>
            <a:r>
              <a:rPr lang="zh-CN" altLang="en-US" sz="2400" dirty="0"/>
              <a:t>比较排序的下界是</a:t>
            </a:r>
            <a:r>
              <a:rPr lang="en-US" sz="2400" i="1" dirty="0" err="1">
                <a:latin typeface="Times New Roman" panose="02020603050405020304" pitchFamily="18" charset="0"/>
                <a:cs typeface="Times New Roman" panose="02020603050405020304" pitchFamily="18" charset="0"/>
                <a:sym typeface="Symbol" panose="05050102010706020507" pitchFamily="18" charset="2"/>
              </a:rPr>
              <a:t>n</a:t>
            </a:r>
            <a:r>
              <a:rPr lang="en-US" sz="2400" dirty="0" err="1">
                <a:latin typeface="Times New Roman" panose="02020603050405020304" pitchFamily="18" charset="0"/>
                <a:cs typeface="Times New Roman" panose="02020603050405020304" pitchFamily="18" charset="0"/>
                <a:sym typeface="Symbol" panose="05050102010706020507" pitchFamily="18" charset="2"/>
              </a:rPr>
              <a:t>lg</a:t>
            </a:r>
            <a:r>
              <a:rPr lang="en-US" sz="2400" i="1" dirty="0" err="1">
                <a:latin typeface="Times New Roman" panose="02020603050405020304" pitchFamily="18" charset="0"/>
                <a:cs typeface="Times New Roman" panose="02020603050405020304" pitchFamily="18" charset="0"/>
                <a:sym typeface="Symbol" panose="05050102010706020507" pitchFamily="18" charset="2"/>
              </a:rPr>
              <a:t>n</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endParaRPr lang="en-US" sz="2400" b="1"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15CE7916-0968-4400-A533-F7BE7FE68D5D}"/>
              </a:ext>
            </a:extLst>
          </p:cNvPr>
          <p:cNvSpPr txBox="1"/>
          <p:nvPr/>
        </p:nvSpPr>
        <p:spPr>
          <a:xfrm>
            <a:off x="76200" y="6017169"/>
            <a:ext cx="8763000" cy="646331"/>
          </a:xfrm>
          <a:prstGeom prst="rect">
            <a:avLst/>
          </a:prstGeom>
          <a:solidFill>
            <a:srgbClr val="FFC000"/>
          </a:solidFill>
          <a:ln w="38100">
            <a:solidFill>
              <a:srgbClr val="FF0000"/>
            </a:solidFill>
          </a:ln>
        </p:spPr>
        <p:txBody>
          <a:bodyPr wrap="square">
            <a:spAutoFit/>
          </a:bodyPr>
          <a:lstStyle/>
          <a:p>
            <a:r>
              <a:rPr lang="zh-CN" altLang="en-US" sz="1800" dirty="0">
                <a:latin typeface="Times New Roman" pitchFamily="18" charset="0"/>
                <a:cs typeface="Times New Roman" pitchFamily="18" charset="0"/>
              </a:rPr>
              <a:t>注：</a:t>
            </a:r>
            <a:r>
              <a:rPr lang="en-US" sz="1800" dirty="0" err="1">
                <a:latin typeface="Times New Roman" pitchFamily="18" charset="0"/>
                <a:cs typeface="Times New Roman" pitchFamily="18" charset="0"/>
              </a:rPr>
              <a:t>lg</a:t>
            </a:r>
            <a:r>
              <a:rPr lang="en-US" sz="1800" i="1" dirty="0" err="1">
                <a:latin typeface="Times New Roman" pitchFamily="18" charset="0"/>
                <a:cs typeface="Times New Roman" pitchFamily="18" charset="0"/>
              </a:rPr>
              <a:t>n</a:t>
            </a:r>
            <a:r>
              <a:rPr lang="en-US" sz="1800" dirty="0"/>
              <a:t>! </a:t>
            </a:r>
            <a:r>
              <a:rPr lang="en-US" sz="1800" dirty="0">
                <a:latin typeface="Times New Roman" panose="02020603050405020304" pitchFamily="18" charset="0"/>
                <a:cs typeface="Times New Roman" panose="02020603050405020304" pitchFamily="18" charset="0"/>
                <a:sym typeface="Symbol" panose="05050102010706020507" pitchFamily="18" charset="2"/>
              </a:rPr>
              <a:t> </a:t>
            </a:r>
            <a:r>
              <a:rPr lang="en-US" sz="1800" i="1" dirty="0" err="1">
                <a:latin typeface="Times New Roman" panose="02020603050405020304" pitchFamily="18" charset="0"/>
                <a:cs typeface="Times New Roman" panose="02020603050405020304" pitchFamily="18" charset="0"/>
                <a:sym typeface="Symbol" panose="05050102010706020507" pitchFamily="18" charset="2"/>
              </a:rPr>
              <a:t>n</a:t>
            </a:r>
            <a:r>
              <a:rPr lang="en-US" sz="1800" dirty="0" err="1">
                <a:latin typeface="Times New Roman" panose="02020603050405020304" pitchFamily="18" charset="0"/>
                <a:cs typeface="Times New Roman" panose="02020603050405020304" pitchFamily="18" charset="0"/>
                <a:sym typeface="Symbol" panose="05050102010706020507" pitchFamily="18" charset="2"/>
              </a:rPr>
              <a:t>lg</a:t>
            </a:r>
            <a:r>
              <a:rPr lang="en-US" sz="1800" i="1" dirty="0" err="1">
                <a:latin typeface="Times New Roman" panose="02020603050405020304" pitchFamily="18" charset="0"/>
                <a:cs typeface="Times New Roman" panose="02020603050405020304" pitchFamily="18" charset="0"/>
                <a:sym typeface="Symbol" panose="05050102010706020507" pitchFamily="18" charset="2"/>
              </a:rPr>
              <a:t>n</a:t>
            </a:r>
            <a:r>
              <a:rPr lang="zh-CN" altLang="en-US" sz="1800" i="0" dirty="0">
                <a:latin typeface="Times New Roman" panose="02020603050405020304" pitchFamily="18" charset="0"/>
                <a:cs typeface="Times New Roman" panose="02020603050405020304" pitchFamily="18" charset="0"/>
                <a:sym typeface="Symbol" panose="05050102010706020507" pitchFamily="18" charset="2"/>
              </a:rPr>
              <a:t>的成立，可由微积分中的</a:t>
            </a:r>
            <a:r>
              <a:rPr lang="en-US" altLang="zh-CN" sz="1800" i="0" dirty="0">
                <a:latin typeface="Times New Roman" panose="02020603050405020304" pitchFamily="18" charset="0"/>
                <a:cs typeface="Times New Roman" panose="02020603050405020304" pitchFamily="18" charset="0"/>
                <a:sym typeface="Symbol" panose="05050102010706020507" pitchFamily="18" charset="2"/>
              </a:rPr>
              <a:t>Stirling</a:t>
            </a:r>
            <a:r>
              <a:rPr lang="zh-CN" altLang="en-US" sz="1800" i="0" dirty="0">
                <a:latin typeface="Times New Roman" panose="02020603050405020304" pitchFamily="18" charset="0"/>
                <a:cs typeface="Times New Roman" panose="02020603050405020304" pitchFamily="18" charset="0"/>
                <a:sym typeface="Symbol" panose="05050102010706020507" pitchFamily="18" charset="2"/>
              </a:rPr>
              <a:t>公式得出：</a:t>
            </a:r>
            <a:endParaRPr lang="en-US" altLang="zh-CN" sz="1800" i="0" dirty="0">
              <a:latin typeface="Times New Roman" panose="02020603050405020304" pitchFamily="18" charset="0"/>
              <a:cs typeface="Times New Roman" panose="02020603050405020304" pitchFamily="18" charset="0"/>
              <a:sym typeface="Symbol" panose="05050102010706020507" pitchFamily="18" charset="2"/>
            </a:endParaRPr>
          </a:p>
          <a:p>
            <a:r>
              <a:rPr lang="zh-CN" altLang="en-US" i="0" dirty="0"/>
              <a:t>两边取对数，可得（</a:t>
            </a:r>
            <a:r>
              <a:rPr lang="zh-CN" altLang="en-US" sz="1800" i="0" dirty="0">
                <a:latin typeface="Times New Roman" panose="02020603050405020304" pitchFamily="18" charset="0"/>
                <a:cs typeface="Times New Roman" panose="02020603050405020304" pitchFamily="18" charset="0"/>
                <a:sym typeface="Symbol" panose="05050102010706020507" pitchFamily="18" charset="2"/>
              </a:rPr>
              <a:t>参见</a:t>
            </a:r>
            <a:r>
              <a:rPr lang="en-US" altLang="zh-CN" sz="1800" i="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800" i="0" dirty="0">
                <a:latin typeface="Times New Roman" panose="02020603050405020304" pitchFamily="18" charset="0"/>
                <a:cs typeface="Times New Roman" panose="02020603050405020304" pitchFamily="18" charset="0"/>
                <a:sym typeface="Symbol" panose="05050102010706020507" pitchFamily="18" charset="2"/>
              </a:rPr>
              <a:t>算法导论</a:t>
            </a:r>
            <a:r>
              <a:rPr lang="en-US" altLang="zh-CN" sz="1800" i="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1800" i="0" dirty="0">
                <a:latin typeface="Times New Roman" panose="02020603050405020304" pitchFamily="18" charset="0"/>
                <a:cs typeface="Times New Roman" panose="02020603050405020304" pitchFamily="18" charset="0"/>
                <a:sym typeface="Symbol" panose="05050102010706020507" pitchFamily="18" charset="2"/>
              </a:rPr>
              <a:t>公式（</a:t>
            </a:r>
            <a:r>
              <a:rPr lang="en-US" altLang="zh-CN" sz="1800" i="0" dirty="0">
                <a:latin typeface="Times New Roman" panose="02020603050405020304" pitchFamily="18" charset="0"/>
                <a:cs typeface="Times New Roman" panose="02020603050405020304" pitchFamily="18" charset="0"/>
                <a:sym typeface="Symbol" panose="05050102010706020507" pitchFamily="18" charset="2"/>
              </a:rPr>
              <a:t>3.19</a:t>
            </a:r>
            <a:r>
              <a:rPr lang="zh-CN" altLang="en-US" sz="1800" i="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i="0" dirty="0"/>
              <a:t>）</a:t>
            </a:r>
            <a:endParaRPr lang="en-US" i="0"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E6946AE-B245-4BBA-BF7A-9B35BC7507EA}"/>
                  </a:ext>
                </a:extLst>
              </p:cNvPr>
              <p:cNvSpPr txBox="1"/>
              <p:nvPr/>
            </p:nvSpPr>
            <p:spPr>
              <a:xfrm>
                <a:off x="5943600" y="6055141"/>
                <a:ext cx="1813958" cy="58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𝑛</m:t>
                      </m:r>
                      <m:r>
                        <a:rPr lang="en-US" sz="2000" i="0">
                          <a:latin typeface="Cambria Math" panose="02040503050406030204" pitchFamily="18" charset="0"/>
                        </a:rPr>
                        <m:t>!≈</m:t>
                      </m:r>
                      <m:rad>
                        <m:radPr>
                          <m:degHide m:val="on"/>
                          <m:ctrlPr>
                            <a:rPr lang="en-US" sz="2000" i="1">
                              <a:solidFill>
                                <a:srgbClr val="836967"/>
                              </a:solidFill>
                              <a:latin typeface="Cambria Math" panose="02040503050406030204" pitchFamily="18" charset="0"/>
                            </a:rPr>
                          </m:ctrlPr>
                        </m:radPr>
                        <m:deg/>
                        <m:e>
                          <m:r>
                            <a:rPr lang="en-US" sz="2000" i="0">
                              <a:latin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𝜋</m:t>
                          </m:r>
                          <m:r>
                            <a:rPr lang="en-US" sz="2000" i="1">
                              <a:latin typeface="Cambria Math" panose="02040503050406030204" pitchFamily="18" charset="0"/>
                            </a:rPr>
                            <m:t>𝑛</m:t>
                          </m:r>
                        </m:e>
                      </m:rad>
                      <m:sSup>
                        <m:sSupPr>
                          <m:ctrlPr>
                            <a:rPr lang="en-US" sz="2000" i="1">
                              <a:solidFill>
                                <a:srgbClr val="836967"/>
                              </a:solidFill>
                              <a:latin typeface="Cambria Math" panose="02040503050406030204" pitchFamily="18" charset="0"/>
                            </a:rPr>
                          </m:ctrlPr>
                        </m:sSupPr>
                        <m:e>
                          <m:d>
                            <m:dPr>
                              <m:ctrlPr>
                                <a:rPr lang="en-US" sz="2000" i="1">
                                  <a:solidFill>
                                    <a:srgbClr val="836967"/>
                                  </a:solidFill>
                                  <a:latin typeface="Cambria Math" panose="02040503050406030204" pitchFamily="18" charset="0"/>
                                </a:rPr>
                              </m:ctrlPr>
                            </m:dPr>
                            <m:e>
                              <m:f>
                                <m:fPr>
                                  <m:ctrlPr>
                                    <a:rPr lang="en-US" sz="2000" i="1">
                                      <a:solidFill>
                                        <a:srgbClr val="836967"/>
                                      </a:solidFill>
                                      <a:latin typeface="Cambria Math" panose="02040503050406030204" pitchFamily="18" charset="0"/>
                                    </a:rPr>
                                  </m:ctrlPr>
                                </m:fPr>
                                <m:num>
                                  <m:r>
                                    <a:rPr lang="en-US" sz="2000" i="1">
                                      <a:latin typeface="Cambria Math" panose="02040503050406030204" pitchFamily="18" charset="0"/>
                                    </a:rPr>
                                    <m:t>𝑛</m:t>
                                  </m:r>
                                </m:num>
                                <m:den>
                                  <m:r>
                                    <a:rPr lang="en-US" sz="2000" i="0">
                                      <a:latin typeface="Cambria Math" panose="02040503050406030204" pitchFamily="18" charset="0"/>
                                    </a:rPr>
                                    <m:t>ⅇ</m:t>
                                  </m:r>
                                </m:den>
                              </m:f>
                            </m:e>
                          </m:d>
                        </m:e>
                        <m:sup>
                          <m:r>
                            <a:rPr lang="en-US" sz="2000" i="1">
                              <a:latin typeface="Cambria Math" panose="02040503050406030204" pitchFamily="18" charset="0"/>
                            </a:rPr>
                            <m:t>𝑛</m:t>
                          </m:r>
                        </m:sup>
                      </m:sSup>
                    </m:oMath>
                  </m:oMathPara>
                </a14:m>
                <a:endParaRPr lang="en-US" dirty="0"/>
              </a:p>
            </p:txBody>
          </p:sp>
        </mc:Choice>
        <mc:Fallback xmlns="">
          <p:sp>
            <p:nvSpPr>
              <p:cNvPr id="2" name="文本框 1">
                <a:extLst>
                  <a:ext uri="{FF2B5EF4-FFF2-40B4-BE49-F238E27FC236}">
                    <a16:creationId xmlns:a16="http://schemas.microsoft.com/office/drawing/2014/main" id="{FE6946AE-B245-4BBA-BF7A-9B35BC7507EA}"/>
                  </a:ext>
                </a:extLst>
              </p:cNvPr>
              <p:cNvSpPr txBox="1">
                <a:spLocks noRot="1" noChangeAspect="1" noMove="1" noResize="1" noEditPoints="1" noAdjustHandles="1" noChangeArrowheads="1" noChangeShapeType="1" noTextEdit="1"/>
              </p:cNvSpPr>
              <p:nvPr/>
            </p:nvSpPr>
            <p:spPr>
              <a:xfrm>
                <a:off x="5943600" y="6055141"/>
                <a:ext cx="1813958" cy="580031"/>
              </a:xfrm>
              <a:prstGeom prst="rect">
                <a:avLst/>
              </a:prstGeom>
              <a:blipFill>
                <a:blip r:embed="rId3"/>
                <a:stretch>
                  <a:fillRect/>
                </a:stretch>
              </a:blipFill>
            </p:spPr>
            <p:txBody>
              <a:bodyPr/>
              <a:lstStyle/>
              <a:p>
                <a:r>
                  <a:rPr lang="en-US">
                    <a:noFill/>
                  </a:rPr>
                  <a:t> </a:t>
                </a:r>
              </a:p>
            </p:txBody>
          </p:sp>
        </mc:Fallback>
      </mc:AlternateContent>
      <p:sp>
        <p:nvSpPr>
          <p:cNvPr id="7" name="文本框 6">
            <a:extLst>
              <a:ext uri="{FF2B5EF4-FFF2-40B4-BE49-F238E27FC236}">
                <a16:creationId xmlns:a16="http://schemas.microsoft.com/office/drawing/2014/main" id="{A7A762C0-D4FB-4896-AE0D-2A8E8EC6D2A1}"/>
              </a:ext>
            </a:extLst>
          </p:cNvPr>
          <p:cNvSpPr txBox="1"/>
          <p:nvPr/>
        </p:nvSpPr>
        <p:spPr>
          <a:xfrm>
            <a:off x="76200" y="3405095"/>
            <a:ext cx="8763000" cy="400110"/>
          </a:xfrm>
          <a:prstGeom prst="rect">
            <a:avLst/>
          </a:prstGeom>
          <a:solidFill>
            <a:srgbClr val="FFC000"/>
          </a:solidFill>
          <a:ln w="38100">
            <a:solidFill>
              <a:srgbClr val="FF0000"/>
            </a:solidFill>
          </a:ln>
        </p:spPr>
        <p:txBody>
          <a:bodyPr wrap="square">
            <a:spAutoFit/>
          </a:bodyPr>
          <a:lstStyle/>
          <a:p>
            <a:r>
              <a:rPr lang="zh-CN" altLang="en-US" sz="2000" b="1" dirty="0">
                <a:latin typeface="Times New Roman" pitchFamily="18" charset="0"/>
                <a:cs typeface="Times New Roman" pitchFamily="18" charset="0"/>
              </a:rPr>
              <a:t>推论</a:t>
            </a:r>
            <a:r>
              <a:rPr lang="zh-CN" altLang="en-US" sz="2000" dirty="0">
                <a:latin typeface="Times New Roman" pitchFamily="18" charset="0"/>
                <a:cs typeface="Times New Roman" pitchFamily="18" charset="0"/>
              </a:rPr>
              <a:t>：归并排序和堆排序算法是渐进最优算法！</a:t>
            </a:r>
            <a:endParaRPr lang="en-US" sz="2000" i="0" dirty="0"/>
          </a:p>
        </p:txBody>
      </p:sp>
      <p:sp>
        <p:nvSpPr>
          <p:cNvPr id="5" name="文本框 4">
            <a:extLst>
              <a:ext uri="{FF2B5EF4-FFF2-40B4-BE49-F238E27FC236}">
                <a16:creationId xmlns:a16="http://schemas.microsoft.com/office/drawing/2014/main" id="{60AFC5B4-5713-446D-AAA7-5955F1D94F0A}"/>
              </a:ext>
            </a:extLst>
          </p:cNvPr>
          <p:cNvSpPr txBox="1"/>
          <p:nvPr/>
        </p:nvSpPr>
        <p:spPr>
          <a:xfrm>
            <a:off x="35257" y="76200"/>
            <a:ext cx="3185487" cy="369332"/>
          </a:xfrm>
          <a:prstGeom prst="rect">
            <a:avLst/>
          </a:prstGeom>
          <a:solidFill>
            <a:srgbClr val="FFFF00"/>
          </a:solidFill>
        </p:spPr>
        <p:txBody>
          <a:bodyPr wrap="none" rtlCol="0">
            <a:spAutoFit/>
          </a:bodyPr>
          <a:lstStyle/>
          <a:p>
            <a:r>
              <a:rPr lang="zh-CN" altLang="en-US" b="1" dirty="0">
                <a:solidFill>
                  <a:srgbClr val="FF0000"/>
                </a:solidFill>
                <a:effectLst>
                  <a:outerShdw blurRad="38100" dist="38100" dir="2700000" algn="tl">
                    <a:srgbClr val="000000">
                      <a:alpha val="43137"/>
                    </a:srgbClr>
                  </a:outerShdw>
                </a:effectLst>
                <a:highlight>
                  <a:srgbClr val="00FFFF"/>
                </a:highlight>
                <a:latin typeface="华文细黑" panose="02010600040101010101" pitchFamily="2" charset="-122"/>
                <a:ea typeface="华文细黑" panose="02010600040101010101" pitchFamily="2" charset="-122"/>
              </a:rPr>
              <a:t>最坏情况</a:t>
            </a:r>
            <a:r>
              <a:rPr lang="zh-CN" altLang="en-US" dirty="0">
                <a:latin typeface="华文细黑" panose="02010600040101010101" pitchFamily="2" charset="-122"/>
                <a:ea typeface="华文细黑" panose="02010600040101010101" pitchFamily="2" charset="-122"/>
              </a:rPr>
              <a:t>下，比较排序的下界</a:t>
            </a:r>
            <a:endParaRPr 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48797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914400"/>
            <a:ext cx="7315200" cy="5632311"/>
          </a:xfrm>
          <a:prstGeom prst="rect">
            <a:avLst/>
          </a:prstGeom>
          <a:noFill/>
        </p:spPr>
        <p:txBody>
          <a:bodyPr wrap="square" rtlCol="0">
            <a:spAutoFit/>
          </a:bodyPr>
          <a:lstStyle/>
          <a:p>
            <a:r>
              <a:rPr lang="zh-CN" altLang="en-US" sz="2400" b="1" dirty="0"/>
              <a:t>二叉树</a:t>
            </a:r>
            <a:r>
              <a:rPr lang="en-US" altLang="zh-CN" sz="2400" b="1" i="1" dirty="0">
                <a:latin typeface="Times New Roman" pitchFamily="18" charset="0"/>
                <a:cs typeface="Times New Roman" pitchFamily="18" charset="0"/>
              </a:rPr>
              <a:t>T</a:t>
            </a:r>
            <a:r>
              <a:rPr lang="zh-CN" altLang="en-US" sz="2400" b="1" dirty="0"/>
              <a:t>的内路径总长、外路径总长、全路径总长</a:t>
            </a:r>
            <a:endParaRPr lang="en-US" altLang="zh-CN" sz="2400" b="1" dirty="0"/>
          </a:p>
          <a:p>
            <a:endParaRPr lang="en-US" sz="2400" b="1" dirty="0"/>
          </a:p>
          <a:p>
            <a:r>
              <a:rPr lang="en-US" sz="2400" dirty="0">
                <a:latin typeface="SimSun" panose="02010600030101010101" pitchFamily="2" charset="-122"/>
                <a:ea typeface="SimSun" panose="02010600030101010101" pitchFamily="2" charset="-122"/>
              </a:rPr>
              <a:t>  (</a:t>
            </a:r>
            <a:r>
              <a:rPr lang="en-US" sz="2400" dirty="0" err="1">
                <a:latin typeface="SimSun" panose="02010600030101010101" pitchFamily="2" charset="-122"/>
                <a:ea typeface="SimSun" panose="02010600030101010101" pitchFamily="2" charset="-122"/>
              </a:rPr>
              <a:t>用于分析</a:t>
            </a:r>
            <a:r>
              <a:rPr lang="zh-CN" altLang="en-US" sz="2400" dirty="0">
                <a:latin typeface="SimSun" panose="02010600030101010101" pitchFamily="2" charset="-122"/>
                <a:ea typeface="SimSun" panose="02010600030101010101" pitchFamily="2" charset="-122"/>
              </a:rPr>
              <a:t>“基于比较的排序算法的</a:t>
            </a:r>
            <a:r>
              <a:rPr lang="en-US" sz="2400" dirty="0" err="1">
                <a:latin typeface="SimSun" panose="02010600030101010101" pitchFamily="2" charset="-122"/>
                <a:ea typeface="SimSun" panose="02010600030101010101" pitchFamily="2" charset="-122"/>
              </a:rPr>
              <a:t>平均</a:t>
            </a:r>
            <a:r>
              <a:rPr lang="zh-CN" altLang="en-US" sz="2400" dirty="0">
                <a:latin typeface="SimSun" panose="02010600030101010101" pitchFamily="2" charset="-122"/>
                <a:ea typeface="SimSun" panose="02010600030101010101" pitchFamily="2" charset="-122"/>
              </a:rPr>
              <a:t>性能”</a:t>
            </a:r>
            <a:r>
              <a:rPr lang="en-US" sz="2400" dirty="0">
                <a:latin typeface="SimSun" panose="02010600030101010101" pitchFamily="2" charset="-122"/>
                <a:ea typeface="SimSun" panose="02010600030101010101" pitchFamily="2" charset="-122"/>
              </a:rPr>
              <a:t>和</a:t>
            </a:r>
            <a:r>
              <a:rPr lang="zh-CN" altLang="en-US" sz="2400" dirty="0">
                <a:latin typeface="SimSun" panose="02010600030101010101" pitchFamily="2" charset="-122"/>
                <a:ea typeface="SimSun" panose="02010600030101010101" pitchFamily="2" charset="-122"/>
              </a:rPr>
              <a:t>“</a:t>
            </a:r>
            <a:r>
              <a:rPr lang="en-US" sz="2400" dirty="0" err="1">
                <a:latin typeface="SimSun" panose="02010600030101010101" pitchFamily="2" charset="-122"/>
                <a:ea typeface="SimSun" panose="02010600030101010101" pitchFamily="2" charset="-122"/>
              </a:rPr>
              <a:t>堆排序、快排序</a:t>
            </a:r>
            <a:r>
              <a:rPr lang="zh-CN" altLang="en-US" sz="2400" dirty="0">
                <a:latin typeface="SimSun" panose="02010600030101010101" pitchFamily="2" charset="-122"/>
                <a:ea typeface="SimSun" panose="02010600030101010101" pitchFamily="2" charset="-122"/>
              </a:rPr>
              <a:t>的</a:t>
            </a:r>
            <a:r>
              <a:rPr lang="en-US" sz="2400" dirty="0" err="1">
                <a:latin typeface="SimSun" panose="02010600030101010101" pitchFamily="2" charset="-122"/>
                <a:ea typeface="SimSun" panose="02010600030101010101" pitchFamily="2" charset="-122"/>
              </a:rPr>
              <a:t>最好</a:t>
            </a:r>
            <a:r>
              <a:rPr lang="zh-CN" altLang="en-US" sz="2400" dirty="0">
                <a:latin typeface="SimSun" panose="02010600030101010101" pitchFamily="2" charset="-122"/>
                <a:ea typeface="SimSun" panose="02010600030101010101" pitchFamily="2" charset="-122"/>
              </a:rPr>
              <a:t>性能”</a:t>
            </a:r>
            <a:r>
              <a:rPr lang="en-US" sz="2400" dirty="0">
                <a:latin typeface="SimSun" panose="02010600030101010101" pitchFamily="2" charset="-122"/>
                <a:ea typeface="SimSun" panose="02010600030101010101" pitchFamily="2" charset="-122"/>
              </a:rPr>
              <a:t>等)</a:t>
            </a:r>
          </a:p>
          <a:p>
            <a:pPr marL="465138"/>
            <a:endParaRPr lang="en-US" sz="2400" i="1" dirty="0">
              <a:latin typeface="Times New Roman" pitchFamily="18" charset="0"/>
              <a:cs typeface="Times New Roman" pitchFamily="18" charset="0"/>
            </a:endParaRPr>
          </a:p>
          <a:p>
            <a:pPr marL="465138"/>
            <a:r>
              <a:rPr lang="en-US" sz="2400" i="1" dirty="0">
                <a:latin typeface="Times New Roman" pitchFamily="18" charset="0"/>
                <a:cs typeface="Times New Roman" pitchFamily="18" charset="0"/>
              </a:rPr>
              <a:t>L </a:t>
            </a:r>
            <a:r>
              <a:rPr lang="en-US" sz="2400" dirty="0">
                <a:latin typeface="SimSun" pitchFamily="2" charset="-122"/>
                <a:ea typeface="SimSun" pitchFamily="2" charset="-122"/>
                <a:cs typeface="Times New Roman" pitchFamily="18" charset="0"/>
              </a:rPr>
              <a:t>= </a:t>
            </a:r>
            <a:r>
              <a:rPr lang="en-US" sz="2400" b="1" u="heavy" dirty="0" err="1">
                <a:solidFill>
                  <a:srgbClr val="0033CC"/>
                </a:solidFill>
                <a:latin typeface="华文细黑" panose="02010600040101010101" pitchFamily="2" charset="-122"/>
                <a:ea typeface="华文细黑" panose="02010600040101010101" pitchFamily="2" charset="-122"/>
                <a:cs typeface="+mj-cs"/>
              </a:rPr>
              <a:t>叶子</a:t>
            </a:r>
            <a:r>
              <a:rPr lang="en-US" sz="2400" dirty="0" err="1">
                <a:latin typeface="SimSun" pitchFamily="2" charset="-122"/>
                <a:ea typeface="SimSun" pitchFamily="2" charset="-122"/>
                <a:cs typeface="Times New Roman" pitchFamily="18" charset="0"/>
              </a:rPr>
              <a:t>的集合，</a:t>
            </a:r>
            <a:r>
              <a:rPr lang="en-US" sz="2400" i="1" dirty="0" err="1">
                <a:latin typeface="SimSun" pitchFamily="2" charset="-122"/>
                <a:ea typeface="SimSun" pitchFamily="2" charset="-122"/>
                <a:cs typeface="Times New Roman" pitchFamily="18" charset="0"/>
              </a:rPr>
              <a:t>I</a:t>
            </a:r>
            <a:r>
              <a:rPr lang="en-US" sz="2400" dirty="0">
                <a:latin typeface="SimSun" pitchFamily="2" charset="-122"/>
                <a:ea typeface="SimSun" pitchFamily="2" charset="-122"/>
                <a:cs typeface="Times New Roman" pitchFamily="18" charset="0"/>
              </a:rPr>
              <a:t> = </a:t>
            </a:r>
            <a:r>
              <a:rPr lang="en-US" sz="2400" b="1" u="heavy" dirty="0" err="1">
                <a:solidFill>
                  <a:srgbClr val="0033CC"/>
                </a:solidFill>
                <a:latin typeface="华文细黑" panose="02010600040101010101" pitchFamily="2" charset="-122"/>
                <a:ea typeface="华文细黑" panose="02010600040101010101" pitchFamily="2" charset="-122"/>
                <a:cs typeface="+mj-cs"/>
              </a:rPr>
              <a:t>内结点</a:t>
            </a:r>
            <a:r>
              <a:rPr lang="en-US" sz="2400" dirty="0" err="1">
                <a:latin typeface="SimSun" pitchFamily="2" charset="-122"/>
                <a:ea typeface="SimSun" pitchFamily="2" charset="-122"/>
                <a:cs typeface="Times New Roman" pitchFamily="18" charset="0"/>
              </a:rPr>
              <a:t>集合</a:t>
            </a:r>
            <a:endParaRPr lang="en-US" sz="2400" dirty="0">
              <a:latin typeface="SimSun" pitchFamily="2" charset="-122"/>
              <a:ea typeface="SimSun" pitchFamily="2" charset="-122"/>
              <a:cs typeface="Times New Roman" pitchFamily="18" charset="0"/>
            </a:endParaRPr>
          </a:p>
          <a:p>
            <a:pPr marL="465138"/>
            <a:endParaRPr lang="en-US" sz="2400" b="1" dirty="0"/>
          </a:p>
          <a:p>
            <a:pPr marL="465138" indent="-465138"/>
            <a:r>
              <a:rPr lang="zh-CN" altLang="en-US" sz="2400" b="1" dirty="0">
                <a:latin typeface="Times New Roman" pitchFamily="18" charset="0"/>
                <a:ea typeface="SimSun" pitchFamily="2" charset="-122"/>
                <a:cs typeface="Times New Roman" pitchFamily="18" charset="0"/>
              </a:rPr>
              <a:t>定义</a:t>
            </a:r>
            <a:r>
              <a:rPr lang="en-US" sz="2400" b="1" dirty="0">
                <a:latin typeface="Times New Roman" pitchFamily="18" charset="0"/>
                <a:ea typeface="SimSun" pitchFamily="2" charset="-122"/>
                <a:cs typeface="Times New Roman" pitchFamily="18" charset="0"/>
              </a:rPr>
              <a:t>4.1  </a:t>
            </a:r>
          </a:p>
          <a:p>
            <a:pPr marL="465138" indent="-465138"/>
            <a:endParaRPr lang="en-US" sz="2400" b="1" dirty="0">
              <a:latin typeface="Times New Roman" pitchFamily="18" charset="0"/>
              <a:ea typeface="SimSun" pitchFamily="2" charset="-122"/>
              <a:cs typeface="Times New Roman" pitchFamily="18" charset="0"/>
            </a:endParaRPr>
          </a:p>
          <a:p>
            <a:pPr marL="465138" indent="-465138"/>
            <a:r>
              <a:rPr lang="en-US" altLang="zh-CN" sz="2400" b="1"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内路径总长 </a:t>
            </a:r>
            <a:r>
              <a:rPr lang="en-US" sz="2400" i="1" dirty="0">
                <a:latin typeface="Times New Roman" pitchFamily="18" charset="0"/>
                <a:ea typeface="SimSun" pitchFamily="2" charset="-122"/>
                <a:cs typeface="Times New Roman" pitchFamily="18" charset="0"/>
              </a:rPr>
              <a:t>IPL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 </a:t>
            </a:r>
          </a:p>
          <a:p>
            <a:pPr marL="465138" indent="-465138"/>
            <a:endParaRPr lang="en-US" altLang="zh-CN" sz="2400" dirty="0">
              <a:latin typeface="Times New Roman" pitchFamily="18" charset="0"/>
              <a:ea typeface="SimSun" pitchFamily="2" charset="-122"/>
              <a:cs typeface="Times New Roman" pitchFamily="18" charset="0"/>
            </a:endParaRPr>
          </a:p>
          <a:p>
            <a:pPr marL="465138" indent="-465138"/>
            <a:r>
              <a:rPr lang="en-US" altLang="zh-CN"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外路径总长 </a:t>
            </a:r>
            <a:r>
              <a:rPr lang="en-US" sz="2400" i="1" dirty="0">
                <a:latin typeface="Times New Roman" pitchFamily="18" charset="0"/>
                <a:ea typeface="SimSun" pitchFamily="2" charset="-122"/>
                <a:cs typeface="Times New Roman" pitchFamily="18" charset="0"/>
              </a:rPr>
              <a:t>EPL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 </a:t>
            </a:r>
          </a:p>
          <a:p>
            <a:pPr marL="465138" indent="-465138"/>
            <a:endParaRPr lang="en-US" sz="2400" i="1" dirty="0">
              <a:latin typeface="Times New Roman" pitchFamily="18" charset="0"/>
              <a:ea typeface="SimSun" pitchFamily="2" charset="-122"/>
              <a:cs typeface="Times New Roman" pitchFamily="18" charset="0"/>
            </a:endParaRPr>
          </a:p>
          <a:p>
            <a:pPr marL="465138" indent="-465138"/>
            <a:r>
              <a:rPr lang="en-US" altLang="zh-CN"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全路径总长 </a:t>
            </a:r>
            <a:r>
              <a:rPr lang="en-US" sz="2400" i="1" dirty="0">
                <a:latin typeface="Times New Roman" pitchFamily="18" charset="0"/>
                <a:ea typeface="SimSun" pitchFamily="2" charset="-122"/>
                <a:cs typeface="Times New Roman" pitchFamily="18" charset="0"/>
              </a:rPr>
              <a:t>TPL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 </a:t>
            </a:r>
            <a:r>
              <a:rPr lang="en-US" sz="2400" i="1" dirty="0">
                <a:latin typeface="Times New Roman" pitchFamily="18" charset="0"/>
                <a:ea typeface="SimSun" pitchFamily="2" charset="-122"/>
                <a:cs typeface="Times New Roman" pitchFamily="18" charset="0"/>
              </a:rPr>
              <a:t>EPL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 </a:t>
            </a:r>
            <a:r>
              <a:rPr lang="en-US" sz="2400" i="1" dirty="0">
                <a:latin typeface="Times New Roman" pitchFamily="18" charset="0"/>
                <a:ea typeface="SimSun" pitchFamily="2" charset="-122"/>
                <a:cs typeface="Times New Roman" pitchFamily="18" charset="0"/>
              </a:rPr>
              <a:t>IPL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a:t>
            </a:r>
            <a:endParaRPr lang="en-US" sz="2400" b="1" dirty="0"/>
          </a:p>
          <a:p>
            <a:endParaRPr lang="en-US" sz="2400" b="1" dirty="0"/>
          </a:p>
        </p:txBody>
      </p:sp>
      <p:graphicFrame>
        <p:nvGraphicFramePr>
          <p:cNvPr id="5" name="Object 4"/>
          <p:cNvGraphicFramePr>
            <a:graphicFrameLocks noChangeAspect="1"/>
          </p:cNvGraphicFramePr>
          <p:nvPr>
            <p:extLst>
              <p:ext uri="{D42A27DB-BD31-4B8C-83A1-F6EECF244321}">
                <p14:modId xmlns:p14="http://schemas.microsoft.com/office/powerpoint/2010/main" val="2048079427"/>
              </p:ext>
            </p:extLst>
          </p:nvPr>
        </p:nvGraphicFramePr>
        <p:xfrm>
          <a:off x="4235450" y="4140200"/>
          <a:ext cx="1607930" cy="660400"/>
        </p:xfrm>
        <a:graphic>
          <a:graphicData uri="http://schemas.openxmlformats.org/presentationml/2006/ole">
            <mc:AlternateContent xmlns:mc="http://schemas.openxmlformats.org/markup-compatibility/2006">
              <mc:Choice xmlns:v="urn:schemas-microsoft-com:vml" Requires="v">
                <p:oleObj name="Equation" r:id="rId3" imgW="1422360" imgH="583920" progId="Equation.3">
                  <p:embed/>
                </p:oleObj>
              </mc:Choice>
              <mc:Fallback>
                <p:oleObj name="Equation" r:id="rId3" imgW="1422360" imgH="583920" progId="Equation.3">
                  <p:embed/>
                  <p:pic>
                    <p:nvPicPr>
                      <p:cNvPr id="5" name="Object 4"/>
                      <p:cNvPicPr/>
                      <p:nvPr/>
                    </p:nvPicPr>
                    <p:blipFill>
                      <a:blip r:embed="rId4"/>
                      <a:stretch>
                        <a:fillRect/>
                      </a:stretch>
                    </p:blipFill>
                    <p:spPr>
                      <a:xfrm>
                        <a:off x="4235450" y="4140200"/>
                        <a:ext cx="1607930" cy="660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00964668"/>
              </p:ext>
            </p:extLst>
          </p:nvPr>
        </p:nvGraphicFramePr>
        <p:xfrm>
          <a:off x="4222749" y="4902200"/>
          <a:ext cx="1622287" cy="660400"/>
        </p:xfrm>
        <a:graphic>
          <a:graphicData uri="http://schemas.openxmlformats.org/presentationml/2006/ole">
            <mc:AlternateContent xmlns:mc="http://schemas.openxmlformats.org/markup-compatibility/2006">
              <mc:Choice xmlns:v="urn:schemas-microsoft-com:vml" Requires="v">
                <p:oleObj name="Equation" r:id="rId5" imgW="1434960" imgH="583920" progId="Equation.3">
                  <p:embed/>
                </p:oleObj>
              </mc:Choice>
              <mc:Fallback>
                <p:oleObj name="Equation" r:id="rId5" imgW="1434960" imgH="583920"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2749" y="4902200"/>
                        <a:ext cx="1622287" cy="660400"/>
                      </a:xfrm>
                      <a:prstGeom prst="rect">
                        <a:avLst/>
                      </a:prstGeom>
                      <a:noFill/>
                      <a:ln>
                        <a:noFill/>
                      </a:ln>
                    </p:spPr>
                  </p:pic>
                </p:oleObj>
              </mc:Fallback>
            </mc:AlternateContent>
          </a:graphicData>
        </a:graphic>
      </p:graphicFrame>
      <p:sp>
        <p:nvSpPr>
          <p:cNvPr id="7" name="文本框 6">
            <a:extLst>
              <a:ext uri="{FF2B5EF4-FFF2-40B4-BE49-F238E27FC236}">
                <a16:creationId xmlns:a16="http://schemas.microsoft.com/office/drawing/2014/main" id="{ED083526-BBCF-416D-9F25-B88748575EF4}"/>
              </a:ext>
            </a:extLst>
          </p:cNvPr>
          <p:cNvSpPr txBox="1"/>
          <p:nvPr/>
        </p:nvSpPr>
        <p:spPr>
          <a:xfrm>
            <a:off x="52137" y="6412468"/>
            <a:ext cx="4572000" cy="369332"/>
          </a:xfrm>
          <a:prstGeom prst="rect">
            <a:avLst/>
          </a:prstGeom>
          <a:solidFill>
            <a:srgbClr val="FFC000"/>
          </a:solidFill>
          <a:ln w="38100">
            <a:solidFill>
              <a:srgbClr val="FF0000"/>
            </a:solidFill>
          </a:ln>
        </p:spPr>
        <p:txBody>
          <a:bodyPr wrap="square">
            <a:spAutoFit/>
          </a:bodyPr>
          <a:lstStyle>
            <a:defPPr>
              <a:defRPr lang="en-US"/>
            </a:defPPr>
            <a:lvl1pPr>
              <a:defRPr>
                <a:latin typeface="Times New Roman" pitchFamily="18" charset="0"/>
                <a:cs typeface="Times New Roman" pitchFamily="18" charset="0"/>
              </a:defRPr>
            </a:lvl1pPr>
          </a:lstStyle>
          <a:p>
            <a:r>
              <a:rPr lang="zh-CN" altLang="en-US" dirty="0"/>
              <a:t>内路径：</a:t>
            </a:r>
            <a:r>
              <a:rPr lang="en-US" altLang="zh-CN" dirty="0"/>
              <a:t>Internal path, </a:t>
            </a:r>
            <a:r>
              <a:rPr lang="zh-CN" altLang="en-US" dirty="0"/>
              <a:t>外路径：</a:t>
            </a:r>
            <a:r>
              <a:rPr lang="en-US" altLang="zh-CN" dirty="0"/>
              <a:t>External path</a:t>
            </a:r>
            <a:endParaRPr lang="en-US" dirty="0"/>
          </a:p>
        </p:txBody>
      </p:sp>
      <p:sp>
        <p:nvSpPr>
          <p:cNvPr id="8" name="文本框 7">
            <a:extLst>
              <a:ext uri="{FF2B5EF4-FFF2-40B4-BE49-F238E27FC236}">
                <a16:creationId xmlns:a16="http://schemas.microsoft.com/office/drawing/2014/main" id="{4FE37B0C-A846-4AF9-98A7-95514A478093}"/>
              </a:ext>
            </a:extLst>
          </p:cNvPr>
          <p:cNvSpPr txBox="1"/>
          <p:nvPr/>
        </p:nvSpPr>
        <p:spPr>
          <a:xfrm>
            <a:off x="35257" y="76200"/>
            <a:ext cx="3185487" cy="369332"/>
          </a:xfrm>
          <a:prstGeom prst="rect">
            <a:avLst/>
          </a:prstGeom>
          <a:solidFill>
            <a:srgbClr val="FFFF00"/>
          </a:solidFill>
        </p:spPr>
        <p:txBody>
          <a:bodyPr wrap="none" rtlCol="0">
            <a:spAutoFit/>
          </a:bodyPr>
          <a:lstStyle/>
          <a:p>
            <a:r>
              <a:rPr lang="zh-CN" altLang="en-US" b="1" dirty="0">
                <a:solidFill>
                  <a:srgbClr val="FF0000"/>
                </a:solidFill>
                <a:effectLst>
                  <a:outerShdw blurRad="38100" dist="38100" dir="2700000" algn="tl">
                    <a:srgbClr val="000000">
                      <a:alpha val="43137"/>
                    </a:srgbClr>
                  </a:outerShdw>
                </a:effectLst>
                <a:highlight>
                  <a:srgbClr val="00FFFF"/>
                </a:highlight>
                <a:latin typeface="华文细黑" panose="02010600040101010101" pitchFamily="2" charset="-122"/>
                <a:ea typeface="华文细黑" panose="02010600040101010101" pitchFamily="2" charset="-122"/>
              </a:rPr>
              <a:t>平均情况</a:t>
            </a:r>
            <a:r>
              <a:rPr lang="zh-CN" altLang="en-US" dirty="0">
                <a:latin typeface="华文细黑" panose="02010600040101010101" pitchFamily="2" charset="-122"/>
                <a:ea typeface="华文细黑" panose="02010600040101010101" pitchFamily="2" charset="-122"/>
              </a:rPr>
              <a:t>下，</a:t>
            </a:r>
            <a:r>
              <a:rPr lang="zh-CN" altLang="en-US" dirty="0">
                <a:solidFill>
                  <a:srgbClr val="FF0000"/>
                </a:solidFill>
                <a:latin typeface="华文细黑" panose="02010600040101010101" pitchFamily="2" charset="-122"/>
                <a:ea typeface="华文细黑" panose="02010600040101010101" pitchFamily="2" charset="-122"/>
              </a:rPr>
              <a:t>比较排序</a:t>
            </a:r>
            <a:r>
              <a:rPr lang="zh-CN" altLang="en-US" dirty="0">
                <a:latin typeface="华文细黑" panose="02010600040101010101" pitchFamily="2" charset="-122"/>
                <a:ea typeface="华文细黑" panose="02010600040101010101" pitchFamily="2" charset="-122"/>
              </a:rPr>
              <a:t>的下界</a:t>
            </a:r>
            <a:endParaRPr 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572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4-7</a:t>
            </a:r>
          </a:p>
        </p:txBody>
      </p:sp>
      <p:sp>
        <p:nvSpPr>
          <p:cNvPr id="3" name="TextBox 2"/>
          <p:cNvSpPr txBox="1"/>
          <p:nvPr/>
        </p:nvSpPr>
        <p:spPr>
          <a:xfrm>
            <a:off x="914400" y="685800"/>
            <a:ext cx="7391400" cy="5539978"/>
          </a:xfrm>
          <a:prstGeom prst="rect">
            <a:avLst/>
          </a:prstGeom>
          <a:noFill/>
        </p:spPr>
        <p:txBody>
          <a:bodyPr wrap="square" rtlCol="0">
            <a:spAutoFit/>
          </a:bodyPr>
          <a:lstStyle/>
          <a:p>
            <a:pPr marL="465138" indent="-465138">
              <a:lnSpc>
                <a:spcPct val="125000"/>
              </a:lnSpc>
            </a:pPr>
            <a:r>
              <a:rPr lang="zh-CN" altLang="en-US" sz="2400" b="1" dirty="0">
                <a:latin typeface="Times New Roman" pitchFamily="18" charset="0"/>
                <a:ea typeface="SimSun" pitchFamily="2" charset="-122"/>
                <a:cs typeface="Times New Roman" pitchFamily="18" charset="0"/>
              </a:rPr>
              <a:t>定义</a:t>
            </a:r>
            <a:r>
              <a:rPr lang="en-US" sz="2400" b="1" dirty="0">
                <a:latin typeface="Times New Roman" pitchFamily="18" charset="0"/>
                <a:ea typeface="SimSun" pitchFamily="2" charset="-122"/>
                <a:cs typeface="Times New Roman" pitchFamily="18" charset="0"/>
              </a:rPr>
              <a:t>4.2  </a:t>
            </a:r>
            <a:r>
              <a:rPr lang="zh-CN" altLang="en-US" sz="2400" dirty="0">
                <a:latin typeface="Times New Roman" pitchFamily="18" charset="0"/>
                <a:ea typeface="SimSun" pitchFamily="2" charset="-122"/>
                <a:cs typeface="Times New Roman" pitchFamily="18" charset="0"/>
              </a:rPr>
              <a:t>二叉树</a:t>
            </a:r>
            <a:r>
              <a:rPr lang="en-US" sz="2400" i="1" dirty="0">
                <a:latin typeface="Times New Roman" pitchFamily="18" charset="0"/>
                <a:ea typeface="SimSun" pitchFamily="2" charset="-122"/>
                <a:cs typeface="Times New Roman" pitchFamily="18" charset="0"/>
              </a:rPr>
              <a:t>T</a:t>
            </a:r>
            <a:r>
              <a:rPr lang="zh-CN" altLang="en-US" sz="2400" dirty="0">
                <a:latin typeface="Times New Roman" pitchFamily="18" charset="0"/>
                <a:ea typeface="SimSun" pitchFamily="2" charset="-122"/>
                <a:cs typeface="Times New Roman" pitchFamily="18" charset="0"/>
              </a:rPr>
              <a:t>被称为</a:t>
            </a:r>
            <a:r>
              <a:rPr lang="en-US" altLang="zh-CN" sz="2400" dirty="0">
                <a:latin typeface="Times New Roman" pitchFamily="18" charset="0"/>
                <a:ea typeface="SimSun" pitchFamily="2" charset="-122"/>
                <a:cs typeface="Times New Roman" pitchFamily="18" charset="0"/>
              </a:rPr>
              <a:t>:</a:t>
            </a:r>
          </a:p>
          <a:p>
            <a:pPr marL="465138" indent="-465138">
              <a:lnSpc>
                <a:spcPct val="125000"/>
              </a:lnSpc>
            </a:pPr>
            <a:r>
              <a:rPr lang="en-US" altLang="zh-CN" sz="2400" dirty="0">
                <a:latin typeface="Times New Roman" pitchFamily="18" charset="0"/>
                <a:ea typeface="SimSun" pitchFamily="2" charset="-122"/>
                <a:cs typeface="Times New Roman" pitchFamily="18" charset="0"/>
              </a:rPr>
              <a:t>	</a:t>
            </a:r>
            <a:r>
              <a:rPr lang="zh-CN" altLang="en-US" sz="2400" dirty="0">
                <a:solidFill>
                  <a:srgbClr val="0033CC"/>
                </a:solidFill>
                <a:latin typeface="华文细黑" panose="02010600040101010101" pitchFamily="2" charset="-122"/>
                <a:ea typeface="华文细黑" panose="02010600040101010101" pitchFamily="2" charset="-122"/>
                <a:cs typeface="+mj-cs"/>
              </a:rPr>
              <a:t>最小</a:t>
            </a:r>
            <a:r>
              <a:rPr lang="zh-CN" altLang="en-US" sz="2400" dirty="0">
                <a:solidFill>
                  <a:srgbClr val="0033CC"/>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mj-cs"/>
              </a:rPr>
              <a:t>外路径</a:t>
            </a:r>
            <a:r>
              <a:rPr lang="zh-CN" altLang="en-US" sz="2400" dirty="0">
                <a:solidFill>
                  <a:srgbClr val="0033CC"/>
                </a:solidFill>
                <a:latin typeface="华文细黑" panose="02010600040101010101" pitchFamily="2" charset="-122"/>
                <a:ea typeface="华文细黑" panose="02010600040101010101" pitchFamily="2" charset="-122"/>
                <a:cs typeface="+mj-cs"/>
              </a:rPr>
              <a:t>总长</a:t>
            </a:r>
            <a:r>
              <a:rPr lang="zh-CN" altLang="en-US" sz="2400" dirty="0">
                <a:latin typeface="Times New Roman" pitchFamily="18" charset="0"/>
                <a:ea typeface="SimSun" pitchFamily="2" charset="-122"/>
                <a:cs typeface="Times New Roman" pitchFamily="18" charset="0"/>
              </a:rPr>
              <a:t>的二叉树</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Min-EPL</a:t>
            </a:r>
            <a:r>
              <a:rPr lang="en-US" sz="2400" dirty="0">
                <a:latin typeface="Times New Roman" pitchFamily="18" charset="0"/>
                <a:ea typeface="SimSun" pitchFamily="2" charset="-122"/>
                <a:cs typeface="Times New Roman" pitchFamily="18" charset="0"/>
              </a:rPr>
              <a:t>)</a:t>
            </a:r>
            <a:r>
              <a:rPr lang="en-US" altLang="zh-CN" sz="2400" dirty="0">
                <a:latin typeface="Times New Roman" pitchFamily="18" charset="0"/>
                <a:ea typeface="SimSun" pitchFamily="2" charset="-122"/>
                <a:cs typeface="Times New Roman" pitchFamily="18" charset="0"/>
              </a:rPr>
              <a:t>——</a:t>
            </a:r>
            <a:r>
              <a:rPr lang="zh-CN" altLang="en-US" sz="2400" dirty="0">
                <a:latin typeface="Times New Roman" pitchFamily="18" charset="0"/>
                <a:ea typeface="SimSun" pitchFamily="2" charset="-122"/>
                <a:cs typeface="Times New Roman" pitchFamily="18" charset="0"/>
              </a:rPr>
              <a:t>如果它的</a:t>
            </a:r>
            <a:r>
              <a:rPr lang="en-US" sz="2400" i="1" dirty="0">
                <a:latin typeface="Times New Roman" pitchFamily="18" charset="0"/>
                <a:ea typeface="SimSun" pitchFamily="2" charset="-122"/>
                <a:cs typeface="Times New Roman" pitchFamily="18" charset="0"/>
              </a:rPr>
              <a:t>EPL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是</a:t>
            </a:r>
            <a:r>
              <a:rPr lang="zh-CN" altLang="en-US" sz="2400" dirty="0">
                <a:latin typeface="Times New Roman" pitchFamily="18" charset="0"/>
                <a:ea typeface="SimSun" pitchFamily="2" charset="-122"/>
                <a:cs typeface="Times New Roman" pitchFamily="18" charset="0"/>
              </a:rPr>
              <a:t>所有拥有相同数量叶结点的二叉树中最小的。</a:t>
            </a:r>
            <a:endParaRPr lang="en-US" dirty="0"/>
          </a:p>
          <a:p>
            <a:pPr marL="465138" indent="-465138">
              <a:lnSpc>
                <a:spcPct val="125000"/>
              </a:lnSpc>
            </a:pPr>
            <a:r>
              <a:rPr lang="zh-CN" altLang="en-US" sz="2400" b="1" dirty="0">
                <a:latin typeface="Times New Roman" pitchFamily="18" charset="0"/>
                <a:ea typeface="SimSun" pitchFamily="2" charset="-122"/>
                <a:cs typeface="Times New Roman" pitchFamily="18" charset="0"/>
              </a:rPr>
              <a:t>定义</a:t>
            </a:r>
            <a:r>
              <a:rPr lang="en-US" sz="2400" b="1" dirty="0">
                <a:latin typeface="Times New Roman" pitchFamily="18" charset="0"/>
                <a:ea typeface="SimSun" pitchFamily="2" charset="-122"/>
                <a:cs typeface="Times New Roman" pitchFamily="18" charset="0"/>
              </a:rPr>
              <a:t>4.3  </a:t>
            </a:r>
            <a:r>
              <a:rPr lang="zh-CN" altLang="en-US" sz="2400" dirty="0">
                <a:latin typeface="Times New Roman" pitchFamily="18" charset="0"/>
                <a:ea typeface="SimSun" pitchFamily="2" charset="-122"/>
                <a:cs typeface="Times New Roman" pitchFamily="18" charset="0"/>
              </a:rPr>
              <a:t>二叉树</a:t>
            </a:r>
            <a:r>
              <a:rPr lang="en-US" sz="2400" i="1" dirty="0">
                <a:latin typeface="Times New Roman" pitchFamily="18" charset="0"/>
                <a:ea typeface="SimSun" pitchFamily="2" charset="-122"/>
                <a:cs typeface="Times New Roman" pitchFamily="18" charset="0"/>
              </a:rPr>
              <a:t>T</a:t>
            </a:r>
            <a:r>
              <a:rPr lang="zh-CN" altLang="en-US" sz="2400" dirty="0">
                <a:latin typeface="Times New Roman" pitchFamily="18" charset="0"/>
                <a:ea typeface="SimSun" pitchFamily="2" charset="-122"/>
                <a:cs typeface="Times New Roman" pitchFamily="18" charset="0"/>
              </a:rPr>
              <a:t>被称为</a:t>
            </a:r>
            <a:r>
              <a:rPr lang="en-US" altLang="zh-CN" sz="2400" dirty="0">
                <a:latin typeface="Times New Roman" pitchFamily="18" charset="0"/>
                <a:ea typeface="SimSun" pitchFamily="2" charset="-122"/>
                <a:cs typeface="Times New Roman" pitchFamily="18" charset="0"/>
              </a:rPr>
              <a:t>:</a:t>
            </a:r>
          </a:p>
          <a:p>
            <a:pPr marL="465138" indent="-465138">
              <a:lnSpc>
                <a:spcPct val="125000"/>
              </a:lnSpc>
            </a:pPr>
            <a:r>
              <a:rPr lang="en-US" altLang="zh-CN" sz="2400" dirty="0">
                <a:latin typeface="Times New Roman" pitchFamily="18" charset="0"/>
                <a:ea typeface="SimSun" pitchFamily="2" charset="-122"/>
                <a:cs typeface="Times New Roman" pitchFamily="18" charset="0"/>
              </a:rPr>
              <a:t>	</a:t>
            </a:r>
            <a:r>
              <a:rPr lang="zh-CN" altLang="en-US" sz="2400" dirty="0">
                <a:solidFill>
                  <a:srgbClr val="0033CC"/>
                </a:solidFill>
                <a:latin typeface="华文细黑" panose="02010600040101010101" pitchFamily="2" charset="-122"/>
                <a:ea typeface="华文细黑" panose="02010600040101010101" pitchFamily="2" charset="-122"/>
                <a:cs typeface="+mj-cs"/>
              </a:rPr>
              <a:t>最小</a:t>
            </a:r>
            <a:r>
              <a:rPr lang="zh-CN" altLang="en-US" sz="2400" dirty="0">
                <a:solidFill>
                  <a:srgbClr val="0033CC"/>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cs typeface="+mj-cs"/>
              </a:rPr>
              <a:t>全路径</a:t>
            </a:r>
            <a:r>
              <a:rPr lang="zh-CN" altLang="en-US" sz="2400" dirty="0">
                <a:solidFill>
                  <a:srgbClr val="0033CC"/>
                </a:solidFill>
                <a:latin typeface="华文细黑" panose="02010600040101010101" pitchFamily="2" charset="-122"/>
                <a:ea typeface="华文细黑" panose="02010600040101010101" pitchFamily="2" charset="-122"/>
                <a:cs typeface="+mj-cs"/>
              </a:rPr>
              <a:t>总长</a:t>
            </a:r>
            <a:r>
              <a:rPr lang="zh-CN" altLang="en-US" sz="2400" dirty="0">
                <a:latin typeface="Times New Roman" pitchFamily="18" charset="0"/>
                <a:ea typeface="SimSun" pitchFamily="2" charset="-122"/>
                <a:cs typeface="Times New Roman" pitchFamily="18" charset="0"/>
              </a:rPr>
              <a:t>的二叉树</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Min-TPL</a:t>
            </a:r>
            <a:r>
              <a:rPr lang="en-US" sz="2400" dirty="0">
                <a:latin typeface="Times New Roman" pitchFamily="18" charset="0"/>
                <a:ea typeface="SimSun" pitchFamily="2" charset="-122"/>
                <a:cs typeface="Times New Roman" pitchFamily="18" charset="0"/>
              </a:rPr>
              <a:t>)</a:t>
            </a:r>
            <a:r>
              <a:rPr lang="en-US" altLang="zh-CN" sz="2400" dirty="0">
                <a:latin typeface="Times New Roman" pitchFamily="18" charset="0"/>
                <a:ea typeface="SimSun" pitchFamily="2" charset="-122"/>
                <a:cs typeface="Times New Roman" pitchFamily="18" charset="0"/>
              </a:rPr>
              <a:t>——</a:t>
            </a:r>
            <a:r>
              <a:rPr lang="zh-CN" altLang="en-US" sz="2400" dirty="0">
                <a:latin typeface="Times New Roman" pitchFamily="18" charset="0"/>
                <a:ea typeface="SimSun" pitchFamily="2" charset="-122"/>
                <a:cs typeface="Times New Roman" pitchFamily="18" charset="0"/>
              </a:rPr>
              <a:t>如果它的</a:t>
            </a:r>
            <a:r>
              <a:rPr lang="en-US" sz="2400" i="1" dirty="0">
                <a:latin typeface="Times New Roman" pitchFamily="18" charset="0"/>
                <a:ea typeface="SimSun" pitchFamily="2" charset="-122"/>
                <a:cs typeface="Times New Roman" pitchFamily="18" charset="0"/>
              </a:rPr>
              <a:t>TPL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是</a:t>
            </a:r>
            <a:r>
              <a:rPr lang="zh-CN" altLang="en-US" sz="2400" dirty="0">
                <a:latin typeface="Times New Roman" pitchFamily="18" charset="0"/>
                <a:ea typeface="SimSun" pitchFamily="2" charset="-122"/>
                <a:cs typeface="Times New Roman" pitchFamily="18" charset="0"/>
              </a:rPr>
              <a:t>所有拥有相同数量叶结点的二叉树中最小的。</a:t>
            </a:r>
            <a:endParaRPr lang="en-US" altLang="zh-CN" sz="2400" dirty="0">
              <a:latin typeface="Times New Roman" pitchFamily="18" charset="0"/>
              <a:ea typeface="SimSun" pitchFamily="2" charset="-122"/>
              <a:cs typeface="Times New Roman" pitchFamily="18" charset="0"/>
            </a:endParaRPr>
          </a:p>
          <a:p>
            <a:pPr>
              <a:lnSpc>
                <a:spcPct val="125000"/>
              </a:lnSpc>
            </a:pPr>
            <a:r>
              <a:rPr lang="en-US" sz="2400" b="1" dirty="0" err="1">
                <a:latin typeface="SimSun" pitchFamily="2" charset="-122"/>
                <a:ea typeface="SimSun" pitchFamily="2" charset="-122"/>
              </a:rPr>
              <a:t>目的</a:t>
            </a:r>
            <a:r>
              <a:rPr lang="en-US" sz="2400" b="1" dirty="0">
                <a:latin typeface="SimSun" pitchFamily="2" charset="-122"/>
                <a:ea typeface="SimSun" pitchFamily="2" charset="-122"/>
              </a:rPr>
              <a:t>：</a:t>
            </a:r>
          </a:p>
          <a:p>
            <a:pPr marL="465138">
              <a:lnSpc>
                <a:spcPct val="125000"/>
              </a:lnSpc>
            </a:pPr>
            <a:r>
              <a:rPr lang="en-US" sz="2400" dirty="0">
                <a:latin typeface="SimSun" pitchFamily="2" charset="-122"/>
                <a:ea typeface="SimSun" pitchFamily="2" charset="-122"/>
              </a:rPr>
              <a:t>证明</a:t>
            </a:r>
            <a:r>
              <a:rPr lang="en-US" sz="2400" i="1" dirty="0">
                <a:latin typeface="Times New Roman" pitchFamily="18" charset="0"/>
                <a:ea typeface="SimSun" pitchFamily="2" charset="-122"/>
                <a:cs typeface="Times New Roman" pitchFamily="18" charset="0"/>
              </a:rPr>
              <a:t> 	Min-EPL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 </a:t>
            </a:r>
            <a:r>
              <a:rPr lang="en-US" sz="2400" dirty="0">
                <a:latin typeface="Times New Roman" pitchFamily="18" charset="0"/>
                <a:ea typeface="SimSun" pitchFamily="2" charset="-122"/>
                <a:cs typeface="Times New Roman" pitchFamily="18" charset="0"/>
                <a:sym typeface="Symbol"/>
              </a:rPr>
              <a:t>(</a:t>
            </a:r>
            <a:r>
              <a:rPr lang="en-US" sz="2400" i="1" dirty="0" err="1">
                <a:latin typeface="Times New Roman" pitchFamily="18" charset="0"/>
                <a:ea typeface="SimSun" pitchFamily="2" charset="-122"/>
                <a:cs typeface="Times New Roman" pitchFamily="18" charset="0"/>
                <a:sym typeface="Symbol"/>
              </a:rPr>
              <a:t>n</a:t>
            </a:r>
            <a:r>
              <a:rPr lang="en-US" sz="2400" dirty="0" err="1">
                <a:latin typeface="Times New Roman" pitchFamily="18" charset="0"/>
                <a:ea typeface="SimSun" pitchFamily="2" charset="-122"/>
                <a:cs typeface="Times New Roman" pitchFamily="18" charset="0"/>
                <a:sym typeface="Symbol"/>
              </a:rPr>
              <a:t>lg</a:t>
            </a:r>
            <a:r>
              <a:rPr lang="en-US" sz="2400" i="1" dirty="0" err="1">
                <a:latin typeface="Times New Roman" pitchFamily="18" charset="0"/>
                <a:ea typeface="SimSun" pitchFamily="2" charset="-122"/>
                <a:cs typeface="Times New Roman" pitchFamily="18" charset="0"/>
                <a:sym typeface="Symbol"/>
              </a:rPr>
              <a:t>n</a:t>
            </a:r>
            <a:r>
              <a:rPr lang="en-US" sz="2400" dirty="0">
                <a:latin typeface="Times New Roman" pitchFamily="18" charset="0"/>
                <a:ea typeface="SimSun" pitchFamily="2" charset="-122"/>
                <a:cs typeface="Times New Roman" pitchFamily="18" charset="0"/>
                <a:sym typeface="Symbol"/>
              </a:rPr>
              <a:t>)</a:t>
            </a:r>
          </a:p>
          <a:p>
            <a:pPr marL="465138">
              <a:lnSpc>
                <a:spcPct val="125000"/>
              </a:lnSpc>
            </a:pPr>
            <a:r>
              <a:rPr lang="en-US" sz="2400" dirty="0">
                <a:latin typeface="SimSun" pitchFamily="2" charset="-122"/>
                <a:ea typeface="SimSun" pitchFamily="2" charset="-122"/>
              </a:rPr>
              <a:t>证明 	</a:t>
            </a:r>
            <a:r>
              <a:rPr lang="en-US" sz="2400" i="1" dirty="0">
                <a:latin typeface="Times New Roman" pitchFamily="18" charset="0"/>
                <a:ea typeface="SimSun" pitchFamily="2" charset="-122"/>
                <a:cs typeface="Times New Roman" pitchFamily="18" charset="0"/>
              </a:rPr>
              <a:t>Min-TPL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 </a:t>
            </a:r>
            <a:r>
              <a:rPr lang="en-US" sz="2400" dirty="0">
                <a:latin typeface="Times New Roman" pitchFamily="18" charset="0"/>
                <a:ea typeface="SimSun" pitchFamily="2" charset="-122"/>
                <a:cs typeface="Times New Roman" pitchFamily="18" charset="0"/>
                <a:sym typeface="Symbol"/>
              </a:rPr>
              <a:t>(</a:t>
            </a:r>
            <a:r>
              <a:rPr lang="en-US" sz="2400" i="1" dirty="0" err="1">
                <a:latin typeface="Times New Roman" pitchFamily="18" charset="0"/>
                <a:ea typeface="SimSun" pitchFamily="2" charset="-122"/>
                <a:cs typeface="Times New Roman" pitchFamily="18" charset="0"/>
                <a:sym typeface="Symbol"/>
              </a:rPr>
              <a:t>n</a:t>
            </a:r>
            <a:r>
              <a:rPr lang="en-US" sz="2400" dirty="0" err="1">
                <a:latin typeface="Times New Roman" pitchFamily="18" charset="0"/>
                <a:ea typeface="SimSun" pitchFamily="2" charset="-122"/>
                <a:cs typeface="Times New Roman" pitchFamily="18" charset="0"/>
                <a:sym typeface="Symbol"/>
              </a:rPr>
              <a:t>lg</a:t>
            </a:r>
            <a:r>
              <a:rPr lang="en-US" sz="2400" i="1" dirty="0" err="1">
                <a:latin typeface="Times New Roman" pitchFamily="18" charset="0"/>
                <a:ea typeface="SimSun" pitchFamily="2" charset="-122"/>
                <a:cs typeface="Times New Roman" pitchFamily="18" charset="0"/>
                <a:sym typeface="Symbol"/>
              </a:rPr>
              <a:t>n</a:t>
            </a:r>
            <a:r>
              <a:rPr lang="en-US" sz="2400" dirty="0">
                <a:latin typeface="Times New Roman" pitchFamily="18" charset="0"/>
                <a:ea typeface="SimSun" pitchFamily="2" charset="-122"/>
                <a:cs typeface="Times New Roman" pitchFamily="18" charset="0"/>
                <a:sym typeface="Symbol"/>
              </a:rPr>
              <a:t>)</a:t>
            </a:r>
          </a:p>
          <a:p>
            <a:pPr marL="465138"/>
            <a:endParaRPr lang="en-US" sz="2400" dirty="0">
              <a:latin typeface="Times New Roman" pitchFamily="18" charset="0"/>
              <a:ea typeface="SimSun" pitchFamily="2" charset="-122"/>
              <a:cs typeface="Times New Roman" pitchFamily="18" charset="0"/>
              <a:sym typeface="Symbol"/>
            </a:endParaRPr>
          </a:p>
        </p:txBody>
      </p:sp>
      <p:sp>
        <p:nvSpPr>
          <p:cNvPr id="4" name="文本框 3">
            <a:extLst>
              <a:ext uri="{FF2B5EF4-FFF2-40B4-BE49-F238E27FC236}">
                <a16:creationId xmlns:a16="http://schemas.microsoft.com/office/drawing/2014/main" id="{13DA7A1C-47D7-98D0-82EB-DE7C797D10E4}"/>
              </a:ext>
            </a:extLst>
          </p:cNvPr>
          <p:cNvSpPr txBox="1"/>
          <p:nvPr/>
        </p:nvSpPr>
        <p:spPr>
          <a:xfrm>
            <a:off x="35257" y="76200"/>
            <a:ext cx="3185487" cy="369332"/>
          </a:xfrm>
          <a:prstGeom prst="rect">
            <a:avLst/>
          </a:prstGeom>
          <a:solidFill>
            <a:srgbClr val="FFFF00"/>
          </a:solidFill>
        </p:spPr>
        <p:txBody>
          <a:bodyPr wrap="none" rtlCol="0">
            <a:spAutoFit/>
          </a:bodyPr>
          <a:lstStyle/>
          <a:p>
            <a:r>
              <a:rPr lang="zh-CN" altLang="en-US" b="1" dirty="0">
                <a:solidFill>
                  <a:srgbClr val="FF0000"/>
                </a:solidFill>
                <a:effectLst>
                  <a:outerShdw blurRad="38100" dist="38100" dir="2700000" algn="tl">
                    <a:srgbClr val="000000">
                      <a:alpha val="43137"/>
                    </a:srgbClr>
                  </a:outerShdw>
                </a:effectLst>
                <a:highlight>
                  <a:srgbClr val="00FFFF"/>
                </a:highlight>
                <a:latin typeface="华文细黑" panose="02010600040101010101" pitchFamily="2" charset="-122"/>
                <a:ea typeface="华文细黑" panose="02010600040101010101" pitchFamily="2" charset="-122"/>
              </a:rPr>
              <a:t>平均情况</a:t>
            </a:r>
            <a:r>
              <a:rPr lang="zh-CN" altLang="en-US" dirty="0">
                <a:latin typeface="华文细黑" panose="02010600040101010101" pitchFamily="2" charset="-122"/>
                <a:ea typeface="华文细黑" panose="02010600040101010101" pitchFamily="2" charset="-122"/>
              </a:rPr>
              <a:t>下，</a:t>
            </a:r>
            <a:r>
              <a:rPr lang="zh-CN" altLang="en-US" dirty="0">
                <a:solidFill>
                  <a:srgbClr val="FF0000"/>
                </a:solidFill>
                <a:latin typeface="华文细黑" panose="02010600040101010101" pitchFamily="2" charset="-122"/>
                <a:ea typeface="华文细黑" panose="02010600040101010101" pitchFamily="2" charset="-122"/>
              </a:rPr>
              <a:t>比较排序</a:t>
            </a:r>
            <a:r>
              <a:rPr lang="zh-CN" altLang="en-US" dirty="0">
                <a:latin typeface="华文细黑" panose="02010600040101010101" pitchFamily="2" charset="-122"/>
                <a:ea typeface="华文细黑" panose="02010600040101010101" pitchFamily="2" charset="-122"/>
              </a:rPr>
              <a:t>的下界</a:t>
            </a:r>
            <a:endParaRPr 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43315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4-8</a:t>
            </a:r>
          </a:p>
        </p:txBody>
      </p:sp>
      <p:sp>
        <p:nvSpPr>
          <p:cNvPr id="3" name="TextBox 2"/>
          <p:cNvSpPr txBox="1"/>
          <p:nvPr/>
        </p:nvSpPr>
        <p:spPr>
          <a:xfrm>
            <a:off x="914400" y="914400"/>
            <a:ext cx="7391400" cy="1754326"/>
          </a:xfrm>
          <a:prstGeom prst="rect">
            <a:avLst/>
          </a:prstGeom>
          <a:noFill/>
        </p:spPr>
        <p:txBody>
          <a:bodyPr wrap="square" rtlCol="0">
            <a:spAutoFit/>
          </a:bodyPr>
          <a:lstStyle/>
          <a:p>
            <a:pPr marL="465138" indent="-465138">
              <a:lnSpc>
                <a:spcPct val="150000"/>
              </a:lnSpc>
            </a:pPr>
            <a:r>
              <a:rPr lang="zh-CN" altLang="en-US" sz="2400" b="1" dirty="0">
                <a:latin typeface="Times New Roman" pitchFamily="18" charset="0"/>
                <a:ea typeface="SimSun" pitchFamily="2" charset="-122"/>
                <a:cs typeface="Times New Roman" pitchFamily="18" charset="0"/>
              </a:rPr>
              <a:t>引理 </a:t>
            </a:r>
            <a:r>
              <a:rPr lang="en-US" sz="2400" b="1" dirty="0">
                <a:latin typeface="Times New Roman" pitchFamily="18" charset="0"/>
                <a:ea typeface="SimSun" pitchFamily="2" charset="-122"/>
                <a:cs typeface="Times New Roman" pitchFamily="18" charset="0"/>
              </a:rPr>
              <a:t>4.5   </a:t>
            </a:r>
            <a:r>
              <a:rPr lang="zh-CN" altLang="en-US" sz="2400" dirty="0">
                <a:latin typeface="Times New Roman" pitchFamily="18" charset="0"/>
                <a:ea typeface="SimSun" pitchFamily="2" charset="-122"/>
                <a:cs typeface="Times New Roman" pitchFamily="18" charset="0"/>
              </a:rPr>
              <a:t>假设一个有最小外路径总长的二叉树</a:t>
            </a:r>
            <a:r>
              <a:rPr lang="en-US" sz="2400" i="1" dirty="0">
                <a:latin typeface="Times New Roman" pitchFamily="18" charset="0"/>
                <a:ea typeface="SimSun" pitchFamily="2" charset="-122"/>
                <a:cs typeface="Times New Roman" pitchFamily="18" charset="0"/>
              </a:rPr>
              <a:t>T</a:t>
            </a:r>
            <a:r>
              <a:rPr lang="zh-CN" altLang="en-US" sz="2400" dirty="0">
                <a:latin typeface="Times New Roman" pitchFamily="18" charset="0"/>
                <a:ea typeface="SimSun" pitchFamily="2" charset="-122"/>
                <a:cs typeface="Times New Roman" pitchFamily="18" charset="0"/>
              </a:rPr>
              <a:t>有</a:t>
            </a:r>
            <a:r>
              <a:rPr lang="en-US" sz="2400" i="1" dirty="0">
                <a:latin typeface="Times New Roman" pitchFamily="18" charset="0"/>
                <a:ea typeface="SimSun" pitchFamily="2" charset="-122"/>
                <a:cs typeface="Times New Roman" pitchFamily="18" charset="0"/>
              </a:rPr>
              <a:t>l</a:t>
            </a:r>
            <a:r>
              <a:rPr lang="zh-CN" altLang="en-US" sz="2400" dirty="0">
                <a:latin typeface="Times New Roman" pitchFamily="18" charset="0"/>
                <a:ea typeface="SimSun" pitchFamily="2" charset="-122"/>
                <a:cs typeface="Times New Roman" pitchFamily="18" charset="0"/>
              </a:rPr>
              <a:t>个叶结点，那么</a:t>
            </a:r>
            <a:r>
              <a:rPr lang="en-US" sz="2400" i="1" dirty="0">
                <a:latin typeface="Times New Roman" pitchFamily="18" charset="0"/>
                <a:ea typeface="SimSun" pitchFamily="2" charset="-122"/>
                <a:cs typeface="Times New Roman" pitchFamily="18" charset="0"/>
              </a:rPr>
              <a:t>EPL</a:t>
            </a:r>
            <a:r>
              <a:rPr lang="en-US" sz="2400" dirty="0">
                <a:latin typeface="Times New Roman" pitchFamily="18" charset="0"/>
                <a:ea typeface="SimSun" pitchFamily="2" charset="-122"/>
                <a:cs typeface="Times New Roman" pitchFamily="18" charset="0"/>
              </a:rPr>
              <a:t>(</a:t>
            </a:r>
            <a:r>
              <a:rPr lang="en-US" sz="2400" i="1" dirty="0">
                <a:latin typeface="Times New Roman" pitchFamily="18" charset="0"/>
                <a:ea typeface="SimSun" pitchFamily="2" charset="-122"/>
                <a:cs typeface="Times New Roman" pitchFamily="18" charset="0"/>
              </a:rPr>
              <a:t>T</a:t>
            </a:r>
            <a:r>
              <a:rPr lang="en-US" sz="2400" dirty="0">
                <a:latin typeface="Times New Roman" pitchFamily="18" charset="0"/>
                <a:ea typeface="SimSun" pitchFamily="2" charset="-122"/>
                <a:cs typeface="Times New Roman" pitchFamily="18" charset="0"/>
              </a:rPr>
              <a:t>) &gt;  </a:t>
            </a:r>
            <a:r>
              <a:rPr lang="en-US" sz="2400" i="1" dirty="0">
                <a:latin typeface="Times New Roman" pitchFamily="18" charset="0"/>
                <a:ea typeface="SimSun" pitchFamily="2" charset="-122"/>
                <a:cs typeface="Times New Roman" pitchFamily="18" charset="0"/>
              </a:rPr>
              <a:t>l</a:t>
            </a:r>
            <a:r>
              <a:rPr lang="en-US" sz="2400" dirty="0">
                <a:latin typeface="Times New Roman" pitchFamily="18" charset="0"/>
                <a:ea typeface="SimSun" pitchFamily="2" charset="-122"/>
                <a:cs typeface="Times New Roman" pitchFamily="18" charset="0"/>
              </a:rPr>
              <a:t>(</a:t>
            </a:r>
            <a:r>
              <a:rPr lang="en-US" sz="2400" dirty="0">
                <a:latin typeface="Times New Roman" pitchFamily="18" charset="0"/>
                <a:ea typeface="SimSun" pitchFamily="2" charset="-122"/>
                <a:cs typeface="Times New Roman" pitchFamily="18" charset="0"/>
                <a:sym typeface="Symbol"/>
              </a:rPr>
              <a:t></a:t>
            </a:r>
            <a:r>
              <a:rPr lang="en-US" sz="2400" dirty="0" err="1">
                <a:latin typeface="Times New Roman" pitchFamily="18" charset="0"/>
                <a:ea typeface="SimSun" pitchFamily="2" charset="-122"/>
                <a:cs typeface="Times New Roman" pitchFamily="18" charset="0"/>
              </a:rPr>
              <a:t>lg</a:t>
            </a:r>
            <a:r>
              <a:rPr lang="en-US" sz="2400" i="1" dirty="0" err="1">
                <a:latin typeface="Times New Roman" pitchFamily="18" charset="0"/>
                <a:ea typeface="SimSun" pitchFamily="2" charset="-122"/>
                <a:cs typeface="Times New Roman" pitchFamily="18" charset="0"/>
              </a:rPr>
              <a:t>l</a:t>
            </a:r>
            <a:r>
              <a:rPr lang="en-US" sz="2400" dirty="0">
                <a:latin typeface="Times New Roman" pitchFamily="18" charset="0"/>
                <a:ea typeface="SimSun" pitchFamily="2" charset="-122"/>
                <a:cs typeface="Times New Roman" pitchFamily="18" charset="0"/>
                <a:sym typeface="Symbol"/>
              </a:rPr>
              <a:t></a:t>
            </a:r>
            <a:r>
              <a:rPr lang="en-US" sz="2400" dirty="0">
                <a:latin typeface="Times New Roman" pitchFamily="18" charset="0"/>
                <a:ea typeface="SimSun" pitchFamily="2" charset="-122"/>
                <a:cs typeface="Times New Roman" pitchFamily="18" charset="0"/>
              </a:rPr>
              <a:t> </a:t>
            </a:r>
            <a:r>
              <a:rPr lang="en-US" sz="2400" dirty="0">
                <a:latin typeface="Times New Roman" pitchFamily="18" charset="0"/>
                <a:ea typeface="SimSun" pitchFamily="2" charset="-122"/>
                <a:cs typeface="Times New Roman" pitchFamily="18" charset="0"/>
                <a:sym typeface="Symbol"/>
              </a:rPr>
              <a:t></a:t>
            </a:r>
            <a:r>
              <a:rPr lang="en-US" sz="2400" dirty="0">
                <a:latin typeface="Times New Roman" pitchFamily="18" charset="0"/>
                <a:ea typeface="SimSun" pitchFamily="2" charset="-122"/>
                <a:cs typeface="Times New Roman" pitchFamily="18" charset="0"/>
              </a:rPr>
              <a:t>1)</a:t>
            </a:r>
            <a:r>
              <a:rPr lang="zh-CN" altLang="en-US" sz="2400" dirty="0">
                <a:latin typeface="Times New Roman" pitchFamily="18" charset="0"/>
                <a:ea typeface="SimSun" pitchFamily="2" charset="-122"/>
                <a:cs typeface="Times New Roman" pitchFamily="18" charset="0"/>
              </a:rPr>
              <a:t>。</a:t>
            </a:r>
            <a:endParaRPr lang="en-US" sz="2400" dirty="0">
              <a:latin typeface="Times New Roman" pitchFamily="18" charset="0"/>
              <a:ea typeface="SimSun" pitchFamily="2" charset="-122"/>
              <a:cs typeface="Times New Roman" pitchFamily="18" charset="0"/>
            </a:endParaRPr>
          </a:p>
          <a:p>
            <a:pPr marL="465138" indent="-465138">
              <a:lnSpc>
                <a:spcPct val="150000"/>
              </a:lnSpc>
            </a:pPr>
            <a:r>
              <a:rPr lang="en-US" sz="2400" b="1" dirty="0" err="1">
                <a:latin typeface="Times New Roman" pitchFamily="18" charset="0"/>
                <a:ea typeface="SimSun" pitchFamily="2" charset="-122"/>
                <a:cs typeface="Times New Roman" pitchFamily="18" charset="0"/>
              </a:rPr>
              <a:t>证明：</a:t>
            </a:r>
            <a:r>
              <a:rPr lang="en-US" sz="2400" dirty="0" err="1">
                <a:latin typeface="Times New Roman" pitchFamily="18" charset="0"/>
                <a:ea typeface="SimSun" pitchFamily="2" charset="-122"/>
                <a:cs typeface="Times New Roman" pitchFamily="18" charset="0"/>
              </a:rPr>
              <a:t>见书，省略</a:t>
            </a:r>
            <a:r>
              <a:rPr lang="en-US" sz="2400" dirty="0">
                <a:latin typeface="Times New Roman" pitchFamily="18" charset="0"/>
                <a:ea typeface="SimSun" pitchFamily="2" charset="-122"/>
                <a:cs typeface="Times New Roman" pitchFamily="18" charset="0"/>
              </a:rPr>
              <a:t>。</a:t>
            </a:r>
          </a:p>
        </p:txBody>
      </p:sp>
      <p:sp>
        <p:nvSpPr>
          <p:cNvPr id="4" name="TextBox 3"/>
          <p:cNvSpPr txBox="1"/>
          <p:nvPr/>
        </p:nvSpPr>
        <p:spPr>
          <a:xfrm>
            <a:off x="876300" y="2971800"/>
            <a:ext cx="7962899" cy="3121239"/>
          </a:xfrm>
          <a:prstGeom prst="rect">
            <a:avLst/>
          </a:prstGeom>
          <a:noFill/>
        </p:spPr>
        <p:txBody>
          <a:bodyPr wrap="square" rtlCol="0">
            <a:spAutoFit/>
          </a:bodyPr>
          <a:lstStyle/>
          <a:p>
            <a:pPr marL="465138" indent="-465138">
              <a:lnSpc>
                <a:spcPct val="150000"/>
              </a:lnSpc>
            </a:pPr>
            <a:r>
              <a:rPr lang="zh-CN" altLang="en-US" sz="2400" b="1" dirty="0">
                <a:latin typeface="Times New Roman" pitchFamily="18" charset="0"/>
                <a:ea typeface="SimSun" pitchFamily="2" charset="-122"/>
                <a:cs typeface="Times New Roman" pitchFamily="18" charset="0"/>
              </a:rPr>
              <a:t>定理</a:t>
            </a:r>
            <a:r>
              <a:rPr lang="en-US" sz="2400" b="1" dirty="0">
                <a:latin typeface="Times New Roman" pitchFamily="18" charset="0"/>
                <a:ea typeface="SimSun" pitchFamily="2" charset="-122"/>
                <a:cs typeface="Times New Roman" pitchFamily="18" charset="0"/>
              </a:rPr>
              <a:t>4.6</a:t>
            </a:r>
            <a:r>
              <a:rPr lang="en-US"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任何</a:t>
            </a:r>
            <a:r>
              <a:rPr lang="zh-CN" altLang="en-US" sz="2400" dirty="0"/>
              <a:t>一个比较排序</a:t>
            </a:r>
            <a:r>
              <a:rPr lang="zh-CN" altLang="en-US" sz="2400" dirty="0">
                <a:highlight>
                  <a:srgbClr val="FFFF00"/>
                </a:highlight>
              </a:rPr>
              <a:t>平均</a:t>
            </a:r>
            <a:r>
              <a:rPr lang="zh-CN" altLang="en-US" sz="2400" dirty="0"/>
              <a:t>需要至少</a:t>
            </a:r>
            <a:r>
              <a:rPr lang="en-US" sz="2400" dirty="0" err="1">
                <a:latin typeface="Times New Roman" pitchFamily="18" charset="0"/>
                <a:cs typeface="Times New Roman" pitchFamily="18" charset="0"/>
              </a:rPr>
              <a:t>lg</a:t>
            </a:r>
            <a:r>
              <a:rPr lang="en-US" sz="2400" i="1" dirty="0" err="1">
                <a:latin typeface="Times New Roman" pitchFamily="18" charset="0"/>
                <a:cs typeface="Times New Roman" pitchFamily="18" charset="0"/>
              </a:rPr>
              <a:t>n</a:t>
            </a:r>
            <a:r>
              <a:rPr lang="en-US" sz="2400" dirty="0">
                <a:latin typeface="Times New Roman" pitchFamily="18" charset="0"/>
                <a:cs typeface="Times New Roman" pitchFamily="18" charset="0"/>
              </a:rPr>
              <a:t>! - 1</a:t>
            </a:r>
            <a:r>
              <a:rPr lang="zh-CN" altLang="en-US" sz="2400" dirty="0">
                <a:latin typeface="Times New Roman" pitchFamily="18" charset="0"/>
                <a:cs typeface="Times New Roman" pitchFamily="18" charset="0"/>
              </a:rPr>
              <a:t>次比较。</a:t>
            </a:r>
            <a:endParaRPr lang="en-US" sz="2400" dirty="0"/>
          </a:p>
          <a:p>
            <a:pPr marL="465138" indent="-465138">
              <a:lnSpc>
                <a:spcPct val="150000"/>
              </a:lnSpc>
            </a:pPr>
            <a:r>
              <a:rPr lang="zh-CN" altLang="en-US" sz="2200" b="1" dirty="0"/>
              <a:t>证明</a:t>
            </a:r>
            <a:r>
              <a:rPr lang="zh-CN" altLang="en-US" sz="2200" dirty="0"/>
              <a:t>：假设</a:t>
            </a:r>
            <a:r>
              <a:rPr lang="en-US" sz="2200" i="1" dirty="0">
                <a:latin typeface="Times New Roman" pitchFamily="18" charset="0"/>
                <a:cs typeface="Times New Roman" pitchFamily="18" charset="0"/>
              </a:rPr>
              <a:t>T</a:t>
            </a:r>
            <a:r>
              <a:rPr lang="zh-CN" altLang="en-US" sz="2200" dirty="0"/>
              <a:t>是决策树。算法平均需要的比较次数，</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n</a:t>
            </a:r>
            <a:r>
              <a:rPr lang="en-US" sz="2200" dirty="0">
                <a:latin typeface="Times New Roman" pitchFamily="18" charset="0"/>
                <a:cs typeface="Times New Roman" pitchFamily="18" charset="0"/>
              </a:rPr>
              <a:t>)</a:t>
            </a:r>
            <a:r>
              <a:rPr lang="zh-CN" altLang="en-US" sz="2200" dirty="0"/>
              <a:t>，等于</a:t>
            </a:r>
            <a:r>
              <a:rPr lang="zh-CN" altLang="en-US" sz="2200" b="1" u="heavy" dirty="0">
                <a:solidFill>
                  <a:srgbClr val="0033CC"/>
                </a:solidFill>
                <a:latin typeface="华文细黑" panose="02010600040101010101" pitchFamily="2" charset="-122"/>
                <a:ea typeface="华文细黑" panose="02010600040101010101" pitchFamily="2" charset="-122"/>
                <a:cs typeface="+mj-cs"/>
              </a:rPr>
              <a:t>它的外路径总和</a:t>
            </a:r>
            <a:r>
              <a:rPr lang="zh-CN" altLang="en-US" sz="2200" dirty="0">
                <a:solidFill>
                  <a:srgbClr val="FF0000"/>
                </a:solidFill>
                <a:latin typeface="华文细黑" panose="02010600040101010101" pitchFamily="2" charset="-122"/>
                <a:ea typeface="华文细黑" panose="02010600040101010101" pitchFamily="2" charset="-122"/>
              </a:rPr>
              <a:t>除以</a:t>
            </a:r>
            <a:r>
              <a:rPr lang="zh-CN" altLang="en-US" sz="2200" b="1" u="heavy" dirty="0">
                <a:solidFill>
                  <a:srgbClr val="0033CC"/>
                </a:solidFill>
                <a:latin typeface="华文细黑" panose="02010600040101010101" pitchFamily="2" charset="-122"/>
                <a:ea typeface="华文细黑" panose="02010600040101010101" pitchFamily="2" charset="-122"/>
                <a:cs typeface="+mj-cs"/>
              </a:rPr>
              <a:t>叶结点数</a:t>
            </a:r>
            <a:r>
              <a:rPr lang="zh-CN" altLang="en-US" sz="2200" dirty="0"/>
              <a:t>。从引理</a:t>
            </a:r>
            <a:r>
              <a:rPr lang="en-US" sz="2200" dirty="0">
                <a:latin typeface="Times New Roman" pitchFamily="18" charset="0"/>
                <a:cs typeface="Times New Roman" pitchFamily="18" charset="0"/>
              </a:rPr>
              <a:t>4.5</a:t>
            </a:r>
            <a:r>
              <a:rPr lang="zh-CN" altLang="en-US" sz="2200" dirty="0">
                <a:latin typeface="Times New Roman" pitchFamily="18" charset="0"/>
                <a:cs typeface="Times New Roman" pitchFamily="18" charset="0"/>
              </a:rPr>
              <a:t>，                        </a:t>
            </a:r>
            <a:endParaRPr lang="en-US" altLang="zh-CN" sz="2200" dirty="0">
              <a:latin typeface="Times New Roman" pitchFamily="18" charset="0"/>
              <a:cs typeface="Times New Roman" pitchFamily="18" charset="0"/>
            </a:endParaRPr>
          </a:p>
          <a:p>
            <a:pPr marL="465138" indent="-465138">
              <a:lnSpc>
                <a:spcPct val="150000"/>
              </a:lnSpc>
            </a:pPr>
            <a:r>
              <a:rPr lang="en-US" sz="2200" i="1" dirty="0">
                <a:latin typeface="Times New Roman" pitchFamily="18" charset="0"/>
                <a:cs typeface="Times New Roman" pitchFamily="18" charset="0"/>
              </a:rPr>
              <a:t>             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n</a:t>
            </a:r>
            <a:r>
              <a:rPr lang="en-US" sz="2200" dirty="0">
                <a:latin typeface="Times New Roman" pitchFamily="18" charset="0"/>
                <a:cs typeface="Times New Roman" pitchFamily="18" charset="0"/>
              </a:rPr>
              <a:t>) = </a:t>
            </a:r>
            <a:r>
              <a:rPr lang="en-US" sz="2200" i="1" dirty="0">
                <a:latin typeface="Times New Roman" pitchFamily="18" charset="0"/>
                <a:cs typeface="Times New Roman" pitchFamily="18" charset="0"/>
              </a:rPr>
              <a:t>EPL</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T</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l</a:t>
            </a:r>
            <a:r>
              <a:rPr lang="en-US" sz="2200" dirty="0">
                <a:latin typeface="Times New Roman" pitchFamily="18" charset="0"/>
                <a:cs typeface="Times New Roman" pitchFamily="18" charset="0"/>
              </a:rPr>
              <a:t> &gt;  (</a:t>
            </a:r>
            <a:r>
              <a:rPr lang="en-US" sz="2200" dirty="0">
                <a:latin typeface="Times New Roman" pitchFamily="18" charset="0"/>
                <a:cs typeface="Times New Roman" pitchFamily="18" charset="0"/>
                <a:sym typeface="Symbol"/>
              </a:rPr>
              <a:t></a:t>
            </a:r>
            <a:r>
              <a:rPr lang="en-US" sz="2200" dirty="0" err="1">
                <a:latin typeface="Times New Roman" pitchFamily="18" charset="0"/>
                <a:cs typeface="Times New Roman" pitchFamily="18" charset="0"/>
              </a:rPr>
              <a:t>lg</a:t>
            </a:r>
            <a:r>
              <a:rPr lang="en-US" sz="2200" i="1" dirty="0" err="1">
                <a:latin typeface="Times New Roman" pitchFamily="18" charset="0"/>
                <a:cs typeface="Times New Roman" pitchFamily="18" charset="0"/>
              </a:rPr>
              <a:t>l</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1)</a:t>
            </a:r>
            <a:r>
              <a:rPr lang="zh-CN" altLang="en-US" sz="2200" dirty="0">
                <a:latin typeface="Times New Roman" pitchFamily="18" charset="0"/>
                <a:cs typeface="Times New Roman" pitchFamily="18" charset="0"/>
              </a:rPr>
              <a:t>。</a:t>
            </a:r>
            <a:endParaRPr lang="en-US" altLang="zh-CN" sz="2200" dirty="0">
              <a:latin typeface="Times New Roman" pitchFamily="18" charset="0"/>
              <a:cs typeface="Times New Roman" pitchFamily="18" charset="0"/>
            </a:endParaRPr>
          </a:p>
          <a:p>
            <a:pPr marL="465138" indent="-465138">
              <a:lnSpc>
                <a:spcPct val="150000"/>
              </a:lnSpc>
            </a:pPr>
            <a:r>
              <a:rPr lang="en-US" altLang="zh-CN" sz="2200" dirty="0">
                <a:latin typeface="Times New Roman" pitchFamily="18" charset="0"/>
                <a:cs typeface="Times New Roman" pitchFamily="18" charset="0"/>
              </a:rPr>
              <a:t>       </a:t>
            </a:r>
            <a:r>
              <a:rPr lang="zh-CN" altLang="en-US" sz="2200" dirty="0"/>
              <a:t>因为 </a:t>
            </a:r>
            <a:r>
              <a:rPr lang="en-US" altLang="zh-CN" sz="2200" i="1" dirty="0">
                <a:latin typeface="Times New Roman" pitchFamily="18" charset="0"/>
                <a:cs typeface="Times New Roman" pitchFamily="18" charset="0"/>
              </a:rPr>
              <a:t>l</a:t>
            </a:r>
            <a:r>
              <a:rPr lang="en-US" altLang="zh-CN" sz="2200" dirty="0"/>
              <a:t> </a:t>
            </a:r>
            <a:r>
              <a:rPr lang="en-US" sz="2200" dirty="0">
                <a:latin typeface="Times New Roman" pitchFamily="18" charset="0"/>
                <a:cs typeface="Times New Roman" pitchFamily="18" charset="0"/>
                <a:sym typeface="Symbol"/>
              </a:rPr>
              <a:t></a:t>
            </a:r>
            <a:r>
              <a:rPr lang="en-US" sz="2200" i="1" dirty="0">
                <a:latin typeface="Times New Roman" pitchFamily="18" charset="0"/>
                <a:cs typeface="Times New Roman" pitchFamily="18" charset="0"/>
              </a:rPr>
              <a:t> n</a:t>
            </a:r>
            <a:r>
              <a:rPr lang="en-US" sz="2200" dirty="0"/>
              <a:t>!</a:t>
            </a:r>
            <a:r>
              <a:rPr lang="zh-CN" altLang="en-US" sz="2200" dirty="0"/>
              <a:t>，所以 </a:t>
            </a:r>
            <a:endParaRPr lang="en-US" altLang="zh-CN" sz="2200" dirty="0"/>
          </a:p>
          <a:p>
            <a:pPr marL="465138" indent="-465138">
              <a:lnSpc>
                <a:spcPct val="150000"/>
              </a:lnSpc>
            </a:pPr>
            <a:r>
              <a:rPr lang="en-US" sz="2200" i="1" dirty="0">
                <a:latin typeface="Times New Roman" pitchFamily="18" charset="0"/>
                <a:cs typeface="Times New Roman" pitchFamily="18" charset="0"/>
              </a:rPr>
              <a:t>             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n</a:t>
            </a:r>
            <a:r>
              <a:rPr lang="en-US" sz="2200" dirty="0">
                <a:latin typeface="Times New Roman" pitchFamily="18" charset="0"/>
                <a:cs typeface="Times New Roman" pitchFamily="18" charset="0"/>
              </a:rPr>
              <a:t>) &gt;  </a:t>
            </a:r>
            <a:r>
              <a:rPr lang="en-US" sz="2200" dirty="0" err="1">
                <a:latin typeface="Times New Roman" pitchFamily="18" charset="0"/>
                <a:cs typeface="Times New Roman" pitchFamily="18" charset="0"/>
              </a:rPr>
              <a:t>lg</a:t>
            </a:r>
            <a:r>
              <a:rPr lang="en-US" sz="2200" i="1" dirty="0" err="1">
                <a:latin typeface="Times New Roman" pitchFamily="18" charset="0"/>
                <a:cs typeface="Times New Roman" pitchFamily="18" charset="0"/>
              </a:rPr>
              <a:t>n</a:t>
            </a:r>
            <a:r>
              <a:rPr lang="en-US" sz="2200" dirty="0">
                <a:latin typeface="Times New Roman" pitchFamily="18" charset="0"/>
                <a:cs typeface="Times New Roman" pitchFamily="18" charset="0"/>
              </a:rPr>
              <a:t>!-1</a:t>
            </a:r>
            <a:r>
              <a:rPr lang="zh-CN" altLang="en-US" sz="2200"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5" name="文本框 4">
            <a:extLst>
              <a:ext uri="{FF2B5EF4-FFF2-40B4-BE49-F238E27FC236}">
                <a16:creationId xmlns:a16="http://schemas.microsoft.com/office/drawing/2014/main" id="{4DFA1CF8-EBB2-4A18-8B93-A82F2CA4984B}"/>
              </a:ext>
            </a:extLst>
          </p:cNvPr>
          <p:cNvSpPr txBox="1"/>
          <p:nvPr/>
        </p:nvSpPr>
        <p:spPr>
          <a:xfrm>
            <a:off x="52136" y="6412468"/>
            <a:ext cx="8787063" cy="369332"/>
          </a:xfrm>
          <a:prstGeom prst="rect">
            <a:avLst/>
          </a:prstGeom>
          <a:solidFill>
            <a:srgbClr val="FFC000"/>
          </a:solidFill>
          <a:ln w="38100">
            <a:solidFill>
              <a:srgbClr val="FF0000"/>
            </a:solidFill>
          </a:ln>
        </p:spPr>
        <p:txBody>
          <a:bodyPr wrap="square">
            <a:spAutoFit/>
          </a:bodyPr>
          <a:lstStyle>
            <a:defPPr>
              <a:defRPr lang="en-US"/>
            </a:defPPr>
            <a:lvl1pPr>
              <a:defRPr>
                <a:latin typeface="Times New Roman" pitchFamily="18" charset="0"/>
                <a:cs typeface="Times New Roman" pitchFamily="18" charset="0"/>
              </a:defRPr>
            </a:lvl1pPr>
          </a:lstStyle>
          <a:p>
            <a:r>
              <a:rPr lang="zh-CN" altLang="en-US" dirty="0"/>
              <a:t>定理</a:t>
            </a:r>
            <a:r>
              <a:rPr lang="en-US" altLang="zh-CN" dirty="0"/>
              <a:t>4.6</a:t>
            </a:r>
            <a:r>
              <a:rPr lang="zh-CN" altLang="en-US" dirty="0"/>
              <a:t>表明，比较排序算法的平均复杂度下界几乎和最坏情况相同</a:t>
            </a:r>
            <a:endParaRPr lang="en-US" dirty="0"/>
          </a:p>
        </p:txBody>
      </p:sp>
      <p:sp>
        <p:nvSpPr>
          <p:cNvPr id="6" name="文本框 5">
            <a:extLst>
              <a:ext uri="{FF2B5EF4-FFF2-40B4-BE49-F238E27FC236}">
                <a16:creationId xmlns:a16="http://schemas.microsoft.com/office/drawing/2014/main" id="{6DEE1E55-5754-0F43-7C5A-DE03CA13B8D7}"/>
              </a:ext>
            </a:extLst>
          </p:cNvPr>
          <p:cNvSpPr txBox="1"/>
          <p:nvPr/>
        </p:nvSpPr>
        <p:spPr>
          <a:xfrm>
            <a:off x="35257" y="76200"/>
            <a:ext cx="3185487" cy="369332"/>
          </a:xfrm>
          <a:prstGeom prst="rect">
            <a:avLst/>
          </a:prstGeom>
          <a:solidFill>
            <a:srgbClr val="FFFF00"/>
          </a:solidFill>
        </p:spPr>
        <p:txBody>
          <a:bodyPr wrap="none" rtlCol="0">
            <a:spAutoFit/>
          </a:bodyPr>
          <a:lstStyle/>
          <a:p>
            <a:r>
              <a:rPr lang="zh-CN" altLang="en-US" b="1" dirty="0">
                <a:solidFill>
                  <a:srgbClr val="FF0000"/>
                </a:solidFill>
                <a:effectLst>
                  <a:outerShdw blurRad="38100" dist="38100" dir="2700000" algn="tl">
                    <a:srgbClr val="000000">
                      <a:alpha val="43137"/>
                    </a:srgbClr>
                  </a:outerShdw>
                </a:effectLst>
                <a:highlight>
                  <a:srgbClr val="00FFFF"/>
                </a:highlight>
                <a:latin typeface="华文细黑" panose="02010600040101010101" pitchFamily="2" charset="-122"/>
                <a:ea typeface="华文细黑" panose="02010600040101010101" pitchFamily="2" charset="-122"/>
              </a:rPr>
              <a:t>平均情况</a:t>
            </a:r>
            <a:r>
              <a:rPr lang="zh-CN" altLang="en-US" dirty="0">
                <a:latin typeface="华文细黑" panose="02010600040101010101" pitchFamily="2" charset="-122"/>
                <a:ea typeface="华文细黑" panose="02010600040101010101" pitchFamily="2" charset="-122"/>
              </a:rPr>
              <a:t>下，</a:t>
            </a:r>
            <a:r>
              <a:rPr lang="zh-CN" altLang="en-US" dirty="0">
                <a:solidFill>
                  <a:srgbClr val="FF0000"/>
                </a:solidFill>
                <a:latin typeface="华文细黑" panose="02010600040101010101" pitchFamily="2" charset="-122"/>
                <a:ea typeface="华文细黑" panose="02010600040101010101" pitchFamily="2" charset="-122"/>
              </a:rPr>
              <a:t>比较排序</a:t>
            </a:r>
            <a:r>
              <a:rPr lang="zh-CN" altLang="en-US" dirty="0">
                <a:latin typeface="华文细黑" panose="02010600040101010101" pitchFamily="2" charset="-122"/>
                <a:ea typeface="华文细黑" panose="02010600040101010101" pitchFamily="2" charset="-122"/>
              </a:rPr>
              <a:t>的下界</a:t>
            </a:r>
            <a:endParaRPr 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04732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4-9</a:t>
            </a:r>
          </a:p>
        </p:txBody>
      </p:sp>
      <p:sp>
        <p:nvSpPr>
          <p:cNvPr id="3" name="TextBox 2"/>
          <p:cNvSpPr txBox="1"/>
          <p:nvPr/>
        </p:nvSpPr>
        <p:spPr>
          <a:xfrm>
            <a:off x="990600" y="689834"/>
            <a:ext cx="7162800" cy="5964710"/>
          </a:xfrm>
          <a:prstGeom prst="rect">
            <a:avLst/>
          </a:prstGeom>
          <a:noFill/>
        </p:spPr>
        <p:txBody>
          <a:bodyPr wrap="square" rtlCol="0">
            <a:spAutoFit/>
          </a:bodyPr>
          <a:lstStyle/>
          <a:p>
            <a:pPr marL="465138" indent="-465138">
              <a:lnSpc>
                <a:spcPct val="150000"/>
              </a:lnSpc>
            </a:pPr>
            <a:r>
              <a:rPr lang="zh-CN" altLang="en-US" b="1" dirty="0">
                <a:latin typeface="Times New Roman" pitchFamily="18" charset="0"/>
                <a:ea typeface="SimSun" pitchFamily="2" charset="-122"/>
                <a:cs typeface="Times New Roman" pitchFamily="18" charset="0"/>
              </a:rPr>
              <a:t>引理</a:t>
            </a:r>
            <a:r>
              <a:rPr lang="en-US" b="1" dirty="0">
                <a:latin typeface="Times New Roman" pitchFamily="18" charset="0"/>
                <a:ea typeface="SimSun" pitchFamily="2" charset="-122"/>
                <a:cs typeface="Times New Roman" pitchFamily="18" charset="0"/>
              </a:rPr>
              <a:t>4.8  </a:t>
            </a:r>
            <a:r>
              <a:rPr lang="zh-CN" altLang="en-US" dirty="0">
                <a:latin typeface="Times New Roman" pitchFamily="18" charset="0"/>
                <a:ea typeface="SimSun" pitchFamily="2" charset="-122"/>
                <a:cs typeface="Times New Roman" pitchFamily="18" charset="0"/>
              </a:rPr>
              <a:t>有</a:t>
            </a:r>
            <a:r>
              <a:rPr lang="en-US" b="1" i="1" dirty="0">
                <a:solidFill>
                  <a:srgbClr val="0033CC"/>
                </a:solidFill>
                <a:latin typeface="Times" panose="02020603050405020304" pitchFamily="18" charset="0"/>
                <a:ea typeface="仿宋" panose="02010609060101010101" pitchFamily="49" charset="-122"/>
                <a:cs typeface="+mj-cs"/>
              </a:rPr>
              <a:t>n</a:t>
            </a:r>
            <a:r>
              <a:rPr lang="zh-CN" altLang="en-US" b="1" dirty="0">
                <a:solidFill>
                  <a:srgbClr val="0033CC"/>
                </a:solidFill>
                <a:latin typeface="Times" panose="02020603050405020304" pitchFamily="18" charset="0"/>
                <a:ea typeface="仿宋" panose="02010609060101010101" pitchFamily="49" charset="-122"/>
                <a:cs typeface="+mj-cs"/>
              </a:rPr>
              <a:t>个结点的</a:t>
            </a:r>
            <a:r>
              <a:rPr lang="zh-CN" altLang="en-US" b="1" dirty="0">
                <a:solidFill>
                  <a:srgbClr val="FF0000"/>
                </a:solidFill>
                <a:latin typeface="Times" panose="02020603050405020304" pitchFamily="18" charset="0"/>
                <a:ea typeface="仿宋" panose="02010609060101010101" pitchFamily="49" charset="-122"/>
                <a:cs typeface="+mj-cs"/>
              </a:rPr>
              <a:t>堆</a:t>
            </a:r>
            <a:r>
              <a:rPr lang="zh-CN" altLang="en-US" dirty="0">
                <a:latin typeface="Times New Roman" pitchFamily="18" charset="0"/>
                <a:ea typeface="SimSun" pitchFamily="2" charset="-122"/>
                <a:cs typeface="Times New Roman" pitchFamily="18" charset="0"/>
              </a:rPr>
              <a:t>所对应的二叉树拥有最小的全路径总长。</a:t>
            </a:r>
            <a:endParaRPr lang="en-US" altLang="zh-CN" dirty="0">
              <a:latin typeface="Times New Roman" pitchFamily="18" charset="0"/>
              <a:ea typeface="SimSun" pitchFamily="2" charset="-122"/>
              <a:cs typeface="Times New Roman" pitchFamily="18" charset="0"/>
            </a:endParaRPr>
          </a:p>
          <a:p>
            <a:pPr marL="465138" indent="-465138">
              <a:lnSpc>
                <a:spcPct val="150000"/>
              </a:lnSpc>
            </a:pPr>
            <a:r>
              <a:rPr lang="en-US" b="1" dirty="0" err="1">
                <a:latin typeface="Times New Roman" pitchFamily="18" charset="0"/>
                <a:ea typeface="SimSun" pitchFamily="2" charset="-122"/>
                <a:cs typeface="Times New Roman" pitchFamily="18" charset="0"/>
              </a:rPr>
              <a:t>证明</a:t>
            </a:r>
            <a:r>
              <a:rPr lang="en-US" dirty="0" err="1">
                <a:latin typeface="Times New Roman" pitchFamily="18" charset="0"/>
                <a:ea typeface="SimSun" pitchFamily="2" charset="-122"/>
                <a:cs typeface="Times New Roman" pitchFamily="18" charset="0"/>
              </a:rPr>
              <a:t>：见书，略</a:t>
            </a:r>
            <a:r>
              <a:rPr lang="en-US" dirty="0">
                <a:latin typeface="Times New Roman" pitchFamily="18" charset="0"/>
                <a:ea typeface="SimSun" pitchFamily="2" charset="-122"/>
                <a:cs typeface="Times New Roman" pitchFamily="18" charset="0"/>
              </a:rPr>
              <a:t>。</a:t>
            </a:r>
          </a:p>
          <a:p>
            <a:pPr marL="465138" indent="-465138">
              <a:lnSpc>
                <a:spcPct val="150000"/>
              </a:lnSpc>
            </a:pPr>
            <a:r>
              <a:rPr lang="zh-CN" altLang="en-US" b="1" dirty="0">
                <a:latin typeface="Times New Roman" pitchFamily="18" charset="0"/>
                <a:cs typeface="Times New Roman" pitchFamily="18" charset="0"/>
              </a:rPr>
              <a:t>定理</a:t>
            </a:r>
            <a:r>
              <a:rPr lang="en-US" b="1" dirty="0">
                <a:latin typeface="Times New Roman" pitchFamily="18" charset="0"/>
                <a:cs typeface="Times New Roman" pitchFamily="18" charset="0"/>
              </a:rPr>
              <a:t>4.9  </a:t>
            </a:r>
            <a:r>
              <a:rPr lang="zh-CN" altLang="en-US" dirty="0">
                <a:latin typeface="Times New Roman" pitchFamily="18" charset="0"/>
                <a:cs typeface="Times New Roman" pitchFamily="18" charset="0"/>
              </a:rPr>
              <a:t>任何一个拥有</a:t>
            </a:r>
            <a:r>
              <a:rPr lang="en-US" i="1" dirty="0">
                <a:latin typeface="Times New Roman" pitchFamily="18" charset="0"/>
                <a:cs typeface="Times New Roman" pitchFamily="18" charset="0"/>
              </a:rPr>
              <a:t>n</a:t>
            </a:r>
            <a:r>
              <a:rPr lang="zh-CN" altLang="en-US" dirty="0">
                <a:latin typeface="Times New Roman" pitchFamily="18" charset="0"/>
                <a:cs typeface="Times New Roman" pitchFamily="18" charset="0"/>
              </a:rPr>
              <a:t>个结点的二叉树的全路径总长大于</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Symbol"/>
              </a:rPr>
              <a:t></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65138" indent="-465138">
              <a:lnSpc>
                <a:spcPct val="150000"/>
              </a:lnSpc>
            </a:pPr>
            <a:r>
              <a:rPr lang="en-US" b="1" dirty="0">
                <a:latin typeface="Times New Roman" pitchFamily="18" charset="0"/>
                <a:ea typeface="SimSun" pitchFamily="2" charset="-122"/>
                <a:cs typeface="Times New Roman" pitchFamily="18" charset="0"/>
              </a:rPr>
              <a:t>证明</a:t>
            </a:r>
            <a:r>
              <a:rPr lang="en-US" dirty="0">
                <a:latin typeface="Times New Roman" pitchFamily="18" charset="0"/>
                <a:ea typeface="SimSun" pitchFamily="2" charset="-122"/>
                <a:cs typeface="Times New Roman" pitchFamily="18" charset="0"/>
              </a:rPr>
              <a:t>： 见书，略。</a:t>
            </a:r>
          </a:p>
          <a:p>
            <a:pPr marL="465138" indent="-465138">
              <a:lnSpc>
                <a:spcPct val="150000"/>
              </a:lnSpc>
            </a:pPr>
            <a:r>
              <a:rPr lang="zh-CN" altLang="en-US" b="1" dirty="0">
                <a:latin typeface="Times New Roman" pitchFamily="18" charset="0"/>
                <a:cs typeface="Times New Roman" pitchFamily="18" charset="0"/>
              </a:rPr>
              <a:t>定理</a:t>
            </a:r>
            <a:r>
              <a:rPr lang="en-US" b="1" dirty="0">
                <a:latin typeface="Times New Roman" pitchFamily="18" charset="0"/>
                <a:cs typeface="Times New Roman" pitchFamily="18" charset="0"/>
              </a:rPr>
              <a:t>4.10</a:t>
            </a:r>
            <a:r>
              <a:rPr lang="en-US" b="1" dirty="0"/>
              <a:t>  </a:t>
            </a:r>
            <a:r>
              <a:rPr lang="zh-CN" altLang="en-US" dirty="0">
                <a:latin typeface="Times New Roman" pitchFamily="18" charset="0"/>
                <a:cs typeface="Times New Roman" pitchFamily="18" charset="0"/>
              </a:rPr>
              <a:t>如果</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中数字</a:t>
            </a:r>
            <a:r>
              <a:rPr lang="zh-CN" altLang="en-US" dirty="0">
                <a:solidFill>
                  <a:srgbClr val="FF0000"/>
                </a:solidFill>
                <a:latin typeface="Times New Roman" pitchFamily="18" charset="0"/>
                <a:cs typeface="Times New Roman" pitchFamily="18" charset="0"/>
              </a:rPr>
              <a:t>各不相同</a:t>
            </a:r>
            <a:r>
              <a:rPr lang="zh-CN" altLang="en-US" dirty="0">
                <a:latin typeface="Times New Roman" pitchFamily="18" charset="0"/>
                <a:cs typeface="Times New Roman" pitchFamily="18" charset="0"/>
              </a:rPr>
              <a:t>，那么任何情况下</a:t>
            </a:r>
            <a:r>
              <a:rPr lang="en-US" dirty="0">
                <a:latin typeface="Times New Roman" pitchFamily="18" charset="0"/>
                <a:cs typeface="Times New Roman" pitchFamily="18" charset="0"/>
              </a:rPr>
              <a:t>Heapsort(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需要的比较次数是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1588">
              <a:lnSpc>
                <a:spcPct val="140000"/>
              </a:lnSpc>
            </a:pPr>
            <a:r>
              <a:rPr lang="en-US" b="1" dirty="0">
                <a:latin typeface="Times New Roman" pitchFamily="18" charset="0"/>
                <a:ea typeface="SimSun" pitchFamily="2" charset="-122"/>
                <a:cs typeface="Times New Roman" pitchFamily="18" charset="0"/>
              </a:rPr>
              <a:t>证明</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cs typeface="Times New Roman" pitchFamily="18" charset="0"/>
              </a:rPr>
              <a:t>为叙述方便，假定</a:t>
            </a:r>
            <a:r>
              <a:rPr lang="en-US" i="1" dirty="0">
                <a:latin typeface="Times New Roman" pitchFamily="18" charset="0"/>
                <a:cs typeface="Times New Roman" pitchFamily="18" charset="0"/>
              </a:rPr>
              <a:t>n</a:t>
            </a:r>
            <a:r>
              <a:rPr lang="zh-CN" altLang="en-US" dirty="0">
                <a:latin typeface="Times New Roman" pitchFamily="18" charset="0"/>
                <a:cs typeface="Times New Roman" pitchFamily="18" charset="0"/>
              </a:rPr>
              <a:t>是偶教，</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 2</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这并不影响复杂度。在建好堆之后，前</a:t>
            </a:r>
            <a:r>
              <a:rPr lang="en-US" i="1" dirty="0">
                <a:latin typeface="Times New Roman" pitchFamily="18" charset="0"/>
                <a:cs typeface="Times New Roman" pitchFamily="18" charset="0"/>
              </a:rPr>
              <a:t>k</a:t>
            </a:r>
            <a:r>
              <a:rPr lang="zh-CN" altLang="en-US" dirty="0">
                <a:latin typeface="Times New Roman" pitchFamily="18" charset="0"/>
                <a:cs typeface="Times New Roman" pitchFamily="18" charset="0"/>
              </a:rPr>
              <a:t>个数，</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是内结点，而后</a:t>
            </a:r>
            <a:r>
              <a:rPr lang="en-US" i="1" dirty="0">
                <a:latin typeface="Times New Roman" pitchFamily="18" charset="0"/>
                <a:cs typeface="Times New Roman" pitchFamily="18" charset="0"/>
              </a:rPr>
              <a:t>k</a:t>
            </a:r>
            <a:r>
              <a:rPr lang="zh-CN" altLang="en-US" dirty="0">
                <a:latin typeface="Times New Roman" pitchFamily="18" charset="0"/>
                <a:cs typeface="Times New Roman" pitchFamily="18" charset="0"/>
              </a:rPr>
              <a:t>个数为叶结点。</a:t>
            </a:r>
            <a:endParaRPr lang="en-US" altLang="zh-CN" dirty="0">
              <a:latin typeface="Times New Roman" pitchFamily="18" charset="0"/>
              <a:cs typeface="Times New Roman" pitchFamily="18" charset="0"/>
            </a:endParaRPr>
          </a:p>
          <a:p>
            <a:pPr marL="1588" indent="463550">
              <a:lnSpc>
                <a:spcPct val="140000"/>
              </a:lnSpc>
            </a:pPr>
            <a:r>
              <a:rPr lang="zh-CN" altLang="en-US" dirty="0"/>
              <a:t>设中位数</a:t>
            </a:r>
            <a:r>
              <a:rPr lang="zh-CN" altLang="en-US" dirty="0">
                <a:latin typeface="Times New Roman" pitchFamily="18" charset="0"/>
                <a:cs typeface="Times New Roman" pitchFamily="18" charset="0"/>
              </a:rPr>
              <a:t>是</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即，第</a:t>
            </a:r>
            <a:r>
              <a:rPr lang="en-US" altLang="zh-CN" i="1" dirty="0">
                <a:latin typeface="Times New Roman" pitchFamily="18" charset="0"/>
                <a:cs typeface="Times New Roman" pitchFamily="18" charset="0"/>
              </a:rPr>
              <a:t>k</a:t>
            </a:r>
            <a:r>
              <a:rPr lang="zh-CN" altLang="en-US" dirty="0">
                <a:latin typeface="Times New Roman" pitchFamily="18" charset="0"/>
                <a:cs typeface="Times New Roman" pitchFamily="18" charset="0"/>
              </a:rPr>
              <a:t>小的数为</a:t>
            </a:r>
            <a:r>
              <a:rPr lang="en-US" altLang="zh-CN" i="1" dirty="0">
                <a:latin typeface="Times New Roman" pitchFamily="18" charset="0"/>
                <a:cs typeface="Times New Roman" pitchFamily="18" charset="0"/>
              </a:rPr>
              <a:t>x</a:t>
            </a:r>
            <a:r>
              <a:rPr lang="zh-CN" altLang="en-US" dirty="0">
                <a:latin typeface="Times New Roman" pitchFamily="18" charset="0"/>
                <a:cs typeface="Times New Roman" pitchFamily="18" charset="0"/>
              </a:rPr>
              <a:t>，那么</a:t>
            </a:r>
            <a:r>
              <a:rPr lang="en-US" altLang="zh-CN"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中正好有</a:t>
            </a:r>
            <a:r>
              <a:rPr lang="en-US" i="1" dirty="0">
                <a:latin typeface="Times New Roman" pitchFamily="18" charset="0"/>
                <a:cs typeface="Times New Roman" pitchFamily="18" charset="0"/>
              </a:rPr>
              <a:t>k</a:t>
            </a:r>
            <a:r>
              <a:rPr lang="zh-CN" altLang="en-US" dirty="0">
                <a:latin typeface="Times New Roman" pitchFamily="18" charset="0"/>
                <a:cs typeface="Times New Roman" pitchFamily="18" charset="0"/>
              </a:rPr>
              <a:t>个数大於</a:t>
            </a:r>
            <a:r>
              <a:rPr lang="en-US" i="1" dirty="0">
                <a:latin typeface="Times New Roman" pitchFamily="18" charset="0"/>
                <a:cs typeface="Times New Roman" pitchFamily="18" charset="0"/>
              </a:rPr>
              <a:t>x</a:t>
            </a:r>
            <a:r>
              <a:rPr lang="zh-CN" altLang="en-US" dirty="0">
                <a:latin typeface="Times New Roman" pitchFamily="18" charset="0"/>
                <a:cs typeface="Times New Roman" pitchFamily="18" charset="0"/>
              </a:rPr>
              <a:t>。</a:t>
            </a:r>
            <a:r>
              <a:rPr lang="zh-CN" altLang="en-US" b="1" dirty="0">
                <a:solidFill>
                  <a:srgbClr val="0033CC"/>
                </a:solidFill>
                <a:latin typeface="Times" panose="02020603050405020304" pitchFamily="18" charset="0"/>
                <a:ea typeface="仿宋" panose="02010609060101010101" pitchFamily="49" charset="-122"/>
                <a:cs typeface="+mj-cs"/>
              </a:rPr>
              <a:t>在排序开始前的堆中，至少有</a:t>
            </a:r>
            <a:r>
              <a:rPr lang="en-US" b="1" dirty="0">
                <a:solidFill>
                  <a:srgbClr val="0033CC"/>
                </a:solidFill>
                <a:latin typeface="Times" panose="02020603050405020304" pitchFamily="18" charset="0"/>
                <a:ea typeface="仿宋" panose="02010609060101010101" pitchFamily="49" charset="-122"/>
                <a:cs typeface="+mj-cs"/>
                <a:sym typeface="Symbol"/>
              </a:rPr>
              <a:t></a:t>
            </a:r>
            <a:r>
              <a:rPr lang="en-US" b="1" i="1" dirty="0">
                <a:solidFill>
                  <a:srgbClr val="0033CC"/>
                </a:solidFill>
                <a:latin typeface="Times" panose="02020603050405020304" pitchFamily="18" charset="0"/>
                <a:ea typeface="仿宋" panose="02010609060101010101" pitchFamily="49" charset="-122"/>
                <a:cs typeface="+mj-cs"/>
              </a:rPr>
              <a:t>k</a:t>
            </a:r>
            <a:r>
              <a:rPr lang="en-US" b="1" dirty="0">
                <a:solidFill>
                  <a:srgbClr val="0033CC"/>
                </a:solidFill>
                <a:latin typeface="Times" panose="02020603050405020304" pitchFamily="18" charset="0"/>
                <a:ea typeface="仿宋" panose="02010609060101010101" pitchFamily="49" charset="-122"/>
                <a:cs typeface="+mj-cs"/>
              </a:rPr>
              <a:t>/3</a:t>
            </a:r>
            <a:r>
              <a:rPr lang="en-US" b="1" dirty="0">
                <a:solidFill>
                  <a:srgbClr val="0033CC"/>
                </a:solidFill>
                <a:latin typeface="Times" panose="02020603050405020304" pitchFamily="18" charset="0"/>
                <a:ea typeface="仿宋" panose="02010609060101010101" pitchFamily="49" charset="-122"/>
                <a:cs typeface="+mj-cs"/>
                <a:sym typeface="Symbol"/>
              </a:rPr>
              <a:t></a:t>
            </a:r>
            <a:r>
              <a:rPr lang="en-US" b="1" dirty="0">
                <a:solidFill>
                  <a:srgbClr val="0033CC"/>
                </a:solidFill>
                <a:latin typeface="Times" panose="02020603050405020304" pitchFamily="18" charset="0"/>
                <a:ea typeface="仿宋" panose="02010609060101010101" pitchFamily="49" charset="-122"/>
                <a:cs typeface="+mj-cs"/>
              </a:rPr>
              <a:t> </a:t>
            </a:r>
            <a:r>
              <a:rPr lang="zh-CN" altLang="en-US" b="1" dirty="0">
                <a:solidFill>
                  <a:srgbClr val="0033CC"/>
                </a:solidFill>
                <a:latin typeface="Times" panose="02020603050405020304" pitchFamily="18" charset="0"/>
                <a:ea typeface="仿宋" panose="02010609060101010101" pitchFamily="49" charset="-122"/>
                <a:cs typeface="+mj-cs"/>
              </a:rPr>
              <a:t>个</a:t>
            </a:r>
            <a:r>
              <a:rPr lang="zh-CN" altLang="en-US" b="1" dirty="0">
                <a:solidFill>
                  <a:srgbClr val="FF0000"/>
                </a:solidFill>
                <a:latin typeface="Times" panose="02020603050405020304" pitchFamily="18" charset="0"/>
                <a:ea typeface="仿宋" panose="02010609060101010101" pitchFamily="49" charset="-122"/>
                <a:cs typeface="+mj-cs"/>
              </a:rPr>
              <a:t>叶子</a:t>
            </a:r>
            <a:r>
              <a:rPr lang="zh-CN" altLang="en-US" b="1" dirty="0">
                <a:solidFill>
                  <a:srgbClr val="0033CC"/>
                </a:solidFill>
                <a:latin typeface="Times" panose="02020603050405020304" pitchFamily="18" charset="0"/>
                <a:ea typeface="仿宋" panose="02010609060101010101" pitchFamily="49" charset="-122"/>
                <a:cs typeface="+mj-cs"/>
              </a:rPr>
              <a:t>是</a:t>
            </a:r>
            <a:r>
              <a:rPr lang="zh-CN" altLang="en-US" b="1" dirty="0">
                <a:solidFill>
                  <a:srgbClr val="FF0000"/>
                </a:solidFill>
                <a:latin typeface="Times" panose="02020603050405020304" pitchFamily="18" charset="0"/>
                <a:ea typeface="仿宋" panose="02010609060101010101" pitchFamily="49" charset="-122"/>
                <a:cs typeface="+mj-cs"/>
              </a:rPr>
              <a:t>小於等于</a:t>
            </a:r>
            <a:r>
              <a:rPr lang="en-US" b="1" i="1" dirty="0">
                <a:solidFill>
                  <a:srgbClr val="0033CC"/>
                </a:solidFill>
                <a:latin typeface="Times" panose="02020603050405020304" pitchFamily="18" charset="0"/>
                <a:ea typeface="仿宋" panose="02010609060101010101" pitchFamily="49" charset="-122"/>
                <a:cs typeface="+mj-cs"/>
              </a:rPr>
              <a:t>x</a:t>
            </a:r>
            <a:r>
              <a:rPr lang="zh-CN" altLang="en-US" b="1" dirty="0">
                <a:solidFill>
                  <a:srgbClr val="0033CC"/>
                </a:solidFill>
                <a:latin typeface="Times" panose="02020603050405020304" pitchFamily="18" charset="0"/>
                <a:ea typeface="仿宋" panose="02010609060101010101" pitchFamily="49" charset="-122"/>
                <a:cs typeface="+mj-cs"/>
              </a:rPr>
              <a:t>的</a:t>
            </a:r>
            <a:r>
              <a:rPr lang="zh-CN" altLang="en-US" dirty="0">
                <a:latin typeface="Times New Roman" pitchFamily="18" charset="0"/>
                <a:cs typeface="Times New Roman" pitchFamily="18" charset="0"/>
              </a:rPr>
              <a:t>。否则的话，会有至少</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2</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/3</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+ 1</a:t>
            </a:r>
            <a:r>
              <a:rPr lang="zh-CN" altLang="en-US" dirty="0">
                <a:latin typeface="Times New Roman" pitchFamily="18" charset="0"/>
                <a:cs typeface="Times New Roman" pitchFamily="18" charset="0"/>
              </a:rPr>
              <a:t>个叶子是大于</a:t>
            </a:r>
            <a:r>
              <a:rPr lang="en-US" i="1" dirty="0">
                <a:latin typeface="Times New Roman" pitchFamily="18" charset="0"/>
                <a:cs typeface="Times New Roman" pitchFamily="18" charset="0"/>
              </a:rPr>
              <a:t>x</a:t>
            </a:r>
            <a:r>
              <a:rPr lang="zh-CN" altLang="en-US" dirty="0">
                <a:latin typeface="Times New Roman" pitchFamily="18" charset="0"/>
                <a:cs typeface="Times New Roman" pitchFamily="18" charset="0"/>
              </a:rPr>
              <a:t>的，而它们的父亲也必须是大于</a:t>
            </a:r>
            <a:r>
              <a:rPr lang="en-US" i="1" dirty="0">
                <a:latin typeface="Times New Roman" pitchFamily="18" charset="0"/>
                <a:cs typeface="Times New Roman" pitchFamily="18" charset="0"/>
              </a:rPr>
              <a:t>x</a:t>
            </a:r>
            <a:r>
              <a:rPr lang="zh-CN" altLang="en-US" dirty="0">
                <a:latin typeface="Times New Roman" pitchFamily="18" charset="0"/>
                <a:cs typeface="Times New Roman" pitchFamily="18" charset="0"/>
              </a:rPr>
              <a:t>的（这是因为我们使用的是最大堆）。因它们至少有</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(2</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/3 + 1)/2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/3</a:t>
            </a:r>
            <a:r>
              <a:rPr lang="en-US" dirty="0">
                <a:latin typeface="Times New Roman" pitchFamily="18" charset="0"/>
                <a:cs typeface="Times New Roman" pitchFamily="18" charset="0"/>
                <a:sym typeface="Symbol"/>
              </a:rPr>
              <a:t></a:t>
            </a:r>
            <a:r>
              <a:rPr lang="zh-CN" altLang="en-US" dirty="0">
                <a:latin typeface="Times New Roman" pitchFamily="18" charset="0"/>
                <a:cs typeface="Times New Roman" pitchFamily="18" charset="0"/>
              </a:rPr>
              <a:t>个 父亲，那么，一共至少有</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2</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/3</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+ 1 +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/3</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&gt; </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个结点中的数值大于</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与假设矛盾。</a:t>
            </a:r>
            <a:endParaRPr lang="en-US" altLang="zh-CN" dirty="0">
              <a:latin typeface="Times New Roman" pitchFamily="18" charset="0"/>
              <a:cs typeface="Times New Roman" pitchFamily="18" charset="0"/>
            </a:endParaRPr>
          </a:p>
          <a:p>
            <a:pPr marL="1588" indent="-1588"/>
            <a:r>
              <a:rPr lang="en-US" b="1" dirty="0">
                <a:latin typeface="Times New Roman" pitchFamily="18" charset="0"/>
                <a:ea typeface="SimSun" pitchFamily="2" charset="-122"/>
                <a:cs typeface="Times New Roman" pitchFamily="18" charset="0"/>
              </a:rPr>
              <a:t>(</a:t>
            </a:r>
            <a:r>
              <a:rPr lang="en-US" b="1" dirty="0" err="1">
                <a:latin typeface="Times New Roman" pitchFamily="18" charset="0"/>
                <a:ea typeface="SimSun" pitchFamily="2" charset="-122"/>
                <a:cs typeface="Times New Roman" pitchFamily="18" charset="0"/>
              </a:rPr>
              <a:t>接下页</a:t>
            </a:r>
            <a:r>
              <a:rPr lang="en-US" b="1" dirty="0">
                <a:latin typeface="Times New Roman" pitchFamily="18" charset="0"/>
                <a:ea typeface="SimSun" pitchFamily="2" charset="-122"/>
                <a:cs typeface="Times New Roman" pitchFamily="18" charset="0"/>
              </a:rPr>
              <a:t>)</a:t>
            </a:r>
          </a:p>
        </p:txBody>
      </p:sp>
      <p:sp>
        <p:nvSpPr>
          <p:cNvPr id="4" name="文本框 3">
            <a:extLst>
              <a:ext uri="{FF2B5EF4-FFF2-40B4-BE49-F238E27FC236}">
                <a16:creationId xmlns:a16="http://schemas.microsoft.com/office/drawing/2014/main" id="{850AA855-6282-44C4-9989-EC25DE15CE43}"/>
              </a:ext>
            </a:extLst>
          </p:cNvPr>
          <p:cNvSpPr txBox="1"/>
          <p:nvPr/>
        </p:nvSpPr>
        <p:spPr>
          <a:xfrm>
            <a:off x="35257" y="76200"/>
            <a:ext cx="6417141" cy="369332"/>
          </a:xfrm>
          <a:prstGeom prst="rect">
            <a:avLst/>
          </a:prstGeom>
          <a:solidFill>
            <a:srgbClr val="FFFF00"/>
          </a:solidFill>
        </p:spPr>
        <p:txBody>
          <a:bodyPr wrap="none" rtlCol="0">
            <a:spAutoFit/>
          </a:bodyPr>
          <a:lstStyle/>
          <a:p>
            <a:r>
              <a:rPr lang="zh-CN" altLang="en-US" dirty="0">
                <a:latin typeface="华文细黑" panose="02010600040101010101" pitchFamily="2" charset="-122"/>
                <a:ea typeface="华文细黑" panose="02010600040101010101" pitchFamily="2" charset="-122"/>
              </a:rPr>
              <a:t>如何应用</a:t>
            </a:r>
            <a:r>
              <a:rPr lang="zh-CN" altLang="en-US" u="sng" dirty="0">
                <a:latin typeface="华文细黑" panose="02010600040101010101" pitchFamily="2" charset="-122"/>
                <a:ea typeface="华文细黑" panose="02010600040101010101" pitchFamily="2" charset="-122"/>
              </a:rPr>
              <a:t>二叉树的全路径总长特性</a:t>
            </a:r>
            <a:r>
              <a:rPr lang="zh-CN" altLang="en-US" dirty="0">
                <a:latin typeface="华文细黑" panose="02010600040101010101" pitchFamily="2" charset="-122"/>
                <a:ea typeface="华文细黑" panose="02010600040101010101" pitchFamily="2" charset="-122"/>
              </a:rPr>
              <a:t>证明</a:t>
            </a:r>
            <a:r>
              <a:rPr lang="zh-CN" altLang="en-US" b="1" dirty="0">
                <a:solidFill>
                  <a:srgbClr val="0033CC"/>
                </a:solidFill>
                <a:latin typeface="华文细黑" panose="02010600040101010101" pitchFamily="2" charset="-122"/>
                <a:ea typeface="华文细黑" panose="02010600040101010101" pitchFamily="2" charset="-122"/>
                <a:cs typeface="+mj-cs"/>
              </a:rPr>
              <a:t>堆排序</a:t>
            </a:r>
            <a:r>
              <a:rPr lang="zh-CN" altLang="en-US" dirty="0">
                <a:latin typeface="华文细黑" panose="02010600040101010101" pitchFamily="2" charset="-122"/>
                <a:ea typeface="华文细黑" panose="02010600040101010101" pitchFamily="2" charset="-122"/>
              </a:rPr>
              <a:t>的</a:t>
            </a:r>
            <a:r>
              <a:rPr lang="zh-CN" altLang="en-US" dirty="0">
                <a:solidFill>
                  <a:srgbClr val="FF0000"/>
                </a:solidFill>
                <a:latin typeface="华文细黑" panose="02010600040101010101" pitchFamily="2" charset="-122"/>
                <a:ea typeface="华文细黑" panose="02010600040101010101" pitchFamily="2" charset="-122"/>
              </a:rPr>
              <a:t>最好情况</a:t>
            </a:r>
            <a:r>
              <a:rPr lang="zh-CN" altLang="en-US" dirty="0">
                <a:latin typeface="华文细黑" panose="02010600040101010101" pitchFamily="2" charset="-122"/>
                <a:ea typeface="华文细黑" panose="02010600040101010101" pitchFamily="2" charset="-122"/>
              </a:rPr>
              <a:t>下界</a:t>
            </a:r>
            <a:endParaRPr 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803245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38567</TotalTime>
  <Words>6577</Words>
  <Application>Microsoft Office PowerPoint</Application>
  <PresentationFormat>全屏显示(4:3)</PresentationFormat>
  <Paragraphs>833</Paragraphs>
  <Slides>33</Slides>
  <Notes>24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9" baseType="lpstr">
      <vt:lpstr>-apple-system</vt:lpstr>
      <vt:lpstr>PingFang SC</vt:lpstr>
      <vt:lpstr>仿宋</vt:lpstr>
      <vt:lpstr>华文仿宋</vt:lpstr>
      <vt:lpstr>华文细黑</vt:lpstr>
      <vt:lpstr>SimSun</vt:lpstr>
      <vt:lpstr>Arial</vt:lpstr>
      <vt:lpstr>Calibri</vt:lpstr>
      <vt:lpstr>Cambria Math</vt:lpstr>
      <vt:lpstr>Lato</vt:lpstr>
      <vt:lpstr>Symbol</vt:lpstr>
      <vt:lpstr>Times</vt:lpstr>
      <vt:lpstr>Times New Roman</vt:lpstr>
      <vt:lpstr>Office Theme</vt:lpstr>
      <vt:lpstr>Picture</vt:lpstr>
      <vt:lpstr>Equation</vt:lpstr>
      <vt:lpstr>第 4 章 不基於比较的排序算法</vt:lpstr>
      <vt:lpstr>PowerPoint 演示文稿</vt:lpstr>
      <vt:lpstr>4.1 比较排序的下界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不基於比较的线性时间排序算法</vt:lpstr>
      <vt:lpstr>4.2 不基於比较的线性时间排序算法</vt:lpstr>
      <vt:lpstr>PowerPoint 演示文稿</vt:lpstr>
      <vt:lpstr>PowerPoint 演示文稿</vt:lpstr>
      <vt:lpstr>PowerPoint 演示文稿</vt:lpstr>
      <vt:lpstr>PowerPoint 演示文稿</vt:lpstr>
      <vt:lpstr>PowerPoint 演示文稿</vt:lpstr>
      <vt:lpstr>PowerPoint 演示文稿</vt:lpstr>
      <vt:lpstr>计数排序的优缺点</vt:lpstr>
      <vt:lpstr>PowerPoint 演示文稿</vt:lpstr>
      <vt:lpstr>PowerPoint 演示文稿</vt:lpstr>
      <vt:lpstr>PowerPoint 演示文稿</vt:lpstr>
      <vt:lpstr>PowerPoint 演示文稿</vt:lpstr>
      <vt:lpstr>基数排序的特点</vt:lpstr>
      <vt:lpstr>PowerPoint 演示文稿</vt:lpstr>
      <vt:lpstr>PowerPoint 演示文稿</vt:lpstr>
      <vt:lpstr>PowerPoint 演示文稿</vt:lpstr>
      <vt:lpstr>PowerPoint 演示文稿</vt:lpstr>
      <vt:lpstr>PowerPoint 演示文稿</vt:lpstr>
      <vt:lpstr>PowerPoint 演示文稿</vt:lpstr>
      <vt:lpstr>桶排序的特点</vt:lpstr>
      <vt:lpstr>思考题 （无需提交）</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概述</dc:title>
  <dc:creator>Shen, Xiaojun</dc:creator>
  <cp:lastModifiedBy>zbx</cp:lastModifiedBy>
  <cp:revision>456</cp:revision>
  <dcterms:created xsi:type="dcterms:W3CDTF">2013-04-07T22:24:56Z</dcterms:created>
  <dcterms:modified xsi:type="dcterms:W3CDTF">2025-01-09T03:12:07Z</dcterms:modified>
</cp:coreProperties>
</file>