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3" r:id="rId3"/>
    <p:sldId id="257" r:id="rId4"/>
    <p:sldId id="258" r:id="rId5"/>
    <p:sldId id="259" r:id="rId6"/>
    <p:sldId id="260" r:id="rId7"/>
    <p:sldId id="261" r:id="rId8"/>
    <p:sldId id="262" r:id="rId9"/>
    <p:sldId id="275" r:id="rId10"/>
    <p:sldId id="276" r:id="rId11"/>
    <p:sldId id="272" r:id="rId12"/>
    <p:sldId id="263" r:id="rId13"/>
    <p:sldId id="264" r:id="rId14"/>
    <p:sldId id="265" r:id="rId15"/>
    <p:sldId id="266" r:id="rId16"/>
    <p:sldId id="268" r:id="rId17"/>
    <p:sldId id="271" r:id="rId18"/>
    <p:sldId id="269" r:id="rId19"/>
    <p:sldId id="270"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5835" autoAdjust="0"/>
  </p:normalViewPr>
  <p:slideViewPr>
    <p:cSldViewPr>
      <p:cViewPr varScale="1">
        <p:scale>
          <a:sx n="55" d="100"/>
          <a:sy n="55" d="100"/>
        </p:scale>
        <p:origin x="162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a:t>
            </a:fld>
            <a:endParaRPr lang="en-US"/>
          </a:p>
        </p:txBody>
      </p:sp>
    </p:spTree>
    <p:extLst>
      <p:ext uri="{BB962C8B-B14F-4D97-AF65-F5344CB8AC3E}">
        <p14:creationId xmlns:p14="http://schemas.microsoft.com/office/powerpoint/2010/main" val="4195488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tahoma" panose="020B0604030504040204" pitchFamily="34" charset="0"/>
              </a:rPr>
              <a:t>锦标赛排序属于选择排序的一种。直接应用“选择排序”表现不佳就是因为没有把前一轮次的比较结果保存下来，每次都有很多重复的比较。锦标赛排序克服了这一缺点。它的基本思想与淘汰赛类似，首先取得</a:t>
            </a:r>
            <a:r>
              <a:rPr lang="en-US" altLang="zh-CN" b="0" i="0" dirty="0">
                <a:solidFill>
                  <a:srgbClr val="000000"/>
                </a:solidFill>
                <a:effectLst/>
                <a:latin typeface="tahoma" panose="020B0604030504040204" pitchFamily="34" charset="0"/>
              </a:rPr>
              <a:t>n</a:t>
            </a:r>
            <a:r>
              <a:rPr lang="zh-CN" altLang="en-US" b="0" i="0" dirty="0">
                <a:solidFill>
                  <a:srgbClr val="000000"/>
                </a:solidFill>
                <a:effectLst/>
                <a:latin typeface="tahoma" panose="020B0604030504040204" pitchFamily="34" charset="0"/>
              </a:rPr>
              <a:t>个元素的关键字，进行两两比较，得到 </a:t>
            </a:r>
            <a:r>
              <a:rPr lang="en-US" altLang="zh-CN" b="0" i="0" dirty="0">
                <a:solidFill>
                  <a:srgbClr val="000000"/>
                </a:solidFill>
                <a:effectLst/>
                <a:latin typeface="tahoma" panose="020B0604030504040204" pitchFamily="34" charset="0"/>
              </a:rPr>
              <a:t>n/2 </a:t>
            </a:r>
            <a:r>
              <a:rPr lang="zh-CN" altLang="en-US" b="0" i="0" dirty="0">
                <a:solidFill>
                  <a:srgbClr val="000000"/>
                </a:solidFill>
                <a:effectLst/>
                <a:latin typeface="tahoma" panose="020B0604030504040204" pitchFamily="34" charset="0"/>
              </a:rPr>
              <a:t>个比较的优胜者，将其作为第一次比较的结果保留下来，然后对这些元素再进行</a:t>
            </a:r>
            <a:r>
              <a:rPr lang="en-US" altLang="zh-CN" b="0" i="0" dirty="0">
                <a:solidFill>
                  <a:srgbClr val="000000"/>
                </a:solidFill>
                <a:effectLst/>
                <a:latin typeface="tahoma" panose="020B0604030504040204" pitchFamily="34" charset="0"/>
              </a:rPr>
              <a:t>key</a:t>
            </a:r>
            <a:r>
              <a:rPr lang="zh-CN" altLang="en-US" b="0" i="0" dirty="0">
                <a:solidFill>
                  <a:srgbClr val="000000"/>
                </a:solidFill>
                <a:effectLst/>
                <a:latin typeface="tahoma" panose="020B0604030504040204" pitchFamily="34" charset="0"/>
              </a:rPr>
              <a:t>值的两两比较，</a:t>
            </a:r>
            <a:r>
              <a:rPr lang="en-US" altLang="zh-CN" b="0" i="0" dirty="0">
                <a:solidFill>
                  <a:srgbClr val="000000"/>
                </a:solidFill>
                <a:effectLst/>
                <a:latin typeface="tahoma" panose="020B0604030504040204" pitchFamily="34" charset="0"/>
              </a:rPr>
              <a:t>…</a:t>
            </a:r>
            <a:r>
              <a:rPr lang="zh-CN" altLang="en-US" b="0" i="0" dirty="0">
                <a:solidFill>
                  <a:srgbClr val="000000"/>
                </a:solidFill>
                <a:effectLst/>
                <a:latin typeface="tahoma" panose="020B0604030504040204" pitchFamily="34" charset="0"/>
              </a:rPr>
              <a:t>，如此重复，直到选出一个关键字最小</a:t>
            </a:r>
            <a:r>
              <a:rPr lang="en-US" altLang="zh-CN" b="0" i="0" dirty="0">
                <a:solidFill>
                  <a:srgbClr val="000000"/>
                </a:solidFill>
                <a:effectLst/>
                <a:latin typeface="tahoma" panose="020B0604030504040204" pitchFamily="34" charset="0"/>
              </a:rPr>
              <a:t>/</a:t>
            </a:r>
            <a:r>
              <a:rPr lang="zh-CN" altLang="en-US" b="0" i="0" dirty="0">
                <a:solidFill>
                  <a:srgbClr val="000000"/>
                </a:solidFill>
                <a:effectLst/>
                <a:latin typeface="tahoma" panose="020B0604030504040204" pitchFamily="34" charset="0"/>
              </a:rPr>
              <a:t>大的对象为止。</a:t>
            </a:r>
            <a:endParaRPr lang="en-US" dirty="0"/>
          </a:p>
          <a:p>
            <a:endParaRPr lang="en-US" altLang="zh-CN" dirty="0"/>
          </a:p>
          <a:p>
            <a:r>
              <a:rPr lang="zh-CN" altLang="en-US" dirty="0"/>
              <a:t>找第一个最大数需要</a:t>
            </a:r>
            <a:r>
              <a:rPr lang="fr-FR" dirty="0">
                <a:latin typeface="Times New Roman" pitchFamily="18" charset="0"/>
                <a:ea typeface="SimSun" pitchFamily="2" charset="-122"/>
                <a:cs typeface="Times New Roman" pitchFamily="18" charset="0"/>
              </a:rPr>
              <a:t>(</a:t>
            </a:r>
            <a:r>
              <a:rPr lang="fr-FR" i="1" dirty="0">
                <a:latin typeface="Times New Roman" pitchFamily="18" charset="0"/>
                <a:ea typeface="SimSun" pitchFamily="2" charset="-122"/>
                <a:cs typeface="Times New Roman" pitchFamily="18" charset="0"/>
              </a:rPr>
              <a:t>n</a:t>
            </a:r>
            <a:r>
              <a:rPr lang="fr-FR"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次比较；但找第二最大数时，整棵树几乎不需要改变，需要变的只有上一轮返回的“最大数”及其与根节点之间路径上的节点，涉及</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fr-FR" dirty="0">
                <a:latin typeface="Times New Roman" pitchFamily="18" charset="0"/>
                <a:ea typeface="SimSun" pitchFamily="2" charset="-122"/>
                <a:cs typeface="Times New Roman" pitchFamily="18" charset="0"/>
              </a:rPr>
              <a:t> -1 </a:t>
            </a:r>
            <a:r>
              <a:rPr lang="zh-CN" altLang="en-US" dirty="0">
                <a:latin typeface="Times New Roman" pitchFamily="18" charset="0"/>
                <a:ea typeface="SimSun" pitchFamily="2" charset="-122"/>
                <a:cs typeface="Times New Roman" pitchFamily="18" charset="0"/>
              </a:rPr>
              <a:t>次比较</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因为前一轮最大值对应的叶子节点里存的数已变为</a:t>
            </a:r>
            <a:r>
              <a:rPr lang="en-US" altLang="zh-CN"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zh-CN" altLang="en-US" dirty="0">
                <a:latin typeface="Times New Roman" pitchFamily="18" charset="0"/>
                <a:ea typeface="SimSun" pitchFamily="2" charset="-122"/>
                <a:cs typeface="Times New Roman" pitchFamily="18" charset="0"/>
                <a:sym typeface="Symbol" panose="05050102010706020507" pitchFamily="18" charset="2"/>
              </a:rPr>
              <a:t>第一轮比较轮空</a:t>
            </a:r>
            <a:r>
              <a:rPr lang="en-US" altLang="zh-CN" dirty="0">
                <a:latin typeface="Times New Roman" pitchFamily="18" charset="0"/>
                <a:ea typeface="SimSun" pitchFamily="2" charset="-122"/>
                <a:cs typeface="Times New Roman" pitchFamily="18" charset="0"/>
                <a:sym typeface="Symbol" panose="05050102010706020507" pitchFamily="18" charset="2"/>
              </a:rPr>
              <a:t>.</a:t>
            </a:r>
          </a:p>
          <a:p>
            <a:endParaRPr lang="en-US" altLang="zh-CN" dirty="0">
              <a:latin typeface="Times New Roman" pitchFamily="18" charset="0"/>
              <a:ea typeface="SimSun" pitchFamily="2" charset="-122"/>
              <a:cs typeface="Times New Roman" pitchFamily="18" charset="0"/>
              <a:sym typeface="Symbol" panose="05050102010706020507" pitchFamily="18" charset="2"/>
            </a:endParaRPr>
          </a:p>
          <a:p>
            <a:r>
              <a:rPr lang="zh-CN" altLang="en-US" dirty="0">
                <a:latin typeface="Times New Roman" pitchFamily="18" charset="0"/>
                <a:ea typeface="SimSun" pitchFamily="2" charset="-122"/>
                <a:cs typeface="Times New Roman" pitchFamily="18" charset="0"/>
                <a:sym typeface="Symbol" panose="05050102010706020507" pitchFamily="18" charset="2"/>
              </a:rPr>
              <a:t>之前讲的</a:t>
            </a:r>
            <a:r>
              <a:rPr lang="en-US" altLang="zh-CN" dirty="0">
                <a:latin typeface="Times New Roman" pitchFamily="18" charset="0"/>
                <a:ea typeface="SimSun" pitchFamily="2" charset="-122"/>
                <a:cs typeface="Times New Roman" pitchFamily="18" charset="0"/>
                <a:sym typeface="Symbol" panose="05050102010706020507" pitchFamily="18" charset="2"/>
              </a:rPr>
              <a:t>selection-sort</a:t>
            </a:r>
            <a:r>
              <a:rPr lang="zh-CN" altLang="en-US" dirty="0">
                <a:latin typeface="Times New Roman" pitchFamily="18" charset="0"/>
                <a:ea typeface="SimSun" pitchFamily="2" charset="-122"/>
                <a:cs typeface="Times New Roman" pitchFamily="18" charset="0"/>
                <a:sym typeface="Symbol" panose="05050102010706020507" pitchFamily="18" charset="2"/>
              </a:rPr>
              <a:t>，“每一轮”就选出一个最小的，其他什么都不剩，有点类似狗熊掰棒子</a:t>
            </a:r>
            <a:r>
              <a:rPr lang="en-US" altLang="zh-CN" dirty="0">
                <a:latin typeface="Times New Roman" pitchFamily="18" charset="0"/>
                <a:ea typeface="SimSun" pitchFamily="2" charset="-122"/>
                <a:cs typeface="Times New Roman" pitchFamily="18" charset="0"/>
                <a:sym typeface="Symbol" panose="05050102010706020507" pitchFamily="18" charset="2"/>
              </a:rPr>
              <a:t>….</a:t>
            </a:r>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70488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找第一个最大数需要</a:t>
            </a:r>
            <a:r>
              <a:rPr lang="fr-FR" dirty="0">
                <a:latin typeface="Times New Roman" pitchFamily="18" charset="0"/>
                <a:ea typeface="SimSun" pitchFamily="2" charset="-122"/>
                <a:cs typeface="Times New Roman" pitchFamily="18" charset="0"/>
              </a:rPr>
              <a:t>(</a:t>
            </a:r>
            <a:r>
              <a:rPr lang="fr-FR" i="1" dirty="0">
                <a:latin typeface="Times New Roman" pitchFamily="18" charset="0"/>
                <a:ea typeface="SimSun" pitchFamily="2" charset="-122"/>
                <a:cs typeface="Times New Roman" pitchFamily="18" charset="0"/>
              </a:rPr>
              <a:t>n</a:t>
            </a:r>
            <a:r>
              <a:rPr lang="fr-FR"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次比较；但找第二最大数时，整棵树几乎不需要改变，需要变的只有上一轮返回的“最大数”及其与根节点之间路径上的节点，涉及</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fr-FR" dirty="0">
                <a:latin typeface="Times New Roman" pitchFamily="18" charset="0"/>
                <a:ea typeface="SimSun" pitchFamily="2" charset="-122"/>
                <a:cs typeface="Times New Roman" pitchFamily="18" charset="0"/>
              </a:rPr>
              <a:t> -1 </a:t>
            </a:r>
            <a:r>
              <a:rPr lang="zh-CN" altLang="en-US" dirty="0">
                <a:latin typeface="Times New Roman" pitchFamily="18" charset="0"/>
                <a:ea typeface="SimSun" pitchFamily="2" charset="-122"/>
                <a:cs typeface="Times New Roman" pitchFamily="18" charset="0"/>
              </a:rPr>
              <a:t>次比较</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因为前一轮最大值对应的叶子节点里存的数已变为</a:t>
            </a:r>
            <a:r>
              <a:rPr lang="en-US" altLang="zh-CN"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zh-CN" altLang="en-US" dirty="0">
                <a:latin typeface="Times New Roman" pitchFamily="18" charset="0"/>
                <a:ea typeface="SimSun" pitchFamily="2" charset="-122"/>
                <a:cs typeface="Times New Roman" pitchFamily="18" charset="0"/>
                <a:sym typeface="Symbol" panose="05050102010706020507" pitchFamily="18" charset="2"/>
              </a:rPr>
              <a:t>第一轮比较轮空</a:t>
            </a:r>
            <a:r>
              <a:rPr lang="en-US" altLang="zh-CN" dirty="0">
                <a:latin typeface="Times New Roman" pitchFamily="18" charset="0"/>
                <a:ea typeface="SimSun" pitchFamily="2" charset="-122"/>
                <a:cs typeface="Times New Roman" pitchFamily="18" charset="0"/>
                <a:sym typeface="Symbol" panose="05050102010706020507" pitchFamily="18" charset="2"/>
              </a:rPr>
              <a:t>.</a:t>
            </a:r>
          </a:p>
          <a:p>
            <a:endParaRPr lang="en-US" dirty="0">
              <a:latin typeface="Times New Roman" pitchFamily="18" charset="0"/>
              <a:ea typeface="SimSun" pitchFamily="2" charset="-122"/>
              <a:cs typeface="Times New Roman" pitchFamily="18" charset="0"/>
              <a:sym typeface="Symbol" panose="05050102010706020507" pitchFamily="18" charset="2"/>
            </a:endParaRPr>
          </a:p>
          <a:p>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讲完，再重新复述一下上述几种方法</a:t>
            </a:r>
            <a:r>
              <a:rPr lang="en-US" altLang="zh-CN" dirty="0">
                <a:latin typeface="Times New Roman" pitchFamily="18" charset="0"/>
                <a:ea typeface="SimSun" pitchFamily="2" charset="-122"/>
                <a:cs typeface="Times New Roman" pitchFamily="18" charset="0"/>
                <a:sym typeface="Symbol" panose="05050102010706020507" pitchFamily="18" charset="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135462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n</a:t>
            </a:r>
            <a:r>
              <a:rPr lang="zh-CN" altLang="en-US" dirty="0"/>
              <a:t>为奇数，中位数为第</a:t>
            </a:r>
            <a:r>
              <a:rPr lang="en-US" altLang="zh-CN" dirty="0"/>
              <a:t>(n+1)/2</a:t>
            </a:r>
            <a:r>
              <a:rPr lang="zh-CN" altLang="en-US" dirty="0"/>
              <a:t>顺序数</a:t>
            </a:r>
            <a:r>
              <a:rPr lang="en-US" altLang="zh-CN" dirty="0"/>
              <a:t>;</a:t>
            </a:r>
            <a:r>
              <a:rPr lang="zh-CN" altLang="en-US" dirty="0"/>
              <a:t>而如果</a:t>
            </a:r>
            <a:r>
              <a:rPr lang="en-US" altLang="zh-CN" dirty="0"/>
              <a:t>n</a:t>
            </a:r>
            <a:r>
              <a:rPr lang="zh-CN" altLang="en-US" dirty="0"/>
              <a:t>为偶数，则中位数为第</a:t>
            </a:r>
            <a:r>
              <a:rPr lang="en-US" altLang="zh-CN" dirty="0"/>
              <a:t>n/2</a:t>
            </a:r>
            <a:r>
              <a:rPr lang="zh-CN" altLang="en-US" dirty="0"/>
              <a:t>顺序数和第</a:t>
            </a:r>
            <a:r>
              <a:rPr lang="en-US" altLang="zh-CN" dirty="0"/>
              <a:t>n/2+1</a:t>
            </a:r>
            <a:r>
              <a:rPr lang="zh-CN" altLang="en-US" dirty="0"/>
              <a:t>顺序数；为一致起见，中位数指第</a:t>
            </a:r>
            <a:r>
              <a:rPr lang="zh-CN" altLang="en-US" dirty="0">
                <a:sym typeface="Symbol" panose="05050102010706020507" pitchFamily="18" charset="2"/>
              </a:rPr>
              <a:t></a:t>
            </a:r>
            <a:r>
              <a:rPr lang="en-US" altLang="zh-CN" dirty="0">
                <a:sym typeface="Symbol" panose="05050102010706020507" pitchFamily="18" charset="2"/>
              </a:rPr>
              <a:t>n/2</a:t>
            </a:r>
            <a:r>
              <a:rPr lang="zh-CN" altLang="en-US" dirty="0">
                <a:sym typeface="Symbol" panose="05050102010706020507" pitchFamily="18" charset="2"/>
              </a:rPr>
              <a:t>顺序数</a:t>
            </a:r>
            <a:r>
              <a:rPr lang="en-US" altLang="zh-CN" dirty="0">
                <a:sym typeface="Symbol" panose="05050102010706020507" pitchFamily="18" charset="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extLst>
      <p:ext uri="{BB962C8B-B14F-4D97-AF65-F5344CB8AC3E}">
        <p14:creationId xmlns:p14="http://schemas.microsoft.com/office/powerpoint/2010/main" val="217151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和快速排序算法类似，但只需要搜一边</a:t>
            </a:r>
            <a:r>
              <a:rPr lang="en-US" altLang="zh-CN"/>
              <a:t>.</a:t>
            </a:r>
            <a:endParaRPr lang="en-US"/>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128262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子问题规模与原问题相比，规模按比例减小即可得到复杂性</a:t>
            </a:r>
            <a:r>
              <a:rPr lang="en-US" altLang="zh-CN" dirty="0"/>
              <a:t>O(</a:t>
            </a:r>
            <a:r>
              <a:rPr lang="en-US" altLang="zh-CN" i="1" dirty="0"/>
              <a:t>n</a:t>
            </a:r>
            <a:r>
              <a:rPr lang="en-US" altLang="zh-CN" dirty="0"/>
              <a:t>)</a:t>
            </a:r>
            <a:r>
              <a:rPr lang="zh-CN" altLang="en-US" dirty="0"/>
              <a:t>，即选的</a:t>
            </a:r>
            <a:r>
              <a:rPr lang="en-US" altLang="zh-CN" dirty="0"/>
              <a:t>pivot</a:t>
            </a:r>
            <a:r>
              <a:rPr lang="zh-CN" altLang="en-US" dirty="0"/>
              <a:t>不论是</a:t>
            </a:r>
            <a:r>
              <a:rPr lang="en-US" altLang="zh-CN" dirty="0"/>
              <a:t>9:1</a:t>
            </a:r>
            <a:r>
              <a:rPr lang="zh-CN" altLang="en-US" dirty="0"/>
              <a:t>，还是</a:t>
            </a:r>
            <a:r>
              <a:rPr lang="en-US" altLang="zh-CN" dirty="0"/>
              <a:t>99:1, </a:t>
            </a:r>
            <a:r>
              <a:rPr lang="zh-CN" altLang="en-US" dirty="0"/>
              <a:t>都可以推导出来</a:t>
            </a:r>
            <a:r>
              <a:rPr lang="en-US" altLang="zh-CN" dirty="0"/>
              <a:t>O(n)</a:t>
            </a:r>
            <a:r>
              <a:rPr lang="zh-CN" altLang="en-US" dirty="0"/>
              <a:t>的复杂度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如果按常数个数减小，则会得出</a:t>
            </a:r>
            <a:r>
              <a:rPr lang="en-US" altLang="zh-CN" sz="1200" i="1" dirty="0">
                <a:latin typeface="Times New Roman" panose="02020603050405020304" charset="0"/>
                <a:cs typeface="Times New Roman" panose="02020603050405020304" charset="0"/>
              </a:rPr>
              <a:t>O</a:t>
            </a:r>
            <a:r>
              <a:rPr lang="en-US" altLang="zh-CN" sz="1200" dirty="0">
                <a:latin typeface="Times New Roman" panose="02020603050405020304" charset="0"/>
                <a:cs typeface="Times New Roman" panose="02020603050405020304" charset="0"/>
              </a:rPr>
              <a:t>(</a:t>
            </a:r>
            <a:r>
              <a:rPr lang="en-US" altLang="zh-CN" sz="1200" i="1" dirty="0">
                <a:latin typeface="Times New Roman" panose="02020603050405020304" charset="0"/>
                <a:cs typeface="Times New Roman" panose="02020603050405020304" charset="0"/>
              </a:rPr>
              <a:t>n</a:t>
            </a:r>
            <a:r>
              <a:rPr lang="en-US" altLang="zh-CN" sz="1600" baseline="30000" dirty="0">
                <a:latin typeface="Times New Roman" panose="02020603050405020304" charset="0"/>
                <a:cs typeface="Times New Roman" panose="02020603050405020304" charset="0"/>
              </a:rPr>
              <a:t>2</a:t>
            </a:r>
            <a:r>
              <a:rPr lang="en-US" altLang="zh-CN" sz="1200" dirty="0">
                <a:latin typeface="Times New Roman" panose="02020603050405020304" charset="0"/>
                <a:cs typeface="Times New Roman" panose="02020603050405020304" charset="0"/>
              </a:rPr>
              <a:t>)</a:t>
            </a:r>
            <a:r>
              <a:rPr lang="zh-CN" altLang="en-US" dirty="0"/>
              <a:t>的复杂度</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选择</a:t>
            </a:r>
            <a:r>
              <a:rPr lang="en-US" altLang="zh-CN" dirty="0"/>
              <a:t>pivot</a:t>
            </a:r>
            <a:r>
              <a:rPr lang="zh-CN" altLang="en-US" dirty="0"/>
              <a:t>元素，可以随机选，也可以采样几个元素，选中间的</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5883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这页对应算法的论文作者有</a:t>
            </a:r>
            <a:r>
              <a:rPr lang="en-US" altLang="zh-CN" dirty="0"/>
              <a:t>5</a:t>
            </a:r>
            <a:r>
              <a:rPr lang="zh-CN" altLang="en-US" dirty="0"/>
              <a:t>位，据说其中</a:t>
            </a:r>
            <a:r>
              <a:rPr lang="en-US" altLang="zh-CN" dirty="0"/>
              <a:t>4</a:t>
            </a:r>
            <a:r>
              <a:rPr lang="zh-CN" altLang="en-US" dirty="0"/>
              <a:t>位都是图灵奖获得者</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11</a:t>
            </a:fld>
            <a:endParaRPr lang="en-US"/>
          </a:p>
        </p:txBody>
      </p:sp>
    </p:spTree>
    <p:extLst>
      <p:ext uri="{BB962C8B-B14F-4D97-AF65-F5344CB8AC3E}">
        <p14:creationId xmlns:p14="http://schemas.microsoft.com/office/powerpoint/2010/main" val="91035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Times New Roman" pitchFamily="18" charset="0"/>
                <a:ea typeface="SimSun" pitchFamily="2" charset="-122"/>
                <a:cs typeface="Times New Roman" pitchFamily="18" charset="0"/>
                <a:sym typeface="Symbol"/>
              </a:rPr>
              <a:t>3</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-2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3</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/2 – 2, </a:t>
            </a:r>
            <a:r>
              <a:rPr lang="zh-CN" altLang="en-US" dirty="0">
                <a:latin typeface="Times New Roman" pitchFamily="18" charset="0"/>
                <a:ea typeface="SimSun" pitchFamily="2" charset="-122"/>
                <a:cs typeface="Times New Roman" pitchFamily="18" charset="0"/>
              </a:rPr>
              <a:t>肯定成立</a:t>
            </a:r>
            <a:r>
              <a:rPr lang="en-US" altLang="zh-CN" dirty="0">
                <a:latin typeface="Times New Roman" pitchFamily="18" charset="0"/>
                <a:ea typeface="SimSun" pitchFamily="2" charset="-122"/>
                <a:cs typeface="Times New Roman" pitchFamily="18" charset="0"/>
              </a:rPr>
              <a:t>.</a:t>
            </a:r>
          </a:p>
          <a:p>
            <a:r>
              <a:rPr lang="en-US" altLang="zh-CN" dirty="0"/>
              <a:t>Set 1</a:t>
            </a:r>
            <a:r>
              <a:rPr lang="zh-CN" altLang="en-US" dirty="0"/>
              <a:t>的条件是</a:t>
            </a:r>
            <a:r>
              <a:rPr lang="zh-CN" altLang="en-US" sz="1200" dirty="0">
                <a:latin typeface="Times New Roman" pitchFamily="18" charset="0"/>
                <a:ea typeface="SimSun" pitchFamily="2" charset="-122"/>
                <a:cs typeface="Times New Roman" pitchFamily="18" charset="0"/>
              </a:rPr>
              <a:t>≤ </a:t>
            </a:r>
            <a:r>
              <a:rPr lang="en-US" sz="1200" i="1" dirty="0">
                <a:latin typeface="Times New Roman" pitchFamily="18" charset="0"/>
                <a:ea typeface="SimSun" pitchFamily="2" charset="-122"/>
                <a:cs typeface="Times New Roman" pitchFamily="18" charset="0"/>
              </a:rPr>
              <a:t>x</a:t>
            </a:r>
            <a:r>
              <a:rPr lang="zh-CN" altLang="en-US" dirty="0"/>
              <a:t>，</a:t>
            </a:r>
            <a:r>
              <a:rPr lang="en-US" altLang="zh-CN" dirty="0"/>
              <a:t>Set 2</a:t>
            </a:r>
            <a:r>
              <a:rPr lang="zh-CN" altLang="en-US" dirty="0"/>
              <a:t>的条件是</a:t>
            </a:r>
            <a:r>
              <a:rPr lang="en-US" altLang="zh-CN" dirty="0"/>
              <a:t>&gt;x</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40168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第二行，取</a:t>
                </a:r>
                <a:r>
                  <a:rPr lang="en-US" sz="1200" dirty="0">
                    <a:latin typeface="Times New Roman" pitchFamily="18" charset="0"/>
                    <a:ea typeface="SimSun" pitchFamily="2" charset="-122"/>
                    <a:cs typeface="Times New Roman" pitchFamily="18" charset="0"/>
                    <a:sym typeface="Symbol"/>
                  </a:rPr>
                  <a:t></a:t>
                </a:r>
                <a:r>
                  <a:rPr lang="en-US" sz="1200" i="1" dirty="0">
                    <a:latin typeface="Times New Roman" pitchFamily="18" charset="0"/>
                    <a:ea typeface="SimSun" pitchFamily="2" charset="-122"/>
                    <a:cs typeface="Times New Roman" pitchFamily="18" charset="0"/>
                  </a:rPr>
                  <a:t>m</a:t>
                </a:r>
                <a:r>
                  <a:rPr lang="en-US" sz="1200" dirty="0">
                    <a:latin typeface="Times New Roman" pitchFamily="18" charset="0"/>
                    <a:ea typeface="SimSun" pitchFamily="2" charset="-122"/>
                    <a:cs typeface="Times New Roman" pitchFamily="18" charset="0"/>
                  </a:rPr>
                  <a:t>/2</a:t>
                </a:r>
                <a:r>
                  <a:rPr lang="en-US" sz="1200" dirty="0">
                    <a:latin typeface="Times New Roman" pitchFamily="18" charset="0"/>
                    <a:ea typeface="SimSun" pitchFamily="2" charset="-122"/>
                    <a:cs typeface="Times New Roman" pitchFamily="18" charset="0"/>
                    <a:sym typeface="Symbol"/>
                  </a:rPr>
                  <a:t></a:t>
                </a:r>
                <a:r>
                  <a:rPr lang="zh-CN" altLang="en-US" sz="1200" dirty="0">
                    <a:latin typeface="Times New Roman" pitchFamily="18" charset="0"/>
                    <a:ea typeface="SimSun" pitchFamily="2" charset="-122"/>
                    <a:cs typeface="Times New Roman" pitchFamily="18" charset="0"/>
                    <a:sym typeface="Symbol"/>
                  </a:rPr>
                  <a:t>，是因为前面算法部分这么规定的，</a:t>
                </a:r>
                <a:r>
                  <a:rPr lang="en-US" altLang="zh-CN" sz="1200" dirty="0">
                    <a:latin typeface="Times New Roman" pitchFamily="18" charset="0"/>
                    <a:ea typeface="SimSun" pitchFamily="2" charset="-122"/>
                    <a:cs typeface="Times New Roman" pitchFamily="18" charset="0"/>
                    <a:sym typeface="Symbol"/>
                  </a:rPr>
                  <a:t>set1</a:t>
                </a:r>
                <a:r>
                  <a:rPr lang="zh-CN" altLang="en-US" sz="1200" dirty="0">
                    <a:latin typeface="Times New Roman" pitchFamily="18" charset="0"/>
                    <a:ea typeface="SimSun" pitchFamily="2" charset="-122"/>
                    <a:cs typeface="Times New Roman" pitchFamily="18" charset="0"/>
                    <a:sym typeface="Symbol"/>
                  </a:rPr>
                  <a:t>是小于等于</a:t>
                </a:r>
                <a:r>
                  <a:rPr lang="en-US" altLang="zh-CN" sz="1200" dirty="0">
                    <a:latin typeface="Times New Roman" pitchFamily="18" charset="0"/>
                    <a:ea typeface="SimSun" pitchFamily="2" charset="-122"/>
                    <a:cs typeface="Times New Roman" pitchFamily="18" charset="0"/>
                    <a:sym typeface="Symbol"/>
                  </a:rPr>
                  <a:t>x</a:t>
                </a:r>
                <a:r>
                  <a:rPr lang="zh-CN" altLang="en-US" sz="1200" dirty="0">
                    <a:latin typeface="Times New Roman" pitchFamily="18" charset="0"/>
                    <a:ea typeface="SimSun" pitchFamily="2" charset="-122"/>
                    <a:cs typeface="Times New Roman" pitchFamily="18" charset="0"/>
                    <a:sym typeface="Symbol"/>
                  </a:rPr>
                  <a:t>，</a:t>
                </a:r>
                <a:r>
                  <a:rPr lang="en-US" altLang="zh-CN" sz="1200" dirty="0">
                    <a:latin typeface="Times New Roman" pitchFamily="18" charset="0"/>
                    <a:ea typeface="SimSun" pitchFamily="2" charset="-122"/>
                    <a:cs typeface="Times New Roman" pitchFamily="18" charset="0"/>
                    <a:sym typeface="Symbol"/>
                  </a:rPr>
                  <a:t>set2</a:t>
                </a:r>
                <a:r>
                  <a:rPr lang="zh-CN" altLang="en-US" sz="1200" dirty="0">
                    <a:latin typeface="Times New Roman" pitchFamily="18" charset="0"/>
                    <a:ea typeface="SimSun" pitchFamily="2" charset="-122"/>
                    <a:cs typeface="Times New Roman" pitchFamily="18" charset="0"/>
                    <a:sym typeface="Symbol"/>
                  </a:rPr>
                  <a:t>是大于</a:t>
                </a:r>
                <a:r>
                  <a:rPr lang="en-US" altLang="zh-CN" sz="1200" dirty="0">
                    <a:latin typeface="Times New Roman" pitchFamily="18" charset="0"/>
                    <a:ea typeface="SimSun" pitchFamily="2" charset="-122"/>
                    <a:cs typeface="Times New Roman" pitchFamily="18" charset="0"/>
                    <a:sym typeface="Symbol"/>
                  </a:rPr>
                  <a:t>x;</a:t>
                </a:r>
              </a:p>
              <a:p>
                <a:endParaRPr lang="en-US" sz="1200" dirty="0">
                  <a:latin typeface="Times New Roman" pitchFamily="18" charset="0"/>
                  <a:ea typeface="SimSun" pitchFamily="2" charset="-122"/>
                  <a:cs typeface="Times New Roman" pitchFamily="18" charset="0"/>
                  <a:sym typeface="Symbol"/>
                </a:endParaRPr>
              </a:p>
              <a:p>
                <a:r>
                  <a:rPr lang="zh-CN" altLang="en-US" sz="1200" dirty="0">
                    <a:latin typeface="Times New Roman" pitchFamily="18" charset="0"/>
                    <a:ea typeface="SimSun" pitchFamily="2" charset="-122"/>
                    <a:cs typeface="Times New Roman" pitchFamily="18" charset="0"/>
                    <a:sym typeface="Symbol"/>
                  </a:rPr>
                  <a:t>递推关系中只加一个</a:t>
                </a:r>
                <a:r>
                  <a:rPr lang="en-US" sz="1200" i="1" dirty="0">
                    <a:latin typeface="Times New Roman" pitchFamily="18" charset="0"/>
                    <a:ea typeface="SimSun" pitchFamily="2" charset="-122"/>
                    <a:cs typeface="Times New Roman" pitchFamily="18" charset="0"/>
                  </a:rPr>
                  <a:t>T</a:t>
                </a:r>
                <a:r>
                  <a:rPr lang="en-US" sz="1200" dirty="0">
                    <a:latin typeface="Times New Roman" pitchFamily="18" charset="0"/>
                    <a:ea typeface="SimSun" pitchFamily="2" charset="-122"/>
                    <a:cs typeface="Times New Roman" pitchFamily="18" charset="0"/>
                  </a:rPr>
                  <a:t>(</a:t>
                </a:r>
                <a14:m>
                  <m:oMath xmlns:m="http://schemas.openxmlformats.org/officeDocument/2006/math">
                    <m:f>
                      <m:fPr>
                        <m:ctrlPr>
                          <a:rPr lang="en-US" sz="1200" i="1">
                            <a:latin typeface="Cambria Math" panose="02040503050406030204" pitchFamily="18" charset="0"/>
                            <a:ea typeface="SimSun" pitchFamily="2" charset="-122"/>
                            <a:cs typeface="Times New Roman" pitchFamily="18" charset="0"/>
                          </a:rPr>
                        </m:ctrlPr>
                      </m:fPr>
                      <m:num>
                        <m:r>
                          <a:rPr lang="en-US" sz="1200" i="1">
                            <a:latin typeface="Cambria Math"/>
                            <a:ea typeface="SimSun" pitchFamily="2" charset="-122"/>
                            <a:cs typeface="Times New Roman" pitchFamily="18" charset="0"/>
                          </a:rPr>
                          <m:t>7</m:t>
                        </m:r>
                        <m:r>
                          <a:rPr lang="en-US" sz="1200" i="1">
                            <a:latin typeface="Cambria Math"/>
                            <a:ea typeface="SimSun" pitchFamily="2" charset="-122"/>
                            <a:cs typeface="Times New Roman" pitchFamily="18" charset="0"/>
                          </a:rPr>
                          <m:t>𝑛</m:t>
                        </m:r>
                      </m:num>
                      <m:den>
                        <m:r>
                          <a:rPr lang="en-US" sz="1200" i="1">
                            <a:latin typeface="Cambria Math"/>
                            <a:ea typeface="SimSun" pitchFamily="2" charset="-122"/>
                            <a:cs typeface="Times New Roman" pitchFamily="18" charset="0"/>
                          </a:rPr>
                          <m:t>10</m:t>
                        </m:r>
                      </m:den>
                    </m:f>
                    <m:r>
                      <m:rPr>
                        <m:nor/>
                      </m:rPr>
                      <a:rPr lang="en-US" sz="1200" dirty="0">
                        <a:latin typeface="Times New Roman" pitchFamily="18" charset="0"/>
                        <a:ea typeface="SimSun" pitchFamily="2" charset="-122"/>
                        <a:cs typeface="Times New Roman" pitchFamily="18" charset="0"/>
                      </a:rPr>
                      <m:t> + 4</m:t>
                    </m:r>
                  </m:oMath>
                </a14:m>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，是因为</a:t>
                </a:r>
                <a:r>
                  <a:rPr lang="en-US" altLang="zh-CN" sz="1200" dirty="0">
                    <a:latin typeface="Times New Roman" pitchFamily="18" charset="0"/>
                    <a:ea typeface="SimSun" pitchFamily="2" charset="-122"/>
                    <a:cs typeface="Times New Roman" pitchFamily="18" charset="0"/>
                  </a:rPr>
                  <a:t>Set 1</a:t>
                </a:r>
                <a:r>
                  <a:rPr lang="zh-CN" altLang="en-US" sz="1200" dirty="0">
                    <a:latin typeface="Times New Roman" pitchFamily="18" charset="0"/>
                    <a:ea typeface="SimSun" pitchFamily="2" charset="-122"/>
                    <a:cs typeface="Times New Roman" pitchFamily="18" charset="0"/>
                  </a:rPr>
                  <a:t>和</a:t>
                </a:r>
                <a:r>
                  <a:rPr lang="en-US" altLang="zh-CN" sz="1200" dirty="0">
                    <a:latin typeface="Times New Roman" pitchFamily="18" charset="0"/>
                    <a:ea typeface="SimSun" pitchFamily="2" charset="-122"/>
                    <a:cs typeface="Times New Roman" pitchFamily="18" charset="0"/>
                  </a:rPr>
                  <a:t>Set 2</a:t>
                </a:r>
                <a:r>
                  <a:rPr lang="zh-CN" altLang="en-US" sz="1200" dirty="0">
                    <a:latin typeface="Times New Roman" pitchFamily="18" charset="0"/>
                    <a:ea typeface="SimSun" pitchFamily="2" charset="-122"/>
                    <a:cs typeface="Times New Roman" pitchFamily="18" charset="0"/>
                  </a:rPr>
                  <a:t>只需要搜一边</a:t>
                </a:r>
                <a:r>
                  <a:rPr lang="en-US" altLang="zh-CN" sz="1200" dirty="0">
                    <a:latin typeface="Times New Roman" pitchFamily="18" charset="0"/>
                    <a:ea typeface="SimSun" pitchFamily="2" charset="-122"/>
                    <a:cs typeface="Times New Roman" pitchFamily="18" charset="0"/>
                  </a:rPr>
                  <a:t>.</a:t>
                </a:r>
                <a:endParaRPr lang="en-US" dirty="0"/>
              </a:p>
            </p:txBody>
          </p:sp>
        </mc:Choice>
        <mc:Fallback xmlns="">
          <p:sp>
            <p:nvSpPr>
              <p:cNvPr id="3" name="备注占位符 2"/>
              <p:cNvSpPr>
                <a:spLocks noGrp="1"/>
              </p:cNvSpPr>
              <p:nvPr>
                <p:ph type="body" idx="1"/>
              </p:nvPr>
            </p:nvSpPr>
            <p:spPr/>
            <p:txBody>
              <a:bodyPr/>
              <a:lstStyle/>
              <a:p>
                <a:r>
                  <a:rPr lang="zh-CN" altLang="en-US" dirty="0"/>
                  <a:t>第二行，取</a:t>
                </a:r>
                <a:r>
                  <a:rPr lang="en-US" sz="1200" dirty="0">
                    <a:latin typeface="Times New Roman" pitchFamily="18" charset="0"/>
                    <a:ea typeface="SimSun" pitchFamily="2" charset="-122"/>
                    <a:cs typeface="Times New Roman" pitchFamily="18" charset="0"/>
                    <a:sym typeface="Symbol"/>
                  </a:rPr>
                  <a:t></a:t>
                </a:r>
                <a:r>
                  <a:rPr lang="en-US" sz="1200" i="1" dirty="0">
                    <a:latin typeface="Times New Roman" pitchFamily="18" charset="0"/>
                    <a:ea typeface="SimSun" pitchFamily="2" charset="-122"/>
                    <a:cs typeface="Times New Roman" pitchFamily="18" charset="0"/>
                  </a:rPr>
                  <a:t>m</a:t>
                </a:r>
                <a:r>
                  <a:rPr lang="en-US" sz="1200" dirty="0">
                    <a:latin typeface="Times New Roman" pitchFamily="18" charset="0"/>
                    <a:ea typeface="SimSun" pitchFamily="2" charset="-122"/>
                    <a:cs typeface="Times New Roman" pitchFamily="18" charset="0"/>
                  </a:rPr>
                  <a:t>/2</a:t>
                </a:r>
                <a:r>
                  <a:rPr lang="en-US" sz="1200" dirty="0">
                    <a:latin typeface="Times New Roman" pitchFamily="18" charset="0"/>
                    <a:ea typeface="SimSun" pitchFamily="2" charset="-122"/>
                    <a:cs typeface="Times New Roman" pitchFamily="18" charset="0"/>
                    <a:sym typeface="Symbol"/>
                  </a:rPr>
                  <a:t></a:t>
                </a:r>
                <a:r>
                  <a:rPr lang="zh-CN" altLang="en-US" sz="1200" dirty="0">
                    <a:latin typeface="Times New Roman" pitchFamily="18" charset="0"/>
                    <a:ea typeface="SimSun" pitchFamily="2" charset="-122"/>
                    <a:cs typeface="Times New Roman" pitchFamily="18" charset="0"/>
                    <a:sym typeface="Symbol"/>
                  </a:rPr>
                  <a:t>，是因为前面算法部分这么规定的，</a:t>
                </a:r>
                <a:r>
                  <a:rPr lang="en-US" altLang="zh-CN" sz="1200" dirty="0">
                    <a:latin typeface="Times New Roman" pitchFamily="18" charset="0"/>
                    <a:ea typeface="SimSun" pitchFamily="2" charset="-122"/>
                    <a:cs typeface="Times New Roman" pitchFamily="18" charset="0"/>
                    <a:sym typeface="Symbol"/>
                  </a:rPr>
                  <a:t>set1</a:t>
                </a:r>
                <a:r>
                  <a:rPr lang="zh-CN" altLang="en-US" sz="1200" dirty="0">
                    <a:latin typeface="Times New Roman" pitchFamily="18" charset="0"/>
                    <a:ea typeface="SimSun" pitchFamily="2" charset="-122"/>
                    <a:cs typeface="Times New Roman" pitchFamily="18" charset="0"/>
                    <a:sym typeface="Symbol"/>
                  </a:rPr>
                  <a:t>是小于等于</a:t>
                </a:r>
                <a:r>
                  <a:rPr lang="en-US" altLang="zh-CN" sz="1200" dirty="0">
                    <a:latin typeface="Times New Roman" pitchFamily="18" charset="0"/>
                    <a:ea typeface="SimSun" pitchFamily="2" charset="-122"/>
                    <a:cs typeface="Times New Roman" pitchFamily="18" charset="0"/>
                    <a:sym typeface="Symbol"/>
                  </a:rPr>
                  <a:t>x</a:t>
                </a:r>
                <a:r>
                  <a:rPr lang="zh-CN" altLang="en-US" sz="1200" dirty="0">
                    <a:latin typeface="Times New Roman" pitchFamily="18" charset="0"/>
                    <a:ea typeface="SimSun" pitchFamily="2" charset="-122"/>
                    <a:cs typeface="Times New Roman" pitchFamily="18" charset="0"/>
                    <a:sym typeface="Symbol"/>
                  </a:rPr>
                  <a:t>，</a:t>
                </a:r>
                <a:r>
                  <a:rPr lang="en-US" altLang="zh-CN" sz="1200" dirty="0">
                    <a:latin typeface="Times New Roman" pitchFamily="18" charset="0"/>
                    <a:ea typeface="SimSun" pitchFamily="2" charset="-122"/>
                    <a:cs typeface="Times New Roman" pitchFamily="18" charset="0"/>
                    <a:sym typeface="Symbol"/>
                  </a:rPr>
                  <a:t>set2</a:t>
                </a:r>
                <a:r>
                  <a:rPr lang="zh-CN" altLang="en-US" sz="1200" dirty="0">
                    <a:latin typeface="Times New Roman" pitchFamily="18" charset="0"/>
                    <a:ea typeface="SimSun" pitchFamily="2" charset="-122"/>
                    <a:cs typeface="Times New Roman" pitchFamily="18" charset="0"/>
                    <a:sym typeface="Symbol"/>
                  </a:rPr>
                  <a:t>是大于</a:t>
                </a:r>
                <a:r>
                  <a:rPr lang="en-US" altLang="zh-CN" sz="1200" dirty="0">
                    <a:latin typeface="Times New Roman" pitchFamily="18" charset="0"/>
                    <a:ea typeface="SimSun" pitchFamily="2" charset="-122"/>
                    <a:cs typeface="Times New Roman" pitchFamily="18" charset="0"/>
                    <a:sym typeface="Symbol"/>
                  </a:rPr>
                  <a:t>x;</a:t>
                </a:r>
              </a:p>
              <a:p>
                <a:endParaRPr lang="en-US" sz="1200" dirty="0">
                  <a:latin typeface="Times New Roman" pitchFamily="18" charset="0"/>
                  <a:ea typeface="SimSun" pitchFamily="2" charset="-122"/>
                  <a:cs typeface="Times New Roman" pitchFamily="18" charset="0"/>
                  <a:sym typeface="Symbol"/>
                </a:endParaRPr>
              </a:p>
              <a:p>
                <a:r>
                  <a:rPr lang="zh-CN" altLang="en-US" sz="1200" dirty="0">
                    <a:latin typeface="Times New Roman" pitchFamily="18" charset="0"/>
                    <a:ea typeface="SimSun" pitchFamily="2" charset="-122"/>
                    <a:cs typeface="Times New Roman" pitchFamily="18" charset="0"/>
                    <a:sym typeface="Symbol"/>
                  </a:rPr>
                  <a:t>递推关系中只加一个</a:t>
                </a:r>
                <a:r>
                  <a:rPr lang="en-US" sz="1200" i="1" dirty="0">
                    <a:latin typeface="Times New Roman" pitchFamily="18" charset="0"/>
                    <a:ea typeface="SimSun" pitchFamily="2" charset="-122"/>
                    <a:cs typeface="Times New Roman" pitchFamily="18" charset="0"/>
                  </a:rPr>
                  <a:t>T</a:t>
                </a:r>
                <a:r>
                  <a:rPr lang="en-US" sz="1200" dirty="0">
                    <a:latin typeface="Times New Roman" pitchFamily="18" charset="0"/>
                    <a:ea typeface="SimSun" pitchFamily="2" charset="-122"/>
                    <a:cs typeface="Times New Roman" pitchFamily="18" charset="0"/>
                  </a:rPr>
                  <a:t>(</a:t>
                </a:r>
                <a:r>
                  <a:rPr lang="en-US" sz="1200" i="0">
                    <a:latin typeface="Cambria Math"/>
                    <a:ea typeface="SimSun" pitchFamily="2" charset="-122"/>
                    <a:cs typeface="Times New Roman" pitchFamily="18" charset="0"/>
                  </a:rPr>
                  <a:t>7𝑛</a:t>
                </a:r>
                <a:r>
                  <a:rPr lang="en-US" sz="1200" i="0">
                    <a:latin typeface="Cambria Math" panose="02040503050406030204" pitchFamily="18" charset="0"/>
                    <a:ea typeface="SimSun" pitchFamily="2" charset="-122"/>
                    <a:cs typeface="Times New Roman" pitchFamily="18" charset="0"/>
                  </a:rPr>
                  <a:t>/</a:t>
                </a:r>
                <a:r>
                  <a:rPr lang="en-US" sz="1200" i="0">
                    <a:latin typeface="Cambria Math"/>
                    <a:ea typeface="SimSun" pitchFamily="2" charset="-122"/>
                    <a:cs typeface="Times New Roman" pitchFamily="18" charset="0"/>
                  </a:rPr>
                  <a:t>10</a:t>
                </a:r>
                <a:r>
                  <a:rPr lang="en-US" sz="1200" i="0" dirty="0">
                    <a:latin typeface="Cambria Math"/>
                    <a:ea typeface="SimSun" pitchFamily="2" charset="-122"/>
                    <a:cs typeface="Times New Roman" pitchFamily="18" charset="0"/>
                  </a:rPr>
                  <a:t> "</a:t>
                </a:r>
                <a:r>
                  <a:rPr lang="en-US" sz="1200" i="0" dirty="0">
                    <a:latin typeface="Cambria Math" panose="02040503050406030204" pitchFamily="18" charset="0"/>
                    <a:ea typeface="SimSun" pitchFamily="2" charset="-122"/>
                    <a:cs typeface="Times New Roman" pitchFamily="18" charset="0"/>
                  </a:rPr>
                  <a:t> + 4</a:t>
                </a:r>
                <a:r>
                  <a:rPr lang="en-US" sz="1200" i="0" dirty="0">
                    <a:latin typeface="Times New Roman" pitchFamily="18" charset="0"/>
                    <a:ea typeface="SimSun" pitchFamily="2" charset="-122"/>
                    <a:cs typeface="Times New Roman" pitchFamily="18" charset="0"/>
                  </a:rPr>
                  <a:t>"</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，是因为</a:t>
                </a:r>
                <a:r>
                  <a:rPr lang="en-US" altLang="zh-CN" sz="1200" dirty="0">
                    <a:latin typeface="Times New Roman" pitchFamily="18" charset="0"/>
                    <a:ea typeface="SimSun" pitchFamily="2" charset="-122"/>
                    <a:cs typeface="Times New Roman" pitchFamily="18" charset="0"/>
                  </a:rPr>
                  <a:t>Set 1</a:t>
                </a:r>
                <a:r>
                  <a:rPr lang="zh-CN" altLang="en-US" sz="1200" dirty="0">
                    <a:latin typeface="Times New Roman" pitchFamily="18" charset="0"/>
                    <a:ea typeface="SimSun" pitchFamily="2" charset="-122"/>
                    <a:cs typeface="Times New Roman" pitchFamily="18" charset="0"/>
                  </a:rPr>
                  <a:t>和</a:t>
                </a:r>
                <a:r>
                  <a:rPr lang="en-US" altLang="zh-CN" sz="1200" dirty="0">
                    <a:latin typeface="Times New Roman" pitchFamily="18" charset="0"/>
                    <a:ea typeface="SimSun" pitchFamily="2" charset="-122"/>
                    <a:cs typeface="Times New Roman" pitchFamily="18" charset="0"/>
                  </a:rPr>
                  <a:t>Set 2</a:t>
                </a:r>
                <a:r>
                  <a:rPr lang="zh-CN" altLang="en-US" sz="1200" dirty="0">
                    <a:latin typeface="Times New Roman" pitchFamily="18" charset="0"/>
                    <a:ea typeface="SimSun" pitchFamily="2" charset="-122"/>
                    <a:cs typeface="Times New Roman" pitchFamily="18" charset="0"/>
                  </a:rPr>
                  <a:t>只需要搜一边</a:t>
                </a:r>
                <a:r>
                  <a:rPr lang="en-US" altLang="zh-CN" sz="1200" dirty="0">
                    <a:latin typeface="Times New Roman" pitchFamily="18" charset="0"/>
                    <a:ea typeface="SimSun" pitchFamily="2" charset="-122"/>
                    <a:cs typeface="Times New Roman" pitchFamily="18" charset="0"/>
                  </a:rPr>
                  <a:t>.</a:t>
                </a:r>
                <a:endParaRPr lang="en-US" dirty="0"/>
              </a:p>
            </p:txBody>
          </p:sp>
        </mc:Fallback>
      </mc:AlternateContent>
      <p:sp>
        <p:nvSpPr>
          <p:cNvPr id="4" name="灯片编号占位符 3"/>
          <p:cNvSpPr>
            <a:spLocks noGrp="1"/>
          </p:cNvSpPr>
          <p:nvPr>
            <p:ph type="sldNum" sz="quarter" idx="5"/>
          </p:nvPr>
        </p:nvSpPr>
        <p:spPr/>
        <p:txBody>
          <a:bodyPr/>
          <a:lstStyle/>
          <a:p>
            <a:fld id="{8B506B48-D5BD-43D4-8162-7817950034B5}" type="slidenum">
              <a:rPr lang="en-US" smtClean="0"/>
              <a:t>15</a:t>
            </a:fld>
            <a:endParaRPr lang="en-US"/>
          </a:p>
        </p:txBody>
      </p:sp>
    </p:spTree>
    <p:extLst>
      <p:ext uri="{BB962C8B-B14F-4D97-AF65-F5344CB8AC3E}">
        <p14:creationId xmlns:p14="http://schemas.microsoft.com/office/powerpoint/2010/main" val="374659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第二种方法，这里的第</a:t>
            </a:r>
            <a:r>
              <a:rPr lang="en-US" altLang="zh-CN" dirty="0"/>
              <a:t>1000</a:t>
            </a:r>
            <a:r>
              <a:rPr lang="zh-CN" altLang="en-US" dirty="0"/>
              <a:t>顺序数，需要是第</a:t>
            </a:r>
            <a:r>
              <a:rPr lang="en-US" altLang="zh-CN" dirty="0"/>
              <a:t>1000</a:t>
            </a:r>
            <a:r>
              <a:rPr lang="zh-CN" altLang="en-US" dirty="0"/>
              <a:t>大的数，而不是第</a:t>
            </a:r>
            <a:r>
              <a:rPr lang="en-US" altLang="zh-CN" dirty="0"/>
              <a:t>1000</a:t>
            </a:r>
            <a:r>
              <a:rPr lang="zh-CN" altLang="en-US" dirty="0"/>
              <a:t>小的数</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407931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i="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k</a:t>
            </a:r>
            <a:r>
              <a:rPr lang="zh-CN" altLang="en-US" dirty="0">
                <a:solidFill>
                  <a:srgbClr val="FF0000"/>
                </a:solidFill>
                <a:effectLst>
                  <a:outerShdw blurRad="38100" dist="38100" dir="2700000" algn="tl">
                    <a:srgbClr val="C0C0C0"/>
                  </a:outerShdw>
                </a:effectLst>
                <a:latin typeface="华文细黑" pitchFamily="2" charset="-122"/>
                <a:ea typeface="华文细黑" pitchFamily="2" charset="-122"/>
              </a:rPr>
              <a:t>个数</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构建的一个最小堆，实际上维持的是最大的</a:t>
            </a:r>
            <a:r>
              <a:rPr lang="en-US" altLang="zh-CN" dirty="0">
                <a:solidFill>
                  <a:srgbClr val="0000FF"/>
                </a:solidFill>
                <a:effectLst>
                  <a:outerShdw blurRad="38100" dist="38100" dir="2700000" algn="tl">
                    <a:srgbClr val="C0C0C0"/>
                  </a:outerShdw>
                </a:effectLst>
                <a:latin typeface="华文细黑" pitchFamily="2" charset="-122"/>
                <a:ea typeface="华文细黑" pitchFamily="2" charset="-122"/>
              </a:rPr>
              <a:t>k</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个数，每新来一个数，看是否能添加到这个最小堆里来，这是因为最小堆可以快速确定堆里的最小值</a:t>
            </a:r>
            <a:r>
              <a:rPr lang="en-US" altLang="zh-CN" dirty="0">
                <a:solidFill>
                  <a:srgbClr val="0000FF"/>
                </a:solidFill>
                <a:effectLst>
                  <a:outerShdw blurRad="38100" dist="38100" dir="2700000" algn="tl">
                    <a:srgbClr val="C0C0C0"/>
                  </a:outerShdw>
                </a:effectLst>
                <a:latin typeface="华文细黑" pitchFamily="2" charset="-122"/>
                <a:ea typeface="华文细黑" pitchFamily="2" charset="-122"/>
              </a:rPr>
              <a:t>.</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405174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B3CEDC-2CA4-419C-BEBA-7C0762F8D2B8}" type="datetime1">
              <a:rPr lang="en-US" smtClean="0"/>
              <a:t>1/9/2025</a:t>
            </a:fld>
            <a:endParaRPr lang="en-US"/>
          </a:p>
        </p:txBody>
      </p:sp>
      <p:sp>
        <p:nvSpPr>
          <p:cNvPr id="5" name="Footer Placeholder 4"/>
          <p:cNvSpPr>
            <a:spLocks noGrp="1"/>
          </p:cNvSpPr>
          <p:nvPr>
            <p:ph type="ftr" sz="quarter" idx="11"/>
          </p:nvPr>
        </p:nvSpPr>
        <p:spPr/>
        <p:txBody>
          <a:bodyPr/>
          <a:lstStyle/>
          <a:p>
            <a:r>
              <a:rPr lang="en-US"/>
              <a:t>5-5</a:t>
            </a:r>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DBF911-5994-41CF-8992-1E2D66748A24}" type="datetime1">
              <a:rPr lang="en-US" smtClean="0"/>
              <a:t>1/9/2025</a:t>
            </a:fld>
            <a:endParaRPr lang="en-US"/>
          </a:p>
        </p:txBody>
      </p:sp>
      <p:sp>
        <p:nvSpPr>
          <p:cNvPr id="5" name="Footer Placeholder 4"/>
          <p:cNvSpPr>
            <a:spLocks noGrp="1"/>
          </p:cNvSpPr>
          <p:nvPr>
            <p:ph type="ftr" sz="quarter" idx="11"/>
          </p:nvPr>
        </p:nvSpPr>
        <p:spPr/>
        <p:txBody>
          <a:bodyPr/>
          <a:lstStyle/>
          <a:p>
            <a:r>
              <a:rPr lang="en-US"/>
              <a:t>5-5</a:t>
            </a:r>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84A624-9214-4B7F-8DC5-DF03F7EA548B}" type="datetime1">
              <a:rPr lang="en-US" smtClean="0"/>
              <a:t>1/9/2025</a:t>
            </a:fld>
            <a:endParaRPr lang="en-US"/>
          </a:p>
        </p:txBody>
      </p:sp>
      <p:sp>
        <p:nvSpPr>
          <p:cNvPr id="5" name="Footer Placeholder 4"/>
          <p:cNvSpPr>
            <a:spLocks noGrp="1"/>
          </p:cNvSpPr>
          <p:nvPr>
            <p:ph type="ftr" sz="quarter" idx="11"/>
          </p:nvPr>
        </p:nvSpPr>
        <p:spPr/>
        <p:txBody>
          <a:bodyPr/>
          <a:lstStyle/>
          <a:p>
            <a:r>
              <a:rPr lang="en-US"/>
              <a:t>5-5</a:t>
            </a:r>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CC3AE-4504-4465-B7F4-911FB0D8DA65}" type="datetime1">
              <a:rPr lang="en-US" smtClean="0"/>
              <a:t>1/9/2025</a:t>
            </a:fld>
            <a:endParaRPr lang="en-US"/>
          </a:p>
        </p:txBody>
      </p:sp>
      <p:sp>
        <p:nvSpPr>
          <p:cNvPr id="5" name="Footer Placeholder 4"/>
          <p:cNvSpPr>
            <a:spLocks noGrp="1"/>
          </p:cNvSpPr>
          <p:nvPr>
            <p:ph type="ftr" sz="quarter" idx="11"/>
          </p:nvPr>
        </p:nvSpPr>
        <p:spPr/>
        <p:txBody>
          <a:bodyPr/>
          <a:lstStyle/>
          <a:p>
            <a:r>
              <a:rPr lang="en-US"/>
              <a:t>5-5</a:t>
            </a:r>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9D721-6A6D-41B0-9490-8790F14E6354}" type="datetime1">
              <a:rPr lang="en-US" smtClean="0"/>
              <a:t>1/9/2025</a:t>
            </a:fld>
            <a:endParaRPr lang="en-US"/>
          </a:p>
        </p:txBody>
      </p:sp>
      <p:sp>
        <p:nvSpPr>
          <p:cNvPr id="5" name="Footer Placeholder 4"/>
          <p:cNvSpPr>
            <a:spLocks noGrp="1"/>
          </p:cNvSpPr>
          <p:nvPr>
            <p:ph type="ftr" sz="quarter" idx="11"/>
          </p:nvPr>
        </p:nvSpPr>
        <p:spPr/>
        <p:txBody>
          <a:bodyPr/>
          <a:lstStyle/>
          <a:p>
            <a:r>
              <a:rPr lang="en-US"/>
              <a:t>5-5</a:t>
            </a:r>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318576-D2C7-4D17-81DD-2B5136791180}" type="datetime1">
              <a:rPr lang="en-US" smtClean="0"/>
              <a:t>1/9/2025</a:t>
            </a:fld>
            <a:endParaRPr lang="en-US"/>
          </a:p>
        </p:txBody>
      </p:sp>
      <p:sp>
        <p:nvSpPr>
          <p:cNvPr id="6" name="Footer Placeholder 5"/>
          <p:cNvSpPr>
            <a:spLocks noGrp="1"/>
          </p:cNvSpPr>
          <p:nvPr>
            <p:ph type="ftr" sz="quarter" idx="11"/>
          </p:nvPr>
        </p:nvSpPr>
        <p:spPr/>
        <p:txBody>
          <a:bodyPr/>
          <a:lstStyle/>
          <a:p>
            <a:r>
              <a:rPr lang="en-US"/>
              <a:t>5-5</a:t>
            </a:r>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8F774-FEF9-472C-BDE0-FE87B6F46C23}" type="datetime1">
              <a:rPr lang="en-US" smtClean="0"/>
              <a:t>1/9/2025</a:t>
            </a:fld>
            <a:endParaRPr lang="en-US"/>
          </a:p>
        </p:txBody>
      </p:sp>
      <p:sp>
        <p:nvSpPr>
          <p:cNvPr id="8" name="Footer Placeholder 7"/>
          <p:cNvSpPr>
            <a:spLocks noGrp="1"/>
          </p:cNvSpPr>
          <p:nvPr>
            <p:ph type="ftr" sz="quarter" idx="11"/>
          </p:nvPr>
        </p:nvSpPr>
        <p:spPr/>
        <p:txBody>
          <a:bodyPr/>
          <a:lstStyle/>
          <a:p>
            <a:r>
              <a:rPr lang="en-US"/>
              <a:t>5-5</a:t>
            </a:r>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6F2FBD-DD32-4849-8C18-EE2F2A573AE6}" type="datetime1">
              <a:rPr lang="en-US" smtClean="0"/>
              <a:t>1/9/2025</a:t>
            </a:fld>
            <a:endParaRPr lang="en-US"/>
          </a:p>
        </p:txBody>
      </p:sp>
      <p:sp>
        <p:nvSpPr>
          <p:cNvPr id="4" name="Footer Placeholder 3"/>
          <p:cNvSpPr>
            <a:spLocks noGrp="1"/>
          </p:cNvSpPr>
          <p:nvPr>
            <p:ph type="ftr" sz="quarter" idx="11"/>
          </p:nvPr>
        </p:nvSpPr>
        <p:spPr/>
        <p:txBody>
          <a:bodyPr/>
          <a:lstStyle/>
          <a:p>
            <a:r>
              <a:rPr lang="en-US"/>
              <a:t>5-5</a:t>
            </a:r>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6AEE3-4448-49D3-85B7-A98BFC37DE26}" type="datetime1">
              <a:rPr lang="en-US" smtClean="0"/>
              <a:t>1/9/2025</a:t>
            </a:fld>
            <a:endParaRPr lang="en-US"/>
          </a:p>
        </p:txBody>
      </p:sp>
      <p:sp>
        <p:nvSpPr>
          <p:cNvPr id="3" name="Footer Placeholder 2"/>
          <p:cNvSpPr>
            <a:spLocks noGrp="1"/>
          </p:cNvSpPr>
          <p:nvPr>
            <p:ph type="ftr" sz="quarter" idx="11"/>
          </p:nvPr>
        </p:nvSpPr>
        <p:spPr/>
        <p:txBody>
          <a:bodyPr/>
          <a:lstStyle/>
          <a:p>
            <a:r>
              <a:rPr lang="en-US"/>
              <a:t>5-5</a:t>
            </a:r>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BAB23-6619-4CE3-9543-A0A1C40BB84E}" type="datetime1">
              <a:rPr lang="en-US" smtClean="0"/>
              <a:t>1/9/2025</a:t>
            </a:fld>
            <a:endParaRPr lang="en-US"/>
          </a:p>
        </p:txBody>
      </p:sp>
      <p:sp>
        <p:nvSpPr>
          <p:cNvPr id="6" name="Footer Placeholder 5"/>
          <p:cNvSpPr>
            <a:spLocks noGrp="1"/>
          </p:cNvSpPr>
          <p:nvPr>
            <p:ph type="ftr" sz="quarter" idx="11"/>
          </p:nvPr>
        </p:nvSpPr>
        <p:spPr/>
        <p:txBody>
          <a:bodyPr/>
          <a:lstStyle/>
          <a:p>
            <a:r>
              <a:rPr lang="en-US"/>
              <a:t>5-5</a:t>
            </a:r>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5ECD7-3D0D-45CC-AB42-1476E1E17A0E}" type="datetime1">
              <a:rPr lang="en-US" smtClean="0"/>
              <a:t>1/9/2025</a:t>
            </a:fld>
            <a:endParaRPr lang="en-US"/>
          </a:p>
        </p:txBody>
      </p:sp>
      <p:sp>
        <p:nvSpPr>
          <p:cNvPr id="6" name="Footer Placeholder 5"/>
          <p:cNvSpPr>
            <a:spLocks noGrp="1"/>
          </p:cNvSpPr>
          <p:nvPr>
            <p:ph type="ftr" sz="quarter" idx="11"/>
          </p:nvPr>
        </p:nvSpPr>
        <p:spPr/>
        <p:txBody>
          <a:bodyPr/>
          <a:lstStyle/>
          <a:p>
            <a:r>
              <a:rPr lang="en-US"/>
              <a:t>5-5</a:t>
            </a:r>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0B4E9-87AB-4B2E-B382-3E0603EFE8D4}" type="datetime1">
              <a:rPr lang="en-US" smtClean="0"/>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5-5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990599"/>
          </a:xfrm>
        </p:spPr>
        <p:txBody>
          <a:bodyPr>
            <a:normAutofit/>
          </a:bodyPr>
          <a:lstStyle/>
          <a:p>
            <a:r>
              <a:rPr lang="zh-CN" altLang="en-US" sz="3200" b="1" dirty="0"/>
              <a:t>第 </a:t>
            </a:r>
            <a:r>
              <a:rPr lang="en-US" altLang="zh-CN" sz="3200" b="1" dirty="0">
                <a:latin typeface="Times New Roman" pitchFamily="18" charset="0"/>
                <a:cs typeface="Times New Roman" pitchFamily="18" charset="0"/>
              </a:rPr>
              <a:t>5</a:t>
            </a:r>
            <a:r>
              <a:rPr lang="en-US" sz="3200" b="1" dirty="0"/>
              <a:t> </a:t>
            </a:r>
            <a:r>
              <a:rPr lang="zh-CN" altLang="en-US" sz="3200" b="1" dirty="0"/>
              <a:t>章</a:t>
            </a:r>
            <a:r>
              <a:rPr lang="en-US" sz="3200" b="1" dirty="0"/>
              <a:t>	</a:t>
            </a:r>
            <a:r>
              <a:rPr lang="zh-CN" altLang="en-US" sz="3200" b="1" dirty="0"/>
              <a:t>中位数和任一顺序数的选择</a:t>
            </a:r>
            <a:endParaRPr lang="en-US" dirty="0"/>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0995" y="857250"/>
                <a:ext cx="8793005" cy="5772150"/>
              </a:xfrm>
              <a:solidFill>
                <a:schemeClr val="bg1"/>
              </a:solidFill>
              <a:ln>
                <a:noFill/>
              </a:ln>
            </p:spPr>
            <p:txBody>
              <a:bodyPr>
                <a:normAutofit fontScale="92500" lnSpcReduction="10000"/>
              </a:bodyPr>
              <a:lstStyle/>
              <a:p>
                <a:endParaRPr lang="en-US" altLang="zh-CN" dirty="0">
                  <a:ln>
                    <a:solidFill>
                      <a:sysClr val="windowText" lastClr="000000"/>
                    </a:solidFill>
                  </a:ln>
                </a:endParaRPr>
              </a:p>
              <a:p>
                <a:pPr marL="0" indent="0">
                  <a:buNone/>
                </a:pPr>
                <a:r>
                  <a:rPr lang="en-US" altLang="zh-CN" sz="1350" dirty="0">
                    <a:ln>
                      <a:solidFill>
                        <a:sysClr val="windowText" lastClr="000000"/>
                      </a:solidFill>
                    </a:ln>
                    <a:latin typeface="Times New Roman" panose="02020603050405020304" charset="0"/>
                    <a:cs typeface="Times New Roman" panose="02020603050405020304" charset="0"/>
                  </a:rPr>
                  <a:t>  </a:t>
                </a:r>
              </a:p>
              <a:p>
                <a:pPr marL="0" indent="0">
                  <a:lnSpc>
                    <a:spcPts val="750"/>
                  </a:lnSpc>
                  <a:buNone/>
                </a:pPr>
                <a:r>
                  <a:rPr lang="en-US" altLang="zh-CN" sz="1500" dirty="0">
                    <a:ln>
                      <a:solidFill>
                        <a:sysClr val="windowText" lastClr="000000"/>
                      </a:solidFill>
                    </a:ln>
                    <a:latin typeface="Times New Roman" panose="02020603050405020304" charset="0"/>
                    <a:cs typeface="Times New Roman" panose="02020603050405020304" charset="0"/>
                  </a:rPr>
                  <a:t>				          </a:t>
                </a:r>
                <a:r>
                  <a:rPr lang="en-US" altLang="zh-CN" sz="1500" dirty="0">
                    <a:ln>
                      <a:solidFill>
                        <a:sysClr val="windowText" lastClr="000000"/>
                      </a:solidFill>
                    </a:ln>
                    <a:solidFill>
                      <a:srgbClr val="FF0000"/>
                    </a:solidFill>
                    <a:latin typeface="Times New Roman" panose="02020603050405020304" charset="0"/>
                    <a:cs typeface="Times New Roman" panose="02020603050405020304" charset="0"/>
                  </a:rPr>
                  <a:t>  </a:t>
                </a:r>
                <a:r>
                  <a:rPr lang="en-US" altLang="zh-CN" sz="1500" dirty="0">
                    <a:ln>
                      <a:solidFill>
                        <a:sysClr val="windowText" lastClr="000000"/>
                      </a:solidFill>
                    </a:ln>
                    <a:latin typeface="Times New Roman" panose="02020603050405020304" charset="0"/>
                    <a:cs typeface="Times New Roman" panose="02020603050405020304" charset="0"/>
                  </a:rPr>
                  <a:t>	</a:t>
                </a:r>
              </a:p>
              <a:p>
                <a:pPr marL="0" indent="0">
                  <a:lnSpc>
                    <a:spcPts val="750"/>
                  </a:lnSpc>
                  <a:buNone/>
                </a:pPr>
                <a:endParaRPr lang="en-US" altLang="zh-CN" sz="1500" dirty="0">
                  <a:ln>
                    <a:solidFill>
                      <a:sysClr val="windowText" lastClr="000000"/>
                    </a:solidFill>
                  </a:ln>
                  <a:latin typeface="Times New Roman" panose="02020603050405020304" charset="0"/>
                  <a:cs typeface="Times New Roman" panose="02020603050405020304" charset="0"/>
                </a:endParaRPr>
              </a:p>
              <a:p>
                <a:pPr marL="0" indent="0">
                  <a:lnSpc>
                    <a:spcPts val="750"/>
                  </a:lnSpc>
                  <a:buNone/>
                </a:pPr>
                <a:endParaRPr lang="en-US" altLang="zh-CN" sz="1500" dirty="0">
                  <a:ln>
                    <a:solidFill>
                      <a:sysClr val="windowText" lastClr="000000"/>
                    </a:solidFill>
                  </a:ln>
                  <a:latin typeface="Times New Roman" panose="02020603050405020304" charset="0"/>
                  <a:cs typeface="Times New Roman" panose="02020603050405020304" charset="0"/>
                </a:endParaRPr>
              </a:p>
              <a:p>
                <a:pPr marL="0" indent="0">
                  <a:lnSpc>
                    <a:spcPts val="750"/>
                  </a:lnSpc>
                  <a:buNone/>
                </a:pPr>
                <a:endParaRPr lang="en-US" altLang="zh-CN" sz="1500" dirty="0">
                  <a:ln>
                    <a:solidFill>
                      <a:sysClr val="windowText" lastClr="000000"/>
                    </a:solidFill>
                  </a:ln>
                  <a:latin typeface="Times New Roman" panose="02020603050405020304" charset="0"/>
                  <a:cs typeface="Times New Roman" panose="02020603050405020304" charset="0"/>
                </a:endParaRPr>
              </a:p>
              <a:p>
                <a:pPr marL="0" indent="0">
                  <a:lnSpc>
                    <a:spcPts val="750"/>
                  </a:lnSpc>
                  <a:buNone/>
                </a:pPr>
                <a:r>
                  <a:rPr lang="en-US" altLang="zh-CN" sz="1500" dirty="0">
                    <a:ln>
                      <a:solidFill>
                        <a:sysClr val="windowText" lastClr="000000"/>
                      </a:solidFill>
                    </a:ln>
                    <a:solidFill>
                      <a:schemeClr val="accent6"/>
                    </a:solidFill>
                    <a:latin typeface="Times New Roman" panose="02020603050405020304" charset="0"/>
                    <a:cs typeface="Times New Roman" panose="02020603050405020304" charset="0"/>
                  </a:rPr>
                  <a:t>				         </a:t>
                </a:r>
              </a:p>
              <a:p>
                <a:pPr marL="0" indent="0">
                  <a:lnSpc>
                    <a:spcPts val="750"/>
                  </a:lnSpc>
                  <a:buNone/>
                </a:pPr>
                <a:r>
                  <a:rPr lang="en-US" altLang="zh-CN" sz="1500" dirty="0">
                    <a:ln>
                      <a:solidFill>
                        <a:sysClr val="windowText" lastClr="000000"/>
                      </a:solidFill>
                    </a:ln>
                    <a:latin typeface="Times New Roman" panose="02020603050405020304" charset="0"/>
                    <a:cs typeface="Times New Roman" panose="02020603050405020304" charset="0"/>
                  </a:rPr>
                  <a:t>  	</a:t>
                </a:r>
              </a:p>
              <a:p>
                <a:pPr>
                  <a:lnSpc>
                    <a:spcPts val="750"/>
                  </a:lnSpc>
                  <a:buFont typeface="Wingdings" panose="05000000000000000000" charset="0"/>
                  <a:buChar char="l"/>
                </a:pPr>
                <a:endParaRPr lang="en-US" altLang="zh-CN" sz="1500" dirty="0">
                  <a:ln>
                    <a:solidFill>
                      <a:sysClr val="windowText" lastClr="000000"/>
                    </a:solidFill>
                  </a:ln>
                  <a:latin typeface="Times New Roman" panose="02020603050405020304" charset="0"/>
                  <a:cs typeface="Times New Roman" panose="02020603050405020304" charset="0"/>
                </a:endParaRPr>
              </a:p>
              <a:p>
                <a:pPr fontAlgn="auto">
                  <a:lnSpc>
                    <a:spcPct val="100000"/>
                  </a:lnSpc>
                  <a:spcBef>
                    <a:spcPts val="2400"/>
                  </a:spcBef>
                  <a:buFont typeface="Wingdings" panose="05000000000000000000" charset="0"/>
                  <a:buChar char="l"/>
                </a:pPr>
                <a:r>
                  <a:rPr lang="en-US" altLang="zh-CN" sz="2000" dirty="0">
                    <a:latin typeface="Times New Roman" panose="02020603050405020304" charset="0"/>
                    <a:cs typeface="Times New Roman" panose="02020603050405020304" charset="0"/>
                  </a:rPr>
                  <a:t>Worst choice: </a:t>
                </a:r>
                <a:r>
                  <a:rPr lang="zh-CN" altLang="en-US" sz="2000" dirty="0">
                    <a:latin typeface="Times New Roman" panose="02020603050405020304" charset="0"/>
                    <a:cs typeface="Times New Roman" panose="02020603050405020304" charset="0"/>
                  </a:rPr>
                  <a:t>每次选择最大或最小元素作为</a:t>
                </a:r>
                <a:r>
                  <a:rPr lang="en-US" altLang="zh-CN" sz="2000" dirty="0">
                    <a:latin typeface="Times New Roman" panose="02020603050405020304" charset="0"/>
                    <a:cs typeface="Times New Roman" panose="02020603050405020304" charset="0"/>
                  </a:rPr>
                  <a:t>pivot. </a:t>
                </a:r>
                <a:r>
                  <a:rPr lang="zh-CN" altLang="en-US" sz="2000" dirty="0">
                    <a:latin typeface="Times New Roman" panose="02020603050405020304" charset="0"/>
                    <a:cs typeface="Times New Roman" panose="02020603050405020304" charset="0"/>
                  </a:rPr>
                  <a:t>子问题规模将</a:t>
                </a:r>
                <a:r>
                  <a:rPr lang="zh-CN" altLang="en-US" sz="2000" dirty="0">
                    <a:solidFill>
                      <a:srgbClr val="FF0000"/>
                    </a:solidFill>
                    <a:latin typeface="Times New Roman" panose="02020603050405020304" charset="0"/>
                    <a:cs typeface="Times New Roman" panose="02020603050405020304" charset="0"/>
                  </a:rPr>
                  <a:t>线性</a:t>
                </a:r>
                <a:r>
                  <a:rPr lang="zh-CN" altLang="en-US" sz="2000" dirty="0">
                    <a:latin typeface="Times New Roman" panose="02020603050405020304" charset="0"/>
                    <a:cs typeface="Times New Roman" panose="02020603050405020304" charset="0"/>
                  </a:rPr>
                  <a:t>下降</a:t>
                </a:r>
                <a:r>
                  <a:rPr lang="en-US" altLang="zh-CN" sz="2000" dirty="0">
                    <a:latin typeface="Times New Roman" panose="02020603050405020304" charset="0"/>
                    <a:cs typeface="Times New Roman" panose="02020603050405020304" charset="0"/>
                  </a:rPr>
                  <a:t>.</a:t>
                </a:r>
              </a:p>
              <a:p>
                <a:pPr marL="342900" lvl="1" indent="0">
                  <a:buNone/>
                </a:pPr>
                <a:r>
                  <a:rPr lang="en-US" altLang="zh-CN" sz="18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 - </a:t>
                </a:r>
                <a:r>
                  <a:rPr lang="en-US" altLang="zh-CN" sz="1800" dirty="0">
                    <a:latin typeface="Times New Roman" panose="02020603050405020304" charset="0"/>
                    <a:cs typeface="Times New Roman" panose="02020603050405020304" charset="0"/>
                  </a:rPr>
                  <a:t>1)</a:t>
                </a:r>
                <a:r>
                  <a:rPr lang="en-US" altLang="zh-CN" sz="1800" i="1" dirty="0">
                    <a:latin typeface="Times New Roman" panose="02020603050405020304" charset="0"/>
                    <a:cs typeface="Times New Roman" panose="02020603050405020304" charset="0"/>
                  </a:rPr>
                  <a:t> + O</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O</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2200" baseline="30000" dirty="0">
                    <a:latin typeface="Times New Roman" panose="02020603050405020304" charset="0"/>
                    <a:cs typeface="Times New Roman" panose="02020603050405020304" charset="0"/>
                  </a:rPr>
                  <a:t>2</a:t>
                </a:r>
                <a:r>
                  <a:rPr lang="en-US" altLang="zh-CN" sz="1800" dirty="0">
                    <a:latin typeface="Times New Roman" panose="02020603050405020304" charset="0"/>
                    <a:cs typeface="Times New Roman" panose="02020603050405020304" charset="0"/>
                  </a:rPr>
                  <a:t>)</a:t>
                </a:r>
              </a:p>
              <a:p>
                <a:pPr fontAlgn="auto">
                  <a:lnSpc>
                    <a:spcPct val="100000"/>
                  </a:lnSpc>
                  <a:buFont typeface="Wingdings" panose="05000000000000000000" charset="0"/>
                  <a:buChar char="l"/>
                </a:pPr>
                <a:r>
                  <a:rPr lang="en-US" altLang="zh-CN" sz="2000" dirty="0">
                    <a:latin typeface="Times New Roman" panose="02020603050405020304" charset="0"/>
                    <a:cs typeface="Times New Roman" panose="02020603050405020304" charset="0"/>
                  </a:rPr>
                  <a:t>Best choice: </a:t>
                </a:r>
                <a:r>
                  <a:rPr lang="zh-CN" altLang="en-US" sz="2000" dirty="0">
                    <a:latin typeface="Times New Roman" panose="02020603050405020304" charset="0"/>
                    <a:cs typeface="Times New Roman" panose="02020603050405020304" charset="0"/>
                  </a:rPr>
                  <a:t>每次选择</a:t>
                </a:r>
                <a:r>
                  <a:rPr lang="zh-CN" altLang="en-US" sz="2000" dirty="0">
                    <a:solidFill>
                      <a:srgbClr val="FF0000"/>
                    </a:solidFill>
                    <a:latin typeface="Times New Roman" panose="02020603050405020304" charset="0"/>
                    <a:cs typeface="Times New Roman" panose="02020603050405020304" charset="0"/>
                  </a:rPr>
                  <a:t>中点</a:t>
                </a:r>
                <a:r>
                  <a:rPr lang="zh-CN" altLang="en-US" sz="2000" dirty="0">
                    <a:latin typeface="Times New Roman" panose="02020603050405020304" charset="0"/>
                    <a:cs typeface="Times New Roman" panose="02020603050405020304" charset="0"/>
                  </a:rPr>
                  <a:t>作为</a:t>
                </a:r>
                <a:r>
                  <a:rPr lang="en-US" altLang="zh-CN" sz="2000" dirty="0">
                    <a:latin typeface="Times New Roman" panose="02020603050405020304" charset="0"/>
                    <a:cs typeface="Times New Roman" panose="02020603050405020304" charset="0"/>
                  </a:rPr>
                  <a:t>pivot.  </a:t>
                </a:r>
                <a:r>
                  <a:rPr lang="zh-CN" altLang="en-US" sz="2000" dirty="0">
                    <a:latin typeface="Times New Roman" panose="02020603050405020304" charset="0"/>
                    <a:cs typeface="Times New Roman" panose="02020603050405020304" charset="0"/>
                  </a:rPr>
                  <a:t>子问题规模将</a:t>
                </a:r>
                <a:r>
                  <a:rPr lang="zh-CN" altLang="en-US" sz="2000" dirty="0">
                    <a:solidFill>
                      <a:srgbClr val="FF0000"/>
                    </a:solidFill>
                    <a:latin typeface="Times New Roman" panose="02020603050405020304" charset="0"/>
                    <a:cs typeface="Times New Roman" panose="02020603050405020304" charset="0"/>
                  </a:rPr>
                  <a:t>指数</a:t>
                </a:r>
                <a:r>
                  <a:rPr lang="zh-CN" altLang="en-US" sz="2000" dirty="0">
                    <a:latin typeface="Times New Roman" panose="02020603050405020304" charset="0"/>
                    <a:cs typeface="Times New Roman" panose="02020603050405020304" charset="0"/>
                  </a:rPr>
                  <a:t>下降</a:t>
                </a:r>
                <a:r>
                  <a:rPr lang="en-US" altLang="zh-CN" sz="2000" dirty="0">
                    <a:latin typeface="Times New Roman" panose="02020603050405020304" charset="0"/>
                    <a:cs typeface="Times New Roman" panose="02020603050405020304" charset="0"/>
                  </a:rPr>
                  <a:t>.</a:t>
                </a:r>
              </a:p>
              <a:p>
                <a:pPr marL="0" indent="0">
                  <a:buNone/>
                </a:pPr>
                <a:r>
                  <a:rPr lang="en-US" altLang="zh-CN" sz="14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T</a:t>
                </a:r>
                <a:r>
                  <a:rPr lang="en-US" altLang="zh-CN" sz="1800" dirty="0">
                    <a:latin typeface="Times New Roman" panose="02020603050405020304" charset="0"/>
                    <a:cs typeface="Times New Roman" panose="02020603050405020304" charset="0"/>
                  </a:rPr>
                  <a:t>(</a:t>
                </a:r>
                <a14:m>
                  <m:oMath xmlns:m="http://schemas.openxmlformats.org/officeDocument/2006/math">
                    <m:f>
                      <m:fPr>
                        <m:ctrlPr>
                          <a:rPr lang="en-US" altLang="zh-CN" sz="1800" i="1" dirty="0">
                            <a:latin typeface="Cambria Math" panose="02040503050406030204" pitchFamily="18" charset="0"/>
                            <a:cs typeface="Cambria Math" panose="02040503050406030204" charset="0"/>
                          </a:rPr>
                        </m:ctrlPr>
                      </m:fPr>
                      <m:num>
                        <m:r>
                          <a:rPr lang="en-US" altLang="zh-CN" sz="1800" i="1" dirty="0">
                            <a:latin typeface="Cambria Math" panose="02040503050406030204" charset="0"/>
                            <a:cs typeface="Cambria Math" panose="02040503050406030204" charset="0"/>
                          </a:rPr>
                          <m:t>𝑛</m:t>
                        </m:r>
                      </m:num>
                      <m:den>
                        <m:r>
                          <a:rPr lang="en-US" altLang="zh-CN" sz="1800" i="1" dirty="0">
                            <a:latin typeface="Cambria Math" panose="02040503050406030204" charset="0"/>
                            <a:cs typeface="Cambria Math" panose="02040503050406030204" charset="0"/>
                          </a:rPr>
                          <m:t>2</m:t>
                        </m:r>
                      </m:den>
                    </m:f>
                  </m:oMath>
                </a14:m>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O</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O</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endParaRPr lang="en-US" altLang="zh-CN" sz="1400" dirty="0">
                  <a:latin typeface="Times New Roman" panose="02020603050405020304" charset="0"/>
                  <a:cs typeface="Times New Roman" panose="02020603050405020304" charset="0"/>
                </a:endParaRPr>
              </a:p>
              <a:p>
                <a:pPr fontAlgn="auto">
                  <a:lnSpc>
                    <a:spcPct val="100000"/>
                  </a:lnSpc>
                  <a:buFont typeface="Wingdings" panose="05000000000000000000" charset="0"/>
                  <a:buChar char="l"/>
                </a:pPr>
                <a:r>
                  <a:rPr lang="en-US" altLang="zh-CN" sz="2000" dirty="0">
                    <a:latin typeface="Times New Roman" panose="02020603050405020304" charset="0"/>
                    <a:cs typeface="Times New Roman" panose="02020603050405020304" charset="0"/>
                  </a:rPr>
                  <a:t>Good choice: </a:t>
                </a:r>
                <a:r>
                  <a:rPr lang="zh-CN" altLang="en-US" sz="2000" dirty="0">
                    <a:latin typeface="Times New Roman" panose="02020603050405020304" charset="0"/>
                    <a:cs typeface="Times New Roman" panose="02020603050405020304" charset="0"/>
                  </a:rPr>
                  <a:t>选择一个</a:t>
                </a:r>
                <a:r>
                  <a:rPr lang="zh-CN" altLang="en-US" sz="2000" dirty="0">
                    <a:solidFill>
                      <a:schemeClr val="accent6"/>
                    </a:solidFill>
                    <a:latin typeface="Times New Roman" panose="02020603050405020304" charset="0"/>
                    <a:cs typeface="Times New Roman" panose="02020603050405020304" charset="0"/>
                  </a:rPr>
                  <a:t>较好的元素作为</a:t>
                </a:r>
                <a:r>
                  <a:rPr lang="en-US" altLang="zh-CN" sz="2000" dirty="0">
                    <a:solidFill>
                      <a:schemeClr val="accent6"/>
                    </a:solidFill>
                    <a:latin typeface="Times New Roman" panose="02020603050405020304" charset="0"/>
                    <a:cs typeface="Times New Roman" panose="02020603050405020304" charset="0"/>
                  </a:rPr>
                  <a:t>pivot</a:t>
                </a:r>
                <a:r>
                  <a:rPr lang="zh-CN" altLang="en-US" sz="2000" dirty="0">
                    <a:latin typeface="Times New Roman" panose="02020603050405020304" charset="0"/>
                    <a:cs typeface="Times New Roman" panose="02020603050405020304" charset="0"/>
                  </a:rPr>
                  <a:t>，从而使得每次递归都使得一个固定比例的元素在其之上或之下</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即：给定常数</a:t>
                </a:r>
                <a14:m>
                  <m:oMath xmlns:m="http://schemas.openxmlformats.org/officeDocument/2006/math">
                    <m:r>
                      <a:rPr lang="en-US" altLang="zh-CN" sz="2000" i="1" dirty="0">
                        <a:latin typeface="Cambria Math" panose="02040503050406030204" charset="0"/>
                        <a:cs typeface="Cambria Math" panose="02040503050406030204" charset="0"/>
                      </a:rPr>
                      <m:t>𝜖</m:t>
                    </m:r>
                  </m:oMath>
                </a14:m>
                <a:r>
                  <a:rPr lang="en-US" altLang="zh-CN" sz="2000" dirty="0">
                    <a:latin typeface="Times New Roman" panose="02020603050405020304" charset="0"/>
                    <a:cs typeface="Times New Roman" panose="02020603050405020304" charset="0"/>
                  </a:rPr>
                  <a:t> &gt; 0 </a:t>
                </a:r>
                <a:r>
                  <a:rPr lang="zh-CN" altLang="en-US" sz="2000" dirty="0">
                    <a:latin typeface="Times New Roman" panose="02020603050405020304" charset="0"/>
                    <a:cs typeface="Times New Roman" panose="02020603050405020304" charset="0"/>
                  </a:rPr>
                  <a:t>，有</a:t>
                </a:r>
                <a:r>
                  <a:rPr lang="en-US" altLang="zh-CN" sz="2000" dirty="0">
                    <a:latin typeface="Times New Roman" panose="02020603050405020304" charset="0"/>
                    <a:cs typeface="Times New Roman" panose="02020603050405020304" charset="0"/>
                  </a:rPr>
                  <a:t>|S</a:t>
                </a:r>
                <a:r>
                  <a:rPr lang="en-US" altLang="zh-CN" sz="2600"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dirty="0">
                        <a:latin typeface="Cambria Math" panose="02040503050406030204" charset="0"/>
                        <a:cs typeface="Cambria Math" panose="02040503050406030204" charset="0"/>
                      </a:rPr>
                      <m:t>≥</m:t>
                    </m:r>
                  </m:oMath>
                </a14:m>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dirty="0">
                        <a:latin typeface="Cambria Math" panose="02040503050406030204" charset="0"/>
                        <a:cs typeface="Cambria Math" panose="02040503050406030204" charset="0"/>
                      </a:rPr>
                      <m:t>𝜖</m:t>
                    </m:r>
                    <m:r>
                      <a:rPr lang="en-US" altLang="zh-CN" sz="2000" i="1" dirty="0">
                        <a:latin typeface="Cambria Math" panose="02040503050406030204" charset="0"/>
                        <a:cs typeface="Cambria Math" panose="02040503050406030204" charset="0"/>
                      </a:rPr>
                      <m:t>𝑛</m:t>
                    </m:r>
                  </m:oMath>
                </a14:m>
                <a:r>
                  <a:rPr lang="en-US" altLang="zh-CN" sz="2000" dirty="0">
                    <a:latin typeface="Times New Roman" panose="02020603050405020304" charset="0"/>
                    <a:cs typeface="Times New Roman" panose="02020603050405020304" charset="0"/>
                  </a:rPr>
                  <a:t>, and |S</a:t>
                </a:r>
                <a:r>
                  <a:rPr lang="en-US" altLang="zh-CN" sz="2600"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dirty="0">
                        <a:latin typeface="Cambria Math" panose="02040503050406030204" charset="0"/>
                        <a:cs typeface="Cambria Math" panose="02040503050406030204" charset="0"/>
                      </a:rPr>
                      <m:t>≥</m:t>
                    </m:r>
                  </m:oMath>
                </a14:m>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dirty="0">
                        <a:latin typeface="Cambria Math" panose="02040503050406030204" charset="0"/>
                        <a:cs typeface="Cambria Math" panose="02040503050406030204" charset="0"/>
                      </a:rPr>
                      <m:t>𝜖</m:t>
                    </m:r>
                    <m:r>
                      <a:rPr lang="en-US" altLang="zh-CN" sz="2000" i="1" dirty="0">
                        <a:latin typeface="Cambria Math" panose="02040503050406030204" charset="0"/>
                        <a:cs typeface="Cambria Math" panose="02040503050406030204" charset="0"/>
                      </a:rPr>
                      <m:t>𝑛</m:t>
                    </m:r>
                  </m:oMath>
                </a14:m>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这种情况下，子问题规模依旧会</a:t>
                </a:r>
                <a:r>
                  <a:rPr lang="zh-CN" altLang="en-US" sz="2000" dirty="0">
                    <a:solidFill>
                      <a:srgbClr val="FF0000"/>
                    </a:solidFill>
                    <a:latin typeface="Times New Roman" panose="02020603050405020304" charset="0"/>
                    <a:cs typeface="Times New Roman" panose="02020603050405020304" charset="0"/>
                  </a:rPr>
                  <a:t>指数</a:t>
                </a:r>
                <a:r>
                  <a:rPr lang="zh-CN" altLang="en-US" sz="2000" dirty="0">
                    <a:latin typeface="Times New Roman" panose="02020603050405020304" charset="0"/>
                    <a:cs typeface="Times New Roman" panose="02020603050405020304" charset="0"/>
                  </a:rPr>
                  <a:t>下降</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a:t>
                </a:r>
                <a14:m>
                  <m:oMath xmlns:m="http://schemas.openxmlformats.org/officeDocument/2006/math">
                    <m:r>
                      <a:rPr lang="en-US" altLang="zh-CN" sz="1800" i="1" dirty="0">
                        <a:latin typeface="Cambria Math" panose="02040503050406030204" charset="0"/>
                        <a:cs typeface="Cambria Math" panose="02040503050406030204" charset="0"/>
                      </a:rPr>
                      <m:t>≤</m:t>
                    </m:r>
                  </m:oMath>
                </a14:m>
                <a:r>
                  <a:rPr lang="en-US" altLang="zh-CN" sz="20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1 - </a:t>
                </a:r>
                <a14:m>
                  <m:oMath xmlns:m="http://schemas.openxmlformats.org/officeDocument/2006/math">
                    <m:r>
                      <a:rPr lang="en-US" altLang="zh-CN" sz="1800" i="1" dirty="0">
                        <a:latin typeface="Cambria Math" panose="02040503050406030204" pitchFamily="18" charset="0"/>
                        <a:cs typeface="Times New Roman" panose="02020603050405020304" charset="0"/>
                      </a:rPr>
                      <m:t>𝜖</m:t>
                    </m:r>
                  </m:oMath>
                </a14:m>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 + O</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不等号右边是假定每次都搜索规模大的子问题</a:t>
                </a:r>
                <a:r>
                  <a:rPr lang="en-US" altLang="zh-CN" sz="1800" dirty="0">
                    <a:latin typeface="Times New Roman" panose="02020603050405020304" charset="0"/>
                    <a:cs typeface="Times New Roman" panose="02020603050405020304" charset="0"/>
                  </a:rPr>
                  <a:t>.</a:t>
                </a:r>
              </a:p>
              <a:p>
                <a:pPr marL="0" indent="0">
                  <a:buNone/>
                </a:pPr>
                <a:r>
                  <a:rPr lang="en-US" altLang="zh-CN" sz="1800" i="1"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利用主定理</a:t>
                </a:r>
                <a:r>
                  <a:rPr lang="en-US" altLang="zh-CN" sz="1800" dirty="0">
                    <a:latin typeface="Times New Roman" panose="02020603050405020304" charset="0"/>
                    <a:cs typeface="Times New Roman" panose="02020603050405020304" charset="0"/>
                  </a:rPr>
                  <a:t>[</a:t>
                </a:r>
                <a:r>
                  <a:rPr lang="zh-CN" altLang="en-US" sz="1800" dirty="0">
                    <a:latin typeface="Times New Roman" panose="02020603050405020304" charset="0"/>
                    <a:cs typeface="Times New Roman" panose="02020603050405020304" charset="0"/>
                  </a:rPr>
                  <a:t>第三条</a:t>
                </a:r>
                <a:r>
                  <a:rPr lang="en-US" altLang="zh-CN" sz="1800" dirty="0">
                    <a:latin typeface="Times New Roman" panose="02020603050405020304" charset="0"/>
                    <a:cs typeface="Times New Roman" panose="02020603050405020304" charset="0"/>
                  </a:rPr>
                  <a:t>]</a:t>
                </a:r>
                <a:r>
                  <a:rPr lang="zh-CN" altLang="en-US"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a </a:t>
                </a:r>
                <a:r>
                  <a:rPr lang="en-US" altLang="zh-CN" sz="1800" dirty="0">
                    <a:latin typeface="Times New Roman" panose="02020603050405020304" charset="0"/>
                    <a:cs typeface="Times New Roman" panose="02020603050405020304" charset="0"/>
                  </a:rPr>
                  <a:t>= 1, </a:t>
                </a:r>
                <a:r>
                  <a:rPr lang="en-US" altLang="zh-CN" sz="1800" i="1" dirty="0">
                    <a:latin typeface="Times New Roman" panose="02020603050405020304" charset="0"/>
                    <a:cs typeface="Times New Roman" panose="02020603050405020304" charset="0"/>
                  </a:rPr>
                  <a:t>b</a:t>
                </a:r>
                <a:r>
                  <a:rPr lang="en-US" altLang="zh-CN" sz="1800" dirty="0">
                    <a:latin typeface="Times New Roman" panose="02020603050405020304" charset="0"/>
                    <a:cs typeface="Times New Roman" panose="02020603050405020304" charset="0"/>
                  </a:rPr>
                  <a:t> = 1/</a:t>
                </a:r>
                <a:r>
                  <a:rPr lang="en-US" altLang="zh-CN" sz="2000" dirty="0">
                    <a:latin typeface="Times New Roman" panose="02020603050405020304" charset="0"/>
                    <a:cs typeface="Times New Roman" panose="02020603050405020304" charset="0"/>
                  </a:rPr>
                  <a:t>(</a:t>
                </a:r>
                <a:r>
                  <a:rPr lang="en-US" altLang="zh-CN" sz="2000" i="1" dirty="0">
                    <a:latin typeface="Times New Roman" panose="02020603050405020304" charset="0"/>
                    <a:cs typeface="Times New Roman" panose="02020603050405020304" charset="0"/>
                  </a:rPr>
                  <a:t>1 - </a:t>
                </a:r>
                <a14:m>
                  <m:oMath xmlns:m="http://schemas.openxmlformats.org/officeDocument/2006/math">
                    <m:r>
                      <a:rPr lang="en-US" altLang="zh-CN" sz="2000" i="1" dirty="0">
                        <a:latin typeface="Cambria Math" panose="02040503050406030204" pitchFamily="18" charset="0"/>
                        <a:cs typeface="Times New Roman" panose="02020603050405020304" charset="0"/>
                      </a:rPr>
                      <m:t>𝜖</m:t>
                    </m:r>
                  </m:oMath>
                </a14:m>
                <a:r>
                  <a:rPr lang="en-US" altLang="zh-CN" sz="2000" dirty="0">
                    <a:latin typeface="Times New Roman" panose="02020603050405020304" charset="0"/>
                    <a:cs typeface="Times New Roman" panose="02020603050405020304" charset="0"/>
                  </a:rPr>
                  <a:t>), </a:t>
                </a:r>
                <a:r>
                  <a:rPr lang="en-US" altLang="zh-CN" sz="2000" i="1" dirty="0">
                    <a:latin typeface="Times New Roman" panose="02020603050405020304" charset="0"/>
                    <a:cs typeface="Times New Roman" panose="02020603050405020304" charset="0"/>
                  </a:rPr>
                  <a:t>k</a:t>
                </a:r>
                <a:r>
                  <a:rPr lang="en-US" altLang="zh-CN" sz="2000" dirty="0">
                    <a:latin typeface="Times New Roman" panose="02020603050405020304" charset="0"/>
                    <a:cs typeface="Times New Roman" panose="02020603050405020304" charset="0"/>
                  </a:rPr>
                  <a:t> = </a:t>
                </a:r>
                <a:r>
                  <a:rPr lang="en-US" altLang="zh-CN" sz="2000" dirty="0" err="1">
                    <a:latin typeface="Times New Roman" panose="02020603050405020304" charset="0"/>
                    <a:cs typeface="Times New Roman" panose="02020603050405020304" charset="0"/>
                  </a:rPr>
                  <a:t>log</a:t>
                </a:r>
                <a:r>
                  <a:rPr lang="en-US" altLang="zh-CN" sz="2800" i="1" baseline="-25000" dirty="0" err="1">
                    <a:latin typeface="Times New Roman" panose="02020603050405020304" charset="0"/>
                    <a:cs typeface="Times New Roman" panose="02020603050405020304" charset="0"/>
                  </a:rPr>
                  <a:t>b</a:t>
                </a:r>
                <a:r>
                  <a:rPr lang="en-US" altLang="zh-CN" sz="2000" i="1" dirty="0" err="1">
                    <a:latin typeface="Times New Roman" panose="02020603050405020304" charset="0"/>
                    <a:cs typeface="Times New Roman" panose="02020603050405020304" charset="0"/>
                  </a:rPr>
                  <a:t>a</a:t>
                </a:r>
                <a:r>
                  <a:rPr lang="en-US" altLang="zh-CN" sz="2000" dirty="0">
                    <a:latin typeface="Times New Roman" panose="02020603050405020304" charset="0"/>
                    <a:cs typeface="Times New Roman" panose="02020603050405020304" charset="0"/>
                  </a:rPr>
                  <a:t> = 0, </a:t>
                </a:r>
              </a:p>
              <a:p>
                <a:pPr marL="0" indent="0">
                  <a:buNone/>
                </a:pP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设</a:t>
                </a:r>
                <a:r>
                  <a:rPr lang="zh-CN" altLang="en-US" sz="2000" i="1" dirty="0">
                    <a:latin typeface="Times New Roman" panose="02020603050405020304" charset="0"/>
                    <a:cs typeface="Times New Roman" panose="02020603050405020304" charset="0"/>
                    <a:sym typeface="Symbol" panose="05050102010706020507" pitchFamily="18" charset="2"/>
                  </a:rPr>
                  <a:t></a:t>
                </a:r>
                <a:r>
                  <a:rPr lang="en-US" altLang="zh-CN" sz="2000" dirty="0">
                    <a:latin typeface="Times New Roman" panose="02020603050405020304" charset="0"/>
                    <a:cs typeface="Times New Roman" panose="02020603050405020304" charset="0"/>
                    <a:sym typeface="Symbol" panose="05050102010706020507" pitchFamily="18" charset="2"/>
                  </a:rPr>
                  <a:t>=0.1</a:t>
                </a:r>
                <a:r>
                  <a:rPr lang="zh-CN" altLang="en-US" sz="2000" dirty="0">
                    <a:latin typeface="Times New Roman" panose="02020603050405020304" charset="0"/>
                    <a:cs typeface="Times New Roman" panose="02020603050405020304" charset="0"/>
                    <a:sym typeface="Symbol" panose="05050102010706020507" pitchFamily="18" charset="2"/>
                  </a:rPr>
                  <a:t>，有</a:t>
                </a:r>
                <a:r>
                  <a:rPr lang="en-US" altLang="zh-CN" sz="2000" i="1" dirty="0">
                    <a:latin typeface="Times New Roman" panose="02020603050405020304" charset="0"/>
                    <a:cs typeface="Times New Roman" panose="02020603050405020304" charset="0"/>
                    <a:sym typeface="Symbol" panose="05050102010706020507" pitchFamily="18" charset="2"/>
                  </a:rPr>
                  <a:t>f</a:t>
                </a:r>
                <a:r>
                  <a:rPr lang="en-US" altLang="zh-CN" sz="2000" dirty="0">
                    <a:latin typeface="Times New Roman" panose="02020603050405020304" charset="0"/>
                    <a:cs typeface="Times New Roman" panose="02020603050405020304" charset="0"/>
                    <a:sym typeface="Symbol" panose="05050102010706020507" pitchFamily="18" charset="2"/>
                  </a:rPr>
                  <a:t>(</a:t>
                </a:r>
                <a:r>
                  <a:rPr lang="en-US" altLang="zh-CN" sz="2000" i="1" dirty="0">
                    <a:latin typeface="Times New Roman" panose="02020603050405020304" charset="0"/>
                    <a:cs typeface="Times New Roman" panose="02020603050405020304" charset="0"/>
                    <a:sym typeface="Symbol" panose="05050102010706020507" pitchFamily="18" charset="2"/>
                  </a:rPr>
                  <a:t>n</a:t>
                </a:r>
                <a:r>
                  <a:rPr lang="en-US" altLang="zh-CN" sz="2000" dirty="0">
                    <a:latin typeface="Times New Roman" panose="02020603050405020304" charset="0"/>
                    <a:cs typeface="Times New Roman" panose="02020603050405020304" charset="0"/>
                    <a:sym typeface="Symbol" panose="05050102010706020507" pitchFamily="18" charset="2"/>
                  </a:rPr>
                  <a:t>) = (</a:t>
                </a:r>
                <a:r>
                  <a:rPr lang="en-US" altLang="zh-CN" sz="2000" i="1" dirty="0">
                    <a:latin typeface="Times New Roman" panose="02020603050405020304" charset="0"/>
                    <a:cs typeface="Times New Roman" panose="02020603050405020304" charset="0"/>
                    <a:sym typeface="Symbol" panose="05050102010706020507" pitchFamily="18" charset="2"/>
                  </a:rPr>
                  <a:t>n</a:t>
                </a:r>
                <a:r>
                  <a:rPr lang="en-US" altLang="zh-CN" sz="2000" i="1" baseline="30000" dirty="0">
                    <a:latin typeface="Times New Roman" panose="02020603050405020304" charset="0"/>
                    <a:cs typeface="Times New Roman" panose="02020603050405020304" charset="0"/>
                    <a:sym typeface="Symbol" panose="05050102010706020507" pitchFamily="18" charset="2"/>
                  </a:rPr>
                  <a:t>k</a:t>
                </a:r>
                <a:r>
                  <a:rPr lang="en-US" altLang="zh-CN" sz="2000" baseline="30000" dirty="0">
                    <a:latin typeface="Times New Roman" panose="02020603050405020304" charset="0"/>
                    <a:cs typeface="Times New Roman" panose="02020603050405020304" charset="0"/>
                    <a:sym typeface="Symbol" panose="05050102010706020507" pitchFamily="18" charset="2"/>
                  </a:rPr>
                  <a:t>+0.1</a:t>
                </a:r>
                <a:r>
                  <a:rPr lang="en-US" altLang="zh-CN" sz="2000" dirty="0">
                    <a:latin typeface="Times New Roman" panose="02020603050405020304" charset="0"/>
                    <a:cs typeface="Times New Roman" panose="02020603050405020304" charset="0"/>
                    <a:sym typeface="Symbol" panose="05050102010706020507" pitchFamily="18" charset="2"/>
                  </a:rPr>
                  <a:t>)=(</a:t>
                </a:r>
                <a:r>
                  <a:rPr lang="en-US" altLang="zh-CN" sz="2000" i="1" dirty="0">
                    <a:latin typeface="Times New Roman" panose="02020603050405020304" charset="0"/>
                    <a:cs typeface="Times New Roman" panose="02020603050405020304" charset="0"/>
                    <a:sym typeface="Symbol" panose="05050102010706020507" pitchFamily="18" charset="2"/>
                  </a:rPr>
                  <a:t>n</a:t>
                </a:r>
                <a:r>
                  <a:rPr lang="en-US" altLang="zh-CN" sz="2000" baseline="30000" dirty="0">
                    <a:latin typeface="Times New Roman" panose="02020603050405020304" charset="0"/>
                    <a:cs typeface="Times New Roman" panose="02020603050405020304" charset="0"/>
                    <a:sym typeface="Symbol" panose="05050102010706020507" pitchFamily="18" charset="2"/>
                  </a:rPr>
                  <a:t>0.1</a:t>
                </a:r>
                <a:r>
                  <a:rPr lang="en-US" altLang="zh-CN" sz="2000" dirty="0">
                    <a:latin typeface="Times New Roman" panose="02020603050405020304" charset="0"/>
                    <a:cs typeface="Times New Roman" panose="02020603050405020304" charset="0"/>
                    <a:sym typeface="Symbol" panose="05050102010706020507" pitchFamily="18" charset="2"/>
                  </a:rPr>
                  <a:t>).</a:t>
                </a:r>
              </a:p>
              <a:p>
                <a:pPr marL="0" indent="0">
                  <a:buNone/>
                </a:pPr>
                <a:r>
                  <a:rPr lang="en-US" altLang="zh-CN" sz="2000" dirty="0">
                    <a:latin typeface="Times New Roman" panose="02020603050405020304" charset="0"/>
                    <a:cs typeface="Times New Roman" panose="02020603050405020304" charset="0"/>
                    <a:sym typeface="Symbol" panose="05050102010706020507" pitchFamily="18" charset="2"/>
                  </a:rPr>
                  <a:t>                              </a:t>
                </a:r>
                <a:r>
                  <a:rPr lang="zh-CN" altLang="en-US" sz="1800" dirty="0">
                    <a:latin typeface="Times New Roman" panose="02020603050405020304" charset="0"/>
                    <a:cs typeface="Times New Roman" panose="02020603050405020304" charset="0"/>
                    <a:sym typeface="Symbol" panose="05050102010706020507" pitchFamily="18" charset="2"/>
                  </a:rPr>
                  <a:t>检查正则条件：</a:t>
                </a:r>
                <a:r>
                  <a:rPr lang="fr-FR" sz="2000" i="1" dirty="0">
                    <a:latin typeface="Times New Roman" pitchFamily="18" charset="0"/>
                    <a:cs typeface="Times New Roman" pitchFamily="18" charset="0"/>
                  </a:rPr>
                  <a:t>af</a:t>
                </a:r>
                <a:r>
                  <a:rPr lang="fr-FR" sz="2000" dirty="0">
                    <a:latin typeface="Times New Roman" pitchFamily="18" charset="0"/>
                    <a:cs typeface="Times New Roman" pitchFamily="18" charset="0"/>
                  </a:rPr>
                  <a:t>(</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a:t>
                </a:r>
                <a:r>
                  <a:rPr lang="fr-FR" sz="2000" i="1" dirty="0">
                    <a:latin typeface="Times New Roman" pitchFamily="18" charset="0"/>
                    <a:cs typeface="Times New Roman" pitchFamily="18" charset="0"/>
                  </a:rPr>
                  <a:t>b</a:t>
                </a:r>
                <a:r>
                  <a:rPr lang="fr-FR"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a:t>
                </a:r>
                <a:r>
                  <a:rPr lang="en-US" altLang="zh-CN" sz="1800" i="1" dirty="0">
                    <a:latin typeface="Times New Roman" panose="02020603050405020304" charset="0"/>
                    <a:cs typeface="Times New Roman" panose="02020603050405020304" charset="0"/>
                  </a:rPr>
                  <a:t> f</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1 - </a:t>
                </a:r>
                <a14:m>
                  <m:oMath xmlns:m="http://schemas.openxmlformats.org/officeDocument/2006/math">
                    <m:r>
                      <a:rPr lang="en-US" altLang="zh-CN" sz="1800" i="1" dirty="0">
                        <a:latin typeface="Cambria Math" panose="02040503050406030204" pitchFamily="18" charset="0"/>
                        <a:cs typeface="Times New Roman" panose="02020603050405020304" charset="0"/>
                      </a:rPr>
                      <m:t>𝜖</m:t>
                    </m:r>
                  </m:oMath>
                </a14:m>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 (</a:t>
                </a:r>
                <a:r>
                  <a:rPr lang="en-US" altLang="zh-CN" sz="1800" i="1" dirty="0">
                    <a:latin typeface="Times New Roman" panose="02020603050405020304" charset="0"/>
                    <a:cs typeface="Times New Roman" panose="02020603050405020304" charset="0"/>
                  </a:rPr>
                  <a:t>1 - </a:t>
                </a:r>
                <a14:m>
                  <m:oMath xmlns:m="http://schemas.openxmlformats.org/officeDocument/2006/math">
                    <m:r>
                      <a:rPr lang="en-US" altLang="zh-CN" sz="1800" i="1" dirty="0">
                        <a:latin typeface="Cambria Math" panose="02040503050406030204" pitchFamily="18" charset="0"/>
                        <a:cs typeface="Times New Roman" panose="02020603050405020304" charset="0"/>
                      </a:rPr>
                      <m:t>𝜖</m:t>
                    </m:r>
                  </m:oMath>
                </a14:m>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f</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a:t>
                </a:r>
                <a:r>
                  <a:rPr lang="en-US" altLang="zh-CN" sz="1800" dirty="0">
                    <a:latin typeface="Times New Roman" panose="02020603050405020304" charset="0"/>
                    <a:cs typeface="Times New Roman" panose="02020603050405020304" charset="0"/>
                    <a:sym typeface="Symbol" panose="05050102010706020507" pitchFamily="18" charset="2"/>
                  </a:rPr>
                  <a:t></a:t>
                </a:r>
                <a:r>
                  <a:rPr lang="en-US" altLang="zh-CN" sz="1800" dirty="0">
                    <a:latin typeface="Times New Roman" panose="02020603050405020304" charset="0"/>
                    <a:cs typeface="Times New Roman" panose="02020603050405020304" charset="0"/>
                  </a:rPr>
                  <a:t> </a:t>
                </a:r>
                <a:r>
                  <a:rPr lang="en-US" altLang="zh-CN" sz="1800" i="1" dirty="0" err="1">
                    <a:latin typeface="Times New Roman" panose="02020603050405020304" charset="0"/>
                    <a:cs typeface="Times New Roman" panose="02020603050405020304" charset="0"/>
                  </a:rPr>
                  <a:t>cf</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c</a:t>
                </a:r>
                <a:r>
                  <a:rPr lang="en-US" altLang="zh-CN" sz="18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1 - </a:t>
                </a:r>
                <a14:m>
                  <m:oMath xmlns:m="http://schemas.openxmlformats.org/officeDocument/2006/math">
                    <m:r>
                      <a:rPr lang="en-US" altLang="zh-CN" sz="1800" i="1" dirty="0">
                        <a:latin typeface="Cambria Math" panose="02040503050406030204" pitchFamily="18" charset="0"/>
                        <a:cs typeface="Times New Roman" panose="02020603050405020304" charset="0"/>
                      </a:rPr>
                      <m:t>𝜖</m:t>
                    </m:r>
                  </m:oMath>
                </a14:m>
                <a:r>
                  <a:rPr lang="en-US" altLang="zh-CN" sz="1800" dirty="0">
                    <a:latin typeface="Times New Roman" panose="02020603050405020304" charset="0"/>
                    <a:cs typeface="Times New Roman" panose="02020603050405020304" charset="0"/>
                  </a:rPr>
                  <a:t>)</a:t>
                </a:r>
              </a:p>
              <a:p>
                <a:pPr marL="0" indent="0">
                  <a:buNone/>
                </a:pPr>
                <a:r>
                  <a:rPr lang="en-US"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所以：</a:t>
                </a:r>
                <a:r>
                  <a:rPr lang="en-US" altLang="zh-CN" sz="1800" dirty="0">
                    <a:latin typeface="Times New Roman" panose="02020603050405020304" charset="0"/>
                    <a:cs typeface="Times New Roman" panose="02020603050405020304" charset="0"/>
                  </a:rPr>
                  <a:t> </a:t>
                </a:r>
                <a:r>
                  <a:rPr lang="en-US" altLang="zh-CN" sz="1800" i="1" dirty="0">
                    <a:latin typeface="Times New Roman" panose="02020603050405020304" charset="0"/>
                    <a:cs typeface="Times New Roman" panose="02020603050405020304" charset="0"/>
                  </a:rPr>
                  <a:t>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 </a:t>
                </a:r>
                <a:r>
                  <a:rPr lang="en-US" altLang="zh-CN" sz="1800" i="1" dirty="0">
                    <a:latin typeface="Times New Roman" panose="02020603050405020304" charset="0"/>
                    <a:cs typeface="Times New Roman" panose="02020603050405020304" charset="0"/>
                    <a:sym typeface="Symbol" panose="05050102010706020507" pitchFamily="18" charset="2"/>
                  </a:rPr>
                  <a:t></a:t>
                </a:r>
                <a:r>
                  <a:rPr lang="en-US" altLang="zh-CN" sz="1800" dirty="0">
                    <a:latin typeface="Times New Roman" panose="02020603050405020304" charset="0"/>
                    <a:cs typeface="Times New Roman" panose="02020603050405020304" charset="0"/>
                  </a:rPr>
                  <a:t>(</a:t>
                </a:r>
                <a:r>
                  <a:rPr lang="en-US" altLang="zh-CN" sz="1800" i="1" dirty="0">
                    <a:latin typeface="Times New Roman" panose="02020603050405020304" charset="0"/>
                    <a:cs typeface="Times New Roman" panose="02020603050405020304" charset="0"/>
                  </a:rPr>
                  <a:t>n</a:t>
                </a:r>
                <a:r>
                  <a:rPr lang="en-US" altLang="zh-CN" sz="1800" dirty="0">
                    <a:latin typeface="Times New Roman" panose="02020603050405020304" charset="0"/>
                    <a:cs typeface="Times New Roman" panose="02020603050405020304"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0995" y="857250"/>
                <a:ext cx="8793005" cy="5772150"/>
              </a:xfrm>
              <a:blipFill>
                <a:blip r:embed="rId4"/>
                <a:stretch>
                  <a:fillRect l="-555" r="-763"/>
                </a:stretch>
              </a:blipFill>
              <a:ln>
                <a:noFill/>
              </a:ln>
            </p:spPr>
            <p:txBody>
              <a:bodyPr/>
              <a:lstStyle/>
              <a:p>
                <a:r>
                  <a:rPr lang="zh-CN" altLang="en-US">
                    <a:noFill/>
                  </a:rPr>
                  <a:t> </a:t>
                </a:r>
              </a:p>
            </p:txBody>
          </p:sp>
        </mc:Fallback>
      </mc:AlternateContent>
      <p:sp>
        <p:nvSpPr>
          <p:cNvPr id="5" name="文本框 4"/>
          <p:cNvSpPr txBox="1"/>
          <p:nvPr/>
        </p:nvSpPr>
        <p:spPr>
          <a:xfrm>
            <a:off x="350996" y="950595"/>
            <a:ext cx="7886700" cy="415498"/>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solidFill>
              <a:schemeClr val="accent1"/>
            </a:solidFill>
          </a:ln>
        </p:spPr>
        <p:txBody>
          <a:bodyPr wrap="square" rtlCol="0">
            <a:spAutoFit/>
          </a:bodyPr>
          <a:lstStyle/>
          <a:p>
            <a:r>
              <a:rPr lang="zh-CN" altLang="en-US" sz="2100" dirty="0"/>
              <a:t>问题</a:t>
            </a:r>
            <a:r>
              <a:rPr lang="en-US" altLang="zh-CN" sz="2100" dirty="0">
                <a:solidFill>
                  <a:schemeClr val="bg1"/>
                </a:solidFill>
                <a:latin typeface="Times New Roman" panose="02020603050405020304" charset="0"/>
                <a:cs typeface="Times New Roman" panose="02020603050405020304" charset="0"/>
              </a:rPr>
              <a:t>: </a:t>
            </a:r>
            <a:r>
              <a:rPr lang="zh-CN" altLang="en-US" sz="2100" dirty="0">
                <a:solidFill>
                  <a:schemeClr val="bg1"/>
                </a:solidFill>
                <a:latin typeface="Times New Roman" panose="02020603050405020304" charset="0"/>
                <a:cs typeface="Times New Roman" panose="02020603050405020304" charset="0"/>
              </a:rPr>
              <a:t>如何选择</a:t>
            </a:r>
            <a:r>
              <a:rPr lang="en-US" altLang="zh-CN" sz="2100" dirty="0">
                <a:solidFill>
                  <a:schemeClr val="bg1"/>
                </a:solidFill>
                <a:latin typeface="Times New Roman" panose="02020603050405020304" charset="0"/>
                <a:cs typeface="Times New Roman" panose="02020603050405020304" charset="0"/>
              </a:rPr>
              <a:t>pivot</a:t>
            </a:r>
            <a:r>
              <a:rPr lang="zh-CN" altLang="en-US" sz="2100" dirty="0">
                <a:solidFill>
                  <a:schemeClr val="bg1"/>
                </a:solidFill>
                <a:latin typeface="Times New Roman" panose="02020603050405020304" charset="0"/>
                <a:cs typeface="Times New Roman" panose="02020603050405020304" charset="0"/>
              </a:rPr>
              <a:t>元素</a:t>
            </a:r>
            <a:endParaRPr lang="en-US" altLang="zh-CN" sz="2100"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graphicFrame>
            <p:nvGraphicFramePr>
              <p:cNvPr id="2" name="表格 3"/>
              <p:cNvGraphicFramePr>
                <a:graphicFrameLocks noGrp="1"/>
              </p:cNvGraphicFramePr>
              <p:nvPr>
                <p:custDataLst>
                  <p:tags r:id="rId1"/>
                </p:custDataLst>
                <p:extLst>
                  <p:ext uri="{D42A27DB-BD31-4B8C-83A1-F6EECF244321}">
                    <p14:modId xmlns:p14="http://schemas.microsoft.com/office/powerpoint/2010/main" val="1647407026"/>
                  </p:ext>
                </p:extLst>
              </p:nvPr>
            </p:nvGraphicFramePr>
            <p:xfrm>
              <a:off x="1295400" y="1744578"/>
              <a:ext cx="5638797" cy="593809"/>
            </p:xfrm>
            <a:graphic>
              <a:graphicData uri="http://schemas.openxmlformats.org/drawingml/2006/table">
                <a:tbl>
                  <a:tblPr firstRow="1" bandRow="1">
                    <a:tableStyleId>{5C22544A-7EE6-4342-B048-85BDC9FD1C3A}</a:tableStyleId>
                  </a:tblPr>
                  <a:tblGrid>
                    <a:gridCol w="626533">
                      <a:extLst>
                        <a:ext uri="{9D8B030D-6E8A-4147-A177-3AD203B41FA5}">
                          <a16:colId xmlns:a16="http://schemas.microsoft.com/office/drawing/2014/main" val="20000"/>
                        </a:ext>
                      </a:extLst>
                    </a:gridCol>
                    <a:gridCol w="626533">
                      <a:extLst>
                        <a:ext uri="{9D8B030D-6E8A-4147-A177-3AD203B41FA5}">
                          <a16:colId xmlns:a16="http://schemas.microsoft.com/office/drawing/2014/main" val="20001"/>
                        </a:ext>
                      </a:extLst>
                    </a:gridCol>
                    <a:gridCol w="626533">
                      <a:extLst>
                        <a:ext uri="{9D8B030D-6E8A-4147-A177-3AD203B41FA5}">
                          <a16:colId xmlns:a16="http://schemas.microsoft.com/office/drawing/2014/main" val="20002"/>
                        </a:ext>
                      </a:extLst>
                    </a:gridCol>
                    <a:gridCol w="626533">
                      <a:extLst>
                        <a:ext uri="{9D8B030D-6E8A-4147-A177-3AD203B41FA5}">
                          <a16:colId xmlns:a16="http://schemas.microsoft.com/office/drawing/2014/main" val="20003"/>
                        </a:ext>
                      </a:extLst>
                    </a:gridCol>
                    <a:gridCol w="626533">
                      <a:extLst>
                        <a:ext uri="{9D8B030D-6E8A-4147-A177-3AD203B41FA5}">
                          <a16:colId xmlns:a16="http://schemas.microsoft.com/office/drawing/2014/main" val="20004"/>
                        </a:ext>
                      </a:extLst>
                    </a:gridCol>
                    <a:gridCol w="626533">
                      <a:extLst>
                        <a:ext uri="{9D8B030D-6E8A-4147-A177-3AD203B41FA5}">
                          <a16:colId xmlns:a16="http://schemas.microsoft.com/office/drawing/2014/main" val="20005"/>
                        </a:ext>
                      </a:extLst>
                    </a:gridCol>
                    <a:gridCol w="626533">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26533">
                      <a:extLst>
                        <a:ext uri="{9D8B030D-6E8A-4147-A177-3AD203B41FA5}">
                          <a16:colId xmlns:a16="http://schemas.microsoft.com/office/drawing/2014/main" val="20008"/>
                        </a:ext>
                      </a:extLst>
                    </a:gridCol>
                  </a:tblGrid>
                  <a:tr h="593809">
                    <a:tc>
                      <a:txBody>
                        <a:bodyPr/>
                        <a:lstStyle/>
                        <a:p>
                          <a:pPr algn="ctr"/>
                          <a:r>
                            <a:rPr lang="en-US" altLang="zh-CN" sz="1400" b="0" i="1" dirty="0">
                              <a:ln w="12700" cmpd="sng">
                                <a:noFill/>
                                <a:prstDash val="solid"/>
                              </a:ln>
                              <a:latin typeface="Times New Roman" panose="02020603050405020304" charset="0"/>
                              <a:cs typeface="Times New Roman" panose="02020603050405020304" charset="0"/>
                            </a:rPr>
                            <a:t>A</a:t>
                          </a:r>
                          <a:r>
                            <a:rPr lang="en-US" altLang="zh-CN" sz="1500" b="0" i="0" baseline="-25000" dirty="0">
                              <a:ln w="12700" cmpd="sng">
                                <a:noFill/>
                                <a:prstDash val="solid"/>
                              </a:ln>
                              <a:latin typeface="Times New Roman" panose="02020603050405020304" charset="0"/>
                              <a:cs typeface="Times New Roman" panose="02020603050405020304" charset="0"/>
                            </a:rPr>
                            <a:t>0</a:t>
                          </a:r>
                          <a:endParaRPr lang="en-US" altLang="zh-CN" sz="1400" b="0" i="0" baseline="-25000" dirty="0">
                            <a:ln w="12700" cmpd="sng">
                              <a:noFill/>
                              <a:prstDash val="solid"/>
                            </a:ln>
                            <a:latin typeface="Times New Roman" panose="02020603050405020304" charset="0"/>
                            <a:cs typeface="Times New Roman" panose="02020603050405020304" charset="0"/>
                          </a:endParaRPr>
                        </a:p>
                      </a:txBody>
                      <a:tcPr marL="68580" marR="68580" marT="34290" marB="34290">
                        <a:solidFill>
                          <a:schemeClr val="accent1"/>
                        </a:solidFill>
                      </a:tcPr>
                    </a:tc>
                    <a:tc>
                      <a:txBody>
                        <a:bodyPr/>
                        <a:lstStyle/>
                        <a:p>
                          <a:pPr algn="ctr"/>
                          <a:r>
                            <a:rPr lang="en-US" altLang="zh-CN" sz="1400" dirty="0">
                              <a:ln w="12700" cmpd="sng">
                                <a:noFill/>
                                <a:prstDash val="solid"/>
                              </a:ln>
                            </a:rPr>
                            <a:t>. . .</a:t>
                          </a:r>
                        </a:p>
                      </a:txBody>
                      <a:tcPr marL="68580" marR="68580" marT="34290" marB="34290">
                        <a:solidFill>
                          <a:schemeClr val="accent1"/>
                        </a:solidFill>
                      </a:tcPr>
                    </a:tc>
                    <a:tc>
                      <a:txBody>
                        <a:bodyPr/>
                        <a:lstStyle/>
                        <a:p>
                          <a:pPr algn="ctr"/>
                          <a:endParaRPr lang="en-US" altLang="zh-CN" sz="1400" b="0" i="1" kern="1200" baseline="0" dirty="0">
                            <a:ln w="12700" cmpd="sng">
                              <a:noFill/>
                              <a:prstDash val="solid"/>
                            </a:ln>
                            <a:solidFill>
                              <a:schemeClr val="lt1"/>
                            </a:solidFill>
                            <a:latin typeface="Times New Roman" panose="02020603050405020304" charset="0"/>
                            <a:ea typeface="+mn-ea"/>
                            <a:cs typeface="Times New Roman" panose="02020603050405020304" charset="0"/>
                          </a:endParaRPr>
                        </a:p>
                      </a:txBody>
                      <a:tcPr marL="68580" marR="68580" marT="34290" marB="34290">
                        <a:solidFill>
                          <a:schemeClr val="accent6"/>
                        </a:solidFill>
                      </a:tcPr>
                    </a:tc>
                    <a:tc>
                      <a:txBody>
                        <a:bodyPr/>
                        <a:lstStyle/>
                        <a:p>
                          <a:pPr algn="ctr"/>
                          <a:r>
                            <a:rPr lang="en-US" altLang="zh-CN" sz="1400" dirty="0">
                              <a:ln w="12700" cmpd="sng">
                                <a:noFill/>
                                <a:prstDash val="solid"/>
                              </a:ln>
                            </a:rPr>
                            <a:t>. . .</a:t>
                          </a:r>
                          <a:endParaRPr lang="zh-CN" altLang="en-US" sz="1400" dirty="0">
                            <a:ln w="12700" cmpd="sng">
                              <a:noFill/>
                              <a:prstDash val="solid"/>
                            </a:ln>
                          </a:endParaRPr>
                        </a:p>
                      </a:txBody>
                      <a:tcPr marL="68580" marR="68580" marT="34290" marB="34290">
                        <a:solidFill>
                          <a:schemeClr val="accent6"/>
                        </a:solidFill>
                      </a:tcPr>
                    </a:tc>
                    <a:tc>
                      <a:txBody>
                        <a:bodyPr/>
                        <a:lstStyle/>
                        <a:p>
                          <a:pPr algn="ctr"/>
                          <a:r>
                            <a:rPr lang="en-US" altLang="zh-CN" sz="1400" b="0" i="1" dirty="0">
                              <a:ln w="12700" cmpd="sng">
                                <a:noFill/>
                                <a:prstDash val="solid"/>
                              </a:ln>
                              <a:latin typeface="Times New Roman" panose="02020603050405020304" charset="0"/>
                              <a:cs typeface="Times New Roman" panose="02020603050405020304" charset="0"/>
                            </a:rPr>
                            <a:t>A</a:t>
                          </a:r>
                          <a14:m>
                            <m:oMath xmlns:m="http://schemas.openxmlformats.org/officeDocument/2006/math">
                              <m:f>
                                <m:fPr>
                                  <m:ctrlPr>
                                    <a:rPr lang="en-US" altLang="zh-CN" sz="1100" b="0" i="1" kern="1200" baseline="0">
                                      <a:ln w="12700" cmpd="sng">
                                        <a:noFill/>
                                        <a:prstDash val="solid"/>
                                      </a:ln>
                                      <a:solidFill>
                                        <a:schemeClr val="lt1"/>
                                      </a:solidFill>
                                      <a:latin typeface="Cambria Math" panose="02040503050406030204" pitchFamily="18" charset="0"/>
                                      <a:ea typeface="+mn-ea"/>
                                      <a:cs typeface="Times New Roman" panose="02020603050405020304" charset="0"/>
                                    </a:rPr>
                                  </m:ctrlPr>
                                </m:fPr>
                                <m:num>
                                  <m:r>
                                    <a:rPr lang="en-US" altLang="zh-CN" sz="1100" b="0" i="1" kern="1200" baseline="0">
                                      <a:ln w="12700" cmpd="sng">
                                        <a:noFill/>
                                        <a:prstDash val="solid"/>
                                      </a:ln>
                                      <a:solidFill>
                                        <a:schemeClr val="lt1"/>
                                      </a:solidFill>
                                      <a:latin typeface="Cambria Math" panose="02040503050406030204" charset="0"/>
                                      <a:ea typeface="+mn-ea"/>
                                      <a:cs typeface="Times New Roman" panose="02020603050405020304" charset="0"/>
                                    </a:rPr>
                                    <m:t>𝒏</m:t>
                                  </m:r>
                                </m:num>
                                <m:den>
                                  <m:r>
                                    <a:rPr lang="en-US" altLang="zh-CN" sz="1100" b="0" i="1" kern="1200" baseline="0">
                                      <a:ln w="12700" cmpd="sng">
                                        <a:noFill/>
                                        <a:prstDash val="solid"/>
                                      </a:ln>
                                      <a:solidFill>
                                        <a:schemeClr val="lt1"/>
                                      </a:solidFill>
                                      <a:latin typeface="Cambria Math" panose="02040503050406030204" charset="0"/>
                                      <a:ea typeface="+mn-ea"/>
                                      <a:cs typeface="Times New Roman" panose="02020603050405020304" charset="0"/>
                                    </a:rPr>
                                    <m:t>𝟐</m:t>
                                  </m:r>
                                </m:den>
                              </m:f>
                            </m:oMath>
                          </a14:m>
                          <a:endParaRPr lang="en-US" altLang="zh-CN" sz="700" b="0" i="1" kern="1200" baseline="0" dirty="0">
                            <a:ln w="12700" cmpd="sng">
                              <a:noFill/>
                              <a:prstDash val="solid"/>
                            </a:ln>
                            <a:solidFill>
                              <a:schemeClr val="lt1"/>
                            </a:solidFill>
                            <a:latin typeface="Cambria Math" panose="02040503050406030204" charset="0"/>
                            <a:ea typeface="+mn-ea"/>
                            <a:cs typeface="Times New Roman" panose="02020603050405020304" charset="0"/>
                          </a:endParaRPr>
                        </a:p>
                      </a:txBody>
                      <a:tcPr marL="68580" marR="68580" marT="34290" marB="34290">
                        <a:solidFill>
                          <a:srgbClr val="FF0000"/>
                        </a:solidFill>
                      </a:tcPr>
                    </a:tc>
                    <a:tc>
                      <a:txBody>
                        <a:bodyPr/>
                        <a:lstStyle/>
                        <a:p>
                          <a:pPr algn="ctr"/>
                          <a:r>
                            <a:rPr lang="en-US" altLang="zh-CN" sz="1400" dirty="0">
                              <a:ln w="12700" cmpd="sng">
                                <a:noFill/>
                                <a:prstDash val="solid"/>
                              </a:ln>
                            </a:rPr>
                            <a:t>. . .</a:t>
                          </a:r>
                        </a:p>
                      </a:txBody>
                      <a:tcPr marL="68580" marR="68580" marT="34290" marB="34290">
                        <a:solidFill>
                          <a:schemeClr val="accent6"/>
                        </a:solidFill>
                      </a:tcPr>
                    </a:tc>
                    <a:tc>
                      <a:txBody>
                        <a:bodyPr/>
                        <a:lstStyle/>
                        <a:p>
                          <a:pPr algn="ctr"/>
                          <a:endParaRPr lang="en-US" altLang="zh-CN" sz="700" b="0" i="1" kern="1200" baseline="0" dirty="0">
                            <a:ln w="12700" cmpd="sng">
                              <a:noFill/>
                              <a:prstDash val="solid"/>
                            </a:ln>
                            <a:solidFill>
                              <a:schemeClr val="lt1"/>
                            </a:solidFill>
                            <a:latin typeface="Cambria Math" panose="02040503050406030204" charset="0"/>
                            <a:ea typeface="+mn-ea"/>
                            <a:cs typeface="Times New Roman" panose="02020603050405020304" charset="0"/>
                          </a:endParaRPr>
                        </a:p>
                      </a:txBody>
                      <a:tcPr marL="68580" marR="68580" marT="34290" marB="34290">
                        <a:solidFill>
                          <a:schemeClr val="accent6"/>
                        </a:solidFill>
                      </a:tcPr>
                    </a:tc>
                    <a:tc>
                      <a:txBody>
                        <a:bodyPr/>
                        <a:lstStyle/>
                        <a:p>
                          <a:pPr algn="ctr"/>
                          <a:r>
                            <a:rPr lang="en-US" altLang="zh-CN" sz="1400" dirty="0">
                              <a:ln w="12700" cmpd="sng">
                                <a:noFill/>
                                <a:prstDash val="solid"/>
                              </a:ln>
                            </a:rPr>
                            <a:t>. . .</a:t>
                          </a:r>
                        </a:p>
                      </a:txBody>
                      <a:tcPr marL="68580" marR="68580" marT="34290" marB="34290">
                        <a:solidFill>
                          <a:schemeClr val="accent1"/>
                        </a:solidFill>
                      </a:tcPr>
                    </a:tc>
                    <a:tc>
                      <a:txBody>
                        <a:bodyPr/>
                        <a:lstStyle/>
                        <a:p>
                          <a:pPr algn="ctr"/>
                          <a:r>
                            <a:rPr lang="en-US" altLang="zh-CN" sz="1400" b="0" i="1" dirty="0">
                              <a:ln w="12700" cmpd="sng">
                                <a:noFill/>
                                <a:prstDash val="solid"/>
                              </a:ln>
                              <a:latin typeface="Times New Roman" panose="02020603050405020304" charset="0"/>
                              <a:cs typeface="Times New Roman" panose="02020603050405020304" charset="0"/>
                            </a:rPr>
                            <a:t>A</a:t>
                          </a:r>
                          <a:r>
                            <a:rPr lang="en-US" altLang="zh-CN" sz="1500" i="1" baseline="-25000" dirty="0">
                              <a:ln w="12700" cmpd="sng">
                                <a:noFill/>
                                <a:prstDash val="solid"/>
                              </a:ln>
                              <a:latin typeface="Times New Roman" panose="02020603050405020304" charset="0"/>
                              <a:cs typeface="Times New Roman" panose="02020603050405020304" charset="0"/>
                            </a:rPr>
                            <a:t>n</a:t>
                          </a:r>
                          <a:r>
                            <a:rPr lang="en-US" altLang="zh-CN" sz="1500" baseline="-25000" dirty="0">
                              <a:ln w="12700" cmpd="sng">
                                <a:noFill/>
                                <a:prstDash val="solid"/>
                              </a:ln>
                            </a:rPr>
                            <a:t>-1</a:t>
                          </a:r>
                          <a:endParaRPr lang="en-US" altLang="zh-CN" sz="1400" baseline="-25000" dirty="0">
                            <a:ln w="12700" cmpd="sng">
                              <a:noFill/>
                              <a:prstDash val="solid"/>
                            </a:ln>
                          </a:endParaRPr>
                        </a:p>
                      </a:txBody>
                      <a:tcPr marL="68580" marR="68580" marT="34290" marB="34290">
                        <a:solidFill>
                          <a:schemeClr val="accent1"/>
                        </a:solidFill>
                      </a:tcPr>
                    </a:tc>
                    <a:extLst>
                      <a:ext uri="{0D108BD9-81ED-4DB2-BD59-A6C34878D82A}">
                        <a16:rowId xmlns:a16="http://schemas.microsoft.com/office/drawing/2014/main" val="10000"/>
                      </a:ext>
                    </a:extLst>
                  </a:tr>
                </a:tbl>
              </a:graphicData>
            </a:graphic>
          </p:graphicFrame>
        </mc:Choice>
        <mc:Fallback xmlns="">
          <p:graphicFrame>
            <p:nvGraphicFramePr>
              <p:cNvPr id="2" name="表格 3"/>
              <p:cNvGraphicFramePr>
                <a:graphicFrameLocks noGrp="1"/>
              </p:cNvGraphicFramePr>
              <p:nvPr>
                <p:custDataLst>
                  <p:tags r:id="rId5"/>
                </p:custDataLst>
                <p:extLst>
                  <p:ext uri="{D42A27DB-BD31-4B8C-83A1-F6EECF244321}">
                    <p14:modId xmlns:p14="http://schemas.microsoft.com/office/powerpoint/2010/main" val="1647407026"/>
                  </p:ext>
                </p:extLst>
              </p:nvPr>
            </p:nvGraphicFramePr>
            <p:xfrm>
              <a:off x="1295400" y="1744578"/>
              <a:ext cx="5638797" cy="593809"/>
            </p:xfrm>
            <a:graphic>
              <a:graphicData uri="http://schemas.openxmlformats.org/drawingml/2006/table">
                <a:tbl>
                  <a:tblPr firstRow="1" bandRow="1">
                    <a:tableStyleId>{5C22544A-7EE6-4342-B048-85BDC9FD1C3A}</a:tableStyleId>
                  </a:tblPr>
                  <a:tblGrid>
                    <a:gridCol w="626533">
                      <a:extLst>
                        <a:ext uri="{9D8B030D-6E8A-4147-A177-3AD203B41FA5}">
                          <a16:colId xmlns:a16="http://schemas.microsoft.com/office/drawing/2014/main" val="20000"/>
                        </a:ext>
                      </a:extLst>
                    </a:gridCol>
                    <a:gridCol w="626533">
                      <a:extLst>
                        <a:ext uri="{9D8B030D-6E8A-4147-A177-3AD203B41FA5}">
                          <a16:colId xmlns:a16="http://schemas.microsoft.com/office/drawing/2014/main" val="20001"/>
                        </a:ext>
                      </a:extLst>
                    </a:gridCol>
                    <a:gridCol w="626533">
                      <a:extLst>
                        <a:ext uri="{9D8B030D-6E8A-4147-A177-3AD203B41FA5}">
                          <a16:colId xmlns:a16="http://schemas.microsoft.com/office/drawing/2014/main" val="20002"/>
                        </a:ext>
                      </a:extLst>
                    </a:gridCol>
                    <a:gridCol w="626533">
                      <a:extLst>
                        <a:ext uri="{9D8B030D-6E8A-4147-A177-3AD203B41FA5}">
                          <a16:colId xmlns:a16="http://schemas.microsoft.com/office/drawing/2014/main" val="20003"/>
                        </a:ext>
                      </a:extLst>
                    </a:gridCol>
                    <a:gridCol w="626533">
                      <a:extLst>
                        <a:ext uri="{9D8B030D-6E8A-4147-A177-3AD203B41FA5}">
                          <a16:colId xmlns:a16="http://schemas.microsoft.com/office/drawing/2014/main" val="20004"/>
                        </a:ext>
                      </a:extLst>
                    </a:gridCol>
                    <a:gridCol w="626533">
                      <a:extLst>
                        <a:ext uri="{9D8B030D-6E8A-4147-A177-3AD203B41FA5}">
                          <a16:colId xmlns:a16="http://schemas.microsoft.com/office/drawing/2014/main" val="20005"/>
                        </a:ext>
                      </a:extLst>
                    </a:gridCol>
                    <a:gridCol w="626533">
                      <a:extLst>
                        <a:ext uri="{9D8B030D-6E8A-4147-A177-3AD203B41FA5}">
                          <a16:colId xmlns:a16="http://schemas.microsoft.com/office/drawing/2014/main" val="20006"/>
                        </a:ext>
                      </a:extLst>
                    </a:gridCol>
                    <a:gridCol w="626533">
                      <a:extLst>
                        <a:ext uri="{9D8B030D-6E8A-4147-A177-3AD203B41FA5}">
                          <a16:colId xmlns:a16="http://schemas.microsoft.com/office/drawing/2014/main" val="20007"/>
                        </a:ext>
                      </a:extLst>
                    </a:gridCol>
                    <a:gridCol w="626533">
                      <a:extLst>
                        <a:ext uri="{9D8B030D-6E8A-4147-A177-3AD203B41FA5}">
                          <a16:colId xmlns:a16="http://schemas.microsoft.com/office/drawing/2014/main" val="20008"/>
                        </a:ext>
                      </a:extLst>
                    </a:gridCol>
                  </a:tblGrid>
                  <a:tr h="593809">
                    <a:tc>
                      <a:txBody>
                        <a:bodyPr/>
                        <a:lstStyle/>
                        <a:p>
                          <a:pPr algn="ctr"/>
                          <a:r>
                            <a:rPr lang="en-US" altLang="zh-CN" sz="1400" b="0" i="1" dirty="0">
                              <a:ln w="12700" cmpd="sng">
                                <a:noFill/>
                                <a:prstDash val="solid"/>
                              </a:ln>
                              <a:latin typeface="Times New Roman" panose="02020603050405020304" charset="0"/>
                              <a:cs typeface="Times New Roman" panose="02020603050405020304" charset="0"/>
                            </a:rPr>
                            <a:t>A</a:t>
                          </a:r>
                          <a:r>
                            <a:rPr lang="en-US" altLang="zh-CN" sz="1500" b="0" i="0" baseline="-25000" dirty="0">
                              <a:ln w="12700" cmpd="sng">
                                <a:noFill/>
                                <a:prstDash val="solid"/>
                              </a:ln>
                              <a:latin typeface="Times New Roman" panose="02020603050405020304" charset="0"/>
                              <a:cs typeface="Times New Roman" panose="02020603050405020304" charset="0"/>
                            </a:rPr>
                            <a:t>0</a:t>
                          </a:r>
                          <a:endParaRPr lang="en-US" altLang="zh-CN" sz="1400" b="0" i="0" baseline="-25000" dirty="0">
                            <a:ln w="12700" cmpd="sng">
                              <a:noFill/>
                              <a:prstDash val="solid"/>
                            </a:ln>
                            <a:latin typeface="Times New Roman" panose="02020603050405020304" charset="0"/>
                            <a:cs typeface="Times New Roman" panose="02020603050405020304" charset="0"/>
                          </a:endParaRPr>
                        </a:p>
                      </a:txBody>
                      <a:tcPr marL="68580" marR="68580" marT="34290" marB="34290">
                        <a:solidFill>
                          <a:schemeClr val="accent1"/>
                        </a:solidFill>
                      </a:tcPr>
                    </a:tc>
                    <a:tc>
                      <a:txBody>
                        <a:bodyPr/>
                        <a:lstStyle/>
                        <a:p>
                          <a:pPr algn="ctr"/>
                          <a:r>
                            <a:rPr lang="en-US" altLang="zh-CN" sz="1400" dirty="0">
                              <a:ln w="12700" cmpd="sng">
                                <a:noFill/>
                                <a:prstDash val="solid"/>
                              </a:ln>
                            </a:rPr>
                            <a:t>. . .</a:t>
                          </a:r>
                        </a:p>
                      </a:txBody>
                      <a:tcPr marL="68580" marR="68580" marT="34290" marB="34290">
                        <a:solidFill>
                          <a:schemeClr val="accent1"/>
                        </a:solidFill>
                      </a:tcPr>
                    </a:tc>
                    <a:tc>
                      <a:txBody>
                        <a:bodyPr/>
                        <a:lstStyle/>
                        <a:p>
                          <a:pPr algn="ctr"/>
                          <a:endParaRPr lang="en-US" altLang="zh-CN" sz="1400" b="0" i="1" kern="1200" baseline="0" dirty="0">
                            <a:ln w="12700" cmpd="sng">
                              <a:noFill/>
                              <a:prstDash val="solid"/>
                            </a:ln>
                            <a:solidFill>
                              <a:schemeClr val="lt1"/>
                            </a:solidFill>
                            <a:latin typeface="Times New Roman" panose="02020603050405020304" charset="0"/>
                            <a:ea typeface="+mn-ea"/>
                            <a:cs typeface="Times New Roman" panose="02020603050405020304" charset="0"/>
                          </a:endParaRPr>
                        </a:p>
                      </a:txBody>
                      <a:tcPr marL="68580" marR="68580" marT="34290" marB="34290">
                        <a:solidFill>
                          <a:schemeClr val="accent6"/>
                        </a:solidFill>
                      </a:tcPr>
                    </a:tc>
                    <a:tc>
                      <a:txBody>
                        <a:bodyPr/>
                        <a:lstStyle/>
                        <a:p>
                          <a:pPr algn="ctr"/>
                          <a:r>
                            <a:rPr lang="en-US" altLang="zh-CN" sz="1400" dirty="0">
                              <a:ln w="12700" cmpd="sng">
                                <a:noFill/>
                                <a:prstDash val="solid"/>
                              </a:ln>
                            </a:rPr>
                            <a:t>. . .</a:t>
                          </a:r>
                          <a:endParaRPr lang="zh-CN" altLang="en-US" sz="1400" dirty="0">
                            <a:ln w="12700" cmpd="sng">
                              <a:noFill/>
                              <a:prstDash val="solid"/>
                            </a:ln>
                          </a:endParaRPr>
                        </a:p>
                      </a:txBody>
                      <a:tcPr marL="68580" marR="68580" marT="34290" marB="34290">
                        <a:solidFill>
                          <a:schemeClr val="accent6"/>
                        </a:solidFill>
                      </a:tcPr>
                    </a:tc>
                    <a:tc>
                      <a:txBody>
                        <a:bodyPr/>
                        <a:lstStyle/>
                        <a:p>
                          <a:endParaRPr lang="en-US"/>
                        </a:p>
                      </a:txBody>
                      <a:tcPr marL="68580" marR="68580" marT="34290" marB="34290">
                        <a:blipFill>
                          <a:blip r:embed="rId6"/>
                          <a:stretch>
                            <a:fillRect l="-404902" t="-5102" r="-407843" b="-4082"/>
                          </a:stretch>
                        </a:blipFill>
                      </a:tcPr>
                    </a:tc>
                    <a:tc>
                      <a:txBody>
                        <a:bodyPr/>
                        <a:lstStyle/>
                        <a:p>
                          <a:pPr algn="ctr"/>
                          <a:r>
                            <a:rPr lang="en-US" altLang="zh-CN" sz="1400" dirty="0">
                              <a:ln w="12700" cmpd="sng">
                                <a:noFill/>
                                <a:prstDash val="solid"/>
                              </a:ln>
                            </a:rPr>
                            <a:t>. . .</a:t>
                          </a:r>
                        </a:p>
                      </a:txBody>
                      <a:tcPr marL="68580" marR="68580" marT="34290" marB="34290">
                        <a:solidFill>
                          <a:schemeClr val="accent6"/>
                        </a:solidFill>
                      </a:tcPr>
                    </a:tc>
                    <a:tc>
                      <a:txBody>
                        <a:bodyPr/>
                        <a:lstStyle/>
                        <a:p>
                          <a:pPr algn="ctr"/>
                          <a:endParaRPr lang="en-US" altLang="zh-CN" sz="700" b="0" i="1" kern="1200" baseline="0" dirty="0">
                            <a:ln w="12700" cmpd="sng">
                              <a:noFill/>
                              <a:prstDash val="solid"/>
                            </a:ln>
                            <a:solidFill>
                              <a:schemeClr val="lt1"/>
                            </a:solidFill>
                            <a:latin typeface="Cambria Math" panose="02040503050406030204" charset="0"/>
                            <a:ea typeface="+mn-ea"/>
                            <a:cs typeface="Times New Roman" panose="02020603050405020304" charset="0"/>
                          </a:endParaRPr>
                        </a:p>
                      </a:txBody>
                      <a:tcPr marL="68580" marR="68580" marT="34290" marB="34290">
                        <a:solidFill>
                          <a:schemeClr val="accent6"/>
                        </a:solidFill>
                      </a:tcPr>
                    </a:tc>
                    <a:tc>
                      <a:txBody>
                        <a:bodyPr/>
                        <a:lstStyle/>
                        <a:p>
                          <a:pPr algn="ctr"/>
                          <a:r>
                            <a:rPr lang="en-US" altLang="zh-CN" sz="1400" dirty="0">
                              <a:ln w="12700" cmpd="sng">
                                <a:noFill/>
                                <a:prstDash val="solid"/>
                              </a:ln>
                            </a:rPr>
                            <a:t>. . .</a:t>
                          </a:r>
                        </a:p>
                      </a:txBody>
                      <a:tcPr marL="68580" marR="68580" marT="34290" marB="34290">
                        <a:solidFill>
                          <a:schemeClr val="accent1"/>
                        </a:solidFill>
                      </a:tcPr>
                    </a:tc>
                    <a:tc>
                      <a:txBody>
                        <a:bodyPr/>
                        <a:lstStyle/>
                        <a:p>
                          <a:pPr algn="ctr"/>
                          <a:r>
                            <a:rPr lang="en-US" altLang="zh-CN" sz="1400" b="0" i="1" dirty="0">
                              <a:ln w="12700" cmpd="sng">
                                <a:noFill/>
                                <a:prstDash val="solid"/>
                              </a:ln>
                              <a:latin typeface="Times New Roman" panose="02020603050405020304" charset="0"/>
                              <a:cs typeface="Times New Roman" panose="02020603050405020304" charset="0"/>
                            </a:rPr>
                            <a:t>A</a:t>
                          </a:r>
                          <a:r>
                            <a:rPr lang="en-US" altLang="zh-CN" sz="1500" i="1" baseline="-25000" dirty="0">
                              <a:ln w="12700" cmpd="sng">
                                <a:noFill/>
                                <a:prstDash val="solid"/>
                              </a:ln>
                              <a:latin typeface="Times New Roman" panose="02020603050405020304" charset="0"/>
                              <a:cs typeface="Times New Roman" panose="02020603050405020304" charset="0"/>
                            </a:rPr>
                            <a:t>n</a:t>
                          </a:r>
                          <a:r>
                            <a:rPr lang="en-US" altLang="zh-CN" sz="1500" baseline="-25000" dirty="0">
                              <a:ln w="12700" cmpd="sng">
                                <a:noFill/>
                                <a:prstDash val="solid"/>
                              </a:ln>
                            </a:rPr>
                            <a:t>-1</a:t>
                          </a:r>
                          <a:endParaRPr lang="en-US" altLang="zh-CN" sz="1400" baseline="-25000" dirty="0">
                            <a:ln w="12700" cmpd="sng">
                              <a:noFill/>
                              <a:prstDash val="solid"/>
                            </a:ln>
                          </a:endParaRPr>
                        </a:p>
                      </a:txBody>
                      <a:tcPr marL="68580" marR="68580" marT="34290" marB="34290">
                        <a:solidFill>
                          <a:schemeClr val="accent1"/>
                        </a:solidFill>
                      </a:tcPr>
                    </a:tc>
                    <a:extLst>
                      <a:ext uri="{0D108BD9-81ED-4DB2-BD59-A6C34878D82A}">
                        <a16:rowId xmlns:a16="http://schemas.microsoft.com/office/drawing/2014/main" val="10000"/>
                      </a:ext>
                    </a:extLst>
                  </a:tr>
                </a:tbl>
              </a:graphicData>
            </a:graphic>
          </p:graphicFrame>
        </mc:Fallback>
      </mc:AlternateContent>
      <p:sp>
        <p:nvSpPr>
          <p:cNvPr id="4" name="文本框 3"/>
          <p:cNvSpPr txBox="1"/>
          <p:nvPr/>
        </p:nvSpPr>
        <p:spPr>
          <a:xfrm>
            <a:off x="3505200" y="2502693"/>
            <a:ext cx="1358266" cy="351099"/>
          </a:xfrm>
          <a:prstGeom prst="rect">
            <a:avLst/>
          </a:prstGeom>
          <a:noFill/>
        </p:spPr>
        <p:txBody>
          <a:bodyPr wrap="square" rtlCol="0">
            <a:spAutoFit/>
          </a:bodyPr>
          <a:lstStyle/>
          <a:p>
            <a:r>
              <a:rPr lang="en-US" altLang="zh-CN" sz="1600" dirty="0">
                <a:solidFill>
                  <a:schemeClr val="accent6"/>
                </a:solidFill>
              </a:rPr>
              <a:t>good pivots</a:t>
            </a:r>
          </a:p>
        </p:txBody>
      </p:sp>
      <p:sp>
        <p:nvSpPr>
          <p:cNvPr id="6" name="文本框 5"/>
          <p:cNvSpPr txBox="1"/>
          <p:nvPr/>
        </p:nvSpPr>
        <p:spPr>
          <a:xfrm>
            <a:off x="3568341" y="1406024"/>
            <a:ext cx="1291114" cy="338554"/>
          </a:xfrm>
          <a:prstGeom prst="rect">
            <a:avLst/>
          </a:prstGeom>
          <a:noFill/>
        </p:spPr>
        <p:txBody>
          <a:bodyPr wrap="square" rtlCol="0">
            <a:spAutoFit/>
          </a:bodyPr>
          <a:lstStyle/>
          <a:p>
            <a:r>
              <a:rPr lang="en-US" altLang="zh-CN" sz="1600" dirty="0">
                <a:solidFill>
                  <a:srgbClr val="FF0000"/>
                </a:solidFill>
              </a:rPr>
              <a:t>best pivot</a:t>
            </a:r>
          </a:p>
        </p:txBody>
      </p:sp>
      <p:sp>
        <p:nvSpPr>
          <p:cNvPr id="7" name="左大括号 6"/>
          <p:cNvSpPr/>
          <p:nvPr/>
        </p:nvSpPr>
        <p:spPr>
          <a:xfrm rot="16200000">
            <a:off x="4085987" y="1178481"/>
            <a:ext cx="164305" cy="2484119"/>
          </a:xfrm>
          <a:prstGeom prst="leftBrace">
            <a:avLst/>
          </a:prstGeom>
          <a:no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2ED5851-0F68-FF4A-CB5C-8290A3FE34A5}"/>
                  </a:ext>
                </a:extLst>
              </p:cNvPr>
              <p:cNvSpPr txBox="1"/>
              <p:nvPr/>
            </p:nvSpPr>
            <p:spPr>
              <a:xfrm>
                <a:off x="1884566" y="1343336"/>
                <a:ext cx="1675753" cy="369332"/>
              </a:xfrm>
              <a:prstGeom prst="rect">
                <a:avLst/>
              </a:prstGeom>
              <a:noFill/>
            </p:spPr>
            <p:txBody>
              <a:bodyPr wrap="square">
                <a:spAutoFit/>
              </a:bodyPr>
              <a:lstStyle/>
              <a:p>
                <a:pPr algn="ctr"/>
                <a:r>
                  <a:rPr lang="en-US" altLang="zh-CN" b="0" i="1" kern="1200" dirty="0">
                    <a:ln w="12700" cmpd="sng">
                      <a:noFill/>
                      <a:prstDash val="solid"/>
                    </a:ln>
                    <a:solidFill>
                      <a:schemeClr val="tx1"/>
                    </a:solidFill>
                    <a:latin typeface="Times New Roman" panose="02020603050405020304" charset="0"/>
                    <a:ea typeface="+mn-ea"/>
                    <a:cs typeface="Times New Roman" panose="02020603050405020304" charset="0"/>
                  </a:rPr>
                  <a:t>A</a:t>
                </a:r>
                <a14:m>
                  <m:oMath xmlns:m="http://schemas.openxmlformats.org/officeDocument/2006/math">
                    <m:d>
                      <m:dPr>
                        <m:ctrlP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rPr>
                        </m:ctrlPr>
                      </m:dPr>
                      <m:e>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rPr>
                          <m:t>1−</m:t>
                        </m:r>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sym typeface="Symbol" panose="05050102010706020507" pitchFamily="18" charset="2"/>
                          </a:rPr>
                          <m:t></m:t>
                        </m:r>
                      </m:e>
                    </m:d>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sym typeface="Symbol" panose="05050102010706020507" pitchFamily="18" charset="2"/>
                      </a:rPr>
                      <m:t>𝑛</m:t>
                    </m:r>
                  </m:oMath>
                </a14:m>
                <a:endParaRPr lang="en-US" altLang="zh-CN" b="0" i="1" kern="1200" baseline="0" dirty="0">
                  <a:ln w="12700" cmpd="sng">
                    <a:noFill/>
                    <a:prstDash val="solid"/>
                  </a:ln>
                  <a:solidFill>
                    <a:schemeClr val="tx1"/>
                  </a:solidFill>
                  <a:latin typeface="Times New Roman" panose="02020603050405020304" charset="0"/>
                  <a:ea typeface="+mn-ea"/>
                  <a:cs typeface="Times New Roman" panose="02020603050405020304" charset="0"/>
                </a:endParaRPr>
              </a:p>
            </p:txBody>
          </p:sp>
        </mc:Choice>
        <mc:Fallback xmlns="">
          <p:sp>
            <p:nvSpPr>
              <p:cNvPr id="9" name="文本框 8">
                <a:extLst>
                  <a:ext uri="{FF2B5EF4-FFF2-40B4-BE49-F238E27FC236}">
                    <a16:creationId xmlns:a16="http://schemas.microsoft.com/office/drawing/2014/main" id="{A2ED5851-0F68-FF4A-CB5C-8290A3FE34A5}"/>
                  </a:ext>
                </a:extLst>
              </p:cNvPr>
              <p:cNvSpPr txBox="1">
                <a:spLocks noRot="1" noChangeAspect="1" noMove="1" noResize="1" noEditPoints="1" noAdjustHandles="1" noChangeArrowheads="1" noChangeShapeType="1" noTextEdit="1"/>
              </p:cNvSpPr>
              <p:nvPr/>
            </p:nvSpPr>
            <p:spPr>
              <a:xfrm>
                <a:off x="1884566" y="1343336"/>
                <a:ext cx="1675753" cy="369332"/>
              </a:xfrm>
              <a:prstGeom prst="rect">
                <a:avLst/>
              </a:prstGeom>
              <a:blipFill>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A27DF4-6547-6AE8-5789-1250205E3284}"/>
                  </a:ext>
                </a:extLst>
              </p:cNvPr>
              <p:cNvSpPr txBox="1"/>
              <p:nvPr/>
            </p:nvSpPr>
            <p:spPr>
              <a:xfrm>
                <a:off x="4492109" y="1353639"/>
                <a:ext cx="1675753" cy="369332"/>
              </a:xfrm>
              <a:prstGeom prst="rect">
                <a:avLst/>
              </a:prstGeom>
              <a:noFill/>
            </p:spPr>
            <p:txBody>
              <a:bodyPr wrap="square">
                <a:spAutoFit/>
              </a:bodyPr>
              <a:lstStyle/>
              <a:p>
                <a:pPr algn="ctr"/>
                <a:r>
                  <a:rPr lang="en-US" altLang="zh-CN" b="0" i="1" kern="1200" dirty="0">
                    <a:ln w="12700" cmpd="sng">
                      <a:noFill/>
                      <a:prstDash val="solid"/>
                    </a:ln>
                    <a:solidFill>
                      <a:schemeClr val="tx1"/>
                    </a:solidFill>
                    <a:latin typeface="Times New Roman" panose="02020603050405020304" charset="0"/>
                    <a:ea typeface="+mn-ea"/>
                    <a:cs typeface="Times New Roman" panose="02020603050405020304" charset="0"/>
                  </a:rPr>
                  <a:t>A</a:t>
                </a:r>
                <a14:m>
                  <m:oMath xmlns:m="http://schemas.openxmlformats.org/officeDocument/2006/math">
                    <m:d>
                      <m:dPr>
                        <m:ctrlP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rPr>
                        </m:ctrlPr>
                      </m:dPr>
                      <m:e>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rPr>
                          <m:t>1+</m:t>
                        </m:r>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sym typeface="Symbol" panose="05050102010706020507" pitchFamily="18" charset="2"/>
                          </a:rPr>
                          <m:t></m:t>
                        </m:r>
                      </m:e>
                    </m:d>
                    <m:r>
                      <a:rPr lang="en-US" altLang="zh-CN" sz="1400" b="0" i="1" kern="1200" baseline="0" smtClean="0">
                        <a:ln w="12700" cmpd="sng">
                          <a:noFill/>
                          <a:prstDash val="solid"/>
                        </a:ln>
                        <a:solidFill>
                          <a:schemeClr val="tx1"/>
                        </a:solidFill>
                        <a:latin typeface="Cambria Math" panose="02040503050406030204" pitchFamily="18" charset="0"/>
                        <a:ea typeface="+mn-ea"/>
                        <a:cs typeface="Times New Roman" panose="02020603050405020304" charset="0"/>
                        <a:sym typeface="Symbol" panose="05050102010706020507" pitchFamily="18" charset="2"/>
                      </a:rPr>
                      <m:t>𝑛</m:t>
                    </m:r>
                  </m:oMath>
                </a14:m>
                <a:endParaRPr lang="en-US" altLang="zh-CN" b="0" i="1" kern="1200" baseline="0" dirty="0">
                  <a:ln w="12700" cmpd="sng">
                    <a:noFill/>
                    <a:prstDash val="solid"/>
                  </a:ln>
                  <a:solidFill>
                    <a:schemeClr val="tx1"/>
                  </a:solidFill>
                  <a:latin typeface="Times New Roman" panose="02020603050405020304" charset="0"/>
                  <a:ea typeface="+mn-ea"/>
                  <a:cs typeface="Times New Roman" panose="02020603050405020304" charset="0"/>
                </a:endParaRPr>
              </a:p>
            </p:txBody>
          </p:sp>
        </mc:Choice>
        <mc:Fallback xmlns="">
          <p:sp>
            <p:nvSpPr>
              <p:cNvPr id="10" name="文本框 9">
                <a:extLst>
                  <a:ext uri="{FF2B5EF4-FFF2-40B4-BE49-F238E27FC236}">
                    <a16:creationId xmlns:a16="http://schemas.microsoft.com/office/drawing/2014/main" id="{0DA27DF4-6547-6AE8-5789-1250205E3284}"/>
                  </a:ext>
                </a:extLst>
              </p:cNvPr>
              <p:cNvSpPr txBox="1">
                <a:spLocks noRot="1" noChangeAspect="1" noMove="1" noResize="1" noEditPoints="1" noAdjustHandles="1" noChangeArrowheads="1" noChangeShapeType="1" noTextEdit="1"/>
              </p:cNvSpPr>
              <p:nvPr/>
            </p:nvSpPr>
            <p:spPr>
              <a:xfrm>
                <a:off x="4492109" y="1353639"/>
                <a:ext cx="1675753" cy="369332"/>
              </a:xfrm>
              <a:prstGeom prst="rect">
                <a:avLst/>
              </a:prstGeom>
              <a:blipFill>
                <a:blip r:embed="rId8"/>
                <a:stretch>
                  <a:fillRect t="-8197" b="-24590"/>
                </a:stretch>
              </a:blipFill>
            </p:spPr>
            <p:txBody>
              <a:bodyPr/>
              <a:lstStyle/>
              <a:p>
                <a:r>
                  <a:rPr lang="en-US">
                    <a:noFill/>
                  </a:rPr>
                  <a:t> </a:t>
                </a:r>
              </a:p>
            </p:txBody>
          </p:sp>
        </mc:Fallback>
      </mc:AlternateContent>
      <p:sp>
        <p:nvSpPr>
          <p:cNvPr id="11" name="文本框 10">
            <a:extLst>
              <a:ext uri="{FF2B5EF4-FFF2-40B4-BE49-F238E27FC236}">
                <a16:creationId xmlns:a16="http://schemas.microsoft.com/office/drawing/2014/main" id="{D4261200-F5D4-3134-D5A7-C4C977ABE193}"/>
              </a:ext>
            </a:extLst>
          </p:cNvPr>
          <p:cNvSpPr txBox="1"/>
          <p:nvPr/>
        </p:nvSpPr>
        <p:spPr>
          <a:xfrm>
            <a:off x="76200" y="5204035"/>
            <a:ext cx="1338828" cy="1477328"/>
          </a:xfrm>
          <a:prstGeom prst="rect">
            <a:avLst/>
          </a:prstGeom>
          <a:solidFill>
            <a:srgbClr val="FFC000"/>
          </a:solidFill>
        </p:spPr>
        <p:txBody>
          <a:bodyPr wrap="none" rtlCol="0">
            <a:spAutoFit/>
          </a:bodyPr>
          <a:lstStyle/>
          <a:p>
            <a:r>
              <a:rPr lang="zh-CN" altLang="en-US" dirty="0"/>
              <a:t>子问题规模</a:t>
            </a:r>
            <a:endParaRPr lang="en-US" altLang="zh-CN" dirty="0"/>
          </a:p>
          <a:p>
            <a:r>
              <a:rPr lang="zh-CN" altLang="en-US" dirty="0"/>
              <a:t>与原问题相</a:t>
            </a:r>
            <a:endParaRPr lang="en-US" altLang="zh-CN" dirty="0"/>
          </a:p>
          <a:p>
            <a:r>
              <a:rPr lang="zh-CN" altLang="en-US" dirty="0"/>
              <a:t>比，规模按</a:t>
            </a:r>
            <a:endParaRPr lang="en-US" altLang="zh-CN" dirty="0"/>
          </a:p>
          <a:p>
            <a:r>
              <a:rPr lang="zh-CN" altLang="en-US" dirty="0"/>
              <a:t>比例减小即</a:t>
            </a:r>
            <a:endParaRPr lang="en-US" altLang="zh-CN" dirty="0"/>
          </a:p>
          <a:p>
            <a:r>
              <a:rPr lang="zh-CN" altLang="en-US" dirty="0"/>
              <a:t>可得到</a:t>
            </a:r>
            <a:r>
              <a:rPr lang="en-US" altLang="zh-CN" i="1" dirty="0">
                <a:latin typeface="Times" panose="02020603050405020304" pitchFamily="18" charset="0"/>
              </a:rPr>
              <a:t>O</a:t>
            </a:r>
            <a:r>
              <a:rPr lang="en-US" altLang="zh-CN" dirty="0">
                <a:latin typeface="Times" panose="02020603050405020304" pitchFamily="18" charset="0"/>
              </a:rPr>
              <a:t>(</a:t>
            </a:r>
            <a:r>
              <a:rPr lang="en-US" altLang="zh-CN" i="1" dirty="0">
                <a:latin typeface="Times" panose="02020603050405020304" pitchFamily="18" charset="0"/>
              </a:rPr>
              <a:t>n</a:t>
            </a:r>
            <a:r>
              <a:rPr lang="en-US" altLang="zh-CN" dirty="0">
                <a:latin typeface="Times" panose="02020603050405020304" pitchFamily="18" charset="0"/>
              </a:rPr>
              <a:t>)</a:t>
            </a:r>
            <a:endParaRPr lang="en-US" dirty="0">
              <a:latin typeface="Times"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0"/>
            <a:ext cx="8915400" cy="5832366"/>
          </a:xfrm>
          <a:prstGeom prst="rect">
            <a:avLst/>
          </a:prstGeom>
          <a:noFill/>
        </p:spPr>
        <p:txBody>
          <a:bodyPr wrap="square" rtlCol="0">
            <a:spAutoFit/>
          </a:bodyPr>
          <a:lstStyle/>
          <a:p>
            <a:pPr marL="465138">
              <a:lnSpc>
                <a:spcPct val="150000"/>
              </a:lnSpc>
            </a:pPr>
            <a:endParaRPr lang="en-US" dirty="0">
              <a:latin typeface="Times New Roman" pitchFamily="18" charset="0"/>
              <a:cs typeface="Times New Roman" pitchFamily="18" charset="0"/>
            </a:endParaRPr>
          </a:p>
          <a:p>
            <a:r>
              <a:rPr lang="en-US" sz="2000" b="1" dirty="0">
                <a:latin typeface="Times New Roman" pitchFamily="18" charset="0"/>
                <a:cs typeface="Times New Roman" pitchFamily="18" charset="0"/>
              </a:rPr>
              <a:t>Select</a:t>
            </a:r>
            <a:r>
              <a:rPr lang="en-US" sz="2000" dirty="0">
                <a:latin typeface="Times New Roman" pitchFamily="18" charset="0"/>
                <a:cs typeface="Times New Roman" pitchFamily="18" charset="0"/>
              </a:rPr>
              <a:t>(set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marL="465138" lvl="0" indent="-465138">
              <a:lnSpc>
                <a:spcPct val="120000"/>
              </a:lnSpc>
              <a:spcBef>
                <a:spcPts val="600"/>
              </a:spcBef>
              <a:buAutoNum type="arabicPlain"/>
            </a:pPr>
            <a:r>
              <a:rPr lang="zh-CN" altLang="en-US" sz="2000" dirty="0">
                <a:latin typeface="Times New Roman" pitchFamily="18" charset="0"/>
                <a:cs typeface="Times New Roman" pitchFamily="18" charset="0"/>
              </a:rPr>
              <a:t>每</a:t>
            </a:r>
            <a:r>
              <a:rPr lang="en-US" sz="2000" dirty="0">
                <a:latin typeface="Times New Roman" pitchFamily="18" charset="0"/>
                <a:cs typeface="Times New Roman" pitchFamily="18" charset="0"/>
              </a:rPr>
              <a:t>5</a:t>
            </a:r>
            <a:r>
              <a:rPr lang="zh-CN" altLang="en-US" sz="2000" dirty="0">
                <a:latin typeface="Times New Roman" pitchFamily="18" charset="0"/>
                <a:cs typeface="Times New Roman" pitchFamily="18" charset="0"/>
              </a:rPr>
              <a:t>个数为分一组，剩下不足</a:t>
            </a:r>
            <a:r>
              <a:rPr lang="en-US" sz="2000" dirty="0">
                <a:latin typeface="Times New Roman" pitchFamily="18" charset="0"/>
                <a:cs typeface="Times New Roman" pitchFamily="18" charset="0"/>
              </a:rPr>
              <a:t>5</a:t>
            </a:r>
            <a:r>
              <a:rPr lang="zh-CN" altLang="en-US" sz="2000" dirty="0">
                <a:latin typeface="Times New Roman" pitchFamily="18" charset="0"/>
                <a:cs typeface="Times New Roman" pitchFamily="18" charset="0"/>
              </a:rPr>
              <a:t>个的为一组。一共</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/5</a:t>
            </a:r>
            <a:r>
              <a:rPr lang="en-US" sz="2000" dirty="0">
                <a:latin typeface="Times New Roman" pitchFamily="18" charset="0"/>
                <a:cs typeface="Times New Roman" pitchFamily="18" charset="0"/>
                <a:sym typeface="Symbol"/>
              </a:rPr>
              <a:t></a:t>
            </a:r>
            <a:r>
              <a:rPr lang="zh-CN" altLang="en-US" sz="2000" dirty="0">
                <a:latin typeface="Times New Roman" pitchFamily="18" charset="0"/>
                <a:cs typeface="Times New Roman" pitchFamily="18" charset="0"/>
              </a:rPr>
              <a:t>组。</a:t>
            </a:r>
            <a:endParaRPr lang="en-US" altLang="zh-CN" sz="2000" dirty="0">
              <a:latin typeface="Times New Roman" pitchFamily="18" charset="0"/>
              <a:cs typeface="Times New Roman" pitchFamily="18" charset="0"/>
            </a:endParaRPr>
          </a:p>
          <a:p>
            <a:pPr marL="465138" indent="-465138">
              <a:lnSpc>
                <a:spcPct val="120000"/>
              </a:lnSpc>
              <a:spcBef>
                <a:spcPts val="600"/>
              </a:spcBef>
              <a:buFontTx/>
              <a:buAutoNum type="arabicPlain"/>
            </a:pPr>
            <a:r>
              <a:rPr lang="zh-CN" altLang="en-US" sz="2000" dirty="0"/>
              <a:t>找出</a:t>
            </a:r>
            <a:r>
              <a:rPr lang="zh-CN" altLang="en-US" sz="20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各组的中位数</a:t>
            </a:r>
            <a:r>
              <a:rPr lang="zh-CN" altLang="en-US" sz="2000" dirty="0"/>
              <a:t>。</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个中位数的集合，记做</a:t>
            </a:r>
            <a:r>
              <a:rPr lang="en-US" sz="2000" i="1"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65138" lvl="0" indent="-465138">
              <a:lnSpc>
                <a:spcPct val="120000"/>
              </a:lnSpc>
              <a:spcBef>
                <a:spcPts val="600"/>
              </a:spcBef>
              <a:buFontTx/>
              <a:buAutoNum type="arabicPlain"/>
            </a:pPr>
            <a:r>
              <a:rPr lang="zh-CN" altLang="en-US" sz="2000" dirty="0"/>
              <a:t>递归调用</a:t>
            </a:r>
            <a:r>
              <a:rPr lang="en-US" sz="2000" b="1" dirty="0">
                <a:latin typeface="Times New Roman" pitchFamily="18" charset="0"/>
                <a:cs typeface="Times New Roman" pitchFamily="18" charset="0"/>
              </a:rPr>
              <a:t>Select</a:t>
            </a:r>
            <a:r>
              <a:rPr lang="en-US" sz="2000" dirty="0">
                <a:latin typeface="Times New Roman" pitchFamily="18" charset="0"/>
                <a:cs typeface="Times New Roman" pitchFamily="18" charset="0"/>
              </a:rPr>
              <a:t>(set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找出集合</a:t>
            </a:r>
            <a:r>
              <a:rPr lang="en-US" sz="2000" i="1" dirty="0">
                <a:latin typeface="Times New Roman" pitchFamily="18" charset="0"/>
                <a:cs typeface="Times New Roman" pitchFamily="18" charset="0"/>
              </a:rPr>
              <a:t>M</a:t>
            </a:r>
            <a:r>
              <a:rPr lang="zh-CN" altLang="en-US" sz="2000" dirty="0">
                <a:latin typeface="Times New Roman" pitchFamily="18" charset="0"/>
                <a:cs typeface="Times New Roman" pitchFamily="18" charset="0"/>
              </a:rPr>
              <a:t>的中位数，设该数为 </a:t>
            </a:r>
            <a:r>
              <a:rPr lang="en-US" sz="2000" i="1"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65138" indent="-465138">
              <a:lnSpc>
                <a:spcPct val="120000"/>
              </a:lnSpc>
              <a:spcBef>
                <a:spcPts val="600"/>
              </a:spcBef>
              <a:buFontTx/>
              <a:buAutoNum type="arabicPlain"/>
            </a:pPr>
            <a:r>
              <a:rPr lang="zh-CN" altLang="en-US" sz="2000" dirty="0">
                <a:latin typeface="Times New Roman" pitchFamily="18" charset="0"/>
                <a:cs typeface="Times New Roman" pitchFamily="18" charset="0"/>
              </a:rPr>
              <a:t>用 </a:t>
            </a:r>
            <a:r>
              <a:rPr lang="en-US" sz="2000" i="1" dirty="0">
                <a:latin typeface="Times New Roman" pitchFamily="18" charset="0"/>
                <a:cs typeface="Times New Roman" pitchFamily="18" charset="0"/>
              </a:rPr>
              <a:t>x </a:t>
            </a:r>
            <a:r>
              <a:rPr lang="zh-CN" altLang="en-US" sz="2000" dirty="0">
                <a:latin typeface="Times New Roman" pitchFamily="18" charset="0"/>
                <a:cs typeface="Times New Roman" pitchFamily="18" charset="0"/>
              </a:rPr>
              <a:t>作为中心点把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个数划分为</a:t>
            </a:r>
            <a:r>
              <a:rPr lang="en-US" sz="2000" dirty="0">
                <a:latin typeface="Times New Roman" pitchFamily="18" charset="0"/>
                <a:cs typeface="Times New Roman" pitchFamily="18" charset="0"/>
              </a:rPr>
              <a:t>Set 1 </a:t>
            </a:r>
            <a:r>
              <a:rPr lang="zh-CN" altLang="en-US" sz="2000" dirty="0">
                <a:latin typeface="Times New Roman" pitchFamily="18" charset="0"/>
                <a:cs typeface="Times New Roman" pitchFamily="18" charset="0"/>
              </a:rPr>
              <a:t>和</a:t>
            </a:r>
            <a:r>
              <a:rPr lang="en-US" sz="2000" dirty="0">
                <a:latin typeface="Times New Roman" pitchFamily="18" charset="0"/>
                <a:cs typeface="Times New Roman" pitchFamily="18" charset="0"/>
              </a:rPr>
              <a:t> Set 2</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465138" indent="-465138">
              <a:lnSpc>
                <a:spcPct val="120000"/>
              </a:lnSpc>
              <a:spcBef>
                <a:spcPts val="600"/>
              </a:spcBef>
            </a:pPr>
            <a:r>
              <a:rPr 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sym typeface="Symbol" panose="05050102010706020507" pitchFamily="18" charset="2"/>
              </a:rPr>
              <a:t>(4.1) </a:t>
            </a:r>
            <a:r>
              <a:rPr lang="zh-CN" altLang="en-US" sz="2000" dirty="0">
                <a:latin typeface="Times New Roman" pitchFamily="18" charset="0"/>
                <a:cs typeface="Times New Roman" pitchFamily="18" charset="0"/>
                <a:sym typeface="Symbol" panose="05050102010706020507" pitchFamily="18" charset="2"/>
              </a:rPr>
              <a:t>对于</a:t>
            </a:r>
            <a:r>
              <a:rPr lang="en-US" altLang="zh-CN" sz="2000" dirty="0">
                <a:latin typeface="Times New Roman" pitchFamily="18" charset="0"/>
                <a:cs typeface="Times New Roman" pitchFamily="18" charset="0"/>
              </a:rPr>
              <a:t>中位数</a:t>
            </a:r>
            <a:r>
              <a:rPr lang="zh-CN" altLang="en-US" sz="20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小于等于 </a:t>
            </a:r>
            <a:r>
              <a:rPr lang="en-US" sz="2000" i="1"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的小组，一共</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zh-CN" altLang="en-US" sz="2000" dirty="0">
                <a:latin typeface="Times New Roman" pitchFamily="18" charset="0"/>
                <a:cs typeface="Times New Roman" pitchFamily="18" charset="0"/>
                <a:sym typeface="Symbol"/>
              </a:rPr>
              <a:t>个，把这些小组中</a:t>
            </a:r>
            <a:r>
              <a:rPr lang="zh-CN" altLang="en-US" sz="2000" dirty="0">
                <a:solidFill>
                  <a:srgbClr val="FF0000"/>
                </a:solidFill>
                <a:latin typeface="Times New Roman" pitchFamily="18" charset="0"/>
                <a:cs typeface="Times New Roman" pitchFamily="18" charset="0"/>
              </a:rPr>
              <a:t>小于等于</a:t>
            </a:r>
            <a:endParaRPr lang="en-US" altLang="zh-CN" sz="2000" dirty="0">
              <a:solidFill>
                <a:srgbClr val="FF0000"/>
              </a:solidFill>
              <a:latin typeface="Times New Roman" pitchFamily="18" charset="0"/>
              <a:cs typeface="Times New Roman" pitchFamily="18" charset="0"/>
            </a:endParaRPr>
          </a:p>
          <a:p>
            <a:pPr marL="465138" indent="-465138">
              <a:lnSpc>
                <a:spcPct val="120000"/>
              </a:lnSpc>
              <a:spcBef>
                <a:spcPts val="600"/>
              </a:spcBef>
            </a:pPr>
            <a:r>
              <a:rPr lang="zh-CN" altLang="en-US" sz="2000" dirty="0">
                <a:latin typeface="Times New Roman" pitchFamily="18" charset="0"/>
                <a:cs typeface="Times New Roman" pitchFamily="18" charset="0"/>
              </a:rPr>
              <a:t>                该组中位数的数放入</a:t>
            </a:r>
            <a:r>
              <a:rPr lang="en-US" altLang="zh-CN" sz="2000" dirty="0">
                <a:latin typeface="Times New Roman" pitchFamily="18" charset="0"/>
                <a:cs typeface="Times New Roman" pitchFamily="18" charset="0"/>
              </a:rPr>
              <a:t>Set 1</a:t>
            </a:r>
          </a:p>
          <a:p>
            <a:pPr marL="465138" indent="-465138">
              <a:lnSpc>
                <a:spcPct val="120000"/>
              </a:lnSpc>
              <a:spcBef>
                <a:spcPts val="600"/>
              </a:spcBef>
            </a:pPr>
            <a:r>
              <a:rPr 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sym typeface="Symbol" panose="05050102010706020507" pitchFamily="18" charset="2"/>
              </a:rPr>
              <a:t>(4.2) </a:t>
            </a:r>
            <a:r>
              <a:rPr lang="zh-CN" altLang="en-US" sz="2000" dirty="0">
                <a:latin typeface="Times New Roman" pitchFamily="18" charset="0"/>
                <a:cs typeface="Times New Roman" pitchFamily="18" charset="0"/>
                <a:sym typeface="Symbol" panose="05050102010706020507" pitchFamily="18" charset="2"/>
              </a:rPr>
              <a:t>对于</a:t>
            </a:r>
            <a:r>
              <a:rPr lang="en-US" altLang="zh-CN" sz="2000" dirty="0" err="1">
                <a:latin typeface="Times New Roman" pitchFamily="18" charset="0"/>
                <a:cs typeface="Times New Roman" pitchFamily="18" charset="0"/>
              </a:rPr>
              <a:t>中位数</a:t>
            </a:r>
            <a:r>
              <a:rPr lang="en-US" altLang="zh-CN" sz="2000" dirty="0" err="1">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大</a:t>
            </a:r>
            <a:r>
              <a:rPr lang="zh-CN" altLang="en-US" sz="2000" dirty="0">
                <a:solidFill>
                  <a:srgbClr val="0000FF"/>
                </a:solidFill>
                <a:effectLst>
                  <a:outerShdw blurRad="38100" dist="38100" dir="2700000" algn="tl">
                    <a:srgbClr val="C0C0C0"/>
                  </a:outerShdw>
                </a:effectLst>
                <a:latin typeface="仿宋" panose="02010609060101010101" pitchFamily="49" charset="-122"/>
                <a:ea typeface="仿宋" panose="02010609060101010101" pitchFamily="49" charset="-122"/>
              </a:rPr>
              <a:t>于</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的小组，一共</a:t>
            </a:r>
            <a:r>
              <a:rPr lang="zh-CN" altLang="en-US" sz="2000" dirty="0">
                <a:latin typeface="Times New Roman" pitchFamily="18" charset="0"/>
                <a:cs typeface="Times New Roman" pitchFamily="18" charset="0"/>
                <a:sym typeface="Symbol" panose="05050102010706020507" pitchFamily="18" charset="2"/>
              </a:rPr>
              <a:t></a:t>
            </a:r>
            <a:r>
              <a:rPr lang="en-US" altLang="zh-CN" sz="2000" i="1" dirty="0">
                <a:latin typeface="Times New Roman" pitchFamily="18" charset="0"/>
                <a:cs typeface="Times New Roman" pitchFamily="18" charset="0"/>
                <a:sym typeface="Symbol" panose="05050102010706020507" pitchFamily="18" charset="2"/>
              </a:rPr>
              <a:t>m</a:t>
            </a:r>
            <a:r>
              <a:rPr lang="en-US" altLang="zh-CN" sz="2000" dirty="0">
                <a:latin typeface="Times New Roman" pitchFamily="18" charset="0"/>
                <a:cs typeface="Times New Roman" pitchFamily="18" charset="0"/>
                <a:sym typeface="Symbol" panose="05050102010706020507" pitchFamily="18" charset="2"/>
              </a:rPr>
              <a:t>/2</a:t>
            </a:r>
            <a:r>
              <a:rPr lang="zh-CN" altLang="en-US" sz="2000" dirty="0">
                <a:latin typeface="Times New Roman" pitchFamily="18" charset="0"/>
                <a:cs typeface="Times New Roman" pitchFamily="18" charset="0"/>
                <a:sym typeface="Symbol" panose="05050102010706020507" pitchFamily="18" charset="2"/>
              </a:rPr>
              <a:t>个，把这些小组中</a:t>
            </a:r>
            <a:r>
              <a:rPr lang="zh-CN" altLang="en-US" sz="2000" dirty="0">
                <a:solidFill>
                  <a:srgbClr val="FF0000"/>
                </a:solidFill>
                <a:latin typeface="Times New Roman" pitchFamily="18" charset="0"/>
                <a:cs typeface="Times New Roman" pitchFamily="18" charset="0"/>
              </a:rPr>
              <a:t>大于等于</a:t>
            </a:r>
            <a:endParaRPr lang="en-US" altLang="zh-CN" sz="2000" dirty="0">
              <a:solidFill>
                <a:srgbClr val="FF0000"/>
              </a:solidFill>
              <a:latin typeface="Times New Roman" pitchFamily="18" charset="0"/>
              <a:cs typeface="Times New Roman" pitchFamily="18" charset="0"/>
            </a:endParaRPr>
          </a:p>
          <a:p>
            <a:pPr marL="465138" indent="-465138">
              <a:lnSpc>
                <a:spcPct val="120000"/>
              </a:lnSpc>
              <a:spcBef>
                <a:spcPts val="600"/>
              </a:spcBef>
            </a:pPr>
            <a:r>
              <a:rPr lang="zh-CN" altLang="en-US" sz="2000" dirty="0">
                <a:latin typeface="Times New Roman" pitchFamily="18" charset="0"/>
                <a:cs typeface="Times New Roman" pitchFamily="18" charset="0"/>
              </a:rPr>
              <a:t>                该组中位数的数放入</a:t>
            </a:r>
            <a:r>
              <a:rPr lang="en-US" altLang="zh-CN" sz="2000" dirty="0">
                <a:latin typeface="Times New Roman" pitchFamily="18" charset="0"/>
                <a:cs typeface="Times New Roman" pitchFamily="18" charset="0"/>
              </a:rPr>
              <a:t>Set 2</a:t>
            </a:r>
          </a:p>
          <a:p>
            <a:pPr marL="465138" indent="-465138">
              <a:lnSpc>
                <a:spcPct val="120000"/>
              </a:lnSpc>
              <a:spcBef>
                <a:spcPts val="600"/>
              </a:spcBef>
            </a:pPr>
            <a:r>
              <a:rPr 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sym typeface="Symbol" panose="05050102010706020507" pitchFamily="18" charset="2"/>
              </a:rPr>
              <a:t>(4.3) 剩下</a:t>
            </a:r>
            <a:r>
              <a:rPr lang="zh-CN" altLang="en-US" sz="2000" dirty="0">
                <a:latin typeface="Times New Roman" pitchFamily="18" charset="0"/>
                <a:cs typeface="Times New Roman" pitchFamily="18" charset="0"/>
                <a:sym typeface="Symbol" panose="05050102010706020507" pitchFamily="18" charset="2"/>
              </a:rPr>
              <a:t>的</a:t>
            </a:r>
            <a:r>
              <a:rPr lang="en-US" altLang="zh-CN" sz="2000" dirty="0">
                <a:latin typeface="Times New Roman" pitchFamily="18" charset="0"/>
                <a:cs typeface="Times New Roman" pitchFamily="18" charset="0"/>
                <a:sym typeface="Symbol" panose="05050102010706020507" pitchFamily="18" charset="2"/>
              </a:rPr>
              <a:t>数</a:t>
            </a:r>
            <a:r>
              <a:rPr lang="zh-CN" altLang="en-US" sz="2000" dirty="0">
                <a:latin typeface="Times New Roman" pitchFamily="18" charset="0"/>
                <a:cs typeface="Times New Roman" pitchFamily="18" charset="0"/>
                <a:sym typeface="Symbol" panose="05050102010706020507" pitchFamily="18" charset="2"/>
              </a:rPr>
              <a:t>逐个</a:t>
            </a:r>
            <a:r>
              <a:rPr lang="en-US" altLang="zh-CN" sz="2000" dirty="0">
                <a:latin typeface="Times New Roman" pitchFamily="18" charset="0"/>
                <a:cs typeface="Times New Roman" pitchFamily="18" charset="0"/>
                <a:sym typeface="Symbol" panose="05050102010706020507" pitchFamily="18" charset="2"/>
              </a:rPr>
              <a:t>与 </a:t>
            </a:r>
            <a:r>
              <a:rPr lang="en-US" altLang="zh-CN" sz="2000" i="1" dirty="0">
                <a:latin typeface="Times New Roman" pitchFamily="18" charset="0"/>
                <a:cs typeface="Times New Roman" pitchFamily="18" charset="0"/>
                <a:sym typeface="Symbol" panose="05050102010706020507" pitchFamily="18" charset="2"/>
              </a:rPr>
              <a:t>x </a:t>
            </a:r>
            <a:r>
              <a:rPr lang="en-US" altLang="zh-CN" sz="2000" dirty="0">
                <a:latin typeface="Times New Roman" pitchFamily="18" charset="0"/>
                <a:cs typeface="Times New Roman" pitchFamily="18" charset="0"/>
                <a:sym typeface="Symbol" panose="05050102010706020507" pitchFamily="18" charset="2"/>
              </a:rPr>
              <a:t>比较后，大于 </a:t>
            </a:r>
            <a:r>
              <a:rPr lang="en-US" altLang="zh-CN" sz="2000" i="1" dirty="0">
                <a:latin typeface="Times New Roman" pitchFamily="18" charset="0"/>
                <a:cs typeface="Times New Roman" pitchFamily="18" charset="0"/>
                <a:sym typeface="Symbol" panose="05050102010706020507" pitchFamily="18" charset="2"/>
              </a:rPr>
              <a:t>x </a:t>
            </a:r>
            <a:r>
              <a:rPr lang="en-US" altLang="zh-CN" sz="2000" dirty="0">
                <a:latin typeface="Times New Roman" pitchFamily="18" charset="0"/>
                <a:cs typeface="Times New Roman" pitchFamily="18" charset="0"/>
                <a:sym typeface="Symbol" panose="05050102010706020507" pitchFamily="18" charset="2"/>
              </a:rPr>
              <a:t>者放入Set 2，否则放入Set 1</a:t>
            </a:r>
            <a:endParaRPr lang="en-US" altLang="zh-CN" sz="2000" dirty="0">
              <a:latin typeface="Times New Roman" pitchFamily="18" charset="0"/>
              <a:cs typeface="Times New Roman" pitchFamily="18" charset="0"/>
            </a:endParaRPr>
          </a:p>
          <a:p>
            <a:pPr marL="465138" lvl="0" indent="-465138">
              <a:lnSpc>
                <a:spcPct val="120000"/>
              </a:lnSpc>
              <a:spcBef>
                <a:spcPts val="600"/>
              </a:spcBef>
              <a:buAutoNum type="arabicPlain" startAt="5"/>
            </a:pPr>
            <a:r>
              <a:rPr lang="zh-CN" altLang="en-US" sz="2000" dirty="0"/>
              <a:t>假设</a:t>
            </a:r>
            <a:r>
              <a:rPr lang="en-US" sz="2000" dirty="0">
                <a:latin typeface="Times New Roman" pitchFamily="18" charset="0"/>
                <a:cs typeface="Times New Roman" pitchFamily="18" charset="0"/>
              </a:rPr>
              <a:t>|Set 1| = </a:t>
            </a:r>
            <a:r>
              <a:rPr lang="en-US" sz="2000" i="1"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，则</a:t>
            </a:r>
            <a:r>
              <a:rPr lang="en-US" sz="2000" dirty="0">
                <a:latin typeface="Times New Roman" pitchFamily="18" charset="0"/>
                <a:cs typeface="Times New Roman" pitchFamily="18" charset="0"/>
              </a:rPr>
              <a:t> |Set 2| = </a:t>
            </a:r>
            <a:r>
              <a:rPr lang="en-US" sz="2000" i="1" dirty="0">
                <a:latin typeface="Times New Roman" pitchFamily="18" charset="0"/>
                <a:cs typeface="Times New Roman" pitchFamily="18" charset="0"/>
              </a:rPr>
              <a:t>n - k</a:t>
            </a:r>
            <a:r>
              <a:rPr lang="zh-CN" altLang="en-US" sz="2000" dirty="0">
                <a:latin typeface="Times New Roman" pitchFamily="18" charset="0"/>
                <a:cs typeface="Times New Roman" pitchFamily="18" charset="0"/>
              </a:rPr>
              <a:t>。那么，</a:t>
            </a:r>
            <a:r>
              <a:rPr lang="en-US" sz="2000" i="1"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的顺序号就是</a:t>
            </a:r>
            <a:r>
              <a:rPr lang="en-US" sz="2000" i="1" dirty="0">
                <a:latin typeface="Times New Roman" pitchFamily="18" charset="0"/>
                <a:cs typeface="Times New Roman" pitchFamily="18" charset="0"/>
              </a:rPr>
              <a:t>rank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k</a:t>
            </a:r>
            <a:r>
              <a:rPr lang="en-US" altLang="zh-CN" sz="2000" dirty="0">
                <a:latin typeface="Times New Roman" pitchFamily="18" charset="0"/>
                <a:cs typeface="Times New Roman" pitchFamily="18" charset="0"/>
              </a:rPr>
              <a:t>.</a:t>
            </a:r>
            <a:endParaRPr lang="en-US" altLang="zh-CN" dirty="0"/>
          </a:p>
          <a:p>
            <a:pPr lvl="0"/>
            <a:endParaRPr lang="en-US" dirty="0"/>
          </a:p>
          <a:p>
            <a:pPr lvl="0"/>
            <a:r>
              <a:rPr lang="en-US" dirty="0"/>
              <a:t>(</a:t>
            </a:r>
            <a:r>
              <a:rPr lang="en-US" b="1" dirty="0"/>
              <a:t>接下页</a:t>
            </a:r>
            <a:r>
              <a:rPr lang="en-US" dirty="0"/>
              <a:t>)</a:t>
            </a:r>
          </a:p>
        </p:txBody>
      </p:sp>
      <p:sp>
        <p:nvSpPr>
          <p:cNvPr id="4" name="灯片编号占位符 3">
            <a:extLst>
              <a:ext uri="{FF2B5EF4-FFF2-40B4-BE49-F238E27FC236}">
                <a16:creationId xmlns:a16="http://schemas.microsoft.com/office/drawing/2014/main" id="{097C0D38-E082-4DB5-9C7F-3C424E319DB8}"/>
              </a:ext>
            </a:extLst>
          </p:cNvPr>
          <p:cNvSpPr>
            <a:spLocks noGrp="1"/>
          </p:cNvSpPr>
          <p:nvPr>
            <p:ph type="sldNum" sz="quarter" idx="12"/>
          </p:nvPr>
        </p:nvSpPr>
        <p:spPr/>
        <p:txBody>
          <a:bodyPr/>
          <a:lstStyle/>
          <a:p>
            <a:fld id="{C462427C-90CD-4661-B725-C3D658441D48}" type="slidenum">
              <a:rPr lang="en-US" smtClean="0"/>
              <a:t>11</a:t>
            </a:fld>
            <a:endParaRPr lang="en-US"/>
          </a:p>
        </p:txBody>
      </p:sp>
      <p:sp>
        <p:nvSpPr>
          <p:cNvPr id="5" name="矩形 4">
            <a:extLst>
              <a:ext uri="{FF2B5EF4-FFF2-40B4-BE49-F238E27FC236}">
                <a16:creationId xmlns:a16="http://schemas.microsoft.com/office/drawing/2014/main" id="{6E1B338E-3981-4E7C-BFD9-B83DF7233CAC}"/>
              </a:ext>
            </a:extLst>
          </p:cNvPr>
          <p:cNvSpPr/>
          <p:nvPr/>
        </p:nvSpPr>
        <p:spPr>
          <a:xfrm>
            <a:off x="817495" y="474508"/>
            <a:ext cx="584967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2</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00FFFF"/>
                </a:highlight>
                <a:latin typeface="Times" panose="02020603050405020304" pitchFamily="18" charset="0"/>
                <a:ea typeface="华文细黑" panose="02010600040101010101" pitchFamily="2" charset="-122"/>
              </a:rPr>
              <a:t>最坏情况下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a:t>
            </a:r>
            <a:endParaRPr lang="en-US" sz="2800" dirty="0">
              <a:latin typeface="Times" panose="02020603050405020304" pitchFamily="18" charset="0"/>
              <a:ea typeface="华文细黑" panose="02010600040101010101" pitchFamily="2" charset="-122"/>
            </a:endParaRPr>
          </a:p>
        </p:txBody>
      </p:sp>
      <p:cxnSp>
        <p:nvCxnSpPr>
          <p:cNvPr id="7" name="直接连接符 6">
            <a:extLst>
              <a:ext uri="{FF2B5EF4-FFF2-40B4-BE49-F238E27FC236}">
                <a16:creationId xmlns:a16="http://schemas.microsoft.com/office/drawing/2014/main" id="{CB4CF402-6671-4715-9C0C-A076723416A1}"/>
              </a:ext>
            </a:extLst>
          </p:cNvPr>
          <p:cNvCxnSpPr>
            <a:cxnSpLocks/>
          </p:cNvCxnSpPr>
          <p:nvPr/>
        </p:nvCxnSpPr>
        <p:spPr>
          <a:xfrm>
            <a:off x="0" y="1066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43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413166"/>
            <a:ext cx="8229600" cy="4912179"/>
          </a:xfrm>
          <a:prstGeom prst="rect">
            <a:avLst/>
          </a:prstGeom>
          <a:noFill/>
        </p:spPr>
        <p:txBody>
          <a:bodyPr wrap="square" rtlCol="0">
            <a:spAutoFit/>
          </a:bodyPr>
          <a:lstStyle/>
          <a:p>
            <a:pPr marL="465138" lvl="0" indent="-465138">
              <a:lnSpc>
                <a:spcPct val="120000"/>
              </a:lnSpc>
              <a:buAutoNum type="arabicPlain" startAt="6"/>
            </a:pPr>
            <a:r>
              <a:rPr lang="en-US" sz="2000" b="1" dirty="0">
                <a:latin typeface="Times New Roman" pitchFamily="18" charset="0"/>
                <a:cs typeface="Times New Roman" pitchFamily="18" charset="0"/>
              </a:rPr>
              <a:t>if</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k                                                                          </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底</a:t>
            </a:r>
            <a:endParaRPr lang="en-US" sz="2000" dirty="0">
              <a:latin typeface="Times New Roman" pitchFamily="18" charset="0"/>
              <a:cs typeface="Times New Roman" pitchFamily="18" charset="0"/>
            </a:endParaRPr>
          </a:p>
          <a:p>
            <a:pPr marL="465138" lvl="0" indent="-465138">
              <a:lnSpc>
                <a:spcPct val="120000"/>
              </a:lnSpc>
              <a:buAutoNum type="arabicPlain" startAt="6"/>
            </a:pPr>
            <a:r>
              <a:rPr lang="en-US" sz="2000" b="1" dirty="0">
                <a:latin typeface="Times New Roman" pitchFamily="18" charset="0"/>
                <a:cs typeface="Times New Roman" pitchFamily="18" charset="0"/>
              </a:rPr>
              <a:t> 	then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return </a:t>
            </a:r>
            <a:r>
              <a:rPr lang="en-US" sz="2000" i="1" dirty="0">
                <a:latin typeface="Times New Roman" pitchFamily="18" charset="0"/>
                <a:cs typeface="Times New Roman" pitchFamily="18" charset="0"/>
              </a:rPr>
              <a:t>x</a:t>
            </a:r>
            <a:endParaRPr lang="en-US" sz="2000" dirty="0">
              <a:latin typeface="Times New Roman" pitchFamily="18" charset="0"/>
              <a:cs typeface="Times New Roman" pitchFamily="18" charset="0"/>
            </a:endParaRPr>
          </a:p>
          <a:p>
            <a:pPr marL="465138" lvl="0" indent="-465138">
              <a:lnSpc>
                <a:spcPct val="120000"/>
              </a:lnSpc>
              <a:buAutoNum type="arabicPlain" startAt="6"/>
            </a:pPr>
            <a:r>
              <a:rPr lang="en-US" sz="2000" b="1" dirty="0">
                <a:latin typeface="Times New Roman" pitchFamily="18" charset="0"/>
                <a:cs typeface="Times New Roman" pitchFamily="18" charset="0"/>
              </a:rPr>
              <a:t> 	else 	if</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&lt; </a:t>
            </a:r>
            <a:r>
              <a:rPr lang="en-US" sz="2000" i="1" dirty="0">
                <a:latin typeface="Times New Roman" pitchFamily="18" charset="0"/>
                <a:cs typeface="Times New Roman" pitchFamily="18" charset="0"/>
              </a:rPr>
              <a:t>k                                                       </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分</a:t>
            </a:r>
            <a:endParaRPr lang="en-US" sz="2000" dirty="0">
              <a:latin typeface="Times New Roman" pitchFamily="18" charset="0"/>
              <a:cs typeface="Times New Roman" pitchFamily="18" charset="0"/>
            </a:endParaRPr>
          </a:p>
          <a:p>
            <a:pPr marL="465138" lvl="0" indent="-465138">
              <a:lnSpc>
                <a:spcPct val="120000"/>
              </a:lnSpc>
              <a:buAutoNum type="arabicPlain" startAt="6"/>
            </a:pPr>
            <a:r>
              <a:rPr lang="en-US" sz="2000" b="1" dirty="0">
                <a:latin typeface="Times New Roman" pitchFamily="18" charset="0"/>
                <a:cs typeface="Times New Roman" pitchFamily="18" charset="0"/>
              </a:rPr>
              <a:t> 			then </a:t>
            </a:r>
            <a:r>
              <a:rPr lang="en-US" sz="2000" dirty="0">
                <a:latin typeface="Times New Roman" pitchFamily="18" charset="0"/>
                <a:cs typeface="Times New Roman" pitchFamily="18" charset="0"/>
              </a:rPr>
              <a:t>Select(Set 1,</a:t>
            </a:r>
            <a:r>
              <a:rPr lang="en-US" sz="2000" i="1" dirty="0">
                <a:latin typeface="Times New Roman" pitchFamily="18" charset="0"/>
                <a:cs typeface="Times New Roman" pitchFamily="18" charset="0"/>
              </a:rPr>
              <a:t> k</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marL="465138" lvl="0" indent="-465138">
              <a:lnSpc>
                <a:spcPct val="120000"/>
              </a:lnSpc>
              <a:buAutoNum type="arabicPlain" startAt="6"/>
            </a:pPr>
            <a:r>
              <a:rPr lang="en-US" sz="2000" b="1" dirty="0">
                <a:latin typeface="Times New Roman" pitchFamily="18" charset="0"/>
                <a:cs typeface="Times New Roman" pitchFamily="18" charset="0"/>
              </a:rPr>
              <a:t> 			else </a:t>
            </a:r>
            <a:r>
              <a:rPr lang="en-US" sz="2000" dirty="0">
                <a:latin typeface="Times New Roman" pitchFamily="18" charset="0"/>
                <a:cs typeface="Times New Roman" pitchFamily="18" charset="0"/>
              </a:rPr>
              <a:t> Select(Set 2,</a:t>
            </a:r>
            <a:r>
              <a:rPr lang="en-US" sz="2000" i="1" dirty="0">
                <a:latin typeface="Times New Roman" pitchFamily="18" charset="0"/>
                <a:cs typeface="Times New Roman" pitchFamily="18" charset="0"/>
              </a:rPr>
              <a:t> n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合：</a:t>
            </a:r>
            <a:r>
              <a:rPr lang="zh-CN" altLang="en-US" sz="1600" dirty="0">
                <a:latin typeface="Times New Roman" pitchFamily="18" charset="0"/>
                <a:cs typeface="Times New Roman" pitchFamily="18" charset="0"/>
              </a:rPr>
              <a:t>无需额外操作</a:t>
            </a:r>
            <a:endParaRPr lang="en-US" sz="1600" dirty="0">
              <a:latin typeface="Times New Roman" pitchFamily="18" charset="0"/>
              <a:cs typeface="Times New Roman" pitchFamily="18" charset="0"/>
            </a:endParaRPr>
          </a:p>
          <a:p>
            <a:pPr marL="465138" lvl="0" indent="-465138">
              <a:lnSpc>
                <a:spcPct val="120000"/>
              </a:lnSpc>
              <a:buAutoNum type="arabicPlain" startAt="6"/>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endif</a:t>
            </a:r>
            <a:endParaRPr lang="en-US" sz="2000" b="1" dirty="0">
              <a:latin typeface="Times New Roman" pitchFamily="18" charset="0"/>
              <a:cs typeface="Times New Roman" pitchFamily="18" charset="0"/>
            </a:endParaRPr>
          </a:p>
          <a:p>
            <a:pPr marL="465138" lvl="0" indent="-465138">
              <a:lnSpc>
                <a:spcPct val="120000"/>
              </a:lnSpc>
              <a:buAutoNum type="arabicPlain" startAt="6"/>
            </a:pP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marL="465138" lvl="0" indent="-465138">
              <a:lnSpc>
                <a:spcPct val="120000"/>
              </a:lnSpc>
              <a:buAutoNum type="arabicPlain" startAt="6"/>
            </a:pPr>
            <a:r>
              <a:rPr lang="en-US" sz="2000" b="1" dirty="0">
                <a:latin typeface="Times New Roman" pitchFamily="18" charset="0"/>
                <a:cs typeface="Times New Roman" pitchFamily="18" charset="0"/>
              </a:rPr>
              <a:t>End</a:t>
            </a:r>
          </a:p>
          <a:p>
            <a:pPr marL="465138">
              <a:lnSpc>
                <a:spcPct val="150000"/>
              </a:lnSpc>
              <a:spcBef>
                <a:spcPts val="600"/>
              </a:spcBef>
            </a:pPr>
            <a:r>
              <a:rPr lang="zh-CN" altLang="en-US" sz="2000" dirty="0"/>
              <a:t>算法的前</a:t>
            </a:r>
            <a:r>
              <a:rPr lang="en-US" sz="2000" dirty="0"/>
              <a:t>3</a:t>
            </a:r>
            <a:r>
              <a:rPr lang="zh-CN" altLang="en-US" sz="2000" dirty="0"/>
              <a:t>步是为了找</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 </a:t>
            </a:r>
            <a:r>
              <a:rPr lang="zh-CN" altLang="en-US" sz="2000" dirty="0"/>
              <a:t>使得以</a:t>
            </a:r>
            <a:r>
              <a:rPr lang="en-US" altLang="zh-CN" sz="2000" i="1" dirty="0" err="1">
                <a:latin typeface="Times New Roman" pitchFamily="18" charset="0"/>
                <a:cs typeface="Times New Roman" pitchFamily="18" charset="0"/>
              </a:rPr>
              <a:t>x</a:t>
            </a:r>
            <a:r>
              <a:rPr lang="en-US" altLang="zh-CN" sz="2000" dirty="0" err="1">
                <a:latin typeface="Times New Roman" pitchFamily="18" charset="0"/>
                <a:cs typeface="Times New Roman" pitchFamily="18" charset="0"/>
              </a:rPr>
              <a:t>为</a:t>
            </a:r>
            <a:r>
              <a:rPr lang="zh-CN" altLang="en-US" sz="2000" dirty="0"/>
              <a:t>中心划分后的两个子集比较平衡。如果 </a:t>
            </a:r>
            <a:r>
              <a:rPr lang="en-US" sz="2000" i="1" dirty="0">
                <a:latin typeface="Times New Roman" pitchFamily="18" charset="0"/>
                <a:cs typeface="Times New Roman" pitchFamily="18" charset="0"/>
              </a:rPr>
              <a:t>x</a:t>
            </a:r>
            <a:r>
              <a:rPr lang="en-US" sz="2000" i="1" dirty="0"/>
              <a:t> </a:t>
            </a:r>
            <a:r>
              <a:rPr lang="zh-CN" altLang="en-US" sz="2000" dirty="0"/>
              <a:t>就是第</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t>顺序数，算法结束。否则，如果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&lt; </a:t>
            </a:r>
            <a:r>
              <a:rPr lang="en-US" sz="2000" i="1"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，那么</a:t>
            </a:r>
            <a:r>
              <a:rPr lang="en-US"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的第</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顺序数也就是 </a:t>
            </a:r>
            <a:r>
              <a:rPr lang="en-US" sz="2000" dirty="0">
                <a:latin typeface="Times New Roman" pitchFamily="18" charset="0"/>
                <a:cs typeface="Times New Roman" pitchFamily="18" charset="0"/>
              </a:rPr>
              <a:t>Set 1 </a:t>
            </a:r>
            <a:r>
              <a:rPr lang="zh-CN" altLang="en-US" sz="2000" dirty="0">
                <a:latin typeface="Times New Roman" pitchFamily="18" charset="0"/>
                <a:cs typeface="Times New Roman" pitchFamily="18" charset="0"/>
              </a:rPr>
              <a:t>的第</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顺序数。如果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&gt;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的第</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顺序数是</a:t>
            </a:r>
            <a:r>
              <a:rPr lang="en-US" sz="2000" dirty="0">
                <a:latin typeface="Times New Roman" pitchFamily="18" charset="0"/>
                <a:cs typeface="Times New Roman" pitchFamily="18" charset="0"/>
              </a:rPr>
              <a:t> Set 2 </a:t>
            </a:r>
            <a:r>
              <a:rPr lang="zh-CN" altLang="en-US" sz="2000" dirty="0">
                <a:latin typeface="Times New Roman" pitchFamily="18" charset="0"/>
                <a:cs typeface="Times New Roman" pitchFamily="18" charset="0"/>
              </a:rPr>
              <a:t>的第</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顺序数。算法根据情况在相应的子集中递归地搜索。</a:t>
            </a:r>
            <a:endParaRPr lang="en-US" sz="2000"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0EEF82BC-B408-435D-BC84-EC0E3362A06F}"/>
              </a:ext>
            </a:extLst>
          </p:cNvPr>
          <p:cNvSpPr>
            <a:spLocks noGrp="1"/>
          </p:cNvSpPr>
          <p:nvPr>
            <p:ph type="sldNum" sz="quarter" idx="12"/>
          </p:nvPr>
        </p:nvSpPr>
        <p:spPr/>
        <p:txBody>
          <a:bodyPr/>
          <a:lstStyle/>
          <a:p>
            <a:fld id="{C462427C-90CD-4661-B725-C3D658441D48}" type="slidenum">
              <a:rPr lang="en-US" smtClean="0"/>
              <a:t>12</a:t>
            </a:fld>
            <a:endParaRPr lang="en-US"/>
          </a:p>
        </p:txBody>
      </p:sp>
      <p:sp>
        <p:nvSpPr>
          <p:cNvPr id="6" name="矩形 5">
            <a:extLst>
              <a:ext uri="{FF2B5EF4-FFF2-40B4-BE49-F238E27FC236}">
                <a16:creationId xmlns:a16="http://schemas.microsoft.com/office/drawing/2014/main" id="{13B272AB-C95D-497E-8F49-D06B37A7E21C}"/>
              </a:ext>
            </a:extLst>
          </p:cNvPr>
          <p:cNvSpPr/>
          <p:nvPr/>
        </p:nvSpPr>
        <p:spPr>
          <a:xfrm>
            <a:off x="817495" y="474508"/>
            <a:ext cx="678903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2</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00FFFF"/>
                </a:highlight>
                <a:latin typeface="Times" panose="02020603050405020304" pitchFamily="18" charset="0"/>
                <a:ea typeface="华文细黑" panose="02010600040101010101" pitchFamily="2" charset="-122"/>
              </a:rPr>
              <a:t>最坏情况下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的算法（续）</a:t>
            </a:r>
            <a:endParaRPr lang="en-US" sz="2800" dirty="0">
              <a:latin typeface="Times" panose="02020603050405020304" pitchFamily="18" charset="0"/>
              <a:ea typeface="华文细黑" panose="02010600040101010101" pitchFamily="2" charset="-122"/>
            </a:endParaRPr>
          </a:p>
        </p:txBody>
      </p:sp>
      <p:cxnSp>
        <p:nvCxnSpPr>
          <p:cNvPr id="7" name="直接连接符 6">
            <a:extLst>
              <a:ext uri="{FF2B5EF4-FFF2-40B4-BE49-F238E27FC236}">
                <a16:creationId xmlns:a16="http://schemas.microsoft.com/office/drawing/2014/main" id="{C428CA2E-3156-4F71-97C3-8863A2FA1A10}"/>
              </a:ext>
            </a:extLst>
          </p:cNvPr>
          <p:cNvCxnSpPr>
            <a:cxnSpLocks/>
          </p:cNvCxnSpPr>
          <p:nvPr/>
        </p:nvCxnSpPr>
        <p:spPr>
          <a:xfrm>
            <a:off x="0" y="1066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6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55D2857-9D20-4F01-A8A8-623FB4826448}"/>
              </a:ext>
            </a:extLst>
          </p:cNvPr>
          <p:cNvSpPr>
            <a:spLocks noGrp="1"/>
          </p:cNvSpPr>
          <p:nvPr>
            <p:ph type="sldNum" sz="quarter" idx="12"/>
          </p:nvPr>
        </p:nvSpPr>
        <p:spPr/>
        <p:txBody>
          <a:bodyPr/>
          <a:lstStyle/>
          <a:p>
            <a:fld id="{C462427C-90CD-4661-B725-C3D658441D48}" type="slidenum">
              <a:rPr lang="en-US" smtClean="0"/>
              <a:t>13</a:t>
            </a:fld>
            <a:endParaRPr lang="en-US"/>
          </a:p>
        </p:txBody>
      </p:sp>
      <p:sp>
        <p:nvSpPr>
          <p:cNvPr id="5" name="矩形 4">
            <a:extLst>
              <a:ext uri="{FF2B5EF4-FFF2-40B4-BE49-F238E27FC236}">
                <a16:creationId xmlns:a16="http://schemas.microsoft.com/office/drawing/2014/main" id="{24433BDB-76A5-49F4-B853-22B8689F478E}"/>
              </a:ext>
            </a:extLst>
          </p:cNvPr>
          <p:cNvSpPr/>
          <p:nvPr/>
        </p:nvSpPr>
        <p:spPr>
          <a:xfrm>
            <a:off x="817495" y="474508"/>
            <a:ext cx="678903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2</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00FFFF"/>
                </a:highlight>
                <a:latin typeface="Times" panose="02020603050405020304" pitchFamily="18" charset="0"/>
                <a:ea typeface="华文细黑" panose="02010600040101010101" pitchFamily="2" charset="-122"/>
              </a:rPr>
              <a:t>最坏情况下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的算法（续）</a:t>
            </a:r>
            <a:endParaRPr lang="en-US" sz="2800" dirty="0">
              <a:latin typeface="Times" panose="02020603050405020304" pitchFamily="18" charset="0"/>
              <a:ea typeface="华文细黑" panose="02010600040101010101" pitchFamily="2" charset="-122"/>
            </a:endParaRPr>
          </a:p>
        </p:txBody>
      </p:sp>
      <p:cxnSp>
        <p:nvCxnSpPr>
          <p:cNvPr id="6" name="直接连接符 5">
            <a:extLst>
              <a:ext uri="{FF2B5EF4-FFF2-40B4-BE49-F238E27FC236}">
                <a16:creationId xmlns:a16="http://schemas.microsoft.com/office/drawing/2014/main" id="{34FA5012-831D-46C3-A3A2-05B21B0AE847}"/>
              </a:ext>
            </a:extLst>
          </p:cNvPr>
          <p:cNvCxnSpPr>
            <a:cxnSpLocks/>
          </p:cNvCxnSpPr>
          <p:nvPr/>
        </p:nvCxnSpPr>
        <p:spPr>
          <a:xfrm>
            <a:off x="0" y="1066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797023" y="3733800"/>
                <a:ext cx="8135257" cy="3091744"/>
              </a:xfrm>
              <a:prstGeom prst="rect">
                <a:avLst/>
              </a:prstGeom>
              <a:solidFill>
                <a:schemeClr val="bg1"/>
              </a:solidFill>
              <a:ln w="34925">
                <a:solidFill>
                  <a:srgbClr val="FF0000"/>
                </a:solidFill>
              </a:ln>
            </p:spPr>
            <p:txBody>
              <a:bodyPr wrap="square" rtlCol="0">
                <a:spAutoFit/>
              </a:bodyPr>
              <a:lstStyle/>
              <a:p>
                <a:r>
                  <a:rPr lang="en-US" sz="2400" b="1" dirty="0">
                    <a:latin typeface="SimSun" pitchFamily="2" charset="-122"/>
                    <a:ea typeface="SimSun" pitchFamily="2" charset="-122"/>
                  </a:rPr>
                  <a:t>算法复杂度分析</a:t>
                </a:r>
              </a:p>
              <a:p>
                <a:pPr marL="465138" lvl="0" indent="-465138">
                  <a:spcBef>
                    <a:spcPts val="300"/>
                  </a:spcBef>
                  <a:buAutoNum type="arabicPlain"/>
                </a:pPr>
                <a:r>
                  <a:rPr lang="zh-CN" altLang="en-US" sz="2000" dirty="0"/>
                  <a:t>第</a:t>
                </a:r>
                <a:r>
                  <a:rPr lang="en-US" sz="2000" dirty="0"/>
                  <a:t> 1 </a:t>
                </a:r>
                <a:r>
                  <a:rPr lang="zh-CN" altLang="en-US" sz="2000" dirty="0"/>
                  <a:t>步显然只需要</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时间。</a:t>
                </a:r>
                <a:endParaRPr lang="en-US" altLang="zh-CN" sz="2000" dirty="0">
                  <a:latin typeface="Times New Roman" pitchFamily="18" charset="0"/>
                  <a:cs typeface="Times New Roman" pitchFamily="18" charset="0"/>
                </a:endParaRPr>
              </a:p>
              <a:p>
                <a:pPr marL="465138" lvl="0" indent="-465138">
                  <a:buAutoNum type="arabicPlain"/>
                </a:pP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 2 </a:t>
                </a:r>
                <a:r>
                  <a:rPr lang="zh-CN" altLang="en-US" sz="2000" dirty="0">
                    <a:latin typeface="Times New Roman" pitchFamily="18" charset="0"/>
                    <a:cs typeface="Times New Roman" pitchFamily="18" charset="0"/>
                  </a:rPr>
                  <a:t>步也只需</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时间，但是</a:t>
                </a:r>
                <a:r>
                  <a:rPr lang="en-US" sz="2000" dirty="0">
                    <a:latin typeface="Times New Roman" pitchFamily="18" charset="0"/>
                    <a:cs typeface="Times New Roman" pitchFamily="18" charset="0"/>
                  </a:rPr>
                  <a:t>5</a:t>
                </a:r>
                <a:r>
                  <a:rPr lang="zh-CN" altLang="en-US" sz="2000" dirty="0">
                    <a:latin typeface="Times New Roman" pitchFamily="18" charset="0"/>
                    <a:cs typeface="Times New Roman" pitchFamily="18" charset="0"/>
                  </a:rPr>
                  <a:t>个数的排序至少需要</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lg5!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 7</a:t>
                </a:r>
                <a:r>
                  <a:rPr lang="zh-CN" altLang="en-US" sz="2000" dirty="0">
                    <a:latin typeface="Times New Roman" pitchFamily="18" charset="0"/>
                    <a:cs typeface="Times New Roman" pitchFamily="18" charset="0"/>
                  </a:rPr>
                  <a:t>次比较</a:t>
                </a:r>
                <a:endParaRPr lang="en-US" altLang="zh-CN" sz="2000" dirty="0">
                  <a:latin typeface="Times New Roman" pitchFamily="18" charset="0"/>
                  <a:cs typeface="Times New Roman" pitchFamily="18" charset="0"/>
                </a:endParaRPr>
              </a:p>
              <a:p>
                <a:pPr marL="465138" lvl="0" indent="-465138">
                  <a:buAutoNum type="arabicPlain"/>
                </a:pP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 3 </a:t>
                </a:r>
                <a:r>
                  <a:rPr lang="zh-CN" altLang="en-US" sz="2000" dirty="0">
                    <a:latin typeface="Times New Roman" pitchFamily="18" charset="0"/>
                    <a:cs typeface="Times New Roman" pitchFamily="18" charset="0"/>
                  </a:rPr>
                  <a:t>步需要</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时间。</a:t>
                </a:r>
                <a:endParaRPr lang="en-US" altLang="zh-CN" sz="2000" dirty="0">
                  <a:latin typeface="Times New Roman" pitchFamily="18" charset="0"/>
                  <a:cs typeface="Times New Roman" pitchFamily="18" charset="0"/>
                </a:endParaRPr>
              </a:p>
              <a:p>
                <a:pPr marL="465138" lvl="0" indent="-465138">
                  <a:buAutoNum type="arabicPlain"/>
                </a:pP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 4 </a:t>
                </a:r>
                <a:r>
                  <a:rPr lang="zh-CN" altLang="en-US" sz="2000" dirty="0">
                    <a:latin typeface="Times New Roman" pitchFamily="18" charset="0"/>
                    <a:cs typeface="Times New Roman" pitchFamily="18" charset="0"/>
                  </a:rPr>
                  <a:t>步需要</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时间。</a:t>
                </a:r>
                <a:endParaRPr lang="en-US" altLang="zh-CN" sz="2000" dirty="0">
                  <a:latin typeface="Times New Roman" pitchFamily="18" charset="0"/>
                  <a:cs typeface="Times New Roman" pitchFamily="18" charset="0"/>
                </a:endParaRPr>
              </a:p>
              <a:p>
                <a:pPr marL="465138" lvl="0" indent="-465138">
                  <a:buAutoNum type="arabicPlain"/>
                </a:pP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 5 </a:t>
                </a:r>
                <a:r>
                  <a:rPr lang="zh-CN" altLang="en-US" sz="2000" dirty="0">
                    <a:latin typeface="Times New Roman" pitchFamily="18" charset="0"/>
                    <a:cs typeface="Times New Roman" pitchFamily="18" charset="0"/>
                  </a:rPr>
                  <a:t>步需要</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时间，因为简单地数一下便知集合的大小。</a:t>
                </a:r>
                <a:endParaRPr lang="en-US" altLang="zh-CN" sz="2000" dirty="0">
                  <a:latin typeface="Times New Roman" pitchFamily="18" charset="0"/>
                  <a:cs typeface="Times New Roman" pitchFamily="18" charset="0"/>
                </a:endParaRPr>
              </a:p>
              <a:p>
                <a:pPr marL="465138" lvl="0" indent="-465138">
                  <a:buAutoNum type="arabicPlain"/>
                </a:pPr>
                <a:r>
                  <a:rPr lang="zh-CN" altLang="en-US" sz="2000" dirty="0"/>
                  <a:t>第 </a:t>
                </a:r>
                <a:r>
                  <a:rPr lang="en-US" sz="2000" dirty="0"/>
                  <a:t>6 </a:t>
                </a:r>
                <a:r>
                  <a:rPr lang="zh-CN" altLang="en-US" sz="2000" dirty="0"/>
                  <a:t>步开始的递归调用所需要的时间取决于子集的大小。下面我们证明每个子集含有至少 </a:t>
                </a:r>
                <a14:m>
                  <m:oMath xmlns:m="http://schemas.openxmlformats.org/officeDocument/2006/math">
                    <m:f>
                      <m:fPr>
                        <m:ctrlPr>
                          <a:rPr lang="en-US" altLang="zh-CN" sz="2000" i="1">
                            <a:latin typeface="Cambria Math" panose="02040503050406030204" pitchFamily="18" charset="0"/>
                            <a:cs typeface="Times New Roman" pitchFamily="18" charset="0"/>
                          </a:rPr>
                        </m:ctrlPr>
                      </m:fPr>
                      <m:num>
                        <m:r>
                          <a:rPr lang="en-US" altLang="zh-CN" sz="2000" i="1">
                            <a:latin typeface="Cambria Math"/>
                            <a:cs typeface="Times New Roman" pitchFamily="18" charset="0"/>
                          </a:rPr>
                          <m:t>3</m:t>
                        </m:r>
                        <m:r>
                          <a:rPr lang="en-US" altLang="zh-CN" sz="2000" i="1">
                            <a:latin typeface="Cambria Math"/>
                            <a:cs typeface="Times New Roman" pitchFamily="18" charset="0"/>
                          </a:rPr>
                          <m:t>𝑛</m:t>
                        </m:r>
                      </m:num>
                      <m:den>
                        <m:r>
                          <a:rPr lang="en-US" altLang="zh-CN" sz="2000" b="0" i="1" smtClean="0">
                            <a:latin typeface="Cambria Math"/>
                            <a:cs typeface="Times New Roman" pitchFamily="18" charset="0"/>
                          </a:rPr>
                          <m:t>10</m:t>
                        </m:r>
                      </m:den>
                    </m:f>
                    <m:r>
                      <a:rPr lang="en-US" altLang="zh-CN" sz="2000" i="1">
                        <a:latin typeface="Cambria Math"/>
                        <a:cs typeface="Times New Roman" pitchFamily="18" charset="0"/>
                      </a:rPr>
                      <m:t> </m:t>
                    </m:r>
                    <m:r>
                      <a:rPr lang="en-US" altLang="zh-CN" sz="2000" b="0" i="0" smtClean="0">
                        <a:latin typeface="Cambria Math"/>
                        <a:cs typeface="Times New Roman" pitchFamily="18" charset="0"/>
                      </a:rPr>
                      <m:t>−4 </m:t>
                    </m:r>
                  </m:oMath>
                </a14:m>
                <a:r>
                  <a:rPr lang="zh-CN" altLang="en-US" sz="2000" dirty="0"/>
                  <a:t>个元素。</a:t>
                </a:r>
                <a:endParaRPr lang="en-US" altLang="zh-CN" sz="2000" dirty="0"/>
              </a:p>
              <a:p>
                <a:pPr lvl="0"/>
                <a:r>
                  <a:rPr lang="en-US" sz="2000" dirty="0">
                    <a:latin typeface="Times New Roman" pitchFamily="18" charset="0"/>
                    <a:cs typeface="Times New Roman" pitchFamily="18" charset="0"/>
                  </a:rPr>
                  <a:t>	</a:t>
                </a:r>
                <a:r>
                  <a:rPr lang="zh-CN" altLang="en-US" sz="2000" dirty="0"/>
                  <a:t>借助下面图</a:t>
                </a:r>
                <a:r>
                  <a:rPr lang="en-US" sz="2000" dirty="0"/>
                  <a:t>5-1</a:t>
                </a:r>
                <a:r>
                  <a:rPr lang="zh-CN" altLang="en-US" sz="2000" dirty="0"/>
                  <a:t>来说明</a:t>
                </a:r>
                <a:r>
                  <a:rPr lang="zh-CN" altLang="en-US" sz="2000" dirty="0">
                    <a:latin typeface="Times New Roman" pitchFamily="18" charset="0"/>
                    <a:cs typeface="Times New Roman" pitchFamily="18" charset="0"/>
                  </a:rPr>
                  <a:t>。</a:t>
                </a:r>
                <a:endParaRPr lang="en-US" sz="2000" b="1" dirty="0">
                  <a:latin typeface="SimSun" pitchFamily="2" charset="-122"/>
                  <a:ea typeface="SimSun" pitchFamily="2" charset="-12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97023" y="3733800"/>
                <a:ext cx="8135257" cy="3091744"/>
              </a:xfrm>
              <a:prstGeom prst="rect">
                <a:avLst/>
              </a:prstGeom>
              <a:blipFill>
                <a:blip r:embed="rId2"/>
                <a:stretch>
                  <a:fillRect l="-970" t="-975" r="-149" b="-1949"/>
                </a:stretch>
              </a:blipFill>
              <a:ln w="34925">
                <a:solidFill>
                  <a:srgbClr val="FF0000"/>
                </a:solidFill>
              </a:ln>
            </p:spPr>
            <p:txBody>
              <a:bodyPr/>
              <a:lstStyle/>
              <a:p>
                <a:r>
                  <a:rPr lang="en-US">
                    <a:noFill/>
                  </a:rPr>
                  <a:t> </a:t>
                </a:r>
              </a:p>
            </p:txBody>
          </p:sp>
        </mc:Fallback>
      </mc:AlternateContent>
      <p:pic>
        <p:nvPicPr>
          <p:cNvPr id="9" name="图片 8">
            <a:extLst>
              <a:ext uri="{FF2B5EF4-FFF2-40B4-BE49-F238E27FC236}">
                <a16:creationId xmlns:a16="http://schemas.microsoft.com/office/drawing/2014/main" id="{82331794-A16E-4670-A39D-3D742799C6BB}"/>
              </a:ext>
            </a:extLst>
          </p:cNvPr>
          <p:cNvPicPr>
            <a:picLocks noChangeAspect="1"/>
          </p:cNvPicPr>
          <p:nvPr/>
        </p:nvPicPr>
        <p:blipFill>
          <a:blip r:embed="rId3"/>
          <a:stretch>
            <a:fillRect/>
          </a:stretch>
        </p:blipFill>
        <p:spPr>
          <a:xfrm>
            <a:off x="152400" y="108098"/>
            <a:ext cx="6886417" cy="3553531"/>
          </a:xfrm>
          <a:prstGeom prst="rect">
            <a:avLst/>
          </a:prstGeom>
          <a:ln w="34925">
            <a:solidFill>
              <a:schemeClr val="tx1"/>
            </a:solidFill>
          </a:ln>
        </p:spPr>
      </p:pic>
    </p:spTree>
    <p:extLst>
      <p:ext uri="{BB962C8B-B14F-4D97-AF65-F5344CB8AC3E}">
        <p14:creationId xmlns:p14="http://schemas.microsoft.com/office/powerpoint/2010/main" val="39584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33800" y="3333690"/>
            <a:ext cx="704850" cy="400110"/>
          </a:xfrm>
          <a:prstGeom prst="rect">
            <a:avLst/>
          </a:prstGeom>
          <a:noFill/>
        </p:spPr>
        <p:txBody>
          <a:bodyPr wrap="square" rtlCol="0">
            <a:spAutoFit/>
          </a:bodyPr>
          <a:lstStyle/>
          <a:p>
            <a:r>
              <a:rPr lang="en-US" sz="2000" i="1" dirty="0">
                <a:latin typeface="Times New Roman" pitchFamily="18" charset="0"/>
                <a:cs typeface="Times New Roman" pitchFamily="18" charset="0"/>
              </a:rPr>
              <a:t>x</a:t>
            </a:r>
            <a:endParaRPr lang="en-US" i="1" dirty="0">
              <a:latin typeface="Times New Roman" pitchFamily="18" charset="0"/>
              <a:cs typeface="Times New Roman" pitchFamily="18" charset="0"/>
            </a:endParaRPr>
          </a:p>
        </p:txBody>
      </p:sp>
      <p:grpSp>
        <p:nvGrpSpPr>
          <p:cNvPr id="19" name="Group 18"/>
          <p:cNvGrpSpPr/>
          <p:nvPr/>
        </p:nvGrpSpPr>
        <p:grpSpPr>
          <a:xfrm>
            <a:off x="1606970" y="1742351"/>
            <a:ext cx="5953474" cy="3265491"/>
            <a:chOff x="1752600" y="1822988"/>
            <a:chExt cx="2959100" cy="1558387"/>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42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4572000" y="2177315"/>
              <a:ext cx="139700" cy="828675"/>
              <a:chOff x="5568950" y="2487613"/>
              <a:chExt cx="139700" cy="828675"/>
            </a:xfrm>
          </p:grpSpPr>
          <p:sp>
            <p:nvSpPr>
              <p:cNvPr id="4" name="Oval 3"/>
              <p:cNvSpPr>
                <a:spLocks noChangeArrowheads="1"/>
              </p:cNvSpPr>
              <p:nvPr/>
            </p:nvSpPr>
            <p:spPr bwMode="auto">
              <a:xfrm>
                <a:off x="5575300" y="2832100"/>
                <a:ext cx="133350" cy="133350"/>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00B0F0">
                            <a:alpha val="49001"/>
                          </a:srgbClr>
                        </a:gs>
                        <a:gs pos="100000">
                          <a:srgbClr val="00B0F0">
                            <a:gamma/>
                            <a:shade val="88235"/>
                            <a:invGamma/>
                            <a:alpha val="42000"/>
                          </a:srgbClr>
                        </a:gs>
                      </a:gsLst>
                      <a:lin ang="5400000" scaled="1"/>
                    </a:gra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4"/>
              <p:cNvSpPr>
                <a:spLocks noChangeArrowheads="1"/>
              </p:cNvSpPr>
              <p:nvPr/>
            </p:nvSpPr>
            <p:spPr bwMode="auto">
              <a:xfrm>
                <a:off x="5568950" y="2487613"/>
                <a:ext cx="133350" cy="131762"/>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5"/>
              <p:cNvSpPr>
                <a:spLocks noChangeArrowheads="1"/>
              </p:cNvSpPr>
              <p:nvPr/>
            </p:nvSpPr>
            <p:spPr bwMode="auto">
              <a:xfrm>
                <a:off x="5573713" y="3184525"/>
                <a:ext cx="133350" cy="131763"/>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102" name="AutoShape 6"/>
              <p:cNvCxnSpPr>
                <a:cxnSpLocks noChangeShapeType="1"/>
              </p:cNvCxnSpPr>
              <p:nvPr/>
            </p:nvCxnSpPr>
            <p:spPr bwMode="auto">
              <a:xfrm flipH="1" flipV="1">
                <a:off x="5641975" y="2609850"/>
                <a:ext cx="3175" cy="21590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cxnSp>
            <p:nvCxnSpPr>
              <p:cNvPr id="4103" name="AutoShape 7"/>
              <p:cNvCxnSpPr>
                <a:cxnSpLocks noChangeShapeType="1"/>
              </p:cNvCxnSpPr>
              <p:nvPr/>
            </p:nvCxnSpPr>
            <p:spPr bwMode="auto">
              <a:xfrm flipH="1" flipV="1">
                <a:off x="5640388" y="2963863"/>
                <a:ext cx="3175" cy="21590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22988"/>
              <a:ext cx="742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3990975" y="1828800"/>
              <a:ext cx="144462" cy="1525588"/>
              <a:chOff x="3734" y="3719"/>
              <a:chExt cx="226" cy="2404"/>
            </a:xfrm>
          </p:grpSpPr>
          <p:sp>
            <p:nvSpPr>
              <p:cNvPr id="10" name="Oval 9"/>
              <p:cNvSpPr>
                <a:spLocks noChangeArrowheads="1"/>
              </p:cNvSpPr>
              <p:nvPr/>
            </p:nvSpPr>
            <p:spPr bwMode="auto">
              <a:xfrm>
                <a:off x="3749" y="4812"/>
                <a:ext cx="209" cy="209"/>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00B0F0">
                            <a:alpha val="49001"/>
                          </a:srgbClr>
                        </a:gs>
                        <a:gs pos="100000">
                          <a:srgbClr val="00B0F0">
                            <a:gamma/>
                            <a:shade val="88235"/>
                            <a:invGamma/>
                            <a:alpha val="42000"/>
                          </a:srgbClr>
                        </a:gs>
                      </a:gsLst>
                      <a:lin ang="5400000" scaled="1"/>
                    </a:gra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0"/>
              <p:cNvGrpSpPr>
                <a:grpSpLocks/>
              </p:cNvGrpSpPr>
              <p:nvPr/>
            </p:nvGrpSpPr>
            <p:grpSpPr bwMode="auto">
              <a:xfrm>
                <a:off x="3734" y="3719"/>
                <a:ext cx="214" cy="758"/>
                <a:chOff x="3734" y="3719"/>
                <a:chExt cx="214" cy="758"/>
              </a:xfrm>
            </p:grpSpPr>
            <p:sp>
              <p:nvSpPr>
                <p:cNvPr id="17" name="Oval 11"/>
                <p:cNvSpPr>
                  <a:spLocks noChangeArrowheads="1"/>
                </p:cNvSpPr>
                <p:nvPr/>
              </p:nvSpPr>
              <p:spPr bwMode="auto">
                <a:xfrm>
                  <a:off x="3734" y="3719"/>
                  <a:ext cx="209" cy="209"/>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2"/>
                <p:cNvSpPr>
                  <a:spLocks noChangeArrowheads="1"/>
                </p:cNvSpPr>
                <p:nvPr/>
              </p:nvSpPr>
              <p:spPr bwMode="auto">
                <a:xfrm>
                  <a:off x="3739" y="4268"/>
                  <a:ext cx="209" cy="209"/>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109" name="AutoShape 13"/>
                <p:cNvCxnSpPr>
                  <a:cxnSpLocks noChangeShapeType="1"/>
                  <a:stCxn id="18" idx="0"/>
                  <a:endCxn id="17" idx="4"/>
                </p:cNvCxnSpPr>
                <p:nvPr/>
              </p:nvCxnSpPr>
              <p:spPr bwMode="auto">
                <a:xfrm flipH="1" flipV="1">
                  <a:off x="3839" y="3928"/>
                  <a:ext cx="5" cy="34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grpSp>
          <p:grpSp>
            <p:nvGrpSpPr>
              <p:cNvPr id="14" name="Group 14"/>
              <p:cNvGrpSpPr>
                <a:grpSpLocks/>
              </p:cNvGrpSpPr>
              <p:nvPr/>
            </p:nvGrpSpPr>
            <p:grpSpPr bwMode="auto">
              <a:xfrm>
                <a:off x="3746" y="5365"/>
                <a:ext cx="214" cy="758"/>
                <a:chOff x="3734" y="3719"/>
                <a:chExt cx="214" cy="758"/>
              </a:xfrm>
            </p:grpSpPr>
            <p:sp>
              <p:nvSpPr>
                <p:cNvPr id="15" name="Oval 15"/>
                <p:cNvSpPr>
                  <a:spLocks noChangeArrowheads="1"/>
                </p:cNvSpPr>
                <p:nvPr/>
              </p:nvSpPr>
              <p:spPr bwMode="auto">
                <a:xfrm>
                  <a:off x="3734" y="3719"/>
                  <a:ext cx="209" cy="209"/>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6"/>
                <p:cNvSpPr>
                  <a:spLocks noChangeArrowheads="1"/>
                </p:cNvSpPr>
                <p:nvPr/>
              </p:nvSpPr>
              <p:spPr bwMode="auto">
                <a:xfrm>
                  <a:off x="3739" y="4268"/>
                  <a:ext cx="209" cy="209"/>
                </a:xfrm>
                <a:prstGeom prst="ellipse">
                  <a:avLst/>
                </a:prstGeom>
                <a:gradFill rotWithShape="1">
                  <a:gsLst>
                    <a:gs pos="0">
                      <a:srgbClr val="00B0F0">
                        <a:alpha val="49001"/>
                      </a:srgbClr>
                    </a:gs>
                    <a:gs pos="100000">
                      <a:srgbClr val="00B0F0">
                        <a:gamma/>
                        <a:shade val="88235"/>
                        <a:invGamma/>
                        <a:alpha val="42000"/>
                      </a:srgbClr>
                    </a:gs>
                  </a:gsLst>
                  <a:lin ang="5400000" scaled="1"/>
                </a:gra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113" name="AutoShape 17"/>
                <p:cNvCxnSpPr>
                  <a:cxnSpLocks noChangeShapeType="1"/>
                  <a:stCxn id="16" idx="0"/>
                  <a:endCxn id="15" idx="4"/>
                </p:cNvCxnSpPr>
                <p:nvPr/>
              </p:nvCxnSpPr>
              <p:spPr bwMode="auto">
                <a:xfrm flipH="1" flipV="1">
                  <a:off x="3839" y="3928"/>
                  <a:ext cx="5" cy="34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grpSp>
          <p:cxnSp>
            <p:nvCxnSpPr>
              <p:cNvPr id="4114" name="AutoShape 18"/>
              <p:cNvCxnSpPr>
                <a:cxnSpLocks noChangeShapeType="1"/>
              </p:cNvCxnSpPr>
              <p:nvPr/>
            </p:nvCxnSpPr>
            <p:spPr bwMode="auto">
              <a:xfrm flipH="1" flipV="1">
                <a:off x="3853" y="4461"/>
                <a:ext cx="5" cy="34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cxnSp>
            <p:nvCxnSpPr>
              <p:cNvPr id="4115" name="AutoShape 19"/>
              <p:cNvCxnSpPr>
                <a:cxnSpLocks noChangeShapeType="1"/>
              </p:cNvCxnSpPr>
              <p:nvPr/>
            </p:nvCxnSpPr>
            <p:spPr bwMode="auto">
              <a:xfrm flipH="1" flipV="1">
                <a:off x="3850" y="5019"/>
                <a:ext cx="5" cy="34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grpSp>
      </p:grpSp>
      <p:cxnSp>
        <p:nvCxnSpPr>
          <p:cNvPr id="23" name="Straight Arrow Connector 22"/>
          <p:cNvCxnSpPr/>
          <p:nvPr/>
        </p:nvCxnSpPr>
        <p:spPr>
          <a:xfrm flipH="1" flipV="1">
            <a:off x="4258004" y="3381186"/>
            <a:ext cx="831847" cy="54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1"/>
            <a:endCxn id="4098" idx="3"/>
          </p:cNvCxnSpPr>
          <p:nvPr/>
        </p:nvCxnSpPr>
        <p:spPr>
          <a:xfrm flipH="1">
            <a:off x="3101726" y="3369007"/>
            <a:ext cx="804869" cy="1217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883229" y="3113951"/>
            <a:ext cx="145144" cy="15356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1955801" y="2910996"/>
            <a:ext cx="2017486" cy="302811"/>
          </a:xfrm>
          <a:custGeom>
            <a:avLst/>
            <a:gdLst>
              <a:gd name="connsiteX0" fmla="*/ 0 w 2017486"/>
              <a:gd name="connsiteY0" fmla="*/ 302811 h 302811"/>
              <a:gd name="connsiteX1" fmla="*/ 478971 w 2017486"/>
              <a:gd name="connsiteY1" fmla="*/ 41554 h 302811"/>
              <a:gd name="connsiteX2" fmla="*/ 1436914 w 2017486"/>
              <a:gd name="connsiteY2" fmla="*/ 27039 h 302811"/>
              <a:gd name="connsiteX3" fmla="*/ 2017486 w 2017486"/>
              <a:gd name="connsiteY3" fmla="*/ 302811 h 302811"/>
            </a:gdLst>
            <a:ahLst/>
            <a:cxnLst>
              <a:cxn ang="0">
                <a:pos x="connsiteX0" y="connsiteY0"/>
              </a:cxn>
              <a:cxn ang="0">
                <a:pos x="connsiteX1" y="connsiteY1"/>
              </a:cxn>
              <a:cxn ang="0">
                <a:pos x="connsiteX2" y="connsiteY2"/>
              </a:cxn>
              <a:cxn ang="0">
                <a:pos x="connsiteX3" y="connsiteY3"/>
              </a:cxn>
            </a:cxnLst>
            <a:rect l="l" t="t" r="r" b="b"/>
            <a:pathLst>
              <a:path w="2017486" h="302811">
                <a:moveTo>
                  <a:pt x="0" y="302811"/>
                </a:moveTo>
                <a:cubicBezTo>
                  <a:pt x="119742" y="195163"/>
                  <a:pt x="239485" y="87516"/>
                  <a:pt x="478971" y="41554"/>
                </a:cubicBezTo>
                <a:cubicBezTo>
                  <a:pt x="718457" y="-4408"/>
                  <a:pt x="1180495" y="-16504"/>
                  <a:pt x="1436914" y="27039"/>
                </a:cubicBezTo>
                <a:cubicBezTo>
                  <a:pt x="1693333" y="70582"/>
                  <a:pt x="2017486" y="302811"/>
                  <a:pt x="2017486" y="302811"/>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4114800" y="3112783"/>
            <a:ext cx="143204" cy="15356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4163061" y="2905482"/>
            <a:ext cx="2047804" cy="302811"/>
          </a:xfrm>
          <a:custGeom>
            <a:avLst/>
            <a:gdLst>
              <a:gd name="connsiteX0" fmla="*/ 0 w 2017486"/>
              <a:gd name="connsiteY0" fmla="*/ 302811 h 302811"/>
              <a:gd name="connsiteX1" fmla="*/ 478971 w 2017486"/>
              <a:gd name="connsiteY1" fmla="*/ 41554 h 302811"/>
              <a:gd name="connsiteX2" fmla="*/ 1436914 w 2017486"/>
              <a:gd name="connsiteY2" fmla="*/ 27039 h 302811"/>
              <a:gd name="connsiteX3" fmla="*/ 2017486 w 2017486"/>
              <a:gd name="connsiteY3" fmla="*/ 302811 h 302811"/>
            </a:gdLst>
            <a:ahLst/>
            <a:cxnLst>
              <a:cxn ang="0">
                <a:pos x="connsiteX0" y="connsiteY0"/>
              </a:cxn>
              <a:cxn ang="0">
                <a:pos x="connsiteX1" y="connsiteY1"/>
              </a:cxn>
              <a:cxn ang="0">
                <a:pos x="connsiteX2" y="connsiteY2"/>
              </a:cxn>
              <a:cxn ang="0">
                <a:pos x="connsiteX3" y="connsiteY3"/>
              </a:cxn>
            </a:cxnLst>
            <a:rect l="l" t="t" r="r" b="b"/>
            <a:pathLst>
              <a:path w="2017486" h="302811">
                <a:moveTo>
                  <a:pt x="0" y="302811"/>
                </a:moveTo>
                <a:cubicBezTo>
                  <a:pt x="119742" y="195163"/>
                  <a:pt x="239485" y="87516"/>
                  <a:pt x="478971" y="41554"/>
                </a:cubicBezTo>
                <a:cubicBezTo>
                  <a:pt x="718457" y="-4408"/>
                  <a:pt x="1180495" y="-16504"/>
                  <a:pt x="1436914" y="27039"/>
                </a:cubicBezTo>
                <a:cubicBezTo>
                  <a:pt x="1693333" y="70582"/>
                  <a:pt x="2017486" y="302811"/>
                  <a:pt x="2017486" y="302811"/>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Freeform 4100"/>
          <p:cNvSpPr/>
          <p:nvPr/>
        </p:nvSpPr>
        <p:spPr>
          <a:xfrm>
            <a:off x="4122057" y="3411494"/>
            <a:ext cx="3149600" cy="354256"/>
          </a:xfrm>
          <a:custGeom>
            <a:avLst/>
            <a:gdLst>
              <a:gd name="connsiteX0" fmla="*/ 3149600 w 3149600"/>
              <a:gd name="connsiteY0" fmla="*/ 0 h 354256"/>
              <a:gd name="connsiteX1" fmla="*/ 2583543 w 3149600"/>
              <a:gd name="connsiteY1" fmla="*/ 304800 h 354256"/>
              <a:gd name="connsiteX2" fmla="*/ 1262743 w 3149600"/>
              <a:gd name="connsiteY2" fmla="*/ 348343 h 354256"/>
              <a:gd name="connsiteX3" fmla="*/ 275772 w 3149600"/>
              <a:gd name="connsiteY3" fmla="*/ 246743 h 354256"/>
              <a:gd name="connsiteX4" fmla="*/ 0 w 3149600"/>
              <a:gd name="connsiteY4" fmla="*/ 43543 h 35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354256">
                <a:moveTo>
                  <a:pt x="3149600" y="0"/>
                </a:moveTo>
                <a:cubicBezTo>
                  <a:pt x="3023809" y="123371"/>
                  <a:pt x="2898019" y="246743"/>
                  <a:pt x="2583543" y="304800"/>
                </a:cubicBezTo>
                <a:cubicBezTo>
                  <a:pt x="2269067" y="362857"/>
                  <a:pt x="1647371" y="358019"/>
                  <a:pt x="1262743" y="348343"/>
                </a:cubicBezTo>
                <a:cubicBezTo>
                  <a:pt x="878115" y="338667"/>
                  <a:pt x="486229" y="297543"/>
                  <a:pt x="275772" y="246743"/>
                </a:cubicBezTo>
                <a:cubicBezTo>
                  <a:pt x="65315" y="195943"/>
                  <a:pt x="45962" y="82248"/>
                  <a:pt x="0" y="435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5" name="Straight Arrow Connector 4104"/>
          <p:cNvCxnSpPr>
            <a:endCxn id="4101" idx="4"/>
          </p:cNvCxnSpPr>
          <p:nvPr/>
        </p:nvCxnSpPr>
        <p:spPr>
          <a:xfrm flipH="1" flipV="1">
            <a:off x="4122057" y="3455037"/>
            <a:ext cx="135947" cy="133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07" name="TextBox 4106"/>
          <p:cNvSpPr txBox="1"/>
          <p:nvPr/>
        </p:nvSpPr>
        <p:spPr>
          <a:xfrm>
            <a:off x="4314077" y="1268104"/>
            <a:ext cx="4495550" cy="400110"/>
          </a:xfrm>
          <a:prstGeom prst="rect">
            <a:avLst/>
          </a:prstGeom>
          <a:noFill/>
        </p:spPr>
        <p:txBody>
          <a:bodyPr wrap="square" rtlCol="0">
            <a:spAutoFit/>
          </a:bodyPr>
          <a:lstStyle/>
          <a:p>
            <a:r>
              <a:rPr lang="en-US" altLang="zh-CN" sz="2000" dirty="0">
                <a:latin typeface="SimSun" pitchFamily="2" charset="-122"/>
                <a:ea typeface="SimSun" pitchFamily="2" charset="-122"/>
              </a:rPr>
              <a:t>【Set 1】</a:t>
            </a:r>
            <a:r>
              <a:rPr lang="en-US" sz="2000" dirty="0">
                <a:latin typeface="SimSun" pitchFamily="2" charset="-122"/>
                <a:ea typeface="SimSun" pitchFamily="2" charset="-122"/>
              </a:rPr>
              <a:t>至少有这么多数字小于等于</a:t>
            </a:r>
            <a:r>
              <a:rPr lang="en-US" sz="2000" i="1" dirty="0">
                <a:latin typeface="Times New Roman" pitchFamily="18" charset="0"/>
                <a:ea typeface="SimSun" pitchFamily="2" charset="-122"/>
                <a:cs typeface="Times New Roman" pitchFamily="18" charset="0"/>
              </a:rPr>
              <a:t>x</a:t>
            </a:r>
          </a:p>
        </p:txBody>
      </p:sp>
      <p:cxnSp>
        <p:nvCxnSpPr>
          <p:cNvPr id="4110" name="Straight Arrow Connector 4109"/>
          <p:cNvCxnSpPr>
            <a:cxnSpLocks/>
          </p:cNvCxnSpPr>
          <p:nvPr/>
        </p:nvCxnSpPr>
        <p:spPr>
          <a:xfrm flipH="1">
            <a:off x="4519898" y="1600200"/>
            <a:ext cx="569953" cy="2577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2" name="Freeform 4111"/>
          <p:cNvSpPr/>
          <p:nvPr/>
        </p:nvSpPr>
        <p:spPr>
          <a:xfrm>
            <a:off x="1058994" y="1423597"/>
            <a:ext cx="3460903" cy="2430449"/>
          </a:xfrm>
          <a:custGeom>
            <a:avLst/>
            <a:gdLst>
              <a:gd name="connsiteX0" fmla="*/ 203749 w 3460903"/>
              <a:gd name="connsiteY0" fmla="*/ 521954 h 2430449"/>
              <a:gd name="connsiteX1" fmla="*/ 566606 w 3460903"/>
              <a:gd name="connsiteY1" fmla="*/ 202640 h 2430449"/>
              <a:gd name="connsiteX2" fmla="*/ 1292320 w 3460903"/>
              <a:gd name="connsiteY2" fmla="*/ 57497 h 2430449"/>
              <a:gd name="connsiteX3" fmla="*/ 2438949 w 3460903"/>
              <a:gd name="connsiteY3" fmla="*/ 13954 h 2430449"/>
              <a:gd name="connsiteX4" fmla="*/ 3324320 w 3460903"/>
              <a:gd name="connsiteY4" fmla="*/ 289725 h 2430449"/>
              <a:gd name="connsiteX5" fmla="*/ 3454949 w 3460903"/>
              <a:gd name="connsiteY5" fmla="*/ 1175097 h 2430449"/>
              <a:gd name="connsiteX6" fmla="*/ 3295292 w 3460903"/>
              <a:gd name="connsiteY6" fmla="*/ 2278183 h 2430449"/>
              <a:gd name="connsiteX7" fmla="*/ 2163177 w 3460903"/>
              <a:gd name="connsiteY7" fmla="*/ 2307211 h 2430449"/>
              <a:gd name="connsiteX8" fmla="*/ 145692 w 3460903"/>
              <a:gd name="connsiteY8" fmla="*/ 2292697 h 2430449"/>
              <a:gd name="connsiteX9" fmla="*/ 203749 w 3460903"/>
              <a:gd name="connsiteY9" fmla="*/ 521954 h 243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0903" h="2430449">
                <a:moveTo>
                  <a:pt x="203749" y="521954"/>
                </a:moveTo>
                <a:cubicBezTo>
                  <a:pt x="273901" y="173611"/>
                  <a:pt x="385177" y="280050"/>
                  <a:pt x="566606" y="202640"/>
                </a:cubicBezTo>
                <a:cubicBezTo>
                  <a:pt x="748035" y="125230"/>
                  <a:pt x="980263" y="88945"/>
                  <a:pt x="1292320" y="57497"/>
                </a:cubicBezTo>
                <a:cubicBezTo>
                  <a:pt x="1604377" y="26049"/>
                  <a:pt x="2100282" y="-24751"/>
                  <a:pt x="2438949" y="13954"/>
                </a:cubicBezTo>
                <a:cubicBezTo>
                  <a:pt x="2777616" y="52659"/>
                  <a:pt x="3154987" y="96201"/>
                  <a:pt x="3324320" y="289725"/>
                </a:cubicBezTo>
                <a:cubicBezTo>
                  <a:pt x="3493653" y="483249"/>
                  <a:pt x="3459787" y="843687"/>
                  <a:pt x="3454949" y="1175097"/>
                </a:cubicBezTo>
                <a:cubicBezTo>
                  <a:pt x="3450111" y="1506507"/>
                  <a:pt x="3510587" y="2089497"/>
                  <a:pt x="3295292" y="2278183"/>
                </a:cubicBezTo>
                <a:cubicBezTo>
                  <a:pt x="3079997" y="2466869"/>
                  <a:pt x="2163177" y="2307211"/>
                  <a:pt x="2163177" y="2307211"/>
                </a:cubicBezTo>
                <a:cubicBezTo>
                  <a:pt x="1638244" y="2309630"/>
                  <a:pt x="472263" y="2592659"/>
                  <a:pt x="145692" y="2292697"/>
                </a:cubicBezTo>
                <a:cubicBezTo>
                  <a:pt x="-180879" y="1992735"/>
                  <a:pt x="133597" y="870297"/>
                  <a:pt x="203749" y="5219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16" name="TextBox 4115"/>
              <p:cNvSpPr txBox="1"/>
              <p:nvPr/>
            </p:nvSpPr>
            <p:spPr>
              <a:xfrm>
                <a:off x="885371" y="5185865"/>
                <a:ext cx="7082971" cy="1145057"/>
              </a:xfrm>
              <a:prstGeom prst="rect">
                <a:avLst/>
              </a:prstGeom>
              <a:noFill/>
            </p:spPr>
            <p:txBody>
              <a:bodyPr wrap="square" rtlCol="0">
                <a:spAutoFit/>
              </a:bodyPr>
              <a:lstStyle/>
              <a:p>
                <a:pPr>
                  <a:lnSpc>
                    <a:spcPct val="200000"/>
                  </a:lnSpc>
                </a:pPr>
                <a:r>
                  <a:rPr lang="en-US" sz="2000" dirty="0" err="1">
                    <a:latin typeface="Times New Roman" pitchFamily="18" charset="0"/>
                    <a:ea typeface="SimSun" pitchFamily="2" charset="-122"/>
                    <a:cs typeface="Times New Roman" pitchFamily="18" charset="0"/>
                    <a:sym typeface="Symbol"/>
                  </a:rPr>
                  <a:t>因为</a:t>
                </a:r>
                <a:r>
                  <a:rPr lang="en-US" sz="2000" i="1" dirty="0" err="1">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组的中位数 ≤ </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，其中可能含不完整组。所以，</a:t>
                </a:r>
                <a:endParaRPr lang="en-US" altLang="zh-CN" sz="2000" dirty="0">
                  <a:latin typeface="Times New Roman" pitchFamily="18" charset="0"/>
                  <a:ea typeface="SimSun" pitchFamily="2" charset="-122"/>
                  <a:cs typeface="Times New Roman" pitchFamily="18" charset="0"/>
                </a:endParaRPr>
              </a:p>
              <a:p>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Set 1| </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sym typeface="Symbol"/>
                  </a:rPr>
                  <a:t> </a:t>
                </a:r>
                <a:r>
                  <a:rPr lang="en-US" sz="2000" dirty="0">
                    <a:latin typeface="Times New Roman" pitchFamily="18" charset="0"/>
                    <a:ea typeface="SimSun" pitchFamily="2" charset="-122"/>
                    <a:cs typeface="Times New Roman" pitchFamily="18" charset="0"/>
                  </a:rPr>
                  <a:t>3</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-2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3</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 – 2 = 3</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/2 -2  ≥ </a:t>
                </a:r>
                <a14:m>
                  <m:oMath xmlns:m="http://schemas.openxmlformats.org/officeDocument/2006/math">
                    <m:f>
                      <m:fPr>
                        <m:ctrlPr>
                          <a:rPr lang="en-US" sz="2000" i="1" smtClean="0">
                            <a:latin typeface="Cambria Math" panose="02040503050406030204" pitchFamily="18" charset="0"/>
                            <a:ea typeface="SimSun" pitchFamily="2" charset="-122"/>
                            <a:cs typeface="Times New Roman" pitchFamily="18" charset="0"/>
                          </a:rPr>
                        </m:ctrlPr>
                      </m:fPr>
                      <m:num>
                        <m:r>
                          <a:rPr lang="en-US" sz="2000" b="0" i="1" smtClean="0">
                            <a:latin typeface="Cambria Math"/>
                            <a:ea typeface="SimSun" pitchFamily="2" charset="-122"/>
                            <a:cs typeface="Times New Roman" pitchFamily="18" charset="0"/>
                          </a:rPr>
                          <m:t>3</m:t>
                        </m:r>
                        <m:r>
                          <a:rPr lang="en-US" sz="2000" b="0" i="1" smtClean="0">
                            <a:latin typeface="Cambria Math"/>
                            <a:ea typeface="SimSun" pitchFamily="2" charset="-122"/>
                            <a:cs typeface="Times New Roman" pitchFamily="18" charset="0"/>
                          </a:rPr>
                          <m:t>𝑛</m:t>
                        </m:r>
                      </m:num>
                      <m:den>
                        <m:r>
                          <a:rPr lang="en-US" sz="2000" b="0" i="1" smtClean="0">
                            <a:latin typeface="Cambria Math"/>
                            <a:ea typeface="SimSun" pitchFamily="2" charset="-122"/>
                            <a:cs typeface="Times New Roman" pitchFamily="18" charset="0"/>
                          </a:rPr>
                          <m:t>10</m:t>
                        </m:r>
                      </m:den>
                    </m:f>
                  </m:oMath>
                </a14:m>
                <a:r>
                  <a:rPr lang="en-US" sz="2000" dirty="0">
                    <a:latin typeface="Times New Roman" pitchFamily="18" charset="0"/>
                    <a:ea typeface="SimSun" pitchFamily="2" charset="-122"/>
                    <a:cs typeface="Times New Roman" pitchFamily="18" charset="0"/>
                  </a:rPr>
                  <a:t> - 2 &gt; </a:t>
                </a:r>
                <a14:m>
                  <m:oMath xmlns:m="http://schemas.openxmlformats.org/officeDocument/2006/math">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3</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oMath>
                </a14:m>
                <a:r>
                  <a:rPr lang="en-US" sz="2000" dirty="0">
                    <a:latin typeface="Times New Roman" pitchFamily="18" charset="0"/>
                    <a:ea typeface="SimSun" pitchFamily="2" charset="-122"/>
                    <a:cs typeface="Times New Roman" pitchFamily="18" charset="0"/>
                  </a:rPr>
                  <a:t> - 4</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p:txBody>
          </p:sp>
        </mc:Choice>
        <mc:Fallback xmlns="">
          <p:sp>
            <p:nvSpPr>
              <p:cNvPr id="4116" name="TextBox 4115"/>
              <p:cNvSpPr txBox="1">
                <a:spLocks noRot="1" noChangeAspect="1" noMove="1" noResize="1" noEditPoints="1" noAdjustHandles="1" noChangeArrowheads="1" noChangeShapeType="1" noTextEdit="1"/>
              </p:cNvSpPr>
              <p:nvPr/>
            </p:nvSpPr>
            <p:spPr>
              <a:xfrm>
                <a:off x="885371" y="5185865"/>
                <a:ext cx="7082971" cy="1145057"/>
              </a:xfrm>
              <a:prstGeom prst="rect">
                <a:avLst/>
              </a:prstGeom>
              <a:blipFill>
                <a:blip r:embed="rId5"/>
                <a:stretch>
                  <a:fillRect l="-861" b="-2660"/>
                </a:stretch>
              </a:blipFill>
            </p:spPr>
            <p:txBody>
              <a:bodyPr/>
              <a:lstStyle/>
              <a:p>
                <a:r>
                  <a:rPr lang="en-US">
                    <a:noFill/>
                  </a:rPr>
                  <a:t> </a:t>
                </a:r>
              </a:p>
            </p:txBody>
          </p:sp>
        </mc:Fallback>
      </mc:AlternateContent>
      <p:sp>
        <p:nvSpPr>
          <p:cNvPr id="3" name="灯片编号占位符 2">
            <a:extLst>
              <a:ext uri="{FF2B5EF4-FFF2-40B4-BE49-F238E27FC236}">
                <a16:creationId xmlns:a16="http://schemas.microsoft.com/office/drawing/2014/main" id="{90B4341F-F47C-458F-9AF4-907CC8AFC8D4}"/>
              </a:ext>
            </a:extLst>
          </p:cNvPr>
          <p:cNvSpPr>
            <a:spLocks noGrp="1"/>
          </p:cNvSpPr>
          <p:nvPr>
            <p:ph type="sldNum" sz="quarter" idx="12"/>
          </p:nvPr>
        </p:nvSpPr>
        <p:spPr/>
        <p:txBody>
          <a:bodyPr/>
          <a:lstStyle/>
          <a:p>
            <a:fld id="{C462427C-90CD-4661-B725-C3D658441D48}" type="slidenum">
              <a:rPr lang="en-US" smtClean="0"/>
              <a:t>14</a:t>
            </a:fld>
            <a:endParaRPr lang="en-US"/>
          </a:p>
        </p:txBody>
      </p:sp>
      <p:sp>
        <p:nvSpPr>
          <p:cNvPr id="39" name="矩形 38">
            <a:extLst>
              <a:ext uri="{FF2B5EF4-FFF2-40B4-BE49-F238E27FC236}">
                <a16:creationId xmlns:a16="http://schemas.microsoft.com/office/drawing/2014/main" id="{8AC63249-3739-4086-BA08-5F5429574470}"/>
              </a:ext>
            </a:extLst>
          </p:cNvPr>
          <p:cNvSpPr/>
          <p:nvPr/>
        </p:nvSpPr>
        <p:spPr>
          <a:xfrm>
            <a:off x="817495" y="474508"/>
            <a:ext cx="678903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2</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00FFFF"/>
                </a:highlight>
                <a:latin typeface="Times" panose="02020603050405020304" pitchFamily="18" charset="0"/>
                <a:ea typeface="华文细黑" panose="02010600040101010101" pitchFamily="2" charset="-122"/>
              </a:rPr>
              <a:t>最坏情况下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的算法（续）</a:t>
            </a:r>
            <a:endParaRPr lang="en-US" sz="2800" dirty="0">
              <a:latin typeface="Times" panose="02020603050405020304" pitchFamily="18" charset="0"/>
              <a:ea typeface="华文细黑" panose="02010600040101010101" pitchFamily="2" charset="-122"/>
            </a:endParaRPr>
          </a:p>
        </p:txBody>
      </p:sp>
      <p:cxnSp>
        <p:nvCxnSpPr>
          <p:cNvPr id="40" name="直接连接符 39">
            <a:extLst>
              <a:ext uri="{FF2B5EF4-FFF2-40B4-BE49-F238E27FC236}">
                <a16:creationId xmlns:a16="http://schemas.microsoft.com/office/drawing/2014/main" id="{FE266F8F-DD8A-4257-8B3A-214A8BB178E8}"/>
              </a:ext>
            </a:extLst>
          </p:cNvPr>
          <p:cNvCxnSpPr>
            <a:cxnSpLocks/>
          </p:cNvCxnSpPr>
          <p:nvPr/>
        </p:nvCxnSpPr>
        <p:spPr>
          <a:xfrm>
            <a:off x="0" y="1066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7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685800" y="1350136"/>
                <a:ext cx="8000999" cy="5383333"/>
              </a:xfrm>
              <a:prstGeom prst="rect">
                <a:avLst/>
              </a:prstGeom>
              <a:noFill/>
            </p:spPr>
            <p:txBody>
              <a:bodyPr wrap="square" rtlCol="0">
                <a:spAutoFit/>
              </a:bodyPr>
              <a:lstStyle/>
              <a:p>
                <a:pPr indent="465138">
                  <a:lnSpc>
                    <a:spcPct val="114000"/>
                  </a:lnSpc>
                </a:pPr>
                <a:r>
                  <a:rPr lang="zh-CN" altLang="en-US" sz="2000" dirty="0">
                    <a:latin typeface="Times New Roman" pitchFamily="18" charset="0"/>
                    <a:ea typeface="SimSun" pitchFamily="2" charset="-122"/>
                    <a:cs typeface="Times New Roman" pitchFamily="18" charset="0"/>
                  </a:rPr>
                  <a:t>现在看</a:t>
                </a:r>
                <a:r>
                  <a:rPr lang="en-US" sz="2000" dirty="0">
                    <a:latin typeface="Times New Roman" pitchFamily="18" charset="0"/>
                    <a:ea typeface="SimSun" pitchFamily="2" charset="-122"/>
                    <a:cs typeface="Times New Roman" pitchFamily="18" charset="0"/>
                  </a:rPr>
                  <a:t>Set 2</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114000"/>
                  </a:lnSpc>
                </a:pPr>
                <a:r>
                  <a:rPr lang="zh-CN" altLang="en-US" sz="2000" dirty="0">
                    <a:latin typeface="Times New Roman" pitchFamily="18" charset="0"/>
                    <a:ea typeface="SimSun" pitchFamily="2" charset="-122"/>
                    <a:cs typeface="Times New Roman" pitchFamily="18" charset="0"/>
                  </a:rPr>
                  <a:t>因为有</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个小组的中位数大于等于</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。在</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个小组中可能有一个不完整。所以</a:t>
                </a:r>
                <a:endParaRPr lang="en-US" altLang="zh-CN" sz="2000" dirty="0">
                  <a:latin typeface="Times New Roman" pitchFamily="18" charset="0"/>
                  <a:ea typeface="SimSun" pitchFamily="2" charset="-122"/>
                  <a:cs typeface="Times New Roman" pitchFamily="18" charset="0"/>
                </a:endParaRPr>
              </a:p>
              <a:p>
                <a:pPr>
                  <a:lnSpc>
                    <a:spcPct val="114000"/>
                  </a:lnSpc>
                </a:pPr>
                <a:r>
                  <a:rPr lang="en-US" sz="2000" dirty="0">
                    <a:latin typeface="Times New Roman" pitchFamily="18" charset="0"/>
                    <a:ea typeface="SimSun" pitchFamily="2" charset="-122"/>
                    <a:cs typeface="Times New Roman" pitchFamily="18" charset="0"/>
                  </a:rPr>
                  <a:t>|Set 2| </a:t>
                </a:r>
                <a:r>
                  <a:rPr lang="zh-CN" altLang="en-US" sz="2000" dirty="0">
                    <a:latin typeface="Times New Roman" pitchFamily="18" charset="0"/>
                    <a:ea typeface="SimSun" pitchFamily="2" charset="-122"/>
                    <a:cs typeface="Times New Roman" pitchFamily="18" charset="0"/>
                    <a:sym typeface="Symbol"/>
                  </a:rPr>
                  <a:t> </a:t>
                </a:r>
                <a:r>
                  <a:rPr lang="en-US" sz="2000" dirty="0">
                    <a:latin typeface="Times New Roman" pitchFamily="18" charset="0"/>
                    <a:ea typeface="SimSun" pitchFamily="2" charset="-122"/>
                    <a:cs typeface="Times New Roman" pitchFamily="18" charset="0"/>
                  </a:rPr>
                  <a:t>(3</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- 2)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3(</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-1)/2 -2 = 3</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/2 - 3.5 = 3</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/2 - 3.5 &gt;  </a:t>
                </a:r>
                <a14:m>
                  <m:oMath xmlns:m="http://schemas.openxmlformats.org/officeDocument/2006/math">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3</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oMath>
                </a14:m>
                <a:r>
                  <a:rPr lang="en-US" sz="2000" dirty="0">
                    <a:latin typeface="Times New Roman" pitchFamily="18" charset="0"/>
                    <a:ea typeface="SimSun" pitchFamily="2" charset="-122"/>
                    <a:cs typeface="Times New Roman" pitchFamily="18" charset="0"/>
                  </a:rPr>
                  <a:t> - 4</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indent="465138">
                  <a:lnSpc>
                    <a:spcPct val="114000"/>
                  </a:lnSpc>
                </a:pPr>
                <a:r>
                  <a:rPr lang="en-US" sz="2000" dirty="0" err="1">
                    <a:latin typeface="Times New Roman" pitchFamily="18" charset="0"/>
                    <a:ea typeface="SimSun" pitchFamily="2" charset="-122"/>
                    <a:cs typeface="Times New Roman" pitchFamily="18" charset="0"/>
                  </a:rPr>
                  <a:t>因为</a:t>
                </a:r>
                <a:r>
                  <a:rPr 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Set 1| </a:t>
                </a:r>
                <a:r>
                  <a:rPr lang="en-US" sz="2000" dirty="0">
                    <a:latin typeface="Times New Roman" pitchFamily="18" charset="0"/>
                    <a:ea typeface="SimSun" pitchFamily="2" charset="-122"/>
                    <a:cs typeface="Times New Roman" pitchFamily="18" charset="0"/>
                    <a:sym typeface="Symbol"/>
                  </a:rPr>
                  <a:t>&gt;  </a:t>
                </a:r>
                <a:r>
                  <a:rPr lang="en-US" sz="2000" dirty="0">
                    <a:latin typeface="Times New Roman" pitchFamily="18" charset="0"/>
                    <a:ea typeface="SimSun" pitchFamily="2" charset="-122"/>
                    <a:cs typeface="Times New Roman" pitchFamily="18" charset="0"/>
                  </a:rPr>
                  <a:t> </a:t>
                </a:r>
                <a14:m>
                  <m:oMath xmlns:m="http://schemas.openxmlformats.org/officeDocument/2006/math">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3</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oMath>
                </a14:m>
                <a:r>
                  <a:rPr lang="en-US" sz="2000" dirty="0">
                    <a:latin typeface="Times New Roman" pitchFamily="18" charset="0"/>
                    <a:ea typeface="SimSun" pitchFamily="2" charset="-122"/>
                    <a:cs typeface="Times New Roman" pitchFamily="18" charset="0"/>
                  </a:rPr>
                  <a:t> - 4</a:t>
                </a:r>
                <a:r>
                  <a:rPr lang="en-US" altLang="zh-CN" sz="2000" dirty="0">
                    <a:latin typeface="Times New Roman" pitchFamily="18" charset="0"/>
                    <a:ea typeface="SimSun" pitchFamily="2" charset="-122"/>
                    <a:cs typeface="Times New Roman" pitchFamily="18" charset="0"/>
                    <a:sym typeface="Symbol"/>
                  </a:rPr>
                  <a:t>，</a:t>
                </a:r>
              </a:p>
              <a:p>
                <a:pPr>
                  <a:lnSpc>
                    <a:spcPct val="114000"/>
                  </a:lnSpc>
                </a:pPr>
                <a:r>
                  <a:rPr lang="en-US" altLang="zh-CN" sz="2000" dirty="0" err="1">
                    <a:latin typeface="Times New Roman" pitchFamily="18" charset="0"/>
                    <a:ea typeface="SimSun" pitchFamily="2" charset="-122"/>
                    <a:cs typeface="Times New Roman" pitchFamily="18" charset="0"/>
                    <a:sym typeface="Symbol"/>
                  </a:rPr>
                  <a:t>所以</a:t>
                </a:r>
                <a:r>
                  <a:rPr lang="en-US" sz="2000" dirty="0">
                    <a:latin typeface="Times New Roman" pitchFamily="18" charset="0"/>
                    <a:ea typeface="SimSun" pitchFamily="2" charset="-122"/>
                    <a:cs typeface="Times New Roman" pitchFamily="18" charset="0"/>
                  </a:rPr>
                  <a:t> |Set 2| &lt; </a:t>
                </a:r>
                <a14:m>
                  <m:oMath xmlns:m="http://schemas.openxmlformats.org/officeDocument/2006/math">
                    <m:r>
                      <a:rPr lang="en-US" sz="2000" b="0" i="1" smtClean="0">
                        <a:latin typeface="Cambria Math"/>
                        <a:ea typeface="SimSun" pitchFamily="2" charset="-122"/>
                        <a:cs typeface="Times New Roman" pitchFamily="18" charset="0"/>
                      </a:rPr>
                      <m:t>𝑛</m:t>
                    </m:r>
                    <m:r>
                      <a:rPr lang="en-US" sz="2000" b="0" i="1" smtClean="0">
                        <a:latin typeface="Cambria Math"/>
                        <a:ea typeface="SimSun" pitchFamily="2" charset="-122"/>
                        <a:cs typeface="Times New Roman" pitchFamily="18" charset="0"/>
                      </a:rPr>
                      <m:t>−</m:t>
                    </m:r>
                    <m:d>
                      <m:dPr>
                        <m:ctrlPr>
                          <a:rPr lang="en-US" sz="2000" b="0" i="1" smtClean="0">
                            <a:latin typeface="Cambria Math" panose="02040503050406030204" pitchFamily="18" charset="0"/>
                            <a:ea typeface="SimSun" pitchFamily="2" charset="-122"/>
                            <a:cs typeface="Times New Roman" pitchFamily="18" charset="0"/>
                          </a:rPr>
                        </m:ctrlPr>
                      </m:dPr>
                      <m:e>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3</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r>
                          <m:rPr>
                            <m:nor/>
                          </m:rPr>
                          <a:rPr lang="en-US" sz="2000" dirty="0">
                            <a:latin typeface="Times New Roman" pitchFamily="18" charset="0"/>
                            <a:ea typeface="SimSun" pitchFamily="2" charset="-122"/>
                            <a:cs typeface="Times New Roman" pitchFamily="18" charset="0"/>
                          </a:rPr>
                          <m:t> − 4</m:t>
                        </m:r>
                      </m:e>
                    </m:d>
                    <m:r>
                      <a:rPr lang="en-US" sz="2000" b="0" i="1" smtClean="0">
                        <a:latin typeface="Cambria Math"/>
                        <a:ea typeface="SimSun" pitchFamily="2" charset="-122"/>
                        <a:cs typeface="Times New Roman" pitchFamily="18" charset="0"/>
                        <a:sym typeface="Symbol"/>
                      </a:rPr>
                      <m:t>= </m:t>
                    </m:r>
                    <m:f>
                      <m:fPr>
                        <m:ctrlPr>
                          <a:rPr lang="en-US" sz="2000" i="1">
                            <a:latin typeface="Cambria Math" panose="02040503050406030204" pitchFamily="18" charset="0"/>
                            <a:ea typeface="SimSun" pitchFamily="2" charset="-122"/>
                            <a:cs typeface="Times New Roman" pitchFamily="18" charset="0"/>
                          </a:rPr>
                        </m:ctrlPr>
                      </m:fPr>
                      <m:num>
                        <m:r>
                          <a:rPr lang="en-US" sz="2000" b="0" i="1" smtClean="0">
                            <a:latin typeface="Cambria Math"/>
                            <a:ea typeface="SimSun" pitchFamily="2" charset="-122"/>
                            <a:cs typeface="Times New Roman" pitchFamily="18" charset="0"/>
                          </a:rPr>
                          <m:t>7</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r>
                      <m:rPr>
                        <m:nor/>
                      </m:rPr>
                      <a:rPr lang="en-US" sz="2000" dirty="0">
                        <a:latin typeface="Times New Roman" pitchFamily="18" charset="0"/>
                        <a:ea typeface="SimSun" pitchFamily="2" charset="-122"/>
                        <a:cs typeface="Times New Roman" pitchFamily="18" charset="0"/>
                      </a:rPr>
                      <m:t> </m:t>
                    </m:r>
                    <m:r>
                      <m:rPr>
                        <m:nor/>
                      </m:rPr>
                      <a:rPr lang="en-US" sz="2000" b="0" i="0" dirty="0" smtClean="0">
                        <a:latin typeface="Times New Roman" pitchFamily="18" charset="0"/>
                        <a:ea typeface="SimSun" pitchFamily="2" charset="-122"/>
                        <a:cs typeface="Times New Roman" pitchFamily="18" charset="0"/>
                      </a:rPr>
                      <m:t>+</m:t>
                    </m:r>
                    <m:r>
                      <m:rPr>
                        <m:nor/>
                      </m:rPr>
                      <a:rPr lang="en-US" sz="2000" dirty="0">
                        <a:latin typeface="Times New Roman" pitchFamily="18" charset="0"/>
                        <a:ea typeface="SimSun" pitchFamily="2" charset="-122"/>
                        <a:cs typeface="Times New Roman" pitchFamily="18" charset="0"/>
                      </a:rPr>
                      <m:t> 4</m:t>
                    </m:r>
                  </m:oMath>
                </a14:m>
                <a:r>
                  <a:rPr lang="en-US" sz="2000" dirty="0">
                    <a:latin typeface="Times New Roman" pitchFamily="18" charset="0"/>
                    <a:ea typeface="SimSun" pitchFamily="2" charset="-122"/>
                    <a:cs typeface="Times New Roman" pitchFamily="18" charset="0"/>
                  </a:rPr>
                  <a:t>。</a:t>
                </a:r>
              </a:p>
              <a:p>
                <a:pPr>
                  <a:lnSpc>
                    <a:spcPct val="114000"/>
                  </a:lnSpc>
                </a:pPr>
                <a:r>
                  <a:rPr lang="en-US" sz="2000" dirty="0" err="1">
                    <a:latin typeface="Times New Roman" pitchFamily="18" charset="0"/>
                    <a:ea typeface="SimSun" pitchFamily="2" charset="-122"/>
                    <a:cs typeface="Times New Roman" pitchFamily="18" charset="0"/>
                  </a:rPr>
                  <a:t>同理</a:t>
                </a:r>
                <a:r>
                  <a:rPr 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Set 1| </a:t>
                </a:r>
                <a:r>
                  <a:rPr lang="en-US" sz="2000" dirty="0">
                    <a:latin typeface="Times New Roman" pitchFamily="18" charset="0"/>
                    <a:ea typeface="SimSun" pitchFamily="2" charset="-122"/>
                    <a:cs typeface="Times New Roman" pitchFamily="18" charset="0"/>
                    <a:sym typeface="Symbol"/>
                  </a:rPr>
                  <a:t>&lt; </a:t>
                </a:r>
                <a14:m>
                  <m:oMath xmlns:m="http://schemas.openxmlformats.org/officeDocument/2006/math">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7</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r>
                      <m:rPr>
                        <m:nor/>
                      </m:rPr>
                      <a:rPr lang="en-US" sz="2000" dirty="0">
                        <a:latin typeface="Times New Roman" pitchFamily="18" charset="0"/>
                        <a:ea typeface="SimSun" pitchFamily="2" charset="-122"/>
                        <a:cs typeface="Times New Roman" pitchFamily="18" charset="0"/>
                      </a:rPr>
                      <m:t> + 4</m:t>
                    </m:r>
                  </m:oMath>
                </a14:m>
                <a:endParaRPr lang="en-US" sz="2000" dirty="0">
                  <a:latin typeface="Times New Roman" pitchFamily="18" charset="0"/>
                  <a:ea typeface="SimSun" pitchFamily="2" charset="-122"/>
                  <a:cs typeface="Times New Roman" pitchFamily="18" charset="0"/>
                </a:endParaRPr>
              </a:p>
              <a:p>
                <a:pPr>
                  <a:lnSpc>
                    <a:spcPct val="114000"/>
                  </a:lnSpc>
                </a:pPr>
                <a:r>
                  <a:rPr lang="en-US" sz="2000" dirty="0" err="1">
                    <a:latin typeface="Times New Roman" pitchFamily="18" charset="0"/>
                    <a:ea typeface="SimSun" pitchFamily="2" charset="-122"/>
                    <a:cs typeface="Times New Roman" pitchFamily="18" charset="0"/>
                  </a:rPr>
                  <a:t>所以有递推关系</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&lt;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14:m>
                  <m:oMath xmlns:m="http://schemas.openxmlformats.org/officeDocument/2006/math">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7</m:t>
                        </m:r>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10</m:t>
                        </m:r>
                      </m:den>
                    </m:f>
                    <m:r>
                      <m:rPr>
                        <m:nor/>
                      </m:rPr>
                      <a:rPr lang="en-US" sz="2000" dirty="0">
                        <a:latin typeface="Times New Roman" pitchFamily="18" charset="0"/>
                        <a:ea typeface="SimSun" pitchFamily="2" charset="-122"/>
                        <a:cs typeface="Times New Roman" pitchFamily="18" charset="0"/>
                      </a:rPr>
                      <m:t> + 4</m:t>
                    </m:r>
                  </m:oMath>
                </a14:m>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an</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这里</a:t>
                </a:r>
                <a:r>
                  <a:rPr lang="en-US" sz="2000" i="1" dirty="0" err="1">
                    <a:latin typeface="Times New Roman" pitchFamily="18" charset="0"/>
                    <a:ea typeface="SimSun" pitchFamily="2" charset="-122"/>
                    <a:cs typeface="Times New Roman" pitchFamily="18" charset="0"/>
                  </a:rPr>
                  <a:t>a</a:t>
                </a:r>
                <a:r>
                  <a:rPr lang="en-US" sz="2000" dirty="0" err="1">
                    <a:latin typeface="Times New Roman" pitchFamily="18" charset="0"/>
                    <a:ea typeface="SimSun" pitchFamily="2" charset="-122"/>
                    <a:cs typeface="Times New Roman" pitchFamily="18" charset="0"/>
                  </a:rPr>
                  <a:t>是一个常数</a:t>
                </a:r>
                <a:r>
                  <a:rPr lang="en-US" sz="2000" dirty="0">
                    <a:latin typeface="Times New Roman" pitchFamily="18" charset="0"/>
                    <a:ea typeface="SimSun" pitchFamily="2" charset="-122"/>
                    <a:cs typeface="Times New Roman" pitchFamily="18" charset="0"/>
                  </a:rPr>
                  <a:t>。</a:t>
                </a:r>
              </a:p>
              <a:p>
                <a:pPr>
                  <a:lnSpc>
                    <a:spcPct val="114000"/>
                  </a:lnSpc>
                </a:pPr>
                <a:r>
                  <a:rPr lang="en-US" sz="2000" dirty="0" err="1">
                    <a:latin typeface="Times New Roman" pitchFamily="18" charset="0"/>
                    <a:ea typeface="SimSun" pitchFamily="2" charset="-122"/>
                    <a:cs typeface="Times New Roman" pitchFamily="18" charset="0"/>
                  </a:rPr>
                  <a:t>用替换法可解得</a:t>
                </a:r>
                <a:r>
                  <a:rPr lang="en-US" sz="2000" i="1" dirty="0">
                    <a:latin typeface="Times New Roman" pitchFamily="18" charset="0"/>
                    <a:ea typeface="SimSun" pitchFamily="2" charset="-122"/>
                    <a:cs typeface="Times New Roman" pitchFamily="18" charset="0"/>
                  </a:rPr>
                  <a:t> 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但有比较大的常数因子</a:t>
                </a:r>
                <a:r>
                  <a:rPr lang="zh-CN" altLang="en-US" sz="2000" dirty="0">
                    <a:latin typeface="Times New Roman" pitchFamily="18" charset="0"/>
                    <a:ea typeface="SimSun" pitchFamily="2" charset="-122"/>
                    <a:cs typeface="Times New Roman" pitchFamily="18" charset="0"/>
                  </a:rPr>
                  <a:t>（为</a:t>
                </a:r>
                <a:r>
                  <a:rPr lang="en-US" altLang="zh-CN" sz="2000" dirty="0">
                    <a:latin typeface="Times New Roman" pitchFamily="18" charset="0"/>
                    <a:ea typeface="SimSun" pitchFamily="2" charset="-122"/>
                    <a:cs typeface="Times New Roman" pitchFamily="18" charset="0"/>
                  </a:rPr>
                  <a:t>60</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并且很</a:t>
                </a:r>
                <a:r>
                  <a:rPr lang="zh-CN" altLang="en-US" sz="2000" dirty="0">
                    <a:latin typeface="Times New Roman" pitchFamily="18" charset="0"/>
                    <a:ea typeface="SimSun" pitchFamily="2" charset="-122"/>
                    <a:cs typeface="Times New Roman" pitchFamily="18" charset="0"/>
                  </a:rPr>
                  <a:t>繁琐</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并</a:t>
                </a:r>
                <a:r>
                  <a:rPr lang="en-US" sz="2000" dirty="0">
                    <a:latin typeface="Times New Roman" pitchFamily="18" charset="0"/>
                    <a:ea typeface="SimSun" pitchFamily="2" charset="-122"/>
                    <a:cs typeface="Times New Roman" pitchFamily="18" charset="0"/>
                  </a:rPr>
                  <a:t>不</a:t>
                </a:r>
                <a:r>
                  <a:rPr lang="zh-CN" altLang="en-US" sz="2000" dirty="0">
                    <a:latin typeface="Times New Roman" pitchFamily="18" charset="0"/>
                    <a:ea typeface="SimSun" pitchFamily="2" charset="-122"/>
                    <a:cs typeface="Times New Roman" pitchFamily="18" charset="0"/>
                  </a:rPr>
                  <a:t>太</a:t>
                </a:r>
                <a:r>
                  <a:rPr lang="en-US" sz="2000" dirty="0" err="1">
                    <a:latin typeface="Times New Roman" pitchFamily="18" charset="0"/>
                    <a:ea typeface="SimSun" pitchFamily="2" charset="-122"/>
                    <a:cs typeface="Times New Roman" pitchFamily="18" charset="0"/>
                  </a:rPr>
                  <a:t>实用</a:t>
                </a:r>
                <a:r>
                  <a:rPr lang="en-US" sz="2000" dirty="0">
                    <a:latin typeface="Times New Roman" pitchFamily="18" charset="0"/>
                    <a:ea typeface="SimSun" pitchFamily="2" charset="-122"/>
                    <a:cs typeface="Times New Roman" pitchFamily="18" charset="0"/>
                  </a:rPr>
                  <a:t>。</a:t>
                </a:r>
              </a:p>
              <a:p>
                <a:pPr marL="342900" indent="-342900">
                  <a:lnSpc>
                    <a:spcPct val="114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最近，中科院计算所一个课题组推导出：上述算法，每组</a:t>
                </a:r>
                <a:r>
                  <a:rPr lang="en-US" altLang="zh-CN" sz="2000" dirty="0">
                    <a:latin typeface="Times New Roman" pitchFamily="18" charset="0"/>
                    <a:ea typeface="SimSun" pitchFamily="2" charset="-122"/>
                    <a:cs typeface="Times New Roman" pitchFamily="18" charset="0"/>
                  </a:rPr>
                  <a:t>7</a:t>
                </a:r>
                <a:r>
                  <a:rPr lang="zh-CN" altLang="en-US" sz="2000" dirty="0">
                    <a:latin typeface="Times New Roman" pitchFamily="18" charset="0"/>
                    <a:ea typeface="SimSun" pitchFamily="2" charset="-122"/>
                    <a:cs typeface="Times New Roman" pitchFamily="18" charset="0"/>
                  </a:rPr>
                  <a:t>个或以上的情况下，计算复杂性仍为</a:t>
                </a:r>
                <a:r>
                  <a:rPr lang="en-US" altLang="zh-CN" sz="2000" dirty="0">
                    <a:latin typeface="Times New Roman" pitchFamily="18" charset="0"/>
                    <a:ea typeface="SimSun" pitchFamily="2" charset="-122"/>
                    <a:cs typeface="Times New Roman" pitchFamily="18" charset="0"/>
                  </a:rPr>
                  <a:t>O(</a:t>
                </a:r>
                <a:r>
                  <a:rPr lang="en-US" altLang="zh-CN" sz="2000" i="1" dirty="0">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，但如果每组</a:t>
                </a:r>
                <a:r>
                  <a:rPr lang="en-US" altLang="zh-CN" sz="2000" dirty="0">
                    <a:latin typeface="Times New Roman" pitchFamily="18" charset="0"/>
                    <a:ea typeface="SimSun" pitchFamily="2" charset="-122"/>
                    <a:cs typeface="Times New Roman" pitchFamily="18" charset="0"/>
                  </a:rPr>
                  <a:t>3</a:t>
                </a:r>
                <a:r>
                  <a:rPr lang="zh-CN" altLang="en-US" sz="2000" dirty="0">
                    <a:latin typeface="Times New Roman" pitchFamily="18" charset="0"/>
                    <a:ea typeface="SimSun" pitchFamily="2" charset="-122"/>
                    <a:cs typeface="Times New Roman" pitchFamily="18" charset="0"/>
                  </a:rPr>
                  <a:t>个元素，则算法复杂性为</a:t>
                </a:r>
                <a:r>
                  <a:rPr lang="en-US" altLang="zh-CN" sz="2000" dirty="0">
                    <a:latin typeface="Times New Roman" pitchFamily="18" charset="0"/>
                    <a:ea typeface="SimSun" pitchFamily="2" charset="-122"/>
                    <a:cs typeface="Times New Roman" pitchFamily="18" charset="0"/>
                  </a:rPr>
                  <a:t>O(</a:t>
                </a:r>
                <a:r>
                  <a:rPr lang="en-US" altLang="zh-CN" sz="2000" i="1" dirty="0" err="1">
                    <a:latin typeface="Times New Roman" pitchFamily="18" charset="0"/>
                    <a:ea typeface="SimSun" pitchFamily="2" charset="-122"/>
                    <a:cs typeface="Times New Roman" pitchFamily="18" charset="0"/>
                  </a:rPr>
                  <a:t>n</a:t>
                </a:r>
                <a:r>
                  <a:rPr lang="en-US" altLang="zh-CN" sz="2000" dirty="0" err="1">
                    <a:latin typeface="Times New Roman" pitchFamily="18" charset="0"/>
                    <a:ea typeface="SimSun" pitchFamily="2" charset="-122"/>
                    <a:cs typeface="Times New Roman" pitchFamily="18" charset="0"/>
                  </a:rPr>
                  <a:t>lg</a:t>
                </a:r>
                <a:r>
                  <a:rPr lang="en-US" altLang="zh-CN" sz="2000" i="1" dirty="0" err="1">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另外，每组偶数个元素，算法也可正常工作</a:t>
                </a:r>
                <a:r>
                  <a:rPr lang="en-US" altLang="zh-CN" sz="2000"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5800" y="1350136"/>
                <a:ext cx="8000999" cy="5383333"/>
              </a:xfrm>
              <a:prstGeom prst="rect">
                <a:avLst/>
              </a:prstGeom>
              <a:blipFill>
                <a:blip r:embed="rId3"/>
                <a:stretch>
                  <a:fillRect l="-838" t="-566" r="-3887" b="-1018"/>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C8032F55-3291-42BF-96A6-18C828203C08}"/>
              </a:ext>
            </a:extLst>
          </p:cNvPr>
          <p:cNvSpPr>
            <a:spLocks noGrp="1"/>
          </p:cNvSpPr>
          <p:nvPr>
            <p:ph type="sldNum" sz="quarter" idx="12"/>
          </p:nvPr>
        </p:nvSpPr>
        <p:spPr/>
        <p:txBody>
          <a:bodyPr/>
          <a:lstStyle/>
          <a:p>
            <a:fld id="{C462427C-90CD-4661-B725-C3D658441D48}" type="slidenum">
              <a:rPr lang="en-US" smtClean="0"/>
              <a:t>15</a:t>
            </a:fld>
            <a:endParaRPr lang="en-US"/>
          </a:p>
        </p:txBody>
      </p:sp>
      <p:sp>
        <p:nvSpPr>
          <p:cNvPr id="5" name="矩形 4">
            <a:extLst>
              <a:ext uri="{FF2B5EF4-FFF2-40B4-BE49-F238E27FC236}">
                <a16:creationId xmlns:a16="http://schemas.microsoft.com/office/drawing/2014/main" id="{80998094-C58F-48B7-B837-E8A1887650B4}"/>
              </a:ext>
            </a:extLst>
          </p:cNvPr>
          <p:cNvSpPr/>
          <p:nvPr/>
        </p:nvSpPr>
        <p:spPr>
          <a:xfrm>
            <a:off x="817495" y="474508"/>
            <a:ext cx="678903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2</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00FFFF"/>
                </a:highlight>
                <a:latin typeface="Times" panose="02020603050405020304" pitchFamily="18" charset="0"/>
                <a:ea typeface="华文细黑" panose="02010600040101010101" pitchFamily="2" charset="-122"/>
              </a:rPr>
              <a:t>最坏情况下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的算法（续）</a:t>
            </a:r>
            <a:endParaRPr lang="en-US" sz="2800" dirty="0">
              <a:latin typeface="Times" panose="02020603050405020304" pitchFamily="18" charset="0"/>
              <a:ea typeface="华文细黑" panose="02010600040101010101" pitchFamily="2" charset="-122"/>
            </a:endParaRPr>
          </a:p>
        </p:txBody>
      </p:sp>
      <p:cxnSp>
        <p:nvCxnSpPr>
          <p:cNvPr id="6" name="直接连接符 5">
            <a:extLst>
              <a:ext uri="{FF2B5EF4-FFF2-40B4-BE49-F238E27FC236}">
                <a16:creationId xmlns:a16="http://schemas.microsoft.com/office/drawing/2014/main" id="{047B1123-070D-44DD-9DDB-4B14DE28FFCE}"/>
              </a:ext>
            </a:extLst>
          </p:cNvPr>
          <p:cNvCxnSpPr>
            <a:cxnSpLocks/>
          </p:cNvCxnSpPr>
          <p:nvPr/>
        </p:nvCxnSpPr>
        <p:spPr>
          <a:xfrm>
            <a:off x="0" y="1066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标注: 线形 1">
            <a:extLst>
              <a:ext uri="{FF2B5EF4-FFF2-40B4-BE49-F238E27FC236}">
                <a16:creationId xmlns:a16="http://schemas.microsoft.com/office/drawing/2014/main" id="{95306E1E-5482-F73C-48F5-D05ED99E9D14}"/>
              </a:ext>
            </a:extLst>
          </p:cNvPr>
          <p:cNvSpPr/>
          <p:nvPr/>
        </p:nvSpPr>
        <p:spPr>
          <a:xfrm>
            <a:off x="5486400" y="3180837"/>
            <a:ext cx="2971800" cy="923330"/>
          </a:xfrm>
          <a:prstGeom prst="borderCallout1">
            <a:avLst>
              <a:gd name="adj1" fmla="val 47322"/>
              <a:gd name="adj2" fmla="val -541"/>
              <a:gd name="adj3" fmla="val 152089"/>
              <a:gd name="adj4" fmla="val -11032"/>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2">
              <a:lnSpc>
                <a:spcPct val="150000"/>
              </a:lnSpc>
            </a:pPr>
            <a:r>
              <a:rPr lang="zh-CN" altLang="en-US" sz="1800" b="1" dirty="0">
                <a:solidFill>
                  <a:schemeClr val="tx1"/>
                </a:solidFill>
                <a:latin typeface="Times" panose="02020603050405020304" pitchFamily="18" charset="0"/>
                <a:ea typeface="SimSun" pitchFamily="2" charset="-122"/>
                <a:cs typeface="Times New Roman" pitchFamily="18" charset="0"/>
              </a:rPr>
              <a:t>此项系数为</a:t>
            </a:r>
            <a:r>
              <a:rPr lang="en-US" altLang="zh-CN" sz="1800" b="1" dirty="0">
                <a:solidFill>
                  <a:schemeClr val="tx1"/>
                </a:solidFill>
                <a:latin typeface="Times" panose="02020603050405020304" pitchFamily="18" charset="0"/>
                <a:ea typeface="SimSun" pitchFamily="2" charset="-122"/>
                <a:cs typeface="Times New Roman" pitchFamily="18" charset="0"/>
              </a:rPr>
              <a:t>1</a:t>
            </a:r>
            <a:r>
              <a:rPr lang="zh-CN" altLang="en-US" sz="1800" b="1" dirty="0">
                <a:solidFill>
                  <a:schemeClr val="tx1"/>
                </a:solidFill>
                <a:latin typeface="Times" panose="02020603050405020304" pitchFamily="18" charset="0"/>
                <a:ea typeface="SimSun" pitchFamily="2" charset="-122"/>
                <a:cs typeface="Times New Roman" pitchFamily="18" charset="0"/>
              </a:rPr>
              <a:t>，是</a:t>
            </a:r>
            <a:r>
              <a:rPr lang="zh-CN" altLang="en-US" b="1" dirty="0">
                <a:solidFill>
                  <a:schemeClr val="tx1"/>
                </a:solidFill>
                <a:latin typeface="Times" panose="02020603050405020304" pitchFamily="18" charset="0"/>
                <a:ea typeface="SimSun" pitchFamily="2" charset="-122"/>
                <a:cs typeface="Times New Roman" pitchFamily="18" charset="0"/>
              </a:rPr>
              <a:t>因为</a:t>
            </a:r>
            <a:r>
              <a:rPr lang="en-US" altLang="zh-CN" b="1" dirty="0">
                <a:solidFill>
                  <a:schemeClr val="tx1"/>
                </a:solidFill>
                <a:latin typeface="Times" panose="02020603050405020304" pitchFamily="18" charset="0"/>
                <a:ea typeface="SimSun" pitchFamily="2" charset="-122"/>
                <a:cs typeface="Times New Roman" pitchFamily="18" charset="0"/>
              </a:rPr>
              <a:t>Set 1</a:t>
            </a:r>
            <a:r>
              <a:rPr lang="zh-CN" altLang="en-US" b="1" dirty="0">
                <a:solidFill>
                  <a:schemeClr val="tx1"/>
                </a:solidFill>
                <a:latin typeface="Times" panose="02020603050405020304" pitchFamily="18" charset="0"/>
                <a:ea typeface="SimSun" pitchFamily="2" charset="-122"/>
                <a:cs typeface="Times New Roman" pitchFamily="18" charset="0"/>
              </a:rPr>
              <a:t>和</a:t>
            </a:r>
            <a:r>
              <a:rPr lang="en-US" altLang="zh-CN" b="1" dirty="0">
                <a:solidFill>
                  <a:schemeClr val="tx1"/>
                </a:solidFill>
                <a:latin typeface="Times" panose="02020603050405020304" pitchFamily="18" charset="0"/>
                <a:ea typeface="SimSun" pitchFamily="2" charset="-122"/>
                <a:cs typeface="Times New Roman" pitchFamily="18" charset="0"/>
              </a:rPr>
              <a:t>Set 2</a:t>
            </a:r>
            <a:r>
              <a:rPr lang="zh-CN" altLang="en-US" b="1" dirty="0">
                <a:solidFill>
                  <a:schemeClr val="tx1"/>
                </a:solidFill>
                <a:latin typeface="Times" panose="02020603050405020304" pitchFamily="18" charset="0"/>
                <a:ea typeface="SimSun" pitchFamily="2" charset="-122"/>
                <a:cs typeface="Times New Roman" pitchFamily="18" charset="0"/>
              </a:rPr>
              <a:t>只需要搜一边</a:t>
            </a:r>
            <a:r>
              <a:rPr lang="en-US" altLang="zh-CN" b="1" dirty="0">
                <a:solidFill>
                  <a:schemeClr val="tx1"/>
                </a:solidFill>
                <a:latin typeface="Times" panose="02020603050405020304" pitchFamily="18" charset="0"/>
                <a:ea typeface="SimSun" pitchFamily="2" charset="-122"/>
                <a:cs typeface="Times New Roman" pitchFamily="18" charset="0"/>
              </a:rPr>
              <a:t>.</a:t>
            </a:r>
          </a:p>
        </p:txBody>
      </p:sp>
    </p:spTree>
    <p:extLst>
      <p:ext uri="{BB962C8B-B14F-4D97-AF65-F5344CB8AC3E}">
        <p14:creationId xmlns:p14="http://schemas.microsoft.com/office/powerpoint/2010/main" val="172891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38200"/>
            <a:ext cx="7924800" cy="4065793"/>
          </a:xfrm>
          <a:prstGeom prst="rect">
            <a:avLst/>
          </a:prstGeom>
          <a:noFill/>
        </p:spPr>
        <p:txBody>
          <a:bodyPr wrap="square" rtlCol="0">
            <a:spAutoFit/>
          </a:bodyPr>
          <a:lstStyle/>
          <a:p>
            <a:r>
              <a:rPr lang="en-US" altLang="zh-CN" sz="2800" b="1" dirty="0">
                <a:latin typeface="Times New Roman" pitchFamily="18" charset="0"/>
                <a:ea typeface="SimSun" pitchFamily="2" charset="-122"/>
                <a:cs typeface="Times New Roman" pitchFamily="18" charset="0"/>
              </a:rPr>
              <a:t>5.4 </a:t>
            </a:r>
            <a:r>
              <a:rPr lang="zh-CN" altLang="en-US" sz="2800" b="1" dirty="0">
                <a:latin typeface="Times New Roman" pitchFamily="18" charset="0"/>
                <a:ea typeface="SimSun" pitchFamily="2" charset="-122"/>
                <a:cs typeface="Times New Roman" pitchFamily="18" charset="0"/>
              </a:rPr>
              <a:t>找出</a:t>
            </a:r>
            <a:r>
              <a:rPr lang="en-US" sz="2800" b="1" i="1" dirty="0">
                <a:latin typeface="Times New Roman" pitchFamily="18" charset="0"/>
                <a:ea typeface="SimSun" pitchFamily="2" charset="-122"/>
                <a:cs typeface="Times New Roman" pitchFamily="18" charset="0"/>
              </a:rPr>
              <a:t>k</a:t>
            </a:r>
            <a:r>
              <a:rPr lang="zh-CN" altLang="en-US" sz="2800" b="1" dirty="0">
                <a:latin typeface="Times New Roman" pitchFamily="18" charset="0"/>
                <a:ea typeface="SimSun" pitchFamily="2" charset="-122"/>
                <a:cs typeface="Times New Roman" pitchFamily="18" charset="0"/>
              </a:rPr>
              <a:t>个</a:t>
            </a:r>
            <a:r>
              <a:rPr lang="zh-CN" altLang="en-US" sz="2800" dirty="0">
                <a:solidFill>
                  <a:srgbClr val="0000FF"/>
                </a:solidFill>
                <a:effectLst>
                  <a:outerShdw blurRad="38100" dist="38100" dir="2700000" algn="tl">
                    <a:srgbClr val="C0C0C0"/>
                  </a:outerShdw>
                </a:effectLst>
                <a:latin typeface="华文细黑" pitchFamily="2" charset="-122"/>
                <a:ea typeface="华文细黑" pitchFamily="2" charset="-122"/>
              </a:rPr>
              <a:t>最大</a:t>
            </a:r>
            <a:r>
              <a:rPr lang="zh-CN" altLang="en-US" sz="2800" b="1" dirty="0">
                <a:latin typeface="Times New Roman" pitchFamily="18" charset="0"/>
                <a:ea typeface="SimSun" pitchFamily="2" charset="-122"/>
                <a:cs typeface="Times New Roman" pitchFamily="18" charset="0"/>
              </a:rPr>
              <a:t>顺序数的算法</a:t>
            </a:r>
            <a:endParaRPr lang="en-US" altLang="zh-CN" sz="2800" b="1" dirty="0">
              <a:latin typeface="Times New Roman" pitchFamily="18" charset="0"/>
              <a:ea typeface="SimSun" pitchFamily="2" charset="-122"/>
              <a:cs typeface="Times New Roman" pitchFamily="18" charset="0"/>
            </a:endParaRPr>
          </a:p>
          <a:p>
            <a:endParaRPr lang="en-US" sz="2400" b="1" dirty="0">
              <a:latin typeface="Times New Roman" pitchFamily="18" charset="0"/>
              <a:ea typeface="SimSun" pitchFamily="2" charset="-122"/>
              <a:cs typeface="Times New Roman" pitchFamily="18" charset="0"/>
            </a:endParaRPr>
          </a:p>
          <a:p>
            <a:pPr indent="465138">
              <a:lnSpc>
                <a:spcPct val="150000"/>
              </a:lnSpc>
            </a:pPr>
            <a:r>
              <a:rPr lang="zh-CN" altLang="en-US" sz="2000" dirty="0">
                <a:latin typeface="Times New Roman" pitchFamily="18" charset="0"/>
                <a:ea typeface="SimSun" pitchFamily="2" charset="-122"/>
                <a:cs typeface="Times New Roman" pitchFamily="18" charset="0"/>
              </a:rPr>
              <a:t>在许多实际问题中，往住须要从</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个数中找出</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个最大的顺序数。这是一个需要理论联系实际的问题。例如：</a:t>
            </a:r>
            <a:endParaRPr lang="en-US" altLang="zh-CN" sz="2000" dirty="0">
              <a:latin typeface="Times New Roman" pitchFamily="18" charset="0"/>
              <a:ea typeface="SimSun" pitchFamily="2" charset="-122"/>
              <a:cs typeface="Times New Roman" pitchFamily="18" charset="0"/>
            </a:endParaRPr>
          </a:p>
          <a:p>
            <a:pPr marL="285750"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从众多的网站中找出访问次数最多的前</a:t>
            </a:r>
            <a:r>
              <a:rPr lang="en-US" altLang="zh-CN" sz="2000" dirty="0">
                <a:latin typeface="Times New Roman" pitchFamily="18" charset="0"/>
                <a:ea typeface="SimSun" pitchFamily="2" charset="-122"/>
                <a:cs typeface="Times New Roman" pitchFamily="18" charset="0"/>
              </a:rPr>
              <a:t>100</a:t>
            </a:r>
            <a:r>
              <a:rPr lang="zh-CN" altLang="en-US" sz="2000" dirty="0">
                <a:latin typeface="Times New Roman" pitchFamily="18" charset="0"/>
                <a:ea typeface="SimSun" pitchFamily="2" charset="-122"/>
                <a:cs typeface="Times New Roman" pitchFamily="18" charset="0"/>
              </a:rPr>
              <a:t>个网站；</a:t>
            </a:r>
            <a:endParaRPr lang="en-US" altLang="zh-CN" sz="2000" dirty="0">
              <a:latin typeface="Times New Roman" pitchFamily="18" charset="0"/>
              <a:ea typeface="SimSun" pitchFamily="2" charset="-122"/>
              <a:cs typeface="Times New Roman" pitchFamily="18" charset="0"/>
            </a:endParaRPr>
          </a:p>
          <a:p>
            <a:pPr marL="285750"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从众多的高考考生中找出前</a:t>
            </a:r>
            <a:r>
              <a:rPr lang="en-US" altLang="zh-CN" sz="2000" dirty="0">
                <a:latin typeface="Times New Roman" pitchFamily="18" charset="0"/>
                <a:ea typeface="SimSun" pitchFamily="2" charset="-122"/>
                <a:cs typeface="Times New Roman" pitchFamily="18" charset="0"/>
              </a:rPr>
              <a:t>1000</a:t>
            </a:r>
            <a:r>
              <a:rPr lang="zh-CN" altLang="en-US" sz="2000" dirty="0">
                <a:latin typeface="Times New Roman" pitchFamily="18" charset="0"/>
                <a:ea typeface="SimSun" pitchFamily="2" charset="-122"/>
                <a:cs typeface="Times New Roman" pitchFamily="18" charset="0"/>
              </a:rPr>
              <a:t>名高考考分最高的考生；</a:t>
            </a:r>
            <a:endParaRPr lang="en-US" altLang="zh-CN" sz="2000" dirty="0">
              <a:latin typeface="Times New Roman" pitchFamily="18" charset="0"/>
              <a:ea typeface="SimSun" pitchFamily="2" charset="-122"/>
              <a:cs typeface="Times New Roman" pitchFamily="18" charset="0"/>
            </a:endParaRPr>
          </a:p>
          <a:p>
            <a:pPr marL="285750"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从所有视频文件中找出访问次数最多的前</a:t>
            </a:r>
            <a:r>
              <a:rPr lang="en-US" altLang="zh-CN" sz="2000" dirty="0">
                <a:latin typeface="Times New Roman" pitchFamily="18" charset="0"/>
                <a:ea typeface="SimSun" pitchFamily="2" charset="-122"/>
                <a:cs typeface="Times New Roman" pitchFamily="18" charset="0"/>
              </a:rPr>
              <a:t>1000</a:t>
            </a:r>
            <a:r>
              <a:rPr lang="zh-CN" altLang="en-US" sz="2000" dirty="0">
                <a:latin typeface="Times New Roman" pitchFamily="18" charset="0"/>
                <a:ea typeface="SimSun" pitchFamily="2" charset="-122"/>
                <a:cs typeface="Times New Roman" pitchFamily="18" charset="0"/>
              </a:rPr>
              <a:t>个视频</a:t>
            </a:r>
            <a:r>
              <a:rPr lang="en-US" altLang="zh-CN" sz="2000" dirty="0">
                <a:latin typeface="Times New Roman" pitchFamily="18" charset="0"/>
                <a:ea typeface="SimSun" pitchFamily="2" charset="-122"/>
                <a:cs typeface="Times New Roman" pitchFamily="18" charset="0"/>
              </a:rPr>
              <a:t>.</a:t>
            </a:r>
          </a:p>
          <a:p>
            <a:pPr marL="285750" indent="-285750">
              <a:lnSpc>
                <a:spcPct val="150000"/>
              </a:lnSpc>
              <a:buFont typeface="Arial" panose="020B0604020202020204" pitchFamily="34" charset="0"/>
              <a:buChar char="•"/>
            </a:pPr>
            <a:endParaRPr lang="en-US" altLang="zh-CN" sz="2000" dirty="0">
              <a:latin typeface="Times New Roman" pitchFamily="18" charset="0"/>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实际应用中，根据</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的关系以及</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本身的大小来设计最佳算法</a:t>
            </a:r>
            <a:endParaRPr lang="en-US" altLang="zh-CN" sz="2000" dirty="0">
              <a:latin typeface="Times New Roman" pitchFamily="18" charset="0"/>
              <a:ea typeface="SimSun" pitchFamily="2" charset="-122"/>
              <a:cs typeface="Times New Roman" pitchFamily="18" charset="0"/>
            </a:endParaRPr>
          </a:p>
        </p:txBody>
      </p:sp>
      <p:sp>
        <p:nvSpPr>
          <p:cNvPr id="4" name="灯片编号占位符 3">
            <a:extLst>
              <a:ext uri="{FF2B5EF4-FFF2-40B4-BE49-F238E27FC236}">
                <a16:creationId xmlns:a16="http://schemas.microsoft.com/office/drawing/2014/main" id="{83A27A70-EC9F-4B97-B7FA-627AC23EEB30}"/>
              </a:ext>
            </a:extLst>
          </p:cNvPr>
          <p:cNvSpPr>
            <a:spLocks noGrp="1"/>
          </p:cNvSpPr>
          <p:nvPr>
            <p:ph type="sldNum" sz="quarter" idx="12"/>
          </p:nvPr>
        </p:nvSpPr>
        <p:spPr/>
        <p:txBody>
          <a:bodyPr/>
          <a:lstStyle/>
          <a:p>
            <a:fld id="{C462427C-90CD-4661-B725-C3D658441D48}" type="slidenum">
              <a:rPr lang="en-US" smtClean="0"/>
              <a:t>16</a:t>
            </a:fld>
            <a:endParaRPr lang="en-US"/>
          </a:p>
        </p:txBody>
      </p:sp>
    </p:spTree>
    <p:extLst>
      <p:ext uri="{BB962C8B-B14F-4D97-AF65-F5344CB8AC3E}">
        <p14:creationId xmlns:p14="http://schemas.microsoft.com/office/powerpoint/2010/main" val="284754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38200"/>
            <a:ext cx="7924800" cy="5343066"/>
          </a:xfrm>
          <a:prstGeom prst="rect">
            <a:avLst/>
          </a:prstGeom>
          <a:noFill/>
        </p:spPr>
        <p:txBody>
          <a:bodyPr wrap="square" rtlCol="0">
            <a:spAutoFit/>
          </a:bodyPr>
          <a:lstStyle/>
          <a:p>
            <a:r>
              <a:rPr lang="zh-CN" altLang="en-US" sz="2400" b="1" dirty="0">
                <a:latin typeface="Times New Roman" pitchFamily="18" charset="0"/>
                <a:ea typeface="SimSun" pitchFamily="2" charset="-122"/>
                <a:cs typeface="Times New Roman" pitchFamily="18" charset="0"/>
              </a:rPr>
              <a:t>找出</a:t>
            </a:r>
            <a:r>
              <a:rPr lang="en-US" sz="2400" b="1" i="1" dirty="0">
                <a:latin typeface="Times New Roman" pitchFamily="18" charset="0"/>
                <a:ea typeface="SimSun" pitchFamily="2" charset="-122"/>
                <a:cs typeface="Times New Roman" pitchFamily="18" charset="0"/>
              </a:rPr>
              <a:t>k</a:t>
            </a:r>
            <a:r>
              <a:rPr lang="zh-CN" altLang="en-US" sz="2400" b="1" dirty="0">
                <a:latin typeface="Times New Roman" pitchFamily="18" charset="0"/>
                <a:ea typeface="SimSun" pitchFamily="2" charset="-122"/>
                <a:cs typeface="Times New Roman" pitchFamily="18" charset="0"/>
              </a:rPr>
              <a:t>个</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rPr>
              <a:t>最大</a:t>
            </a:r>
            <a:r>
              <a:rPr lang="zh-CN" altLang="en-US" sz="2400" b="1" dirty="0">
                <a:latin typeface="Times New Roman" pitchFamily="18" charset="0"/>
                <a:ea typeface="SimSun" pitchFamily="2" charset="-122"/>
                <a:cs typeface="Times New Roman" pitchFamily="18" charset="0"/>
              </a:rPr>
              <a:t>顺序数的各种算法</a:t>
            </a:r>
            <a:endParaRPr lang="en-US" altLang="zh-CN" sz="2400" b="1" dirty="0">
              <a:latin typeface="Times New Roman" pitchFamily="18" charset="0"/>
              <a:ea typeface="SimSun" pitchFamily="2" charset="-122"/>
              <a:cs typeface="Times New Roman" pitchFamily="18" charset="0"/>
            </a:endParaRPr>
          </a:p>
          <a:p>
            <a:endParaRPr lang="en-US" sz="2400" b="1" dirty="0">
              <a:latin typeface="Times New Roman" pitchFamily="18" charset="0"/>
              <a:ea typeface="SimSun" pitchFamily="2" charset="-122"/>
              <a:cs typeface="Times New Roman" pitchFamily="18" charset="0"/>
            </a:endParaRPr>
          </a:p>
          <a:p>
            <a:pPr indent="465138">
              <a:lnSpc>
                <a:spcPct val="150000"/>
              </a:lnSpc>
            </a:pPr>
            <a:endParaRPr lang="en-US" altLang="zh-CN" dirty="0">
              <a:latin typeface="Times New Roman" pitchFamily="18" charset="0"/>
              <a:ea typeface="SimSun" pitchFamily="2" charset="-122"/>
              <a:cs typeface="Times New Roman" pitchFamily="18" charset="0"/>
            </a:endParaRPr>
          </a:p>
          <a:p>
            <a:pPr indent="58738">
              <a:lnSpc>
                <a:spcPct val="150000"/>
              </a:lnSpc>
            </a:pPr>
            <a:r>
              <a:rPr lang="en-US" sz="2000" b="1" dirty="0" err="1">
                <a:latin typeface="Times New Roman" pitchFamily="18" charset="0"/>
                <a:ea typeface="SimSun" pitchFamily="2" charset="-122"/>
                <a:cs typeface="Times New Roman" pitchFamily="18" charset="0"/>
              </a:rPr>
              <a:t>举例</a:t>
            </a:r>
            <a:r>
              <a:rPr lang="en-US" sz="2000" b="1"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从十亿个（</a:t>
            </a:r>
            <a:r>
              <a:rPr lang="en-US" altLang="zh-CN" sz="2000" i="1" dirty="0">
                <a:latin typeface="Times New Roman" pitchFamily="18" charset="0"/>
                <a:ea typeface="SimSun" pitchFamily="2" charset="-122"/>
                <a:cs typeface="Times New Roman" pitchFamily="18" charset="0"/>
              </a:rPr>
              <a:t>n </a:t>
            </a:r>
            <a:r>
              <a:rPr lang="en-US" altLang="zh-CN" sz="2000" dirty="0">
                <a:latin typeface="Times New Roman" pitchFamily="18" charset="0"/>
                <a:ea typeface="SimSun" pitchFamily="2" charset="-122"/>
                <a:cs typeface="Times New Roman" pitchFamily="18" charset="0"/>
              </a:rPr>
              <a:t>=10</a:t>
            </a:r>
            <a:r>
              <a:rPr lang="en-US" altLang="zh-CN" sz="2400" baseline="20000" dirty="0">
                <a:latin typeface="Times New Roman" pitchFamily="18" charset="0"/>
                <a:ea typeface="SimSun" pitchFamily="2" charset="-122"/>
                <a:cs typeface="Times New Roman" pitchFamily="18" charset="0"/>
              </a:rPr>
              <a:t>9 </a:t>
            </a:r>
            <a:r>
              <a:rPr lang="en-US" altLang="zh-CN" sz="2000" dirty="0">
                <a:latin typeface="Times New Roman" pitchFamily="18" charset="0"/>
                <a:ea typeface="SimSun" pitchFamily="2" charset="-122"/>
                <a:cs typeface="Times New Roman" pitchFamily="18" charset="0"/>
                <a:sym typeface="Symbol" panose="05050102010706020507" pitchFamily="18" charset="2"/>
              </a:rPr>
              <a:t> 2</a:t>
            </a:r>
            <a:r>
              <a:rPr lang="en-US" altLang="zh-CN" sz="2400" baseline="20000" dirty="0">
                <a:latin typeface="Times New Roman" pitchFamily="18" charset="0"/>
                <a:ea typeface="SimSun" pitchFamily="2" charset="-122"/>
                <a:cs typeface="Times New Roman" pitchFamily="18" charset="0"/>
                <a:sym typeface="Symbol" panose="05050102010706020507" pitchFamily="18" charset="2"/>
              </a:rPr>
              <a:t>30</a:t>
            </a:r>
            <a:r>
              <a:rPr lang="zh-CN" altLang="en-US" sz="2000" dirty="0">
                <a:latin typeface="Times New Roman" pitchFamily="18" charset="0"/>
                <a:ea typeface="SimSun" pitchFamily="2" charset="-122"/>
                <a:cs typeface="Times New Roman" pitchFamily="18" charset="0"/>
              </a:rPr>
              <a:t>）数字中找出前一千个（</a:t>
            </a:r>
            <a:r>
              <a:rPr lang="en-US" altLang="zh-CN" sz="2000" dirty="0">
                <a:latin typeface="Times New Roman" pitchFamily="18" charset="0"/>
                <a:ea typeface="SimSun" pitchFamily="2" charset="-122"/>
                <a:cs typeface="Times New Roman" pitchFamily="18" charset="0"/>
              </a:rPr>
              <a:t>1000</a:t>
            </a:r>
            <a:r>
              <a:rPr lang="en-US" altLang="zh-CN" sz="2000" dirty="0">
                <a:latin typeface="Times New Roman" pitchFamily="18" charset="0"/>
                <a:ea typeface="SimSun" pitchFamily="2" charset="-122"/>
                <a:cs typeface="Times New Roman" pitchFamily="18" charset="0"/>
                <a:sym typeface="Symbol" panose="05050102010706020507" pitchFamily="18" charset="2"/>
              </a:rPr>
              <a:t> 2</a:t>
            </a:r>
            <a:r>
              <a:rPr lang="en-US" altLang="zh-CN" sz="2400" baseline="20000" dirty="0">
                <a:latin typeface="Times New Roman" pitchFamily="18" charset="0"/>
                <a:ea typeface="SimSun" pitchFamily="2" charset="-122"/>
                <a:cs typeface="Times New Roman" pitchFamily="18" charset="0"/>
                <a:sym typeface="Symbol" panose="05050102010706020507" pitchFamily="18" charset="2"/>
              </a:rPr>
              <a:t>10 </a:t>
            </a:r>
            <a:r>
              <a:rPr lang="zh-CN" altLang="en-US" sz="2000" dirty="0">
                <a:latin typeface="Times New Roman" pitchFamily="18" charset="0"/>
                <a:ea typeface="SimSun" pitchFamily="2" charset="-122"/>
                <a:cs typeface="Times New Roman" pitchFamily="18" charset="0"/>
              </a:rPr>
              <a:t>）最大的数字。</a:t>
            </a:r>
            <a:endParaRPr lang="en-US" altLang="zh-CN" sz="2000" dirty="0">
              <a:latin typeface="Times New Roman" pitchFamily="18" charset="0"/>
              <a:ea typeface="SimSun" pitchFamily="2" charset="-122"/>
              <a:cs typeface="Times New Roman" pitchFamily="18" charset="0"/>
            </a:endParaRPr>
          </a:p>
          <a:p>
            <a:pPr indent="465138">
              <a:lnSpc>
                <a:spcPct val="150000"/>
              </a:lnSpc>
            </a:pPr>
            <a:r>
              <a:rPr lang="en-US" sz="2000" dirty="0" err="1">
                <a:latin typeface="Times New Roman" pitchFamily="18" charset="0"/>
                <a:ea typeface="SimSun" pitchFamily="2" charset="-122"/>
                <a:cs typeface="Times New Roman" pitchFamily="18" charset="0"/>
              </a:rPr>
              <a:t>让我们比较几个算法</a:t>
            </a:r>
            <a:r>
              <a:rPr lang="en-US" sz="2000" dirty="0">
                <a:latin typeface="Times New Roman" pitchFamily="18" charset="0"/>
                <a:ea typeface="SimSun" pitchFamily="2" charset="-122"/>
                <a:cs typeface="Times New Roman" pitchFamily="18" charset="0"/>
              </a:rPr>
              <a:t>。</a:t>
            </a:r>
          </a:p>
          <a:p>
            <a:pPr marL="463550" lvl="0" indent="-463550">
              <a:lnSpc>
                <a:spcPct val="150000"/>
              </a:lnSpc>
              <a:buAutoNum type="arabicParenBoth"/>
            </a:pPr>
            <a:r>
              <a:rPr lang="zh-CN" altLang="en-US" sz="2000" dirty="0">
                <a:latin typeface="Times New Roman" pitchFamily="18" charset="0"/>
                <a:ea typeface="SimSun" pitchFamily="2" charset="-122"/>
                <a:cs typeface="Times New Roman" pitchFamily="18" charset="0"/>
              </a:rPr>
              <a:t>重复用找最大数的算法要大约 </a:t>
            </a:r>
            <a:r>
              <a:rPr lang="en-US" sz="2000" i="1" dirty="0" err="1">
                <a:latin typeface="Times New Roman" pitchFamily="18" charset="0"/>
                <a:ea typeface="SimSun" pitchFamily="2" charset="-122"/>
                <a:cs typeface="Times New Roman" pitchFamily="18" charset="0"/>
              </a:rPr>
              <a:t>kn</a:t>
            </a:r>
            <a:r>
              <a:rPr lang="en-US" sz="2000" dirty="0">
                <a:latin typeface="Times New Roman" pitchFamily="18" charset="0"/>
                <a:ea typeface="SimSun" pitchFamily="2" charset="-122"/>
                <a:cs typeface="Times New Roman" pitchFamily="18" charset="0"/>
              </a:rPr>
              <a:t> = </a:t>
            </a:r>
            <a:r>
              <a:rPr lang="en-US" sz="2000" b="1" dirty="0">
                <a:solidFill>
                  <a:srgbClr val="FF0000"/>
                </a:solidFill>
                <a:latin typeface="Times New Roman" pitchFamily="18" charset="0"/>
                <a:ea typeface="SimSun" pitchFamily="2" charset="-122"/>
                <a:cs typeface="Times New Roman" pitchFamily="18" charset="0"/>
              </a:rPr>
              <a:t>1000</a:t>
            </a:r>
            <a:r>
              <a:rPr lang="en-US" sz="2000" b="1" i="1" dirty="0">
                <a:solidFill>
                  <a:srgbClr val="FF0000"/>
                </a:solidFill>
                <a:latin typeface="Times New Roman" pitchFamily="18" charset="0"/>
                <a:ea typeface="SimSun" pitchFamily="2" charset="-122"/>
                <a:cs typeface="Times New Roman" pitchFamily="18" charset="0"/>
              </a:rPr>
              <a:t>n </a:t>
            </a:r>
            <a:r>
              <a:rPr lang="zh-CN" altLang="en-US" sz="2000" dirty="0">
                <a:latin typeface="Times New Roman" pitchFamily="18" charset="0"/>
                <a:ea typeface="SimSun" pitchFamily="2" charset="-122"/>
                <a:cs typeface="Times New Roman" pitchFamily="18" charset="0"/>
              </a:rPr>
              <a:t>次比较，显然不好。</a:t>
            </a:r>
            <a:endParaRPr lang="en-US" altLang="zh-CN" sz="2000" dirty="0">
              <a:latin typeface="Times New Roman" pitchFamily="18" charset="0"/>
              <a:ea typeface="SimSun" pitchFamily="2" charset="-122"/>
              <a:cs typeface="Times New Roman" pitchFamily="18" charset="0"/>
            </a:endParaRPr>
          </a:p>
          <a:p>
            <a:pPr marL="463550" indent="-463550">
              <a:lnSpc>
                <a:spcPct val="150000"/>
              </a:lnSpc>
              <a:buFontTx/>
              <a:buAutoNum type="arabicParenBoth"/>
            </a:pPr>
            <a:r>
              <a:rPr lang="zh-CN" altLang="en-US" sz="2000" dirty="0">
                <a:latin typeface="Times New Roman" pitchFamily="18" charset="0"/>
                <a:ea typeface="SimSun" pitchFamily="2" charset="-122"/>
                <a:cs typeface="Times New Roman" pitchFamily="18" charset="0"/>
              </a:rPr>
              <a:t>先把第</a:t>
            </a:r>
            <a:r>
              <a:rPr lang="en-US" sz="2000" dirty="0">
                <a:latin typeface="Times New Roman" pitchFamily="18" charset="0"/>
                <a:ea typeface="SimSun" pitchFamily="2" charset="-122"/>
                <a:cs typeface="Times New Roman" pitchFamily="18" charset="0"/>
              </a:rPr>
              <a:t>1000</a:t>
            </a:r>
            <a:r>
              <a:rPr lang="zh-CN" altLang="en-US" sz="2000" dirty="0">
                <a:latin typeface="Times New Roman" pitchFamily="18" charset="0"/>
                <a:ea typeface="SimSun" pitchFamily="2" charset="-122"/>
                <a:cs typeface="Times New Roman" pitchFamily="18" charset="0"/>
              </a:rPr>
              <a:t>顺序数找到，调用</a:t>
            </a:r>
            <a:r>
              <a:rPr lang="en-US" sz="2000" b="1" dirty="0">
                <a:latin typeface="Times New Roman" pitchFamily="18" charset="0"/>
                <a:ea typeface="SimSun" pitchFamily="2" charset="-122"/>
                <a:cs typeface="Times New Roman" pitchFamily="18" charset="0"/>
              </a:rPr>
              <a:t>Select</a:t>
            </a:r>
            <a:r>
              <a:rPr lang="en-US" sz="2000" dirty="0">
                <a:latin typeface="Times New Roman" pitchFamily="18" charset="0"/>
                <a:ea typeface="SimSun" pitchFamily="2" charset="-122"/>
                <a:cs typeface="Times New Roman" pitchFamily="18" charset="0"/>
              </a:rPr>
              <a:t> (set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 10</a:t>
            </a:r>
            <a:r>
              <a:rPr lang="en-US" sz="2000" baseline="30000" dirty="0">
                <a:latin typeface="Times New Roman" pitchFamily="18" charset="0"/>
                <a:ea typeface="SimSun" pitchFamily="2" charset="-122"/>
                <a:cs typeface="Times New Roman" pitchFamily="18" charset="0"/>
              </a:rPr>
              <a:t>9</a:t>
            </a:r>
            <a:r>
              <a:rPr lang="en-US" sz="2000" dirty="0">
                <a:latin typeface="Times New Roman" pitchFamily="18" charset="0"/>
                <a:ea typeface="SimSun" pitchFamily="2" charset="-122"/>
                <a:cs typeface="Times New Roman" pitchFamily="18" charset="0"/>
              </a:rPr>
              <a:t>,  1000)</a:t>
            </a:r>
            <a:r>
              <a:rPr lang="zh-CN" altLang="en-US" sz="2000" dirty="0">
                <a:latin typeface="Times New Roman" pitchFamily="18" charset="0"/>
                <a:ea typeface="SimSun" pitchFamily="2" charset="-122"/>
                <a:cs typeface="Times New Roman" pitchFamily="18" charset="0"/>
              </a:rPr>
              <a:t>，然后再拿它和其他十亿个数去比，大者留下。这样做，不仅很繁，而且比较的次数约为</a:t>
            </a:r>
            <a:r>
              <a:rPr lang="en-US" sz="2000" b="1" dirty="0">
                <a:solidFill>
                  <a:srgbClr val="FF0000"/>
                </a:solidFill>
                <a:latin typeface="Times New Roman" pitchFamily="18" charset="0"/>
                <a:ea typeface="SimSun" pitchFamily="2" charset="-122"/>
                <a:cs typeface="Times New Roman" pitchFamily="18" charset="0"/>
              </a:rPr>
              <a:t>60</a:t>
            </a:r>
            <a:r>
              <a:rPr lang="en-US" sz="2000" b="1" i="1" dirty="0">
                <a:solidFill>
                  <a:srgbClr val="FF0000"/>
                </a:solidFill>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 </a:t>
            </a:r>
            <a:endParaRPr lang="en-US" sz="2000" b="1" dirty="0">
              <a:latin typeface="Times New Roman" pitchFamily="18" charset="0"/>
              <a:ea typeface="SimSun" pitchFamily="2" charset="-122"/>
              <a:cs typeface="Times New Roman" pitchFamily="18" charset="0"/>
            </a:endParaRPr>
          </a:p>
          <a:p>
            <a:pPr marL="463550" lvl="0" indent="-463550">
              <a:lnSpc>
                <a:spcPct val="150000"/>
              </a:lnSpc>
              <a:buAutoNum type="arabicParenBoth"/>
            </a:pPr>
            <a:r>
              <a:rPr lang="zh-CN" altLang="en-US" sz="2000" dirty="0">
                <a:latin typeface="Times New Roman" pitchFamily="18" charset="0"/>
                <a:ea typeface="SimSun" pitchFamily="2" charset="-122"/>
                <a:cs typeface="Times New Roman" pitchFamily="18" charset="0"/>
              </a:rPr>
              <a:t>用归并排序</a:t>
            </a:r>
            <a:r>
              <a:rPr lang="en-US" altLang="zh-CN" sz="2000" dirty="0">
                <a:latin typeface="Times New Roman" pitchFamily="18" charset="0"/>
                <a:ea typeface="SimSun" pitchFamily="2" charset="-122"/>
                <a:cs typeface="Times New Roman" pitchFamily="18" charset="0"/>
              </a:rPr>
              <a:t>(</a:t>
            </a:r>
            <a:r>
              <a:rPr lang="en-US" altLang="zh-CN" sz="2000" dirty="0" err="1">
                <a:latin typeface="Times New Roman" pitchFamily="18" charset="0"/>
                <a:ea typeface="SimSun" pitchFamily="2" charset="-122"/>
                <a:cs typeface="Times New Roman" pitchFamily="18" charset="0"/>
              </a:rPr>
              <a:t>MergeSort</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，需要大约 </a:t>
            </a:r>
            <a:r>
              <a:rPr lang="en-US" sz="2000" i="1" dirty="0" err="1">
                <a:latin typeface="Times New Roman" pitchFamily="18" charset="0"/>
                <a:ea typeface="SimSun" pitchFamily="2" charset="-122"/>
                <a:cs typeface="Times New Roman" pitchFamily="18" charset="0"/>
              </a:rPr>
              <a:t>n</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b="1" dirty="0">
                <a:solidFill>
                  <a:srgbClr val="FF0000"/>
                </a:solidFill>
                <a:latin typeface="Times New Roman" pitchFamily="18" charset="0"/>
                <a:ea typeface="SimSun" pitchFamily="2" charset="-122"/>
                <a:cs typeface="Times New Roman" pitchFamily="18" charset="0"/>
              </a:rPr>
              <a:t>30</a:t>
            </a:r>
            <a:r>
              <a:rPr lang="en-US" sz="2000" b="1" i="1" dirty="0">
                <a:solidFill>
                  <a:srgbClr val="FF0000"/>
                </a:solidFill>
                <a:latin typeface="Times New Roman" pitchFamily="18" charset="0"/>
                <a:ea typeface="SimSun" pitchFamily="2" charset="-122"/>
                <a:cs typeface="Times New Roman" pitchFamily="18" charset="0"/>
              </a:rPr>
              <a:t>n</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次比较，比方法</a:t>
            </a:r>
            <a:r>
              <a:rPr lang="en-US" sz="2000" dirty="0">
                <a:latin typeface="Times New Roman" pitchFamily="18" charset="0"/>
                <a:ea typeface="SimSun" pitchFamily="2" charset="-122"/>
                <a:cs typeface="Times New Roman" pitchFamily="18" charset="0"/>
              </a:rPr>
              <a:t>(1)</a:t>
            </a:r>
            <a:r>
              <a:rPr lang="en-US" altLang="zh-CN"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好，但需要</a:t>
            </a:r>
            <a:r>
              <a:rPr lang="zh-CN" altLang="en-US"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en-US" altLang="zh-CN" sz="2000" i="1" dirty="0">
                <a:latin typeface="Times New Roman" pitchFamily="18" charset="0"/>
                <a:ea typeface="SimSun" pitchFamily="2" charset="-122"/>
                <a:cs typeface="Times New Roman" pitchFamily="18" charset="0"/>
                <a:sym typeface="Symbol" panose="05050102010706020507" pitchFamily="18" charset="2"/>
              </a:rPr>
              <a:t>n</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的额外存储开销</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p:txBody>
      </p:sp>
      <p:sp>
        <p:nvSpPr>
          <p:cNvPr id="4" name="灯片编号占位符 3">
            <a:extLst>
              <a:ext uri="{FF2B5EF4-FFF2-40B4-BE49-F238E27FC236}">
                <a16:creationId xmlns:a16="http://schemas.microsoft.com/office/drawing/2014/main" id="{83A27A70-EC9F-4B97-B7FA-627AC23EEB30}"/>
              </a:ext>
            </a:extLst>
          </p:cNvPr>
          <p:cNvSpPr>
            <a:spLocks noGrp="1"/>
          </p:cNvSpPr>
          <p:nvPr>
            <p:ph type="sldNum" sz="quarter" idx="12"/>
          </p:nvPr>
        </p:nvSpPr>
        <p:spPr/>
        <p:txBody>
          <a:bodyPr/>
          <a:lstStyle/>
          <a:p>
            <a:fld id="{C462427C-90CD-4661-B725-C3D658441D48}" type="slidenum">
              <a:rPr lang="en-US" smtClean="0"/>
              <a:t>17</a:t>
            </a:fld>
            <a:endParaRPr lang="en-US"/>
          </a:p>
        </p:txBody>
      </p:sp>
    </p:spTree>
    <p:extLst>
      <p:ext uri="{BB962C8B-B14F-4D97-AF65-F5344CB8AC3E}">
        <p14:creationId xmlns:p14="http://schemas.microsoft.com/office/powerpoint/2010/main" val="2281749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8686800" cy="5622373"/>
          </a:xfrm>
          <a:prstGeom prst="rect">
            <a:avLst/>
          </a:prstGeom>
          <a:noFill/>
        </p:spPr>
        <p:txBody>
          <a:bodyPr wrap="square" rtlCol="0">
            <a:spAutoFit/>
          </a:bodyPr>
          <a:lstStyle/>
          <a:p>
            <a:pPr marL="0" lvl="2">
              <a:lnSpc>
                <a:spcPct val="150000"/>
              </a:lnSpc>
            </a:pPr>
            <a:r>
              <a:rPr lang="en-US" altLang="zh-CN" sz="2200" dirty="0">
                <a:latin typeface="Times New Roman" pitchFamily="18" charset="0"/>
                <a:ea typeface="SimSun" pitchFamily="2" charset="-122"/>
                <a:cs typeface="Times New Roman" pitchFamily="18" charset="0"/>
              </a:rPr>
              <a:t>(4)</a:t>
            </a:r>
            <a:r>
              <a:rPr lang="en-US" altLang="zh-CN" sz="2200" b="1"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利用堆来找</a:t>
            </a:r>
            <a:r>
              <a:rPr lang="en-US" sz="2200" i="1" dirty="0">
                <a:latin typeface="Times New Roman" pitchFamily="18" charset="0"/>
                <a:ea typeface="SimSun" pitchFamily="2" charset="-122"/>
                <a:cs typeface="Times New Roman" pitchFamily="18" charset="0"/>
              </a:rPr>
              <a:t>k</a:t>
            </a:r>
            <a:r>
              <a:rPr lang="zh-CN" altLang="en-US" sz="2200" dirty="0">
                <a:latin typeface="Times New Roman" pitchFamily="18" charset="0"/>
                <a:ea typeface="SimSun" pitchFamily="2" charset="-122"/>
                <a:cs typeface="Times New Roman" pitchFamily="18" charset="0"/>
              </a:rPr>
              <a:t>个最大的顺序数的算法</a:t>
            </a:r>
            <a:endParaRPr lang="en-US" sz="2200" dirty="0"/>
          </a:p>
          <a:p>
            <a:pPr indent="508000">
              <a:lnSpc>
                <a:spcPct val="150000"/>
              </a:lnSpc>
              <a:spcBef>
                <a:spcPts val="1200"/>
              </a:spcBef>
            </a:pPr>
            <a:r>
              <a:rPr lang="zh-CN" altLang="en-US" sz="2000" dirty="0"/>
              <a:t>先取出</a:t>
            </a:r>
            <a:r>
              <a:rPr lang="en-US" sz="2000" i="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k</a:t>
            </a:r>
            <a:r>
              <a:rPr lang="zh-CN" altLang="en-US" sz="2000" dirty="0">
                <a:solidFill>
                  <a:srgbClr val="FF0000"/>
                </a:solidFill>
                <a:effectLst>
                  <a:outerShdw blurRad="38100" dist="38100" dir="2700000" algn="tl">
                    <a:srgbClr val="C0C0C0"/>
                  </a:outerShdw>
                </a:effectLst>
                <a:latin typeface="华文细黑" pitchFamily="2" charset="-122"/>
                <a:ea typeface="华文细黑" pitchFamily="2" charset="-122"/>
              </a:rPr>
              <a:t>个数</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来建一个</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最小堆</a:t>
            </a:r>
            <a:r>
              <a:rPr lang="en-US" altLang="zh-CN" sz="2000" dirty="0">
                <a:latin typeface="Times New Roman" pitchFamily="18" charset="0"/>
                <a:cs typeface="Times New Roman" pitchFamily="18" charset="0"/>
              </a:rPr>
              <a:t>...</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来存放搜索过程中</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迄今为止</a:t>
            </a:r>
            <a:r>
              <a:rPr lang="zh-CN" altLang="en-US" sz="2000" dirty="0">
                <a:solidFill>
                  <a:srgbClr val="FF0000"/>
                </a:solidFill>
                <a:effectLst>
                  <a:outerShdw blurRad="38100" dist="38100" dir="2700000" algn="tl">
                    <a:srgbClr val="C0C0C0"/>
                  </a:outerShdw>
                </a:effectLst>
                <a:highlight>
                  <a:srgbClr val="FFFF00"/>
                </a:highlight>
                <a:latin typeface="华文细黑" pitchFamily="2" charset="-122"/>
                <a:ea typeface="华文细黑" pitchFamily="2" charset="-122"/>
              </a:rPr>
              <a:t>最大</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的</a:t>
            </a:r>
            <a:r>
              <a:rPr lang="en-US" altLang="zh-CN" sz="2000" i="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k</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个数</a:t>
            </a:r>
            <a:r>
              <a:rPr lang="zh-CN" altLang="en-US" sz="2000" dirty="0"/>
              <a:t>。</a:t>
            </a:r>
            <a:r>
              <a:rPr lang="zh-CN" altLang="en-US" sz="2000" dirty="0">
                <a:latin typeface="Times New Roman" pitchFamily="18" charset="0"/>
                <a:cs typeface="Times New Roman" pitchFamily="18" charset="0"/>
              </a:rPr>
              <a:t>然后，将余下的每个数和堆的根比较。如果小于等于根里的数，则丢弃，否则，用这个数取代根中的数并修复堆结构。依次检查完所有</a:t>
            </a:r>
            <a:r>
              <a:rPr lang="en-US" altLang="zh-CN"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个数之后，堆中的</a:t>
            </a:r>
            <a:r>
              <a:rPr lang="en-US" sz="2000" i="1"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个数就是要找的</a:t>
            </a:r>
            <a:r>
              <a:rPr lang="en-US" sz="2000" i="1"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个最大的数。这个方法最坏情况下大约须要 </a:t>
            </a:r>
            <a:r>
              <a:rPr lang="en-US" altLang="zh-CN" sz="2000" dirty="0">
                <a:latin typeface="Times New Roman" pitchFamily="18" charset="0"/>
                <a:cs typeface="Times New Roman" pitchFamily="18" charset="0"/>
              </a:rPr>
              <a:t>2</a:t>
            </a:r>
            <a:r>
              <a:rPr lang="en-US" altLang="zh-CN" sz="2000" i="1" dirty="0">
                <a:latin typeface="Times New Roman" pitchFamily="18" charset="0"/>
                <a:cs typeface="Times New Roman" pitchFamily="18" charset="0"/>
              </a:rPr>
              <a:t>n</a:t>
            </a:r>
            <a:r>
              <a:rPr lang="en-US" altLang="zh-CN" sz="2000" dirty="0">
                <a:latin typeface="Times New Roman" pitchFamily="18" charset="0"/>
                <a:cs typeface="Times New Roman" pitchFamily="18" charset="0"/>
              </a:rPr>
              <a:t>lg</a:t>
            </a:r>
            <a:r>
              <a:rPr lang="en-US" altLang="zh-CN" sz="2000" i="1" dirty="0">
                <a:latin typeface="Times New Roman" pitchFamily="18" charset="0"/>
                <a:cs typeface="Times New Roman" pitchFamily="18" charset="0"/>
              </a:rPr>
              <a:t>k = </a:t>
            </a:r>
            <a:r>
              <a:rPr lang="en-US" altLang="zh-CN" sz="2000" b="1" dirty="0">
                <a:solidFill>
                  <a:srgbClr val="FF0000"/>
                </a:solidFill>
                <a:latin typeface="Times New Roman" pitchFamily="18" charset="0"/>
                <a:cs typeface="Times New Roman" pitchFamily="18" charset="0"/>
              </a:rPr>
              <a:t>20</a:t>
            </a:r>
            <a:r>
              <a:rPr lang="en-US" altLang="zh-CN" sz="2000" b="1" i="1" dirty="0">
                <a:solidFill>
                  <a:srgbClr val="FF0000"/>
                </a:solidFill>
                <a:latin typeface="Times New Roman" pitchFamily="18" charset="0"/>
                <a:cs typeface="Times New Roman" pitchFamily="18" charset="0"/>
              </a:rPr>
              <a:t>n</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次比较</a:t>
            </a:r>
            <a:r>
              <a:rPr lang="en-US" altLang="zh-CN" sz="2000" dirty="0">
                <a:latin typeface="Times New Roman" pitchFamily="18" charset="0"/>
                <a:cs typeface="Times New Roman" pitchFamily="18" charset="0"/>
              </a:rPr>
              <a:t>。 </a:t>
            </a:r>
          </a:p>
          <a:p>
            <a:pPr indent="465138">
              <a:lnSpc>
                <a:spcPct val="150000"/>
              </a:lnSpc>
              <a:spcBef>
                <a:spcPts val="1200"/>
              </a:spcBef>
            </a:pPr>
            <a:r>
              <a:rPr lang="zh-CN" altLang="en-US" sz="2000" dirty="0"/>
              <a:t>另一方法是用一个</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最大堆</a:t>
            </a:r>
            <a:r>
              <a:rPr lang="zh-CN" altLang="en-US" sz="2000" dirty="0"/>
              <a:t>来</a:t>
            </a:r>
            <a:r>
              <a:rPr lang="zh-CN" altLang="en-US" sz="2000" dirty="0">
                <a:solidFill>
                  <a:srgbClr val="FF0000"/>
                </a:solidFill>
              </a:rPr>
              <a:t>对</a:t>
            </a:r>
            <a:r>
              <a:rPr lang="zh-CN" altLang="en-US" sz="2000" dirty="0">
                <a:solidFill>
                  <a:srgbClr val="FF0000"/>
                </a:solidFill>
                <a:highlight>
                  <a:srgbClr val="FFFF00"/>
                </a:highlight>
              </a:rPr>
              <a:t>所有这</a:t>
            </a:r>
            <a:r>
              <a:rPr lang="en-US" sz="2000" i="1" dirty="0">
                <a:solidFill>
                  <a:srgbClr val="FF0000"/>
                </a:solidFill>
                <a:highlight>
                  <a:srgbClr val="FFFF00"/>
                </a:highlight>
                <a:latin typeface="Times New Roman" pitchFamily="18" charset="0"/>
                <a:cs typeface="Times New Roman" pitchFamily="18" charset="0"/>
              </a:rPr>
              <a:t>n</a:t>
            </a:r>
            <a:r>
              <a:rPr lang="zh-CN" altLang="en-US" sz="2000" dirty="0">
                <a:solidFill>
                  <a:srgbClr val="FF0000"/>
                </a:solidFill>
                <a:highlight>
                  <a:srgbClr val="FFFF00"/>
                </a:highlight>
              </a:rPr>
              <a:t>个数</a:t>
            </a:r>
            <a:r>
              <a:rPr lang="zh-CN" altLang="en-US" sz="2000" dirty="0">
                <a:solidFill>
                  <a:srgbClr val="FF0000"/>
                </a:solidFill>
              </a:rPr>
              <a:t>排序</a:t>
            </a:r>
            <a:r>
              <a:rPr lang="zh-CN" altLang="en-US" sz="2000" dirty="0"/>
              <a:t>。不同的地方是，当我们从堆中输出</a:t>
            </a:r>
            <a:r>
              <a:rPr lang="en-US" sz="2000" i="1" dirty="0">
                <a:latin typeface="Times New Roman" pitchFamily="18" charset="0"/>
                <a:cs typeface="Times New Roman" pitchFamily="18" charset="0"/>
              </a:rPr>
              <a:t>k</a:t>
            </a:r>
            <a:r>
              <a:rPr lang="zh-CN" altLang="en-US" sz="2000" dirty="0">
                <a:latin typeface="Times New Roman" pitchFamily="18" charset="0"/>
                <a:cs typeface="Times New Roman" pitchFamily="18" charset="0"/>
              </a:rPr>
              <a:t>个最大数字后，排序中止。这个方法须要大约</a:t>
            </a:r>
            <a:r>
              <a:rPr lang="en-US" sz="2000" b="1" dirty="0">
                <a:solidFill>
                  <a:srgbClr val="FF0000"/>
                </a:solidFill>
                <a:latin typeface="Times New Roman" pitchFamily="18" charset="0"/>
                <a:cs typeface="Times New Roman" pitchFamily="18" charset="0"/>
              </a:rPr>
              <a:t>2</a:t>
            </a:r>
            <a:r>
              <a:rPr lang="en-US" sz="2000" b="1" i="1" dirty="0">
                <a:solidFill>
                  <a:srgbClr val="FF0000"/>
                </a:solidFill>
                <a:latin typeface="Times New Roman" pitchFamily="18" charset="0"/>
                <a:cs typeface="Times New Roman" pitchFamily="18" charset="0"/>
              </a:rPr>
              <a:t>n</a:t>
            </a:r>
            <a:r>
              <a:rPr lang="zh-CN" altLang="en-US" sz="2000" dirty="0">
                <a:latin typeface="Times New Roman" pitchFamily="18" charset="0"/>
                <a:cs typeface="Times New Roman" pitchFamily="18" charset="0"/>
              </a:rPr>
              <a:t>次比较建堆，而后输出</a:t>
            </a:r>
            <a:r>
              <a:rPr lang="en-US" sz="2000" i="1" dirty="0" err="1">
                <a:latin typeface="Times New Roman" pitchFamily="18" charset="0"/>
                <a:cs typeface="Times New Roman" pitchFamily="18" charset="0"/>
              </a:rPr>
              <a:t>k</a:t>
            </a:r>
            <a:r>
              <a:rPr lang="en-US" sz="2000" dirty="0" err="1">
                <a:latin typeface="Times New Roman" pitchFamily="18" charset="0"/>
                <a:cs typeface="Times New Roman" pitchFamily="18" charset="0"/>
              </a:rPr>
              <a:t>个</a:t>
            </a:r>
            <a:r>
              <a:rPr lang="zh-CN" altLang="en-US" sz="2000" dirty="0">
                <a:latin typeface="Times New Roman" pitchFamily="18" charset="0"/>
                <a:cs typeface="Times New Roman" pitchFamily="18" charset="0"/>
              </a:rPr>
              <a:t>最大数须要最多</a:t>
            </a:r>
            <a:r>
              <a:rPr lang="en-US" altLang="zh-CN" sz="2000" dirty="0">
                <a:latin typeface="Times New Roman" pitchFamily="18" charset="0"/>
                <a:cs typeface="Times New Roman" pitchFamily="18" charset="0"/>
              </a:rPr>
              <a:t> </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lg</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60,000 &lt;&lt; </a:t>
            </a:r>
            <a:r>
              <a:rPr lang="en-US"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 次比较。这个方法的</a:t>
            </a:r>
            <a:r>
              <a:rPr lang="zh-CN" altLang="en-US" sz="2000" b="1" dirty="0">
                <a:solidFill>
                  <a:srgbClr val="FF0000"/>
                </a:solidFill>
                <a:latin typeface="Times New Roman" pitchFamily="18" charset="0"/>
                <a:cs typeface="Times New Roman" pitchFamily="18" charset="0"/>
              </a:rPr>
              <a:t>缺点是，当</a:t>
            </a:r>
            <a:r>
              <a:rPr lang="en-US" sz="2000" b="1" i="1" dirty="0">
                <a:solidFill>
                  <a:srgbClr val="FF0000"/>
                </a:solidFill>
                <a:latin typeface="Times New Roman" pitchFamily="18" charset="0"/>
                <a:cs typeface="Times New Roman" pitchFamily="18" charset="0"/>
              </a:rPr>
              <a:t>n</a:t>
            </a:r>
            <a:r>
              <a:rPr lang="zh-CN" altLang="en-US" sz="2000" b="1" dirty="0">
                <a:solidFill>
                  <a:srgbClr val="FF0000"/>
                </a:solidFill>
                <a:latin typeface="Times New Roman" pitchFamily="18" charset="0"/>
                <a:cs typeface="Times New Roman" pitchFamily="18" charset="0"/>
              </a:rPr>
              <a:t>很大时，堆所占用的空间很大</a:t>
            </a:r>
            <a:r>
              <a:rPr lang="en-US" altLang="zh-CN" sz="2000" b="1" dirty="0">
                <a:solidFill>
                  <a:srgbClr val="FF0000"/>
                </a:solidFill>
                <a:latin typeface="Times New Roman" pitchFamily="18" charset="0"/>
                <a:cs typeface="Times New Roman" pitchFamily="18" charset="0"/>
              </a:rPr>
              <a:t>【</a:t>
            </a:r>
            <a:r>
              <a:rPr lang="zh-CN" altLang="en-US" sz="2000" b="1" dirty="0">
                <a:solidFill>
                  <a:srgbClr val="FF0000"/>
                </a:solidFill>
                <a:latin typeface="Times New Roman" pitchFamily="18" charset="0"/>
                <a:cs typeface="Times New Roman" pitchFamily="18" charset="0"/>
              </a:rPr>
              <a:t>注：最大堆所需空间为</a:t>
            </a:r>
            <a:r>
              <a:rPr lang="en-US" altLang="zh-CN" sz="2000" b="1" i="1" dirty="0">
                <a:solidFill>
                  <a:srgbClr val="FF0000"/>
                </a:solidFill>
                <a:latin typeface="Times New Roman" pitchFamily="18" charset="0"/>
                <a:cs typeface="Times New Roman" pitchFamily="18" charset="0"/>
              </a:rPr>
              <a:t>n</a:t>
            </a:r>
            <a:r>
              <a:rPr lang="en-US" altLang="zh-CN" sz="2000" b="1" dirty="0">
                <a:solidFill>
                  <a:srgbClr val="FF0000"/>
                </a:solidFill>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indent="465138" algn="ctr">
              <a:lnSpc>
                <a:spcPct val="150000"/>
              </a:lnSpc>
              <a:spcBef>
                <a:spcPts val="1200"/>
              </a:spcBef>
            </a:pPr>
            <a:r>
              <a:rPr lang="en-US" sz="2000"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有没有更快的算法呢？</a:t>
            </a:r>
            <a:r>
              <a:rPr lang="en-US" sz="2000" dirty="0">
                <a:solidFill>
                  <a:srgbClr val="0000FF"/>
                </a:solidFill>
                <a:effectLst>
                  <a:outerShdw blurRad="38100" dist="38100" dir="2700000" algn="tl">
                    <a:srgbClr val="C0C0C0"/>
                  </a:outerShdw>
                </a:effectLst>
                <a:latin typeface="华文细黑" pitchFamily="2" charset="-122"/>
                <a:ea typeface="华文细黑" pitchFamily="2" charset="-122"/>
              </a:rPr>
              <a:t>)</a:t>
            </a:r>
          </a:p>
        </p:txBody>
      </p:sp>
      <p:sp>
        <p:nvSpPr>
          <p:cNvPr id="3" name="灯片编号占位符 2">
            <a:extLst>
              <a:ext uri="{FF2B5EF4-FFF2-40B4-BE49-F238E27FC236}">
                <a16:creationId xmlns:a16="http://schemas.microsoft.com/office/drawing/2014/main" id="{4BE75B23-3D26-4AE9-A010-7D45C9F97A39}"/>
              </a:ext>
            </a:extLst>
          </p:cNvPr>
          <p:cNvSpPr>
            <a:spLocks noGrp="1"/>
          </p:cNvSpPr>
          <p:nvPr>
            <p:ph type="sldNum" sz="quarter" idx="12"/>
          </p:nvPr>
        </p:nvSpPr>
        <p:spPr/>
        <p:txBody>
          <a:bodyPr/>
          <a:lstStyle/>
          <a:p>
            <a:fld id="{C462427C-90CD-4661-B725-C3D658441D48}" type="slidenum">
              <a:rPr lang="en-US" smtClean="0"/>
              <a:t>18</a:t>
            </a:fld>
            <a:endParaRPr lang="en-US"/>
          </a:p>
        </p:txBody>
      </p:sp>
    </p:spTree>
    <p:extLst>
      <p:ext uri="{BB962C8B-B14F-4D97-AF65-F5344CB8AC3E}">
        <p14:creationId xmlns:p14="http://schemas.microsoft.com/office/powerpoint/2010/main" val="305951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highlightClick="1"/>
          </p:cNvPr>
          <p:cNvSpPr txBox="1"/>
          <p:nvPr/>
        </p:nvSpPr>
        <p:spPr>
          <a:xfrm>
            <a:off x="457200" y="570452"/>
            <a:ext cx="8494608" cy="3213700"/>
          </a:xfrm>
          <a:prstGeom prst="actionButtonBlank">
            <a:avLst/>
          </a:prstGeom>
          <a:noFill/>
        </p:spPr>
        <p:txBody>
          <a:bodyPr wrap="square" rtlCol="0">
            <a:spAutoFit/>
          </a:bodyPr>
          <a:lstStyle/>
          <a:p>
            <a:pPr marL="0" lvl="2">
              <a:lnSpc>
                <a:spcPct val="150000"/>
              </a:lnSpc>
            </a:pPr>
            <a:r>
              <a:rPr lang="en-US" altLang="zh-CN" sz="2000" dirty="0">
                <a:latin typeface="Times New Roman" pitchFamily="18" charset="0"/>
                <a:ea typeface="SimSun" pitchFamily="2" charset="-122"/>
                <a:cs typeface="Times New Roman" pitchFamily="18" charset="0"/>
              </a:rPr>
              <a:t>(5) </a:t>
            </a:r>
            <a:r>
              <a:rPr lang="zh-CN" altLang="en-US" sz="2000" dirty="0">
                <a:latin typeface="Times New Roman" pitchFamily="18" charset="0"/>
                <a:ea typeface="SimSun" pitchFamily="2" charset="-122"/>
                <a:cs typeface="Times New Roman" pitchFamily="18" charset="0"/>
              </a:rPr>
              <a:t>利用锦标赛树来找</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个最大顺序数的算法</a:t>
            </a:r>
            <a:endParaRPr lang="en-US" altLang="zh-CN" sz="2000" dirty="0">
              <a:latin typeface="Times New Roman" pitchFamily="18" charset="0"/>
              <a:ea typeface="SimSun" pitchFamily="2" charset="-122"/>
              <a:cs typeface="Times New Roman" pitchFamily="18" charset="0"/>
            </a:endParaRPr>
          </a:p>
          <a:p>
            <a:pPr marL="0" lvl="2" indent="406400">
              <a:lnSpc>
                <a:spcPct val="90000"/>
              </a:lnSpc>
              <a:spcBef>
                <a:spcPts val="100"/>
              </a:spcBef>
            </a:pP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锦标赛树排序法是一个基于比较的排序算法，可以用一棵称为锦标赛树的完全二叉树来描述</a:t>
            </a:r>
            <a:r>
              <a:rPr lang="en-US" altLang="zh-CN" sz="2000" dirty="0">
                <a:solidFill>
                  <a:srgbClr val="0000FF"/>
                </a:solidFill>
                <a:effectLst>
                  <a:outerShdw blurRad="38100" dist="38100" dir="2700000" algn="tl">
                    <a:srgbClr val="C0C0C0"/>
                  </a:outerShdw>
                </a:effectLst>
                <a:latin typeface="华文细黑" pitchFamily="2" charset="-122"/>
                <a:ea typeface="华文细黑" pitchFamily="2" charset="-122"/>
              </a:rPr>
              <a:t>.</a:t>
            </a:r>
            <a:endParaRPr lang="en-US" altLang="zh-CN" sz="2000" dirty="0">
              <a:latin typeface="Times New Roman" pitchFamily="18" charset="0"/>
              <a:ea typeface="SimSun" pitchFamily="2" charset="-122"/>
              <a:cs typeface="Times New Roman" pitchFamily="18" charset="0"/>
            </a:endParaRPr>
          </a:p>
          <a:p>
            <a:pPr marL="742950" lvl="3" indent="-285750">
              <a:lnSpc>
                <a:spcPct val="90000"/>
              </a:lnSpc>
              <a:spcBef>
                <a:spcPts val="600"/>
              </a:spcBef>
              <a:buFont typeface="Arial" panose="020B0604020202020204" pitchFamily="34" charset="0"/>
              <a:buChar char="•"/>
            </a:pPr>
            <a:r>
              <a:rPr lang="fr-FR"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个叶子来存储</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个要排序的数字，并且所有叶子在底层或倒数第</a:t>
            </a:r>
            <a:r>
              <a:rPr lang="en-US"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层。</a:t>
            </a:r>
            <a:endParaRPr lang="en-US" altLang="zh-CN" sz="2000" dirty="0">
              <a:latin typeface="Times New Roman" pitchFamily="18" charset="0"/>
              <a:ea typeface="SimSun" pitchFamily="2" charset="-122"/>
              <a:cs typeface="Times New Roman" pitchFamily="18" charset="0"/>
            </a:endParaRPr>
          </a:p>
          <a:p>
            <a:pPr marL="742950" lvl="3" indent="-285750">
              <a:lnSpc>
                <a:spcPct val="90000"/>
              </a:lnSpc>
              <a:spcBef>
                <a:spcPts val="2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每个内节点代表一次比较。每次比较的胜者（即较大的数），参加下一轮在其父节点处的比较。根节点处的比较决出冠军，即最大的数。</a:t>
            </a:r>
            <a:endParaRPr lang="en-US" altLang="zh-CN" sz="2000" dirty="0">
              <a:latin typeface="Times New Roman" pitchFamily="18" charset="0"/>
              <a:ea typeface="SimSun" pitchFamily="2" charset="-122"/>
              <a:cs typeface="Times New Roman" pitchFamily="18" charset="0"/>
            </a:endParaRPr>
          </a:p>
          <a:p>
            <a:pPr marL="742950" lvl="3" indent="-285750">
              <a:lnSpc>
                <a:spcPct val="90000"/>
              </a:lnSpc>
              <a:spcBef>
                <a:spcPts val="2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一共有</a:t>
            </a:r>
            <a:r>
              <a:rPr lang="fr-FR" sz="2000" dirty="0">
                <a:latin typeface="Times New Roman" pitchFamily="18" charset="0"/>
                <a:ea typeface="SimSun" pitchFamily="2" charset="-122"/>
                <a:cs typeface="Times New Roman" pitchFamily="18" charset="0"/>
              </a:rPr>
              <a:t>(</a:t>
            </a:r>
            <a:r>
              <a:rPr lang="fr-FR" sz="2000" i="1" dirty="0">
                <a:latin typeface="Times New Roman" pitchFamily="18" charset="0"/>
                <a:ea typeface="SimSun" pitchFamily="2" charset="-122"/>
                <a:cs typeface="Times New Roman" pitchFamily="18" charset="0"/>
              </a:rPr>
              <a:t>n</a:t>
            </a:r>
            <a:r>
              <a:rPr lang="fr-FR"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个内节点，因此，</a:t>
            </a:r>
            <a:r>
              <a:rPr lang="fr-FR" sz="2000" dirty="0">
                <a:latin typeface="Times New Roman" pitchFamily="18" charset="0"/>
                <a:ea typeface="SimSun" pitchFamily="2" charset="-122"/>
                <a:cs typeface="Times New Roman" pitchFamily="18" charset="0"/>
              </a:rPr>
              <a:t> (</a:t>
            </a:r>
            <a:r>
              <a:rPr lang="fr-FR" sz="2000" i="1" dirty="0">
                <a:latin typeface="Times New Roman" pitchFamily="18" charset="0"/>
                <a:ea typeface="SimSun" pitchFamily="2" charset="-122"/>
                <a:cs typeface="Times New Roman" pitchFamily="18" charset="0"/>
              </a:rPr>
              <a:t>n</a:t>
            </a:r>
            <a:r>
              <a:rPr lang="fr-FR"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次比较可以找到最大数</a:t>
            </a:r>
            <a:r>
              <a:rPr lang="en-US" altLang="zh-CN" sz="2000" i="1" dirty="0">
                <a:latin typeface="Times New Roman" pitchFamily="18" charset="0"/>
                <a:ea typeface="SimSun" pitchFamily="2" charset="-122"/>
                <a:cs typeface="Times New Roman" pitchFamily="18" charset="0"/>
              </a:rPr>
              <a:t>M</a:t>
            </a: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marL="742950" lvl="3" indent="-285750">
              <a:lnSpc>
                <a:spcPct val="90000"/>
              </a:lnSpc>
              <a:spcBef>
                <a:spcPts val="2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找到最大值后，将其原来叶子所在的值改为</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，寻找下一个最大的数</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endParaRPr lang="en-US" altLang="zh-CN" sz="2000" dirty="0">
              <a:latin typeface="Times New Roman" pitchFamily="18" charset="0"/>
              <a:ea typeface="SimSun" pitchFamily="2" charset="-122"/>
              <a:cs typeface="Times New Roman" pitchFamily="18" charset="0"/>
            </a:endParaRPr>
          </a:p>
        </p:txBody>
      </p:sp>
      <p:sp>
        <p:nvSpPr>
          <p:cNvPr id="5" name="Rectangle 2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灯片编号占位符 3">
            <a:extLst>
              <a:ext uri="{FF2B5EF4-FFF2-40B4-BE49-F238E27FC236}">
                <a16:creationId xmlns:a16="http://schemas.microsoft.com/office/drawing/2014/main" id="{50A59D2C-7AD1-4E07-9199-92A16EF62C92}"/>
              </a:ext>
            </a:extLst>
          </p:cNvPr>
          <p:cNvSpPr>
            <a:spLocks noGrp="1"/>
          </p:cNvSpPr>
          <p:nvPr>
            <p:ph type="sldNum" sz="quarter" idx="12"/>
          </p:nvPr>
        </p:nvSpPr>
        <p:spPr/>
        <p:txBody>
          <a:bodyPr/>
          <a:lstStyle/>
          <a:p>
            <a:fld id="{C462427C-90CD-4661-B725-C3D658441D48}" type="slidenum">
              <a:rPr lang="en-US" smtClean="0"/>
              <a:t>19</a:t>
            </a:fld>
            <a:endParaRPr lang="en-US" dirty="0"/>
          </a:p>
        </p:txBody>
      </p:sp>
      <p:grpSp>
        <p:nvGrpSpPr>
          <p:cNvPr id="55" name="组合 54">
            <a:extLst>
              <a:ext uri="{FF2B5EF4-FFF2-40B4-BE49-F238E27FC236}">
                <a16:creationId xmlns:a16="http://schemas.microsoft.com/office/drawing/2014/main" id="{7808AD23-F8FD-40C0-9AE0-B7EFE32495CF}"/>
              </a:ext>
            </a:extLst>
          </p:cNvPr>
          <p:cNvGrpSpPr/>
          <p:nvPr/>
        </p:nvGrpSpPr>
        <p:grpSpPr>
          <a:xfrm>
            <a:off x="762000" y="3751807"/>
            <a:ext cx="3352800" cy="2202473"/>
            <a:chOff x="3535523" y="1800880"/>
            <a:chExt cx="4256396" cy="2833745"/>
          </a:xfrm>
        </p:grpSpPr>
        <p:sp>
          <p:nvSpPr>
            <p:cNvPr id="56" name="椭圆 55">
              <a:extLst>
                <a:ext uri="{FF2B5EF4-FFF2-40B4-BE49-F238E27FC236}">
                  <a16:creationId xmlns:a16="http://schemas.microsoft.com/office/drawing/2014/main" id="{94F08C88-A423-4449-AAFA-C5AF0AD8295F}"/>
                </a:ext>
              </a:extLst>
            </p:cNvPr>
            <p:cNvSpPr/>
            <p:nvPr/>
          </p:nvSpPr>
          <p:spPr>
            <a:xfrm>
              <a:off x="5333418" y="180088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椭圆 56">
              <a:extLst>
                <a:ext uri="{FF2B5EF4-FFF2-40B4-BE49-F238E27FC236}">
                  <a16:creationId xmlns:a16="http://schemas.microsoft.com/office/drawing/2014/main" id="{0B5B45CA-F3E9-4B12-8206-B9E0D7CA91D3}"/>
                </a:ext>
              </a:extLst>
            </p:cNvPr>
            <p:cNvSpPr/>
            <p:nvPr/>
          </p:nvSpPr>
          <p:spPr>
            <a:xfrm>
              <a:off x="4403604" y="2607482"/>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椭圆 57">
              <a:extLst>
                <a:ext uri="{FF2B5EF4-FFF2-40B4-BE49-F238E27FC236}">
                  <a16:creationId xmlns:a16="http://schemas.microsoft.com/office/drawing/2014/main" id="{837D8F8D-256B-4746-A47F-4614C1AFE443}"/>
                </a:ext>
              </a:extLst>
            </p:cNvPr>
            <p:cNvSpPr/>
            <p:nvPr/>
          </p:nvSpPr>
          <p:spPr>
            <a:xfrm>
              <a:off x="6362225" y="2607481"/>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椭圆 58">
              <a:extLst>
                <a:ext uri="{FF2B5EF4-FFF2-40B4-BE49-F238E27FC236}">
                  <a16:creationId xmlns:a16="http://schemas.microsoft.com/office/drawing/2014/main" id="{E2957CBC-0472-4CA7-8548-BA70E8A36375}"/>
                </a:ext>
              </a:extLst>
            </p:cNvPr>
            <p:cNvSpPr/>
            <p:nvPr/>
          </p:nvSpPr>
          <p:spPr>
            <a:xfrm>
              <a:off x="3880675" y="3509853"/>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椭圆 59">
              <a:extLst>
                <a:ext uri="{FF2B5EF4-FFF2-40B4-BE49-F238E27FC236}">
                  <a16:creationId xmlns:a16="http://schemas.microsoft.com/office/drawing/2014/main" id="{4DCE1061-4233-4C9C-853E-E22F64B8F575}"/>
                </a:ext>
              </a:extLst>
            </p:cNvPr>
            <p:cNvSpPr/>
            <p:nvPr/>
          </p:nvSpPr>
          <p:spPr>
            <a:xfrm>
              <a:off x="4939040" y="3509849"/>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0">
              <a:extLst>
                <a:ext uri="{FF2B5EF4-FFF2-40B4-BE49-F238E27FC236}">
                  <a16:creationId xmlns:a16="http://schemas.microsoft.com/office/drawing/2014/main" id="{F0B81525-30CC-4BAB-8A6B-26EC0A492358}"/>
                </a:ext>
              </a:extLst>
            </p:cNvPr>
            <p:cNvSpPr/>
            <p:nvPr/>
          </p:nvSpPr>
          <p:spPr>
            <a:xfrm>
              <a:off x="5953779" y="350985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椭圆 61">
              <a:extLst>
                <a:ext uri="{FF2B5EF4-FFF2-40B4-BE49-F238E27FC236}">
                  <a16:creationId xmlns:a16="http://schemas.microsoft.com/office/drawing/2014/main" id="{289E9F2C-AE9D-4AF6-96AB-C469F4800610}"/>
                </a:ext>
              </a:extLst>
            </p:cNvPr>
            <p:cNvSpPr/>
            <p:nvPr/>
          </p:nvSpPr>
          <p:spPr>
            <a:xfrm>
              <a:off x="7039445" y="342900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直接连接符 62">
              <a:extLst>
                <a:ext uri="{FF2B5EF4-FFF2-40B4-BE49-F238E27FC236}">
                  <a16:creationId xmlns:a16="http://schemas.microsoft.com/office/drawing/2014/main" id="{465987BE-49F6-470D-8972-93CC26333E25}"/>
                </a:ext>
              </a:extLst>
            </p:cNvPr>
            <p:cNvCxnSpPr>
              <a:cxnSpLocks/>
              <a:stCxn id="56" idx="3"/>
              <a:endCxn id="57" idx="7"/>
            </p:cNvCxnSpPr>
            <p:nvPr/>
          </p:nvCxnSpPr>
          <p:spPr>
            <a:xfrm flipH="1">
              <a:off x="4755122" y="2152398"/>
              <a:ext cx="638607" cy="51539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0B3CC4C2-A4D5-4B68-97E2-7D2D402B35B5}"/>
                </a:ext>
              </a:extLst>
            </p:cNvPr>
            <p:cNvCxnSpPr>
              <a:stCxn id="56" idx="5"/>
              <a:endCxn id="58" idx="1"/>
            </p:cNvCxnSpPr>
            <p:nvPr/>
          </p:nvCxnSpPr>
          <p:spPr>
            <a:xfrm>
              <a:off x="5684936" y="2152398"/>
              <a:ext cx="737600" cy="5153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0C23FB-50AA-43BF-A34B-23816C6094B7}"/>
                </a:ext>
              </a:extLst>
            </p:cNvPr>
            <p:cNvCxnSpPr>
              <a:stCxn id="57" idx="3"/>
              <a:endCxn id="59" idx="0"/>
            </p:cNvCxnSpPr>
            <p:nvPr/>
          </p:nvCxnSpPr>
          <p:spPr>
            <a:xfrm flipH="1">
              <a:off x="4086590" y="2959000"/>
              <a:ext cx="377325" cy="5508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C354C81A-CEDD-4188-A1D0-7FB4D20C85B0}"/>
                </a:ext>
              </a:extLst>
            </p:cNvPr>
            <p:cNvCxnSpPr>
              <a:cxnSpLocks/>
              <a:stCxn id="57" idx="5"/>
              <a:endCxn id="60" idx="0"/>
            </p:cNvCxnSpPr>
            <p:nvPr/>
          </p:nvCxnSpPr>
          <p:spPr>
            <a:xfrm>
              <a:off x="4755122" y="2959000"/>
              <a:ext cx="389833" cy="550849"/>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4B1F72E0-4458-43C3-9D92-AA66462417BA}"/>
                </a:ext>
              </a:extLst>
            </p:cNvPr>
            <p:cNvCxnSpPr>
              <a:stCxn id="58" idx="3"/>
              <a:endCxn id="61" idx="0"/>
            </p:cNvCxnSpPr>
            <p:nvPr/>
          </p:nvCxnSpPr>
          <p:spPr>
            <a:xfrm flipH="1">
              <a:off x="6159694" y="2958999"/>
              <a:ext cx="262842" cy="5508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9944DD74-11D7-4287-9839-9D6280083276}"/>
                </a:ext>
              </a:extLst>
            </p:cNvPr>
            <p:cNvCxnSpPr>
              <a:cxnSpLocks/>
              <a:stCxn id="58" idx="5"/>
              <a:endCxn id="62" idx="1"/>
            </p:cNvCxnSpPr>
            <p:nvPr/>
          </p:nvCxnSpPr>
          <p:spPr>
            <a:xfrm>
              <a:off x="6713743" y="2958999"/>
              <a:ext cx="386013" cy="5303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4399BDA0-4E04-4EA9-BEEE-C2E643A27435}"/>
                </a:ext>
              </a:extLst>
            </p:cNvPr>
            <p:cNvSpPr/>
            <p:nvPr/>
          </p:nvSpPr>
          <p:spPr>
            <a:xfrm>
              <a:off x="3535523"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70" name="椭圆 69">
              <a:extLst>
                <a:ext uri="{FF2B5EF4-FFF2-40B4-BE49-F238E27FC236}">
                  <a16:creationId xmlns:a16="http://schemas.microsoft.com/office/drawing/2014/main" id="{48509E65-24D6-4C16-B47E-3D65F7D4CB67}"/>
                </a:ext>
              </a:extLst>
            </p:cNvPr>
            <p:cNvSpPr/>
            <p:nvPr/>
          </p:nvSpPr>
          <p:spPr>
            <a:xfrm>
              <a:off x="4137559" y="4222796"/>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椭圆 70">
              <a:extLst>
                <a:ext uri="{FF2B5EF4-FFF2-40B4-BE49-F238E27FC236}">
                  <a16:creationId xmlns:a16="http://schemas.microsoft.com/office/drawing/2014/main" id="{4AD194B8-EE2B-4E2F-858E-428DF3B04C2B}"/>
                </a:ext>
              </a:extLst>
            </p:cNvPr>
            <p:cNvSpPr/>
            <p:nvPr/>
          </p:nvSpPr>
          <p:spPr>
            <a:xfrm>
              <a:off x="4684118"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2" name="椭圆 71">
              <a:extLst>
                <a:ext uri="{FF2B5EF4-FFF2-40B4-BE49-F238E27FC236}">
                  <a16:creationId xmlns:a16="http://schemas.microsoft.com/office/drawing/2014/main" id="{E7A4666C-4BAA-429E-93AA-A8D603BE68AA}"/>
                </a:ext>
              </a:extLst>
            </p:cNvPr>
            <p:cNvSpPr/>
            <p:nvPr/>
          </p:nvSpPr>
          <p:spPr>
            <a:xfrm>
              <a:off x="5230677" y="4215617"/>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73" name="椭圆 72">
              <a:extLst>
                <a:ext uri="{FF2B5EF4-FFF2-40B4-BE49-F238E27FC236}">
                  <a16:creationId xmlns:a16="http://schemas.microsoft.com/office/drawing/2014/main" id="{6B29A82E-DACF-45A0-BCAD-F275F5FF19E3}"/>
                </a:ext>
              </a:extLst>
            </p:cNvPr>
            <p:cNvSpPr/>
            <p:nvPr/>
          </p:nvSpPr>
          <p:spPr>
            <a:xfrm>
              <a:off x="5684936"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4" name="椭圆 73">
              <a:extLst>
                <a:ext uri="{FF2B5EF4-FFF2-40B4-BE49-F238E27FC236}">
                  <a16:creationId xmlns:a16="http://schemas.microsoft.com/office/drawing/2014/main" id="{D22DBC9A-2959-405B-898E-F3EDF8B58828}"/>
                </a:ext>
              </a:extLst>
            </p:cNvPr>
            <p:cNvSpPr/>
            <p:nvPr/>
          </p:nvSpPr>
          <p:spPr>
            <a:xfrm>
              <a:off x="6259233"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5" name="椭圆 74">
              <a:extLst>
                <a:ext uri="{FF2B5EF4-FFF2-40B4-BE49-F238E27FC236}">
                  <a16:creationId xmlns:a16="http://schemas.microsoft.com/office/drawing/2014/main" id="{176DDD65-2A93-47F8-88F7-85FED03BCF63}"/>
                </a:ext>
              </a:extLst>
            </p:cNvPr>
            <p:cNvSpPr/>
            <p:nvPr/>
          </p:nvSpPr>
          <p:spPr>
            <a:xfrm>
              <a:off x="6833531"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6" name="椭圆 75">
              <a:extLst>
                <a:ext uri="{FF2B5EF4-FFF2-40B4-BE49-F238E27FC236}">
                  <a16:creationId xmlns:a16="http://schemas.microsoft.com/office/drawing/2014/main" id="{C6028E67-6152-44E7-B068-CB29DAC7E308}"/>
                </a:ext>
              </a:extLst>
            </p:cNvPr>
            <p:cNvSpPr/>
            <p:nvPr/>
          </p:nvSpPr>
          <p:spPr>
            <a:xfrm>
              <a:off x="7380090" y="4215617"/>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77" name="直接连接符 76">
              <a:extLst>
                <a:ext uri="{FF2B5EF4-FFF2-40B4-BE49-F238E27FC236}">
                  <a16:creationId xmlns:a16="http://schemas.microsoft.com/office/drawing/2014/main" id="{7D773AC1-1EC0-47C3-87F5-279DA1E84138}"/>
                </a:ext>
              </a:extLst>
            </p:cNvPr>
            <p:cNvCxnSpPr>
              <a:stCxn id="59" idx="5"/>
              <a:endCxn id="70" idx="0"/>
            </p:cNvCxnSpPr>
            <p:nvPr/>
          </p:nvCxnSpPr>
          <p:spPr>
            <a:xfrm>
              <a:off x="4232193" y="3861371"/>
              <a:ext cx="111281" cy="361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4066EC08-89CA-4AFB-BFDA-97B9B7BE9194}"/>
                </a:ext>
              </a:extLst>
            </p:cNvPr>
            <p:cNvCxnSpPr>
              <a:stCxn id="59" idx="3"/>
              <a:endCxn id="69" idx="0"/>
            </p:cNvCxnSpPr>
            <p:nvPr/>
          </p:nvCxnSpPr>
          <p:spPr>
            <a:xfrm flipH="1">
              <a:off x="3741438" y="3861371"/>
              <a:ext cx="199548" cy="3614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C011B920-0FB4-4D3D-89A4-173F4D220BBA}"/>
                </a:ext>
              </a:extLst>
            </p:cNvPr>
            <p:cNvCxnSpPr>
              <a:stCxn id="60" idx="3"/>
              <a:endCxn id="71" idx="0"/>
            </p:cNvCxnSpPr>
            <p:nvPr/>
          </p:nvCxnSpPr>
          <p:spPr>
            <a:xfrm flipH="1">
              <a:off x="4890033" y="3861367"/>
              <a:ext cx="109318" cy="3614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F541650-FF8D-4C6A-8AA0-F9E4C66924F3}"/>
                </a:ext>
              </a:extLst>
            </p:cNvPr>
            <p:cNvCxnSpPr>
              <a:cxnSpLocks/>
              <a:stCxn id="60" idx="5"/>
              <a:endCxn id="72" idx="0"/>
            </p:cNvCxnSpPr>
            <p:nvPr/>
          </p:nvCxnSpPr>
          <p:spPr>
            <a:xfrm>
              <a:off x="5290558" y="3861367"/>
              <a:ext cx="146034" cy="35425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8B798882-D6A7-4444-AADB-9A37F346CB10}"/>
                </a:ext>
              </a:extLst>
            </p:cNvPr>
            <p:cNvCxnSpPr>
              <a:stCxn id="61" idx="3"/>
              <a:endCxn id="73" idx="0"/>
            </p:cNvCxnSpPr>
            <p:nvPr/>
          </p:nvCxnSpPr>
          <p:spPr>
            <a:xfrm flipH="1">
              <a:off x="5890851" y="3861368"/>
              <a:ext cx="123239" cy="361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05493CB2-8317-4593-AB41-65F8F828F3D6}"/>
                </a:ext>
              </a:extLst>
            </p:cNvPr>
            <p:cNvCxnSpPr>
              <a:stCxn id="61" idx="5"/>
              <a:endCxn id="74" idx="0"/>
            </p:cNvCxnSpPr>
            <p:nvPr/>
          </p:nvCxnSpPr>
          <p:spPr>
            <a:xfrm>
              <a:off x="6305297" y="3861368"/>
              <a:ext cx="159851" cy="361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D38E708D-D89A-4559-84EB-CADE86679954}"/>
                </a:ext>
              </a:extLst>
            </p:cNvPr>
            <p:cNvCxnSpPr>
              <a:cxnSpLocks/>
              <a:stCxn id="62" idx="3"/>
              <a:endCxn id="75" idx="0"/>
            </p:cNvCxnSpPr>
            <p:nvPr/>
          </p:nvCxnSpPr>
          <p:spPr>
            <a:xfrm flipH="1">
              <a:off x="7039446" y="3780518"/>
              <a:ext cx="60310" cy="442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B521122-B553-40FA-A813-C6925C5E6137}"/>
                </a:ext>
              </a:extLst>
            </p:cNvPr>
            <p:cNvCxnSpPr>
              <a:stCxn id="62" idx="5"/>
              <a:endCxn id="76" idx="0"/>
            </p:cNvCxnSpPr>
            <p:nvPr/>
          </p:nvCxnSpPr>
          <p:spPr>
            <a:xfrm>
              <a:off x="7390963" y="3780518"/>
              <a:ext cx="195042" cy="43509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箭头: 右 1">
            <a:extLst>
              <a:ext uri="{FF2B5EF4-FFF2-40B4-BE49-F238E27FC236}">
                <a16:creationId xmlns:a16="http://schemas.microsoft.com/office/drawing/2014/main" id="{F8D61864-2BCF-4BB8-B9F8-839F33EF7B96}"/>
              </a:ext>
            </a:extLst>
          </p:cNvPr>
          <p:cNvSpPr/>
          <p:nvPr/>
        </p:nvSpPr>
        <p:spPr>
          <a:xfrm>
            <a:off x="4267200" y="4590006"/>
            <a:ext cx="533400" cy="490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组合 84">
            <a:extLst>
              <a:ext uri="{FF2B5EF4-FFF2-40B4-BE49-F238E27FC236}">
                <a16:creationId xmlns:a16="http://schemas.microsoft.com/office/drawing/2014/main" id="{2503F853-FE27-43BA-896E-ECD3A5EE86C8}"/>
              </a:ext>
            </a:extLst>
          </p:cNvPr>
          <p:cNvGrpSpPr/>
          <p:nvPr/>
        </p:nvGrpSpPr>
        <p:grpSpPr>
          <a:xfrm>
            <a:off x="4915405" y="3733800"/>
            <a:ext cx="3352800" cy="2202473"/>
            <a:chOff x="3535523" y="1800880"/>
            <a:chExt cx="4256396" cy="2833745"/>
          </a:xfrm>
        </p:grpSpPr>
        <p:sp>
          <p:nvSpPr>
            <p:cNvPr id="86" name="椭圆 85">
              <a:extLst>
                <a:ext uri="{FF2B5EF4-FFF2-40B4-BE49-F238E27FC236}">
                  <a16:creationId xmlns:a16="http://schemas.microsoft.com/office/drawing/2014/main" id="{D574ACC1-494F-4D9E-AFBE-E3808AA6644D}"/>
                </a:ext>
              </a:extLst>
            </p:cNvPr>
            <p:cNvSpPr/>
            <p:nvPr/>
          </p:nvSpPr>
          <p:spPr>
            <a:xfrm>
              <a:off x="5333418" y="180088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椭圆 86">
              <a:extLst>
                <a:ext uri="{FF2B5EF4-FFF2-40B4-BE49-F238E27FC236}">
                  <a16:creationId xmlns:a16="http://schemas.microsoft.com/office/drawing/2014/main" id="{FADB2B64-F897-4B77-955B-38B7464C1374}"/>
                </a:ext>
              </a:extLst>
            </p:cNvPr>
            <p:cNvSpPr/>
            <p:nvPr/>
          </p:nvSpPr>
          <p:spPr>
            <a:xfrm>
              <a:off x="4403604" y="2607482"/>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椭圆 87">
              <a:extLst>
                <a:ext uri="{FF2B5EF4-FFF2-40B4-BE49-F238E27FC236}">
                  <a16:creationId xmlns:a16="http://schemas.microsoft.com/office/drawing/2014/main" id="{D571C6F0-1B85-4D8D-B9EE-AC379C8F4B39}"/>
                </a:ext>
              </a:extLst>
            </p:cNvPr>
            <p:cNvSpPr/>
            <p:nvPr/>
          </p:nvSpPr>
          <p:spPr>
            <a:xfrm>
              <a:off x="6362225" y="2607481"/>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椭圆 88">
              <a:extLst>
                <a:ext uri="{FF2B5EF4-FFF2-40B4-BE49-F238E27FC236}">
                  <a16:creationId xmlns:a16="http://schemas.microsoft.com/office/drawing/2014/main" id="{888EBD1F-821E-4F0D-9120-1750455BD65D}"/>
                </a:ext>
              </a:extLst>
            </p:cNvPr>
            <p:cNvSpPr/>
            <p:nvPr/>
          </p:nvSpPr>
          <p:spPr>
            <a:xfrm>
              <a:off x="3880675" y="3509853"/>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椭圆 89">
              <a:extLst>
                <a:ext uri="{FF2B5EF4-FFF2-40B4-BE49-F238E27FC236}">
                  <a16:creationId xmlns:a16="http://schemas.microsoft.com/office/drawing/2014/main" id="{8ECAAF7E-14CB-4FD6-95D1-D8F4C00F3C2E}"/>
                </a:ext>
              </a:extLst>
            </p:cNvPr>
            <p:cNvSpPr/>
            <p:nvPr/>
          </p:nvSpPr>
          <p:spPr>
            <a:xfrm>
              <a:off x="4939040" y="3509849"/>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椭圆 90">
              <a:extLst>
                <a:ext uri="{FF2B5EF4-FFF2-40B4-BE49-F238E27FC236}">
                  <a16:creationId xmlns:a16="http://schemas.microsoft.com/office/drawing/2014/main" id="{5F60EE1C-0D76-4F8B-A06B-62FA11747505}"/>
                </a:ext>
              </a:extLst>
            </p:cNvPr>
            <p:cNvSpPr/>
            <p:nvPr/>
          </p:nvSpPr>
          <p:spPr>
            <a:xfrm>
              <a:off x="5953779" y="350985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椭圆 91">
              <a:extLst>
                <a:ext uri="{FF2B5EF4-FFF2-40B4-BE49-F238E27FC236}">
                  <a16:creationId xmlns:a16="http://schemas.microsoft.com/office/drawing/2014/main" id="{1E257F7B-A604-4292-B7EF-362E93091CDD}"/>
                </a:ext>
              </a:extLst>
            </p:cNvPr>
            <p:cNvSpPr/>
            <p:nvPr/>
          </p:nvSpPr>
          <p:spPr>
            <a:xfrm>
              <a:off x="7039445" y="3429000"/>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直接连接符 92">
              <a:extLst>
                <a:ext uri="{FF2B5EF4-FFF2-40B4-BE49-F238E27FC236}">
                  <a16:creationId xmlns:a16="http://schemas.microsoft.com/office/drawing/2014/main" id="{577B9297-0289-46BC-9C7B-34709FF38885}"/>
                </a:ext>
              </a:extLst>
            </p:cNvPr>
            <p:cNvCxnSpPr>
              <a:cxnSpLocks/>
              <a:stCxn id="86" idx="3"/>
              <a:endCxn id="87" idx="7"/>
            </p:cNvCxnSpPr>
            <p:nvPr/>
          </p:nvCxnSpPr>
          <p:spPr>
            <a:xfrm flipH="1">
              <a:off x="4755122" y="2152398"/>
              <a:ext cx="638607" cy="51539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3D250363-CE05-4D57-A00B-2F5246FBF3F0}"/>
                </a:ext>
              </a:extLst>
            </p:cNvPr>
            <p:cNvCxnSpPr>
              <a:stCxn id="86" idx="5"/>
              <a:endCxn id="88" idx="1"/>
            </p:cNvCxnSpPr>
            <p:nvPr/>
          </p:nvCxnSpPr>
          <p:spPr>
            <a:xfrm>
              <a:off x="5684936" y="2152398"/>
              <a:ext cx="737600" cy="5153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1F2180B-CD0F-49F8-A478-401EC0CCAB5D}"/>
                </a:ext>
              </a:extLst>
            </p:cNvPr>
            <p:cNvCxnSpPr>
              <a:stCxn id="87" idx="3"/>
              <a:endCxn id="89" idx="0"/>
            </p:cNvCxnSpPr>
            <p:nvPr/>
          </p:nvCxnSpPr>
          <p:spPr>
            <a:xfrm flipH="1">
              <a:off x="4086590" y="2959000"/>
              <a:ext cx="377325" cy="5508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0A51486F-A88E-489D-96D0-99BB40F05526}"/>
                </a:ext>
              </a:extLst>
            </p:cNvPr>
            <p:cNvCxnSpPr>
              <a:cxnSpLocks/>
              <a:stCxn id="87" idx="5"/>
              <a:endCxn id="90" idx="0"/>
            </p:cNvCxnSpPr>
            <p:nvPr/>
          </p:nvCxnSpPr>
          <p:spPr>
            <a:xfrm>
              <a:off x="4755122" y="2959000"/>
              <a:ext cx="389833" cy="550849"/>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9FAA1A6D-98D5-439F-B7A3-109165FB8199}"/>
                </a:ext>
              </a:extLst>
            </p:cNvPr>
            <p:cNvCxnSpPr>
              <a:stCxn id="88" idx="3"/>
              <a:endCxn id="91" idx="0"/>
            </p:cNvCxnSpPr>
            <p:nvPr/>
          </p:nvCxnSpPr>
          <p:spPr>
            <a:xfrm flipH="1">
              <a:off x="6159694" y="2958999"/>
              <a:ext cx="262842" cy="5508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74887A4-D30B-460D-9E6D-EE82B2C76000}"/>
                </a:ext>
              </a:extLst>
            </p:cNvPr>
            <p:cNvCxnSpPr>
              <a:cxnSpLocks/>
              <a:stCxn id="88" idx="5"/>
              <a:endCxn id="92" idx="1"/>
            </p:cNvCxnSpPr>
            <p:nvPr/>
          </p:nvCxnSpPr>
          <p:spPr>
            <a:xfrm>
              <a:off x="6713743" y="2958999"/>
              <a:ext cx="386013" cy="53031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6F7F792F-53A2-4491-96F6-FB3F8C7E0A7B}"/>
                </a:ext>
              </a:extLst>
            </p:cNvPr>
            <p:cNvSpPr/>
            <p:nvPr/>
          </p:nvSpPr>
          <p:spPr>
            <a:xfrm>
              <a:off x="3535523"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0" name="椭圆 99">
              <a:extLst>
                <a:ext uri="{FF2B5EF4-FFF2-40B4-BE49-F238E27FC236}">
                  <a16:creationId xmlns:a16="http://schemas.microsoft.com/office/drawing/2014/main" id="{6E0BA01E-2A71-4DCD-ABF1-BACB3A921152}"/>
                </a:ext>
              </a:extLst>
            </p:cNvPr>
            <p:cNvSpPr/>
            <p:nvPr/>
          </p:nvSpPr>
          <p:spPr>
            <a:xfrm>
              <a:off x="4137559" y="4222796"/>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1" name="椭圆 100">
              <a:extLst>
                <a:ext uri="{FF2B5EF4-FFF2-40B4-BE49-F238E27FC236}">
                  <a16:creationId xmlns:a16="http://schemas.microsoft.com/office/drawing/2014/main" id="{444A8D59-A88F-4B1F-9F77-C4516FD1D0DA}"/>
                </a:ext>
              </a:extLst>
            </p:cNvPr>
            <p:cNvSpPr/>
            <p:nvPr/>
          </p:nvSpPr>
          <p:spPr>
            <a:xfrm>
              <a:off x="4684118"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2" name="椭圆 101">
              <a:extLst>
                <a:ext uri="{FF2B5EF4-FFF2-40B4-BE49-F238E27FC236}">
                  <a16:creationId xmlns:a16="http://schemas.microsoft.com/office/drawing/2014/main" id="{87337CEB-AD09-4F95-A019-D60D3070D31A}"/>
                </a:ext>
              </a:extLst>
            </p:cNvPr>
            <p:cNvSpPr/>
            <p:nvPr/>
          </p:nvSpPr>
          <p:spPr>
            <a:xfrm>
              <a:off x="5230677" y="4215617"/>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700" dirty="0">
                  <a:solidFill>
                    <a:schemeClr val="tx1"/>
                  </a:solidFill>
                </a:rPr>
                <a:t>-</a:t>
              </a:r>
              <a:r>
                <a:rPr lang="en-US" altLang="zh-CN" sz="1700" dirty="0">
                  <a:solidFill>
                    <a:schemeClr val="tx1"/>
                  </a:solidFill>
                  <a:sym typeface="Symbol" panose="05050102010706020507" pitchFamily="18" charset="2"/>
                </a:rPr>
                <a:t></a:t>
              </a:r>
              <a:endParaRPr lang="en-US" sz="1700" dirty="0">
                <a:solidFill>
                  <a:schemeClr val="tx1"/>
                </a:solidFill>
              </a:endParaRPr>
            </a:p>
          </p:txBody>
        </p:sp>
        <p:sp>
          <p:nvSpPr>
            <p:cNvPr id="103" name="椭圆 102">
              <a:extLst>
                <a:ext uri="{FF2B5EF4-FFF2-40B4-BE49-F238E27FC236}">
                  <a16:creationId xmlns:a16="http://schemas.microsoft.com/office/drawing/2014/main" id="{7FE93DC9-6C3D-451A-A9A3-434936670E22}"/>
                </a:ext>
              </a:extLst>
            </p:cNvPr>
            <p:cNvSpPr/>
            <p:nvPr/>
          </p:nvSpPr>
          <p:spPr>
            <a:xfrm>
              <a:off x="5684936"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4" name="椭圆 103">
              <a:extLst>
                <a:ext uri="{FF2B5EF4-FFF2-40B4-BE49-F238E27FC236}">
                  <a16:creationId xmlns:a16="http://schemas.microsoft.com/office/drawing/2014/main" id="{4E915195-3081-44EC-AA27-F56D70F58221}"/>
                </a:ext>
              </a:extLst>
            </p:cNvPr>
            <p:cNvSpPr/>
            <p:nvPr/>
          </p:nvSpPr>
          <p:spPr>
            <a:xfrm>
              <a:off x="6259233"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5" name="椭圆 104">
              <a:extLst>
                <a:ext uri="{FF2B5EF4-FFF2-40B4-BE49-F238E27FC236}">
                  <a16:creationId xmlns:a16="http://schemas.microsoft.com/office/drawing/2014/main" id="{54A05A8D-7225-4113-8D47-7EA96BC09277}"/>
                </a:ext>
              </a:extLst>
            </p:cNvPr>
            <p:cNvSpPr/>
            <p:nvPr/>
          </p:nvSpPr>
          <p:spPr>
            <a:xfrm>
              <a:off x="6833531" y="4222795"/>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6" name="椭圆 105">
              <a:extLst>
                <a:ext uri="{FF2B5EF4-FFF2-40B4-BE49-F238E27FC236}">
                  <a16:creationId xmlns:a16="http://schemas.microsoft.com/office/drawing/2014/main" id="{56A07343-E3EA-4554-A653-B20A30B5BF1E}"/>
                </a:ext>
              </a:extLst>
            </p:cNvPr>
            <p:cNvSpPr/>
            <p:nvPr/>
          </p:nvSpPr>
          <p:spPr>
            <a:xfrm>
              <a:off x="7380090" y="4215617"/>
              <a:ext cx="411829" cy="411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cxnSp>
          <p:nvCxnSpPr>
            <p:cNvPr id="107" name="直接连接符 106">
              <a:extLst>
                <a:ext uri="{FF2B5EF4-FFF2-40B4-BE49-F238E27FC236}">
                  <a16:creationId xmlns:a16="http://schemas.microsoft.com/office/drawing/2014/main" id="{B0C94EFC-8F5F-4047-9750-3E4CD2FD8381}"/>
                </a:ext>
              </a:extLst>
            </p:cNvPr>
            <p:cNvCxnSpPr>
              <a:stCxn id="89" idx="5"/>
              <a:endCxn id="100" idx="0"/>
            </p:cNvCxnSpPr>
            <p:nvPr/>
          </p:nvCxnSpPr>
          <p:spPr>
            <a:xfrm>
              <a:off x="4232193" y="3861371"/>
              <a:ext cx="111281" cy="361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9B3AC8C1-B65B-4FDA-B82F-2CD86EF5EEC0}"/>
                </a:ext>
              </a:extLst>
            </p:cNvPr>
            <p:cNvCxnSpPr>
              <a:stCxn id="89" idx="3"/>
              <a:endCxn id="99" idx="0"/>
            </p:cNvCxnSpPr>
            <p:nvPr/>
          </p:nvCxnSpPr>
          <p:spPr>
            <a:xfrm flipH="1">
              <a:off x="3741438" y="3861371"/>
              <a:ext cx="199548" cy="3614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397E5FB-CB80-4968-B665-2F655C101D94}"/>
                </a:ext>
              </a:extLst>
            </p:cNvPr>
            <p:cNvCxnSpPr>
              <a:stCxn id="90" idx="3"/>
              <a:endCxn id="101" idx="0"/>
            </p:cNvCxnSpPr>
            <p:nvPr/>
          </p:nvCxnSpPr>
          <p:spPr>
            <a:xfrm flipH="1">
              <a:off x="4890033" y="3861367"/>
              <a:ext cx="109318" cy="3614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9B5ACF76-E360-4C32-9132-390803475FE1}"/>
                </a:ext>
              </a:extLst>
            </p:cNvPr>
            <p:cNvCxnSpPr>
              <a:cxnSpLocks/>
              <a:stCxn id="90" idx="5"/>
              <a:endCxn id="102" idx="0"/>
            </p:cNvCxnSpPr>
            <p:nvPr/>
          </p:nvCxnSpPr>
          <p:spPr>
            <a:xfrm>
              <a:off x="5290558" y="3861367"/>
              <a:ext cx="146034" cy="35425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12A70F71-04D9-46F8-B4D3-4B70834832E3}"/>
                </a:ext>
              </a:extLst>
            </p:cNvPr>
            <p:cNvCxnSpPr>
              <a:stCxn id="91" idx="3"/>
              <a:endCxn id="103" idx="0"/>
            </p:cNvCxnSpPr>
            <p:nvPr/>
          </p:nvCxnSpPr>
          <p:spPr>
            <a:xfrm flipH="1">
              <a:off x="5890851" y="3861368"/>
              <a:ext cx="123239" cy="361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2B0461DD-6688-4723-81E6-7F1F6CA1863E}"/>
                </a:ext>
              </a:extLst>
            </p:cNvPr>
            <p:cNvCxnSpPr>
              <a:stCxn id="91" idx="5"/>
              <a:endCxn id="104" idx="0"/>
            </p:cNvCxnSpPr>
            <p:nvPr/>
          </p:nvCxnSpPr>
          <p:spPr>
            <a:xfrm>
              <a:off x="6305297" y="3861368"/>
              <a:ext cx="159851" cy="361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8EC73177-7E0F-42F4-9F95-C3F46F1C6390}"/>
                </a:ext>
              </a:extLst>
            </p:cNvPr>
            <p:cNvCxnSpPr>
              <a:cxnSpLocks/>
              <a:stCxn id="92" idx="3"/>
              <a:endCxn id="105" idx="0"/>
            </p:cNvCxnSpPr>
            <p:nvPr/>
          </p:nvCxnSpPr>
          <p:spPr>
            <a:xfrm flipH="1">
              <a:off x="7039446" y="3780518"/>
              <a:ext cx="60310" cy="442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D0F2327A-2D4B-4CE5-87FD-AAF16A0CFE8B}"/>
                </a:ext>
              </a:extLst>
            </p:cNvPr>
            <p:cNvCxnSpPr>
              <a:stCxn id="92" idx="5"/>
              <a:endCxn id="106" idx="0"/>
            </p:cNvCxnSpPr>
            <p:nvPr/>
          </p:nvCxnSpPr>
          <p:spPr>
            <a:xfrm>
              <a:off x="7390963" y="3780518"/>
              <a:ext cx="195042" cy="43509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FDE3751D-3C15-409F-A917-176EDAF023B2}"/>
              </a:ext>
            </a:extLst>
          </p:cNvPr>
          <p:cNvSpPr txBox="1"/>
          <p:nvPr/>
        </p:nvSpPr>
        <p:spPr>
          <a:xfrm>
            <a:off x="1526895" y="5964703"/>
            <a:ext cx="1686680" cy="369332"/>
          </a:xfrm>
          <a:prstGeom prst="rect">
            <a:avLst/>
          </a:prstGeom>
          <a:noFill/>
        </p:spPr>
        <p:txBody>
          <a:bodyPr wrap="none" rtlCol="0">
            <a:spAutoFit/>
          </a:bodyPr>
          <a:lstStyle/>
          <a:p>
            <a:r>
              <a:rPr lang="zh-CN" altLang="en-US" dirty="0"/>
              <a:t>（</a:t>
            </a:r>
            <a:r>
              <a:rPr lang="en-US" altLang="zh-CN" dirty="0"/>
              <a:t>1</a:t>
            </a:r>
            <a:r>
              <a:rPr lang="zh-CN" altLang="en-US" dirty="0"/>
              <a:t>）选最大值</a:t>
            </a:r>
            <a:endParaRPr lang="en-US" dirty="0"/>
          </a:p>
        </p:txBody>
      </p:sp>
      <p:sp>
        <p:nvSpPr>
          <p:cNvPr id="115" name="文本框 114">
            <a:extLst>
              <a:ext uri="{FF2B5EF4-FFF2-40B4-BE49-F238E27FC236}">
                <a16:creationId xmlns:a16="http://schemas.microsoft.com/office/drawing/2014/main" id="{D685677B-CAF5-44B1-92ED-16B721893252}"/>
              </a:ext>
            </a:extLst>
          </p:cNvPr>
          <p:cNvSpPr txBox="1"/>
          <p:nvPr/>
        </p:nvSpPr>
        <p:spPr>
          <a:xfrm>
            <a:off x="5573296" y="5981956"/>
            <a:ext cx="2148345" cy="369332"/>
          </a:xfrm>
          <a:prstGeom prst="rect">
            <a:avLst/>
          </a:prstGeom>
          <a:noFill/>
        </p:spPr>
        <p:txBody>
          <a:bodyPr wrap="none" rtlCol="0">
            <a:spAutoFit/>
          </a:bodyPr>
          <a:lstStyle/>
          <a:p>
            <a:r>
              <a:rPr lang="zh-CN" altLang="en-US" dirty="0"/>
              <a:t>（</a:t>
            </a:r>
            <a:r>
              <a:rPr lang="en-US" altLang="zh-CN" dirty="0"/>
              <a:t>2</a:t>
            </a:r>
            <a:r>
              <a:rPr lang="zh-CN" altLang="en-US" dirty="0"/>
              <a:t>）选第二最大值</a:t>
            </a:r>
            <a:endParaRPr lang="en-US" dirty="0"/>
          </a:p>
        </p:txBody>
      </p:sp>
    </p:spTree>
    <p:extLst>
      <p:ext uri="{BB962C8B-B14F-4D97-AF65-F5344CB8AC3E}">
        <p14:creationId xmlns:p14="http://schemas.microsoft.com/office/powerpoint/2010/main" val="64566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2646" y="1143000"/>
            <a:ext cx="7010400" cy="3962400"/>
          </a:xfrm>
        </p:spPr>
        <p:txBody>
          <a:bodyPr>
            <a:noAutofit/>
          </a:bodyPr>
          <a:lstStyle/>
          <a:p>
            <a:pPr algn="l">
              <a:lnSpc>
                <a:spcPct val="110000"/>
              </a:lnSpc>
              <a:spcBef>
                <a:spcPts val="180"/>
              </a:spcBef>
            </a:pPr>
            <a:r>
              <a:rPr lang="en-US" sz="2000" i="1" dirty="0">
                <a:solidFill>
                  <a:schemeClr val="tx1"/>
                </a:solidFill>
                <a:latin typeface="Times New Roman" pitchFamily="18" charset="0"/>
                <a:ea typeface="SimSun" pitchFamily="2" charset="-122"/>
                <a:cs typeface="Times New Roman" pitchFamily="18" charset="0"/>
              </a:rPr>
              <a:t>n</a:t>
            </a:r>
            <a:r>
              <a:rPr lang="zh-CN" altLang="en-US" sz="2000" dirty="0">
                <a:solidFill>
                  <a:schemeClr val="tx1"/>
                </a:solidFill>
                <a:latin typeface="SimSun" pitchFamily="2" charset="-122"/>
                <a:ea typeface="SimSun" pitchFamily="2" charset="-122"/>
              </a:rPr>
              <a:t>个数的集合或序列中，</a:t>
            </a:r>
            <a:endParaRPr lang="en-US" altLang="zh-CN" sz="2000" dirty="0">
              <a:solidFill>
                <a:schemeClr val="tx1"/>
              </a:solidFill>
              <a:latin typeface="SimSun" pitchFamily="2" charset="-122"/>
              <a:ea typeface="SimSun" pitchFamily="2" charset="-122"/>
            </a:endParaRPr>
          </a:p>
          <a:p>
            <a:pPr marL="508000" indent="-508000" algn="l">
              <a:lnSpc>
                <a:spcPct val="110000"/>
              </a:lnSpc>
              <a:spcBef>
                <a:spcPts val="800"/>
              </a:spcBef>
              <a:buFont typeface="Symbol"/>
              <a:buChar char="·"/>
            </a:pPr>
            <a:r>
              <a:rPr lang="zh-CN" altLang="en-US" sz="2000" dirty="0">
                <a:solidFill>
                  <a:schemeClr val="tx1"/>
                </a:solidFill>
                <a:latin typeface="Times" panose="02020603050405020304" pitchFamily="18" charset="0"/>
                <a:ea typeface="SimSun" pitchFamily="2" charset="-122"/>
                <a:cs typeface="Times New Roman" pitchFamily="18" charset="0"/>
              </a:rPr>
              <a:t>最小的数称为  </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a:t>
            </a:r>
            <a:r>
              <a:rPr lang="en-US" altLang="zh-CN" sz="2400"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1</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solidFill>
                  <a:schemeClr val="tx1"/>
                </a:solidFill>
                <a:latin typeface="Times" panose="02020603050405020304" pitchFamily="18" charset="0"/>
                <a:ea typeface="SimSun" pitchFamily="2" charset="-122"/>
                <a:cs typeface="Times New Roman" pitchFamily="18" charset="0"/>
              </a:rPr>
              <a:t>，</a:t>
            </a:r>
            <a:endParaRPr lang="en-US" altLang="zh-CN" sz="2000" dirty="0">
              <a:solidFill>
                <a:schemeClr val="tx1"/>
              </a:solidFill>
              <a:latin typeface="Times" panose="02020603050405020304" pitchFamily="18" charset="0"/>
              <a:ea typeface="SimSun" pitchFamily="2" charset="-122"/>
              <a:cs typeface="Times New Roman" pitchFamily="18" charset="0"/>
            </a:endParaRPr>
          </a:p>
          <a:p>
            <a:pPr marL="508000" indent="-508000" algn="l">
              <a:lnSpc>
                <a:spcPct val="110000"/>
              </a:lnSpc>
              <a:spcBef>
                <a:spcPts val="800"/>
              </a:spcBef>
              <a:buFont typeface="Symbol"/>
              <a:buChar char="·"/>
            </a:pPr>
            <a:r>
              <a:rPr lang="zh-CN" altLang="en-US" sz="2000" dirty="0">
                <a:solidFill>
                  <a:schemeClr val="tx1"/>
                </a:solidFill>
                <a:latin typeface="Times" panose="02020603050405020304" pitchFamily="18" charset="0"/>
                <a:ea typeface="SimSun" pitchFamily="2" charset="-122"/>
                <a:cs typeface="Times New Roman" pitchFamily="18" charset="0"/>
              </a:rPr>
              <a:t>第</a:t>
            </a:r>
            <a:r>
              <a:rPr lang="en-US" sz="2000" dirty="0">
                <a:solidFill>
                  <a:schemeClr val="tx1"/>
                </a:solidFill>
                <a:latin typeface="Times" panose="02020603050405020304" pitchFamily="18" charset="0"/>
                <a:ea typeface="SimSun" pitchFamily="2" charset="-122"/>
                <a:cs typeface="Times New Roman" pitchFamily="18" charset="0"/>
              </a:rPr>
              <a:t>2</a:t>
            </a:r>
            <a:r>
              <a:rPr lang="zh-CN" altLang="en-US" sz="2000" dirty="0">
                <a:solidFill>
                  <a:schemeClr val="tx1"/>
                </a:solidFill>
                <a:latin typeface="Times" panose="02020603050405020304" pitchFamily="18" charset="0"/>
                <a:ea typeface="SimSun" pitchFamily="2" charset="-122"/>
                <a:cs typeface="Times New Roman" pitchFamily="18" charset="0"/>
              </a:rPr>
              <a:t>小的数称为</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a:t>
            </a:r>
            <a:r>
              <a:rPr lang="en-US" sz="2400"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2</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solidFill>
                  <a:schemeClr val="tx1"/>
                </a:solidFill>
                <a:latin typeface="Times" panose="02020603050405020304" pitchFamily="18" charset="0"/>
                <a:ea typeface="SimSun" pitchFamily="2" charset="-122"/>
                <a:cs typeface="Times New Roman" pitchFamily="18" charset="0"/>
              </a:rPr>
              <a:t>，</a:t>
            </a:r>
            <a:r>
              <a:rPr lang="en-US" sz="2000" dirty="0">
                <a:solidFill>
                  <a:schemeClr val="tx1"/>
                </a:solidFill>
                <a:latin typeface="Times" panose="02020603050405020304" pitchFamily="18" charset="0"/>
                <a:ea typeface="SimSun" pitchFamily="2" charset="-122"/>
                <a:cs typeface="Times New Roman" pitchFamily="18" charset="0"/>
              </a:rPr>
              <a:t>…</a:t>
            </a:r>
            <a:r>
              <a:rPr lang="zh-CN" altLang="en-US" sz="2000" dirty="0">
                <a:solidFill>
                  <a:schemeClr val="tx1"/>
                </a:solidFill>
                <a:latin typeface="Times" panose="02020603050405020304" pitchFamily="18" charset="0"/>
                <a:ea typeface="SimSun" pitchFamily="2" charset="-122"/>
                <a:cs typeface="Times New Roman" pitchFamily="18" charset="0"/>
              </a:rPr>
              <a:t>，</a:t>
            </a:r>
            <a:endParaRPr lang="en-US" altLang="zh-CN" sz="2000" dirty="0">
              <a:solidFill>
                <a:schemeClr val="tx1"/>
              </a:solidFill>
              <a:latin typeface="Times" panose="02020603050405020304" pitchFamily="18" charset="0"/>
              <a:ea typeface="SimSun" pitchFamily="2" charset="-122"/>
              <a:cs typeface="Times New Roman" pitchFamily="18" charset="0"/>
            </a:endParaRPr>
          </a:p>
          <a:p>
            <a:pPr marL="508000" indent="-508000" algn="l">
              <a:lnSpc>
                <a:spcPct val="110000"/>
              </a:lnSpc>
              <a:spcBef>
                <a:spcPts val="800"/>
              </a:spcBef>
              <a:buFont typeface="Symbol"/>
              <a:buChar char="·"/>
            </a:pPr>
            <a:r>
              <a:rPr lang="zh-CN" altLang="en-US" sz="2000" dirty="0">
                <a:solidFill>
                  <a:schemeClr val="tx1"/>
                </a:solidFill>
                <a:latin typeface="Times" panose="02020603050405020304" pitchFamily="18" charset="0"/>
                <a:ea typeface="SimSun" pitchFamily="2" charset="-122"/>
                <a:cs typeface="Times New Roman" pitchFamily="18" charset="0"/>
              </a:rPr>
              <a:t>第</a:t>
            </a:r>
            <a:r>
              <a:rPr lang="en-US" sz="2000" i="1" dirty="0" err="1">
                <a:solidFill>
                  <a:schemeClr val="tx1"/>
                </a:solidFill>
                <a:latin typeface="Times" panose="02020603050405020304" pitchFamily="18" charset="0"/>
                <a:ea typeface="SimSun" pitchFamily="2" charset="-122"/>
                <a:cs typeface="Times New Roman" pitchFamily="18" charset="0"/>
              </a:rPr>
              <a:t>i</a:t>
            </a:r>
            <a:r>
              <a:rPr lang="zh-CN" altLang="en-US" sz="2000" dirty="0">
                <a:solidFill>
                  <a:schemeClr val="tx1"/>
                </a:solidFill>
                <a:latin typeface="Times" panose="02020603050405020304" pitchFamily="18" charset="0"/>
                <a:ea typeface="SimSun" pitchFamily="2" charset="-122"/>
                <a:cs typeface="Times New Roman" pitchFamily="18" charset="0"/>
              </a:rPr>
              <a:t>小的数称为 </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a:t>
            </a:r>
            <a:r>
              <a:rPr lang="en-US" sz="2400" i="1" dirty="0" err="1">
                <a:solidFill>
                  <a:srgbClr val="FF0000"/>
                </a:solidFill>
                <a:effectLst>
                  <a:outerShdw blurRad="38100" dist="38100" dir="2700000" algn="tl">
                    <a:srgbClr val="C0C0C0"/>
                  </a:outerShdw>
                </a:effectLst>
                <a:latin typeface="Times" panose="02020603050405020304" pitchFamily="18" charset="0"/>
                <a:ea typeface="华文细黑" pitchFamily="2" charset="-122"/>
              </a:rPr>
              <a:t>i</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solidFill>
                  <a:schemeClr val="tx1"/>
                </a:solidFill>
                <a:latin typeface="Times" panose="02020603050405020304" pitchFamily="18" charset="0"/>
                <a:ea typeface="SimSun" pitchFamily="2" charset="-122"/>
                <a:cs typeface="Times New Roman" pitchFamily="18" charset="0"/>
              </a:rPr>
              <a:t>，</a:t>
            </a:r>
            <a:r>
              <a:rPr lang="en-US" sz="2000" dirty="0">
                <a:solidFill>
                  <a:schemeClr val="tx1"/>
                </a:solidFill>
                <a:latin typeface="Times" panose="02020603050405020304" pitchFamily="18" charset="0"/>
                <a:ea typeface="SimSun" pitchFamily="2" charset="-122"/>
                <a:cs typeface="Times New Roman" pitchFamily="18" charset="0"/>
              </a:rPr>
              <a:t>…</a:t>
            </a:r>
            <a:r>
              <a:rPr lang="zh-CN" altLang="en-US" sz="2000" dirty="0">
                <a:solidFill>
                  <a:schemeClr val="tx1"/>
                </a:solidFill>
                <a:latin typeface="Times" panose="02020603050405020304" pitchFamily="18" charset="0"/>
                <a:ea typeface="SimSun" pitchFamily="2" charset="-122"/>
                <a:cs typeface="Times New Roman" pitchFamily="18" charset="0"/>
              </a:rPr>
              <a:t>，</a:t>
            </a:r>
            <a:endParaRPr lang="en-US" altLang="zh-CN" sz="2000" dirty="0">
              <a:solidFill>
                <a:schemeClr val="tx1"/>
              </a:solidFill>
              <a:latin typeface="Times" panose="02020603050405020304" pitchFamily="18" charset="0"/>
              <a:ea typeface="SimSun" pitchFamily="2" charset="-122"/>
              <a:cs typeface="Times New Roman" pitchFamily="18" charset="0"/>
            </a:endParaRPr>
          </a:p>
          <a:p>
            <a:pPr marL="508000" indent="-508000" algn="l">
              <a:lnSpc>
                <a:spcPct val="110000"/>
              </a:lnSpc>
              <a:spcBef>
                <a:spcPts val="800"/>
              </a:spcBef>
              <a:buFont typeface="Symbol"/>
              <a:buChar char="·"/>
            </a:pPr>
            <a:r>
              <a:rPr lang="zh-CN" altLang="en-US" sz="2000" dirty="0">
                <a:solidFill>
                  <a:schemeClr val="tx1"/>
                </a:solidFill>
                <a:latin typeface="Times" panose="02020603050405020304" pitchFamily="18" charset="0"/>
                <a:cs typeface="Times New Roman" pitchFamily="18" charset="0"/>
              </a:rPr>
              <a:t>第</a:t>
            </a:r>
            <a:r>
              <a:rPr lang="en-US" sz="2000" i="1" dirty="0">
                <a:solidFill>
                  <a:schemeClr val="tx1"/>
                </a:solidFill>
                <a:latin typeface="Times" panose="02020603050405020304" pitchFamily="18" charset="0"/>
                <a:cs typeface="Times New Roman" pitchFamily="18" charset="0"/>
              </a:rPr>
              <a:t>n</a:t>
            </a:r>
            <a:r>
              <a:rPr lang="zh-CN" altLang="en-US" sz="2000" dirty="0">
                <a:solidFill>
                  <a:schemeClr val="tx1"/>
                </a:solidFill>
                <a:latin typeface="Times" panose="02020603050405020304" pitchFamily="18" charset="0"/>
                <a:cs typeface="Times New Roman" pitchFamily="18" charset="0"/>
              </a:rPr>
              <a:t>小的数</a:t>
            </a:r>
            <a:r>
              <a:rPr lang="en-US" sz="2000" dirty="0">
                <a:solidFill>
                  <a:schemeClr val="tx1"/>
                </a:solidFill>
                <a:latin typeface="Times" panose="02020603050405020304" pitchFamily="18" charset="0"/>
                <a:cs typeface="Times New Roman" pitchFamily="18" charset="0"/>
              </a:rPr>
              <a:t>(</a:t>
            </a:r>
            <a:r>
              <a:rPr lang="zh-CN" altLang="en-US" sz="2000" dirty="0">
                <a:solidFill>
                  <a:schemeClr val="tx1"/>
                </a:solidFill>
                <a:latin typeface="Times" panose="02020603050405020304" pitchFamily="18" charset="0"/>
                <a:cs typeface="Times New Roman" pitchFamily="18" charset="0"/>
              </a:rPr>
              <a:t>即最大的数</a:t>
            </a:r>
            <a:r>
              <a:rPr lang="en-US" sz="2000" dirty="0">
                <a:solidFill>
                  <a:schemeClr val="tx1"/>
                </a:solidFill>
                <a:latin typeface="Times" panose="02020603050405020304" pitchFamily="18" charset="0"/>
                <a:cs typeface="Times New Roman" pitchFamily="18" charset="0"/>
              </a:rPr>
              <a:t>)</a:t>
            </a:r>
            <a:r>
              <a:rPr lang="zh-CN" altLang="en-US" sz="2000" dirty="0">
                <a:solidFill>
                  <a:schemeClr val="tx1"/>
                </a:solidFill>
                <a:latin typeface="Times" panose="02020603050405020304" pitchFamily="18" charset="0"/>
                <a:cs typeface="Times New Roman" pitchFamily="18" charset="0"/>
              </a:rPr>
              <a:t>称为</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a:t>
            </a:r>
            <a:r>
              <a:rPr lang="en-US" sz="2400" i="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n</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solidFill>
                  <a:schemeClr val="tx1"/>
                </a:solidFill>
                <a:latin typeface="Times" panose="02020603050405020304" pitchFamily="18" charset="0"/>
                <a:cs typeface="Times New Roman" pitchFamily="18" charset="0"/>
              </a:rPr>
              <a:t>。</a:t>
            </a:r>
            <a:endParaRPr lang="en-US" altLang="zh-CN" sz="2000" dirty="0">
              <a:solidFill>
                <a:schemeClr val="tx1"/>
              </a:solidFill>
              <a:latin typeface="Times" panose="02020603050405020304" pitchFamily="18" charset="0"/>
              <a:cs typeface="Times New Roman" pitchFamily="18" charset="0"/>
            </a:endParaRPr>
          </a:p>
          <a:p>
            <a:pPr marL="508000" indent="-508000" algn="l">
              <a:lnSpc>
                <a:spcPct val="110000"/>
              </a:lnSpc>
              <a:spcBef>
                <a:spcPts val="800"/>
              </a:spcBef>
              <a:buFont typeface="Symbol"/>
              <a:buChar char="·"/>
            </a:pPr>
            <a:r>
              <a:rPr lang="zh-CN" altLang="en-US" sz="2000" dirty="0">
                <a:solidFill>
                  <a:schemeClr val="tx1"/>
                </a:solidFill>
                <a:latin typeface="Times" panose="02020603050405020304" pitchFamily="18" charset="0"/>
                <a:cs typeface="Times New Roman" pitchFamily="18" charset="0"/>
              </a:rPr>
              <a:t>中间位置的数，即第</a:t>
            </a:r>
            <a:r>
              <a:rPr lang="zh-CN" altLang="en-US" sz="2400" dirty="0">
                <a:solidFill>
                  <a:srgbClr val="FF0000"/>
                </a:solidFill>
                <a:latin typeface="Times" panose="02020603050405020304" pitchFamily="18" charset="0"/>
                <a:cs typeface="Times New Roman" pitchFamily="18" charset="0"/>
              </a:rPr>
              <a:t> </a:t>
            </a:r>
            <a:r>
              <a:rPr lang="zh-CN" altLang="en-US" sz="2400" dirty="0">
                <a:solidFill>
                  <a:srgbClr val="FF0000"/>
                </a:solidFill>
                <a:sym typeface="Symbol" panose="05050102010706020507" pitchFamily="18" charset="2"/>
              </a:rPr>
              <a:t></a:t>
            </a:r>
            <a:r>
              <a:rPr lang="en-US" altLang="zh-CN" sz="2400" i="1" dirty="0">
                <a:solidFill>
                  <a:srgbClr val="FF0000"/>
                </a:solidFill>
                <a:sym typeface="Symbol" panose="05050102010706020507" pitchFamily="18" charset="2"/>
              </a:rPr>
              <a:t>n</a:t>
            </a:r>
            <a:r>
              <a:rPr lang="en-US" altLang="zh-CN" sz="2400" dirty="0">
                <a:solidFill>
                  <a:srgbClr val="FF0000"/>
                </a:solidFill>
                <a:sym typeface="Symbol" panose="05050102010706020507" pitchFamily="18" charset="2"/>
              </a:rPr>
              <a:t>/2</a:t>
            </a:r>
            <a:r>
              <a:rPr lang="zh-CN" altLang="en-US" sz="2400" dirty="0">
                <a:solidFill>
                  <a:srgbClr val="FF0000"/>
                </a:solidFill>
                <a:sym typeface="Symbol" panose="05050102010706020507" pitchFamily="18" charset="2"/>
              </a:rPr>
              <a:t> </a:t>
            </a:r>
            <a:r>
              <a:rPr lang="zh-CN" altLang="en-US" sz="2000" dirty="0">
                <a:solidFill>
                  <a:schemeClr val="tx1"/>
                </a:solidFill>
                <a:latin typeface="Times" panose="02020603050405020304" pitchFamily="18" charset="0"/>
                <a:cs typeface="Times New Roman" pitchFamily="18" charset="0"/>
              </a:rPr>
              <a:t>顺序数称为</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中位数</a:t>
            </a:r>
            <a:endPar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endParaRPr>
          </a:p>
          <a:p>
            <a:pPr marL="508000" indent="-508000" algn="l">
              <a:lnSpc>
                <a:spcPct val="110000"/>
              </a:lnSpc>
              <a:spcBef>
                <a:spcPts val="800"/>
              </a:spcBef>
              <a:buFont typeface="Symbol"/>
              <a:buChar char="·"/>
            </a:pPr>
            <a:r>
              <a:rPr lang="en-US" sz="2000" b="1" dirty="0" err="1">
                <a:solidFill>
                  <a:schemeClr val="tx1"/>
                </a:solidFill>
                <a:latin typeface="Times" panose="02020603050405020304" pitchFamily="18" charset="0"/>
                <a:ea typeface="SimSun" pitchFamily="2" charset="-122"/>
                <a:cs typeface="Times New Roman" pitchFamily="18" charset="0"/>
              </a:rPr>
              <a:t>问题</a:t>
            </a:r>
            <a:r>
              <a:rPr lang="en-US" sz="2000" dirty="0" err="1">
                <a:solidFill>
                  <a:schemeClr val="tx1"/>
                </a:solidFill>
                <a:latin typeface="Times" panose="02020603050405020304" pitchFamily="18" charset="0"/>
                <a:ea typeface="SimSun" pitchFamily="2" charset="-122"/>
                <a:cs typeface="Times New Roman" pitchFamily="18" charset="0"/>
              </a:rPr>
              <a:t>：</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设计找第</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r>
              <a:rPr lang="en-US" sz="2400" i="1" dirty="0" err="1">
                <a:solidFill>
                  <a:srgbClr val="FF0000"/>
                </a:solidFill>
                <a:effectLst>
                  <a:outerShdw blurRad="38100" dist="38100" dir="2700000" algn="tl">
                    <a:srgbClr val="C0C0C0"/>
                  </a:outerShdw>
                </a:effectLst>
                <a:latin typeface="Times" panose="02020603050405020304" pitchFamily="18" charset="0"/>
                <a:ea typeface="华文细黑" pitchFamily="2" charset="-122"/>
              </a:rPr>
              <a:t>i</a:t>
            </a:r>
            <a:r>
              <a:rPr lang="en-US" sz="2400"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 </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altLang="zh-CN" sz="2000" dirty="0">
                <a:latin typeface="Times New Roman" pitchFamily="18" charset="0"/>
                <a:cs typeface="Times New Roman" pitchFamily="18" charset="0"/>
              </a:rPr>
              <a:t> </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 </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 </a:t>
            </a:r>
            <a:r>
              <a:rPr lang="en-US" altLang="zh-CN" sz="2000"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i</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  </a:t>
            </a:r>
            <a:r>
              <a:rPr lang="en-US" altLang="zh-CN"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n</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 </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的</a:t>
            </a:r>
            <a:r>
              <a:rPr lang="en-US" sz="2000" dirty="0" err="1">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O</a:t>
            </a:r>
            <a:r>
              <a:rPr lang="en-US" sz="2000"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a:t>
            </a:r>
            <a:r>
              <a:rPr lang="en-US" sz="2000" i="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n</a:t>
            </a:r>
            <a:r>
              <a:rPr lang="en-US" sz="2000"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算法</a:t>
            </a:r>
            <a:r>
              <a:rPr lang="en-US" sz="2000" dirty="0">
                <a:solidFill>
                  <a:schemeClr val="tx1"/>
                </a:solidFill>
                <a:latin typeface="Times" panose="02020603050405020304" pitchFamily="18" charset="0"/>
                <a:ea typeface="SimSun" pitchFamily="2" charset="-122"/>
                <a:cs typeface="Times New Roman" pitchFamily="18" charset="0"/>
              </a:rPr>
              <a:t>。</a:t>
            </a:r>
            <a:endParaRPr lang="en-US" sz="2000" dirty="0">
              <a:latin typeface="Times" panose="02020603050405020304" pitchFamily="18" charset="0"/>
            </a:endParaRPr>
          </a:p>
          <a:p>
            <a:pPr algn="l">
              <a:lnSpc>
                <a:spcPct val="150000"/>
              </a:lnSpc>
            </a:pPr>
            <a:endParaRPr lang="en-US" altLang="zh-CN" sz="2400" b="1" dirty="0">
              <a:solidFill>
                <a:schemeClr val="tx1"/>
              </a:solidFill>
            </a:endParaRPr>
          </a:p>
        </p:txBody>
      </p:sp>
      <p:sp>
        <p:nvSpPr>
          <p:cNvPr id="6" name="TextBox 5"/>
          <p:cNvSpPr txBox="1"/>
          <p:nvPr/>
        </p:nvSpPr>
        <p:spPr>
          <a:xfrm>
            <a:off x="609600" y="314980"/>
            <a:ext cx="7620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5.1 </a:t>
            </a:r>
            <a:r>
              <a:rPr lang="en-US" sz="2800" b="1" dirty="0" err="1">
                <a:latin typeface="SimSun" panose="02010600030101010101" pitchFamily="2" charset="-122"/>
                <a:ea typeface="SimSun" panose="02010600030101010101" pitchFamily="2" charset="-122"/>
              </a:rPr>
              <a:t>问题定义</a:t>
            </a:r>
            <a:endParaRPr lang="en-US" sz="2800" b="1" dirty="0">
              <a:latin typeface="SimSun" panose="02010600030101010101" pitchFamily="2" charset="-122"/>
              <a:ea typeface="SimSun" panose="02010600030101010101" pitchFamily="2" charset="-122"/>
            </a:endParaRPr>
          </a:p>
        </p:txBody>
      </p:sp>
      <p:sp>
        <p:nvSpPr>
          <p:cNvPr id="7" name="文本框 6">
            <a:extLst>
              <a:ext uri="{FF2B5EF4-FFF2-40B4-BE49-F238E27FC236}">
                <a16:creationId xmlns:a16="http://schemas.microsoft.com/office/drawing/2014/main" id="{9CCC0FAD-EBD0-4B8F-98DE-EB5B7581734E}"/>
              </a:ext>
            </a:extLst>
          </p:cNvPr>
          <p:cNvSpPr txBox="1"/>
          <p:nvPr/>
        </p:nvSpPr>
        <p:spPr>
          <a:xfrm>
            <a:off x="238541" y="4859436"/>
            <a:ext cx="8666917" cy="1424621"/>
          </a:xfrm>
          <a:prstGeom prst="rect">
            <a:avLst/>
          </a:prstGeom>
          <a:solidFill>
            <a:srgbClr val="FFC000"/>
          </a:solidFill>
        </p:spPr>
        <p:txBody>
          <a:bodyPr wrap="square" rtlCol="0">
            <a:spAutoFit/>
          </a:bodyPr>
          <a:lstStyle/>
          <a:p>
            <a:pPr>
              <a:lnSpc>
                <a:spcPct val="110000"/>
              </a:lnSpc>
            </a:pPr>
            <a:r>
              <a:rPr lang="zh-CN" altLang="en-US" sz="2000" dirty="0"/>
              <a:t>寻找</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第 </a:t>
            </a:r>
            <a:r>
              <a:rPr lang="en-US" sz="2000"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i</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r>
              <a:rPr lang="en-US" sz="2000"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顺序数</a:t>
            </a:r>
            <a:r>
              <a:rPr lang="zh-CN" altLang="en-US" sz="2000" dirty="0"/>
              <a:t>，用排序算法可解，但复杂度通常较高，比如，基于比较的排序算法的复杂度至少需要</a:t>
            </a:r>
            <a:r>
              <a:rPr lang="zh-CN" altLang="en-US" sz="2000" dirty="0">
                <a:sym typeface="Symbol" panose="05050102010706020507" pitchFamily="18" charset="2"/>
              </a:rPr>
              <a:t></a:t>
            </a:r>
            <a:r>
              <a:rPr lang="en-US" altLang="zh-CN" sz="2000" dirty="0">
                <a:sym typeface="Symbol" panose="05050102010706020507" pitchFamily="18" charset="2"/>
              </a:rPr>
              <a:t>(</a:t>
            </a:r>
            <a:r>
              <a:rPr lang="en-US" altLang="zh-CN" sz="2000" i="1" dirty="0" err="1">
                <a:sym typeface="Symbol" panose="05050102010706020507" pitchFamily="18" charset="2"/>
              </a:rPr>
              <a:t>n</a:t>
            </a:r>
            <a:r>
              <a:rPr lang="en-US" altLang="zh-CN" sz="2000" dirty="0" err="1">
                <a:sym typeface="Symbol" panose="05050102010706020507" pitchFamily="18" charset="2"/>
              </a:rPr>
              <a:t>lg</a:t>
            </a:r>
            <a:r>
              <a:rPr lang="en-US" altLang="zh-CN" sz="2000" i="1" dirty="0" err="1">
                <a:sym typeface="Symbol" panose="05050102010706020507" pitchFamily="18" charset="2"/>
              </a:rPr>
              <a:t>n</a:t>
            </a:r>
            <a:r>
              <a:rPr lang="en-US" altLang="zh-CN" sz="2000" dirty="0">
                <a:sym typeface="Symbol" panose="05050102010706020507" pitchFamily="18" charset="2"/>
              </a:rPr>
              <a:t>)</a:t>
            </a:r>
            <a:r>
              <a:rPr lang="zh-CN" altLang="en-US" sz="2000" dirty="0">
                <a:sym typeface="Symbol" panose="05050102010706020507" pitchFamily="18" charset="2"/>
              </a:rPr>
              <a:t>，而非比较排序算法的应用又受到很多限制，因此我们希望能</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不经排序而找到所需要的数的低复杂度算法</a:t>
            </a:r>
            <a:r>
              <a:rPr lang="zh-CN" altLang="en-US" sz="2000" dirty="0">
                <a:sym typeface="Symbol" panose="05050102010706020507" pitchFamily="18" charset="2"/>
              </a:rPr>
              <a:t>。这正是这一章要学习的。</a:t>
            </a:r>
            <a:endParaRPr lang="en-US" sz="2000" dirty="0"/>
          </a:p>
        </p:txBody>
      </p:sp>
      <p:sp>
        <p:nvSpPr>
          <p:cNvPr id="8" name="灯片编号占位符 7">
            <a:extLst>
              <a:ext uri="{FF2B5EF4-FFF2-40B4-BE49-F238E27FC236}">
                <a16:creationId xmlns:a16="http://schemas.microsoft.com/office/drawing/2014/main" id="{520E9060-87AB-4D91-8F1B-5B77834A3E63}"/>
              </a:ext>
            </a:extLst>
          </p:cNvPr>
          <p:cNvSpPr>
            <a:spLocks noGrp="1"/>
          </p:cNvSpPr>
          <p:nvPr>
            <p:ph type="sldNum" sz="quarter" idx="12"/>
          </p:nvPr>
        </p:nvSpPr>
        <p:spPr/>
        <p:txBody>
          <a:bodyPr/>
          <a:lstStyle/>
          <a:p>
            <a:fld id="{C462427C-90CD-4661-B725-C3D658441D48}" type="slidenum">
              <a:rPr lang="en-US" smtClean="0"/>
              <a:t>2</a:t>
            </a:fld>
            <a:endParaRPr lang="en-US"/>
          </a:p>
        </p:txBody>
      </p:sp>
      <p:cxnSp>
        <p:nvCxnSpPr>
          <p:cNvPr id="9" name="直接连接符 8">
            <a:extLst>
              <a:ext uri="{FF2B5EF4-FFF2-40B4-BE49-F238E27FC236}">
                <a16:creationId xmlns:a16="http://schemas.microsoft.com/office/drawing/2014/main" id="{B11D8F80-03AF-4C60-BED6-F1EC33114DB4}"/>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箭头: 下 1">
            <a:extLst>
              <a:ext uri="{FF2B5EF4-FFF2-40B4-BE49-F238E27FC236}">
                <a16:creationId xmlns:a16="http://schemas.microsoft.com/office/drawing/2014/main" id="{B0F9DB94-C76C-4A7E-A230-8E103F1F6F18}"/>
              </a:ext>
            </a:extLst>
          </p:cNvPr>
          <p:cNvSpPr/>
          <p:nvPr/>
        </p:nvSpPr>
        <p:spPr>
          <a:xfrm>
            <a:off x="7239000" y="1676400"/>
            <a:ext cx="457200" cy="1752600"/>
          </a:xfrm>
          <a:prstGeom prst="downArrow">
            <a:avLst/>
          </a:prstGeom>
          <a:solidFill>
            <a:srgbClr val="FF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16" name="组合 15">
            <a:extLst>
              <a:ext uri="{FF2B5EF4-FFF2-40B4-BE49-F238E27FC236}">
                <a16:creationId xmlns:a16="http://schemas.microsoft.com/office/drawing/2014/main" id="{7967E217-0762-44A7-A197-727B29ADD14D}"/>
              </a:ext>
            </a:extLst>
          </p:cNvPr>
          <p:cNvGrpSpPr/>
          <p:nvPr/>
        </p:nvGrpSpPr>
        <p:grpSpPr>
          <a:xfrm>
            <a:off x="4747846" y="497743"/>
            <a:ext cx="4319953" cy="3183036"/>
            <a:chOff x="4747846" y="497743"/>
            <a:chExt cx="4319953" cy="3183036"/>
          </a:xfrm>
        </p:grpSpPr>
        <p:sp>
          <p:nvSpPr>
            <p:cNvPr id="10" name="文本框 9">
              <a:extLst>
                <a:ext uri="{FF2B5EF4-FFF2-40B4-BE49-F238E27FC236}">
                  <a16:creationId xmlns:a16="http://schemas.microsoft.com/office/drawing/2014/main" id="{7643BF57-BDC0-46F9-95FB-5C7F117C3207}"/>
                </a:ext>
              </a:extLst>
            </p:cNvPr>
            <p:cNvSpPr txBox="1"/>
            <p:nvPr/>
          </p:nvSpPr>
          <p:spPr>
            <a:xfrm>
              <a:off x="6105768" y="497743"/>
              <a:ext cx="2962031" cy="2485937"/>
            </a:xfrm>
            <a:prstGeom prst="rect">
              <a:avLst/>
            </a:prstGeom>
            <a:solidFill>
              <a:schemeClr val="bg1"/>
            </a:solidFill>
            <a:ln w="25400">
              <a:solidFill>
                <a:schemeClr val="tx1"/>
              </a:solidFill>
            </a:ln>
          </p:spPr>
          <p:txBody>
            <a:bodyPr wrap="square">
              <a:spAutoFit/>
            </a:bodyPr>
            <a:lstStyle/>
            <a:p>
              <a:pPr marL="285750" indent="-285750">
                <a:lnSpc>
                  <a:spcPct val="125000"/>
                </a:lnSpc>
                <a:buFont typeface="Arial" panose="020B0604020202020204" pitchFamily="34" charset="0"/>
                <a:buChar char="•"/>
              </a:pPr>
              <a:r>
                <a:rPr lang="zh-CN" altLang="en-US" dirty="0"/>
                <a:t>如果</a:t>
              </a:r>
              <a:r>
                <a:rPr lang="en-US" altLang="zh-CN" i="1" dirty="0"/>
                <a:t>n</a:t>
              </a:r>
              <a:r>
                <a:rPr lang="zh-CN" altLang="en-US" dirty="0"/>
                <a:t>为奇数，中位数为第</a:t>
              </a:r>
              <a:r>
                <a:rPr lang="en-US" altLang="zh-CN" dirty="0"/>
                <a:t>(</a:t>
              </a:r>
              <a:r>
                <a:rPr lang="en-US" altLang="zh-CN" i="1" dirty="0"/>
                <a:t>n</a:t>
              </a:r>
              <a:r>
                <a:rPr lang="en-US" altLang="zh-CN" dirty="0"/>
                <a:t>+1)/2</a:t>
              </a:r>
              <a:r>
                <a:rPr lang="zh-CN" altLang="en-US" dirty="0"/>
                <a:t>顺序数</a:t>
              </a:r>
              <a:r>
                <a:rPr lang="en-US" altLang="zh-CN" dirty="0"/>
                <a:t>;</a:t>
              </a:r>
            </a:p>
            <a:p>
              <a:pPr marL="285750" indent="-285750">
                <a:lnSpc>
                  <a:spcPct val="125000"/>
                </a:lnSpc>
                <a:buFont typeface="Arial" panose="020B0604020202020204" pitchFamily="34" charset="0"/>
                <a:buChar char="•"/>
              </a:pPr>
              <a:r>
                <a:rPr lang="zh-CN" altLang="en-US" dirty="0"/>
                <a:t>而如果</a:t>
              </a:r>
              <a:r>
                <a:rPr lang="en-US" altLang="zh-CN" i="1" dirty="0"/>
                <a:t>n</a:t>
              </a:r>
              <a:r>
                <a:rPr lang="zh-CN" altLang="en-US" dirty="0"/>
                <a:t>为偶数，则中位数为第</a:t>
              </a:r>
              <a:r>
                <a:rPr lang="en-US" altLang="zh-CN" i="1" dirty="0"/>
                <a:t>n</a:t>
              </a:r>
              <a:r>
                <a:rPr lang="en-US" altLang="zh-CN" dirty="0"/>
                <a:t>/2</a:t>
              </a:r>
              <a:r>
                <a:rPr lang="zh-CN" altLang="en-US" dirty="0"/>
                <a:t>顺序数和第</a:t>
              </a:r>
              <a:r>
                <a:rPr lang="en-US" altLang="zh-CN" i="1" dirty="0"/>
                <a:t>n</a:t>
              </a:r>
              <a:r>
                <a:rPr lang="en-US" altLang="zh-CN" dirty="0"/>
                <a:t>/2+1</a:t>
              </a:r>
              <a:r>
                <a:rPr lang="zh-CN" altLang="en-US" dirty="0"/>
                <a:t>顺序数；</a:t>
              </a:r>
              <a:endParaRPr lang="en-US" altLang="zh-CN" dirty="0"/>
            </a:p>
            <a:p>
              <a:pPr marL="285750" indent="-285750">
                <a:lnSpc>
                  <a:spcPct val="125000"/>
                </a:lnSpc>
                <a:buFont typeface="Arial" panose="020B0604020202020204" pitchFamily="34" charset="0"/>
                <a:buChar char="•"/>
              </a:pPr>
              <a:r>
                <a:rPr lang="zh-CN" altLang="en-US" dirty="0"/>
                <a:t>为一致起见，中位数指第</a:t>
              </a:r>
              <a:r>
                <a:rPr lang="zh-CN" altLang="en-US" dirty="0">
                  <a:sym typeface="Symbol" panose="05050102010706020507" pitchFamily="18" charset="2"/>
                </a:rPr>
                <a:t></a:t>
              </a:r>
              <a:r>
                <a:rPr lang="en-US" altLang="zh-CN" i="1" dirty="0">
                  <a:sym typeface="Symbol" panose="05050102010706020507" pitchFamily="18" charset="2"/>
                </a:rPr>
                <a:t>n</a:t>
              </a:r>
              <a:r>
                <a:rPr lang="en-US" altLang="zh-CN" dirty="0">
                  <a:sym typeface="Symbol" panose="05050102010706020507" pitchFamily="18" charset="2"/>
                </a:rPr>
                <a:t>/2</a:t>
              </a:r>
              <a:r>
                <a:rPr lang="zh-CN" altLang="en-US" dirty="0">
                  <a:sym typeface="Symbol" panose="05050102010706020507" pitchFamily="18" charset="2"/>
                </a:rPr>
                <a:t>顺序数</a:t>
              </a:r>
              <a:r>
                <a:rPr lang="en-US" altLang="zh-CN" dirty="0">
                  <a:sym typeface="Symbol" panose="05050102010706020507" pitchFamily="18" charset="2"/>
                </a:rPr>
                <a:t>.</a:t>
              </a:r>
              <a:endParaRPr lang="en-US" dirty="0"/>
            </a:p>
          </p:txBody>
        </p:sp>
        <p:cxnSp>
          <p:nvCxnSpPr>
            <p:cNvPr id="12" name="直接箭头连接符 11">
              <a:extLst>
                <a:ext uri="{FF2B5EF4-FFF2-40B4-BE49-F238E27FC236}">
                  <a16:creationId xmlns:a16="http://schemas.microsoft.com/office/drawing/2014/main" id="{B50E612E-DE68-43B9-8F18-0E5B060D464F}"/>
                </a:ext>
              </a:extLst>
            </p:cNvPr>
            <p:cNvCxnSpPr>
              <a:cxnSpLocks/>
            </p:cNvCxnSpPr>
            <p:nvPr/>
          </p:nvCxnSpPr>
          <p:spPr>
            <a:xfrm flipH="1">
              <a:off x="4747846" y="1806821"/>
              <a:ext cx="1357922" cy="1873958"/>
            </a:xfrm>
            <a:prstGeom prst="straightConnector1">
              <a:avLst/>
            </a:prstGeom>
            <a:ln w="5080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45698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highlightClick="1"/>
          </p:cNvPr>
          <p:cNvSpPr txBox="1"/>
          <p:nvPr/>
        </p:nvSpPr>
        <p:spPr>
          <a:xfrm>
            <a:off x="914400" y="570452"/>
            <a:ext cx="8110988" cy="495585"/>
          </a:xfrm>
          <a:prstGeom prst="actionButtonBlank">
            <a:avLst/>
          </a:prstGeom>
          <a:noFill/>
        </p:spPr>
        <p:txBody>
          <a:bodyPr wrap="square" rtlCol="0">
            <a:spAutoFit/>
          </a:bodyPr>
          <a:lstStyle/>
          <a:p>
            <a:pPr marL="0" lvl="2">
              <a:lnSpc>
                <a:spcPct val="150000"/>
              </a:lnSpc>
            </a:pPr>
            <a:r>
              <a:rPr lang="en-US" altLang="zh-CN" sz="2000" dirty="0">
                <a:latin typeface="Times New Roman" pitchFamily="18" charset="0"/>
                <a:ea typeface="SimSun" pitchFamily="2" charset="-122"/>
                <a:cs typeface="Times New Roman" pitchFamily="18" charset="0"/>
              </a:rPr>
              <a:t>(5) </a:t>
            </a:r>
            <a:r>
              <a:rPr lang="zh-CN" altLang="en-US" sz="2000" dirty="0">
                <a:latin typeface="Times New Roman" pitchFamily="18" charset="0"/>
                <a:ea typeface="SimSun" pitchFamily="2" charset="-122"/>
                <a:cs typeface="Times New Roman" pitchFamily="18" charset="0"/>
              </a:rPr>
              <a:t>利用锦标赛树来找</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个最大顺序数的算法（续）</a:t>
            </a:r>
            <a:endParaRPr lang="en-US" altLang="zh-CN" sz="2000" dirty="0">
              <a:latin typeface="Times New Roman" pitchFamily="18" charset="0"/>
              <a:ea typeface="SimSun" pitchFamily="2" charset="-122"/>
              <a:cs typeface="Times New Roman" pitchFamily="18" charset="0"/>
            </a:endParaRPr>
          </a:p>
        </p:txBody>
      </p:sp>
      <p:sp>
        <p:nvSpPr>
          <p:cNvPr id="5" name="Rectangle 2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1" name="TextBox 50"/>
          <p:cNvSpPr txBox="1"/>
          <p:nvPr/>
        </p:nvSpPr>
        <p:spPr>
          <a:xfrm>
            <a:off x="1143000" y="1295400"/>
            <a:ext cx="7467600" cy="4181209"/>
          </a:xfrm>
          <a:prstGeom prst="rect">
            <a:avLst/>
          </a:prstGeom>
          <a:noFill/>
        </p:spPr>
        <p:txBody>
          <a:bodyPr wrap="square" rtlCol="0">
            <a:spAutoFit/>
          </a:bodyPr>
          <a:lstStyle/>
          <a:p>
            <a:pPr marL="742950" lvl="3" indent="-285750">
              <a:spcBef>
                <a:spcPts val="2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寻找下一个最大的数值只需要</a:t>
            </a:r>
            <a:r>
              <a:rPr lang="en-US" altLang="zh-CN" sz="2000" dirty="0">
                <a:latin typeface="Times New Roman" pitchFamily="18" charset="0"/>
                <a:ea typeface="SimSun" pitchFamily="2" charset="-122"/>
                <a:cs typeface="Times New Roman" pitchFamily="18" charset="0"/>
              </a:rPr>
              <a:t>O(</a:t>
            </a:r>
            <a:r>
              <a:rPr lang="en-US" altLang="zh-CN" sz="2000" dirty="0" err="1">
                <a:latin typeface="Times New Roman" pitchFamily="18" charset="0"/>
                <a:ea typeface="SimSun" pitchFamily="2" charset="-122"/>
                <a:cs typeface="Times New Roman" pitchFamily="18" charset="0"/>
              </a:rPr>
              <a:t>lg</a:t>
            </a:r>
            <a:r>
              <a:rPr lang="en-US" altLang="zh-CN" sz="2000" i="1" dirty="0" err="1">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次比较，这是因为锦标赛树上内节点的比较，其实绝大部分都没有变，改变的只有上一轮最大值原所在叶子与根节点之间路径上的每个内节点。因此，只需要更新这条路径上的比较结果，就可以决出下一个最大的数</a:t>
            </a:r>
            <a:r>
              <a:rPr lang="en-US" altLang="zh-CN" sz="2000" dirty="0">
                <a:latin typeface="Times New Roman" pitchFamily="18" charset="0"/>
                <a:ea typeface="SimSun" pitchFamily="2" charset="-122"/>
                <a:cs typeface="Times New Roman" pitchFamily="18" charset="0"/>
              </a:rPr>
              <a:t>.</a:t>
            </a:r>
          </a:p>
          <a:p>
            <a:pPr>
              <a:lnSpc>
                <a:spcPct val="120000"/>
              </a:lnSpc>
            </a:pPr>
            <a:r>
              <a:rPr lang="zh-CN" altLang="en-US" sz="2000" dirty="0">
                <a:latin typeface="Times New Roman" pitchFamily="18" charset="0"/>
                <a:ea typeface="SimSun" pitchFamily="2" charset="-122"/>
                <a:cs typeface="Times New Roman" pitchFamily="18" charset="0"/>
              </a:rPr>
              <a:t>    </a:t>
            </a:r>
            <a:endParaRPr lang="en-US" altLang="zh-CN" sz="2000" dirty="0">
              <a:latin typeface="Times New Roman" pitchFamily="18" charset="0"/>
              <a:ea typeface="SimSun" pitchFamily="2" charset="-122"/>
              <a:cs typeface="Times New Roman" pitchFamily="18" charset="0"/>
            </a:endParaRPr>
          </a:p>
          <a:p>
            <a:pPr>
              <a:lnSpc>
                <a:spcPct val="120000"/>
              </a:lnSpc>
            </a:pPr>
            <a:r>
              <a:rPr lang="zh-CN" altLang="en-US" sz="2000" dirty="0">
                <a:latin typeface="Times New Roman" pitchFamily="18" charset="0"/>
                <a:ea typeface="SimSun" pitchFamily="2" charset="-122"/>
                <a:cs typeface="Times New Roman" pitchFamily="18" charset="0"/>
              </a:rPr>
              <a:t>       完全二叉树的高度为</a:t>
            </a:r>
            <a:r>
              <a:rPr lang="en-US" sz="2000" dirty="0">
                <a:latin typeface="Times New Roman" pitchFamily="18" charset="0"/>
                <a:ea typeface="SimSun" pitchFamily="2" charset="-122"/>
                <a:cs typeface="Times New Roman" pitchFamily="18" charset="0"/>
                <a:sym typeface="Symbol"/>
              </a:rPr>
              <a:t></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sym typeface="Symbol"/>
              </a:rPr>
              <a:t>，所以从叶子到根节点的最大路径长度为</a:t>
            </a:r>
            <a:r>
              <a:rPr lang="en-US" sz="2000" dirty="0">
                <a:latin typeface="Times New Roman" pitchFamily="18" charset="0"/>
                <a:ea typeface="SimSun" pitchFamily="2" charset="-122"/>
                <a:cs typeface="Times New Roman" pitchFamily="18" charset="0"/>
                <a:sym typeface="Symbol"/>
              </a:rPr>
              <a:t></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sym typeface="Symbol"/>
              </a:rPr>
              <a:t>。</a:t>
            </a:r>
            <a:r>
              <a:rPr lang="zh-CN" altLang="en-US" sz="2000" dirty="0">
                <a:latin typeface="Times New Roman" pitchFamily="18" charset="0"/>
                <a:ea typeface="SimSun" pitchFamily="2" charset="-122"/>
                <a:cs typeface="Times New Roman" pitchFamily="18" charset="0"/>
              </a:rPr>
              <a:t>并且，由于原最大值已变为</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，第一轮比较轮空，因此，</a:t>
            </a:r>
            <a:r>
              <a:rPr lang="en-US" sz="2000" dirty="0">
                <a:latin typeface="Times New Roman" pitchFamily="18" charset="0"/>
                <a:ea typeface="SimSun" pitchFamily="2" charset="-122"/>
                <a:cs typeface="Times New Roman" pitchFamily="18" charset="0"/>
                <a:sym typeface="Symbol"/>
              </a:rPr>
              <a:t> </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fr-FR" sz="2000" dirty="0">
                <a:latin typeface="Times New Roman" pitchFamily="18" charset="0"/>
                <a:ea typeface="SimSun" pitchFamily="2" charset="-122"/>
                <a:cs typeface="Times New Roman" pitchFamily="18" charset="0"/>
              </a:rPr>
              <a:t> -1 </a:t>
            </a:r>
            <a:r>
              <a:rPr lang="zh-CN" altLang="en-US" sz="2000" dirty="0">
                <a:latin typeface="Times New Roman" pitchFamily="18" charset="0"/>
                <a:ea typeface="SimSun" pitchFamily="2" charset="-122"/>
                <a:cs typeface="Times New Roman" pitchFamily="18" charset="0"/>
              </a:rPr>
              <a:t>次比较可以找到下一个最大的数，总共</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-1) +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sym typeface="Symbol"/>
              </a:rPr>
              <a:t></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a:rPr>
              <a:t>-1) =</a:t>
            </a:r>
            <a:r>
              <a:rPr lang="en-US" altLang="zh-CN"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sym typeface="Symbol"/>
              </a:rPr>
              <a:t></a:t>
            </a:r>
            <a:r>
              <a:rPr lang="en-US" sz="2000" dirty="0" err="1">
                <a:latin typeface="Times New Roman" pitchFamily="18" charset="0"/>
                <a:ea typeface="SimSun" pitchFamily="2" charset="-122"/>
                <a:cs typeface="Times New Roman" pitchFamily="18" charset="0"/>
              </a:rPr>
              <a:t>lg</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 </a:t>
            </a:r>
            <a:r>
              <a:rPr lang="en-US" altLang="zh-CN" sz="2000" b="1" i="1" dirty="0">
                <a:solidFill>
                  <a:srgbClr val="FF0000"/>
                </a:solidFill>
                <a:latin typeface="Times New Roman" pitchFamily="18" charset="0"/>
                <a:ea typeface="SimSun" pitchFamily="2" charset="-122"/>
                <a:cs typeface="Times New Roman" pitchFamily="18" charset="0"/>
                <a:sym typeface="Symbol" panose="05050102010706020507" pitchFamily="18" charset="2"/>
              </a:rPr>
              <a:t>n</a:t>
            </a:r>
            <a:r>
              <a:rPr lang="en-US" altLang="zh-CN" sz="2000" b="1" dirty="0">
                <a:solidFill>
                  <a:srgbClr val="FF0000"/>
                </a:solidFill>
                <a:latin typeface="Times New Roman" pitchFamily="18" charset="0"/>
                <a:ea typeface="SimSun" pitchFamily="2" charset="-122"/>
                <a:cs typeface="Times New Roman" pitchFamily="18" charset="0"/>
                <a:sym typeface="Symbol" panose="05050102010706020507" pitchFamily="18" charset="2"/>
              </a:rPr>
              <a:t> </a:t>
            </a:r>
            <a:r>
              <a:rPr lang="zh-CN" altLang="en-US" sz="2000" b="1" dirty="0">
                <a:solidFill>
                  <a:srgbClr val="FF0000"/>
                </a:solidFill>
                <a:latin typeface="Times New Roman" pitchFamily="18" charset="0"/>
                <a:ea typeface="SimSun" pitchFamily="2" charset="-122"/>
                <a:cs typeface="Times New Roman" pitchFamily="18" charset="0"/>
              </a:rPr>
              <a:t>次</a:t>
            </a:r>
            <a:r>
              <a:rPr lang="zh-CN" altLang="en-US" sz="2000" dirty="0">
                <a:latin typeface="Times New Roman" pitchFamily="18" charset="0"/>
                <a:ea typeface="SimSun" pitchFamily="2" charset="-122"/>
                <a:cs typeface="Times New Roman" pitchFamily="18" charset="0"/>
              </a:rPr>
              <a:t>比较，但需要</a:t>
            </a:r>
            <a:r>
              <a:rPr lang="en-US" altLang="zh-CN" sz="2000" dirty="0">
                <a:latin typeface="Times New Roman" pitchFamily="18" charset="0"/>
                <a:ea typeface="SimSun" pitchFamily="2" charset="-122"/>
                <a:cs typeface="Times New Roman" pitchFamily="18" charset="0"/>
              </a:rPr>
              <a:t>2</a:t>
            </a:r>
            <a:r>
              <a:rPr lang="en-US" altLang="zh-CN" sz="2000" i="1" dirty="0">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-1单位空间</a:t>
            </a:r>
            <a:r>
              <a:rPr lang="zh-CN" altLang="en-US" sz="2000" dirty="0">
                <a:latin typeface="Times New Roman" pitchFamily="18" charset="0"/>
                <a:ea typeface="SimSun" pitchFamily="2" charset="-122"/>
                <a:cs typeface="Times New Roman" pitchFamily="18" charset="0"/>
              </a:rPr>
              <a:t>（即：</a:t>
            </a:r>
            <a:r>
              <a:rPr lang="en-US" altLang="zh-CN" sz="2000" i="1" dirty="0">
                <a:latin typeface="Times New Roman" pitchFamily="18" charset="0"/>
                <a:ea typeface="SimSun" pitchFamily="2" charset="-122"/>
                <a:cs typeface="Times New Roman" pitchFamily="18" charset="0"/>
              </a:rPr>
              <a:t>n</a:t>
            </a:r>
            <a:r>
              <a:rPr lang="en-US" altLang="zh-CN"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个内节点</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个叶子），</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比用最大堆方式所需空间还大一倍</a:t>
            </a:r>
            <a:r>
              <a:rPr lang="zh-CN" altLang="en-US" sz="2000" dirty="0">
                <a:latin typeface="Times New Roman" pitchFamily="18" charset="0"/>
                <a:ea typeface="SimSun" pitchFamily="2" charset="-122"/>
                <a:cs typeface="Times New Roman" pitchFamily="18" charset="0"/>
              </a:rPr>
              <a:t>，是</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一个空间换时间的算法</a:t>
            </a:r>
            <a:r>
              <a:rPr lang="en-US" altLang="zh-CN" sz="2000" dirty="0">
                <a:latin typeface="Times New Roman" pitchFamily="18" charset="0"/>
                <a:ea typeface="SimSun" pitchFamily="2" charset="-122"/>
                <a:cs typeface="Times New Roman" pitchFamily="18" charset="0"/>
              </a:rPr>
              <a:t>。</a:t>
            </a:r>
          </a:p>
        </p:txBody>
      </p:sp>
      <p:sp>
        <p:nvSpPr>
          <p:cNvPr id="4" name="灯片编号占位符 3">
            <a:extLst>
              <a:ext uri="{FF2B5EF4-FFF2-40B4-BE49-F238E27FC236}">
                <a16:creationId xmlns:a16="http://schemas.microsoft.com/office/drawing/2014/main" id="{50A59D2C-7AD1-4E07-9199-92A16EF62C92}"/>
              </a:ext>
            </a:extLst>
          </p:cNvPr>
          <p:cNvSpPr>
            <a:spLocks noGrp="1"/>
          </p:cNvSpPr>
          <p:nvPr>
            <p:ph type="sldNum" sz="quarter" idx="12"/>
          </p:nvPr>
        </p:nvSpPr>
        <p:spPr/>
        <p:txBody>
          <a:bodyPr/>
          <a:lstStyle/>
          <a:p>
            <a:fld id="{C462427C-90CD-4661-B725-C3D658441D48}" type="slidenum">
              <a:rPr lang="en-US" smtClean="0"/>
              <a:t>20</a:t>
            </a:fld>
            <a:endParaRPr lang="en-US" dirty="0"/>
          </a:p>
        </p:txBody>
      </p:sp>
    </p:spTree>
    <p:extLst>
      <p:ext uri="{BB962C8B-B14F-4D97-AF65-F5344CB8AC3E}">
        <p14:creationId xmlns:p14="http://schemas.microsoft.com/office/powerpoint/2010/main" val="99024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878820"/>
            <a:ext cx="7391400" cy="4884992"/>
          </a:xfrm>
          <a:prstGeom prst="rect">
            <a:avLst/>
          </a:prstGeom>
          <a:noFill/>
        </p:spPr>
        <p:txBody>
          <a:bodyPr wrap="square" rtlCol="0">
            <a:spAutoFit/>
          </a:bodyPr>
          <a:lstStyle/>
          <a:p>
            <a:pPr marL="0" lvl="2"/>
            <a:endParaRPr lang="en-US" altLang="zh-CN" sz="2800" dirty="0"/>
          </a:p>
          <a:p>
            <a:pPr marL="0" lvl="2"/>
            <a:r>
              <a:rPr lang="en-US" altLang="zh-CN" sz="2000" dirty="0"/>
              <a:t>    </a:t>
            </a:r>
            <a:r>
              <a:rPr lang="zh-CN" altLang="en-US" sz="2000" dirty="0"/>
              <a:t>寻找最大顺序数</a:t>
            </a:r>
            <a:r>
              <a:rPr lang="en-US" sz="2000" dirty="0"/>
              <a:t>(</a:t>
            </a:r>
            <a:r>
              <a:rPr lang="zh-CN" altLang="en-US" sz="2000" dirty="0"/>
              <a:t>或最小顺序数</a:t>
            </a:r>
            <a:r>
              <a:rPr lang="en-US" sz="2000" dirty="0"/>
              <a:t>)</a:t>
            </a:r>
            <a:r>
              <a:rPr lang="zh-CN" altLang="en-US" sz="2000" dirty="0"/>
              <a:t>是个极简单和容易的问题。</a:t>
            </a:r>
            <a:endParaRPr lang="en-US" sz="2000" dirty="0"/>
          </a:p>
          <a:p>
            <a:pPr marL="465138">
              <a:lnSpc>
                <a:spcPct val="120000"/>
              </a:lnSpc>
              <a:spcBef>
                <a:spcPts val="1800"/>
              </a:spcBef>
            </a:pPr>
            <a:r>
              <a:rPr lang="en-US" sz="2000" b="1" dirty="0">
                <a:latin typeface="Times New Roman" pitchFamily="18" charset="0"/>
                <a:cs typeface="Times New Roman" pitchFamily="18" charset="0"/>
              </a:rPr>
              <a:t>Maximum</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marL="465138" lvl="0">
              <a:lnSpc>
                <a:spcPct val="120000"/>
              </a:lnSpc>
            </a:pPr>
            <a:r>
              <a:rPr lang="en-US" sz="2000" i="1" dirty="0">
                <a:latin typeface="Times New Roman" pitchFamily="18" charset="0"/>
                <a:cs typeface="Times New Roman" pitchFamily="18" charset="0"/>
              </a:rPr>
              <a:t>max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 </a:t>
            </a:r>
          </a:p>
          <a:p>
            <a:pPr marL="465138" lvl="0">
              <a:lnSpc>
                <a:spcPct val="120000"/>
              </a:lnSpc>
            </a:pPr>
            <a:r>
              <a:rPr lang="en-US" sz="2000" b="1" dirty="0">
                <a:latin typeface="Times New Roman" pitchFamily="18" charset="0"/>
                <a:cs typeface="Times New Roman" pitchFamily="18" charset="0"/>
              </a:rPr>
              <a:t>for</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 2</a:t>
            </a:r>
            <a:r>
              <a:rPr lang="en-US" sz="2000" i="1" dirty="0">
                <a:latin typeface="Times New Roman" pitchFamily="18" charset="0"/>
                <a:cs typeface="Times New Roman" pitchFamily="18" charset="0"/>
              </a:rPr>
              <a:t> </a:t>
            </a:r>
            <a:r>
              <a:rPr lang="en-US" sz="2000" b="1" dirty="0">
                <a:latin typeface="Times New Roman" pitchFamily="18" charset="0"/>
                <a:cs typeface="Times New Roman" pitchFamily="18" charset="0"/>
              </a:rPr>
              <a:t>to</a:t>
            </a:r>
            <a:r>
              <a:rPr lang="en-US" sz="2000" i="1" dirty="0">
                <a:latin typeface="Times New Roman" pitchFamily="18" charset="0"/>
                <a:cs typeface="Times New Roman" pitchFamily="18" charset="0"/>
              </a:rPr>
              <a:t> n</a:t>
            </a:r>
            <a:r>
              <a:rPr lang="en-US" sz="2000" dirty="0">
                <a:latin typeface="Times New Roman" pitchFamily="18" charset="0"/>
                <a:cs typeface="Times New Roman" pitchFamily="18" charset="0"/>
              </a:rPr>
              <a:t> 			</a:t>
            </a:r>
          </a:p>
          <a:p>
            <a:pPr marL="465138" lvl="0">
              <a:lnSpc>
                <a:spcPct val="12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if </a:t>
            </a:r>
            <a:r>
              <a:rPr lang="en-US" sz="2000" i="1" dirty="0">
                <a:latin typeface="Times New Roman" pitchFamily="18" charset="0"/>
                <a:cs typeface="Times New Roman" pitchFamily="18" charset="0"/>
              </a:rPr>
              <a:t>max </a:t>
            </a:r>
            <a:r>
              <a:rPr lang="en-US" sz="2000" dirty="0">
                <a:latin typeface="Times New Roman" pitchFamily="18" charset="0"/>
                <a:cs typeface="Times New Roman" pitchFamily="18" charset="0"/>
              </a:rPr>
              <a:t>&lt;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marL="465138" lvl="0">
              <a:lnSpc>
                <a:spcPct val="12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then </a:t>
            </a:r>
            <a:r>
              <a:rPr lang="en-US" sz="2000" i="1" dirty="0">
                <a:latin typeface="Times New Roman" pitchFamily="18" charset="0"/>
                <a:cs typeface="Times New Roman" pitchFamily="18" charset="0"/>
              </a:rPr>
              <a:t>max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p>
          <a:p>
            <a:pPr marL="465138" lvl="0">
              <a:lnSpc>
                <a:spcPct val="12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marL="465138" lvl="0">
              <a:lnSpc>
                <a:spcPct val="120000"/>
              </a:lnSpc>
            </a:pPr>
            <a:r>
              <a:rPr lang="en-US" sz="2000" b="1" dirty="0" err="1">
                <a:latin typeface="Times New Roman" pitchFamily="18" charset="0"/>
                <a:cs typeface="Times New Roman" pitchFamily="18" charset="0"/>
              </a:rPr>
              <a:t>endfor</a:t>
            </a:r>
            <a:endParaRPr lang="en-US" sz="2000" b="1" dirty="0">
              <a:latin typeface="Times New Roman" pitchFamily="18" charset="0"/>
              <a:cs typeface="Times New Roman" pitchFamily="18" charset="0"/>
            </a:endParaRPr>
          </a:p>
          <a:p>
            <a:pPr marL="465138" lvl="0">
              <a:lnSpc>
                <a:spcPct val="120000"/>
              </a:lnSpc>
            </a:pPr>
            <a:r>
              <a:rPr lang="en-US" sz="2000" b="1" dirty="0">
                <a:latin typeface="Times New Roman" pitchFamily="18" charset="0"/>
                <a:cs typeface="Times New Roman" pitchFamily="18" charset="0"/>
              </a:rPr>
              <a:t>End</a:t>
            </a:r>
            <a:endParaRPr lang="en-US" sz="2000" dirty="0">
              <a:latin typeface="Times New Roman" pitchFamily="18" charset="0"/>
              <a:cs typeface="Times New Roman" pitchFamily="18" charset="0"/>
            </a:endParaRPr>
          </a:p>
          <a:p>
            <a:pPr>
              <a:lnSpc>
                <a:spcPct val="150000"/>
              </a:lnSpc>
            </a:pPr>
            <a:r>
              <a:rPr lang="en-US" dirty="0"/>
              <a:t>	</a:t>
            </a:r>
            <a:r>
              <a:rPr lang="en-US" sz="2000" dirty="0" err="1">
                <a:latin typeface="SimSun" pitchFamily="2" charset="-122"/>
                <a:ea typeface="SimSun" pitchFamily="2" charset="-122"/>
              </a:rPr>
              <a:t>找最小数</a:t>
            </a:r>
            <a:r>
              <a:rPr lang="zh-CN" altLang="en-US" sz="2000" dirty="0">
                <a:latin typeface="SimSun" pitchFamily="2" charset="-122"/>
                <a:ea typeface="SimSun" pitchFamily="2" charset="-122"/>
              </a:rPr>
              <a:t>也可以</a:t>
            </a:r>
            <a:r>
              <a:rPr lang="en-US" sz="2000" dirty="0">
                <a:latin typeface="SimSun" pitchFamily="2" charset="-122"/>
                <a:ea typeface="SimSun" pitchFamily="2" charset="-122"/>
              </a:rPr>
              <a:t>类似写出。这个算法需要</a:t>
            </a:r>
            <a:r>
              <a:rPr lang="en-US" sz="2000" i="1" dirty="0">
                <a:latin typeface="Times New Roman" pitchFamily="18" charset="0"/>
                <a:ea typeface="SimSun" pitchFamily="2" charset="-122"/>
                <a:cs typeface="Times New Roman" pitchFamily="18" charset="0"/>
              </a:rPr>
              <a:t>n</a:t>
            </a:r>
            <a:r>
              <a:rPr lang="en-US" sz="2000" dirty="0">
                <a:latin typeface="SimSun" pitchFamily="2" charset="-122"/>
                <a:ea typeface="SimSun" pitchFamily="2" charset="-122"/>
              </a:rPr>
              <a:t>-1次比较。</a:t>
            </a:r>
          </a:p>
          <a:p>
            <a:pPr>
              <a:lnSpc>
                <a:spcPct val="150000"/>
              </a:lnSpc>
            </a:pPr>
            <a:r>
              <a:rPr lang="en-US" altLang="zh-CN" dirty="0"/>
              <a:t>	</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有趣的是，能否用少于</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n</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zh-CN" alt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次比较来找到最大数呢</a:t>
            </a:r>
            <a:r>
              <a:rPr lang="zh-CN" altLang="en-US" dirty="0"/>
              <a:t>？</a:t>
            </a:r>
            <a:endParaRPr lang="en-US" dirty="0"/>
          </a:p>
        </p:txBody>
      </p:sp>
      <p:sp>
        <p:nvSpPr>
          <p:cNvPr id="4" name="灯片编号占位符 3">
            <a:extLst>
              <a:ext uri="{FF2B5EF4-FFF2-40B4-BE49-F238E27FC236}">
                <a16:creationId xmlns:a16="http://schemas.microsoft.com/office/drawing/2014/main" id="{B169EB97-6E43-40D1-A828-53BEFEF62731}"/>
              </a:ext>
            </a:extLst>
          </p:cNvPr>
          <p:cNvSpPr>
            <a:spLocks noGrp="1"/>
          </p:cNvSpPr>
          <p:nvPr>
            <p:ph type="sldNum" sz="quarter" idx="12"/>
          </p:nvPr>
        </p:nvSpPr>
        <p:spPr/>
        <p:txBody>
          <a:bodyPr/>
          <a:lstStyle/>
          <a:p>
            <a:fld id="{C462427C-90CD-4661-B725-C3D658441D48}" type="slidenum">
              <a:rPr lang="en-US" smtClean="0"/>
              <a:t>3</a:t>
            </a:fld>
            <a:endParaRPr lang="en-US"/>
          </a:p>
        </p:txBody>
      </p:sp>
      <p:sp>
        <p:nvSpPr>
          <p:cNvPr id="5" name="矩形 4">
            <a:extLst>
              <a:ext uri="{FF2B5EF4-FFF2-40B4-BE49-F238E27FC236}">
                <a16:creationId xmlns:a16="http://schemas.microsoft.com/office/drawing/2014/main" id="{75C70ACB-0A4E-408D-A40C-1DF5299BF259}"/>
              </a:ext>
            </a:extLst>
          </p:cNvPr>
          <p:cNvSpPr/>
          <p:nvPr/>
        </p:nvSpPr>
        <p:spPr>
          <a:xfrm>
            <a:off x="685800" y="381000"/>
            <a:ext cx="46907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5.2 </a:t>
            </a:r>
            <a:r>
              <a:rPr lang="zh-CN" altLang="en-US" sz="2800" b="1" dirty="0"/>
              <a:t>最大和最小数的选择算法</a:t>
            </a:r>
            <a:endParaRPr lang="en-US" sz="2800" dirty="0"/>
          </a:p>
        </p:txBody>
      </p:sp>
      <p:cxnSp>
        <p:nvCxnSpPr>
          <p:cNvPr id="6" name="直接连接符 5">
            <a:extLst>
              <a:ext uri="{FF2B5EF4-FFF2-40B4-BE49-F238E27FC236}">
                <a16:creationId xmlns:a16="http://schemas.microsoft.com/office/drawing/2014/main" id="{A0CC9AC9-A294-4F26-BBE3-3F913452EA6D}"/>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833DAF9-2802-408E-8253-BBF8D9CD30C7}"/>
              </a:ext>
            </a:extLst>
          </p:cNvPr>
          <p:cNvCxnSpPr>
            <a:cxnSpLocks/>
          </p:cNvCxnSpPr>
          <p:nvPr/>
        </p:nvCxnSpPr>
        <p:spPr>
          <a:xfrm>
            <a:off x="1143000" y="2971800"/>
            <a:ext cx="0" cy="114300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11F3CB16-F58D-415A-965F-BF3B8E933F35}"/>
              </a:ext>
            </a:extLst>
          </p:cNvPr>
          <p:cNvCxnSpPr>
            <a:cxnSpLocks/>
          </p:cNvCxnSpPr>
          <p:nvPr/>
        </p:nvCxnSpPr>
        <p:spPr>
          <a:xfrm>
            <a:off x="1524000" y="3276600"/>
            <a:ext cx="0" cy="533400"/>
          </a:xfrm>
          <a:prstGeom prst="line">
            <a:avLst/>
          </a:prstGeom>
        </p:spPr>
        <p:style>
          <a:lnRef idx="2">
            <a:schemeClr val="dk1"/>
          </a:lnRef>
          <a:fillRef idx="0">
            <a:schemeClr val="dk1"/>
          </a:fillRef>
          <a:effectRef idx="1">
            <a:schemeClr val="dk1"/>
          </a:effectRef>
          <a:fontRef idx="minor">
            <a:schemeClr val="tx1"/>
          </a:fontRef>
        </p:style>
      </p:cxnSp>
      <p:sp>
        <p:nvSpPr>
          <p:cNvPr id="13" name="矩形 12">
            <a:extLst>
              <a:ext uri="{FF2B5EF4-FFF2-40B4-BE49-F238E27FC236}">
                <a16:creationId xmlns:a16="http://schemas.microsoft.com/office/drawing/2014/main" id="{2F160126-C80B-4509-849C-E13EF948EACE}"/>
              </a:ext>
            </a:extLst>
          </p:cNvPr>
          <p:cNvSpPr/>
          <p:nvPr/>
        </p:nvSpPr>
        <p:spPr>
          <a:xfrm>
            <a:off x="838200" y="1828800"/>
            <a:ext cx="7467600" cy="2971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27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066800"/>
            <a:ext cx="7848600" cy="5573898"/>
          </a:xfrm>
          <a:prstGeom prst="rect">
            <a:avLst/>
          </a:prstGeom>
          <a:noFill/>
        </p:spPr>
        <p:txBody>
          <a:bodyPr wrap="square" rtlCol="0">
            <a:spAutoFit/>
          </a:bodyPr>
          <a:lstStyle/>
          <a:p>
            <a:pPr marL="465138" indent="-465138">
              <a:lnSpc>
                <a:spcPct val="150000"/>
              </a:lnSpc>
            </a:pPr>
            <a:r>
              <a:rPr lang="zh-CN" altLang="en-US" sz="2000" b="1" dirty="0">
                <a:latin typeface="Times New Roman" pitchFamily="18" charset="0"/>
                <a:ea typeface="SimSun" pitchFamily="2" charset="-122"/>
                <a:cs typeface="Times New Roman" pitchFamily="18" charset="0"/>
              </a:rPr>
              <a:t>定理</a:t>
            </a:r>
            <a:r>
              <a:rPr lang="en-US" sz="2000" b="1" dirty="0">
                <a:latin typeface="Times New Roman" pitchFamily="18" charset="0"/>
                <a:ea typeface="SimSun" pitchFamily="2" charset="-122"/>
                <a:cs typeface="Times New Roman" pitchFamily="18" charset="0"/>
              </a:rPr>
              <a:t>5.1	</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任何采用比较的方法在</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个互不相等的数字中找出最大</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或最小</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顺序数的算法至少需要</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次比较。</a:t>
            </a:r>
            <a:endParaRPr lang="en-US" altLang="zh-CN" sz="2000" dirty="0">
              <a:latin typeface="Times New Roman" pitchFamily="18" charset="0"/>
              <a:ea typeface="SimSun" pitchFamily="2" charset="-122"/>
              <a:cs typeface="Times New Roman" pitchFamily="18" charset="0"/>
            </a:endParaRPr>
          </a:p>
          <a:p>
            <a:pPr marL="508000" indent="-508000">
              <a:lnSpc>
                <a:spcPct val="150000"/>
              </a:lnSpc>
            </a:pPr>
            <a:r>
              <a:rPr lang="zh-CN" altLang="en-US" sz="2000" b="1" dirty="0"/>
              <a:t>证明</a:t>
            </a:r>
            <a:r>
              <a:rPr lang="zh-CN" altLang="en-US" sz="2000" dirty="0"/>
              <a:t>：我们把一次比较中较大的数称为胜者，而另一个为败者。那么，数</a:t>
            </a:r>
            <a:r>
              <a:rPr lang="en-US" altLang="zh-CN" sz="2000" dirty="0">
                <a:latin typeface="Times New Roman" pitchFamily="18" charset="0"/>
                <a:cs typeface="Times New Roman" pitchFamily="18" charset="0"/>
              </a:rPr>
              <a:t>X</a:t>
            </a:r>
            <a:r>
              <a:rPr lang="zh-CN" altLang="en-US" sz="2000" dirty="0"/>
              <a:t>是最大顺序数的充要条件是：</a:t>
            </a:r>
            <a:endParaRPr lang="en-US" sz="2000" dirty="0"/>
          </a:p>
          <a:p>
            <a:pPr marL="508000" lvl="0" indent="-508000">
              <a:lnSpc>
                <a:spcPct val="150000"/>
              </a:lnSpc>
              <a:buFont typeface="Symbol"/>
              <a:buChar char="·"/>
            </a:pPr>
            <a:r>
              <a:rPr lang="zh-CN" altLang="en-US" sz="2000" dirty="0"/>
              <a:t>它必须和某些其它的数比较过，并且在每次比较中都是胜者。</a:t>
            </a:r>
            <a:endParaRPr lang="en-US" altLang="zh-CN" sz="2000" dirty="0"/>
          </a:p>
          <a:p>
            <a:pPr marL="508000" lvl="0" indent="-508000">
              <a:lnSpc>
                <a:spcPct val="150000"/>
              </a:lnSpc>
              <a:buFont typeface="Symbol"/>
              <a:buChar char="·"/>
            </a:pPr>
            <a:r>
              <a:rPr lang="zh-CN" altLang="en-US" sz="2000" dirty="0"/>
              <a:t>其它的</a:t>
            </a:r>
            <a:r>
              <a:rPr lang="en-US" sz="2000" i="1" dirty="0">
                <a:latin typeface="Times New Roman" pitchFamily="18" charset="0"/>
                <a:cs typeface="Times New Roman" pitchFamily="18" charset="0"/>
              </a:rPr>
              <a:t>n</a:t>
            </a:r>
            <a:r>
              <a:rPr lang="en-US" sz="2000" dirty="0"/>
              <a:t>-1</a:t>
            </a:r>
            <a:r>
              <a:rPr lang="zh-CN" altLang="en-US" sz="2000" dirty="0"/>
              <a:t>个数都必须参加过比较并且至少有一次是败者。</a:t>
            </a:r>
            <a:endParaRPr lang="en-US" sz="2000" dirty="0"/>
          </a:p>
          <a:p>
            <a:pPr marL="508000" indent="-508000">
              <a:lnSpc>
                <a:spcPct val="150000"/>
              </a:lnSpc>
            </a:pPr>
            <a:r>
              <a:rPr lang="en-US" altLang="zh-CN" sz="2000" dirty="0"/>
              <a:t>		</a:t>
            </a:r>
            <a:r>
              <a:rPr lang="zh-CN" altLang="en-US" sz="2000" dirty="0"/>
              <a:t>如果每次比较后都在败者上打上一个印记的话，除了最大数以外的每个数都必须被打上至少一次印记。总的印记数显然至少是</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r>
              <a:rPr lang="zh-CN" altLang="en-US" sz="2000" dirty="0"/>
              <a:t>。因为每一次比较只打一个印记，所以找出最大数需要的比较次数至少是</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r>
              <a:rPr lang="zh-CN" altLang="en-US" sz="2000" dirty="0"/>
              <a:t>。                                                                               </a:t>
            </a:r>
            <a:r>
              <a:rPr lang="zh-CN" altLang="en-US" sz="2000" dirty="0">
                <a:sym typeface="Symbol" panose="05050102010706020507" pitchFamily="18" charset="2"/>
              </a:rPr>
              <a:t></a:t>
            </a:r>
            <a:endParaRPr lang="en-US" altLang="zh-CN" sz="2000" dirty="0"/>
          </a:p>
          <a:p>
            <a:pPr marL="508000" indent="-508000">
              <a:lnSpc>
                <a:spcPct val="150000"/>
              </a:lnSpc>
            </a:pPr>
            <a:r>
              <a:rPr lang="en-US" altLang="zh-CN" sz="2000" dirty="0"/>
              <a:t>		</a:t>
            </a:r>
            <a:r>
              <a:rPr lang="zh-CN" altLang="en-US" sz="2000" dirty="0"/>
              <a:t>用类似的方法可证明，找出最小顺序数也至少需要</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r>
              <a:rPr lang="zh-CN" altLang="en-US" sz="2000" dirty="0"/>
              <a:t>次比较。需要</a:t>
            </a:r>
            <a:r>
              <a:rPr lang="zh-CN" altLang="en-US" sz="2000" b="1" dirty="0"/>
              <a:t>注意的是</a:t>
            </a:r>
            <a:r>
              <a:rPr lang="zh-CN" altLang="en-US" sz="2000" dirty="0"/>
              <a:t>，这个下界是所有情况的下界，包括最好情况。</a:t>
            </a:r>
            <a:endParaRPr lang="en-US" dirty="0">
              <a:latin typeface="Times New Roman" pitchFamily="18" charset="0"/>
              <a:ea typeface="SimSun" pitchFamily="2" charset="-122"/>
              <a:cs typeface="Times New Roman" pitchFamily="18" charset="0"/>
            </a:endParaRPr>
          </a:p>
        </p:txBody>
      </p:sp>
      <p:sp>
        <p:nvSpPr>
          <p:cNvPr id="4" name="灯片编号占位符 3">
            <a:extLst>
              <a:ext uri="{FF2B5EF4-FFF2-40B4-BE49-F238E27FC236}">
                <a16:creationId xmlns:a16="http://schemas.microsoft.com/office/drawing/2014/main" id="{33D13807-9E74-4BED-9DAA-F52E569D2E9F}"/>
              </a:ext>
            </a:extLst>
          </p:cNvPr>
          <p:cNvSpPr>
            <a:spLocks noGrp="1"/>
          </p:cNvSpPr>
          <p:nvPr>
            <p:ph type="sldNum" sz="quarter" idx="12"/>
          </p:nvPr>
        </p:nvSpPr>
        <p:spPr/>
        <p:txBody>
          <a:bodyPr/>
          <a:lstStyle/>
          <a:p>
            <a:fld id="{C462427C-90CD-4661-B725-C3D658441D48}" type="slidenum">
              <a:rPr lang="en-US" smtClean="0"/>
              <a:t>4</a:t>
            </a:fld>
            <a:endParaRPr lang="en-US" dirty="0"/>
          </a:p>
        </p:txBody>
      </p:sp>
      <p:sp>
        <p:nvSpPr>
          <p:cNvPr id="5" name="矩形 4">
            <a:extLst>
              <a:ext uri="{FF2B5EF4-FFF2-40B4-BE49-F238E27FC236}">
                <a16:creationId xmlns:a16="http://schemas.microsoft.com/office/drawing/2014/main" id="{6FFA0433-260F-49D0-BE09-FE622A975A34}"/>
              </a:ext>
            </a:extLst>
          </p:cNvPr>
          <p:cNvSpPr/>
          <p:nvPr/>
        </p:nvSpPr>
        <p:spPr>
          <a:xfrm>
            <a:off x="685800" y="381000"/>
            <a:ext cx="46907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5.2 </a:t>
            </a:r>
            <a:r>
              <a:rPr lang="zh-CN" altLang="en-US" sz="2800" b="1" dirty="0"/>
              <a:t>最大和最小数的选择算法</a:t>
            </a:r>
            <a:endParaRPr lang="en-US" sz="2800" dirty="0"/>
          </a:p>
        </p:txBody>
      </p:sp>
      <p:cxnSp>
        <p:nvCxnSpPr>
          <p:cNvPr id="6" name="直接连接符 5">
            <a:extLst>
              <a:ext uri="{FF2B5EF4-FFF2-40B4-BE49-F238E27FC236}">
                <a16:creationId xmlns:a16="http://schemas.microsoft.com/office/drawing/2014/main" id="{B4158FCB-DAAE-4CF1-B8C6-3408E6256B3B}"/>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6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963964"/>
            <a:ext cx="8458200" cy="5820119"/>
          </a:xfrm>
          <a:prstGeom prst="rect">
            <a:avLst/>
          </a:prstGeom>
          <a:noFill/>
        </p:spPr>
        <p:txBody>
          <a:bodyPr wrap="square" rtlCol="0">
            <a:spAutoFit/>
          </a:bodyPr>
          <a:lstStyle/>
          <a:p>
            <a:pPr marL="0" lvl="2"/>
            <a:r>
              <a:rPr lang="zh-CN" altLang="en-US" sz="2400" b="1" dirty="0"/>
              <a:t>同时找出最大数和最小数的算法</a:t>
            </a:r>
            <a:endParaRPr lang="en-US" dirty="0"/>
          </a:p>
          <a:p>
            <a:pPr indent="465138">
              <a:lnSpc>
                <a:spcPct val="120000"/>
              </a:lnSpc>
              <a:spcBef>
                <a:spcPts val="600"/>
              </a:spcBef>
            </a:pPr>
            <a:r>
              <a:rPr lang="en-US" sz="2000" dirty="0">
                <a:latin typeface="Times" panose="02020603050405020304" pitchFamily="18" charset="0"/>
                <a:ea typeface="SimSun" panose="02010600030101010101" pitchFamily="2" charset="-122"/>
              </a:rPr>
              <a:t>如</a:t>
            </a:r>
            <a:r>
              <a:rPr lang="zh-CN" altLang="en-US" sz="2000" dirty="0">
                <a:latin typeface="Times" panose="02020603050405020304" pitchFamily="18" charset="0"/>
                <a:ea typeface="SimSun" panose="02010600030101010101" pitchFamily="2" charset="-122"/>
              </a:rPr>
              <a:t>果</a:t>
            </a:r>
            <a:r>
              <a:rPr lang="en-US" sz="2000" dirty="0">
                <a:latin typeface="Times" panose="02020603050405020304" pitchFamily="18" charset="0"/>
                <a:ea typeface="SimSun" panose="02010600030101010101" pitchFamily="2" charset="-122"/>
              </a:rPr>
              <a:t>分别找出最大和最小数，则需要2</a:t>
            </a:r>
            <a:r>
              <a:rPr lang="en-US" sz="2000" i="1" dirty="0">
                <a:latin typeface="Times" panose="02020603050405020304" pitchFamily="18" charset="0"/>
                <a:ea typeface="SimSun" panose="02010600030101010101" pitchFamily="2" charset="-122"/>
              </a:rPr>
              <a:t>n</a:t>
            </a:r>
            <a:r>
              <a:rPr lang="en-US" sz="2000" dirty="0">
                <a:latin typeface="Times" panose="02020603050405020304" pitchFamily="18" charset="0"/>
                <a:ea typeface="SimSun" panose="02010600030101010101" pitchFamily="2" charset="-122"/>
              </a:rPr>
              <a:t>-3次比较</a:t>
            </a:r>
            <a:r>
              <a:rPr lang="zh-CN" altLang="en-US" sz="2000" dirty="0">
                <a:latin typeface="Times" panose="02020603050405020304" pitchFamily="18" charset="0"/>
                <a:ea typeface="SimSun" panose="02010600030101010101" pitchFamily="2" charset="-122"/>
              </a:rPr>
              <a:t>，即：先花</a:t>
            </a:r>
            <a:r>
              <a:rPr lang="en-US" altLang="zh-CN" sz="2000" i="1" dirty="0">
                <a:latin typeface="Times" panose="02020603050405020304" pitchFamily="18" charset="0"/>
                <a:ea typeface="SimSun" panose="02010600030101010101" pitchFamily="2" charset="-122"/>
              </a:rPr>
              <a:t>n</a:t>
            </a:r>
            <a:r>
              <a:rPr lang="en-US" altLang="zh-CN" sz="2000" dirty="0">
                <a:latin typeface="Times" panose="02020603050405020304" pitchFamily="18" charset="0"/>
                <a:ea typeface="SimSun" panose="02010600030101010101" pitchFamily="2" charset="-122"/>
              </a:rPr>
              <a:t>-1</a:t>
            </a:r>
            <a:r>
              <a:rPr lang="zh-CN" altLang="en-US" sz="2000" dirty="0">
                <a:latin typeface="Times" panose="02020603050405020304" pitchFamily="18" charset="0"/>
                <a:ea typeface="SimSun" panose="02010600030101010101" pitchFamily="2" charset="-122"/>
              </a:rPr>
              <a:t>运算找最大值，再从剩下的里面花</a:t>
            </a:r>
            <a:r>
              <a:rPr lang="en-US" altLang="zh-CN" sz="2000" i="1" dirty="0">
                <a:latin typeface="Times" panose="02020603050405020304" pitchFamily="18" charset="0"/>
                <a:ea typeface="SimSun" panose="02010600030101010101" pitchFamily="2" charset="-122"/>
              </a:rPr>
              <a:t>n</a:t>
            </a:r>
            <a:r>
              <a:rPr lang="en-US" altLang="zh-CN" sz="2000" dirty="0">
                <a:latin typeface="Times" panose="02020603050405020304" pitchFamily="18" charset="0"/>
                <a:ea typeface="SimSun" panose="02010600030101010101" pitchFamily="2" charset="-122"/>
              </a:rPr>
              <a:t>-2</a:t>
            </a:r>
            <a:r>
              <a:rPr lang="zh-CN" altLang="en-US" sz="2000" dirty="0">
                <a:latin typeface="Times" panose="02020603050405020304" pitchFamily="18" charset="0"/>
                <a:ea typeface="SimSun" panose="02010600030101010101" pitchFamily="2" charset="-122"/>
              </a:rPr>
              <a:t>次运算找最小值</a:t>
            </a:r>
            <a:r>
              <a:rPr lang="en-US" altLang="zh-CN" sz="2000" dirty="0">
                <a:latin typeface="Times" panose="02020603050405020304" pitchFamily="18" charset="0"/>
                <a:ea typeface="SimSun" panose="02010600030101010101" pitchFamily="2" charset="-122"/>
              </a:rPr>
              <a:t>——</a:t>
            </a:r>
            <a:r>
              <a:rPr lang="zh-CN" altLang="en-US" sz="2000" dirty="0">
                <a:latin typeface="Times" panose="02020603050405020304" pitchFamily="18" charset="0"/>
                <a:ea typeface="SimSun" panose="02010600030101010101" pitchFamily="2" charset="-122"/>
              </a:rPr>
              <a:t>这不是最好的算法</a:t>
            </a:r>
            <a:endParaRPr lang="en-US" sz="2000" dirty="0">
              <a:latin typeface="Times" panose="02020603050405020304" pitchFamily="18" charset="0"/>
              <a:ea typeface="SimSun" panose="02010600030101010101" pitchFamily="2" charset="-122"/>
            </a:endParaRPr>
          </a:p>
          <a:p>
            <a:pPr>
              <a:lnSpc>
                <a:spcPct val="120000"/>
              </a:lnSpc>
              <a:spcBef>
                <a:spcPts val="400"/>
              </a:spcBef>
              <a:spcAft>
                <a:spcPts val="200"/>
              </a:spcAft>
            </a:pPr>
            <a:r>
              <a:rPr lang="en-US" sz="2000" b="1" dirty="0">
                <a:latin typeface="Times" panose="02020603050405020304" pitchFamily="18" charset="0"/>
                <a:ea typeface="SimSun" panose="02010600030101010101" pitchFamily="2" charset="-122"/>
              </a:rPr>
              <a:t>一</a:t>
            </a:r>
            <a:r>
              <a:rPr lang="zh-CN" altLang="en-US" sz="2000" b="1" dirty="0">
                <a:latin typeface="Times" panose="02020603050405020304" pitchFamily="18" charset="0"/>
                <a:ea typeface="SimSun" panose="02010600030101010101" pitchFamily="2" charset="-122"/>
              </a:rPr>
              <a:t>个</a:t>
            </a:r>
            <a:r>
              <a:rPr lang="en-US" sz="2000" b="1" dirty="0" err="1">
                <a:latin typeface="Times" panose="02020603050405020304" pitchFamily="18" charset="0"/>
                <a:ea typeface="SimSun" panose="02010600030101010101" pitchFamily="2" charset="-122"/>
              </a:rPr>
              <a:t>较好算法如下</a:t>
            </a:r>
            <a:r>
              <a:rPr lang="zh-CN" altLang="en-US" sz="2000" dirty="0">
                <a:latin typeface="Times" panose="02020603050405020304" pitchFamily="18" charset="0"/>
                <a:ea typeface="SimSun" panose="02010600030101010101" pitchFamily="2" charset="-122"/>
              </a:rPr>
              <a:t>：</a:t>
            </a:r>
            <a:endParaRPr lang="en-US" sz="2000" dirty="0">
              <a:latin typeface="Times" panose="02020603050405020304" pitchFamily="18" charset="0"/>
              <a:ea typeface="SimSun" panose="02010600030101010101" pitchFamily="2" charset="-122"/>
            </a:endParaRPr>
          </a:p>
          <a:p>
            <a:pPr marL="465138" lvl="0" indent="-465138">
              <a:lnSpc>
                <a:spcPct val="120000"/>
              </a:lnSpc>
              <a:buAutoNum type="arabicPlain"/>
            </a:pPr>
            <a:r>
              <a:rPr lang="zh-CN" altLang="en-US" sz="2000" dirty="0">
                <a:latin typeface="Times" panose="02020603050405020304" pitchFamily="18" charset="0"/>
              </a:rPr>
              <a:t>顺序把每两个数字配为一组，即</a:t>
            </a:r>
            <a:endParaRPr lang="en-US" altLang="zh-CN" sz="2000" dirty="0">
              <a:latin typeface="Times" panose="02020603050405020304" pitchFamily="18" charset="0"/>
            </a:endParaRPr>
          </a:p>
          <a:p>
            <a:pPr lvl="0">
              <a:lnSpc>
                <a:spcPct val="120000"/>
              </a:lnSpc>
            </a:pPr>
            <a:r>
              <a:rPr lang="en-US" sz="2000" i="1" dirty="0">
                <a:latin typeface="Times" panose="02020603050405020304" pitchFamily="18" charset="0"/>
                <a:cs typeface="Times New Roman" pitchFamily="18" charset="0"/>
              </a:rPr>
              <a:t>	A</a:t>
            </a:r>
            <a:r>
              <a:rPr lang="en-US" sz="2000" dirty="0">
                <a:latin typeface="Times" panose="02020603050405020304" pitchFamily="18" charset="0"/>
                <a:cs typeface="Times New Roman" pitchFamily="18" charset="0"/>
              </a:rPr>
              <a:t>[1] </a:t>
            </a:r>
            <a:r>
              <a:rPr lang="zh-CN" altLang="en-US" sz="2000" dirty="0">
                <a:latin typeface="Times" panose="02020603050405020304" pitchFamily="18" charset="0"/>
                <a:cs typeface="Times New Roman" pitchFamily="18" charset="0"/>
              </a:rPr>
              <a:t>和</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[2]</a:t>
            </a:r>
            <a:r>
              <a:rPr lang="zh-CN" altLang="en-US" sz="2000" dirty="0">
                <a:latin typeface="Times" panose="02020603050405020304" pitchFamily="18" charset="0"/>
                <a:cs typeface="Times New Roman" pitchFamily="18" charset="0"/>
              </a:rPr>
              <a:t>为第一组，</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[3] </a:t>
            </a:r>
            <a:r>
              <a:rPr lang="zh-CN" altLang="en-US" sz="2000" dirty="0">
                <a:latin typeface="Times" panose="02020603050405020304" pitchFamily="18" charset="0"/>
                <a:cs typeface="Times New Roman" pitchFamily="18" charset="0"/>
              </a:rPr>
              <a:t>和</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[4]</a:t>
            </a:r>
            <a:r>
              <a:rPr lang="zh-CN" altLang="en-US" sz="2000" dirty="0">
                <a:latin typeface="Times" panose="02020603050405020304" pitchFamily="18" charset="0"/>
                <a:cs typeface="Times New Roman" pitchFamily="18" charset="0"/>
              </a:rPr>
              <a:t>为第</a:t>
            </a:r>
            <a:r>
              <a:rPr lang="en-US" sz="2000" dirty="0">
                <a:latin typeface="Times" panose="02020603050405020304" pitchFamily="18" charset="0"/>
                <a:cs typeface="Times New Roman" pitchFamily="18" charset="0"/>
              </a:rPr>
              <a:t>2</a:t>
            </a:r>
            <a:r>
              <a:rPr lang="zh-CN" altLang="en-US" sz="2000" dirty="0">
                <a:latin typeface="Times" panose="02020603050405020304" pitchFamily="18" charset="0"/>
                <a:cs typeface="Times New Roman" pitchFamily="18" charset="0"/>
              </a:rPr>
              <a:t>组，</a:t>
            </a:r>
            <a:r>
              <a:rPr lang="en-US" sz="2000" dirty="0">
                <a:latin typeface="Times" panose="02020603050405020304" pitchFamily="18" charset="0"/>
                <a:cs typeface="Times New Roman" pitchFamily="18" charset="0"/>
              </a:rPr>
              <a:t>…</a:t>
            </a:r>
            <a:r>
              <a:rPr lang="zh-CN" altLang="en-US" sz="2000" dirty="0">
                <a:latin typeface="Times" panose="02020603050405020304" pitchFamily="18" charset="0"/>
                <a:cs typeface="Times New Roman" pitchFamily="18" charset="0"/>
              </a:rPr>
              <a:t>，</a:t>
            </a:r>
            <a:endParaRPr lang="en-US" altLang="zh-CN" sz="2000" dirty="0">
              <a:latin typeface="Times" panose="02020603050405020304" pitchFamily="18" charset="0"/>
              <a:cs typeface="Times New Roman" pitchFamily="18" charset="0"/>
            </a:endParaRPr>
          </a:p>
          <a:p>
            <a:pPr lvl="0">
              <a:lnSpc>
                <a:spcPct val="120000"/>
              </a:lnSpc>
            </a:pPr>
            <a:r>
              <a:rPr lang="en-US" sz="2000" i="1" dirty="0">
                <a:latin typeface="Times" panose="02020603050405020304" pitchFamily="18" charset="0"/>
                <a:cs typeface="Times New Roman" pitchFamily="18" charset="0"/>
              </a:rPr>
              <a:t>	A</a:t>
            </a:r>
            <a:r>
              <a:rPr lang="en-US" sz="2000" dirty="0">
                <a:latin typeface="Times" panose="02020603050405020304" pitchFamily="18" charset="0"/>
                <a:cs typeface="Times New Roman" pitchFamily="18" charset="0"/>
              </a:rPr>
              <a:t>[2</a:t>
            </a:r>
            <a:r>
              <a:rPr lang="en-US" sz="2000" i="1" dirty="0">
                <a:latin typeface="Times" panose="02020603050405020304" pitchFamily="18" charset="0"/>
                <a:cs typeface="Times New Roman" pitchFamily="18" charset="0"/>
              </a:rPr>
              <a:t>k</a:t>
            </a:r>
            <a:r>
              <a:rPr lang="en-US" sz="2000" dirty="0">
                <a:latin typeface="Times" panose="02020603050405020304" pitchFamily="18" charset="0"/>
                <a:cs typeface="Times New Roman" pitchFamily="18" charset="0"/>
              </a:rPr>
              <a:t>-1] </a:t>
            </a:r>
            <a:r>
              <a:rPr lang="zh-CN" altLang="en-US" sz="2000" dirty="0">
                <a:latin typeface="Times" panose="02020603050405020304" pitchFamily="18" charset="0"/>
                <a:cs typeface="Times New Roman" pitchFamily="18" charset="0"/>
              </a:rPr>
              <a:t>和</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[2</a:t>
            </a:r>
            <a:r>
              <a:rPr lang="en-US" sz="2000" i="1" dirty="0">
                <a:latin typeface="Times" panose="02020603050405020304" pitchFamily="18" charset="0"/>
                <a:cs typeface="Times New Roman" pitchFamily="18" charset="0"/>
              </a:rPr>
              <a:t>k</a:t>
            </a:r>
            <a:r>
              <a:rPr lang="en-US" sz="2000" dirty="0">
                <a:latin typeface="Times" panose="02020603050405020304" pitchFamily="18" charset="0"/>
                <a:cs typeface="Times New Roman" pitchFamily="18" charset="0"/>
              </a:rPr>
              <a:t>] </a:t>
            </a:r>
            <a:r>
              <a:rPr lang="zh-CN" altLang="en-US" sz="2000" dirty="0">
                <a:latin typeface="Times" panose="02020603050405020304" pitchFamily="18" charset="0"/>
                <a:cs typeface="Times New Roman" pitchFamily="18" charset="0"/>
              </a:rPr>
              <a:t>为第</a:t>
            </a:r>
            <a:r>
              <a:rPr lang="en-US" sz="2000" i="1" dirty="0">
                <a:latin typeface="Times" panose="02020603050405020304" pitchFamily="18" charset="0"/>
                <a:cs typeface="Times New Roman" pitchFamily="18" charset="0"/>
              </a:rPr>
              <a:t>k</a:t>
            </a:r>
            <a:r>
              <a:rPr lang="zh-CN" altLang="en-US" sz="2000" dirty="0">
                <a:latin typeface="Times" panose="02020603050405020304" pitchFamily="18" charset="0"/>
                <a:cs typeface="Times New Roman" pitchFamily="18" charset="0"/>
              </a:rPr>
              <a:t>组，</a:t>
            </a:r>
            <a:r>
              <a:rPr lang="en-US" sz="2000" dirty="0">
                <a:latin typeface="Times" panose="02020603050405020304" pitchFamily="18" charset="0"/>
                <a:cs typeface="Times New Roman" pitchFamily="18" charset="0"/>
              </a:rPr>
              <a:t>…</a:t>
            </a:r>
            <a:r>
              <a:rPr lang="zh-CN" altLang="en-US" sz="2000" dirty="0">
                <a:latin typeface="Times" panose="02020603050405020304" pitchFamily="18" charset="0"/>
                <a:cs typeface="Times New Roman" pitchFamily="18" charset="0"/>
              </a:rPr>
              <a:t>。</a:t>
            </a:r>
            <a:endParaRPr lang="en-US" altLang="zh-CN" sz="2000" dirty="0">
              <a:latin typeface="Times" panose="02020603050405020304" pitchFamily="18" charset="0"/>
              <a:cs typeface="Times New Roman" pitchFamily="18" charset="0"/>
            </a:endParaRPr>
          </a:p>
          <a:p>
            <a:pPr marL="457200" lvl="0" indent="-457200">
              <a:lnSpc>
                <a:spcPct val="120000"/>
              </a:lnSpc>
            </a:pPr>
            <a:r>
              <a:rPr lang="en-US" altLang="zh-CN" sz="2000" dirty="0">
                <a:latin typeface="Times" panose="02020603050405020304" pitchFamily="18" charset="0"/>
                <a:cs typeface="Times New Roman" pitchFamily="18" charset="0"/>
              </a:rPr>
              <a:t>2	</a:t>
            </a:r>
            <a:r>
              <a:rPr lang="zh-CN" altLang="en-US" sz="2000" dirty="0">
                <a:latin typeface="Times" panose="02020603050405020304" pitchFamily="18" charset="0"/>
                <a:cs typeface="Times New Roman" pitchFamily="18" charset="0"/>
              </a:rPr>
              <a:t>如果</a:t>
            </a:r>
            <a:r>
              <a:rPr lang="en-US" sz="2000" i="1" dirty="0">
                <a:latin typeface="Times" panose="02020603050405020304" pitchFamily="18" charset="0"/>
                <a:cs typeface="Times New Roman" pitchFamily="18" charset="0"/>
              </a:rPr>
              <a:t>n</a:t>
            </a:r>
            <a:r>
              <a:rPr lang="zh-CN" altLang="en-US" sz="2000" dirty="0">
                <a:latin typeface="Times" panose="02020603050405020304" pitchFamily="18" charset="0"/>
                <a:cs typeface="Times New Roman" pitchFamily="18" charset="0"/>
              </a:rPr>
              <a:t>是奇数，则最后一组只含一个数</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a:t>
            </a:r>
            <a:r>
              <a:rPr lang="en-US" sz="2000" i="1" dirty="0">
                <a:latin typeface="Times" panose="02020603050405020304" pitchFamily="18" charset="0"/>
                <a:cs typeface="Times New Roman" pitchFamily="18" charset="0"/>
              </a:rPr>
              <a:t>n</a:t>
            </a:r>
            <a:r>
              <a:rPr lang="en-US" sz="2000" dirty="0">
                <a:latin typeface="Times" panose="02020603050405020304" pitchFamily="18" charset="0"/>
                <a:cs typeface="Times New Roman" pitchFamily="18" charset="0"/>
              </a:rPr>
              <a:t>]</a:t>
            </a:r>
            <a:r>
              <a:rPr lang="zh-CN" altLang="en-US" sz="2000" dirty="0">
                <a:latin typeface="Times" panose="02020603050405020304" pitchFamily="18" charset="0"/>
                <a:cs typeface="Times New Roman" pitchFamily="18" charset="0"/>
              </a:rPr>
              <a:t>。</a:t>
            </a:r>
            <a:endParaRPr lang="en-US" altLang="zh-CN" sz="2000" dirty="0">
              <a:latin typeface="Times" panose="02020603050405020304" pitchFamily="18" charset="0"/>
              <a:cs typeface="Times New Roman" pitchFamily="18" charset="0"/>
            </a:endParaRPr>
          </a:p>
          <a:p>
            <a:pPr marL="457200" lvl="0" indent="-457200">
              <a:lnSpc>
                <a:spcPct val="120000"/>
              </a:lnSpc>
            </a:pPr>
            <a:r>
              <a:rPr lang="en-US" altLang="zh-CN" sz="2000" dirty="0">
                <a:latin typeface="Times" panose="02020603050405020304" pitchFamily="18" charset="0"/>
                <a:cs typeface="Times New Roman" pitchFamily="18" charset="0"/>
              </a:rPr>
              <a:t>3	</a:t>
            </a:r>
            <a:r>
              <a:rPr lang="zh-CN" altLang="en-US" sz="2000" dirty="0">
                <a:latin typeface="Times" panose="02020603050405020304" pitchFamily="18" charset="0"/>
              </a:rPr>
              <a:t>先比较</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[1] </a:t>
            </a:r>
            <a:r>
              <a:rPr lang="zh-CN" altLang="en-US" sz="2000" dirty="0">
                <a:latin typeface="Times" panose="02020603050405020304" pitchFamily="18" charset="0"/>
                <a:cs typeface="Times New Roman" pitchFamily="18" charset="0"/>
              </a:rPr>
              <a:t>和</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[2]</a:t>
            </a:r>
            <a:r>
              <a:rPr lang="zh-CN" altLang="en-US" sz="2000" dirty="0">
                <a:latin typeface="Times" panose="02020603050405020304" pitchFamily="18" charset="0"/>
                <a:cs typeface="Times New Roman" pitchFamily="18" charset="0"/>
              </a:rPr>
              <a:t>，</a:t>
            </a:r>
            <a:r>
              <a:rPr lang="zh-CN" altLang="en-US" sz="2000" dirty="0">
                <a:latin typeface="Times" panose="02020603050405020304" pitchFamily="18" charset="0"/>
              </a:rPr>
              <a:t>大者放入变量</a:t>
            </a:r>
            <a:r>
              <a:rPr lang="en-US" sz="2000" i="1" dirty="0">
                <a:latin typeface="Times" panose="02020603050405020304" pitchFamily="18" charset="0"/>
                <a:cs typeface="Times New Roman" pitchFamily="18" charset="0"/>
              </a:rPr>
              <a:t>max</a:t>
            </a:r>
            <a:r>
              <a:rPr lang="zh-CN" altLang="en-US" sz="2000" dirty="0">
                <a:latin typeface="Times" panose="02020603050405020304" pitchFamily="18" charset="0"/>
                <a:cs typeface="Times New Roman" pitchFamily="18" charset="0"/>
              </a:rPr>
              <a:t>，而小者放入变量</a:t>
            </a:r>
            <a:r>
              <a:rPr lang="en-US" sz="2000" i="1" dirty="0">
                <a:latin typeface="Times" panose="02020603050405020304" pitchFamily="18" charset="0"/>
                <a:cs typeface="Times New Roman" pitchFamily="18" charset="0"/>
              </a:rPr>
              <a:t>min</a:t>
            </a:r>
            <a:r>
              <a:rPr lang="zh-CN" altLang="en-US" sz="2000" dirty="0">
                <a:latin typeface="Times" panose="02020603050405020304" pitchFamily="18" charset="0"/>
                <a:cs typeface="Times New Roman" pitchFamily="18" charset="0"/>
              </a:rPr>
              <a:t>。</a:t>
            </a:r>
            <a:endParaRPr lang="en-US" altLang="zh-CN" sz="2000" dirty="0">
              <a:latin typeface="Times" panose="02020603050405020304" pitchFamily="18" charset="0"/>
              <a:cs typeface="Times New Roman" pitchFamily="18" charset="0"/>
            </a:endParaRPr>
          </a:p>
          <a:p>
            <a:pPr marL="457200" lvl="0" indent="-457200">
              <a:lnSpc>
                <a:spcPct val="120000"/>
              </a:lnSpc>
              <a:buAutoNum type="arabicPlain" startAt="4"/>
            </a:pPr>
            <a:r>
              <a:rPr lang="zh-CN" altLang="en-US" sz="2000" dirty="0">
                <a:latin typeface="Times" panose="02020603050405020304" pitchFamily="18" charset="0"/>
                <a:cs typeface="Times New Roman" pitchFamily="18" charset="0"/>
              </a:rPr>
              <a:t>从第</a:t>
            </a:r>
            <a:r>
              <a:rPr lang="en-US" sz="2000" dirty="0">
                <a:latin typeface="Times" panose="02020603050405020304" pitchFamily="18" charset="0"/>
                <a:cs typeface="Times New Roman" pitchFamily="18" charset="0"/>
              </a:rPr>
              <a:t>2</a:t>
            </a:r>
            <a:r>
              <a:rPr lang="zh-CN" altLang="en-US" sz="2000" dirty="0">
                <a:latin typeface="Times" panose="02020603050405020304" pitchFamily="18" charset="0"/>
                <a:cs typeface="Times New Roman" pitchFamily="18" charset="0"/>
              </a:rPr>
              <a:t>组开始，每组做三次比较。</a:t>
            </a:r>
            <a:endParaRPr lang="en-US" altLang="zh-CN" sz="2000" dirty="0">
              <a:latin typeface="Times" panose="02020603050405020304" pitchFamily="18" charset="0"/>
              <a:cs typeface="Times New Roman" pitchFamily="18" charset="0"/>
            </a:endParaRPr>
          </a:p>
          <a:p>
            <a:pPr marL="914400" lvl="0" indent="-457200">
              <a:lnSpc>
                <a:spcPct val="120000"/>
              </a:lnSpc>
              <a:buFont typeface="Symbol" panose="05050102010706020507" pitchFamily="18" charset="2"/>
              <a:buChar char="·"/>
            </a:pPr>
            <a:r>
              <a:rPr lang="zh-CN" altLang="en-US" sz="2000" dirty="0">
                <a:latin typeface="Times" panose="02020603050405020304" pitchFamily="18" charset="0"/>
                <a:cs typeface="Times New Roman" pitchFamily="18" charset="0"/>
              </a:rPr>
              <a:t>先比较组内两个数决出谁大谁小。</a:t>
            </a:r>
            <a:endParaRPr lang="en-US" altLang="zh-CN" sz="2000" dirty="0">
              <a:latin typeface="Times" panose="02020603050405020304" pitchFamily="18" charset="0"/>
              <a:cs typeface="Times New Roman" pitchFamily="18" charset="0"/>
            </a:endParaRPr>
          </a:p>
          <a:p>
            <a:pPr marL="457200" lvl="0">
              <a:lnSpc>
                <a:spcPct val="120000"/>
              </a:lnSpc>
            </a:pPr>
            <a:r>
              <a:rPr lang="en-US" sz="2000" dirty="0">
                <a:latin typeface="Times" panose="02020603050405020304" pitchFamily="18" charset="0"/>
                <a:cs typeface="Times New Roman" pitchFamily="18" charset="0"/>
              </a:rPr>
              <a:t>	(</a:t>
            </a:r>
            <a:r>
              <a:rPr lang="zh-CN" altLang="en-US" sz="2000" dirty="0">
                <a:latin typeface="Times" panose="02020603050405020304" pitchFamily="18" charset="0"/>
                <a:cs typeface="Times New Roman" pitchFamily="18" charset="0"/>
              </a:rPr>
              <a:t>如果最后一组只包含</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a:t>
            </a:r>
            <a:r>
              <a:rPr lang="en-US" sz="2000" i="1" dirty="0">
                <a:latin typeface="Times" panose="02020603050405020304" pitchFamily="18" charset="0"/>
                <a:cs typeface="Times New Roman" pitchFamily="18" charset="0"/>
              </a:rPr>
              <a:t>n</a:t>
            </a:r>
            <a:r>
              <a:rPr lang="en-US" sz="2000" dirty="0">
                <a:latin typeface="Times" panose="02020603050405020304" pitchFamily="18" charset="0"/>
                <a:cs typeface="Times New Roman" pitchFamily="18" charset="0"/>
              </a:rPr>
              <a:t>]</a:t>
            </a:r>
            <a:r>
              <a:rPr lang="zh-CN" altLang="en-US" sz="2000" dirty="0">
                <a:latin typeface="Times" panose="02020603050405020304" pitchFamily="18" charset="0"/>
                <a:cs typeface="Times New Roman" pitchFamily="18" charset="0"/>
              </a:rPr>
              <a:t>，不需比较，</a:t>
            </a:r>
            <a:r>
              <a:rPr lang="en-US" sz="2000" i="1" dirty="0">
                <a:latin typeface="Times" panose="02020603050405020304" pitchFamily="18" charset="0"/>
                <a:cs typeface="Times New Roman" pitchFamily="18" charset="0"/>
              </a:rPr>
              <a:t>A</a:t>
            </a:r>
            <a:r>
              <a:rPr lang="en-US" sz="2000" dirty="0">
                <a:latin typeface="Times" panose="02020603050405020304" pitchFamily="18" charset="0"/>
                <a:cs typeface="Times New Roman" pitchFamily="18" charset="0"/>
              </a:rPr>
              <a:t>[</a:t>
            </a:r>
            <a:r>
              <a:rPr lang="en-US" sz="2000" i="1" dirty="0">
                <a:latin typeface="Times" panose="02020603050405020304" pitchFamily="18" charset="0"/>
                <a:cs typeface="Times New Roman" pitchFamily="18" charset="0"/>
              </a:rPr>
              <a:t>n</a:t>
            </a:r>
            <a:r>
              <a:rPr lang="en-US" sz="2000" dirty="0">
                <a:latin typeface="Times" panose="02020603050405020304" pitchFamily="18" charset="0"/>
                <a:cs typeface="Times New Roman" pitchFamily="18" charset="0"/>
              </a:rPr>
              <a:t>] </a:t>
            </a:r>
            <a:r>
              <a:rPr lang="zh-CN" altLang="en-US" sz="2000" dirty="0">
                <a:latin typeface="Times" panose="02020603050405020304" pitchFamily="18" charset="0"/>
                <a:cs typeface="Times New Roman" pitchFamily="18" charset="0"/>
              </a:rPr>
              <a:t>既是大者又是小者</a:t>
            </a:r>
            <a:r>
              <a:rPr lang="en-US" sz="2000" dirty="0">
                <a:latin typeface="Times" panose="02020603050405020304" pitchFamily="18" charset="0"/>
                <a:cs typeface="Times New Roman" pitchFamily="18" charset="0"/>
              </a:rPr>
              <a:t>) </a:t>
            </a:r>
          </a:p>
          <a:p>
            <a:pPr marL="742950" lvl="0" indent="-285750">
              <a:lnSpc>
                <a:spcPct val="120000"/>
              </a:lnSpc>
              <a:buFont typeface="Symbol" panose="05050102010706020507" pitchFamily="18" charset="2"/>
              <a:buChar char="·"/>
            </a:pPr>
            <a:r>
              <a:rPr lang="zh-CN" altLang="en-US" sz="2000" dirty="0">
                <a:latin typeface="Times" panose="02020603050405020304" pitchFamily="18" charset="0"/>
                <a:cs typeface="Times New Roman" pitchFamily="18" charset="0"/>
              </a:rPr>
              <a:t>大者和当前</a:t>
            </a:r>
            <a:r>
              <a:rPr lang="en-US" sz="2000" i="1" dirty="0">
                <a:latin typeface="Times" panose="02020603050405020304" pitchFamily="18" charset="0"/>
                <a:cs typeface="Times New Roman" pitchFamily="18" charset="0"/>
              </a:rPr>
              <a:t>max</a:t>
            </a:r>
            <a:r>
              <a:rPr lang="zh-CN" altLang="en-US" sz="2000" dirty="0">
                <a:latin typeface="Times" panose="02020603050405020304" pitchFamily="18" charset="0"/>
                <a:cs typeface="Times New Roman" pitchFamily="18" charset="0"/>
              </a:rPr>
              <a:t>中的数比较 </a:t>
            </a:r>
            <a:r>
              <a:rPr lang="zh-CN" altLang="en-US" sz="2000" dirty="0">
                <a:latin typeface="Times" panose="02020603050405020304" pitchFamily="18" charset="0"/>
                <a:cs typeface="Times New Roman" pitchFamily="18" charset="0"/>
                <a:sym typeface="Symbol" panose="05050102010706020507" pitchFamily="18" charset="2"/>
              </a:rPr>
              <a:t> </a:t>
            </a:r>
            <a:r>
              <a:rPr lang="zh-CN" altLang="en-US" sz="2000" dirty="0">
                <a:latin typeface="Times" panose="02020603050405020304" pitchFamily="18" charset="0"/>
                <a:cs typeface="Times New Roman" pitchFamily="18" charset="0"/>
              </a:rPr>
              <a:t>以更新</a:t>
            </a:r>
            <a:r>
              <a:rPr lang="en-US" sz="2000" i="1" dirty="0">
                <a:latin typeface="Times" panose="02020603050405020304" pitchFamily="18" charset="0"/>
                <a:cs typeface="Times New Roman" pitchFamily="18" charset="0"/>
              </a:rPr>
              <a:t>max</a:t>
            </a:r>
            <a:endParaRPr lang="en-US" sz="2000" dirty="0">
              <a:latin typeface="Times" panose="02020603050405020304" pitchFamily="18" charset="0"/>
              <a:cs typeface="Times New Roman" pitchFamily="18" charset="0"/>
            </a:endParaRPr>
          </a:p>
          <a:p>
            <a:pPr marL="742950" lvl="0" indent="-285750">
              <a:lnSpc>
                <a:spcPct val="120000"/>
              </a:lnSpc>
              <a:buFont typeface="Symbol" panose="05050102010706020507" pitchFamily="18" charset="2"/>
              <a:buChar char="·"/>
            </a:pPr>
            <a:r>
              <a:rPr lang="zh-CN" altLang="en-US" sz="2000" dirty="0">
                <a:latin typeface="Times" panose="02020603050405020304" pitchFamily="18" charset="0"/>
                <a:cs typeface="Times New Roman" pitchFamily="18" charset="0"/>
              </a:rPr>
              <a:t>小者和当前</a:t>
            </a:r>
            <a:r>
              <a:rPr lang="en-US" sz="2000" i="1" dirty="0">
                <a:latin typeface="Times" panose="02020603050405020304" pitchFamily="18" charset="0"/>
                <a:cs typeface="Times New Roman" pitchFamily="18" charset="0"/>
              </a:rPr>
              <a:t>min</a:t>
            </a:r>
            <a:r>
              <a:rPr lang="zh-CN" altLang="en-US" sz="2000" dirty="0">
                <a:latin typeface="Times" panose="02020603050405020304" pitchFamily="18" charset="0"/>
                <a:cs typeface="Times New Roman" pitchFamily="18" charset="0"/>
              </a:rPr>
              <a:t>中的数比较 </a:t>
            </a:r>
            <a:r>
              <a:rPr lang="zh-CN" altLang="en-US" sz="2000" dirty="0">
                <a:latin typeface="Times" panose="02020603050405020304" pitchFamily="18" charset="0"/>
                <a:cs typeface="Times New Roman" pitchFamily="18" charset="0"/>
                <a:sym typeface="Symbol" panose="05050102010706020507" pitchFamily="18" charset="2"/>
              </a:rPr>
              <a:t> </a:t>
            </a:r>
            <a:r>
              <a:rPr lang="zh-CN" altLang="en-US" sz="2000" dirty="0">
                <a:latin typeface="Times" panose="02020603050405020304" pitchFamily="18" charset="0"/>
                <a:cs typeface="Times New Roman" pitchFamily="18" charset="0"/>
              </a:rPr>
              <a:t>以更新</a:t>
            </a:r>
            <a:r>
              <a:rPr lang="en-US" sz="2000" i="1" dirty="0">
                <a:latin typeface="Times" panose="02020603050405020304" pitchFamily="18" charset="0"/>
                <a:cs typeface="Times New Roman" pitchFamily="18" charset="0"/>
              </a:rPr>
              <a:t>min</a:t>
            </a:r>
            <a:r>
              <a:rPr lang="zh-CN" altLang="en-US" sz="2000" dirty="0">
                <a:latin typeface="Times" panose="02020603050405020304" pitchFamily="18" charset="0"/>
                <a:cs typeface="Times New Roman" pitchFamily="18" charset="0"/>
              </a:rPr>
              <a:t>。</a:t>
            </a:r>
            <a:endParaRPr lang="en-US" altLang="zh-CN" sz="2000" dirty="0">
              <a:latin typeface="Times" panose="02020603050405020304" pitchFamily="18" charset="0"/>
              <a:cs typeface="Times New Roman" pitchFamily="18" charset="0"/>
            </a:endParaRPr>
          </a:p>
          <a:p>
            <a:pPr lvl="0">
              <a:lnSpc>
                <a:spcPct val="150000"/>
              </a:lnSpc>
            </a:pPr>
            <a:r>
              <a:rPr lang="en-US" sz="2000" b="1" dirty="0" err="1">
                <a:latin typeface="Times" panose="02020603050405020304" pitchFamily="18" charset="0"/>
                <a:cs typeface="Times New Roman" pitchFamily="18" charset="0"/>
              </a:rPr>
              <a:t>伪码见下页</a:t>
            </a:r>
            <a:endParaRPr lang="en-US" b="1" dirty="0">
              <a:latin typeface="Times" panose="02020603050405020304" pitchFamily="18" charset="0"/>
            </a:endParaRPr>
          </a:p>
        </p:txBody>
      </p:sp>
      <p:sp>
        <p:nvSpPr>
          <p:cNvPr id="4" name="灯片编号占位符 3">
            <a:extLst>
              <a:ext uri="{FF2B5EF4-FFF2-40B4-BE49-F238E27FC236}">
                <a16:creationId xmlns:a16="http://schemas.microsoft.com/office/drawing/2014/main" id="{F2C04A75-3ECF-442C-9DEC-33B904C3E6C1}"/>
              </a:ext>
            </a:extLst>
          </p:cNvPr>
          <p:cNvSpPr>
            <a:spLocks noGrp="1"/>
          </p:cNvSpPr>
          <p:nvPr>
            <p:ph type="sldNum" sz="quarter" idx="12"/>
          </p:nvPr>
        </p:nvSpPr>
        <p:spPr/>
        <p:txBody>
          <a:bodyPr/>
          <a:lstStyle/>
          <a:p>
            <a:fld id="{C462427C-90CD-4661-B725-C3D658441D48}" type="slidenum">
              <a:rPr lang="en-US" smtClean="0"/>
              <a:t>5</a:t>
            </a:fld>
            <a:endParaRPr lang="en-US"/>
          </a:p>
        </p:txBody>
      </p:sp>
      <p:sp>
        <p:nvSpPr>
          <p:cNvPr id="5" name="矩形 4">
            <a:extLst>
              <a:ext uri="{FF2B5EF4-FFF2-40B4-BE49-F238E27FC236}">
                <a16:creationId xmlns:a16="http://schemas.microsoft.com/office/drawing/2014/main" id="{8856D54A-5A8F-4270-A6E6-A4B42475C65C}"/>
              </a:ext>
            </a:extLst>
          </p:cNvPr>
          <p:cNvSpPr/>
          <p:nvPr/>
        </p:nvSpPr>
        <p:spPr>
          <a:xfrm>
            <a:off x="685800" y="381000"/>
            <a:ext cx="46907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5.2 </a:t>
            </a:r>
            <a:r>
              <a:rPr lang="zh-CN" altLang="en-US" sz="2800" b="1" dirty="0"/>
              <a:t>最大和最小数的选择算法</a:t>
            </a:r>
            <a:endParaRPr lang="en-US" sz="2800" dirty="0"/>
          </a:p>
        </p:txBody>
      </p:sp>
      <p:cxnSp>
        <p:nvCxnSpPr>
          <p:cNvPr id="6" name="直接连接符 5">
            <a:extLst>
              <a:ext uri="{FF2B5EF4-FFF2-40B4-BE49-F238E27FC236}">
                <a16:creationId xmlns:a16="http://schemas.microsoft.com/office/drawing/2014/main" id="{2FDCEBFF-6A83-47C1-8FF2-67C9946153D2}"/>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8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990600"/>
            <a:ext cx="7391400" cy="5909310"/>
          </a:xfrm>
          <a:prstGeom prst="rect">
            <a:avLst/>
          </a:prstGeom>
          <a:noFill/>
        </p:spPr>
        <p:txBody>
          <a:bodyPr wrap="square" rtlCol="0">
            <a:spAutoFit/>
          </a:bodyPr>
          <a:lstStyle/>
          <a:p>
            <a:pPr>
              <a:lnSpc>
                <a:spcPct val="90000"/>
              </a:lnSpc>
            </a:pPr>
            <a:r>
              <a:rPr lang="en-US" sz="2000" b="1" dirty="0">
                <a:latin typeface="Times New Roman" pitchFamily="18" charset="0"/>
                <a:cs typeface="Times New Roman" pitchFamily="18" charset="0"/>
              </a:rPr>
              <a:t>Maximum-minimum</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a:t>
            </a:r>
            <a:r>
              <a:rPr lang="en-US" sz="2000" dirty="0">
                <a:latin typeface="Times New Roman" pitchFamily="18" charset="0"/>
                <a:cs typeface="Times New Roman" pitchFamily="18" charset="0"/>
              </a:rPr>
              <a:t>)</a:t>
            </a:r>
          </a:p>
          <a:p>
            <a:pPr lvl="0">
              <a:lnSpc>
                <a:spcPct val="90000"/>
              </a:lnSpc>
            </a:pPr>
            <a:r>
              <a:rPr lang="en-US" sz="2000" b="1" dirty="0">
                <a:latin typeface="Times New Roman" pitchFamily="18" charset="0"/>
                <a:cs typeface="Times New Roman" pitchFamily="18" charset="0"/>
              </a:rPr>
              <a:t>if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 1	</a:t>
            </a:r>
          </a:p>
          <a:p>
            <a:pPr lvl="0">
              <a:lnSpc>
                <a:spcPct val="90000"/>
              </a:lnSpc>
            </a:pPr>
            <a:r>
              <a:rPr lang="en-US" sz="2000" b="1" dirty="0">
                <a:latin typeface="Times New Roman" pitchFamily="18" charset="0"/>
                <a:cs typeface="Times New Roman" pitchFamily="18" charset="0"/>
              </a:rPr>
              <a:t>   then </a:t>
            </a:r>
            <a:r>
              <a:rPr lang="en-US" sz="2000" i="1" dirty="0">
                <a:latin typeface="Times New Roman" pitchFamily="18" charset="0"/>
                <a:cs typeface="Times New Roman" pitchFamily="18" charset="0"/>
              </a:rPr>
              <a:t>max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min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b="1" dirty="0">
                <a:latin typeface="Times New Roman" pitchFamily="18" charset="0"/>
                <a:cs typeface="Times New Roman" pitchFamily="18" charset="0"/>
              </a:rPr>
              <a:t>exit</a:t>
            </a:r>
            <a:endParaRPr lang="en-US" sz="2000" dirty="0">
              <a:latin typeface="Times New Roman" pitchFamily="18" charset="0"/>
              <a:cs typeface="Times New Roman" pitchFamily="18" charset="0"/>
            </a:endParaRPr>
          </a:p>
          <a:p>
            <a:pPr lvl="0">
              <a:lnSpc>
                <a:spcPct val="90000"/>
              </a:lnSpc>
            </a:pP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lnSpc>
                <a:spcPct val="90000"/>
              </a:lnSpc>
            </a:pPr>
            <a:r>
              <a:rPr lang="en-US" sz="2000" i="1" dirty="0">
                <a:latin typeface="Times New Roman" pitchFamily="18" charset="0"/>
                <a:cs typeface="Times New Roman" pitchFamily="18" charset="0"/>
              </a:rPr>
              <a:t>min  </a:t>
            </a:r>
            <a:r>
              <a:rPr lang="en-US" sz="2000" dirty="0">
                <a:latin typeface="Times New Roman" pitchFamily="18" charset="0"/>
                <a:cs typeface="Times New Roman" pitchFamily="18" charset="0"/>
              </a:rPr>
              <a:t>← Min{</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 A</a:t>
            </a:r>
            <a:r>
              <a:rPr lang="en-US" sz="2000" dirty="0">
                <a:latin typeface="Times New Roman" pitchFamily="18" charset="0"/>
                <a:cs typeface="Times New Roman" pitchFamily="18" charset="0"/>
              </a:rPr>
              <a:t>[2]}</a:t>
            </a:r>
          </a:p>
          <a:p>
            <a:pPr lvl="0">
              <a:lnSpc>
                <a:spcPct val="90000"/>
              </a:lnSpc>
            </a:pPr>
            <a:r>
              <a:rPr lang="en-US" sz="2000" i="1" dirty="0">
                <a:latin typeface="Times New Roman" pitchFamily="18" charset="0"/>
                <a:cs typeface="Times New Roman" pitchFamily="18" charset="0"/>
              </a:rPr>
              <a:t>max </a:t>
            </a:r>
            <a:r>
              <a:rPr lang="en-US" sz="2000" dirty="0">
                <a:latin typeface="Times New Roman" pitchFamily="18" charset="0"/>
                <a:cs typeface="Times New Roman" pitchFamily="18" charset="0"/>
              </a:rPr>
              <a:t>← Max{</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 A</a:t>
            </a:r>
            <a:r>
              <a:rPr lang="en-US" sz="2000" dirty="0">
                <a:latin typeface="Times New Roman" pitchFamily="18" charset="0"/>
                <a:cs typeface="Times New Roman" pitchFamily="18" charset="0"/>
              </a:rPr>
              <a:t>[2]}		//</a:t>
            </a: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组处理完</a:t>
            </a:r>
            <a:endParaRPr lang="en-US" sz="2000" dirty="0">
              <a:latin typeface="Times New Roman" pitchFamily="18" charset="0"/>
              <a:cs typeface="Times New Roman" pitchFamily="18" charset="0"/>
            </a:endParaRPr>
          </a:p>
          <a:p>
            <a:pPr lvl="0">
              <a:lnSpc>
                <a:spcPct val="90000"/>
              </a:lnSpc>
            </a:pPr>
            <a:r>
              <a:rPr lang="en-US" sz="2000" b="1" dirty="0">
                <a:latin typeface="Times New Roman" pitchFamily="18" charset="0"/>
                <a:cs typeface="Times New Roman" pitchFamily="18" charset="0"/>
              </a:rPr>
              <a:t>if </a:t>
            </a:r>
            <a:r>
              <a:rPr lang="en-US" sz="2000" i="1" dirty="0">
                <a:latin typeface="Times New Roman" pitchFamily="18" charset="0"/>
                <a:cs typeface="Times New Roman" pitchFamily="18" charset="0"/>
              </a:rPr>
              <a:t>n</a:t>
            </a:r>
            <a:r>
              <a:rPr lang="en-US" sz="2000" b="1" dirty="0">
                <a:latin typeface="Times New Roman" pitchFamily="18" charset="0"/>
                <a:cs typeface="Times New Roman" pitchFamily="18" charset="0"/>
              </a:rPr>
              <a:t> &gt; </a:t>
            </a:r>
            <a:r>
              <a:rPr lang="en-US" sz="2000" dirty="0">
                <a:latin typeface="Times New Roman" pitchFamily="18" charset="0"/>
                <a:cs typeface="Times New Roman" pitchFamily="18" charset="0"/>
              </a:rPr>
              <a:t>2</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465138" lvl="0" indent="-465138">
              <a:lnSpc>
                <a:spcPct val="90000"/>
              </a:lnSpc>
              <a:tabLst>
                <a:tab pos="1379538" algn="l"/>
              </a:tabLst>
            </a:pPr>
            <a:r>
              <a:rPr lang="en-US" sz="2000" b="1" dirty="0">
                <a:latin typeface="Times New Roman" pitchFamily="18" charset="0"/>
                <a:cs typeface="Times New Roman" pitchFamily="18" charset="0"/>
              </a:rPr>
              <a:t> 	then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for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 2</a:t>
            </a:r>
            <a:r>
              <a:rPr lang="en-US" sz="2000" i="1" dirty="0">
                <a:latin typeface="Times New Roman" pitchFamily="18" charset="0"/>
                <a:cs typeface="Times New Roman" pitchFamily="18" charset="0"/>
              </a:rPr>
              <a:t>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p>
          <a:p>
            <a:pPr lvl="0">
              <a:lnSpc>
                <a:spcPct val="90000"/>
              </a:lnSpc>
            </a:pPr>
            <a:r>
              <a:rPr lang="en-US" sz="2000" b="1" dirty="0">
                <a:latin typeface="Times New Roman" pitchFamily="18" charset="0"/>
                <a:cs typeface="Times New Roman" pitchFamily="18" charset="0"/>
              </a:rPr>
              <a:t> 		if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-1] &lt;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p>
          <a:p>
            <a:pPr lvl="0">
              <a:lnSpc>
                <a:spcPct val="9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then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  </a:t>
            </a:r>
            <a:r>
              <a:rPr lang="en-US" sz="2000" dirty="0">
                <a:latin typeface="Times New Roman" pitchFamily="18" charset="0"/>
                <a:cs typeface="Times New Roman" pitchFamily="18" charset="0"/>
              </a:rPr>
              <a:t>←  Min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min</a:t>
            </a:r>
            <a:r>
              <a:rPr lang="en-US" sz="2000" dirty="0">
                <a:latin typeface="Times New Roman" pitchFamily="18" charset="0"/>
                <a:cs typeface="Times New Roman" pitchFamily="18" charset="0"/>
              </a:rPr>
              <a:t>}</a:t>
            </a:r>
          </a:p>
          <a:p>
            <a:pPr lvl="0">
              <a:lnSpc>
                <a:spcPct val="90000"/>
              </a:lnSpc>
            </a:pPr>
            <a:r>
              <a:rPr lang="en-US" sz="2000" i="1" dirty="0">
                <a:latin typeface="Times New Roman" pitchFamily="18" charset="0"/>
                <a:cs typeface="Times New Roman" pitchFamily="18" charset="0"/>
              </a:rPr>
              <a:t> 		 		max  </a:t>
            </a:r>
            <a:r>
              <a:rPr lang="en-US" sz="2000" dirty="0">
                <a:latin typeface="Times New Roman" pitchFamily="18" charset="0"/>
                <a:cs typeface="Times New Roman" pitchFamily="18" charset="0"/>
              </a:rPr>
              <a:t>← Max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max</a:t>
            </a:r>
            <a:r>
              <a:rPr lang="en-US" sz="2000" dirty="0">
                <a:latin typeface="Times New Roman" pitchFamily="18" charset="0"/>
                <a:cs typeface="Times New Roman" pitchFamily="18" charset="0"/>
              </a:rPr>
              <a:t>}</a:t>
            </a:r>
          </a:p>
          <a:p>
            <a:pPr lvl="0">
              <a:lnSpc>
                <a:spcPct val="90000"/>
              </a:lnSpc>
            </a:pPr>
            <a:r>
              <a:rPr lang="en-US" sz="2000" b="1" dirty="0">
                <a:latin typeface="Times New Roman" pitchFamily="18" charset="0"/>
                <a:cs typeface="Times New Roman" pitchFamily="18" charset="0"/>
              </a:rPr>
              <a:t> 		 	else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  </a:t>
            </a:r>
            <a:r>
              <a:rPr lang="en-US" sz="2000" dirty="0">
                <a:latin typeface="Times New Roman" pitchFamily="18" charset="0"/>
                <a:cs typeface="Times New Roman" pitchFamily="18" charset="0"/>
              </a:rPr>
              <a:t>←  Min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a:t>
            </a:r>
            <a:r>
              <a:rPr lang="en-US" sz="2000" dirty="0">
                <a:latin typeface="Times New Roman" pitchFamily="18" charset="0"/>
                <a:cs typeface="Times New Roman" pitchFamily="18" charset="0"/>
              </a:rPr>
              <a:t>}</a:t>
            </a:r>
          </a:p>
          <a:p>
            <a:pPr lvl="0">
              <a:lnSpc>
                <a:spcPct val="90000"/>
              </a:lnSpc>
            </a:pPr>
            <a:r>
              <a:rPr lang="en-US" sz="2000" i="1" dirty="0">
                <a:latin typeface="Times New Roman" pitchFamily="18" charset="0"/>
                <a:cs typeface="Times New Roman" pitchFamily="18" charset="0"/>
              </a:rPr>
              <a:t> 		 		max  </a:t>
            </a:r>
            <a:r>
              <a:rPr lang="en-US" sz="2000" dirty="0">
                <a:latin typeface="Times New Roman" pitchFamily="18" charset="0"/>
                <a:cs typeface="Times New Roman" pitchFamily="18" charset="0"/>
              </a:rPr>
              <a:t>← Max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max</a:t>
            </a:r>
            <a:r>
              <a:rPr lang="en-US" sz="2000" dirty="0">
                <a:latin typeface="Times New Roman" pitchFamily="18" charset="0"/>
                <a:cs typeface="Times New Roman" pitchFamily="18" charset="0"/>
              </a:rPr>
              <a:t>}</a:t>
            </a:r>
          </a:p>
          <a:p>
            <a:pPr lvl="0">
              <a:lnSpc>
                <a:spcPct val="90000"/>
              </a:lnSpc>
            </a:pPr>
            <a:r>
              <a:rPr lang="en-US" sz="2000" i="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lnSpc>
                <a:spcPct val="90000"/>
              </a:lnSpc>
              <a:tabLst>
                <a:tab pos="1379538" algn="l"/>
              </a:tabLst>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lvl="0">
              <a:lnSpc>
                <a:spcPct val="90000"/>
              </a:lnSpc>
              <a:tabLst>
                <a:tab pos="1379538" algn="l"/>
              </a:tabLst>
            </a:pPr>
            <a:r>
              <a:rPr lang="en-US" sz="2000" b="1" dirty="0">
                <a:latin typeface="Times New Roman" pitchFamily="18" charset="0"/>
                <a:cs typeface="Times New Roman" pitchFamily="18" charset="0"/>
              </a:rPr>
              <a:t> 	if </a:t>
            </a:r>
            <a:r>
              <a:rPr lang="en-US" sz="2000" dirty="0">
                <a:latin typeface="Times New Roman" pitchFamily="18" charset="0"/>
                <a:cs typeface="Times New Roman" pitchFamily="18" charset="0"/>
              </a:rPr>
              <a:t>2</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&lt;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是奇数的情况</a:t>
            </a:r>
            <a:endParaRPr lang="en-US" sz="2000" dirty="0">
              <a:latin typeface="Times New Roman" pitchFamily="18" charset="0"/>
              <a:cs typeface="Times New Roman" pitchFamily="18" charset="0"/>
            </a:endParaRPr>
          </a:p>
          <a:p>
            <a:pPr lvl="0">
              <a:lnSpc>
                <a:spcPct val="9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then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   </a:t>
            </a:r>
            <a:r>
              <a:rPr lang="en-US" sz="2000" dirty="0">
                <a:latin typeface="Times New Roman" pitchFamily="18" charset="0"/>
                <a:cs typeface="Times New Roman" pitchFamily="18" charset="0"/>
              </a:rPr>
              <a:t>← Min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min</a:t>
            </a:r>
            <a:r>
              <a:rPr lang="en-US" sz="2000" dirty="0">
                <a:latin typeface="Times New Roman" pitchFamily="18" charset="0"/>
                <a:cs typeface="Times New Roman" pitchFamily="18" charset="0"/>
              </a:rPr>
              <a:t>}</a:t>
            </a:r>
          </a:p>
          <a:p>
            <a:pPr lvl="0">
              <a:lnSpc>
                <a:spcPct val="90000"/>
              </a:lnSpc>
            </a:pPr>
            <a:r>
              <a:rPr lang="en-US" sz="2000" i="1" dirty="0">
                <a:latin typeface="Times New Roman" pitchFamily="18" charset="0"/>
                <a:cs typeface="Times New Roman" pitchFamily="18" charset="0"/>
              </a:rPr>
              <a:t> 			max  </a:t>
            </a:r>
            <a:r>
              <a:rPr lang="en-US" sz="2000" dirty="0">
                <a:latin typeface="Times New Roman" pitchFamily="18" charset="0"/>
                <a:cs typeface="Times New Roman" pitchFamily="18" charset="0"/>
              </a:rPr>
              <a:t>← Max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max</a:t>
            </a:r>
            <a:r>
              <a:rPr lang="en-US" sz="2000" dirty="0">
                <a:latin typeface="Times New Roman" pitchFamily="18" charset="0"/>
                <a:cs typeface="Times New Roman" pitchFamily="18" charset="0"/>
              </a:rPr>
              <a:t>}</a:t>
            </a:r>
          </a:p>
          <a:p>
            <a:pPr lvl="0">
              <a:lnSpc>
                <a:spcPct val="90000"/>
              </a:lnSpc>
              <a:tabLst>
                <a:tab pos="1379538" algn="l"/>
              </a:tabLst>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lnSpc>
                <a:spcPct val="90000"/>
              </a:lnSpc>
            </a:pPr>
            <a:r>
              <a:rPr lang="en-US" sz="2000" b="1" dirty="0" err="1">
                <a:latin typeface="Times New Roman" pitchFamily="18" charset="0"/>
                <a:cs typeface="Times New Roman" pitchFamily="18" charset="0"/>
              </a:rPr>
              <a:t>endif</a:t>
            </a:r>
            <a:endParaRPr lang="en-US" sz="2000" dirty="0">
              <a:latin typeface="Times New Roman" pitchFamily="18" charset="0"/>
              <a:cs typeface="Times New Roman" pitchFamily="18" charset="0"/>
            </a:endParaRPr>
          </a:p>
          <a:p>
            <a:pPr lvl="0">
              <a:lnSpc>
                <a:spcPct val="90000"/>
              </a:lnSpc>
            </a:pPr>
            <a:r>
              <a:rPr lang="en-US" sz="2000"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F59E9D78-9997-4A9A-909C-75E6802D53F7}"/>
              </a:ext>
            </a:extLst>
          </p:cNvPr>
          <p:cNvSpPr>
            <a:spLocks noGrp="1"/>
          </p:cNvSpPr>
          <p:nvPr>
            <p:ph type="sldNum" sz="quarter" idx="12"/>
          </p:nvPr>
        </p:nvSpPr>
        <p:spPr/>
        <p:txBody>
          <a:bodyPr/>
          <a:lstStyle/>
          <a:p>
            <a:fld id="{C462427C-90CD-4661-B725-C3D658441D48}" type="slidenum">
              <a:rPr lang="en-US" smtClean="0"/>
              <a:t>6</a:t>
            </a:fld>
            <a:endParaRPr lang="en-US"/>
          </a:p>
        </p:txBody>
      </p:sp>
      <p:sp>
        <p:nvSpPr>
          <p:cNvPr id="5" name="矩形 4">
            <a:extLst>
              <a:ext uri="{FF2B5EF4-FFF2-40B4-BE49-F238E27FC236}">
                <a16:creationId xmlns:a16="http://schemas.microsoft.com/office/drawing/2014/main" id="{D15961B8-02C9-4D9B-AFB6-B4E405801EB1}"/>
              </a:ext>
            </a:extLst>
          </p:cNvPr>
          <p:cNvSpPr/>
          <p:nvPr/>
        </p:nvSpPr>
        <p:spPr>
          <a:xfrm>
            <a:off x="685800" y="381000"/>
            <a:ext cx="46907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5.2 </a:t>
            </a:r>
            <a:r>
              <a:rPr lang="zh-CN" altLang="en-US" sz="2800" b="1" dirty="0"/>
              <a:t>最大和最小数的选择算法</a:t>
            </a:r>
            <a:endParaRPr lang="en-US" sz="2800" dirty="0"/>
          </a:p>
        </p:txBody>
      </p:sp>
      <p:cxnSp>
        <p:nvCxnSpPr>
          <p:cNvPr id="6" name="直接连接符 5">
            <a:extLst>
              <a:ext uri="{FF2B5EF4-FFF2-40B4-BE49-F238E27FC236}">
                <a16:creationId xmlns:a16="http://schemas.microsoft.com/office/drawing/2014/main" id="{846A4AFA-1520-445B-A000-2D04C4BA6327}"/>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77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38200" y="1130371"/>
                <a:ext cx="7315200" cy="5041829"/>
              </a:xfrm>
              <a:prstGeom prst="rect">
                <a:avLst/>
              </a:prstGeom>
              <a:noFill/>
            </p:spPr>
            <p:txBody>
              <a:bodyPr wrap="square" rtlCol="0">
                <a:spAutoFit/>
              </a:bodyPr>
              <a:lstStyle/>
              <a:p>
                <a:r>
                  <a:rPr lang="en-US" sz="2400" b="1" dirty="0">
                    <a:latin typeface="SimSun" pitchFamily="2" charset="-122"/>
                    <a:ea typeface="SimSun" pitchFamily="2" charset="-122"/>
                  </a:rPr>
                  <a:t>算法复杂度</a:t>
                </a:r>
              </a:p>
              <a:p>
                <a:endParaRPr lang="en-US" b="1" dirty="0">
                  <a:latin typeface="SimSun" pitchFamily="2" charset="-122"/>
                  <a:ea typeface="SimSun" pitchFamily="2" charset="-122"/>
                </a:endParaRPr>
              </a:p>
              <a:p>
                <a:pPr marL="465138" lvl="2" indent="-465138">
                  <a:lnSpc>
                    <a:spcPct val="150000"/>
                  </a:lnSpc>
                  <a:buFont typeface="Symbol"/>
                  <a:buChar char="·"/>
                </a:pPr>
                <a:r>
                  <a:rPr lang="zh-CN" altLang="en-US" sz="2000" dirty="0"/>
                  <a:t>当</a:t>
                </a:r>
                <a:r>
                  <a:rPr lang="en-US"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是偶数时，一共是</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组，每组进行</a:t>
                </a:r>
                <a:r>
                  <a:rPr lang="en-US"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次比较，但第一组只要一次比较。所以一共需要</a:t>
                </a:r>
                <a:r>
                  <a:rPr lang="en-US" altLang="zh-CN" sz="2000" dirty="0">
                    <a:latin typeface="Times New Roman" pitchFamily="18" charset="0"/>
                    <a:cs typeface="Times New Roman" pitchFamily="18" charset="0"/>
                  </a:rPr>
                  <a:t> </a:t>
                </a:r>
              </a:p>
              <a:p>
                <a:pPr lvl="2">
                  <a:lnSpc>
                    <a:spcPct val="150000"/>
                  </a:lnSpc>
                </a:pPr>
                <a:r>
                  <a:rPr lang="en-US" altLang="zh-CN" dirty="0">
                    <a:cs typeface="Times New Roman" pitchFamily="18" charset="0"/>
                  </a:rPr>
                  <a:t>	</a:t>
                </a:r>
                <a14:m>
                  <m:oMath xmlns:m="http://schemas.openxmlformats.org/officeDocument/2006/math">
                    <m:f>
                      <m:fPr>
                        <m:ctrlPr>
                          <a:rPr lang="en-US" altLang="zh-CN" sz="2400" i="1" smtClean="0">
                            <a:latin typeface="Cambria Math" panose="02040503050406030204" pitchFamily="18" charset="0"/>
                            <a:cs typeface="Times New Roman" pitchFamily="18" charset="0"/>
                          </a:rPr>
                        </m:ctrlPr>
                      </m:fPr>
                      <m:num>
                        <m:r>
                          <a:rPr lang="en-US" altLang="zh-CN" sz="2400" b="0" i="1" smtClean="0">
                            <a:latin typeface="Cambria Math"/>
                            <a:cs typeface="Times New Roman" pitchFamily="18" charset="0"/>
                          </a:rPr>
                          <m:t>3</m:t>
                        </m:r>
                        <m:r>
                          <a:rPr lang="en-US" altLang="zh-CN" sz="2400" b="0" i="1" smtClean="0">
                            <a:latin typeface="Cambria Math"/>
                            <a:cs typeface="Times New Roman" pitchFamily="18" charset="0"/>
                          </a:rPr>
                          <m:t>𝑛</m:t>
                        </m:r>
                      </m:num>
                      <m:den>
                        <m:r>
                          <a:rPr lang="en-US" altLang="zh-CN" sz="2400" b="0" i="1" smtClean="0">
                            <a:latin typeface="Cambria Math"/>
                            <a:cs typeface="Times New Roman" pitchFamily="18" charset="0"/>
                          </a:rPr>
                          <m:t>2</m:t>
                        </m:r>
                      </m:den>
                    </m:f>
                  </m:oMath>
                </a14:m>
                <a:r>
                  <a:rPr lang="en-US" altLang="zh-CN" sz="2400" dirty="0">
                    <a:latin typeface="Times New Roman" pitchFamily="18" charset="0"/>
                    <a:cs typeface="Times New Roman" pitchFamily="18" charset="0"/>
                  </a:rPr>
                  <a:t> - 2 = </a:t>
                </a:r>
                <a14:m>
                  <m:oMath xmlns:m="http://schemas.openxmlformats.org/officeDocument/2006/math">
                    <m:f>
                      <m:fPr>
                        <m:ctrlPr>
                          <a:rPr lang="en-US" altLang="zh-CN" sz="2400" i="1">
                            <a:latin typeface="Cambria Math" panose="02040503050406030204" pitchFamily="18" charset="0"/>
                            <a:cs typeface="Times New Roman" pitchFamily="18" charset="0"/>
                          </a:rPr>
                        </m:ctrlPr>
                      </m:fPr>
                      <m:num>
                        <m:r>
                          <a:rPr lang="en-US" altLang="zh-CN" sz="2400" i="1">
                            <a:latin typeface="Cambria Math"/>
                            <a:cs typeface="Times New Roman" pitchFamily="18" charset="0"/>
                          </a:rPr>
                          <m:t>3</m:t>
                        </m:r>
                        <m:r>
                          <a:rPr lang="en-US" altLang="zh-CN" sz="2400" i="1">
                            <a:latin typeface="Cambria Math"/>
                            <a:cs typeface="Times New Roman" pitchFamily="18" charset="0"/>
                          </a:rPr>
                          <m:t>𝑛</m:t>
                        </m:r>
                        <m:r>
                          <a:rPr lang="en-US" altLang="zh-CN" sz="2400" b="0" i="1" smtClean="0">
                            <a:latin typeface="Cambria Math"/>
                            <a:cs typeface="Times New Roman" pitchFamily="18" charset="0"/>
                          </a:rPr>
                          <m:t>−4</m:t>
                        </m:r>
                      </m:num>
                      <m:den>
                        <m:r>
                          <a:rPr lang="en-US" altLang="zh-CN" sz="2400" i="1">
                            <a:latin typeface="Cambria Math"/>
                            <a:cs typeface="Times New Roman" pitchFamily="18" charset="0"/>
                          </a:rPr>
                          <m:t>2</m:t>
                        </m:r>
                      </m:den>
                    </m:f>
                    <m:r>
                      <a:rPr lang="en-US" altLang="zh-CN" sz="2400" i="1">
                        <a:latin typeface="Cambria Math"/>
                        <a:cs typeface="Times New Roman" pitchFamily="18" charset="0"/>
                      </a:rPr>
                      <m:t> </m:t>
                    </m:r>
                  </m:oMath>
                </a14:m>
                <a:r>
                  <a:rPr lang="en-US"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次比较。</a:t>
                </a:r>
                <a:endParaRPr lang="en-US" altLang="zh-CN" sz="2800" dirty="0">
                  <a:latin typeface="Times New Roman" pitchFamily="18" charset="0"/>
                  <a:cs typeface="Times New Roman" pitchFamily="18" charset="0"/>
                </a:endParaRPr>
              </a:p>
              <a:p>
                <a:pPr marL="465138" lvl="2" indent="-465138">
                  <a:lnSpc>
                    <a:spcPct val="150000"/>
                  </a:lnSpc>
                  <a:buFont typeface="Symbol"/>
                  <a:buChar char="·"/>
                </a:pPr>
                <a:r>
                  <a:rPr lang="zh-CN" altLang="en-US" sz="2000" dirty="0">
                    <a:latin typeface="Times New Roman" pitchFamily="18" charset="0"/>
                    <a:cs typeface="Times New Roman" pitchFamily="18" charset="0"/>
                  </a:rPr>
                  <a:t>当</a:t>
                </a:r>
                <a:r>
                  <a:rPr lang="en-US"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是奇数时，一共是</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+1)/2</a:t>
                </a:r>
                <a:r>
                  <a:rPr lang="zh-CN" altLang="en-US" sz="2000" dirty="0">
                    <a:latin typeface="Times New Roman" pitchFamily="18" charset="0"/>
                    <a:cs typeface="Times New Roman" pitchFamily="18" charset="0"/>
                  </a:rPr>
                  <a:t>组，每组进行</a:t>
                </a:r>
                <a:r>
                  <a:rPr lang="en-US"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次比较，但第一组是一次而最后一组是</a:t>
                </a:r>
                <a:r>
                  <a:rPr lang="en-US"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次。所以一共需要 </a:t>
                </a:r>
                <a:endParaRPr lang="en-US" altLang="zh-CN" sz="2000" dirty="0">
                  <a:latin typeface="Times New Roman" pitchFamily="18" charset="0"/>
                  <a:cs typeface="Times New Roman" pitchFamily="18" charset="0"/>
                </a:endParaRPr>
              </a:p>
              <a:p>
                <a:pPr marL="0" lvl="2">
                  <a:lnSpc>
                    <a:spcPct val="150000"/>
                  </a:lnSpc>
                </a:pPr>
                <a:r>
                  <a:rPr lang="en-US" altLang="zh-CN" dirty="0">
                    <a:latin typeface="Times New Roman" pitchFamily="18" charset="0"/>
                    <a:cs typeface="Times New Roman" pitchFamily="18" charset="0"/>
                  </a:rPr>
                  <a:t>		</a:t>
                </a:r>
                <a14:m>
                  <m:oMath xmlns:m="http://schemas.openxmlformats.org/officeDocument/2006/math">
                    <m:f>
                      <m:fPr>
                        <m:ctrlPr>
                          <a:rPr lang="en-US" altLang="zh-CN" sz="2400" i="1">
                            <a:latin typeface="Cambria Math" panose="02040503050406030204" pitchFamily="18" charset="0"/>
                            <a:cs typeface="Times New Roman" pitchFamily="18" charset="0"/>
                          </a:rPr>
                        </m:ctrlPr>
                      </m:fPr>
                      <m:num>
                        <m:r>
                          <a:rPr lang="en-US" altLang="zh-CN" sz="2400" i="1">
                            <a:latin typeface="Cambria Math"/>
                            <a:cs typeface="Times New Roman" pitchFamily="18" charset="0"/>
                          </a:rPr>
                          <m:t>3</m:t>
                        </m:r>
                        <m:r>
                          <a:rPr lang="en-US" altLang="zh-CN" sz="2400" b="0" i="1" smtClean="0">
                            <a:latin typeface="Cambria Math"/>
                            <a:cs typeface="Times New Roman" pitchFamily="18" charset="0"/>
                          </a:rPr>
                          <m:t>(</m:t>
                        </m:r>
                        <m:r>
                          <a:rPr lang="en-US" altLang="zh-CN" sz="2400" i="1">
                            <a:latin typeface="Cambria Math"/>
                            <a:cs typeface="Times New Roman" pitchFamily="18" charset="0"/>
                          </a:rPr>
                          <m:t>𝑛</m:t>
                        </m:r>
                        <m:r>
                          <a:rPr lang="en-US" altLang="zh-CN" sz="2400" b="0" i="1" smtClean="0">
                            <a:latin typeface="Cambria Math"/>
                            <a:cs typeface="Times New Roman" pitchFamily="18" charset="0"/>
                          </a:rPr>
                          <m:t>+1)</m:t>
                        </m:r>
                      </m:num>
                      <m:den>
                        <m:r>
                          <a:rPr lang="en-US" altLang="zh-CN" sz="2400" i="1">
                            <a:latin typeface="Cambria Math"/>
                            <a:cs typeface="Times New Roman" pitchFamily="18" charset="0"/>
                          </a:rPr>
                          <m:t>2</m:t>
                        </m:r>
                      </m:den>
                    </m:f>
                    <m:r>
                      <a:rPr lang="en-US" altLang="zh-CN" sz="2400" i="1">
                        <a:latin typeface="Cambria Math"/>
                        <a:cs typeface="Times New Roman" pitchFamily="18" charset="0"/>
                      </a:rPr>
                      <m:t> </m:t>
                    </m:r>
                    <m:r>
                      <a:rPr lang="en-US" altLang="zh-CN" sz="2400" b="0" i="1" smtClean="0">
                        <a:latin typeface="Cambria Math"/>
                        <a:cs typeface="Times New Roman" pitchFamily="18" charset="0"/>
                      </a:rPr>
                      <m:t>−3=</m:t>
                    </m:r>
                    <m:f>
                      <m:fPr>
                        <m:ctrlPr>
                          <a:rPr lang="en-US" altLang="zh-CN" sz="2400" i="1">
                            <a:latin typeface="Cambria Math" panose="02040503050406030204" pitchFamily="18" charset="0"/>
                            <a:cs typeface="Times New Roman" pitchFamily="18" charset="0"/>
                          </a:rPr>
                        </m:ctrlPr>
                      </m:fPr>
                      <m:num>
                        <m:r>
                          <a:rPr lang="en-US" altLang="zh-CN" sz="2400" i="1">
                            <a:latin typeface="Cambria Math"/>
                            <a:cs typeface="Times New Roman" pitchFamily="18" charset="0"/>
                          </a:rPr>
                          <m:t>3</m:t>
                        </m:r>
                        <m:r>
                          <a:rPr lang="en-US" altLang="zh-CN" sz="2400" i="1">
                            <a:latin typeface="Cambria Math"/>
                            <a:cs typeface="Times New Roman" pitchFamily="18" charset="0"/>
                          </a:rPr>
                          <m:t>𝑛</m:t>
                        </m:r>
                        <m:r>
                          <a:rPr lang="en-US" altLang="zh-CN" sz="2400" i="1">
                            <a:latin typeface="Cambria Math"/>
                            <a:cs typeface="Times New Roman" pitchFamily="18" charset="0"/>
                          </a:rPr>
                          <m:t>−3</m:t>
                        </m:r>
                      </m:num>
                      <m:den>
                        <m:r>
                          <a:rPr lang="en-US" altLang="zh-CN" sz="2400" i="1">
                            <a:latin typeface="Cambria Math"/>
                            <a:cs typeface="Times New Roman" pitchFamily="18" charset="0"/>
                          </a:rPr>
                          <m:t>2</m:t>
                        </m:r>
                      </m:den>
                    </m:f>
                  </m:oMath>
                </a14:m>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次比较。</a:t>
                </a:r>
                <a:endParaRPr lang="en-US" sz="3200" dirty="0">
                  <a:latin typeface="Times New Roman" pitchFamily="18" charset="0"/>
                  <a:cs typeface="Times New Roman" pitchFamily="18" charset="0"/>
                </a:endParaRPr>
              </a:p>
              <a:p>
                <a:pPr>
                  <a:lnSpc>
                    <a:spcPct val="150000"/>
                  </a:lnSpc>
                  <a:tabLst>
                    <a:tab pos="465138" algn="l"/>
                  </a:tabLst>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可以证明这个算法是最优的，即任何算法都需要至少以上这么多次比较。证明可在其它书中找到。</a:t>
                </a:r>
                <a:endParaRPr lang="en-US" sz="28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130371"/>
                <a:ext cx="7315200" cy="5041829"/>
              </a:xfrm>
              <a:prstGeom prst="rect">
                <a:avLst/>
              </a:prstGeom>
              <a:blipFill>
                <a:blip r:embed="rId2"/>
                <a:stretch>
                  <a:fillRect l="-1333" t="-966" r="-167" b="-84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5A79F82-F448-4DBF-A088-F640B835F383}"/>
              </a:ext>
            </a:extLst>
          </p:cNvPr>
          <p:cNvSpPr>
            <a:spLocks noGrp="1"/>
          </p:cNvSpPr>
          <p:nvPr>
            <p:ph type="sldNum" sz="quarter" idx="12"/>
          </p:nvPr>
        </p:nvSpPr>
        <p:spPr/>
        <p:txBody>
          <a:bodyPr/>
          <a:lstStyle/>
          <a:p>
            <a:fld id="{C462427C-90CD-4661-B725-C3D658441D48}" type="slidenum">
              <a:rPr lang="en-US" smtClean="0"/>
              <a:t>7</a:t>
            </a:fld>
            <a:endParaRPr lang="en-US"/>
          </a:p>
        </p:txBody>
      </p:sp>
      <p:sp>
        <p:nvSpPr>
          <p:cNvPr id="5" name="矩形 4">
            <a:extLst>
              <a:ext uri="{FF2B5EF4-FFF2-40B4-BE49-F238E27FC236}">
                <a16:creationId xmlns:a16="http://schemas.microsoft.com/office/drawing/2014/main" id="{D9918CCC-44F7-44A5-80BD-A386244A563D}"/>
              </a:ext>
            </a:extLst>
          </p:cNvPr>
          <p:cNvSpPr/>
          <p:nvPr/>
        </p:nvSpPr>
        <p:spPr>
          <a:xfrm>
            <a:off x="685800" y="381000"/>
            <a:ext cx="4690708"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5.2 </a:t>
            </a:r>
            <a:r>
              <a:rPr lang="zh-CN" altLang="en-US" sz="2800" b="1" dirty="0"/>
              <a:t>最大和最小数的选择算法</a:t>
            </a:r>
            <a:endParaRPr lang="en-US" sz="2800" dirty="0"/>
          </a:p>
        </p:txBody>
      </p:sp>
      <p:cxnSp>
        <p:nvCxnSpPr>
          <p:cNvPr id="6" name="直接连接符 5">
            <a:extLst>
              <a:ext uri="{FF2B5EF4-FFF2-40B4-BE49-F238E27FC236}">
                <a16:creationId xmlns:a16="http://schemas.microsoft.com/office/drawing/2014/main" id="{45825A4C-4AB7-4576-85C5-6EA8CC0E0E16}"/>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2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533400"/>
            <a:ext cx="7620000" cy="4493538"/>
          </a:xfrm>
          <a:prstGeom prst="rect">
            <a:avLst/>
          </a:prstGeom>
          <a:noFill/>
        </p:spPr>
        <p:txBody>
          <a:bodyPr wrap="square" rtlCol="0">
            <a:spAutoFit/>
          </a:bodyPr>
          <a:lstStyle/>
          <a:p>
            <a:pPr marL="0" lvl="2"/>
            <a:endParaRPr lang="en-US" altLang="zh-CN" sz="2800" b="1" dirty="0">
              <a:latin typeface="Times New Roman" pitchFamily="18" charset="0"/>
              <a:ea typeface="SimSun" pitchFamily="2" charset="-122"/>
              <a:cs typeface="Times New Roman" pitchFamily="18" charset="0"/>
            </a:endParaRPr>
          </a:p>
          <a:p>
            <a:pPr marL="0" lvl="2"/>
            <a:endParaRPr lang="en-US" sz="2800" b="1" dirty="0">
              <a:latin typeface="Times New Roman" pitchFamily="18" charset="0"/>
              <a:ea typeface="SimSun" pitchFamily="2" charset="-122"/>
              <a:cs typeface="Times New Roman" pitchFamily="18" charset="0"/>
            </a:endParaRPr>
          </a:p>
          <a:p>
            <a:pPr marL="0" lvl="2"/>
            <a:r>
              <a:rPr lang="zh-CN" altLang="en-US" sz="2000" dirty="0">
                <a:latin typeface="Times New Roman" pitchFamily="18" charset="0"/>
                <a:cs typeface="Times New Roman" pitchFamily="18" charset="0"/>
              </a:rPr>
              <a:t>问题：从</a:t>
            </a:r>
            <a:r>
              <a:rPr lang="en-US" altLang="zh-CN" sz="2000" i="1"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个数中找出</a:t>
            </a:r>
            <a:r>
              <a:rPr lang="en-US" sz="2000" dirty="0">
                <a:latin typeface="Times New Roman" pitchFamily="18" charset="0"/>
                <a:cs typeface="Times New Roman" pitchFamily="18" charset="0"/>
              </a:rPr>
              <a:t>第 </a:t>
            </a:r>
            <a:r>
              <a:rPr lang="en-US" sz="2000" i="1" dirty="0" err="1">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err="1">
                <a:latin typeface="Times New Roman" pitchFamily="18" charset="0"/>
                <a:cs typeface="Times New Roman" pitchFamily="18" charset="0"/>
              </a:rPr>
              <a:t>顺序数</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1 </a:t>
            </a:r>
            <a:r>
              <a:rPr lang="en-US" altLang="zh-CN" sz="2000" dirty="0">
                <a:latin typeface="Times New Roman" pitchFamily="18" charset="0"/>
                <a:cs typeface="Times New Roman" pitchFamily="18" charset="0"/>
                <a:sym typeface="Symbol" panose="05050102010706020507" pitchFamily="18" charset="2"/>
              </a:rPr>
              <a:t> </a:t>
            </a:r>
            <a:r>
              <a:rPr lang="en-US" altLang="zh-CN" sz="2000" i="1" dirty="0" err="1">
                <a:latin typeface="Times New Roman" pitchFamily="18" charset="0"/>
                <a:cs typeface="Times New Roman" pitchFamily="18" charset="0"/>
                <a:sym typeface="Symbol" panose="05050102010706020507" pitchFamily="18" charset="2"/>
              </a:rPr>
              <a:t>i</a:t>
            </a:r>
            <a:r>
              <a:rPr lang="en-US" altLang="zh-CN" sz="2000" dirty="0">
                <a:latin typeface="Times New Roman" pitchFamily="18" charset="0"/>
                <a:cs typeface="Times New Roman" pitchFamily="18" charset="0"/>
                <a:sym typeface="Symbol" panose="05050102010706020507" pitchFamily="18" charset="2"/>
              </a:rPr>
              <a:t>  </a:t>
            </a:r>
            <a:r>
              <a:rPr lang="en-US" altLang="zh-CN" sz="2000" i="1" dirty="0">
                <a:latin typeface="Times New Roman" pitchFamily="18" charset="0"/>
                <a:cs typeface="Times New Roman" pitchFamily="18" charset="0"/>
                <a:sym typeface="Symbol" panose="05050102010706020507" pitchFamily="18" charset="2"/>
              </a:rPr>
              <a:t>n</a:t>
            </a:r>
            <a:r>
              <a:rPr lang="en-US" sz="2000" dirty="0">
                <a:latin typeface="Times New Roman" pitchFamily="18" charset="0"/>
                <a:cs typeface="Times New Roman" pitchFamily="18" charset="0"/>
              </a:rPr>
              <a:t>。</a:t>
            </a:r>
          </a:p>
          <a:p>
            <a:pPr marL="342900" lvl="2" indent="-342900">
              <a:spcBef>
                <a:spcPts val="1200"/>
              </a:spcBef>
              <a:buFont typeface="Arial" panose="020B0604020202020204" pitchFamily="34" charset="0"/>
              <a:buChar char="•"/>
            </a:pPr>
            <a:r>
              <a:rPr lang="zh-CN" altLang="en-US" sz="2000" dirty="0"/>
              <a:t>基于比较的排序算法的复杂度至少需要</a:t>
            </a:r>
            <a:r>
              <a:rPr lang="zh-CN" altLang="en-US" sz="2000" dirty="0">
                <a:sym typeface="Symbol" panose="05050102010706020507" pitchFamily="18" charset="2"/>
              </a:rPr>
              <a:t></a:t>
            </a:r>
            <a:r>
              <a:rPr lang="en-US" altLang="zh-CN" sz="2000" dirty="0">
                <a:sym typeface="Symbol" panose="05050102010706020507" pitchFamily="18" charset="2"/>
              </a:rPr>
              <a:t>(</a:t>
            </a:r>
            <a:r>
              <a:rPr lang="en-US" altLang="zh-CN" sz="2000" i="1" dirty="0" err="1">
                <a:sym typeface="Symbol" panose="05050102010706020507" pitchFamily="18" charset="2"/>
              </a:rPr>
              <a:t>n</a:t>
            </a:r>
            <a:r>
              <a:rPr lang="en-US" altLang="zh-CN" sz="2000" dirty="0" err="1">
                <a:sym typeface="Symbol" panose="05050102010706020507" pitchFamily="18" charset="2"/>
              </a:rPr>
              <a:t>lg</a:t>
            </a:r>
            <a:r>
              <a:rPr lang="en-US" altLang="zh-CN" sz="2000" i="1" dirty="0" err="1">
                <a:sym typeface="Symbol" panose="05050102010706020507" pitchFamily="18" charset="2"/>
              </a:rPr>
              <a:t>n</a:t>
            </a:r>
            <a:r>
              <a:rPr lang="en-US" altLang="zh-CN" sz="2000" dirty="0">
                <a:sym typeface="Symbol" panose="05050102010706020507" pitchFamily="18" charset="2"/>
              </a:rPr>
              <a:t>)</a:t>
            </a:r>
            <a:endParaRPr lang="en-US" sz="2000" dirty="0">
              <a:latin typeface="Times New Roman" pitchFamily="18" charset="0"/>
              <a:cs typeface="Times New Roman" pitchFamily="18" charset="0"/>
            </a:endParaRPr>
          </a:p>
          <a:p>
            <a:pPr marL="0" lvl="2"/>
            <a:endParaRPr lang="en-US" sz="2000" dirty="0">
              <a:latin typeface="Times New Roman" pitchFamily="18" charset="0"/>
              <a:cs typeface="Times New Roman" pitchFamily="18" charset="0"/>
            </a:endParaRPr>
          </a:p>
          <a:p>
            <a:pPr marL="0" lvl="2"/>
            <a:endParaRPr lang="en-US" sz="2000" dirty="0">
              <a:latin typeface="Times New Roman" pitchFamily="18" charset="0"/>
              <a:cs typeface="Times New Roman" pitchFamily="18" charset="0"/>
            </a:endParaRPr>
          </a:p>
          <a:p>
            <a:pPr marL="0" lvl="2"/>
            <a:r>
              <a:rPr lang="zh-CN" altLang="en-US" sz="2000" dirty="0">
                <a:latin typeface="Times New Roman" pitchFamily="18" charset="0"/>
                <a:cs typeface="Times New Roman" pitchFamily="18" charset="0"/>
              </a:rPr>
              <a:t>下面将介绍两个算法：</a:t>
            </a:r>
            <a:endParaRPr lang="en-US" altLang="zh-CN" sz="2000" dirty="0">
              <a:latin typeface="Times New Roman" pitchFamily="18" charset="0"/>
              <a:cs typeface="Times New Roman" pitchFamily="18" charset="0"/>
            </a:endParaRPr>
          </a:p>
          <a:p>
            <a:pPr marL="0" lvl="2"/>
            <a:endParaRPr lang="en-US" sz="2000" dirty="0">
              <a:latin typeface="Times New Roman" pitchFamily="18" charset="0"/>
              <a:cs typeface="Times New Roman" pitchFamily="18" charset="0"/>
            </a:endParaRPr>
          </a:p>
          <a:p>
            <a:pPr marL="0" lvl="2"/>
            <a:r>
              <a:rPr lang="en-US"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平均情况下复杂度</a:t>
            </a:r>
            <a:r>
              <a:rPr lang="zh-CN" altLang="en-US" sz="2000" dirty="0">
                <a:latin typeface="Times New Roman" pitchFamily="18" charset="0"/>
                <a:cs typeface="Times New Roman" pitchFamily="18" charset="0"/>
              </a:rPr>
              <a:t>为</a:t>
            </a:r>
            <a:r>
              <a:rPr lang="en-US" altLang="zh-CN" sz="2000" dirty="0">
                <a:latin typeface="Times New Roman" pitchFamily="18" charset="0"/>
                <a:cs typeface="Times New Roman" pitchFamily="18" charset="0"/>
              </a:rPr>
              <a:t>O(</a:t>
            </a:r>
            <a:r>
              <a:rPr lang="en-US" altLang="zh-CN" sz="2000" i="1" dirty="0">
                <a:latin typeface="Times New Roman" pitchFamily="18" charset="0"/>
                <a:cs typeface="Times New Roman" pitchFamily="18" charset="0"/>
              </a:rPr>
              <a:t>n</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的算法</a:t>
            </a:r>
            <a:r>
              <a:rPr lang="en-US" altLang="zh-C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lvl="2"/>
            <a:endParaRPr lang="en-US" sz="2000" dirty="0">
              <a:latin typeface="Times New Roman" pitchFamily="18" charset="0"/>
              <a:cs typeface="Times New Roman" pitchFamily="18" charset="0"/>
            </a:endParaRPr>
          </a:p>
          <a:p>
            <a:pPr marL="0" lvl="2"/>
            <a:endParaRPr lang="en-US" sz="2000" dirty="0">
              <a:latin typeface="Times New Roman" pitchFamily="18" charset="0"/>
              <a:cs typeface="Times New Roman" pitchFamily="18" charset="0"/>
            </a:endParaRPr>
          </a:p>
          <a:p>
            <a:pPr marL="0" lvl="2"/>
            <a:r>
              <a:rPr lang="en-US"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最坏情况下复杂度</a:t>
            </a:r>
            <a:r>
              <a:rPr lang="zh-CN" altLang="en-US" sz="2000" dirty="0">
                <a:latin typeface="Times New Roman" pitchFamily="18" charset="0"/>
                <a:cs typeface="Times New Roman" pitchFamily="18" charset="0"/>
              </a:rPr>
              <a:t>为</a:t>
            </a:r>
            <a:r>
              <a:rPr lang="en-US" altLang="zh-CN" sz="2000" dirty="0">
                <a:latin typeface="Times New Roman" pitchFamily="18" charset="0"/>
                <a:cs typeface="Times New Roman" pitchFamily="18" charset="0"/>
              </a:rPr>
              <a:t>O(</a:t>
            </a:r>
            <a:r>
              <a:rPr lang="en-US" altLang="zh-CN" sz="2000" i="1" dirty="0">
                <a:latin typeface="Times New Roman" pitchFamily="18" charset="0"/>
                <a:cs typeface="Times New Roman" pitchFamily="18" charset="0"/>
              </a:rPr>
              <a:t>n</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的算法</a:t>
            </a:r>
            <a:r>
              <a:rPr lang="en-US" altLang="zh-CN" sz="2000" dirty="0">
                <a:latin typeface="Times New Roman" pitchFamily="18" charset="0"/>
                <a:cs typeface="Times New Roman" pitchFamily="18" charset="0"/>
              </a:rPr>
              <a:t>.</a:t>
            </a:r>
          </a:p>
          <a:p>
            <a:pPr marL="0" lvl="2"/>
            <a:endParaRPr lang="en-US" sz="2000"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097C0D38-E082-4DB5-9C7F-3C424E319DB8}"/>
              </a:ext>
            </a:extLst>
          </p:cNvPr>
          <p:cNvSpPr>
            <a:spLocks noGrp="1"/>
          </p:cNvSpPr>
          <p:nvPr>
            <p:ph type="sldNum" sz="quarter" idx="12"/>
          </p:nvPr>
        </p:nvSpPr>
        <p:spPr/>
        <p:txBody>
          <a:bodyPr/>
          <a:lstStyle/>
          <a:p>
            <a:fld id="{C462427C-90CD-4661-B725-C3D658441D48}" type="slidenum">
              <a:rPr lang="en-US" smtClean="0"/>
              <a:t>8</a:t>
            </a:fld>
            <a:endParaRPr lang="en-US"/>
          </a:p>
        </p:txBody>
      </p:sp>
      <p:sp>
        <p:nvSpPr>
          <p:cNvPr id="6" name="矩形 5">
            <a:extLst>
              <a:ext uri="{FF2B5EF4-FFF2-40B4-BE49-F238E27FC236}">
                <a16:creationId xmlns:a16="http://schemas.microsoft.com/office/drawing/2014/main" id="{C3884BC6-0797-4ACB-A61B-9CE80E3E61D0}"/>
              </a:ext>
            </a:extLst>
          </p:cNvPr>
          <p:cNvSpPr/>
          <p:nvPr/>
        </p:nvSpPr>
        <p:spPr>
          <a:xfrm>
            <a:off x="685800" y="381000"/>
            <a:ext cx="6051657" cy="523220"/>
          </a:xfrm>
          <a:prstGeom prst="rect">
            <a:avLst/>
          </a:prstGeom>
        </p:spPr>
        <p:txBody>
          <a:bodyPr wrap="none">
            <a:spAutoFit/>
          </a:bodyPr>
          <a:lstStyle/>
          <a:p>
            <a:r>
              <a:rPr lang="en-US" altLang="zh-CN" sz="2800" b="1" dirty="0">
                <a:latin typeface="Times New Roman" panose="02020603050405020304" pitchFamily="18" charset="0"/>
                <a:cs typeface="Times New Roman" panose="02020603050405020304" pitchFamily="18" charset="0"/>
              </a:rPr>
              <a:t>5.3 </a:t>
            </a:r>
            <a:r>
              <a:rPr lang="zh-CN" altLang="en-US" sz="2800" b="1" dirty="0">
                <a:latin typeface="Times New Roman" pitchFamily="18" charset="0"/>
                <a:ea typeface="SimSun" pitchFamily="2" charset="-122"/>
                <a:cs typeface="Times New Roman" pitchFamily="18" charset="0"/>
              </a:rPr>
              <a:t>线性时间找出</a:t>
            </a:r>
            <a:r>
              <a:rPr lang="zh-CN" altLang="en-US" sz="2800" b="1" dirty="0">
                <a:solidFill>
                  <a:srgbClr val="FF0000"/>
                </a:solidFill>
                <a:latin typeface="Times New Roman" pitchFamily="18" charset="0"/>
                <a:ea typeface="SimSun" pitchFamily="2" charset="-122"/>
                <a:cs typeface="Times New Roman" pitchFamily="18" charset="0"/>
              </a:rPr>
              <a:t>第 </a:t>
            </a:r>
            <a:r>
              <a:rPr lang="en-US" altLang="zh-CN" sz="2800" b="1" i="1" dirty="0" err="1">
                <a:solidFill>
                  <a:srgbClr val="FF0000"/>
                </a:solidFill>
                <a:latin typeface="Times New Roman" pitchFamily="18" charset="0"/>
                <a:ea typeface="SimSun" pitchFamily="2" charset="-122"/>
                <a:cs typeface="Times New Roman" pitchFamily="18" charset="0"/>
              </a:rPr>
              <a:t>i</a:t>
            </a:r>
            <a:r>
              <a:rPr lang="en-US" altLang="zh-CN" sz="2800" b="1" i="1" dirty="0">
                <a:solidFill>
                  <a:srgbClr val="FF0000"/>
                </a:solidFill>
                <a:latin typeface="Times New Roman" pitchFamily="18" charset="0"/>
                <a:ea typeface="SimSun" pitchFamily="2" charset="-122"/>
                <a:cs typeface="Times New Roman" pitchFamily="18" charset="0"/>
              </a:rPr>
              <a:t> </a:t>
            </a:r>
            <a:r>
              <a:rPr lang="en-US" altLang="zh-CN" sz="2800" b="1" dirty="0">
                <a:solidFill>
                  <a:srgbClr val="FF0000"/>
                </a:solidFill>
                <a:latin typeface="Times New Roman" pitchFamily="18" charset="0"/>
                <a:ea typeface="SimSun" pitchFamily="2" charset="-122"/>
                <a:cs typeface="Times New Roman" pitchFamily="18" charset="0"/>
              </a:rPr>
              <a:t>个</a:t>
            </a:r>
            <a:r>
              <a:rPr lang="zh-CN" altLang="en-US" sz="2800" b="1" dirty="0">
                <a:solidFill>
                  <a:srgbClr val="FF0000"/>
                </a:solidFill>
                <a:latin typeface="Times New Roman" pitchFamily="18" charset="0"/>
                <a:ea typeface="SimSun" pitchFamily="2" charset="-122"/>
                <a:cs typeface="Times New Roman" pitchFamily="18" charset="0"/>
              </a:rPr>
              <a:t>顺序数</a:t>
            </a:r>
            <a:r>
              <a:rPr lang="zh-CN" altLang="en-US" sz="2800" b="1" dirty="0">
                <a:latin typeface="Times New Roman" pitchFamily="18" charset="0"/>
                <a:ea typeface="SimSun" pitchFamily="2" charset="-122"/>
                <a:cs typeface="Times New Roman" pitchFamily="18" charset="0"/>
              </a:rPr>
              <a:t>的算法</a:t>
            </a:r>
            <a:endParaRPr lang="en-US" sz="2800" dirty="0"/>
          </a:p>
        </p:txBody>
      </p:sp>
      <p:cxnSp>
        <p:nvCxnSpPr>
          <p:cNvPr id="7" name="直接连接符 6">
            <a:extLst>
              <a:ext uri="{FF2B5EF4-FFF2-40B4-BE49-F238E27FC236}">
                <a16:creationId xmlns:a16="http://schemas.microsoft.com/office/drawing/2014/main" id="{D13A847C-962E-49F8-AA97-9151E420E748}"/>
              </a:ext>
            </a:extLst>
          </p:cNvPr>
          <p:cNvCxnSpPr>
            <a:cxnSpLocks/>
          </p:cNvCxnSpPr>
          <p:nvPr/>
        </p:nvCxnSpPr>
        <p:spPr>
          <a:xfrm>
            <a:off x="0" y="914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91F221C1-AEAD-30F3-F25E-999B36BC7FDC}"/>
              </a:ext>
            </a:extLst>
          </p:cNvPr>
          <p:cNvGrpSpPr/>
          <p:nvPr/>
        </p:nvGrpSpPr>
        <p:grpSpPr>
          <a:xfrm>
            <a:off x="5029200" y="3429000"/>
            <a:ext cx="2181493" cy="1143000"/>
            <a:chOff x="5029200" y="3429000"/>
            <a:chExt cx="2181493" cy="1143000"/>
          </a:xfrm>
        </p:grpSpPr>
        <p:sp>
          <p:nvSpPr>
            <p:cNvPr id="2" name="右大括号 1">
              <a:extLst>
                <a:ext uri="{FF2B5EF4-FFF2-40B4-BE49-F238E27FC236}">
                  <a16:creationId xmlns:a16="http://schemas.microsoft.com/office/drawing/2014/main" id="{378038CD-5ED1-F449-24AD-0AB73E551178}"/>
                </a:ext>
              </a:extLst>
            </p:cNvPr>
            <p:cNvSpPr/>
            <p:nvPr/>
          </p:nvSpPr>
          <p:spPr>
            <a:xfrm>
              <a:off x="5029200" y="3429000"/>
              <a:ext cx="3810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文本框 4">
              <a:extLst>
                <a:ext uri="{FF2B5EF4-FFF2-40B4-BE49-F238E27FC236}">
                  <a16:creationId xmlns:a16="http://schemas.microsoft.com/office/drawing/2014/main" id="{65D0BC7C-24CB-1869-118F-C008F67206BE}"/>
                </a:ext>
              </a:extLst>
            </p:cNvPr>
            <p:cNvSpPr txBox="1"/>
            <p:nvPr/>
          </p:nvSpPr>
          <p:spPr>
            <a:xfrm>
              <a:off x="5410200" y="3819690"/>
              <a:ext cx="1800493" cy="369332"/>
            </a:xfrm>
            <a:prstGeom prst="rect">
              <a:avLst/>
            </a:prstGeom>
            <a:noFill/>
          </p:spPr>
          <p:txBody>
            <a:bodyPr wrap="none" rtlCol="0">
              <a:spAutoFit/>
            </a:bodyPr>
            <a:lstStyle/>
            <a:p>
              <a:r>
                <a:rPr lang="zh-CN" altLang="en-US" dirty="0"/>
                <a:t>都基于分治策略</a:t>
              </a:r>
              <a:endParaRPr lang="en-US" dirty="0"/>
            </a:p>
          </p:txBody>
        </p:sp>
      </p:grpSp>
    </p:spTree>
    <p:extLst>
      <p:ext uri="{BB962C8B-B14F-4D97-AF65-F5344CB8AC3E}">
        <p14:creationId xmlns:p14="http://schemas.microsoft.com/office/powerpoint/2010/main" val="8926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0995" y="857250"/>
                <a:ext cx="8335805" cy="5772150"/>
              </a:xfrm>
              <a:solidFill>
                <a:schemeClr val="bg1"/>
              </a:solidFill>
              <a:ln>
                <a:solidFill>
                  <a:schemeClr val="bg1"/>
                </a:solidFill>
              </a:ln>
            </p:spPr>
            <p:txBody>
              <a:bodyPr>
                <a:normAutofit fontScale="85000" lnSpcReduction="20000"/>
              </a:bodyPr>
              <a:lstStyle/>
              <a:p>
                <a:endParaRPr lang="en-US" altLang="zh-CN" dirty="0">
                  <a:ln>
                    <a:solidFill>
                      <a:sysClr val="windowText" lastClr="000000"/>
                    </a:solidFill>
                  </a:ln>
                </a:endParaRPr>
              </a:p>
              <a:p>
                <a:pPr marL="0" indent="0">
                  <a:buNone/>
                </a:pPr>
                <a:r>
                  <a:rPr lang="en-US" altLang="zh-CN" sz="1350" dirty="0">
                    <a:ln>
                      <a:solidFill>
                        <a:sysClr val="windowText" lastClr="000000"/>
                      </a:solidFill>
                    </a:ln>
                    <a:latin typeface="Times New Roman" panose="02020603050405020304" charset="0"/>
                    <a:cs typeface="Times New Roman" panose="02020603050405020304" charset="0"/>
                  </a:rPr>
                  <a:t>  </a:t>
                </a:r>
              </a:p>
              <a:p>
                <a:pPr marL="0" indent="0">
                  <a:buNone/>
                </a:pPr>
                <a:r>
                  <a:rPr lang="en-US" altLang="zh-CN" sz="2000" dirty="0">
                    <a:latin typeface="Times New Roman" panose="02020603050405020304" charset="0"/>
                    <a:cs typeface="Times New Roman" panose="02020603050405020304" charset="0"/>
                  </a:rPr>
                  <a:t>SELECT(</a:t>
                </a:r>
                <a:r>
                  <a:rPr lang="en-US" altLang="zh-CN" sz="2000" i="1" dirty="0">
                    <a:latin typeface="Times New Roman" panose="02020603050405020304" charset="0"/>
                    <a:cs typeface="Times New Roman" panose="02020603050405020304" charset="0"/>
                  </a:rPr>
                  <a:t>A , k</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从数组</a:t>
                </a:r>
                <a:r>
                  <a:rPr lang="en-US" altLang="zh-CN" sz="2000" i="1"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中找第</a:t>
                </a:r>
                <a:r>
                  <a:rPr lang="en-US" altLang="zh-CN" sz="2000" i="1" dirty="0">
                    <a:latin typeface="Times New Roman" panose="02020603050405020304" charset="0"/>
                    <a:cs typeface="Times New Roman" panose="02020603050405020304" charset="0"/>
                  </a:rPr>
                  <a:t>k</a:t>
                </a:r>
                <a:r>
                  <a:rPr lang="zh-CN" altLang="en-US" sz="2000" dirty="0">
                    <a:latin typeface="Times New Roman" panose="02020603050405020304" charset="0"/>
                    <a:cs typeface="Times New Roman" panose="02020603050405020304" charset="0"/>
                  </a:rPr>
                  <a:t>顺序数</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1:  Choose an element </a:t>
                </a:r>
                <a:r>
                  <a:rPr lang="en-US" altLang="zh-CN" sz="2000" i="1" dirty="0">
                    <a:latin typeface="Times New Roman" panose="02020603050405020304" charset="0"/>
                    <a:cs typeface="Times New Roman" panose="02020603050405020304" charset="0"/>
                  </a:rPr>
                  <a:t>A</a:t>
                </a:r>
                <a:r>
                  <a:rPr lang="en-US" altLang="zh-CN" sz="2400" i="1" baseline="-25000" dirty="0">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 from </a:t>
                </a:r>
                <a:r>
                  <a:rPr lang="en-US" altLang="zh-CN" sz="2000" i="1" dirty="0">
                    <a:latin typeface="Times New Roman" panose="02020603050405020304" charset="0"/>
                    <a:cs typeface="Times New Roman" panose="02020603050405020304" charset="0"/>
                  </a:rPr>
                  <a:t>A</a:t>
                </a:r>
                <a:r>
                  <a:rPr lang="en-US" altLang="zh-CN" sz="2000" dirty="0">
                    <a:latin typeface="Times New Roman" panose="02020603050405020304" charset="0"/>
                    <a:cs typeface="Times New Roman" panose="02020603050405020304" charset="0"/>
                  </a:rPr>
                  <a:t> as a </a:t>
                </a:r>
                <a:r>
                  <a:rPr lang="en-US" altLang="zh-CN" sz="2000" i="1" dirty="0">
                    <a:latin typeface="Times New Roman" panose="02020603050405020304" charset="0"/>
                    <a:cs typeface="Times New Roman" panose="02020603050405020304" charset="0"/>
                  </a:rPr>
                  <a:t>pivot</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2: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 {}; </a:t>
                </a:r>
                <a:r>
                  <a:rPr lang="en-US" altLang="zh-CN" sz="2000" i="1" dirty="0">
                    <a:latin typeface="Times New Roman" panose="02020603050405020304" charset="0"/>
                    <a:cs typeface="Times New Roman" panose="02020603050405020304" charset="0"/>
                  </a:rPr>
                  <a:t>S</a:t>
                </a:r>
                <a:r>
                  <a:rPr lang="en-US" altLang="zh-CN" sz="3300" i="1" baseline="-250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 {};</a:t>
                </a:r>
              </a:p>
              <a:p>
                <a:pPr marL="0" indent="0">
                  <a:buNone/>
                </a:pPr>
                <a:r>
                  <a:rPr lang="en-US" altLang="zh-CN" sz="2000" dirty="0">
                    <a:latin typeface="Times New Roman" panose="02020603050405020304" charset="0"/>
                    <a:cs typeface="Times New Roman" panose="02020603050405020304" charset="0"/>
                  </a:rPr>
                  <a:t>3:  </a:t>
                </a:r>
                <a:r>
                  <a:rPr lang="en-US" altLang="zh-CN" sz="2000" b="1" dirty="0">
                    <a:latin typeface="Times New Roman" panose="02020603050405020304" charset="0"/>
                    <a:cs typeface="Times New Roman" panose="02020603050405020304" charset="0"/>
                  </a:rPr>
                  <a:t>for each</a:t>
                </a:r>
                <a:r>
                  <a:rPr lang="en-US" altLang="zh-CN" sz="2000" dirty="0">
                    <a:latin typeface="Times New Roman" panose="02020603050405020304" charset="0"/>
                    <a:cs typeface="Times New Roman" panose="02020603050405020304" charset="0"/>
                  </a:rPr>
                  <a:t> element </a:t>
                </a:r>
                <a:r>
                  <a:rPr lang="en-US" altLang="zh-CN" sz="2000" i="1" dirty="0" err="1">
                    <a:latin typeface="Times New Roman" panose="02020603050405020304" charset="0"/>
                    <a:cs typeface="Times New Roman" panose="02020603050405020304" charset="0"/>
                  </a:rPr>
                  <a:t>A</a:t>
                </a:r>
                <a:r>
                  <a:rPr lang="en-US" altLang="zh-CN" sz="2400" i="1" baseline="-25000" dirty="0" err="1">
                    <a:latin typeface="Times New Roman" panose="02020603050405020304" charset="0"/>
                    <a:cs typeface="Times New Roman" panose="02020603050405020304" charset="0"/>
                  </a:rPr>
                  <a:t>j</a:t>
                </a:r>
                <a:r>
                  <a:rPr lang="en-US" altLang="zh-CN" sz="2000" dirty="0">
                    <a:latin typeface="Times New Roman" panose="02020603050405020304" charset="0"/>
                    <a:cs typeface="Times New Roman" panose="02020603050405020304" charset="0"/>
                  </a:rPr>
                  <a:t> in </a:t>
                </a:r>
                <a:r>
                  <a:rPr lang="en-US" altLang="zh-CN" sz="2000" i="1" dirty="0">
                    <a:latin typeface="Times New Roman" panose="02020603050405020304" charset="0"/>
                    <a:cs typeface="Times New Roman" panose="02020603050405020304" charset="0"/>
                  </a:rPr>
                  <a:t>A</a:t>
                </a:r>
                <a:r>
                  <a:rPr lang="en-US" altLang="zh-CN" sz="2000" dirty="0">
                    <a:latin typeface="Times New Roman" panose="02020603050405020304" charset="0"/>
                    <a:cs typeface="Times New Roman" panose="02020603050405020304" charset="0"/>
                  </a:rPr>
                  <a:t> </a:t>
                </a:r>
                <a:r>
                  <a:rPr lang="en-US" altLang="zh-CN" sz="2000" b="1" dirty="0">
                    <a:latin typeface="Times New Roman" panose="02020603050405020304" charset="0"/>
                    <a:cs typeface="Times New Roman" panose="02020603050405020304" charset="0"/>
                  </a:rPr>
                  <a:t>do</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4: 	</a:t>
                </a:r>
                <a:r>
                  <a:rPr lang="en-US" altLang="zh-CN" sz="2000" b="1" dirty="0">
                    <a:latin typeface="Times New Roman" panose="02020603050405020304" charset="0"/>
                    <a:cs typeface="Times New Roman" panose="02020603050405020304" charset="0"/>
                  </a:rPr>
                  <a:t>if</a:t>
                </a:r>
                <a:r>
                  <a:rPr lang="en-US" altLang="zh-CN" sz="2000" dirty="0">
                    <a:latin typeface="Times New Roman" panose="02020603050405020304" charset="0"/>
                    <a:cs typeface="Times New Roman" panose="02020603050405020304" charset="0"/>
                  </a:rPr>
                  <a:t> </a:t>
                </a:r>
                <a:r>
                  <a:rPr lang="en-US" altLang="zh-CN" sz="2000" i="1" dirty="0" err="1">
                    <a:latin typeface="Times New Roman" panose="02020603050405020304" charset="0"/>
                    <a:cs typeface="Times New Roman" panose="02020603050405020304" charset="0"/>
                  </a:rPr>
                  <a:t>A</a:t>
                </a:r>
                <a:r>
                  <a:rPr lang="en-US" altLang="zh-CN" sz="2400" i="1" baseline="-25000" dirty="0" err="1">
                    <a:latin typeface="Times New Roman" panose="02020603050405020304" charset="0"/>
                    <a:cs typeface="Times New Roman" panose="02020603050405020304" charset="0"/>
                  </a:rPr>
                  <a:t>j</a:t>
                </a:r>
                <a:r>
                  <a:rPr lang="en-US" altLang="zh-CN" sz="2000" dirty="0">
                    <a:latin typeface="Times New Roman" panose="02020603050405020304" charset="0"/>
                    <a:cs typeface="Times New Roman" panose="02020603050405020304" charset="0"/>
                  </a:rPr>
                  <a:t> &gt; </a:t>
                </a:r>
                <a:r>
                  <a:rPr lang="en-US" altLang="zh-CN" sz="2000" i="1" dirty="0">
                    <a:latin typeface="Times New Roman" panose="02020603050405020304" charset="0"/>
                    <a:cs typeface="Times New Roman" panose="02020603050405020304" charset="0"/>
                  </a:rPr>
                  <a:t>A</a:t>
                </a:r>
                <a:r>
                  <a:rPr lang="en-US" altLang="zh-CN" sz="2400" i="1" baseline="-25000" dirty="0">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 </a:t>
                </a:r>
                <a:r>
                  <a:rPr lang="en-US" altLang="zh-CN" sz="2000" b="1" dirty="0">
                    <a:latin typeface="Times New Roman" panose="02020603050405020304" charset="0"/>
                    <a:cs typeface="Times New Roman" panose="02020603050405020304" charset="0"/>
                  </a:rPr>
                  <a:t>then</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5: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a:latin typeface="Cambria Math" panose="02040503050406030204" charset="0"/>
                        <a:cs typeface="Cambria Math" panose="02040503050406030204" charset="0"/>
                      </a:rPr>
                      <m:t>∪</m:t>
                    </m:r>
                  </m:oMath>
                </a14:m>
                <a:r>
                  <a:rPr lang="en-US" altLang="zh-CN" sz="2000" dirty="0">
                    <a:latin typeface="Times New Roman" panose="02020603050405020304" charset="0"/>
                    <a:cs typeface="Times New Roman" panose="02020603050405020304" charset="0"/>
                  </a:rPr>
                  <a:t> {</a:t>
                </a:r>
                <a:r>
                  <a:rPr lang="en-US" altLang="zh-CN" sz="2000" i="1" dirty="0" err="1">
                    <a:latin typeface="Times New Roman" panose="02020603050405020304" charset="0"/>
                    <a:cs typeface="Times New Roman" panose="02020603050405020304" charset="0"/>
                  </a:rPr>
                  <a:t>A</a:t>
                </a:r>
                <a:r>
                  <a:rPr lang="en-US" altLang="zh-CN" sz="2400" i="1" baseline="-25000" dirty="0" err="1">
                    <a:latin typeface="Times New Roman" panose="02020603050405020304" charset="0"/>
                    <a:cs typeface="Times New Roman" panose="02020603050405020304" charset="0"/>
                  </a:rPr>
                  <a:t>j</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6: 	</a:t>
                </a:r>
                <a:r>
                  <a:rPr lang="en-US" altLang="zh-CN" sz="2000" b="1" dirty="0">
                    <a:latin typeface="Times New Roman" panose="02020603050405020304" charset="0"/>
                    <a:cs typeface="Times New Roman" panose="02020603050405020304" charset="0"/>
                  </a:rPr>
                  <a:t>else</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7: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i="1">
                        <a:latin typeface="Cambria Math" panose="02040503050406030204" charset="0"/>
                        <a:cs typeface="Cambria Math" panose="02040503050406030204" charset="0"/>
                      </a:rPr>
                      <m:t>∪</m:t>
                    </m:r>
                  </m:oMath>
                </a14:m>
                <a:r>
                  <a:rPr lang="en-US" altLang="zh-CN" sz="2000" dirty="0">
                    <a:latin typeface="Times New Roman" panose="02020603050405020304" charset="0"/>
                    <a:cs typeface="Times New Roman" panose="02020603050405020304" charset="0"/>
                  </a:rPr>
                  <a:t> {</a:t>
                </a:r>
                <a:r>
                  <a:rPr lang="en-US" altLang="zh-CN" sz="2000" i="1" dirty="0" err="1">
                    <a:latin typeface="Times New Roman" panose="02020603050405020304" charset="0"/>
                    <a:cs typeface="Times New Roman" panose="02020603050405020304" charset="0"/>
                  </a:rPr>
                  <a:t>A</a:t>
                </a:r>
                <a:r>
                  <a:rPr lang="en-US" altLang="zh-CN" sz="2400" i="1" baseline="-25000" dirty="0" err="1">
                    <a:latin typeface="Times New Roman" panose="02020603050405020304" charset="0"/>
                    <a:cs typeface="Times New Roman" panose="02020603050405020304" charset="0"/>
                  </a:rPr>
                  <a:t>j</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8: 	</a:t>
                </a:r>
                <a:r>
                  <a:rPr lang="en-US" altLang="zh-CN" sz="2000" b="1" dirty="0">
                    <a:latin typeface="Times New Roman" panose="02020603050405020304" charset="0"/>
                    <a:cs typeface="Times New Roman" panose="02020603050405020304" charset="0"/>
                  </a:rPr>
                  <a:t>end if</a:t>
                </a:r>
              </a:p>
              <a:p>
                <a:pPr marL="0" indent="0">
                  <a:buNone/>
                </a:pPr>
                <a:r>
                  <a:rPr lang="en-US" altLang="zh-CN" sz="2000" dirty="0">
                    <a:latin typeface="Times New Roman" panose="02020603050405020304" charset="0"/>
                    <a:cs typeface="Times New Roman" panose="02020603050405020304" charset="0"/>
                  </a:rPr>
                  <a:t>9: </a:t>
                </a:r>
                <a:r>
                  <a:rPr lang="en-US" altLang="zh-CN" sz="2000" b="1" dirty="0">
                    <a:latin typeface="Times New Roman" panose="02020603050405020304" charset="0"/>
                    <a:cs typeface="Times New Roman" panose="02020603050405020304" charset="0"/>
                  </a:rPr>
                  <a:t>end for</a:t>
                </a:r>
              </a:p>
              <a:p>
                <a:pPr marL="0" indent="0">
                  <a:buNone/>
                </a:pPr>
                <a:r>
                  <a:rPr lang="en-US" altLang="zh-CN" sz="2000" dirty="0">
                    <a:latin typeface="Times New Roman" panose="02020603050405020304" charset="0"/>
                    <a:cs typeface="Times New Roman" panose="02020603050405020304" charset="0"/>
                  </a:rPr>
                  <a:t>10: </a:t>
                </a:r>
                <a:r>
                  <a:rPr lang="en-US" altLang="zh-CN" sz="2000" b="1" dirty="0">
                    <a:latin typeface="Times New Roman" panose="02020603050405020304" charset="0"/>
                    <a:cs typeface="Times New Roman" panose="02020603050405020304" charset="0"/>
                  </a:rPr>
                  <a:t>if  </a:t>
                </a:r>
                <a:r>
                  <a:rPr lang="en-US" altLang="zh-CN" sz="2000" dirty="0">
                    <a:latin typeface="Times New Roman" panose="02020603050405020304" charset="0"/>
                    <a:cs typeface="Times New Roman" panose="02020603050405020304" charset="0"/>
                  </a:rPr>
                  <a:t>| </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400" baseline="-25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 = </a:t>
                </a:r>
                <a:r>
                  <a:rPr lang="en-US" altLang="zh-CN" sz="2000" i="1" dirty="0">
                    <a:latin typeface="Times New Roman" panose="02020603050405020304" charset="0"/>
                    <a:cs typeface="Times New Roman" panose="02020603050405020304" charset="0"/>
                  </a:rPr>
                  <a:t>k</a:t>
                </a:r>
                <a:r>
                  <a:rPr lang="en-US" altLang="zh-CN" sz="2000" dirty="0">
                    <a:latin typeface="Times New Roman" panose="02020603050405020304" charset="0"/>
                    <a:cs typeface="Times New Roman" panose="02020603050405020304" charset="0"/>
                  </a:rPr>
                  <a:t> - 1 </a:t>
                </a:r>
                <a:r>
                  <a:rPr lang="en-US" altLang="zh-CN" sz="2000" b="1" dirty="0">
                    <a:latin typeface="Times New Roman" panose="02020603050405020304" charset="0"/>
                    <a:cs typeface="Times New Roman" panose="02020603050405020304" charset="0"/>
                  </a:rPr>
                  <a:t>then   </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如果</a:t>
                </a:r>
                <a:r>
                  <a:rPr lang="en-US" altLang="zh-CN" sz="2000" dirty="0">
                    <a:latin typeface="Times New Roman" panose="02020603050405020304" charset="0"/>
                    <a:cs typeface="Times New Roman" panose="02020603050405020304" charset="0"/>
                  </a:rPr>
                  <a:t>pivot</a:t>
                </a:r>
                <a:r>
                  <a:rPr lang="zh-CN" altLang="en-US" sz="2000" dirty="0">
                    <a:latin typeface="Times New Roman" panose="02020603050405020304" charset="0"/>
                    <a:cs typeface="Times New Roman" panose="02020603050405020304" charset="0"/>
                  </a:rPr>
                  <a:t>左边的元素数目正好是</a:t>
                </a:r>
                <a:r>
                  <a:rPr lang="en-US" altLang="zh-CN" sz="2000" i="1" dirty="0">
                    <a:latin typeface="Times New Roman" panose="02020603050405020304" charset="0"/>
                    <a:cs typeface="Times New Roman" panose="02020603050405020304" charset="0"/>
                  </a:rPr>
                  <a:t>k</a:t>
                </a:r>
                <a:r>
                  <a:rPr lang="en-US" altLang="zh-CN" sz="2000" dirty="0">
                    <a:latin typeface="Times New Roman" panose="02020603050405020304" charset="0"/>
                    <a:cs typeface="Times New Roman" panose="02020603050405020304" charset="0"/>
                  </a:rPr>
                  <a:t>-1</a:t>
                </a:r>
                <a:r>
                  <a:rPr lang="zh-CN" altLang="en-US" sz="2000" dirty="0">
                    <a:latin typeface="Times New Roman" panose="02020603050405020304" charset="0"/>
                    <a:cs typeface="Times New Roman" panose="02020603050405020304" charset="0"/>
                  </a:rPr>
                  <a:t>个的话</a:t>
                </a:r>
                <a:r>
                  <a:rPr lang="en-US" altLang="zh-CN" sz="2000" dirty="0">
                    <a:latin typeface="Times New Roman" panose="02020603050405020304" charset="0"/>
                    <a:cs typeface="Times New Roman" panose="02020603050405020304" charset="0"/>
                  </a:rPr>
                  <a:t>, pivot</a:t>
                </a:r>
                <a:r>
                  <a:rPr lang="zh-CN" altLang="en-US" sz="2000" dirty="0">
                    <a:latin typeface="Times New Roman" panose="02020603050405020304" charset="0"/>
                    <a:cs typeface="Times New Roman" panose="02020603050405020304" charset="0"/>
                  </a:rPr>
                  <a:t>就是要找的</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11: 	</a:t>
                </a:r>
                <a:r>
                  <a:rPr lang="en-US" altLang="zh-CN" sz="2000" b="1" dirty="0">
                    <a:latin typeface="Times New Roman" panose="02020603050405020304" charset="0"/>
                    <a:cs typeface="Times New Roman" panose="02020603050405020304" charset="0"/>
                  </a:rPr>
                  <a:t>return</a:t>
                </a:r>
                <a:r>
                  <a:rPr lang="en-US" altLang="zh-CN" sz="2000" dirty="0">
                    <a:latin typeface="Times New Roman" panose="02020603050405020304" charset="0"/>
                    <a:cs typeface="Times New Roman" panose="02020603050405020304" charset="0"/>
                  </a:rPr>
                  <a:t> </a:t>
                </a:r>
                <a:r>
                  <a:rPr lang="en-US" altLang="zh-CN" sz="2000" i="1" dirty="0">
                    <a:latin typeface="Times New Roman" panose="02020603050405020304" charset="0"/>
                    <a:cs typeface="Times New Roman" panose="02020603050405020304" charset="0"/>
                  </a:rPr>
                  <a:t>A</a:t>
                </a:r>
                <a:r>
                  <a:rPr lang="en-US" altLang="zh-CN" sz="2400" i="1" baseline="-25000" dirty="0">
                    <a:latin typeface="Times New Roman" panose="02020603050405020304" charset="0"/>
                    <a:cs typeface="Times New Roman" panose="02020603050405020304" charset="0"/>
                  </a:rPr>
                  <a:t>i</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12: </a:t>
                </a:r>
                <a:r>
                  <a:rPr lang="en-US" altLang="zh-CN" sz="2000" b="1" dirty="0">
                    <a:latin typeface="Times New Roman" panose="02020603050405020304" charset="0"/>
                    <a:cs typeface="Times New Roman" panose="02020603050405020304" charset="0"/>
                  </a:rPr>
                  <a:t>else if</a:t>
                </a:r>
                <a:r>
                  <a:rPr lang="en-US" altLang="zh-CN"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sym typeface="+mn-ea"/>
                  </a:rPr>
                  <a:t>| </a:t>
                </a:r>
                <a:r>
                  <a:rPr lang="en-US" altLang="zh-CN" sz="2000" i="1" dirty="0">
                    <a:latin typeface="Times New Roman" panose="02020603050405020304" charset="0"/>
                    <a:cs typeface="Times New Roman" panose="02020603050405020304" charset="0"/>
                    <a:sym typeface="+mn-ea"/>
                  </a:rPr>
                  <a:t>S</a:t>
                </a:r>
                <a:r>
                  <a:rPr lang="en-US" altLang="zh-CN" sz="2800" i="1" baseline="-25000" dirty="0">
                    <a:latin typeface="Times New Roman" panose="02020603050405020304" charset="0"/>
                    <a:cs typeface="Times New Roman" panose="02020603050405020304" charset="0"/>
                    <a:sym typeface="+mn-ea"/>
                  </a:rPr>
                  <a:t>-</a:t>
                </a:r>
                <a:r>
                  <a:rPr lang="en-US" altLang="zh-CN" sz="2400" baseline="-25000" dirty="0">
                    <a:latin typeface="Times New Roman" panose="02020603050405020304" charset="0"/>
                    <a:cs typeface="Times New Roman" panose="02020603050405020304" charset="0"/>
                    <a:sym typeface="+mn-ea"/>
                  </a:rPr>
                  <a:t> </a:t>
                </a:r>
                <a:r>
                  <a:rPr lang="en-US" altLang="zh-CN" sz="2000" dirty="0">
                    <a:latin typeface="Times New Roman" panose="02020603050405020304" charset="0"/>
                    <a:cs typeface="Times New Roman" panose="02020603050405020304" charset="0"/>
                    <a:sym typeface="+mn-ea"/>
                  </a:rPr>
                  <a:t>| &gt; </a:t>
                </a:r>
                <a:r>
                  <a:rPr lang="en-US" altLang="zh-CN" sz="2000" i="1" dirty="0">
                    <a:latin typeface="Times New Roman" panose="02020603050405020304" charset="0"/>
                    <a:cs typeface="Times New Roman" panose="02020603050405020304" charset="0"/>
                    <a:sym typeface="+mn-ea"/>
                  </a:rPr>
                  <a:t>k</a:t>
                </a:r>
                <a:r>
                  <a:rPr lang="en-US" altLang="zh-CN" sz="2000" dirty="0">
                    <a:latin typeface="Times New Roman" panose="02020603050405020304" charset="0"/>
                    <a:cs typeface="Times New Roman" panose="02020603050405020304" charset="0"/>
                    <a:sym typeface="+mn-ea"/>
                  </a:rPr>
                  <a:t> - 1 </a:t>
                </a:r>
                <a:r>
                  <a:rPr lang="en-US" altLang="zh-CN" sz="2000" b="1" dirty="0">
                    <a:latin typeface="Times New Roman" panose="02020603050405020304" charset="0"/>
                    <a:cs typeface="Times New Roman" panose="02020603050405020304" charset="0"/>
                    <a:sym typeface="+mn-ea"/>
                  </a:rPr>
                  <a:t>then</a:t>
                </a:r>
              </a:p>
              <a:p>
                <a:pPr marL="0" indent="0">
                  <a:buNone/>
                </a:pPr>
                <a:r>
                  <a:rPr lang="en-US" altLang="zh-CN" sz="2000" dirty="0">
                    <a:latin typeface="Times New Roman" panose="02020603050405020304" charset="0"/>
                    <a:cs typeface="Times New Roman" panose="02020603050405020304" charset="0"/>
                  </a:rPr>
                  <a:t>13: 	</a:t>
                </a:r>
                <a:r>
                  <a:rPr lang="en-US" altLang="zh-CN" sz="2000" b="1" dirty="0">
                    <a:latin typeface="Times New Roman" panose="02020603050405020304" charset="0"/>
                    <a:cs typeface="Times New Roman" panose="02020603050405020304" charset="0"/>
                  </a:rPr>
                  <a:t>return</a:t>
                </a:r>
                <a:r>
                  <a:rPr lang="en-US" altLang="zh-CN" sz="2000" dirty="0">
                    <a:latin typeface="Times New Roman" panose="02020603050405020304" charset="0"/>
                    <a:cs typeface="Times New Roman" panose="02020603050405020304" charset="0"/>
                  </a:rPr>
                  <a:t> SELECT(</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i="1" dirty="0">
                    <a:latin typeface="Times New Roman" panose="02020603050405020304" charset="0"/>
                    <a:cs typeface="Times New Roman" panose="02020603050405020304" charset="0"/>
                  </a:rPr>
                  <a:t> , k</a:t>
                </a:r>
                <a:r>
                  <a:rPr lang="en-US" altLang="zh-CN" sz="2000" dirty="0">
                    <a:latin typeface="Times New Roman" panose="02020603050405020304" charset="0"/>
                    <a:cs typeface="Times New Roman" panose="02020603050405020304" charset="0"/>
                  </a:rPr>
                  <a:t>);</a:t>
                </a:r>
              </a:p>
              <a:p>
                <a:pPr marL="0" indent="0">
                  <a:buNone/>
                </a:pPr>
                <a:r>
                  <a:rPr lang="en-US" altLang="zh-CN" sz="2000" dirty="0">
                    <a:latin typeface="Times New Roman" panose="02020603050405020304" charset="0"/>
                    <a:cs typeface="Times New Roman" panose="02020603050405020304" charset="0"/>
                  </a:rPr>
                  <a:t>14: </a:t>
                </a:r>
                <a:r>
                  <a:rPr lang="en-US" altLang="zh-CN" sz="2000" b="1" dirty="0">
                    <a:latin typeface="Times New Roman" panose="02020603050405020304" charset="0"/>
                    <a:cs typeface="Times New Roman" panose="02020603050405020304" charset="0"/>
                  </a:rPr>
                  <a:t>else</a:t>
                </a:r>
                <a:endParaRPr lang="en-US" altLang="zh-CN" sz="2000" dirty="0">
                  <a:latin typeface="Times New Roman" panose="02020603050405020304" charset="0"/>
                  <a:cs typeface="Times New Roman" panose="02020603050405020304" charset="0"/>
                </a:endParaRPr>
              </a:p>
              <a:p>
                <a:pPr marL="0" indent="0">
                  <a:buNone/>
                </a:pPr>
                <a:r>
                  <a:rPr lang="en-US" altLang="zh-CN" sz="2000" dirty="0">
                    <a:latin typeface="Times New Roman" panose="02020603050405020304" charset="0"/>
                    <a:cs typeface="Times New Roman" panose="02020603050405020304" charset="0"/>
                  </a:rPr>
                  <a:t>15: 	</a:t>
                </a:r>
                <a:r>
                  <a:rPr lang="en-US" altLang="zh-CN" sz="2000" b="1" dirty="0">
                    <a:latin typeface="Times New Roman" panose="02020603050405020304" charset="0"/>
                    <a:cs typeface="Times New Roman" panose="02020603050405020304" charset="0"/>
                  </a:rPr>
                  <a:t>return</a:t>
                </a:r>
                <a:r>
                  <a:rPr lang="en-US" altLang="zh-CN" sz="2000" dirty="0">
                    <a:latin typeface="Times New Roman" panose="02020603050405020304" charset="0"/>
                    <a:cs typeface="Times New Roman" panose="02020603050405020304" charset="0"/>
                  </a:rPr>
                  <a:t> SELECT(</a:t>
                </a:r>
                <a:r>
                  <a:rPr lang="en-US" altLang="zh-CN" sz="2000" i="1" dirty="0">
                    <a:latin typeface="Times New Roman" panose="02020603050405020304" charset="0"/>
                    <a:cs typeface="Times New Roman" panose="02020603050405020304" charset="0"/>
                  </a:rPr>
                  <a:t>S</a:t>
                </a:r>
                <a:r>
                  <a:rPr lang="en-US" altLang="zh-CN" sz="2800" i="1" baseline="-25000" dirty="0">
                    <a:latin typeface="Times New Roman" panose="02020603050405020304" charset="0"/>
                    <a:cs typeface="Times New Roman" panose="02020603050405020304" charset="0"/>
                  </a:rPr>
                  <a:t>+</a:t>
                </a:r>
                <a:r>
                  <a:rPr lang="en-US" altLang="zh-CN" sz="2000" i="1" baseline="-25000" dirty="0">
                    <a:latin typeface="Times New Roman" panose="02020603050405020304" charset="0"/>
                    <a:cs typeface="Times New Roman" panose="02020603050405020304" charset="0"/>
                  </a:rPr>
                  <a:t> </a:t>
                </a:r>
                <a:r>
                  <a:rPr lang="en-US" altLang="zh-CN" sz="2000" i="1" dirty="0">
                    <a:latin typeface="Times New Roman" panose="02020603050405020304" charset="0"/>
                    <a:cs typeface="Times New Roman" panose="02020603050405020304" charset="0"/>
                  </a:rPr>
                  <a:t>, k - |S</a:t>
                </a:r>
                <a:r>
                  <a:rPr lang="en-US" altLang="zh-CN" sz="2800" i="1" baseline="-25000" dirty="0">
                    <a:latin typeface="Times New Roman" panose="02020603050405020304" charset="0"/>
                    <a:cs typeface="Times New Roman" panose="02020603050405020304" charset="0"/>
                  </a:rPr>
                  <a:t>-</a:t>
                </a:r>
                <a:r>
                  <a:rPr lang="en-US" altLang="zh-CN" sz="2000" i="1"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- 1);</a:t>
                </a:r>
              </a:p>
              <a:p>
                <a:pPr marL="0" indent="0">
                  <a:buNone/>
                </a:pPr>
                <a:r>
                  <a:rPr lang="en-US" altLang="zh-CN" sz="2000" dirty="0">
                    <a:latin typeface="Times New Roman" panose="02020603050405020304" charset="0"/>
                    <a:cs typeface="Times New Roman" panose="02020603050405020304" charset="0"/>
                  </a:rPr>
                  <a:t>16:</a:t>
                </a:r>
                <a:r>
                  <a:rPr lang="en-US" altLang="zh-CN" sz="2000" b="1" dirty="0">
                    <a:latin typeface="Times New Roman" panose="02020603050405020304" charset="0"/>
                    <a:cs typeface="Times New Roman" panose="02020603050405020304" charset="0"/>
                  </a:rPr>
                  <a:t> end if</a:t>
                </a:r>
              </a:p>
              <a:p>
                <a:pPr marL="0" indent="0">
                  <a:buNone/>
                </a:pPr>
                <a:r>
                  <a:rPr lang="zh-CN" altLang="en-US" sz="2000" dirty="0">
                    <a:latin typeface="Times New Roman" panose="02020603050405020304" charset="0"/>
                    <a:cs typeface="Times New Roman" panose="02020603050405020304" charset="0"/>
                  </a:rPr>
                  <a:t>注释</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不同于</a:t>
                </a:r>
                <a:r>
                  <a:rPr lang="en-US" altLang="zh-CN" sz="2000" dirty="0">
                    <a:latin typeface="Times New Roman" panose="02020603050405020304" charset="0"/>
                    <a:cs typeface="Times New Roman" panose="02020603050405020304" charset="0"/>
                  </a:rPr>
                  <a:t>QUICKSORT</a:t>
                </a:r>
                <a:r>
                  <a:rPr lang="zh-CN" altLang="en-US" sz="2000" dirty="0">
                    <a:latin typeface="Times New Roman" panose="02020603050405020304" charset="0"/>
                    <a:cs typeface="Times New Roman" panose="02020603050405020304" charset="0"/>
                  </a:rPr>
                  <a:t>算法</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上面的</a:t>
                </a:r>
                <a:r>
                  <a:rPr lang="en-US" altLang="zh-CN" sz="2000" dirty="0">
                    <a:latin typeface="Times New Roman" panose="02020603050405020304" charset="0"/>
                    <a:cs typeface="Times New Roman" panose="02020603050405020304" charset="0"/>
                  </a:rPr>
                  <a:t>SELECT()</a:t>
                </a:r>
                <a:r>
                  <a:rPr lang="zh-CN" altLang="en-US" sz="2000" dirty="0">
                    <a:latin typeface="Times New Roman" panose="02020603050405020304" charset="0"/>
                    <a:cs typeface="Times New Roman" panose="02020603050405020304" charset="0"/>
                  </a:rPr>
                  <a:t>算法只需要考虑一个子问题，而不是</a:t>
                </a:r>
                <a:endParaRPr lang="en-US" altLang="zh-CN" sz="2000" dirty="0">
                  <a:latin typeface="Times New Roman" panose="02020603050405020304" charset="0"/>
                  <a:cs typeface="Times New Roman" panose="02020603050405020304" charset="0"/>
                </a:endParaRPr>
              </a:p>
              <a:p>
                <a:pPr marL="0" indent="0">
                  <a:buNone/>
                </a:pPr>
                <a:r>
                  <a:rPr lang="zh-CN" altLang="en-US" sz="2000" dirty="0">
                    <a:latin typeface="Times New Roman" panose="02020603050405020304" charset="0"/>
                    <a:cs typeface="Times New Roman" panose="02020603050405020304" charset="0"/>
                  </a:rPr>
                  <a:t>两个，如果子问题的规模</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即：</a:t>
                </a:r>
                <a:r>
                  <a:rPr lang="en-US" altLang="zh-CN" sz="2000" dirty="0">
                    <a:latin typeface="Times New Roman" panose="02020603050405020304" charset="0"/>
                    <a:cs typeface="Times New Roman" panose="02020603050405020304" charset="0"/>
                  </a:rPr>
                  <a:t>||S</a:t>
                </a:r>
                <a:r>
                  <a:rPr lang="en-US" altLang="zh-CN" sz="2800"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or ||S</a:t>
                </a:r>
                <a:r>
                  <a:rPr lang="en-US" altLang="zh-CN" sz="2800" baseline="-25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 </a:t>
                </a:r>
                <a:r>
                  <a:rPr lang="zh-CN" altLang="en-US" sz="2000" dirty="0">
                    <a:solidFill>
                      <a:srgbClr val="FF0000"/>
                    </a:solidFill>
                    <a:latin typeface="Times New Roman" panose="02020603050405020304" charset="0"/>
                    <a:cs typeface="Times New Roman" panose="02020603050405020304" charset="0"/>
                  </a:rPr>
                  <a:t>随着递归的演进而指数下降</a:t>
                </a:r>
                <a:r>
                  <a:rPr lang="zh-CN" altLang="en-US" sz="2000" dirty="0">
                    <a:latin typeface="Times New Roman" panose="02020603050405020304" charset="0"/>
                    <a:cs typeface="Times New Roman" panose="02020603050405020304" charset="0"/>
                  </a:rPr>
                  <a:t>的话，算法将非常有效</a:t>
                </a:r>
                <a:r>
                  <a:rPr lang="en-US" altLang="zh-CN" sz="2000" dirty="0">
                    <a:latin typeface="Times New Roman" panose="02020603050405020304" charset="0"/>
                    <a:cs typeface="Times New Roman" panose="02020603050405020304" charset="0"/>
                  </a:rPr>
                  <a:t>.</a:t>
                </a:r>
                <a:endParaRPr lang="en-US" altLang="zh-CN" sz="1500" dirty="0">
                  <a:latin typeface="Times New Roman" panose="02020603050405020304" charset="0"/>
                  <a:cs typeface="Times New Roman" panose="0202060305040502030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0995" y="857250"/>
                <a:ext cx="8335805" cy="5772150"/>
              </a:xfrm>
              <a:blipFill>
                <a:blip r:embed="rId3"/>
                <a:stretch>
                  <a:fillRect l="-438" b="-1370"/>
                </a:stretch>
              </a:blipFill>
              <a:ln>
                <a:solidFill>
                  <a:schemeClr val="bg1"/>
                </a:solidFill>
              </a:ln>
            </p:spPr>
            <p:txBody>
              <a:bodyPr/>
              <a:lstStyle/>
              <a:p>
                <a:r>
                  <a:rPr lang="zh-CN" altLang="en-US">
                    <a:noFill/>
                  </a:rPr>
                  <a:t> </a:t>
                </a:r>
              </a:p>
            </p:txBody>
          </p:sp>
        </mc:Fallback>
      </mc:AlternateContent>
      <p:sp>
        <p:nvSpPr>
          <p:cNvPr id="5" name="文本框 4"/>
          <p:cNvSpPr txBox="1"/>
          <p:nvPr/>
        </p:nvSpPr>
        <p:spPr>
          <a:xfrm>
            <a:off x="350996" y="950595"/>
            <a:ext cx="7886700" cy="415498"/>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0800000" scaled="1"/>
            <a:tileRect/>
          </a:gradFill>
          <a:ln>
            <a:solidFill>
              <a:schemeClr val="accent1"/>
            </a:solidFill>
          </a:ln>
        </p:spPr>
        <p:txBody>
          <a:bodyPr wrap="square" rtlCol="0">
            <a:spAutoFit/>
          </a:bodyPr>
          <a:lstStyle/>
          <a:p>
            <a:r>
              <a:rPr lang="zh-CN" altLang="en-US" sz="2100" dirty="0">
                <a:solidFill>
                  <a:schemeClr val="bg1"/>
                </a:solidFill>
                <a:latin typeface="Times New Roman" panose="02020603050405020304" charset="0"/>
                <a:cs typeface="Times New Roman" panose="02020603050405020304" charset="0"/>
              </a:rPr>
              <a:t>采用通用的</a:t>
            </a:r>
            <a:r>
              <a:rPr lang="zh-CN" altLang="en-US" sz="2100" b="1" dirty="0">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分治法</a:t>
            </a:r>
            <a:r>
              <a:rPr lang="zh-CN" altLang="en-US" sz="2100" dirty="0">
                <a:solidFill>
                  <a:schemeClr val="bg1"/>
                </a:solidFill>
                <a:latin typeface="Times New Roman" panose="02020603050405020304" charset="0"/>
                <a:cs typeface="Times New Roman" panose="02020603050405020304" charset="0"/>
              </a:rPr>
              <a:t>求解</a:t>
            </a:r>
            <a:endParaRPr lang="en-US" altLang="zh-CN" sz="2100" dirty="0">
              <a:solidFill>
                <a:schemeClr val="bg1"/>
              </a:solidFill>
              <a:latin typeface="Times New Roman" panose="02020603050405020304" charset="0"/>
              <a:cs typeface="Times New Roman" panose="02020603050405020304" charset="0"/>
            </a:endParaRPr>
          </a:p>
        </p:txBody>
      </p:sp>
      <p:sp>
        <p:nvSpPr>
          <p:cNvPr id="2" name="矩形 1">
            <a:extLst>
              <a:ext uri="{FF2B5EF4-FFF2-40B4-BE49-F238E27FC236}">
                <a16:creationId xmlns:a16="http://schemas.microsoft.com/office/drawing/2014/main" id="{CCD69681-F66F-52AB-4165-427F5EA538F4}"/>
              </a:ext>
            </a:extLst>
          </p:cNvPr>
          <p:cNvSpPr/>
          <p:nvPr/>
        </p:nvSpPr>
        <p:spPr>
          <a:xfrm>
            <a:off x="228600" y="403312"/>
            <a:ext cx="5849678" cy="523220"/>
          </a:xfrm>
          <a:prstGeom prst="rect">
            <a:avLst/>
          </a:prstGeom>
        </p:spPr>
        <p:txBody>
          <a:bodyPr wrap="none">
            <a:spAutoFit/>
          </a:bodyPr>
          <a:lstStyle/>
          <a:p>
            <a:r>
              <a:rPr lang="en-US" sz="2800" dirty="0">
                <a:latin typeface="Times" panose="02020603050405020304" pitchFamily="18" charset="0"/>
                <a:ea typeface="华文细黑" panose="02010600040101010101" pitchFamily="2" charset="-122"/>
                <a:cs typeface="Times New Roman" pitchFamily="18" charset="0"/>
              </a:rPr>
              <a:t>1</a:t>
            </a:r>
            <a:r>
              <a:rPr lang="zh-CN" altLang="en-US" sz="2800" dirty="0">
                <a:latin typeface="Times" panose="02020603050405020304" pitchFamily="18" charset="0"/>
                <a:ea typeface="华文细黑" panose="02010600040101010101" pitchFamily="2" charset="-122"/>
                <a:cs typeface="Times New Roman" pitchFamily="18" charset="0"/>
              </a:rPr>
              <a:t>）</a:t>
            </a:r>
            <a:r>
              <a:rPr lang="zh-CN" altLang="en-US" sz="2800"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anose="02010600040101010101" pitchFamily="2" charset="-122"/>
              </a:rPr>
              <a:t>平均情况下</a:t>
            </a:r>
            <a:r>
              <a:rPr lang="zh-CN" altLang="en-US" sz="28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复杂度</a:t>
            </a:r>
            <a:r>
              <a:rPr lang="zh-CN" altLang="en-US" sz="2800" dirty="0">
                <a:latin typeface="Times" panose="02020603050405020304" pitchFamily="18" charset="0"/>
                <a:ea typeface="华文细黑" panose="02010600040101010101" pitchFamily="2" charset="-122"/>
                <a:cs typeface="Times New Roman" pitchFamily="18" charset="0"/>
              </a:rPr>
              <a:t>为</a:t>
            </a:r>
            <a:r>
              <a:rPr lang="en-US" altLang="zh-CN" sz="2800" dirty="0">
                <a:latin typeface="Times" panose="02020603050405020304" pitchFamily="18" charset="0"/>
                <a:ea typeface="华文细黑" panose="02010600040101010101" pitchFamily="2" charset="-122"/>
                <a:cs typeface="Times New Roman" pitchFamily="18" charset="0"/>
              </a:rPr>
              <a:t>O(</a:t>
            </a:r>
            <a:r>
              <a:rPr lang="en-US" altLang="zh-CN" sz="2800" i="1" dirty="0">
                <a:latin typeface="Times" panose="02020603050405020304" pitchFamily="18" charset="0"/>
                <a:ea typeface="华文细黑" panose="02010600040101010101" pitchFamily="2" charset="-122"/>
                <a:cs typeface="Times New Roman" pitchFamily="18" charset="0"/>
              </a:rPr>
              <a:t>n</a:t>
            </a:r>
            <a:r>
              <a:rPr lang="en-US" altLang="zh-CN" sz="2800" dirty="0">
                <a:latin typeface="Times" panose="02020603050405020304" pitchFamily="18" charset="0"/>
                <a:ea typeface="华文细黑" panose="02010600040101010101" pitchFamily="2" charset="-122"/>
                <a:cs typeface="Times New Roman" pitchFamily="18" charset="0"/>
              </a:rPr>
              <a:t>)</a:t>
            </a:r>
            <a:r>
              <a:rPr lang="zh-CN" altLang="en-US" sz="2800" dirty="0">
                <a:latin typeface="Times" panose="02020603050405020304" pitchFamily="18" charset="0"/>
                <a:ea typeface="华文细黑" panose="02010600040101010101" pitchFamily="2" charset="-122"/>
                <a:cs typeface="Times New Roman" pitchFamily="18" charset="0"/>
              </a:rPr>
              <a:t>的算法</a:t>
            </a:r>
            <a:endParaRPr lang="en-US" sz="2800" dirty="0">
              <a:latin typeface="Times" panose="02020603050405020304" pitchFamily="18" charset="0"/>
              <a:ea typeface="华文细黑" panose="0201060004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27*35"/>
  <p:tag name="TABLE_ENDDRAG_RECT" val="154*73*527*35"/>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527*35"/>
  <p:tag name="TABLE_ENDDRAG_RECT" val="154*73*527*3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25824</TotalTime>
  <Words>4251</Words>
  <Application>Microsoft Office PowerPoint</Application>
  <PresentationFormat>全屏显示(4:3)</PresentationFormat>
  <Paragraphs>299</Paragraphs>
  <Slides>20</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仿宋</vt:lpstr>
      <vt:lpstr>华文细黑</vt:lpstr>
      <vt:lpstr>SimSun</vt:lpstr>
      <vt:lpstr>Arial</vt:lpstr>
      <vt:lpstr>Calibri</vt:lpstr>
      <vt:lpstr>Cambria Math</vt:lpstr>
      <vt:lpstr>Symbol</vt:lpstr>
      <vt:lpstr>tahoma</vt:lpstr>
      <vt:lpstr>Times</vt:lpstr>
      <vt:lpstr>Times New Roman</vt:lpstr>
      <vt:lpstr>Wingdings</vt:lpstr>
      <vt:lpstr>Office Theme</vt:lpstr>
      <vt:lpstr>第 5 章 中位数和任一顺序数的选择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384</cp:revision>
  <dcterms:created xsi:type="dcterms:W3CDTF">2013-04-07T22:24:56Z</dcterms:created>
  <dcterms:modified xsi:type="dcterms:W3CDTF">2025-01-09T03:12:11Z</dcterms:modified>
</cp:coreProperties>
</file>